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1"/>
  </p:sldMasterIdLst>
  <p:notesMasterIdLst>
    <p:notesMasterId r:id="rId53"/>
  </p:notesMasterIdLst>
  <p:handoutMasterIdLst>
    <p:handoutMasterId r:id="rId54"/>
  </p:handoutMasterIdLst>
  <p:sldIdLst>
    <p:sldId id="3013" r:id="rId2"/>
    <p:sldId id="2501" r:id="rId3"/>
    <p:sldId id="2981" r:id="rId4"/>
    <p:sldId id="3038" r:id="rId5"/>
    <p:sldId id="3043" r:id="rId6"/>
    <p:sldId id="2502" r:id="rId7"/>
    <p:sldId id="2776" r:id="rId8"/>
    <p:sldId id="2500" r:id="rId9"/>
    <p:sldId id="3039" r:id="rId10"/>
    <p:sldId id="2969" r:id="rId11"/>
    <p:sldId id="3045" r:id="rId12"/>
    <p:sldId id="3036" r:id="rId13"/>
    <p:sldId id="2985" r:id="rId14"/>
    <p:sldId id="3025" r:id="rId15"/>
    <p:sldId id="2863" r:id="rId16"/>
    <p:sldId id="3027" r:id="rId17"/>
    <p:sldId id="2824" r:id="rId18"/>
    <p:sldId id="2990" r:id="rId19"/>
    <p:sldId id="2991" r:id="rId20"/>
    <p:sldId id="3034" r:id="rId21"/>
    <p:sldId id="2924" r:id="rId22"/>
    <p:sldId id="3047" r:id="rId23"/>
    <p:sldId id="2992" r:id="rId24"/>
    <p:sldId id="2472" r:id="rId25"/>
    <p:sldId id="3046" r:id="rId26"/>
    <p:sldId id="3030" r:id="rId27"/>
    <p:sldId id="3041" r:id="rId28"/>
    <p:sldId id="3031" r:id="rId29"/>
    <p:sldId id="2841" r:id="rId30"/>
    <p:sldId id="2842" r:id="rId31"/>
    <p:sldId id="2125" r:id="rId32"/>
    <p:sldId id="2547" r:id="rId33"/>
    <p:sldId id="3033" r:id="rId34"/>
    <p:sldId id="2559" r:id="rId35"/>
    <p:sldId id="2840" r:id="rId36"/>
    <p:sldId id="2640" r:id="rId37"/>
    <p:sldId id="3000" r:id="rId38"/>
    <p:sldId id="2993" r:id="rId39"/>
    <p:sldId id="3001" r:id="rId40"/>
    <p:sldId id="2877" r:id="rId41"/>
    <p:sldId id="2150" r:id="rId42"/>
    <p:sldId id="2996" r:id="rId43"/>
    <p:sldId id="2701" r:id="rId44"/>
    <p:sldId id="2798" r:id="rId45"/>
    <p:sldId id="2471" r:id="rId46"/>
    <p:sldId id="2659" r:id="rId47"/>
    <p:sldId id="3042" r:id="rId48"/>
    <p:sldId id="2834" r:id="rId49"/>
    <p:sldId id="2611" r:id="rId50"/>
    <p:sldId id="3003" r:id="rId51"/>
    <p:sldId id="2797"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40"/>
    <a:srgbClr val="F3753F"/>
    <a:srgbClr val="2C895B"/>
    <a:srgbClr val="F3E9D5"/>
    <a:srgbClr val="738260"/>
    <a:srgbClr val="788965"/>
    <a:srgbClr val="D0D0D0"/>
    <a:srgbClr val="D3D3D3"/>
    <a:srgbClr val="D8D8D8"/>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25"/>
    <p:restoredTop sz="96201"/>
  </p:normalViewPr>
  <p:slideViewPr>
    <p:cSldViewPr snapToGrid="0" snapToObjects="1">
      <p:cViewPr varScale="1">
        <p:scale>
          <a:sx n="146" d="100"/>
          <a:sy n="146" d="100"/>
        </p:scale>
        <p:origin x="184" y="1200"/>
      </p:cViewPr>
      <p:guideLst>
        <p:guide orient="horz" pos="2136"/>
        <p:guide pos="3840"/>
      </p:guideLst>
    </p:cSldViewPr>
  </p:slideViewPr>
  <p:outlineViewPr>
    <p:cViewPr>
      <p:scale>
        <a:sx n="33" d="100"/>
        <a:sy n="33" d="100"/>
      </p:scale>
      <p:origin x="0" y="-176"/>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143" d="100"/>
          <a:sy n="143" d="100"/>
        </p:scale>
        <p:origin x="6760" y="2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12/8/22</a:t>
            </a:fld>
            <a:endParaRPr lang="en-US">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a:t>
            </a:fld>
            <a:endParaRPr lang="en-US"/>
          </a:p>
        </p:txBody>
      </p:sp>
    </p:spTree>
    <p:extLst>
      <p:ext uri="{BB962C8B-B14F-4D97-AF65-F5344CB8AC3E}">
        <p14:creationId xmlns:p14="http://schemas.microsoft.com/office/powerpoint/2010/main" val="31033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35193-C05C-4279-8845-E59698DB81F9}" type="slidenum">
              <a:rPr lang="en-US" smtClean="0"/>
              <a:t>10</a:t>
            </a:fld>
            <a:endParaRPr lang="en-US"/>
          </a:p>
        </p:txBody>
      </p:sp>
    </p:spTree>
    <p:extLst>
      <p:ext uri="{BB962C8B-B14F-4D97-AF65-F5344CB8AC3E}">
        <p14:creationId xmlns:p14="http://schemas.microsoft.com/office/powerpoint/2010/main" val="94347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25</a:t>
            </a:fld>
            <a:endParaRPr lang="en-US"/>
          </a:p>
        </p:txBody>
      </p:sp>
    </p:spTree>
    <p:extLst>
      <p:ext uri="{BB962C8B-B14F-4D97-AF65-F5344CB8AC3E}">
        <p14:creationId xmlns:p14="http://schemas.microsoft.com/office/powerpoint/2010/main" val="21388963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pic>
        <p:nvPicPr>
          <p:cNvPr id="1028" name="Picture 4" descr="U.S. Retakes Top Spot in Supercomputer Race - The New York Times">
            <a:extLst>
              <a:ext uri="{FF2B5EF4-FFF2-40B4-BE49-F238E27FC236}">
                <a16:creationId xmlns:a16="http://schemas.microsoft.com/office/drawing/2014/main" id="{6FF59836-70DD-6570-41D8-A7ED788281C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00" y="0"/>
            <a:ext cx="12307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Images + Descriptions ">
    <p:spTree>
      <p:nvGrpSpPr>
        <p:cNvPr id="1" name=""/>
        <p:cNvGrpSpPr/>
        <p:nvPr/>
      </p:nvGrpSpPr>
      <p:grpSpPr>
        <a:xfrm>
          <a:off x="0" y="0"/>
          <a:ext cx="0" cy="0"/>
          <a:chOff x="0" y="0"/>
          <a:chExt cx="0" cy="0"/>
        </a:xfrm>
      </p:grpSpPr>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86741"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20" name="Text Placeholder 14">
            <a:extLst>
              <a:ext uri="{FF2B5EF4-FFF2-40B4-BE49-F238E27FC236}">
                <a16:creationId xmlns:a16="http://schemas.microsoft.com/office/drawing/2014/main" id="{C1FF28EB-1C03-C244-8DB5-F43F19BFAAE0}"/>
              </a:ext>
            </a:extLst>
          </p:cNvPr>
          <p:cNvSpPr>
            <a:spLocks noGrp="1"/>
          </p:cNvSpPr>
          <p:nvPr>
            <p:ph type="body" sz="quarter" idx="15" hasCustomPrompt="1"/>
          </p:nvPr>
        </p:nvSpPr>
        <p:spPr>
          <a:xfrm>
            <a:off x="4208199" y="3683276"/>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22" name="Text Placeholder 14">
            <a:extLst>
              <a:ext uri="{FF2B5EF4-FFF2-40B4-BE49-F238E27FC236}">
                <a16:creationId xmlns:a16="http://schemas.microsoft.com/office/drawing/2014/main" id="{C4A33F0C-2A4A-C44C-8AED-C993C2AD447D}"/>
              </a:ext>
            </a:extLst>
          </p:cNvPr>
          <p:cNvSpPr>
            <a:spLocks noGrp="1"/>
          </p:cNvSpPr>
          <p:nvPr>
            <p:ph type="body" sz="quarter" idx="17" hasCustomPrompt="1"/>
          </p:nvPr>
        </p:nvSpPr>
        <p:spPr>
          <a:xfrm>
            <a:off x="7829657" y="3683276"/>
            <a:ext cx="3273426"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3" name="Picture Placeholder 2">
            <a:extLst>
              <a:ext uri="{FF2B5EF4-FFF2-40B4-BE49-F238E27FC236}">
                <a16:creationId xmlns:a16="http://schemas.microsoft.com/office/drawing/2014/main" id="{DC4FAB04-B57D-404F-994F-1800028DAD8F}"/>
              </a:ext>
            </a:extLst>
          </p:cNvPr>
          <p:cNvSpPr>
            <a:spLocks noGrp="1"/>
          </p:cNvSpPr>
          <p:nvPr>
            <p:ph type="pic" sz="quarter" idx="18" hasCustomPrompt="1"/>
          </p:nvPr>
        </p:nvSpPr>
        <p:spPr>
          <a:xfrm>
            <a:off x="586741"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dirty="0"/>
              <a:t>Drag image here or click the icon to prompt image insert</a:t>
            </a:r>
          </a:p>
        </p:txBody>
      </p:sp>
      <p:sp>
        <p:nvSpPr>
          <p:cNvPr id="14" name="Picture Placeholder 2">
            <a:extLst>
              <a:ext uri="{FF2B5EF4-FFF2-40B4-BE49-F238E27FC236}">
                <a16:creationId xmlns:a16="http://schemas.microsoft.com/office/drawing/2014/main" id="{AFCC7F69-FFA1-3542-890F-D40A1F2C95C1}"/>
              </a:ext>
            </a:extLst>
          </p:cNvPr>
          <p:cNvSpPr>
            <a:spLocks noGrp="1"/>
          </p:cNvSpPr>
          <p:nvPr>
            <p:ph type="pic" sz="quarter" idx="19" hasCustomPrompt="1"/>
          </p:nvPr>
        </p:nvSpPr>
        <p:spPr>
          <a:xfrm>
            <a:off x="4207246"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6" name="Picture Placeholder 2">
            <a:extLst>
              <a:ext uri="{FF2B5EF4-FFF2-40B4-BE49-F238E27FC236}">
                <a16:creationId xmlns:a16="http://schemas.microsoft.com/office/drawing/2014/main" id="{0835A66D-ABBD-FD48-B00D-86E260F0114B}"/>
              </a:ext>
            </a:extLst>
          </p:cNvPr>
          <p:cNvSpPr>
            <a:spLocks noGrp="1"/>
          </p:cNvSpPr>
          <p:nvPr>
            <p:ph type="pic" sz="quarter" idx="20" hasCustomPrompt="1"/>
          </p:nvPr>
        </p:nvSpPr>
        <p:spPr>
          <a:xfrm>
            <a:off x="7829657" y="2052471"/>
            <a:ext cx="2422978" cy="1625118"/>
          </a:xfrm>
          <a:prstGeom prst="rect">
            <a:avLst/>
          </a:prstGeom>
        </p:spPr>
        <p:txBody>
          <a:bodyPr anchor="ctr">
            <a:noAutofit/>
          </a:bodyPr>
          <a:lstStyle>
            <a:lvl1pPr marL="0" indent="0" algn="ctr">
              <a:buNone/>
              <a:defRPr sz="1800">
                <a:solidFill>
                  <a:schemeClr val="accent2"/>
                </a:solidFill>
              </a:defRPr>
            </a:lvl1pPr>
          </a:lstStyle>
          <a:p>
            <a:r>
              <a:rPr lang="en-US"/>
              <a:t>Drag image here or click the icon to prompt image insert</a:t>
            </a:r>
          </a:p>
        </p:txBody>
      </p:sp>
      <p:sp>
        <p:nvSpPr>
          <p:cNvPr id="15" name="Content Placeholder 2">
            <a:extLst>
              <a:ext uri="{FF2B5EF4-FFF2-40B4-BE49-F238E27FC236}">
                <a16:creationId xmlns:a16="http://schemas.microsoft.com/office/drawing/2014/main" id="{496DDA35-21BC-254F-BE07-6B2D68F127A2}"/>
              </a:ext>
            </a:extLst>
          </p:cNvPr>
          <p:cNvSpPr>
            <a:spLocks noGrp="1"/>
          </p:cNvSpPr>
          <p:nvPr>
            <p:ph sz="quarter" idx="27"/>
          </p:nvPr>
        </p:nvSpPr>
        <p:spPr>
          <a:xfrm>
            <a:off x="587375"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3" name="Content Placeholder 2">
            <a:extLst>
              <a:ext uri="{FF2B5EF4-FFF2-40B4-BE49-F238E27FC236}">
                <a16:creationId xmlns:a16="http://schemas.microsoft.com/office/drawing/2014/main" id="{F779E0CB-EA55-D645-8276-3397462D86F4}"/>
              </a:ext>
            </a:extLst>
          </p:cNvPr>
          <p:cNvSpPr>
            <a:spLocks noGrp="1"/>
          </p:cNvSpPr>
          <p:nvPr>
            <p:ph sz="quarter" idx="28"/>
          </p:nvPr>
        </p:nvSpPr>
        <p:spPr>
          <a:xfrm>
            <a:off x="4208089"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24" name="Content Placeholder 2">
            <a:extLst>
              <a:ext uri="{FF2B5EF4-FFF2-40B4-BE49-F238E27FC236}">
                <a16:creationId xmlns:a16="http://schemas.microsoft.com/office/drawing/2014/main" id="{B76E58CC-E290-3741-9EE5-12B900DC062A}"/>
              </a:ext>
            </a:extLst>
          </p:cNvPr>
          <p:cNvSpPr>
            <a:spLocks noGrp="1"/>
          </p:cNvSpPr>
          <p:nvPr>
            <p:ph sz="quarter" idx="29"/>
          </p:nvPr>
        </p:nvSpPr>
        <p:spPr>
          <a:xfrm>
            <a:off x="7829658" y="4060920"/>
            <a:ext cx="3273425" cy="2149379"/>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Text Placeholder 12">
            <a:extLst>
              <a:ext uri="{FF2B5EF4-FFF2-40B4-BE49-F238E27FC236}">
                <a16:creationId xmlns:a16="http://schemas.microsoft.com/office/drawing/2014/main" id="{BF0A7E6C-F96D-174D-AA27-A836523FA9D3}"/>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2130055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ep process chart ">
    <p:spTree>
      <p:nvGrpSpPr>
        <p:cNvPr id="1" name=""/>
        <p:cNvGrpSpPr/>
        <p:nvPr/>
      </p:nvGrpSpPr>
      <p:grpSpPr>
        <a:xfrm>
          <a:off x="0" y="0"/>
          <a:ext cx="0" cy="0"/>
          <a:chOff x="0" y="0"/>
          <a:chExt cx="0" cy="0"/>
        </a:xfrm>
      </p:grpSpPr>
      <p:grpSp>
        <p:nvGrpSpPr>
          <p:cNvPr id="71" name="Gruppieren 6">
            <a:extLst>
              <a:ext uri="{FF2B5EF4-FFF2-40B4-BE49-F238E27FC236}">
                <a16:creationId xmlns:a16="http://schemas.microsoft.com/office/drawing/2014/main" id="{0E350D8E-F3C0-CA4B-AAEA-810E02ADAD8E}"/>
              </a:ext>
            </a:extLst>
          </p:cNvPr>
          <p:cNvGrpSpPr/>
          <p:nvPr userDrawn="1"/>
        </p:nvGrpSpPr>
        <p:grpSpPr>
          <a:xfrm>
            <a:off x="587877" y="2056686"/>
            <a:ext cx="10480915" cy="4148046"/>
            <a:chOff x="540000" y="1618968"/>
            <a:chExt cx="11263321" cy="4457700"/>
          </a:xfrm>
        </p:grpSpPr>
        <p:grpSp>
          <p:nvGrpSpPr>
            <p:cNvPr id="72" name="TIMELINE">
              <a:extLst>
                <a:ext uri="{FF2B5EF4-FFF2-40B4-BE49-F238E27FC236}">
                  <a16:creationId xmlns:a16="http://schemas.microsoft.com/office/drawing/2014/main" id="{C1D6EE86-9A6C-0F45-BE85-2AFA67CD214C}"/>
                </a:ext>
              </a:extLst>
            </p:cNvPr>
            <p:cNvGrpSpPr/>
            <p:nvPr/>
          </p:nvGrpSpPr>
          <p:grpSpPr bwMode="gray">
            <a:xfrm>
              <a:off x="540000" y="3591297"/>
              <a:ext cx="11263321" cy="520049"/>
              <a:chOff x="540000" y="3400125"/>
              <a:chExt cx="11263321" cy="520049"/>
            </a:xfrm>
          </p:grpSpPr>
          <p:sp>
            <p:nvSpPr>
              <p:cNvPr id="79" name="Arrow 1">
                <a:extLst>
                  <a:ext uri="{FF2B5EF4-FFF2-40B4-BE49-F238E27FC236}">
                    <a16:creationId xmlns:a16="http://schemas.microsoft.com/office/drawing/2014/main" id="{6CBC12B2-7E56-1845-BB60-CFBF61363775}"/>
                  </a:ext>
                </a:extLst>
              </p:cNvPr>
              <p:cNvSpPr>
                <a:spLocks noChangeArrowheads="1"/>
              </p:cNvSpPr>
              <p:nvPr/>
            </p:nvSpPr>
            <p:spPr bwMode="gray">
              <a:xfrm>
                <a:off x="540000" y="3400126"/>
                <a:ext cx="2088517" cy="520048"/>
              </a:xfrm>
              <a:prstGeom prst="homePlate">
                <a:avLst>
                  <a:gd name="adj" fmla="val 36314"/>
                </a:avLst>
              </a:prstGeom>
              <a:solidFill>
                <a:schemeClr val="tx1">
                  <a:lumMod val="20000"/>
                  <a:lumOff val="8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1</a:t>
                </a:r>
              </a:p>
            </p:txBody>
          </p:sp>
          <p:sp>
            <p:nvSpPr>
              <p:cNvPr id="80" name="Arrow 2">
                <a:extLst>
                  <a:ext uri="{FF2B5EF4-FFF2-40B4-BE49-F238E27FC236}">
                    <a16:creationId xmlns:a16="http://schemas.microsoft.com/office/drawing/2014/main" id="{B4A6569F-2922-DF4A-B892-DEACBC595652}"/>
                  </a:ext>
                </a:extLst>
              </p:cNvPr>
              <p:cNvSpPr>
                <a:spLocks noChangeArrowheads="1"/>
              </p:cNvSpPr>
              <p:nvPr/>
            </p:nvSpPr>
            <p:spPr bwMode="gray">
              <a:xfrm>
                <a:off x="2374960" y="3400126"/>
                <a:ext cx="2088517" cy="520048"/>
              </a:xfrm>
              <a:prstGeom prst="chevron">
                <a:avLst>
                  <a:gd name="adj" fmla="val 35094"/>
                </a:avLst>
              </a:prstGeom>
              <a:solidFill>
                <a:schemeClr val="tx1">
                  <a:lumMod val="40000"/>
                  <a:lumOff val="6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2</a:t>
                </a:r>
              </a:p>
            </p:txBody>
          </p:sp>
          <p:sp>
            <p:nvSpPr>
              <p:cNvPr id="81" name="Arrow 3">
                <a:extLst>
                  <a:ext uri="{FF2B5EF4-FFF2-40B4-BE49-F238E27FC236}">
                    <a16:creationId xmlns:a16="http://schemas.microsoft.com/office/drawing/2014/main" id="{46B5FD33-6012-3B48-AD49-306382B33E7B}"/>
                  </a:ext>
                </a:extLst>
              </p:cNvPr>
              <p:cNvSpPr>
                <a:spLocks noChangeArrowheads="1"/>
              </p:cNvSpPr>
              <p:nvPr userDrawn="1"/>
            </p:nvSpPr>
            <p:spPr bwMode="gray">
              <a:xfrm>
                <a:off x="4209922" y="3400126"/>
                <a:ext cx="2088517" cy="520048"/>
              </a:xfrm>
              <a:prstGeom prst="chevron">
                <a:avLst>
                  <a:gd name="adj" fmla="val 35094"/>
                </a:avLst>
              </a:prstGeom>
              <a:solidFill>
                <a:schemeClr val="tx1">
                  <a:lumMod val="60000"/>
                  <a:lumOff val="40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tx2"/>
                    </a:solidFill>
                    <a:cs typeface="Arial" charset="0"/>
                  </a:rPr>
                  <a:t>STEP 3</a:t>
                </a:r>
              </a:p>
            </p:txBody>
          </p:sp>
          <p:sp>
            <p:nvSpPr>
              <p:cNvPr id="82" name="Arrow 4">
                <a:extLst>
                  <a:ext uri="{FF2B5EF4-FFF2-40B4-BE49-F238E27FC236}">
                    <a16:creationId xmlns:a16="http://schemas.microsoft.com/office/drawing/2014/main" id="{4BBD97CF-C378-C447-97A9-6453F083952B}"/>
                  </a:ext>
                </a:extLst>
              </p:cNvPr>
              <p:cNvSpPr>
                <a:spLocks noChangeArrowheads="1"/>
              </p:cNvSpPr>
              <p:nvPr/>
            </p:nvSpPr>
            <p:spPr bwMode="gray">
              <a:xfrm>
                <a:off x="6044882" y="3400126"/>
                <a:ext cx="2088517" cy="520048"/>
              </a:xfrm>
              <a:prstGeom prst="chevron">
                <a:avLst>
                  <a:gd name="adj" fmla="val 35094"/>
                </a:avLst>
              </a:prstGeom>
              <a:solidFill>
                <a:schemeClr val="tx1"/>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4</a:t>
                </a:r>
              </a:p>
            </p:txBody>
          </p:sp>
          <p:sp>
            <p:nvSpPr>
              <p:cNvPr id="83" name="Arrow 5">
                <a:extLst>
                  <a:ext uri="{FF2B5EF4-FFF2-40B4-BE49-F238E27FC236}">
                    <a16:creationId xmlns:a16="http://schemas.microsoft.com/office/drawing/2014/main" id="{4E377499-6375-3D42-B65B-67CCC1FE4075}"/>
                  </a:ext>
                </a:extLst>
              </p:cNvPr>
              <p:cNvSpPr>
                <a:spLocks noChangeArrowheads="1"/>
              </p:cNvSpPr>
              <p:nvPr/>
            </p:nvSpPr>
            <p:spPr bwMode="gray">
              <a:xfrm>
                <a:off x="7879844" y="3400126"/>
                <a:ext cx="2088517" cy="520048"/>
              </a:xfrm>
              <a:prstGeom prst="chevron">
                <a:avLst>
                  <a:gd name="adj" fmla="val 35094"/>
                </a:avLst>
              </a:prstGeom>
              <a:solidFill>
                <a:schemeClr val="tx1">
                  <a:lumMod val="75000"/>
                </a:schemeClr>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5</a:t>
                </a:r>
              </a:p>
            </p:txBody>
          </p:sp>
          <p:sp>
            <p:nvSpPr>
              <p:cNvPr id="84" name="Arrow 6">
                <a:extLst>
                  <a:ext uri="{FF2B5EF4-FFF2-40B4-BE49-F238E27FC236}">
                    <a16:creationId xmlns:a16="http://schemas.microsoft.com/office/drawing/2014/main" id="{F89FBF72-02DE-CB41-B801-D1CD5371B605}"/>
                  </a:ext>
                </a:extLst>
              </p:cNvPr>
              <p:cNvSpPr>
                <a:spLocks noChangeArrowheads="1"/>
              </p:cNvSpPr>
              <p:nvPr/>
            </p:nvSpPr>
            <p:spPr bwMode="gray">
              <a:xfrm>
                <a:off x="9714804" y="3400125"/>
                <a:ext cx="2088517" cy="520048"/>
              </a:xfrm>
              <a:prstGeom prst="chevron">
                <a:avLst>
                  <a:gd name="adj" fmla="val 35094"/>
                </a:avLst>
              </a:prstGeom>
              <a:solidFill>
                <a:schemeClr val="tx2"/>
              </a:solidFill>
              <a:ln w="12700">
                <a:noFill/>
                <a:miter lim="800000"/>
                <a:headEnd/>
                <a:tailEnd/>
              </a:ln>
              <a:effectLst/>
            </p:spPr>
            <p:txBody>
              <a:bodyPr lIns="216000" tIns="108000" rIns="108000" bIns="108000" anchor="ctr">
                <a:noAutofit/>
              </a:bodyPr>
              <a:lstStyle/>
              <a:p>
                <a:pPr defTabSz="601266" eaLnBrk="0" hangingPunct="0"/>
                <a:r>
                  <a:rPr lang="en-US" sz="1500" b="1">
                    <a:solidFill>
                      <a:schemeClr val="bg1"/>
                    </a:solidFill>
                    <a:cs typeface="Arial" charset="0"/>
                  </a:rPr>
                  <a:t>STEP 6</a:t>
                </a:r>
              </a:p>
            </p:txBody>
          </p:sp>
        </p:grpSp>
        <p:sp>
          <p:nvSpPr>
            <p:cNvPr id="73" name="Line">
              <a:extLst>
                <a:ext uri="{FF2B5EF4-FFF2-40B4-BE49-F238E27FC236}">
                  <a16:creationId xmlns:a16="http://schemas.microsoft.com/office/drawing/2014/main" id="{B61DAF7C-F5FA-CA4D-9673-327185B46F53}"/>
                </a:ext>
              </a:extLst>
            </p:cNvPr>
            <p:cNvSpPr>
              <a:spLocks noChangeShapeType="1"/>
            </p:cNvSpPr>
            <p:nvPr/>
          </p:nvSpPr>
          <p:spPr bwMode="gray">
            <a:xfrm flipV="1">
              <a:off x="540000" y="1618968"/>
              <a:ext cx="0" cy="1704203"/>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4" name="Line">
              <a:extLst>
                <a:ext uri="{FF2B5EF4-FFF2-40B4-BE49-F238E27FC236}">
                  <a16:creationId xmlns:a16="http://schemas.microsoft.com/office/drawing/2014/main" id="{E9B19F07-92B6-5C42-ABB9-F674CE75A242}"/>
                </a:ext>
              </a:extLst>
            </p:cNvPr>
            <p:cNvSpPr>
              <a:spLocks noChangeShapeType="1"/>
            </p:cNvSpPr>
            <p:nvPr/>
          </p:nvSpPr>
          <p:spPr bwMode="gray">
            <a:xfrm flipV="1">
              <a:off x="2374962"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5" name="Line">
              <a:extLst>
                <a:ext uri="{FF2B5EF4-FFF2-40B4-BE49-F238E27FC236}">
                  <a16:creationId xmlns:a16="http://schemas.microsoft.com/office/drawing/2014/main" id="{35FCBCBC-F2B9-3543-A9DD-F8CD7B74C5D1}"/>
                </a:ext>
              </a:extLst>
            </p:cNvPr>
            <p:cNvSpPr>
              <a:spLocks noChangeShapeType="1"/>
            </p:cNvSpPr>
            <p:nvPr/>
          </p:nvSpPr>
          <p:spPr bwMode="gray">
            <a:xfrm flipV="1">
              <a:off x="4209922"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6" name="Line">
              <a:extLst>
                <a:ext uri="{FF2B5EF4-FFF2-40B4-BE49-F238E27FC236}">
                  <a16:creationId xmlns:a16="http://schemas.microsoft.com/office/drawing/2014/main" id="{68DD63D8-FB93-F845-B7A1-AC1EF3EADD6F}"/>
                </a:ext>
              </a:extLst>
            </p:cNvPr>
            <p:cNvSpPr>
              <a:spLocks noChangeShapeType="1"/>
            </p:cNvSpPr>
            <p:nvPr userDrawn="1"/>
          </p:nvSpPr>
          <p:spPr bwMode="gray">
            <a:xfrm flipV="1">
              <a:off x="7879844" y="1618969"/>
              <a:ext cx="0" cy="1704202"/>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7" name="Line">
              <a:extLst>
                <a:ext uri="{FF2B5EF4-FFF2-40B4-BE49-F238E27FC236}">
                  <a16:creationId xmlns:a16="http://schemas.microsoft.com/office/drawing/2014/main" id="{20FC4EF6-A10C-9A46-B66D-5AE14AA1F8B9}"/>
                </a:ext>
              </a:extLst>
            </p:cNvPr>
            <p:cNvSpPr>
              <a:spLocks noChangeShapeType="1"/>
            </p:cNvSpPr>
            <p:nvPr/>
          </p:nvSpPr>
          <p:spPr bwMode="gray">
            <a:xfrm flipV="1">
              <a:off x="6044883"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sp>
          <p:nvSpPr>
            <p:cNvPr id="78" name="Line">
              <a:extLst>
                <a:ext uri="{FF2B5EF4-FFF2-40B4-BE49-F238E27FC236}">
                  <a16:creationId xmlns:a16="http://schemas.microsoft.com/office/drawing/2014/main" id="{B53E7C68-5F8A-074A-8FEF-5E5D36086A2B}"/>
                </a:ext>
              </a:extLst>
            </p:cNvPr>
            <p:cNvSpPr>
              <a:spLocks noChangeShapeType="1"/>
            </p:cNvSpPr>
            <p:nvPr/>
          </p:nvSpPr>
          <p:spPr bwMode="gray">
            <a:xfrm flipV="1">
              <a:off x="9714804" y="4381572"/>
              <a:ext cx="0" cy="1695096"/>
            </a:xfrm>
            <a:prstGeom prst="line">
              <a:avLst/>
            </a:prstGeom>
            <a:noFill/>
            <a:ln w="9525">
              <a:solidFill>
                <a:schemeClr val="bg1">
                  <a:lumMod val="75000"/>
                </a:schemeClr>
              </a:solidFill>
              <a:prstDash val="solid"/>
              <a:miter lim="800000"/>
              <a:headEnd/>
              <a:tailEnd/>
            </a:ln>
          </p:spPr>
          <p:txBody>
            <a:bodyPr lIns="0" tIns="0" rIns="0" bIns="0">
              <a:noAutofit/>
            </a:bodyPr>
            <a:lstStyle/>
            <a:p>
              <a:endParaRPr lang="en-US" sz="1050">
                <a:solidFill>
                  <a:schemeClr val="accent4"/>
                </a:solidFill>
              </a:endParaRPr>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E6107375-C0EA-E340-A9AC-A77865E20F61}"/>
              </a:ext>
            </a:extLst>
          </p:cNvPr>
          <p:cNvSpPr>
            <a:spLocks noGrp="1"/>
          </p:cNvSpPr>
          <p:nvPr>
            <p:ph type="body" sz="quarter" idx="12" hasCustomPrompt="1"/>
          </p:nvPr>
        </p:nvSpPr>
        <p:spPr>
          <a:xfrm>
            <a:off x="5878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5" name="Text Placeholder 3">
            <a:extLst>
              <a:ext uri="{FF2B5EF4-FFF2-40B4-BE49-F238E27FC236}">
                <a16:creationId xmlns:a16="http://schemas.microsoft.com/office/drawing/2014/main" id="{6F15CF82-2CD0-2E4F-B34F-AC86E00A5A1F}"/>
              </a:ext>
            </a:extLst>
          </p:cNvPr>
          <p:cNvSpPr>
            <a:spLocks noGrp="1"/>
          </p:cNvSpPr>
          <p:nvPr>
            <p:ph type="body" sz="quarter" idx="13" hasCustomPrompt="1"/>
          </p:nvPr>
        </p:nvSpPr>
        <p:spPr>
          <a:xfrm>
            <a:off x="40041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6" name="Text Placeholder 3">
            <a:extLst>
              <a:ext uri="{FF2B5EF4-FFF2-40B4-BE49-F238E27FC236}">
                <a16:creationId xmlns:a16="http://schemas.microsoft.com/office/drawing/2014/main" id="{F4B466D3-DE16-C74A-9FA5-31292178F93C}"/>
              </a:ext>
            </a:extLst>
          </p:cNvPr>
          <p:cNvSpPr>
            <a:spLocks noGrp="1"/>
          </p:cNvSpPr>
          <p:nvPr>
            <p:ph type="body" sz="quarter" idx="14" hasCustomPrompt="1"/>
          </p:nvPr>
        </p:nvSpPr>
        <p:spPr>
          <a:xfrm>
            <a:off x="7420477" y="2057400"/>
            <a:ext cx="1943438" cy="1416050"/>
          </a:xfrm>
          <a:prstGeom prst="rect">
            <a:avLst/>
          </a:prstGeom>
        </p:spPr>
        <p:txBody>
          <a:bodyPr vert="horz">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7" name="Text Placeholder 3">
            <a:extLst>
              <a:ext uri="{FF2B5EF4-FFF2-40B4-BE49-F238E27FC236}">
                <a16:creationId xmlns:a16="http://schemas.microsoft.com/office/drawing/2014/main" id="{AD72481F-6EA1-0D47-A9D4-5D946615D333}"/>
              </a:ext>
            </a:extLst>
          </p:cNvPr>
          <p:cNvSpPr>
            <a:spLocks noGrp="1"/>
          </p:cNvSpPr>
          <p:nvPr>
            <p:ph type="body" sz="quarter" idx="15" hasCustomPrompt="1"/>
          </p:nvPr>
        </p:nvSpPr>
        <p:spPr>
          <a:xfrm>
            <a:off x="23150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8" name="Text Placeholder 3">
            <a:extLst>
              <a:ext uri="{FF2B5EF4-FFF2-40B4-BE49-F238E27FC236}">
                <a16:creationId xmlns:a16="http://schemas.microsoft.com/office/drawing/2014/main" id="{3052959B-018D-4545-8E2B-93429D9EB3F1}"/>
              </a:ext>
            </a:extLst>
          </p:cNvPr>
          <p:cNvSpPr>
            <a:spLocks noGrp="1"/>
          </p:cNvSpPr>
          <p:nvPr>
            <p:ph type="body" sz="quarter" idx="16" hasCustomPrompt="1"/>
          </p:nvPr>
        </p:nvSpPr>
        <p:spPr>
          <a:xfrm>
            <a:off x="57313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69" name="Text Placeholder 3">
            <a:extLst>
              <a:ext uri="{FF2B5EF4-FFF2-40B4-BE49-F238E27FC236}">
                <a16:creationId xmlns:a16="http://schemas.microsoft.com/office/drawing/2014/main" id="{639A20CE-0D6D-EA4E-997F-B0B0A659F909}"/>
              </a:ext>
            </a:extLst>
          </p:cNvPr>
          <p:cNvSpPr>
            <a:spLocks noGrp="1"/>
          </p:cNvSpPr>
          <p:nvPr>
            <p:ph type="body" sz="quarter" idx="17" hasCustomPrompt="1"/>
          </p:nvPr>
        </p:nvSpPr>
        <p:spPr>
          <a:xfrm>
            <a:off x="9147677" y="4762500"/>
            <a:ext cx="1943438" cy="1416050"/>
          </a:xfrm>
          <a:prstGeom prst="rect">
            <a:avLst/>
          </a:prstGeom>
        </p:spPr>
        <p:txBody>
          <a:bodyPr vert="horz" anchor="b">
            <a:noAutofit/>
          </a:bodyPr>
          <a:lstStyle>
            <a:lvl1pPr marL="0" indent="0">
              <a:lnSpc>
                <a:spcPct val="90000"/>
              </a:lnSpc>
              <a:spcAft>
                <a:spcPts val="750"/>
              </a:spcAft>
              <a:buNone/>
              <a:defRPr sz="1600" b="0">
                <a:solidFill>
                  <a:srgbClr val="737373"/>
                </a:solidFill>
              </a:defRPr>
            </a:lvl1pPr>
            <a:lvl2pPr marL="457200" indent="0">
              <a:buNone/>
              <a:defRPr sz="1600"/>
            </a:lvl2pPr>
          </a:lstStyle>
          <a:p>
            <a:pPr>
              <a:lnSpc>
                <a:spcPct val="90000"/>
              </a:lnSpc>
              <a:spcAft>
                <a:spcPts val="750"/>
              </a:spcAft>
            </a:pPr>
            <a:r>
              <a:rPr lang="en-US" sz="2000" b="1" dirty="0">
                <a:solidFill>
                  <a:srgbClr val="3C3C3B"/>
                </a:solidFill>
              </a:rPr>
              <a:t>Description</a:t>
            </a:r>
          </a:p>
          <a:p>
            <a:pPr>
              <a:lnSpc>
                <a:spcPct val="90000"/>
              </a:lnSpc>
              <a:spcAft>
                <a:spcPts val="750"/>
              </a:spcAft>
            </a:pPr>
            <a:r>
              <a:rPr lang="en-US" sz="1600" dirty="0">
                <a:solidFill>
                  <a:srgbClr val="3C3C3B"/>
                </a:solidFill>
              </a:rPr>
              <a:t>This is a placeholder text. </a:t>
            </a:r>
          </a:p>
        </p:txBody>
      </p:sp>
      <p:sp>
        <p:nvSpPr>
          <p:cNvPr id="85" name="Text Placeholder 12">
            <a:extLst>
              <a:ext uri="{FF2B5EF4-FFF2-40B4-BE49-F238E27FC236}">
                <a16:creationId xmlns:a16="http://schemas.microsoft.com/office/drawing/2014/main" id="{03E96EA5-1DA7-594B-95A9-739E8D4F5F0E}"/>
              </a:ext>
            </a:extLst>
          </p:cNvPr>
          <p:cNvSpPr>
            <a:spLocks noGrp="1"/>
          </p:cNvSpPr>
          <p:nvPr>
            <p:ph type="body" sz="quarter" idx="11" hasCustomPrompt="1"/>
          </p:nvPr>
        </p:nvSpPr>
        <p:spPr>
          <a:xfrm>
            <a:off x="586740" y="1120581"/>
            <a:ext cx="10516342" cy="479619"/>
          </a:xfrm>
          <a:prstGeom prst="rect">
            <a:avLst/>
          </a:prstGeom>
        </p:spPr>
        <p:txBody>
          <a:bodyPr>
            <a:noAutofit/>
          </a:bodyPr>
          <a:lstStyle>
            <a:lvl1pPr marL="0" indent="0">
              <a:lnSpc>
                <a:spcPct val="100000"/>
              </a:lnSpc>
              <a:spcBef>
                <a:spcPts val="400"/>
              </a:spcBef>
              <a:buNone/>
              <a:defRPr sz="2500">
                <a:solidFill>
                  <a:schemeClr val="tx2"/>
                </a:solidFill>
              </a:defRPr>
            </a:lvl1pPr>
          </a:lstStyle>
          <a:p>
            <a:pPr lvl="0"/>
            <a:r>
              <a:rPr lang="en-US" dirty="0"/>
              <a:t>Subtitle Placeholder</a:t>
            </a:r>
          </a:p>
        </p:txBody>
      </p:sp>
    </p:spTree>
    <p:extLst>
      <p:ext uri="{BB962C8B-B14F-4D97-AF65-F5344CB8AC3E}">
        <p14:creationId xmlns:p14="http://schemas.microsoft.com/office/powerpoint/2010/main" val="4085288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a:solidFill>
                  <a:schemeClr val="bg2"/>
                </a:solidFill>
                <a:latin typeface="Arial" panose="020B0604020202020204" pitchFamily="34" charset="0"/>
                <a:cs typeface="Arial" panose="020B0604020202020204" pitchFamily="34" charset="0"/>
              </a:rPr>
              <a:t>©2018 Teradata</a:t>
            </a:r>
            <a:endParaRPr lang="en-US" sz="1000" b="1">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photo">
    <p:spTree>
      <p:nvGrpSpPr>
        <p:cNvPr id="1" name=""/>
        <p:cNvGrpSpPr/>
        <p:nvPr/>
      </p:nvGrpSpPr>
      <p:grpSpPr>
        <a:xfrm>
          <a:off x="0" y="0"/>
          <a:ext cx="0" cy="0"/>
          <a:chOff x="0" y="0"/>
          <a:chExt cx="0" cy="0"/>
        </a:xfrm>
      </p:grpSpPr>
      <p:sp>
        <p:nvSpPr>
          <p:cNvPr id="9" name="Picture Placeholder 10"/>
          <p:cNvSpPr>
            <a:spLocks noGrp="1"/>
          </p:cNvSpPr>
          <p:nvPr>
            <p:ph type="pic" sz="quarter" idx="12"/>
          </p:nvPr>
        </p:nvSpPr>
        <p:spPr>
          <a:xfrm>
            <a:off x="0" y="0"/>
            <a:ext cx="12192000" cy="6858000"/>
          </a:xfrm>
        </p:spPr>
        <p:txBody>
          <a:bodyPr/>
          <a:lstStyle>
            <a:lvl1pPr marL="0" indent="0" algn="ctr">
              <a:buNone/>
              <a:defRPr sz="1867"/>
            </a:lvl1pPr>
          </a:lstStyle>
          <a:p>
            <a:r>
              <a:rPr lang="en-US" dirty="0"/>
              <a:t>Drag picture to placeholder or click icon to add</a:t>
            </a:r>
          </a:p>
        </p:txBody>
      </p:sp>
      <p:sp>
        <p:nvSpPr>
          <p:cNvPr id="8" name="Text Placeholder 9"/>
          <p:cNvSpPr>
            <a:spLocks noGrp="1"/>
          </p:cNvSpPr>
          <p:nvPr>
            <p:ph type="body" sz="quarter" idx="10" hasCustomPrompt="1"/>
          </p:nvPr>
        </p:nvSpPr>
        <p:spPr bwMode="gray">
          <a:xfrm>
            <a:off x="0" y="3035047"/>
            <a:ext cx="12192000" cy="787908"/>
          </a:xfrm>
          <a:solidFill>
            <a:schemeClr val="accent1">
              <a:alpha val="90000"/>
            </a:schemeClr>
          </a:solidFill>
        </p:spPr>
        <p:txBody>
          <a:bodyPr wrap="square" lIns="182880" tIns="182880" rIns="182880" bIns="182880" anchor="ctr" anchorCtr="0">
            <a:spAutoFit/>
          </a:bodyPr>
          <a:lstStyle>
            <a:lvl1pPr marL="0" indent="0" algn="ctr">
              <a:lnSpc>
                <a:spcPct val="85000"/>
              </a:lnSpc>
              <a:spcBef>
                <a:spcPts val="267"/>
              </a:spcBef>
              <a:spcAft>
                <a:spcPts val="267"/>
              </a:spcAft>
              <a:buFont typeface="Arial" panose="020B0604020202020204" pitchFamily="34" charset="0"/>
              <a:buChar char="​"/>
              <a:tabLst/>
              <a:defRPr sz="3200" b="1">
                <a:solidFill>
                  <a:schemeClr val="bg1"/>
                </a:solidFill>
              </a:defRPr>
            </a:lvl1pPr>
            <a:lvl2pPr marL="0" indent="0" algn="ctr">
              <a:lnSpc>
                <a:spcPct val="85000"/>
              </a:lnSpc>
              <a:spcBef>
                <a:spcPts val="0"/>
              </a:spcBef>
              <a:spcAft>
                <a:spcPts val="267"/>
              </a:spcAft>
              <a:buFont typeface="Arial" panose="020B0604020202020204" pitchFamily="34" charset="0"/>
              <a:buChar char="​"/>
              <a:defRPr sz="2400" b="1">
                <a:solidFill>
                  <a:schemeClr val="bg1"/>
                </a:solidFill>
              </a:defRPr>
            </a:lvl2pPr>
            <a:lvl3pPr marL="0" indent="0" algn="ctr">
              <a:lnSpc>
                <a:spcPct val="85000"/>
              </a:lnSpc>
              <a:spcBef>
                <a:spcPts val="800"/>
              </a:spcBef>
              <a:spcAft>
                <a:spcPts val="267"/>
              </a:spcAft>
              <a:buFont typeface="Arial" panose="020B0604020202020204" pitchFamily="34" charset="0"/>
              <a:buChar char="​"/>
              <a:defRPr sz="1867" b="1">
                <a:solidFill>
                  <a:schemeClr val="bg1"/>
                </a:solidFill>
              </a:defRPr>
            </a:lvl3pPr>
            <a:lvl4pPr marL="0" indent="0" algn="ctr">
              <a:lnSpc>
                <a:spcPct val="85000"/>
              </a:lnSpc>
              <a:spcBef>
                <a:spcPts val="267"/>
              </a:spcBef>
              <a:spcAft>
                <a:spcPts val="267"/>
              </a:spcAft>
              <a:buFont typeface="Arial" panose="020B0604020202020204" pitchFamily="34" charset="0"/>
              <a:buChar char="​"/>
              <a:defRPr sz="1867" b="0">
                <a:solidFill>
                  <a:schemeClr val="bg1"/>
                </a:solidFill>
              </a:defRPr>
            </a:lvl4pPr>
            <a:lvl5pPr marL="0" indent="0" algn="ctr">
              <a:lnSpc>
                <a:spcPct val="85000"/>
              </a:lnSpc>
              <a:spcBef>
                <a:spcPts val="267"/>
              </a:spcBef>
              <a:spcAft>
                <a:spcPts val="267"/>
              </a:spcAft>
              <a:buFont typeface="Arial" panose="020B0604020202020204" pitchFamily="34" charset="0"/>
              <a:buChar char="​"/>
              <a:defRPr sz="1867" b="0">
                <a:solidFill>
                  <a:schemeClr val="bg1"/>
                </a:solidFill>
              </a:defRPr>
            </a:lvl5pPr>
            <a:lvl6pPr marL="0" indent="0" algn="ctr">
              <a:lnSpc>
                <a:spcPct val="85000"/>
              </a:lnSpc>
              <a:spcBef>
                <a:spcPts val="267"/>
              </a:spcBef>
              <a:spcAft>
                <a:spcPts val="267"/>
              </a:spcAft>
              <a:buFont typeface="Arial" panose="020B0604020202020204" pitchFamily="34" charset="0"/>
              <a:buChar char="​"/>
              <a:defRPr sz="1867" b="0">
                <a:solidFill>
                  <a:schemeClr val="bg1"/>
                </a:solidFill>
              </a:defRPr>
            </a:lvl6pPr>
            <a:lvl7pPr marL="0" indent="0" algn="ctr">
              <a:lnSpc>
                <a:spcPct val="85000"/>
              </a:lnSpc>
              <a:spcBef>
                <a:spcPts val="267"/>
              </a:spcBef>
              <a:spcAft>
                <a:spcPts val="267"/>
              </a:spcAft>
              <a:buFont typeface="Arial" panose="020B0604020202020204" pitchFamily="34" charset="0"/>
              <a:buChar char="​"/>
              <a:defRPr sz="1867" b="0">
                <a:solidFill>
                  <a:schemeClr val="bg1"/>
                </a:solidFill>
              </a:defRPr>
            </a:lvl7pPr>
            <a:lvl8pPr marL="0" indent="0" algn="ctr">
              <a:lnSpc>
                <a:spcPct val="85000"/>
              </a:lnSpc>
              <a:spcBef>
                <a:spcPts val="267"/>
              </a:spcBef>
              <a:spcAft>
                <a:spcPts val="267"/>
              </a:spcAft>
              <a:buFont typeface="Arial" panose="020B0604020202020204" pitchFamily="34" charset="0"/>
              <a:buChar char="​"/>
              <a:defRPr sz="1867" b="0">
                <a:solidFill>
                  <a:schemeClr val="bg1"/>
                </a:solidFill>
              </a:defRPr>
            </a:lvl8pPr>
            <a:lvl9pPr marL="0" indent="0" algn="ctr">
              <a:lnSpc>
                <a:spcPct val="85000"/>
              </a:lnSpc>
              <a:spcBef>
                <a:spcPts val="267"/>
              </a:spcBef>
              <a:spcAft>
                <a:spcPts val="267"/>
              </a:spcAft>
              <a:buFont typeface="Arial" panose="020B0604020202020204" pitchFamily="34" charset="0"/>
              <a:buChar char="​"/>
              <a:defRPr sz="1867" b="0">
                <a:solidFill>
                  <a:schemeClr val="bg1"/>
                </a:solidFill>
              </a:defRPr>
            </a:lvl9pPr>
          </a:lstStyle>
          <a:p>
            <a:pPr lvl="0"/>
            <a:r>
              <a:rPr lang="en-US" dirty="0"/>
              <a:t>Click to Edit Master Text Styles</a:t>
            </a:r>
          </a:p>
        </p:txBody>
      </p:sp>
    </p:spTree>
    <p:extLst>
      <p:ext uri="{BB962C8B-B14F-4D97-AF65-F5344CB8AC3E}">
        <p14:creationId xmlns:p14="http://schemas.microsoft.com/office/powerpoint/2010/main" val="418436187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a:xfrm>
            <a:off x="4038600" y="6454273"/>
            <a:ext cx="4114800" cy="169277"/>
          </a:xfrm>
          <a:prstGeom prst="rect">
            <a:avLst/>
          </a:prstGeom>
        </p:spPr>
        <p:txBody>
          <a:bodyPr/>
          <a:lstStyle/>
          <a:p>
            <a:endParaRPr lang="en-US"/>
          </a:p>
        </p:txBody>
      </p:sp>
    </p:spTree>
    <p:extLst>
      <p:ext uri="{BB962C8B-B14F-4D97-AF65-F5344CB8AC3E}">
        <p14:creationId xmlns:p14="http://schemas.microsoft.com/office/powerpoint/2010/main" val="2777264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FB5B278-83B7-3046-8766-F3AC294D9E84}"/>
              </a:ext>
            </a:extLst>
          </p:cNvPr>
          <p:cNvSpPr>
            <a:spLocks noGrp="1"/>
          </p:cNvSpPr>
          <p:nvPr>
            <p:ph type="title" hasCustomPrompt="1"/>
          </p:nvPr>
        </p:nvSpPr>
        <p:spPr>
          <a:xfrm>
            <a:off x="505421" y="119999"/>
            <a:ext cx="10515600" cy="715294"/>
          </a:xfrm>
        </p:spPr>
        <p:txBody>
          <a:bodyPr/>
          <a:lstStyle/>
          <a:p>
            <a:r>
              <a:rPr lang="en-US" dirty="0"/>
              <a:t>Agenda</a:t>
            </a:r>
          </a:p>
        </p:txBody>
      </p:sp>
      <p:sp>
        <p:nvSpPr>
          <p:cNvPr id="7" name="Content Placeholder 5">
            <a:extLst>
              <a:ext uri="{FF2B5EF4-FFF2-40B4-BE49-F238E27FC236}">
                <a16:creationId xmlns:a16="http://schemas.microsoft.com/office/drawing/2014/main" id="{ECB34F34-D933-FF46-BAD3-AA030BFB1D74}"/>
              </a:ext>
            </a:extLst>
          </p:cNvPr>
          <p:cNvSpPr>
            <a:spLocks noGrp="1"/>
          </p:cNvSpPr>
          <p:nvPr>
            <p:ph sz="quarter" idx="17"/>
          </p:nvPr>
        </p:nvSpPr>
        <p:spPr>
          <a:xfrm>
            <a:off x="587375" y="973015"/>
            <a:ext cx="6988175" cy="5237285"/>
          </a:xfrm>
        </p:spPr>
        <p:txBody>
          <a:bodyPr/>
          <a:lstStyle>
            <a:lvl1pPr>
              <a:defRPr>
                <a:solidFill>
                  <a:schemeClr val="accent6"/>
                </a:solidFill>
              </a:defRPr>
            </a:lvl1pPr>
            <a:lvl2pPr>
              <a:defRPr>
                <a:solidFill>
                  <a:schemeClr val="accent6"/>
                </a:solidFill>
              </a:defRPr>
            </a:lvl2pPr>
            <a:lvl3pPr>
              <a:defRPr>
                <a:solidFill>
                  <a:schemeClr val="accent6"/>
                </a:solidFill>
              </a:defRPr>
            </a:lvl3pPr>
            <a:lvl4pPr>
              <a:defRPr>
                <a:solidFill>
                  <a:schemeClr val="accent6"/>
                </a:solidFill>
              </a:defRPr>
            </a:lvl4pPr>
            <a:lvl5pPr>
              <a:defRPr>
                <a:solidFill>
                  <a:schemeClr val="accent6"/>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408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solidFill>
                  <a:schemeClr val="accent2"/>
                </a:solidFill>
              </a:defRPr>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914400"/>
            <a:ext cx="11331909" cy="5295900"/>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496577" y="79997"/>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254369"/>
            <a:ext cx="5007082" cy="4955931"/>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301262"/>
            <a:ext cx="5007082" cy="490847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8202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2 Line Header + Title Only">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A6B53C7-6C8A-EF4D-991C-96328DBE6FA9}"/>
              </a:ext>
            </a:extLst>
          </p:cNvPr>
          <p:cNvSpPr>
            <a:spLocks noGrp="1"/>
          </p:cNvSpPr>
          <p:nvPr>
            <p:ph sz="quarter" idx="15"/>
          </p:nvPr>
        </p:nvSpPr>
        <p:spPr>
          <a:xfrm>
            <a:off x="585788" y="1301262"/>
            <a:ext cx="11066950" cy="4909039"/>
          </a:xfrm>
        </p:spPr>
        <p:txBody>
          <a:bodyPr/>
          <a:lstStyle>
            <a:lvl1pPr>
              <a:defRPr>
                <a:solidFill>
                  <a:schemeClr val="accent2"/>
                </a:solidFill>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5788" y="130703"/>
            <a:ext cx="11020058"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76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Line Header + 2 Columns + Title Only">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54876AF9-4E67-6742-A567-9D6633A6E7E0}"/>
              </a:ext>
            </a:extLst>
          </p:cNvPr>
          <p:cNvSpPr>
            <a:spLocks noGrp="1"/>
          </p:cNvSpPr>
          <p:nvPr>
            <p:ph sz="quarter" idx="18"/>
          </p:nvPr>
        </p:nvSpPr>
        <p:spPr>
          <a:xfrm>
            <a:off x="6095999" y="1383322"/>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C388B4DA-5AC5-7B4B-BB18-DF4B84C53092}"/>
              </a:ext>
            </a:extLst>
          </p:cNvPr>
          <p:cNvSpPr>
            <a:spLocks noGrp="1"/>
          </p:cNvSpPr>
          <p:nvPr>
            <p:ph sz="quarter" idx="17"/>
          </p:nvPr>
        </p:nvSpPr>
        <p:spPr>
          <a:xfrm>
            <a:off x="585788" y="1383323"/>
            <a:ext cx="5010912" cy="482697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91311" y="130704"/>
            <a:ext cx="10515600" cy="1033991"/>
          </a:xfrm>
        </p:spPr>
        <p:txBody>
          <a:bodyPr anchor="b">
            <a:noAutofit/>
          </a:bodyPr>
          <a:lstStyle>
            <a:lvl1pPr>
              <a:lnSpc>
                <a:spcPct val="100000"/>
              </a:lnSpc>
              <a:defRPr lang="en-US" b="1" smtClean="0">
                <a:solidFill>
                  <a:schemeClr val="accent1"/>
                </a:solidFill>
                <a:effectLst/>
              </a:defRPr>
            </a:lvl1pPr>
          </a:lstStyle>
          <a:p>
            <a:r>
              <a:rPr lang="en-US" dirty="0"/>
              <a:t>Page Title Placeholder </a:t>
            </a:r>
            <a:br>
              <a:rPr lang="en-US" dirty="0"/>
            </a:br>
            <a:r>
              <a:rPr lang="en-US" dirty="0"/>
              <a:t>Multiple Line Header Sample</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3404287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9ACDF3-7909-7F4D-9ED4-6F2AFF5FE89F}"/>
              </a:ext>
            </a:extLst>
          </p:cNvPr>
          <p:cNvSpPr>
            <a:spLocks noGrp="1"/>
          </p:cNvSpPr>
          <p:nvPr>
            <p:ph sz="quarter" idx="18"/>
          </p:nvPr>
        </p:nvSpPr>
        <p:spPr>
          <a:xfrm>
            <a:off x="587375"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7" name="Title 1">
            <a:extLst>
              <a:ext uri="{FF2B5EF4-FFF2-40B4-BE49-F238E27FC236}">
                <a16:creationId xmlns:a16="http://schemas.microsoft.com/office/drawing/2014/main" id="{02A41B34-1B59-0E48-A253-A7B35CA14AD9}"/>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Content Placeholder 2">
            <a:extLst>
              <a:ext uri="{FF2B5EF4-FFF2-40B4-BE49-F238E27FC236}">
                <a16:creationId xmlns:a16="http://schemas.microsoft.com/office/drawing/2014/main" id="{371B82E3-D306-D645-8BF6-703EE52D6634}"/>
              </a:ext>
            </a:extLst>
          </p:cNvPr>
          <p:cNvSpPr>
            <a:spLocks noGrp="1"/>
          </p:cNvSpPr>
          <p:nvPr>
            <p:ph sz="quarter" idx="21"/>
          </p:nvPr>
        </p:nvSpPr>
        <p:spPr>
          <a:xfrm>
            <a:off x="4208144"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a:t>Edit Master text styles</a:t>
            </a:r>
          </a:p>
          <a:p>
            <a:pPr lvl="1"/>
            <a:r>
              <a:rPr lang="en-US"/>
              <a:t>Second level</a:t>
            </a:r>
          </a:p>
          <a:p>
            <a:pPr lvl="2"/>
            <a:r>
              <a:rPr lang="en-US"/>
              <a:t>Third level</a:t>
            </a:r>
          </a:p>
        </p:txBody>
      </p:sp>
      <p:sp>
        <p:nvSpPr>
          <p:cNvPr id="19" name="Content Placeholder 2">
            <a:extLst>
              <a:ext uri="{FF2B5EF4-FFF2-40B4-BE49-F238E27FC236}">
                <a16:creationId xmlns:a16="http://schemas.microsoft.com/office/drawing/2014/main" id="{0256D42C-B49D-8445-B1DA-DD261C5504EC}"/>
              </a:ext>
            </a:extLst>
          </p:cNvPr>
          <p:cNvSpPr>
            <a:spLocks noGrp="1"/>
          </p:cNvSpPr>
          <p:nvPr>
            <p:ph sz="quarter" idx="22"/>
          </p:nvPr>
        </p:nvSpPr>
        <p:spPr>
          <a:xfrm>
            <a:off x="7829657" y="1729154"/>
            <a:ext cx="3273425" cy="4481146"/>
          </a:xfrm>
        </p:spPr>
        <p:txBody>
          <a:bodyPr/>
          <a:lstStyle>
            <a:lvl1pPr marL="230188" indent="-230188">
              <a:lnSpc>
                <a:spcPct val="100000"/>
              </a:lnSpc>
              <a:spcBef>
                <a:spcPts val="1000"/>
              </a:spcBef>
              <a:buFont typeface="Arial" panose="020B0604020202020204" pitchFamily="34" charset="0"/>
              <a:buChar char="•"/>
              <a:tabLst/>
              <a:defRPr sz="1800">
                <a:solidFill>
                  <a:schemeClr val="accent2"/>
                </a:solidFill>
              </a:defRPr>
            </a:lvl1pPr>
            <a:lvl2pPr marL="461963" indent="-222250">
              <a:lnSpc>
                <a:spcPct val="90000"/>
              </a:lnSpc>
              <a:spcBef>
                <a:spcPts val="500"/>
              </a:spcBef>
              <a:tabLst/>
              <a:defRPr sz="1800">
                <a:solidFill>
                  <a:schemeClr val="accent2"/>
                </a:solidFill>
              </a:defRPr>
            </a:lvl2pPr>
            <a:lvl3pPr marL="690563" indent="-177800">
              <a:lnSpc>
                <a:spcPct val="90000"/>
              </a:lnSpc>
              <a:spcBef>
                <a:spcPts val="500"/>
              </a:spcBef>
              <a:tabLst/>
              <a:defRPr>
                <a:solidFill>
                  <a:schemeClr val="accent2"/>
                </a:solidFill>
              </a:defRPr>
            </a:lvl3pPr>
          </a:lstStyle>
          <a:p>
            <a:pPr lvl="0"/>
            <a:r>
              <a:rPr lang="en-US" dirty="0"/>
              <a:t>Edit Master text styles</a:t>
            </a:r>
          </a:p>
          <a:p>
            <a:pPr lvl="1"/>
            <a:r>
              <a:rPr lang="en-US" dirty="0"/>
              <a:t>Second level</a:t>
            </a:r>
          </a:p>
          <a:p>
            <a:pPr lvl="2"/>
            <a:r>
              <a:rPr lang="en-US" dirty="0"/>
              <a:t>Third level</a:t>
            </a:r>
          </a:p>
        </p:txBody>
      </p:sp>
      <p:sp>
        <p:nvSpPr>
          <p:cNvPr id="13" name="Text Placeholder 14">
            <a:extLst>
              <a:ext uri="{FF2B5EF4-FFF2-40B4-BE49-F238E27FC236}">
                <a16:creationId xmlns:a16="http://schemas.microsoft.com/office/drawing/2014/main" id="{EDBF9AF2-FEB3-7349-9371-958557A5E5C9}"/>
              </a:ext>
            </a:extLst>
          </p:cNvPr>
          <p:cNvSpPr>
            <a:spLocks noGrp="1"/>
          </p:cNvSpPr>
          <p:nvPr>
            <p:ph type="body" sz="quarter" idx="13" hasCustomPrompt="1"/>
          </p:nvPr>
        </p:nvSpPr>
        <p:spPr>
          <a:xfrm>
            <a:off x="587375"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4" name="Text Placeholder 14">
            <a:extLst>
              <a:ext uri="{FF2B5EF4-FFF2-40B4-BE49-F238E27FC236}">
                <a16:creationId xmlns:a16="http://schemas.microsoft.com/office/drawing/2014/main" id="{6213987E-622A-AB46-832A-1833AAF9D736}"/>
              </a:ext>
            </a:extLst>
          </p:cNvPr>
          <p:cNvSpPr>
            <a:spLocks noGrp="1"/>
          </p:cNvSpPr>
          <p:nvPr>
            <p:ph type="body" sz="quarter" idx="23" hasCustomPrompt="1"/>
          </p:nvPr>
        </p:nvSpPr>
        <p:spPr>
          <a:xfrm>
            <a:off x="4208254"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
        <p:nvSpPr>
          <p:cNvPr id="16" name="Text Placeholder 14">
            <a:extLst>
              <a:ext uri="{FF2B5EF4-FFF2-40B4-BE49-F238E27FC236}">
                <a16:creationId xmlns:a16="http://schemas.microsoft.com/office/drawing/2014/main" id="{1B69AF3B-2FA6-3642-B6BE-BC6255BD16BD}"/>
              </a:ext>
            </a:extLst>
          </p:cNvPr>
          <p:cNvSpPr>
            <a:spLocks noGrp="1"/>
          </p:cNvSpPr>
          <p:nvPr>
            <p:ph type="body" sz="quarter" idx="24" hasCustomPrompt="1"/>
          </p:nvPr>
        </p:nvSpPr>
        <p:spPr>
          <a:xfrm>
            <a:off x="7829133" y="1303491"/>
            <a:ext cx="3273315" cy="371957"/>
          </a:xfrm>
          <a:prstGeom prst="rect">
            <a:avLst/>
          </a:prstGeom>
        </p:spPr>
        <p:txBody>
          <a:bodyPr>
            <a:noAutofit/>
          </a:bodyPr>
          <a:lstStyle>
            <a:lvl1pPr marL="0" indent="0">
              <a:lnSpc>
                <a:spcPct val="100000"/>
              </a:lnSpc>
              <a:buNone/>
              <a:defRPr sz="1800">
                <a:solidFill>
                  <a:schemeClr val="accent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dirty="0"/>
              <a:t>Subhead Title</a:t>
            </a:r>
          </a:p>
        </p:txBody>
      </p:sp>
    </p:spTree>
    <p:extLst>
      <p:ext uri="{BB962C8B-B14F-4D97-AF65-F5344CB8AC3E}">
        <p14:creationId xmlns:p14="http://schemas.microsoft.com/office/powerpoint/2010/main" val="2917534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09750" y="212738"/>
            <a:ext cx="11049203" cy="715294"/>
          </a:xfrm>
          <a:prstGeom prst="rect">
            <a:avLst/>
          </a:prstGeom>
        </p:spPr>
        <p:txBody>
          <a:bodyPr vert="horz" lIns="91440" tIns="45720" rIns="91440" bIns="45720" rtlCol="0" anchor="b" anchorCtr="0">
            <a:noAutofit/>
          </a:bodyPr>
          <a:lstStyle/>
          <a:p>
            <a:r>
              <a:rPr lang="en-US" dirty="0"/>
              <a:t>Click to edit Master title style</a:t>
            </a:r>
          </a:p>
        </p:txBody>
      </p:sp>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87720" y="6540193"/>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a:solidFill>
                  <a:schemeClr val="bg1">
                    <a:lumMod val="85000"/>
                  </a:schemeClr>
                </a:solidFill>
                <a:effectLst/>
                <a:latin typeface="Arial" panose="020B0604020202020204" pitchFamily="34" charset="0"/>
                <a:ea typeface="+mn-ea"/>
                <a:cs typeface="Arial" panose="020B0604020202020204" pitchFamily="34" charset="0"/>
              </a:rPr>
              <a:t>     </a:t>
            </a:r>
            <a:endParaRPr lang="en-US" sz="100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131277"/>
            <a:ext cx="10971472" cy="5315688"/>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B830761E-1058-AE46-808B-05F1BF8A8B23}"/>
              </a:ext>
            </a:extLst>
          </p:cNvPr>
          <p:cNvSpPr/>
          <p:nvPr userDrawn="1"/>
        </p:nvSpPr>
        <p:spPr>
          <a:xfrm>
            <a:off x="165451" y="6593503"/>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8" r:id="rId2"/>
    <p:sldLayoutId id="2147483769" r:id="rId3"/>
    <p:sldLayoutId id="2147483774" r:id="rId4"/>
    <p:sldLayoutId id="2147483794" r:id="rId5"/>
    <p:sldLayoutId id="2147483773" r:id="rId6"/>
    <p:sldLayoutId id="2147483795" r:id="rId7"/>
    <p:sldLayoutId id="2147483796" r:id="rId8"/>
    <p:sldLayoutId id="2147483778" r:id="rId9"/>
    <p:sldLayoutId id="2147483779" r:id="rId10"/>
    <p:sldLayoutId id="2147483790" r:id="rId11"/>
    <p:sldLayoutId id="2147483793" r:id="rId12"/>
    <p:sldLayoutId id="2147483797" r:id="rId13"/>
    <p:sldLayoutId id="2147483798" r:id="rId14"/>
  </p:sldLayoutIdLst>
  <p:hf sldNum="0" hdr="0" ftr="0" dt="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9"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1.13</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20 – </a:t>
            </a:r>
            <a:r>
              <a:rPr lang="en-US" sz="2400">
                <a:solidFill>
                  <a:schemeClr val="bg1"/>
                </a:solidFill>
              </a:rPr>
              <a:t>November 29, </a:t>
            </a:r>
            <a:r>
              <a:rPr lang="en-US" sz="2400" dirty="0">
                <a:solidFill>
                  <a:schemeClr val="bg1"/>
                </a:solidFill>
              </a:rPr>
              <a:t>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28157959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23E958-50C2-9943-ABBE-411C7F991B1F}"/>
              </a:ext>
            </a:extLst>
          </p:cNvPr>
          <p:cNvSpPr>
            <a:spLocks noGrp="1"/>
          </p:cNvSpPr>
          <p:nvPr>
            <p:ph sz="quarter" idx="15"/>
          </p:nvPr>
        </p:nvSpPr>
        <p:spPr>
          <a:xfrm>
            <a:off x="268314" y="2739143"/>
            <a:ext cx="11923686" cy="3974637"/>
          </a:xfrm>
          <a:solidFill>
            <a:schemeClr val="accent4">
              <a:lumMod val="20000"/>
              <a:lumOff val="80000"/>
            </a:schemeClr>
          </a:solidFill>
          <a:ln>
            <a:solidFill>
              <a:schemeClr val="accent1"/>
            </a:solidFill>
          </a:ln>
        </p:spPr>
        <p:txBody>
          <a:bodyPr/>
          <a:lstStyle/>
          <a:p>
            <a:pPr>
              <a:lnSpc>
                <a:spcPct val="100000"/>
              </a:lnSpc>
            </a:pPr>
            <a:r>
              <a:rPr lang="en-US" sz="1800" dirty="0"/>
              <a:t>Where </a:t>
            </a:r>
            <a:r>
              <a:rPr lang="en-US" sz="1800" b="1" dirty="0">
                <a:solidFill>
                  <a:schemeClr val="accent5"/>
                </a:solidFill>
                <a:latin typeface="Courier New" panose="02070309020205020404" pitchFamily="49" charset="0"/>
                <a:cs typeface="Courier New" panose="02070309020205020404" pitchFamily="49" charset="0"/>
              </a:rPr>
              <a:t>r0, r1, r2, r3 </a:t>
            </a:r>
            <a:r>
              <a:rPr lang="en-US" sz="1800" dirty="0"/>
              <a:t>are arm registers, the function declaration is (first four arguments):</a:t>
            </a:r>
          </a:p>
          <a:p>
            <a:pPr marL="0" indent="0">
              <a:lnSpc>
                <a:spcPct val="100000"/>
              </a:lnSpc>
              <a:buNone/>
            </a:pPr>
            <a:r>
              <a:rPr lang="en-US" sz="1800" b="1" kern="0" dirty="0">
                <a:solidFill>
                  <a:srgbClr val="FF0000"/>
                </a:solidFill>
                <a:latin typeface="Courier New" panose="02070309020205020404" pitchFamily="49" charset="0"/>
                <a:ea typeface="ＭＳ Ｐゴシック" charset="0"/>
                <a:cs typeface="Courier New" panose="02070309020205020404" pitchFamily="49" charset="0"/>
              </a:rPr>
              <a:t>	</a:t>
            </a: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r0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32-bit return</a:t>
            </a:r>
          </a:p>
          <a:p>
            <a:pPr marL="0" indent="0">
              <a:lnSpc>
                <a:spcPct val="100000"/>
              </a:lnSpc>
              <a:buNone/>
            </a:pPr>
            <a:r>
              <a:rPr lang="en-US" sz="1800" b="1" kern="0" dirty="0">
                <a:solidFill>
                  <a:schemeClr val="accent5"/>
                </a:solidFill>
                <a:latin typeface="Courier New" panose="02070309020205020404" pitchFamily="49" charset="0"/>
                <a:ea typeface="ＭＳ Ｐゴシック" charset="0"/>
                <a:cs typeface="Courier New" panose="02070309020205020404" pitchFamily="49" charset="0"/>
              </a:rPr>
              <a:t>	r0, r1 = function(r0, r1, r2, r3)   </a:t>
            </a:r>
            <a:r>
              <a:rPr lang="en-US" sz="1800" b="1" kern="0" dirty="0">
                <a:solidFill>
                  <a:srgbClr val="00B050"/>
                </a:solidFill>
                <a:latin typeface="Courier New" panose="02070309020205020404" pitchFamily="49" charset="0"/>
                <a:ea typeface="ＭＳ Ｐゴシック" charset="0"/>
                <a:cs typeface="Courier New" panose="02070309020205020404" pitchFamily="49" charset="0"/>
              </a:rPr>
              <a:t>// 64-bit return – long long</a:t>
            </a:r>
            <a:endParaRPr lang="en-US" sz="1800" kern="0" dirty="0">
              <a:solidFill>
                <a:srgbClr val="00B050"/>
              </a:solidFill>
              <a:ea typeface="ＭＳ Ｐゴシック" charset="0"/>
              <a:cs typeface="Courier New" panose="02070309020205020404" pitchFamily="49" charset="0"/>
            </a:endParaRPr>
          </a:p>
          <a:p>
            <a:pPr>
              <a:lnSpc>
                <a:spcPct val="100000"/>
              </a:lnSpc>
            </a:pPr>
            <a:r>
              <a:rPr lang="en-US" sz="1800" kern="0" dirty="0">
                <a:ea typeface="ＭＳ Ｐゴシック" charset="0"/>
                <a:cs typeface="Courier New" panose="02070309020205020404" pitchFamily="49" charset="0"/>
              </a:rPr>
              <a:t>Each </a:t>
            </a:r>
            <a:r>
              <a:rPr lang="en-US" sz="1800" b="1" kern="0" dirty="0">
                <a:ea typeface="ＭＳ Ｐゴシック" charset="0"/>
                <a:cs typeface="Courier New" panose="02070309020205020404" pitchFamily="49" charset="0"/>
              </a:rPr>
              <a:t>parameter and return value is limited to data that </a:t>
            </a:r>
            <a:r>
              <a:rPr lang="en-US" sz="1800" b="1" kern="0" dirty="0">
                <a:solidFill>
                  <a:srgbClr val="0070C0"/>
                </a:solidFill>
                <a:ea typeface="ＭＳ Ｐゴシック" charset="0"/>
                <a:cs typeface="Courier New" panose="02070309020205020404" pitchFamily="49" charset="0"/>
              </a:rPr>
              <a:t>can fit in 4 bytes or less</a:t>
            </a:r>
          </a:p>
          <a:p>
            <a:pPr>
              <a:lnSpc>
                <a:spcPct val="100000"/>
              </a:lnSpc>
            </a:pPr>
            <a:r>
              <a:rPr lang="en-US" sz="1800" kern="0" dirty="0">
                <a:ea typeface="ＭＳ Ｐゴシック" charset="0"/>
                <a:cs typeface="Courier New" panose="02070309020205020404" pitchFamily="49" charset="0"/>
              </a:rPr>
              <a:t>You receive </a:t>
            </a:r>
            <a:r>
              <a:rPr lang="en-US" sz="1800" kern="0" dirty="0">
                <a:solidFill>
                  <a:srgbClr val="0070C0"/>
                </a:solidFill>
                <a:ea typeface="ＭＳ Ｐゴシック" charset="0"/>
                <a:cs typeface="Courier New" panose="02070309020205020404" pitchFamily="49" charset="0"/>
              </a:rPr>
              <a:t>up to the first four parameters in these four registers</a:t>
            </a:r>
          </a:p>
          <a:p>
            <a:pPr>
              <a:lnSpc>
                <a:spcPct val="100000"/>
              </a:lnSpc>
            </a:pPr>
            <a:r>
              <a:rPr lang="en-US" sz="1800" kern="0" dirty="0">
                <a:ea typeface="ＭＳ Ｐゴシック" charset="0"/>
                <a:cs typeface="Courier New" panose="02070309020205020404" pitchFamily="49" charset="0"/>
              </a:rPr>
              <a:t>You copy up to the first four parameters into these four registers before calling a function</a:t>
            </a:r>
          </a:p>
          <a:p>
            <a:pPr>
              <a:lnSpc>
                <a:spcPct val="100000"/>
              </a:lnSpc>
            </a:pPr>
            <a:r>
              <a:rPr lang="en-US" sz="1800" kern="0" dirty="0">
                <a:ea typeface="ＭＳ Ｐゴシック" charset="0"/>
                <a:cs typeface="Courier New" panose="02070309020205020404" pitchFamily="49" charset="0"/>
              </a:rPr>
              <a:t>For parameter values using more than 4 bytes, a pointer to the parameter is passed (we will cover this later)</a:t>
            </a:r>
            <a:endParaRPr lang="en-US" sz="1800" b="1" kern="0" dirty="0">
              <a:solidFill>
                <a:srgbClr val="FF0000"/>
              </a:solidFill>
              <a:ea typeface="ＭＳ Ｐゴシック" charset="0"/>
              <a:cs typeface="Courier New" panose="02070309020205020404" pitchFamily="49" charset="0"/>
            </a:endParaRPr>
          </a:p>
          <a:p>
            <a:pPr>
              <a:lnSpc>
                <a:spcPct val="100000"/>
              </a:lnSpc>
            </a:pPr>
            <a:r>
              <a:rPr lang="en-US" sz="1800" b="1" u="sng" kern="0" dirty="0">
                <a:solidFill>
                  <a:schemeClr val="accent1"/>
                </a:solidFill>
                <a:ea typeface="ＭＳ Ｐゴシック" charset="0"/>
                <a:cs typeface="Courier New" panose="02070309020205020404" pitchFamily="49" charset="0"/>
              </a:rPr>
              <a:t>You MUST ALWAYS assume</a:t>
            </a:r>
            <a:r>
              <a:rPr lang="en-US" sz="1800" b="1" kern="0" dirty="0">
                <a:solidFill>
                  <a:schemeClr val="accent1"/>
                </a:solidFill>
                <a:ea typeface="ＭＳ Ｐゴシック" charset="0"/>
                <a:cs typeface="Courier New" panose="02070309020205020404" pitchFamily="49" charset="0"/>
              </a:rPr>
              <a:t> </a:t>
            </a:r>
            <a:r>
              <a:rPr lang="en-US" sz="1800" kern="0" dirty="0">
                <a:ea typeface="ＭＳ Ｐゴシック" charset="0"/>
                <a:cs typeface="Courier New" panose="02070309020205020404" pitchFamily="49" charset="0"/>
              </a:rPr>
              <a:t>that the called function will </a:t>
            </a:r>
            <a:r>
              <a:rPr lang="en-US" sz="1800" b="1" kern="0" dirty="0">
                <a:solidFill>
                  <a:schemeClr val="accent1"/>
                </a:solidFill>
                <a:ea typeface="ＭＳ Ｐゴシック" charset="0"/>
                <a:cs typeface="Courier New" panose="02070309020205020404" pitchFamily="49" charset="0"/>
              </a:rPr>
              <a:t>alter the contents of all four registers: r0-r3 </a:t>
            </a:r>
          </a:p>
          <a:p>
            <a:r>
              <a:rPr lang="en-US" sz="2000" b="1" kern="0" dirty="0">
                <a:solidFill>
                  <a:srgbClr val="C00000"/>
                </a:solidFill>
                <a:ea typeface="ＭＳ Ｐゴシック" charset="0"/>
                <a:cs typeface="Courier New" panose="02070309020205020404" pitchFamily="49" charset="0"/>
              </a:rPr>
              <a:t>Observation: </a:t>
            </a:r>
            <a:r>
              <a:rPr lang="en-US" sz="2000" b="1" kern="0" dirty="0">
                <a:ea typeface="ＭＳ Ｐゴシック" charset="0"/>
                <a:cs typeface="Courier New" panose="02070309020205020404" pitchFamily="49" charset="0"/>
              </a:rPr>
              <a:t>When a function calls another function, </a:t>
            </a:r>
            <a:r>
              <a:rPr lang="en-US" sz="2000" b="1" kern="0" dirty="0">
                <a:solidFill>
                  <a:srgbClr val="C00000"/>
                </a:solidFill>
                <a:ea typeface="ＭＳ Ｐゴシック" charset="0"/>
                <a:cs typeface="Courier New" panose="02070309020205020404" pitchFamily="49" charset="0"/>
              </a:rPr>
              <a:t>the called function has the right to overwrite the first 4 parameters that were passed to it by the calling function</a:t>
            </a:r>
          </a:p>
        </p:txBody>
      </p:sp>
      <p:sp>
        <p:nvSpPr>
          <p:cNvPr id="15362" name="Title 1"/>
          <p:cNvSpPr>
            <a:spLocks noGrp="1"/>
          </p:cNvSpPr>
          <p:nvPr>
            <p:ph type="title"/>
            <p:custDataLst>
              <p:tags r:id="rId1"/>
            </p:custDataLst>
          </p:nvPr>
        </p:nvSpPr>
        <p:spPr>
          <a:xfrm>
            <a:off x="325425" y="350514"/>
            <a:ext cx="11866575" cy="391196"/>
          </a:xfrm>
        </p:spPr>
        <p:txBody>
          <a:bodyPr/>
          <a:lstStyle/>
          <a:p>
            <a:r>
              <a:rPr lang="en-US" altLang="en-US" dirty="0">
                <a:solidFill>
                  <a:srgbClr val="2C895B"/>
                </a:solidFill>
              </a:rPr>
              <a:t>Review</a:t>
            </a:r>
            <a:r>
              <a:rPr lang="en-US" altLang="en-US" dirty="0"/>
              <a:t> Return Value and Passing Parameters to Functions</a:t>
            </a:r>
            <a:br>
              <a:rPr lang="en-US" altLang="en-US" dirty="0"/>
            </a:br>
            <a:r>
              <a:rPr lang="en-US" altLang="en-US" sz="1800" dirty="0">
                <a:solidFill>
                  <a:srgbClr val="FF0000"/>
                </a:solidFill>
              </a:rPr>
              <a:t>(Four parameters or less)</a:t>
            </a:r>
            <a:endParaRPr lang="en-US" altLang="en-US" dirty="0">
              <a:solidFill>
                <a:srgbClr val="FF0000"/>
              </a:solidFill>
            </a:endParaRPr>
          </a:p>
        </p:txBody>
      </p:sp>
      <p:graphicFrame>
        <p:nvGraphicFramePr>
          <p:cNvPr id="15" name="Table 14">
            <a:extLst>
              <a:ext uri="{FF2B5EF4-FFF2-40B4-BE49-F238E27FC236}">
                <a16:creationId xmlns:a16="http://schemas.microsoft.com/office/drawing/2014/main" id="{76FB3996-5233-3F43-A972-95E16B7B537F}"/>
              </a:ext>
            </a:extLst>
          </p:cNvPr>
          <p:cNvGraphicFramePr>
            <a:graphicFrameLocks noGrp="1"/>
          </p:cNvGraphicFramePr>
          <p:nvPr/>
        </p:nvGraphicFramePr>
        <p:xfrm>
          <a:off x="268314" y="741710"/>
          <a:ext cx="5296464" cy="1882663"/>
        </p:xfrm>
        <a:graphic>
          <a:graphicData uri="http://schemas.openxmlformats.org/drawingml/2006/table">
            <a:tbl>
              <a:tblPr firstRow="1" firstCol="1" bandRow="1"/>
              <a:tblGrid>
                <a:gridCol w="1404086">
                  <a:extLst>
                    <a:ext uri="{9D8B030D-6E8A-4147-A177-3AD203B41FA5}">
                      <a16:colId xmlns:a16="http://schemas.microsoft.com/office/drawing/2014/main" val="20000"/>
                    </a:ext>
                  </a:extLst>
                </a:gridCol>
                <a:gridCol w="3892378">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Call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1</a:t>
                      </a:r>
                      <a:r>
                        <a:rPr lang="en-US" sz="2000" baseline="30000" dirty="0">
                          <a:solidFill>
                            <a:srgbClr val="000000"/>
                          </a:solidFill>
                          <a:effectLst/>
                          <a:latin typeface="+mj-lt"/>
                          <a:ea typeface="Calibri"/>
                          <a:cs typeface="Calibri"/>
                        </a:rPr>
                        <a:t>st</a:t>
                      </a:r>
                      <a:r>
                        <a:rPr lang="en-US" sz="2000" dirty="0">
                          <a:solidFill>
                            <a:srgbClr val="000000"/>
                          </a:solidFill>
                          <a:effectLst/>
                          <a:latin typeface="+mj-lt"/>
                          <a:ea typeface="Calibri"/>
                          <a:cs typeface="Calibri"/>
                        </a:rPr>
                        <a:t> parameter </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2</a:t>
                      </a:r>
                      <a:r>
                        <a:rPr lang="en-US" sz="2000" baseline="30000" dirty="0">
                          <a:solidFill>
                            <a:srgbClr val="000000"/>
                          </a:solidFill>
                          <a:effectLst/>
                          <a:latin typeface="+mj-lt"/>
                          <a:ea typeface="Calibri"/>
                          <a:cs typeface="Calibri"/>
                        </a:rPr>
                        <a:t>nd</a:t>
                      </a:r>
                      <a:r>
                        <a:rPr lang="en-US" sz="2000" dirty="0">
                          <a:solidFill>
                            <a:srgbClr val="000000"/>
                          </a:solidFill>
                          <a:effectLst/>
                          <a:latin typeface="+mj-lt"/>
                          <a:ea typeface="Calibri"/>
                          <a:cs typeface="Calibri"/>
                        </a:rPr>
                        <a:t> parameter</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r2</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3</a:t>
                      </a:r>
                      <a:r>
                        <a:rPr lang="en-US" sz="2000" baseline="30000" dirty="0">
                          <a:solidFill>
                            <a:srgbClr val="000000"/>
                          </a:solidFill>
                          <a:effectLst/>
                          <a:latin typeface="+mj-lt"/>
                          <a:ea typeface="Arial"/>
                          <a:cs typeface="Calibri"/>
                        </a:rPr>
                        <a:t>rd</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r3</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Arial"/>
                          <a:cs typeface="Calibri"/>
                        </a:rPr>
                        <a:t>4</a:t>
                      </a:r>
                      <a:r>
                        <a:rPr lang="en-US" sz="2000" baseline="30000" dirty="0">
                          <a:solidFill>
                            <a:srgbClr val="000000"/>
                          </a:solidFill>
                          <a:effectLst/>
                          <a:latin typeface="+mj-lt"/>
                          <a:ea typeface="Arial"/>
                          <a:cs typeface="Calibri"/>
                        </a:rPr>
                        <a:t>th</a:t>
                      </a:r>
                      <a:r>
                        <a:rPr lang="en-US" sz="2000" dirty="0">
                          <a:solidFill>
                            <a:srgbClr val="000000"/>
                          </a:solidFill>
                          <a:effectLst/>
                          <a:latin typeface="+mj-lt"/>
                          <a:ea typeface="Arial"/>
                          <a:cs typeface="Calibri"/>
                        </a:rPr>
                        <a:t> parameter</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6" name="Table 15">
            <a:extLst>
              <a:ext uri="{FF2B5EF4-FFF2-40B4-BE49-F238E27FC236}">
                <a16:creationId xmlns:a16="http://schemas.microsoft.com/office/drawing/2014/main" id="{25CC7837-209A-EA47-8CF0-F1AF4098BFA1}"/>
              </a:ext>
            </a:extLst>
          </p:cNvPr>
          <p:cNvGraphicFramePr>
            <a:graphicFrameLocks noGrp="1"/>
          </p:cNvGraphicFramePr>
          <p:nvPr/>
        </p:nvGraphicFramePr>
        <p:xfrm>
          <a:off x="5681776" y="741710"/>
          <a:ext cx="6107658" cy="1884625"/>
        </p:xfrm>
        <a:graphic>
          <a:graphicData uri="http://schemas.openxmlformats.org/drawingml/2006/table">
            <a:tbl>
              <a:tblPr firstRow="1" firstCol="1" bandRow="1"/>
              <a:tblGrid>
                <a:gridCol w="1623817">
                  <a:extLst>
                    <a:ext uri="{9D8B030D-6E8A-4147-A177-3AD203B41FA5}">
                      <a16:colId xmlns:a16="http://schemas.microsoft.com/office/drawing/2014/main" val="20000"/>
                    </a:ext>
                  </a:extLst>
                </a:gridCol>
                <a:gridCol w="4483841">
                  <a:extLst>
                    <a:ext uri="{9D8B030D-6E8A-4147-A177-3AD203B41FA5}">
                      <a16:colId xmlns:a16="http://schemas.microsoft.com/office/drawing/2014/main" val="20002"/>
                    </a:ext>
                  </a:extLst>
                </a:gridCol>
              </a:tblGrid>
              <a:tr h="318713">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Register</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2000" b="1" i="1" dirty="0">
                          <a:solidFill>
                            <a:schemeClr val="bg1"/>
                          </a:solidFill>
                          <a:effectLst/>
                          <a:latin typeface="+mj-lt"/>
                          <a:ea typeface="Calibri"/>
                          <a:cs typeface="Calibri"/>
                        </a:rPr>
                        <a:t> Function Return Value Use</a:t>
                      </a:r>
                      <a:endParaRPr lang="en-US" sz="20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045651">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r0</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8, 16 or 32-bit result,</a:t>
                      </a:r>
                      <a:r>
                        <a:rPr lang="en-US" sz="2000" baseline="0" dirty="0">
                          <a:solidFill>
                            <a:srgbClr val="000000"/>
                          </a:solidFill>
                          <a:effectLst/>
                          <a:latin typeface="+mj-lt"/>
                          <a:ea typeface="Calibri"/>
                          <a:cs typeface="Calibri"/>
                        </a:rPr>
                        <a:t> 32-bit address or least-significant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18299">
                <a:tc>
                  <a:txBody>
                    <a:bodyPr/>
                    <a:lstStyle/>
                    <a:p>
                      <a:pPr marL="0" marR="0" algn="ctr">
                        <a:lnSpc>
                          <a:spcPct val="115000"/>
                        </a:lnSpc>
                        <a:spcBef>
                          <a:spcPts val="0"/>
                        </a:spcBef>
                        <a:spcAft>
                          <a:spcPts val="0"/>
                        </a:spcAft>
                      </a:pPr>
                      <a:r>
                        <a:rPr lang="en-US" sz="2000" dirty="0">
                          <a:solidFill>
                            <a:srgbClr val="000000"/>
                          </a:solidFill>
                          <a:effectLst/>
                          <a:latin typeface="+mj-lt"/>
                          <a:ea typeface="Calibri"/>
                          <a:cs typeface="Calibri"/>
                        </a:rPr>
                        <a:t>r1</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2000" dirty="0">
                          <a:solidFill>
                            <a:srgbClr val="000000"/>
                          </a:solidFill>
                          <a:effectLst/>
                          <a:latin typeface="+mj-lt"/>
                          <a:ea typeface="Calibri"/>
                          <a:cs typeface="Calibri"/>
                        </a:rPr>
                        <a:t>most-significant half of a 64-bit result</a:t>
                      </a:r>
                      <a:endParaRPr lang="en-US" sz="2000" dirty="0">
                        <a:solidFill>
                          <a:srgbClr val="000000"/>
                        </a:solidFill>
                        <a:effectLst/>
                        <a:latin typeface="+mj-lt"/>
                        <a:ea typeface="Arial"/>
                        <a:cs typeface="Calibri"/>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0BBD7113-99E7-6D4A-9D7D-81C16F7797BB}"/>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81895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B1C3-4338-0176-9C5C-1D8DD1A40C0B}"/>
              </a:ext>
            </a:extLst>
          </p:cNvPr>
          <p:cNvSpPr>
            <a:spLocks noGrp="1"/>
          </p:cNvSpPr>
          <p:nvPr>
            <p:ph type="title"/>
          </p:nvPr>
        </p:nvSpPr>
        <p:spPr>
          <a:xfrm>
            <a:off x="587482" y="84667"/>
            <a:ext cx="10515600" cy="401389"/>
          </a:xfrm>
        </p:spPr>
        <p:txBody>
          <a:bodyPr/>
          <a:lstStyle/>
          <a:p>
            <a:r>
              <a:rPr lang="en-US" dirty="0"/>
              <a:t>Accessing </a:t>
            </a:r>
            <a:r>
              <a:rPr lang="en-US" dirty="0" err="1"/>
              <a:t>argv</a:t>
            </a:r>
            <a:r>
              <a:rPr lang="en-US" dirty="0"/>
              <a:t> from Assembly (stderr version)</a:t>
            </a:r>
          </a:p>
        </p:txBody>
      </p:sp>
      <p:sp>
        <p:nvSpPr>
          <p:cNvPr id="4" name="TextBox 3">
            <a:extLst>
              <a:ext uri="{FF2B5EF4-FFF2-40B4-BE49-F238E27FC236}">
                <a16:creationId xmlns:a16="http://schemas.microsoft.com/office/drawing/2014/main" id="{CB571FB4-2C22-7549-EF2A-A31E16EF9FE9}"/>
              </a:ext>
            </a:extLst>
          </p:cNvPr>
          <p:cNvSpPr txBox="1"/>
          <p:nvPr/>
        </p:nvSpPr>
        <p:spPr>
          <a:xfrm>
            <a:off x="548020" y="556246"/>
            <a:ext cx="5670142" cy="6217087"/>
          </a:xfrm>
          <a:prstGeom prst="rect">
            <a:avLst/>
          </a:prstGeom>
          <a:solidFill>
            <a:schemeClr val="accent4">
              <a:lumMod val="20000"/>
              <a:lumOff val="80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    .extern </a:t>
            </a:r>
            <a:r>
              <a:rPr lang="en-US" sz="1200" dirty="0" err="1">
                <a:solidFill>
                  <a:srgbClr val="000000"/>
                </a:solidFill>
                <a:effectLst/>
                <a:latin typeface="Menlo" panose="020B0609030804020204" pitchFamily="49" charset="0"/>
              </a:rPr>
              <a:t>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.extern stderr</a:t>
            </a:r>
          </a:p>
          <a:p>
            <a:r>
              <a:rPr lang="en-US" sz="1200" dirty="0">
                <a:solidFill>
                  <a:srgbClr val="000000"/>
                </a:solidFill>
                <a:effectLst/>
                <a:latin typeface="Menlo" panose="020B0609030804020204" pitchFamily="49" charset="0"/>
              </a:rPr>
              <a:t>    .section .</a:t>
            </a:r>
            <a:r>
              <a:rPr lang="en-US" sz="1200" dirty="0" err="1">
                <a:solidFill>
                  <a:srgbClr val="000000"/>
                </a:solidFill>
                <a:effectLst/>
                <a:latin typeface="Menlo" panose="020B0609030804020204" pitchFamily="49" charset="0"/>
              </a:rPr>
              <a:t>rodata</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.string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.text</a:t>
            </a:r>
          </a:p>
          <a:p>
            <a:r>
              <a:rPr lang="en-US" sz="1200" dirty="0">
                <a:solidFill>
                  <a:srgbClr val="000000"/>
                </a:solidFill>
                <a:effectLst/>
                <a:latin typeface="Menlo" panose="020B0609030804020204" pitchFamily="49" charset="0"/>
              </a:rPr>
              <a:t>    .global main    // main(r0=</a:t>
            </a:r>
            <a:r>
              <a:rPr lang="en-US" sz="1200" dirty="0" err="1">
                <a:solidFill>
                  <a:srgbClr val="000000"/>
                </a:solidFill>
                <a:effectLst/>
                <a:latin typeface="Menlo" panose="020B0609030804020204" pitchFamily="49" charset="0"/>
              </a:rPr>
              <a:t>argc</a:t>
            </a:r>
            <a:r>
              <a:rPr lang="en-US" sz="1200" dirty="0">
                <a:solidFill>
                  <a:srgbClr val="000000"/>
                </a:solidFill>
                <a:effectLst/>
                <a:latin typeface="Menlo" panose="020B0609030804020204" pitchFamily="49" charset="0"/>
              </a:rPr>
              <a:t>, r1=</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.type   main, %function</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equ</a:t>
            </a:r>
            <a:r>
              <a:rPr lang="en-US" sz="1200" dirty="0">
                <a:solidFill>
                  <a:srgbClr val="000000"/>
                </a:solidFill>
                <a:effectLst/>
                <a:latin typeface="Menlo" panose="020B0609030804020204" pitchFamily="49" charset="0"/>
              </a:rPr>
              <a:t>    FP_OFF,     20</a:t>
            </a:r>
          </a:p>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=stderr      // get the address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[r4]         // get the contents of stderr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 get the address of .</a:t>
            </a:r>
            <a:r>
              <a:rPr lang="en-US" sz="1200" dirty="0" err="1">
                <a:solidFill>
                  <a:srgbClr val="000000"/>
                </a:solidFill>
                <a:effectLst/>
                <a:latin typeface="Menlo" panose="020B0609030804020204" pitchFamily="49" charset="0"/>
              </a:rPr>
              <a:t>Lstr</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mov     r6, 0            // set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 0;</a:t>
            </a:r>
          </a:p>
          <a:p>
            <a:r>
              <a:rPr lang="en-US" sz="1200" dirty="0">
                <a:solidFill>
                  <a:srgbClr val="000000"/>
                </a:solidFill>
                <a:effectLst/>
                <a:latin typeface="Menlo" panose="020B0609030804020204" pitchFamily="49" charset="0"/>
              </a:rPr>
              <a:t>    mov     r7, r1           // save </a:t>
            </a:r>
            <a:r>
              <a:rPr lang="en-US" sz="1200" dirty="0" err="1">
                <a:solidFill>
                  <a:srgbClr val="000000"/>
                </a:solidFill>
                <a:effectLst/>
                <a:latin typeface="Menlo" panose="020B0609030804020204" pitchFamily="49" charset="0"/>
              </a:rPr>
              <a:t>argv</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 </a:t>
            </a:r>
            <a:r>
              <a:rPr lang="en-US" sz="1200" dirty="0" err="1">
                <a:solidFill>
                  <a:srgbClr val="000000"/>
                </a:solidFill>
                <a:effectLst/>
                <a:latin typeface="Menlo" panose="020B0609030804020204" pitchFamily="49" charset="0"/>
              </a:rPr>
              <a:t>fprintf</a:t>
            </a:r>
            <a:r>
              <a:rPr lang="en-US" sz="1200" dirty="0">
                <a:solidFill>
                  <a:srgbClr val="000000"/>
                </a:solidFill>
                <a:effectLst/>
                <a:latin typeface="Menlo" panose="020B0609030804020204" pitchFamily="49" charset="0"/>
              </a:rPr>
              <a:t>(stderr,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[r7]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cmp</a:t>
            </a:r>
            <a:r>
              <a:rPr lang="en-US" sz="1200" dirty="0">
                <a:solidFill>
                  <a:srgbClr val="000000"/>
                </a:solidFill>
                <a:effectLst/>
                <a:latin typeface="Menlo" panose="020B0609030804020204" pitchFamily="49" charset="0"/>
              </a:rPr>
              <a:t>     r3, 0           // check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]==NULL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beq</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          // if so done</a:t>
            </a:r>
          </a:p>
          <a:p>
            <a:r>
              <a:rPr lang="en-US" sz="1200" dirty="0">
                <a:solidFill>
                  <a:srgbClr val="000000"/>
                </a:solidFill>
                <a:effectLst/>
                <a:latin typeface="Menlo" panose="020B0609030804020204" pitchFamily="49" charset="0"/>
              </a:rPr>
              <a:t>    mov     r2, r6          // </a:t>
            </a:r>
            <a:r>
              <a:rPr lang="en-US" sz="1200" dirty="0" err="1">
                <a:solidFill>
                  <a:srgbClr val="000000"/>
                </a:solidFill>
                <a:effectLst/>
                <a:latin typeface="Menlo" panose="020B0609030804020204" pitchFamily="49" charset="0"/>
              </a:rPr>
              <a:t>indx</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r1, r5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[%d] = %s\n"</a:t>
            </a:r>
          </a:p>
          <a:p>
            <a:r>
              <a:rPr lang="en-US" sz="1200" dirty="0">
                <a:solidFill>
                  <a:srgbClr val="000000"/>
                </a:solidFill>
                <a:effectLst/>
                <a:latin typeface="Menlo" panose="020B0609030804020204" pitchFamily="49" charset="0"/>
              </a:rPr>
              <a:t>    mov     r0, r4          // stderr</a:t>
            </a:r>
          </a:p>
          <a:p>
            <a:r>
              <a:rPr lang="en-US" sz="1200" dirty="0">
                <a:solidFill>
                  <a:srgbClr val="000000"/>
                </a:solidFill>
                <a:effectLst/>
                <a:latin typeface="Menlo" panose="020B0609030804020204" pitchFamily="49" charset="0"/>
              </a:rPr>
              <a:t>    bl      </a:t>
            </a:r>
            <a:r>
              <a:rPr lang="en-US" sz="1200" dirty="0" err="1">
                <a:solidFill>
                  <a:srgbClr val="000000"/>
                </a:solidFill>
                <a:effectLst/>
                <a:latin typeface="Menlo" panose="020B0609030804020204" pitchFamily="49" charset="0"/>
              </a:rPr>
              <a:t>fprintf</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add     r6, r6, 1       // </a:t>
            </a:r>
            <a:r>
              <a:rPr lang="en-US" sz="1200" dirty="0" err="1">
                <a:solidFill>
                  <a:srgbClr val="000000"/>
                </a:solidFill>
                <a:effectLst/>
                <a:latin typeface="Menlo" panose="020B0609030804020204" pitchFamily="49" charset="0"/>
              </a:rPr>
              <a:t>indx</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add     r7, r7, 4       // </a:t>
            </a:r>
            <a:r>
              <a:rPr lang="en-US" sz="1200" dirty="0" err="1">
                <a:solidFill>
                  <a:srgbClr val="000000"/>
                </a:solidFill>
                <a:effectLst/>
                <a:latin typeface="Menlo" panose="020B0609030804020204" pitchFamily="49" charset="0"/>
              </a:rPr>
              <a:t>argv</a:t>
            </a:r>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b       .</a:t>
            </a:r>
            <a:r>
              <a:rPr lang="en-US" sz="1200" dirty="0" err="1">
                <a:solidFill>
                  <a:srgbClr val="000000"/>
                </a:solidFill>
                <a:effectLst/>
                <a:latin typeface="Menlo" panose="020B0609030804020204" pitchFamily="49" charset="0"/>
              </a:rPr>
              <a:t>Lloop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mov     r0, 0</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FP_OFF</a:t>
            </a:r>
          </a:p>
          <a:p>
            <a:r>
              <a:rPr lang="en-US" sz="1200" dirty="0">
                <a:solidFill>
                  <a:srgbClr val="000000"/>
                </a:solidFill>
                <a:effectLst/>
                <a:latin typeface="Menlo" panose="020B0609030804020204" pitchFamily="49" charset="0"/>
              </a:rPr>
              <a:t>    pop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bx      </a:t>
            </a:r>
            <a:r>
              <a:rPr lang="en-US" sz="1200" dirty="0" err="1">
                <a:solidFill>
                  <a:srgbClr val="000000"/>
                </a:solidFill>
                <a:effectLst/>
                <a:latin typeface="Menlo" panose="020B0609030804020204" pitchFamily="49" charset="0"/>
              </a:rPr>
              <a:t>lr</a:t>
            </a:r>
            <a:endParaRPr lang="en-US" sz="1400" dirty="0">
              <a:solidFill>
                <a:srgbClr val="000000"/>
              </a:solidFill>
              <a:effectLst/>
              <a:latin typeface="Menlo" panose="020B0609030804020204" pitchFamily="49" charset="0"/>
            </a:endParaRPr>
          </a:p>
        </p:txBody>
      </p:sp>
      <p:grpSp>
        <p:nvGrpSpPr>
          <p:cNvPr id="3" name="Group 2">
            <a:extLst>
              <a:ext uri="{FF2B5EF4-FFF2-40B4-BE49-F238E27FC236}">
                <a16:creationId xmlns:a16="http://schemas.microsoft.com/office/drawing/2014/main" id="{02CAEE09-B86A-D54A-80F1-4625B65EA157}"/>
              </a:ext>
            </a:extLst>
          </p:cNvPr>
          <p:cNvGrpSpPr/>
          <p:nvPr/>
        </p:nvGrpSpPr>
        <p:grpSpPr>
          <a:xfrm>
            <a:off x="3045284" y="5574802"/>
            <a:ext cx="7386641" cy="923330"/>
            <a:chOff x="9274108" y="5986003"/>
            <a:chExt cx="7386641" cy="923330"/>
          </a:xfrm>
        </p:grpSpPr>
        <p:sp>
          <p:nvSpPr>
            <p:cNvPr id="22" name="TextBox 21">
              <a:extLst>
                <a:ext uri="{FF2B5EF4-FFF2-40B4-BE49-F238E27FC236}">
                  <a16:creationId xmlns:a16="http://schemas.microsoft.com/office/drawing/2014/main" id="{C74638C7-5500-CAF2-A6CC-A4F7BE67A27D}"/>
                </a:ext>
              </a:extLst>
            </p:cNvPr>
            <p:cNvSpPr txBox="1"/>
            <p:nvPr/>
          </p:nvSpPr>
          <p:spPr>
            <a:xfrm>
              <a:off x="10087507" y="5986003"/>
              <a:ext cx="6573242" cy="923330"/>
            </a:xfrm>
            <a:prstGeom prst="rect">
              <a:avLst/>
            </a:prstGeom>
            <a:solidFill>
              <a:schemeClr val="bg1"/>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00B050"/>
                  </a:solidFill>
                </a:rPr>
                <a:t>Branch to this to exit the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23" name="Right Brace 22">
              <a:extLst>
                <a:ext uri="{FF2B5EF4-FFF2-40B4-BE49-F238E27FC236}">
                  <a16:creationId xmlns:a16="http://schemas.microsoft.com/office/drawing/2014/main" id="{FE264996-067D-1B40-8956-85EAE344A661}"/>
                </a:ext>
              </a:extLst>
            </p:cNvPr>
            <p:cNvSpPr/>
            <p:nvPr/>
          </p:nvSpPr>
          <p:spPr>
            <a:xfrm>
              <a:off x="9274108" y="6311120"/>
              <a:ext cx="423893" cy="59821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Arrow 23">
              <a:extLst>
                <a:ext uri="{FF2B5EF4-FFF2-40B4-BE49-F238E27FC236}">
                  <a16:creationId xmlns:a16="http://schemas.microsoft.com/office/drawing/2014/main" id="{EDFB933A-2868-7F08-6B2A-66F7D089E0C8}"/>
                </a:ext>
              </a:extLst>
            </p:cNvPr>
            <p:cNvSpPr/>
            <p:nvPr/>
          </p:nvSpPr>
          <p:spPr>
            <a:xfrm>
              <a:off x="9709945" y="651384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287AA2A7-2545-5F10-023D-F679163739E8}"/>
              </a:ext>
            </a:extLst>
          </p:cNvPr>
          <p:cNvSpPr/>
          <p:nvPr/>
        </p:nvSpPr>
        <p:spPr>
          <a:xfrm>
            <a:off x="6997970" y="462945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argc</a:t>
            </a:r>
            <a:endParaRPr lang="en-US" sz="1600" dirty="0"/>
          </a:p>
        </p:txBody>
      </p:sp>
      <p:sp>
        <p:nvSpPr>
          <p:cNvPr id="26" name="Rectangle 25">
            <a:extLst>
              <a:ext uri="{FF2B5EF4-FFF2-40B4-BE49-F238E27FC236}">
                <a16:creationId xmlns:a16="http://schemas.microsoft.com/office/drawing/2014/main" id="{7E56EF9E-B136-A0C7-A7D4-18CCFB7DE903}"/>
              </a:ext>
            </a:extLst>
          </p:cNvPr>
          <p:cNvSpPr/>
          <p:nvPr/>
        </p:nvSpPr>
        <p:spPr>
          <a:xfrm>
            <a:off x="6995993" y="431071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r>
              <a:rPr lang="en-US" dirty="0" err="1"/>
              <a:t>argv</a:t>
            </a:r>
            <a:endParaRPr lang="en-US" dirty="0"/>
          </a:p>
        </p:txBody>
      </p:sp>
      <p:sp>
        <p:nvSpPr>
          <p:cNvPr id="27" name="Rectangle 26">
            <a:extLst>
              <a:ext uri="{FF2B5EF4-FFF2-40B4-BE49-F238E27FC236}">
                <a16:creationId xmlns:a16="http://schemas.microsoft.com/office/drawing/2014/main" id="{E4F3184C-2507-CC62-136C-950C4736C1B3}"/>
              </a:ext>
            </a:extLst>
          </p:cNvPr>
          <p:cNvSpPr/>
          <p:nvPr/>
        </p:nvSpPr>
        <p:spPr>
          <a:xfrm>
            <a:off x="6995993" y="398609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46855B57-5938-3B53-B614-3E8690DC6E56}"/>
              </a:ext>
            </a:extLst>
          </p:cNvPr>
          <p:cNvSpPr/>
          <p:nvPr/>
        </p:nvSpPr>
        <p:spPr>
          <a:xfrm>
            <a:off x="6995993" y="36522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F1BC294-0FBF-1B68-3EFF-8E51E435206E}"/>
              </a:ext>
            </a:extLst>
          </p:cNvPr>
          <p:cNvSpPr txBox="1"/>
          <p:nvPr/>
        </p:nvSpPr>
        <p:spPr>
          <a:xfrm>
            <a:off x="7104326" y="3261064"/>
            <a:ext cx="1159292" cy="369332"/>
          </a:xfrm>
          <a:prstGeom prst="rect">
            <a:avLst/>
          </a:prstGeom>
          <a:noFill/>
        </p:spPr>
        <p:txBody>
          <a:bodyPr wrap="none" rtlCol="0">
            <a:spAutoFit/>
          </a:bodyPr>
          <a:lstStyle/>
          <a:p>
            <a:r>
              <a:rPr lang="en-US" dirty="0"/>
              <a:t>Registers</a:t>
            </a:r>
          </a:p>
        </p:txBody>
      </p:sp>
      <p:cxnSp>
        <p:nvCxnSpPr>
          <p:cNvPr id="30" name="Straight Arrow Connector 29">
            <a:extLst>
              <a:ext uri="{FF2B5EF4-FFF2-40B4-BE49-F238E27FC236}">
                <a16:creationId xmlns:a16="http://schemas.microsoft.com/office/drawing/2014/main" id="{35BE18EB-FFEA-3CD4-8D67-66E89938B1B5}"/>
              </a:ext>
            </a:extLst>
          </p:cNvPr>
          <p:cNvCxnSpPr>
            <a:cxnSpLocks/>
            <a:stCxn id="26" idx="3"/>
            <a:endCxn id="31" idx="1"/>
          </p:cNvCxnSpPr>
          <p:nvPr/>
        </p:nvCxnSpPr>
        <p:spPr>
          <a:xfrm flipV="1">
            <a:off x="8371952" y="3507511"/>
            <a:ext cx="910775" cy="959249"/>
          </a:xfrm>
          <a:prstGeom prst="straightConnector1">
            <a:avLst/>
          </a:prstGeom>
          <a:ln w="31750">
            <a:tailEnd type="triangle" w="lg" len="med"/>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BECEB252-00D9-8597-A4D3-19A3DFCC3CCE}"/>
              </a:ext>
            </a:extLst>
          </p:cNvPr>
          <p:cNvSpPr/>
          <p:nvPr/>
        </p:nvSpPr>
        <p:spPr>
          <a:xfrm>
            <a:off x="9282727" y="3261064"/>
            <a:ext cx="1101694" cy="492894"/>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Consolas" panose="020B0609020204030204" pitchFamily="49" charset="0"/>
                <a:cs typeface="Consolas" panose="020B0609020204030204" pitchFamily="49" charset="0"/>
              </a:rPr>
              <a:t>argv</a:t>
            </a:r>
            <a:r>
              <a:rPr lang="en-US" dirty="0">
                <a:latin typeface="Consolas" panose="020B0609020204030204" pitchFamily="49" charset="0"/>
                <a:cs typeface="Consolas" panose="020B0609020204030204" pitchFamily="49" charset="0"/>
              </a:rPr>
              <a:t>[]</a:t>
            </a:r>
          </a:p>
        </p:txBody>
      </p:sp>
      <p:sp>
        <p:nvSpPr>
          <p:cNvPr id="32" name="Rectangle 31">
            <a:extLst>
              <a:ext uri="{FF2B5EF4-FFF2-40B4-BE49-F238E27FC236}">
                <a16:creationId xmlns:a16="http://schemas.microsoft.com/office/drawing/2014/main" id="{7E0F9604-FC2A-3657-5A0E-D89545DEE59A}"/>
              </a:ext>
            </a:extLst>
          </p:cNvPr>
          <p:cNvSpPr/>
          <p:nvPr/>
        </p:nvSpPr>
        <p:spPr>
          <a:xfrm>
            <a:off x="10655438" y="409142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./cipher</a:t>
            </a:r>
          </a:p>
        </p:txBody>
      </p:sp>
      <p:cxnSp>
        <p:nvCxnSpPr>
          <p:cNvPr id="33" name="Straight Arrow Connector 32">
            <a:extLst>
              <a:ext uri="{FF2B5EF4-FFF2-40B4-BE49-F238E27FC236}">
                <a16:creationId xmlns:a16="http://schemas.microsoft.com/office/drawing/2014/main" id="{E3151BB7-0091-B108-1E44-D1808C479717}"/>
              </a:ext>
            </a:extLst>
          </p:cNvPr>
          <p:cNvCxnSpPr>
            <a:cxnSpLocks/>
            <a:endCxn id="32" idx="1"/>
          </p:cNvCxnSpPr>
          <p:nvPr/>
        </p:nvCxnSpPr>
        <p:spPr>
          <a:xfrm>
            <a:off x="10384421" y="3644976"/>
            <a:ext cx="271017" cy="647145"/>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194FE9B1-7FD3-103F-071B-8429CE95C952}"/>
              </a:ext>
            </a:extLst>
          </p:cNvPr>
          <p:cNvSpPr/>
          <p:nvPr/>
        </p:nvSpPr>
        <p:spPr>
          <a:xfrm>
            <a:off x="10655438" y="267918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in/book</a:t>
            </a:r>
          </a:p>
        </p:txBody>
      </p:sp>
      <p:sp>
        <p:nvSpPr>
          <p:cNvPr id="35" name="Rectangle 34">
            <a:extLst>
              <a:ext uri="{FF2B5EF4-FFF2-40B4-BE49-F238E27FC236}">
                <a16:creationId xmlns:a16="http://schemas.microsoft.com/office/drawing/2014/main" id="{F4F4E420-EBBC-35FC-4D5E-18180BA4AFF6}"/>
              </a:ext>
            </a:extLst>
          </p:cNvPr>
          <p:cNvSpPr/>
          <p:nvPr/>
        </p:nvSpPr>
        <p:spPr>
          <a:xfrm>
            <a:off x="10667400" y="3127519"/>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-b</a:t>
            </a:r>
          </a:p>
        </p:txBody>
      </p:sp>
      <p:sp>
        <p:nvSpPr>
          <p:cNvPr id="36" name="Rectangle 35">
            <a:extLst>
              <a:ext uri="{FF2B5EF4-FFF2-40B4-BE49-F238E27FC236}">
                <a16:creationId xmlns:a16="http://schemas.microsoft.com/office/drawing/2014/main" id="{118CC258-E029-F393-FFB8-7F849AD4D8DB}"/>
              </a:ext>
            </a:extLst>
          </p:cNvPr>
          <p:cNvSpPr/>
          <p:nvPr/>
        </p:nvSpPr>
        <p:spPr>
          <a:xfrm>
            <a:off x="10655438" y="3581747"/>
            <a:ext cx="1278826" cy="401388"/>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-e</a:t>
            </a:r>
          </a:p>
        </p:txBody>
      </p:sp>
      <p:cxnSp>
        <p:nvCxnSpPr>
          <p:cNvPr id="37" name="Straight Arrow Connector 36">
            <a:extLst>
              <a:ext uri="{FF2B5EF4-FFF2-40B4-BE49-F238E27FC236}">
                <a16:creationId xmlns:a16="http://schemas.microsoft.com/office/drawing/2014/main" id="{B3CE215C-99FC-8FF6-475A-6EF79FE77C10}"/>
              </a:ext>
            </a:extLst>
          </p:cNvPr>
          <p:cNvCxnSpPr>
            <a:cxnSpLocks/>
            <a:endCxn id="36" idx="1"/>
          </p:cNvCxnSpPr>
          <p:nvPr/>
        </p:nvCxnSpPr>
        <p:spPr>
          <a:xfrm>
            <a:off x="10378440" y="3507511"/>
            <a:ext cx="276998" cy="274930"/>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16E3583F-29D6-CBEB-F286-538B3D17276D}"/>
              </a:ext>
            </a:extLst>
          </p:cNvPr>
          <p:cNvCxnSpPr>
            <a:cxnSpLocks/>
            <a:endCxn id="35" idx="1"/>
          </p:cNvCxnSpPr>
          <p:nvPr/>
        </p:nvCxnSpPr>
        <p:spPr>
          <a:xfrm flipV="1">
            <a:off x="10372459" y="3328213"/>
            <a:ext cx="294941" cy="35178"/>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7F435DC-2884-E219-FDD5-3B86D71B1638}"/>
              </a:ext>
            </a:extLst>
          </p:cNvPr>
          <p:cNvCxnSpPr>
            <a:cxnSpLocks/>
          </p:cNvCxnSpPr>
          <p:nvPr/>
        </p:nvCxnSpPr>
        <p:spPr>
          <a:xfrm flipV="1">
            <a:off x="10372459" y="2964898"/>
            <a:ext cx="282979" cy="287773"/>
          </a:xfrm>
          <a:prstGeom prst="straightConnector1">
            <a:avLst/>
          </a:prstGeom>
          <a:ln w="31750">
            <a:solidFill>
              <a:schemeClr val="accent3"/>
            </a:solidFill>
            <a:tailEnd type="triangle" w="lg"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0311B5A-C02B-01B1-6488-EA775E1BFDB8}"/>
              </a:ext>
            </a:extLst>
          </p:cNvPr>
          <p:cNvSpPr txBox="1"/>
          <p:nvPr/>
        </p:nvSpPr>
        <p:spPr>
          <a:xfrm>
            <a:off x="6610835" y="3672292"/>
            <a:ext cx="466794" cy="1323439"/>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r3</a:t>
            </a:r>
          </a:p>
          <a:p>
            <a:r>
              <a:rPr lang="en-US" sz="2000" dirty="0">
                <a:latin typeface="Consolas" panose="020B0609020204030204" pitchFamily="49" charset="0"/>
                <a:cs typeface="Consolas" panose="020B0609020204030204" pitchFamily="49" charset="0"/>
              </a:rPr>
              <a:t>r2</a:t>
            </a:r>
          </a:p>
          <a:p>
            <a:r>
              <a:rPr lang="en-US" sz="2000" dirty="0">
                <a:latin typeface="Consolas" panose="020B0609020204030204" pitchFamily="49" charset="0"/>
                <a:cs typeface="Consolas" panose="020B0609020204030204" pitchFamily="49" charset="0"/>
              </a:rPr>
              <a:t>r1</a:t>
            </a:r>
          </a:p>
          <a:p>
            <a:r>
              <a:rPr lang="en-US" sz="2000" dirty="0">
                <a:latin typeface="Consolas" panose="020B0609020204030204" pitchFamily="49" charset="0"/>
                <a:cs typeface="Consolas" panose="020B0609020204030204" pitchFamily="49" charset="0"/>
              </a:rPr>
              <a:t>r0</a:t>
            </a:r>
          </a:p>
        </p:txBody>
      </p:sp>
      <p:sp>
        <p:nvSpPr>
          <p:cNvPr id="41" name="TextBox 40">
            <a:extLst>
              <a:ext uri="{FF2B5EF4-FFF2-40B4-BE49-F238E27FC236}">
                <a16:creationId xmlns:a16="http://schemas.microsoft.com/office/drawing/2014/main" id="{BA34E311-A22C-F814-34A4-9D29DBD3DEAB}"/>
              </a:ext>
            </a:extLst>
          </p:cNvPr>
          <p:cNvSpPr txBox="1"/>
          <p:nvPr/>
        </p:nvSpPr>
        <p:spPr>
          <a:xfrm>
            <a:off x="8094179" y="522525"/>
            <a:ext cx="3671198" cy="1477328"/>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000000"/>
                </a:solidFill>
                <a:effectLst/>
                <a:latin typeface="Menlo" panose="020B0609030804020204" pitchFamily="49" charset="0"/>
              </a:rPr>
              <a:t> % ./cipher -e -b in/BOOK</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[0] = ./cipher</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[1] = -e</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[2] = -b</a:t>
            </a:r>
          </a:p>
          <a:p>
            <a:r>
              <a:rPr lang="en-US" dirty="0" err="1">
                <a:solidFill>
                  <a:srgbClr val="000000"/>
                </a:solidFill>
                <a:effectLst/>
                <a:latin typeface="Menlo" panose="020B0609030804020204" pitchFamily="49" charset="0"/>
              </a:rPr>
              <a:t>argv</a:t>
            </a:r>
            <a:r>
              <a:rPr lang="en-US" dirty="0">
                <a:solidFill>
                  <a:srgbClr val="000000"/>
                </a:solidFill>
                <a:effectLst/>
                <a:latin typeface="Menlo" panose="020B0609030804020204" pitchFamily="49" charset="0"/>
              </a:rPr>
              <a:t>[3] = in/BOOK</a:t>
            </a:r>
          </a:p>
        </p:txBody>
      </p:sp>
      <p:grpSp>
        <p:nvGrpSpPr>
          <p:cNvPr id="42" name="Group 41">
            <a:extLst>
              <a:ext uri="{FF2B5EF4-FFF2-40B4-BE49-F238E27FC236}">
                <a16:creationId xmlns:a16="http://schemas.microsoft.com/office/drawing/2014/main" id="{17D906A3-515A-B9C7-640B-CA9BC49E9756}"/>
              </a:ext>
            </a:extLst>
          </p:cNvPr>
          <p:cNvGrpSpPr/>
          <p:nvPr/>
        </p:nvGrpSpPr>
        <p:grpSpPr>
          <a:xfrm>
            <a:off x="3048333" y="1660121"/>
            <a:ext cx="4501667" cy="1025134"/>
            <a:chOff x="9538831" y="4813384"/>
            <a:chExt cx="4501667" cy="1025134"/>
          </a:xfrm>
        </p:grpSpPr>
        <p:sp>
          <p:nvSpPr>
            <p:cNvPr id="43" name="TextBox 42">
              <a:extLst>
                <a:ext uri="{FF2B5EF4-FFF2-40B4-BE49-F238E27FC236}">
                  <a16:creationId xmlns:a16="http://schemas.microsoft.com/office/drawing/2014/main" id="{C8C1FEE4-46D8-788A-E41F-C85CF0E5F141}"/>
                </a:ext>
              </a:extLst>
            </p:cNvPr>
            <p:cNvSpPr txBox="1"/>
            <p:nvPr/>
          </p:nvSpPr>
          <p:spPr>
            <a:xfrm>
              <a:off x="11376822" y="4813384"/>
              <a:ext cx="2663676" cy="923330"/>
            </a:xfrm>
            <a:prstGeom prst="rect">
              <a:avLst/>
            </a:prstGeom>
            <a:solidFill>
              <a:schemeClr val="bg1"/>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44" name="Right Brace 43">
              <a:extLst>
                <a:ext uri="{FF2B5EF4-FFF2-40B4-BE49-F238E27FC236}">
                  <a16:creationId xmlns:a16="http://schemas.microsoft.com/office/drawing/2014/main" id="{066184D2-8ACD-3B25-5D20-EE5B09DFB746}"/>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5" name="Left Arrow 44">
              <a:extLst>
                <a:ext uri="{FF2B5EF4-FFF2-40B4-BE49-F238E27FC236}">
                  <a16:creationId xmlns:a16="http://schemas.microsoft.com/office/drawing/2014/main" id="{2828E8E2-8F94-4128-65A0-CD62FE4334AB}"/>
                </a:ext>
              </a:extLst>
            </p:cNvPr>
            <p:cNvSpPr/>
            <p:nvPr/>
          </p:nvSpPr>
          <p:spPr>
            <a:xfrm>
              <a:off x="9861509" y="5446525"/>
              <a:ext cx="1515313"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846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22443" y="582337"/>
            <a:ext cx="5889011" cy="4186612"/>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register</a:t>
            </a:r>
          </a:p>
          <a:p>
            <a:pPr>
              <a:lnSpc>
                <a:spcPct val="100000"/>
              </a:lnSpc>
            </a:pPr>
            <a:r>
              <a:rPr lang="en-US" sz="1800" dirty="0">
                <a:solidFill>
                  <a:srgbClr val="7030A0"/>
                </a:solidFill>
              </a:rPr>
              <a:t>frame pointer </a:t>
            </a:r>
            <a:r>
              <a:rPr lang="en-US" sz="1800" dirty="0">
                <a:solidFill>
                  <a:schemeClr val="accent1"/>
                </a:solidFill>
              </a:rPr>
              <a:t>is </a:t>
            </a:r>
            <a:r>
              <a:rPr lang="en-US" sz="1800" dirty="0">
                <a:solidFill>
                  <a:srgbClr val="F3753F"/>
                </a:solidFill>
              </a:rPr>
              <a:t>used as a </a:t>
            </a:r>
            <a:r>
              <a:rPr lang="en-US" sz="1800" b="1" dirty="0">
                <a:solidFill>
                  <a:srgbClr val="F3753F"/>
                </a:solidFill>
              </a:rPr>
              <a:t>pointer</a:t>
            </a:r>
            <a:r>
              <a:rPr lang="en-US" sz="1800" dirty="0">
                <a:solidFill>
                  <a:srgbClr val="F3753F"/>
                </a:solidFill>
              </a:rPr>
              <a:t> </a:t>
            </a:r>
            <a:r>
              <a:rPr lang="en-US" sz="1800" dirty="0">
                <a:solidFill>
                  <a:schemeClr val="accent1"/>
                </a:solidFill>
              </a:rPr>
              <a:t>to stack variables</a:t>
            </a:r>
          </a:p>
          <a:p>
            <a:pPr>
              <a:lnSpc>
                <a:spcPct val="100000"/>
              </a:lnSpc>
            </a:pPr>
            <a:r>
              <a:rPr lang="en-US" sz="1800" dirty="0" err="1">
                <a:solidFill>
                  <a:schemeClr val="accent1"/>
                </a:solidFill>
              </a:rPr>
              <a:t>fp</a:t>
            </a:r>
            <a:r>
              <a:rPr lang="en-US" sz="1800" dirty="0">
                <a:solidFill>
                  <a:schemeClr val="accent1"/>
                </a:solidFill>
              </a:rPr>
              <a:t> is the base register in </a:t>
            </a:r>
            <a:r>
              <a:rPr lang="en-US" sz="1800" dirty="0" err="1">
                <a:solidFill>
                  <a:schemeClr val="accent1"/>
                </a:solidFill>
              </a:rPr>
              <a:t>ldr</a:t>
            </a:r>
            <a:r>
              <a:rPr lang="en-US" sz="1800" dirty="0">
                <a:solidFill>
                  <a:schemeClr val="accent1"/>
                </a:solidFill>
              </a:rPr>
              <a:t> and str instructions</a:t>
            </a:r>
          </a:p>
          <a:p>
            <a:r>
              <a:rPr lang="en-US" sz="1800" dirty="0"/>
              <a:t>Example load </a:t>
            </a:r>
            <a:r>
              <a:rPr lang="en-US" sz="1800" dirty="0" err="1"/>
              <a:t>buf</a:t>
            </a:r>
            <a:r>
              <a:rPr lang="en-US" sz="1800" dirty="0"/>
              <a:t>[0] into r4</a:t>
            </a:r>
          </a:p>
          <a:p>
            <a:endParaRPr lang="en-US" sz="1800" dirty="0"/>
          </a:p>
          <a:p>
            <a:endParaRPr lang="en-US" sz="1800" dirty="0"/>
          </a:p>
          <a:p>
            <a:pPr marL="0" indent="0">
              <a:buNone/>
            </a:pPr>
            <a:endParaRPr lang="en-US" sz="1800" dirty="0"/>
          </a:p>
          <a:p>
            <a:pPr lvl="1"/>
            <a:r>
              <a:rPr lang="en-US" sz="1600" dirty="0">
                <a:latin typeface="Consolas" panose="020B0609020204030204" pitchFamily="49" charset="0"/>
                <a:cs typeface="Consolas" panose="020B0609020204030204" pitchFamily="49" charset="0"/>
              </a:rPr>
              <a:t>FP_OFF = 12, BUFSZ = 4</a:t>
            </a:r>
          </a:p>
          <a:p>
            <a:pPr lvl="1"/>
            <a:r>
              <a:rPr lang="en-US" sz="1600" dirty="0">
                <a:latin typeface="Consolas" panose="020B0609020204030204" pitchFamily="49" charset="0"/>
                <a:cs typeface="Consolas" panose="020B0609020204030204" pitchFamily="49" charset="0"/>
              </a:rPr>
              <a:t>Distance from FP is </a:t>
            </a:r>
            <a:r>
              <a:rPr lang="en-US" sz="1600" dirty="0" err="1">
                <a:latin typeface="Consolas" panose="020B0609020204030204" pitchFamily="49" charset="0"/>
                <a:cs typeface="Consolas" panose="020B0609020204030204" pitchFamily="49" charset="0"/>
              </a:rPr>
              <a:t>buf</a:t>
            </a:r>
            <a:r>
              <a:rPr lang="en-US" sz="1600" dirty="0">
                <a:latin typeface="Consolas" panose="020B0609020204030204" pitchFamily="49" charset="0"/>
                <a:cs typeface="Consolas" panose="020B0609020204030204" pitchFamily="49" charset="0"/>
              </a:rPr>
              <a:t>[0] is 12 + 4 = 16</a:t>
            </a:r>
          </a:p>
          <a:p>
            <a:pPr marL="354012" lvl="1" indent="0">
              <a:buNone/>
            </a:pPr>
            <a:r>
              <a:rPr lang="en-US" sz="1600" dirty="0" err="1">
                <a:latin typeface="Consolas" panose="020B0609020204030204" pitchFamily="49" charset="0"/>
                <a:cs typeface="Consolas" panose="020B0609020204030204" pitchFamily="49" charset="0"/>
              </a:rPr>
              <a:t>ldrb</a:t>
            </a:r>
            <a:r>
              <a:rPr lang="en-US" sz="1600" dirty="0">
                <a:latin typeface="Consolas" panose="020B0609020204030204" pitchFamily="49" charset="0"/>
                <a:cs typeface="Consolas" panose="020B0609020204030204" pitchFamily="49" charset="0"/>
              </a:rPr>
              <a:t> r4, [</a:t>
            </a:r>
            <a:r>
              <a:rPr lang="en-US" sz="1600" dirty="0" err="1">
                <a:latin typeface="Consolas" panose="020B0609020204030204" pitchFamily="49" charset="0"/>
                <a:cs typeface="Consolas" panose="020B0609020204030204" pitchFamily="49" charset="0"/>
              </a:rPr>
              <a:t>fp</a:t>
            </a:r>
            <a:r>
              <a:rPr lang="en-US" sz="1600" dirty="0">
                <a:latin typeface="Consolas" panose="020B0609020204030204" pitchFamily="49" charset="0"/>
                <a:cs typeface="Consolas" panose="020B0609020204030204" pitchFamily="49" charset="0"/>
              </a:rPr>
              <a:t>, -16]</a:t>
            </a:r>
          </a:p>
          <a:p>
            <a:pPr lvl="1"/>
            <a:endParaRPr lang="en-US" sz="16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5"/>
            <a:ext cx="8370311" cy="389202"/>
          </a:xfrm>
        </p:spPr>
        <p:txBody>
          <a:bodyPr/>
          <a:lstStyle/>
          <a:p>
            <a:r>
              <a:rPr lang="en-US" sz="2800" dirty="0"/>
              <a:t>Local Variables on the Stack</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087905" y="2394597"/>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51203" y="3307469"/>
                  <a:ext cx="792156" cy="316083"/>
                  <a:chOff x="7571279" y="1388654"/>
                  <a:chExt cx="792156" cy="316083"/>
                </a:xfrm>
              </p:grpSpPr>
              <p:sp>
                <p:nvSpPr>
                  <p:cNvPr id="52" name="TextBox 51">
                    <a:extLst>
                      <a:ext uri="{FF2B5EF4-FFF2-40B4-BE49-F238E27FC236}">
                        <a16:creationId xmlns:a16="http://schemas.microsoft.com/office/drawing/2014/main" id="{B146EC34-5AD6-0A44-B306-6BCA1930041E}"/>
                      </a:ext>
                    </a:extLst>
                  </p:cNvPr>
                  <p:cNvSpPr txBox="1"/>
                  <p:nvPr/>
                </p:nvSpPr>
                <p:spPr>
                  <a:xfrm>
                    <a:off x="7904917" y="1388654"/>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71279" y="141957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7031097" y="2252513"/>
            <a:ext cx="1888544" cy="1547398"/>
            <a:chOff x="4220291" y="4229223"/>
            <a:chExt cx="1520265" cy="1087429"/>
          </a:xfrm>
        </p:grpSpPr>
        <p:sp>
          <p:nvSpPr>
            <p:cNvPr id="60" name="TextBox 59">
              <a:extLst>
                <a:ext uri="{FF2B5EF4-FFF2-40B4-BE49-F238E27FC236}">
                  <a16:creationId xmlns:a16="http://schemas.microsoft.com/office/drawing/2014/main" id="{348B44D9-3132-8E46-B0A1-E7DDFD0283E8}"/>
                </a:ext>
              </a:extLst>
            </p:cNvPr>
            <p:cNvSpPr txBox="1"/>
            <p:nvPr/>
          </p:nvSpPr>
          <p:spPr>
            <a:xfrm>
              <a:off x="4220291" y="4294555"/>
              <a:ext cx="1489128" cy="757012"/>
            </a:xfrm>
            <a:prstGeom prst="rect">
              <a:avLst/>
            </a:prstGeom>
            <a:noFill/>
          </p:spPr>
          <p:txBody>
            <a:bodyPr wrap="square" rtlCol="0">
              <a:spAutoFit/>
            </a:bodyPr>
            <a:lstStyle/>
            <a:p>
              <a:r>
                <a:rPr lang="en-US" sz="1600" dirty="0">
                  <a:solidFill>
                    <a:srgbClr val="F37440"/>
                  </a:solidFill>
                  <a:latin typeface="Consolas" panose="020B0609020204030204" pitchFamily="49" charset="0"/>
                  <a:cs typeface="Consolas" panose="020B0609020204030204" pitchFamily="49" charset="0"/>
                </a:rPr>
                <a:t>FP_OFF</a:t>
              </a:r>
            </a:p>
            <a:p>
              <a:r>
                <a:rPr lang="en-US" sz="1600" dirty="0">
                  <a:solidFill>
                    <a:srgbClr val="F37440"/>
                  </a:solidFill>
                  <a:latin typeface="Consolas" panose="020B0609020204030204" pitchFamily="49" charset="0"/>
                  <a:cs typeface="Consolas" panose="020B0609020204030204" pitchFamily="49" charset="0"/>
                </a:rPr>
                <a:t>distance from </a:t>
              </a:r>
              <a:r>
                <a:rPr lang="en-US" sz="1600" dirty="0" err="1">
                  <a:solidFill>
                    <a:srgbClr val="F37440"/>
                  </a:solidFill>
                  <a:latin typeface="Consolas" panose="020B0609020204030204" pitchFamily="49" charset="0"/>
                  <a:cs typeface="Consolas" panose="020B0609020204030204" pitchFamily="49" charset="0"/>
                </a:rPr>
                <a:t>fp</a:t>
              </a:r>
              <a:r>
                <a:rPr lang="en-US" sz="1600" dirty="0">
                  <a:solidFill>
                    <a:srgbClr val="F37440"/>
                  </a:solidFill>
                  <a:latin typeface="Consolas" panose="020B0609020204030204" pitchFamily="49" charset="0"/>
                  <a:cs typeface="Consolas" panose="020B0609020204030204" pitchFamily="49" charset="0"/>
                </a:rPr>
                <a:t> to lowest saved register</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0" y="4229223"/>
              <a:ext cx="315136" cy="1087429"/>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grpSp>
        <p:nvGrpSpPr>
          <p:cNvPr id="10" name="Group 9">
            <a:extLst>
              <a:ext uri="{FF2B5EF4-FFF2-40B4-BE49-F238E27FC236}">
                <a16:creationId xmlns:a16="http://schemas.microsoft.com/office/drawing/2014/main" id="{49EEBCA5-ED82-3F4D-984C-A9530B0EFC40}"/>
              </a:ext>
            </a:extLst>
          </p:cNvPr>
          <p:cNvGrpSpPr/>
          <p:nvPr/>
        </p:nvGrpSpPr>
        <p:grpSpPr>
          <a:xfrm>
            <a:off x="10953102" y="2254093"/>
            <a:ext cx="387987" cy="3447426"/>
            <a:chOff x="5015915" y="3853449"/>
            <a:chExt cx="312327" cy="2422670"/>
          </a:xfrm>
        </p:grpSpPr>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5015915" y="3853449"/>
              <a:ext cx="896" cy="2422670"/>
            </a:xfrm>
            <a:prstGeom prst="straightConnector1">
              <a:avLst/>
            </a:prstGeom>
            <a:ln w="25400">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4484980" y="4707684"/>
              <a:ext cx="1413989" cy="272534"/>
            </a:xfrm>
            <a:prstGeom prst="rect">
              <a:avLst/>
            </a:prstGeom>
            <a:noFill/>
          </p:spPr>
          <p:txBody>
            <a:bodyPr wrap="square" rtlCol="0">
              <a:spAutoFit/>
            </a:bodyPr>
            <a:lstStyle/>
            <a:p>
              <a:r>
                <a:rPr lang="en-US" sz="1600" dirty="0">
                  <a:solidFill>
                    <a:srgbClr val="7030A0"/>
                  </a:solidFill>
                  <a:latin typeface="Consolas" panose="020B0609020204030204" pitchFamily="49" charset="0"/>
                  <a:cs typeface="Consolas" panose="020B0609020204030204" pitchFamily="49" charset="0"/>
                </a:rPr>
                <a:t>BFSZ + FP_OFF</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4" name="Content Placeholder 5">
            <a:extLst>
              <a:ext uri="{FF2B5EF4-FFF2-40B4-BE49-F238E27FC236}">
                <a16:creationId xmlns:a16="http://schemas.microsoft.com/office/drawing/2014/main" id="{241F377F-3CE7-3B75-ACA1-17B81FD1BB08}"/>
              </a:ext>
            </a:extLst>
          </p:cNvPr>
          <p:cNvSpPr txBox="1">
            <a:spLocks/>
          </p:cNvSpPr>
          <p:nvPr/>
        </p:nvSpPr>
        <p:spPr>
          <a:xfrm>
            <a:off x="567604" y="4897157"/>
            <a:ext cx="6092083" cy="184967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00000"/>
              </a:lnSpc>
              <a:buFont typeface="+mj-lt"/>
              <a:buAutoNum type="arabicPeriod"/>
            </a:pPr>
            <a:r>
              <a:rPr lang="en-US" sz="2000" dirty="0"/>
              <a:t>Calculate how much additional space is needed by all the local variables</a:t>
            </a:r>
          </a:p>
          <a:p>
            <a:pPr marL="342900" indent="-342900">
              <a:lnSpc>
                <a:spcPct val="100000"/>
              </a:lnSpc>
              <a:buFont typeface="+mj-lt"/>
              <a:buAutoNum type="arabicPeriod"/>
            </a:pPr>
            <a:r>
              <a:rPr lang="en-US" sz="2000" b="1" dirty="0">
                <a:solidFill>
                  <a:srgbClr val="0070C0"/>
                </a:solidFill>
              </a:rPr>
              <a:t>After the register save push, </a:t>
            </a:r>
            <a:r>
              <a:rPr lang="en-US" sz="2000" b="1" dirty="0">
                <a:solidFill>
                  <a:srgbClr val="FF0000"/>
                </a:solidFill>
              </a:rPr>
              <a:t>Subtract from the </a:t>
            </a:r>
            <a:r>
              <a:rPr lang="en-US" sz="2000" b="1" dirty="0" err="1">
                <a:solidFill>
                  <a:srgbClr val="FF0000"/>
                </a:solidFill>
              </a:rPr>
              <a:t>sp</a:t>
            </a:r>
            <a:r>
              <a:rPr lang="en-US" sz="2000" b="1" dirty="0">
                <a:solidFill>
                  <a:srgbClr val="FF0000"/>
                </a:solidFill>
              </a:rPr>
              <a:t> </a:t>
            </a:r>
            <a:r>
              <a:rPr lang="en-US" sz="2000" dirty="0">
                <a:solidFill>
                  <a:srgbClr val="0070C0"/>
                </a:solidFill>
              </a:rPr>
              <a:t>the </a:t>
            </a:r>
            <a:r>
              <a:rPr lang="en-US" sz="2000" dirty="0">
                <a:solidFill>
                  <a:srgbClr val="00B050"/>
                </a:solidFill>
              </a:rPr>
              <a:t>size of the variable in bytes </a:t>
            </a:r>
            <a:r>
              <a:rPr lang="en-US" sz="2000" dirty="0"/>
              <a:t>(+ padding - later slides)</a:t>
            </a:r>
          </a:p>
        </p:txBody>
      </p:sp>
    </p:spTree>
    <p:extLst>
      <p:ext uri="{BB962C8B-B14F-4D97-AF65-F5344CB8AC3E}">
        <p14:creationId xmlns:p14="http://schemas.microsoft.com/office/powerpoint/2010/main" val="265279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prologue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955405" y="4712397"/>
            <a:ext cx="3651770" cy="1963532"/>
          </a:xfrm>
          <a:solidFill>
            <a:schemeClr val="accent4">
              <a:lumMod val="20000"/>
              <a:lumOff val="80000"/>
            </a:schemeClr>
          </a:solidFill>
          <a:ln>
            <a:solidFill>
              <a:schemeClr val="accent1"/>
            </a:solidFill>
          </a:ln>
        </p:spPr>
        <p:txBody>
          <a:bodyPr/>
          <a:lstStyle/>
          <a:p>
            <a:pPr>
              <a:lnSpc>
                <a:spcPct val="100000"/>
              </a:lnSpc>
            </a:pPr>
            <a:r>
              <a:rPr lang="en-US" sz="2400" dirty="0">
                <a:cs typeface="Courier New" panose="02070309020205020404" pitchFamily="49" charset="0"/>
              </a:rPr>
              <a:t>move the </a:t>
            </a:r>
            <a:r>
              <a:rPr lang="en-US" sz="2400" dirty="0" err="1">
                <a:cs typeface="Courier New" panose="02070309020205020404" pitchFamily="49" charset="0"/>
              </a:rPr>
              <a:t>sp</a:t>
            </a:r>
            <a:r>
              <a:rPr lang="en-US" sz="2400" dirty="0">
                <a:cs typeface="Courier New" panose="02070309020205020404" pitchFamily="49" charset="0"/>
              </a:rPr>
              <a:t> to allocate space on the stack </a:t>
            </a:r>
            <a:r>
              <a:rPr lang="en-US" sz="2400" dirty="0">
                <a:solidFill>
                  <a:srgbClr val="2C895B"/>
                </a:solidFill>
                <a:cs typeface="Courier New" panose="02070309020205020404" pitchFamily="49" charset="0"/>
              </a:rPr>
              <a:t>for local variables </a:t>
            </a:r>
            <a:r>
              <a:rPr lang="en-US" sz="2400" dirty="0">
                <a:cs typeface="Courier New" panose="02070309020205020404" pitchFamily="49" charset="0"/>
              </a:rPr>
              <a:t>and</a:t>
            </a:r>
            <a:r>
              <a:rPr lang="en-US" sz="2400" dirty="0">
                <a:solidFill>
                  <a:srgbClr val="2C895B"/>
                </a:solidFill>
                <a:cs typeface="Courier New" panose="02070309020205020404" pitchFamily="49" charset="0"/>
              </a:rPr>
              <a:t> </a:t>
            </a:r>
            <a:r>
              <a:rPr lang="en-US" sz="2400" dirty="0">
                <a:solidFill>
                  <a:srgbClr val="F3753F"/>
                </a:solidFill>
                <a:cs typeface="Courier New" panose="02070309020205020404" pitchFamily="49" charset="0"/>
              </a:rPr>
              <a:t>outgoing parameters (later)</a:t>
            </a:r>
          </a:p>
        </p:txBody>
      </p:sp>
      <p:grpSp>
        <p:nvGrpSpPr>
          <p:cNvPr id="4" name="Group 3">
            <a:extLst>
              <a:ext uri="{FF2B5EF4-FFF2-40B4-BE49-F238E27FC236}">
                <a16:creationId xmlns:a16="http://schemas.microsoft.com/office/drawing/2014/main" id="{F18002A6-4671-F749-B4AA-4DA52B971277}"/>
              </a:ext>
            </a:extLst>
          </p:cNvPr>
          <p:cNvGrpSpPr/>
          <p:nvPr/>
        </p:nvGrpSpPr>
        <p:grpSpPr>
          <a:xfrm>
            <a:off x="1215102" y="1397540"/>
            <a:ext cx="3453520" cy="1830063"/>
            <a:chOff x="4324122" y="462264"/>
            <a:chExt cx="3453520" cy="1830063"/>
          </a:xfrm>
        </p:grpSpPr>
        <p:sp>
          <p:nvSpPr>
            <p:cNvPr id="119" name="Rounded Rectangle 118">
              <a:extLst>
                <a:ext uri="{FF2B5EF4-FFF2-40B4-BE49-F238E27FC236}">
                  <a16:creationId xmlns:a16="http://schemas.microsoft.com/office/drawing/2014/main" id="{DCC2FBBD-DA08-DC44-B973-A05F15DB74F3}"/>
                </a:ext>
              </a:extLst>
            </p:cNvPr>
            <p:cNvSpPr/>
            <p:nvPr/>
          </p:nvSpPr>
          <p:spPr>
            <a:xfrm>
              <a:off x="4324122" y="462264"/>
              <a:ext cx="3453520" cy="1830063"/>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32729E3A-4312-6E40-B3F8-C1AB7A766B3B}"/>
                </a:ext>
              </a:extLst>
            </p:cNvPr>
            <p:cNvSpPr/>
            <p:nvPr/>
          </p:nvSpPr>
          <p:spPr>
            <a:xfrm>
              <a:off x="5369379" y="176153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1" name="Rectangle 120">
              <a:extLst>
                <a:ext uri="{FF2B5EF4-FFF2-40B4-BE49-F238E27FC236}">
                  <a16:creationId xmlns:a16="http://schemas.microsoft.com/office/drawing/2014/main" id="{8BD3CBDF-4B69-E647-9278-B43C698F7B9E}"/>
                </a:ext>
              </a:extLst>
            </p:cNvPr>
            <p:cNvSpPr/>
            <p:nvPr/>
          </p:nvSpPr>
          <p:spPr>
            <a:xfrm>
              <a:off x="5375617" y="145435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a:t>
              </a:r>
            </a:p>
          </p:txBody>
        </p:sp>
        <p:sp>
          <p:nvSpPr>
            <p:cNvPr id="122" name="TextBox 121">
              <a:extLst>
                <a:ext uri="{FF2B5EF4-FFF2-40B4-BE49-F238E27FC236}">
                  <a16:creationId xmlns:a16="http://schemas.microsoft.com/office/drawing/2014/main" id="{D570CF66-EDF9-3649-BB5D-E73247E53B33}"/>
                </a:ext>
              </a:extLst>
            </p:cNvPr>
            <p:cNvSpPr txBox="1"/>
            <p:nvPr/>
          </p:nvSpPr>
          <p:spPr>
            <a:xfrm>
              <a:off x="7066074" y="1801513"/>
              <a:ext cx="428322" cy="369332"/>
            </a:xfrm>
            <a:prstGeom prst="rect">
              <a:avLst/>
            </a:prstGeom>
            <a:noFill/>
          </p:spPr>
          <p:txBody>
            <a:bodyPr wrap="none" rtlCol="0">
              <a:spAutoFit/>
            </a:bodyPr>
            <a:lstStyle/>
            <a:p>
              <a:r>
                <a:rPr lang="en-US" dirty="0" err="1"/>
                <a:t>sp</a:t>
              </a:r>
              <a:endParaRPr lang="en-US" dirty="0"/>
            </a:p>
          </p:txBody>
        </p:sp>
        <p:sp>
          <p:nvSpPr>
            <p:cNvPr id="123" name="Left Arrow 122">
              <a:extLst>
                <a:ext uri="{FF2B5EF4-FFF2-40B4-BE49-F238E27FC236}">
                  <a16:creationId xmlns:a16="http://schemas.microsoft.com/office/drawing/2014/main" id="{62270B9F-D811-BB4C-AA14-248B7AAC4A0A}"/>
                </a:ext>
              </a:extLst>
            </p:cNvPr>
            <p:cNvSpPr/>
            <p:nvPr/>
          </p:nvSpPr>
          <p:spPr>
            <a:xfrm>
              <a:off x="6737657" y="1980496"/>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2CF4B105-1D45-E043-ABFE-98A0FCDD4A1E}"/>
                </a:ext>
              </a:extLst>
            </p:cNvPr>
            <p:cNvSpPr txBox="1"/>
            <p:nvPr/>
          </p:nvSpPr>
          <p:spPr>
            <a:xfrm>
              <a:off x="7072153" y="858349"/>
              <a:ext cx="377026" cy="369332"/>
            </a:xfrm>
            <a:prstGeom prst="rect">
              <a:avLst/>
            </a:prstGeom>
            <a:noFill/>
          </p:spPr>
          <p:txBody>
            <a:bodyPr wrap="none" rtlCol="0">
              <a:spAutoFit/>
            </a:bodyPr>
            <a:lstStyle/>
            <a:p>
              <a:r>
                <a:rPr lang="en-US" dirty="0" err="1"/>
                <a:t>fp</a:t>
              </a:r>
              <a:endParaRPr lang="en-US" dirty="0"/>
            </a:p>
          </p:txBody>
        </p:sp>
        <p:sp>
          <p:nvSpPr>
            <p:cNvPr id="127" name="Left Arrow 126">
              <a:extLst>
                <a:ext uri="{FF2B5EF4-FFF2-40B4-BE49-F238E27FC236}">
                  <a16:creationId xmlns:a16="http://schemas.microsoft.com/office/drawing/2014/main" id="{41A26CFA-DA9E-E449-BDD4-619BB76BF300}"/>
                </a:ext>
              </a:extLst>
            </p:cNvPr>
            <p:cNvSpPr/>
            <p:nvPr/>
          </p:nvSpPr>
          <p:spPr>
            <a:xfrm>
              <a:off x="6777907" y="1000491"/>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a:extLst>
                <a:ext uri="{FF2B5EF4-FFF2-40B4-BE49-F238E27FC236}">
                  <a16:creationId xmlns:a16="http://schemas.microsoft.com/office/drawing/2014/main" id="{3E128686-C655-0441-A07B-1F109D81F9FE}"/>
                </a:ext>
              </a:extLst>
            </p:cNvPr>
            <p:cNvSpPr txBox="1"/>
            <p:nvPr/>
          </p:nvSpPr>
          <p:spPr>
            <a:xfrm>
              <a:off x="5000357" y="464644"/>
              <a:ext cx="1980029" cy="369332"/>
            </a:xfrm>
            <a:prstGeom prst="rect">
              <a:avLst/>
            </a:prstGeom>
            <a:noFill/>
          </p:spPr>
          <p:txBody>
            <a:bodyPr wrap="none" rtlCol="0">
              <a:spAutoFit/>
            </a:bodyPr>
            <a:lstStyle/>
            <a:p>
              <a:pPr algn="ctr"/>
              <a:r>
                <a:rPr lang="en-US" b="1" dirty="0">
                  <a:solidFill>
                    <a:srgbClr val="0070C0"/>
                  </a:solidFill>
                </a:rPr>
                <a:t>Stack after push</a:t>
              </a:r>
            </a:p>
          </p:txBody>
        </p:sp>
        <p:sp>
          <p:nvSpPr>
            <p:cNvPr id="131" name="Rectangle 130">
              <a:extLst>
                <a:ext uri="{FF2B5EF4-FFF2-40B4-BE49-F238E27FC236}">
                  <a16:creationId xmlns:a16="http://schemas.microsoft.com/office/drawing/2014/main" id="{304882FA-AF77-6947-9D13-9F1973BA8522}"/>
                </a:ext>
              </a:extLst>
            </p:cNvPr>
            <p:cNvSpPr/>
            <p:nvPr/>
          </p:nvSpPr>
          <p:spPr>
            <a:xfrm>
              <a:off x="5369378" y="813824"/>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2" name="Rectangle 131">
              <a:extLst>
                <a:ext uri="{FF2B5EF4-FFF2-40B4-BE49-F238E27FC236}">
                  <a16:creationId xmlns:a16="http://schemas.microsoft.com/office/drawing/2014/main" id="{0C0735E1-A3CE-0F4A-8DDC-1F7611E11456}"/>
                </a:ext>
              </a:extLst>
            </p:cNvPr>
            <p:cNvSpPr/>
            <p:nvPr/>
          </p:nvSpPr>
          <p:spPr>
            <a:xfrm>
              <a:off x="5369379" y="1136706"/>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4" name="TextBox 133">
              <a:extLst>
                <a:ext uri="{FF2B5EF4-FFF2-40B4-BE49-F238E27FC236}">
                  <a16:creationId xmlns:a16="http://schemas.microsoft.com/office/drawing/2014/main" id="{78EB7ECB-B10C-7541-87FE-C282E772EF18}"/>
                </a:ext>
              </a:extLst>
            </p:cNvPr>
            <p:cNvSpPr txBox="1"/>
            <p:nvPr/>
          </p:nvSpPr>
          <p:spPr>
            <a:xfrm>
              <a:off x="4405993" y="1181433"/>
              <a:ext cx="739647" cy="523220"/>
            </a:xfrm>
            <a:prstGeom prst="rect">
              <a:avLst/>
            </a:prstGeom>
            <a:solidFill>
              <a:schemeClr val="bg1"/>
            </a:solidFill>
            <a:ln w="25400">
              <a:solidFill>
                <a:schemeClr val="accent1"/>
              </a:solidFill>
            </a:ln>
          </p:spPr>
          <p:txBody>
            <a:bodyPr wrap="square" rtlCol="0">
              <a:spAutoFit/>
            </a:bodyPr>
            <a:lstStyle/>
            <a:p>
              <a:r>
                <a:rPr lang="en-US" sz="1400" dirty="0"/>
                <a:t>stack frame</a:t>
              </a:r>
            </a:p>
          </p:txBody>
        </p:sp>
        <p:sp>
          <p:nvSpPr>
            <p:cNvPr id="135" name="Right Brace 134">
              <a:extLst>
                <a:ext uri="{FF2B5EF4-FFF2-40B4-BE49-F238E27FC236}">
                  <a16:creationId xmlns:a16="http://schemas.microsoft.com/office/drawing/2014/main" id="{284E31E0-B52E-174B-BAFD-53148F55E4EC}"/>
                </a:ext>
              </a:extLst>
            </p:cNvPr>
            <p:cNvSpPr/>
            <p:nvPr/>
          </p:nvSpPr>
          <p:spPr>
            <a:xfrm rot="10800000">
              <a:off x="5124036" y="813824"/>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7" name="Rounded Rectangle 76">
            <a:extLst>
              <a:ext uri="{FF2B5EF4-FFF2-40B4-BE49-F238E27FC236}">
                <a16:creationId xmlns:a16="http://schemas.microsoft.com/office/drawing/2014/main" id="{5568F879-5D29-7476-80DC-20E56808788D}"/>
              </a:ext>
            </a:extLst>
          </p:cNvPr>
          <p:cNvSpPr/>
          <p:nvPr/>
        </p:nvSpPr>
        <p:spPr bwMode="auto">
          <a:xfrm>
            <a:off x="1493211" y="3403623"/>
            <a:ext cx="2979175" cy="66508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accent1"/>
                </a:solidFill>
                <a:latin typeface="Consolas" panose="020B0609020204030204" pitchFamily="49" charset="0"/>
                <a:cs typeface="Consolas" panose="020B0609020204030204" pitchFamily="49" charset="0"/>
              </a:rPr>
              <a:t>push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lr</a:t>
            </a:r>
            <a:r>
              <a:rPr lang="en-US" dirty="0">
                <a:solidFill>
                  <a:schemeClr val="accent1"/>
                </a:solidFill>
                <a:latin typeface="Consolas" panose="020B0609020204030204" pitchFamily="49" charset="0"/>
                <a:cs typeface="Consolas" panose="020B0609020204030204" pitchFamily="49" charset="0"/>
              </a:rPr>
              <a:t>}    </a:t>
            </a:r>
          </a:p>
          <a:p>
            <a:r>
              <a:rPr lang="en-US" dirty="0">
                <a:solidFill>
                  <a:schemeClr val="accent1"/>
                </a:solidFill>
                <a:latin typeface="Consolas" panose="020B0609020204030204" pitchFamily="49" charset="0"/>
                <a:cs typeface="Consolas" panose="020B0609020204030204" pitchFamily="49" charset="0"/>
              </a:rPr>
              <a:t>add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FP_OFF</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6451903" y="907621"/>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5" name="Rectangle 4">
            <a:extLst>
              <a:ext uri="{FF2B5EF4-FFF2-40B4-BE49-F238E27FC236}">
                <a16:creationId xmlns:a16="http://schemas.microsoft.com/office/drawing/2014/main" id="{8A02E118-0074-5DB5-0CED-FB6DFFBA4B80}"/>
              </a:ext>
            </a:extLst>
          </p:cNvPr>
          <p:cNvSpPr/>
          <p:nvPr/>
        </p:nvSpPr>
        <p:spPr>
          <a:xfrm rot="16200000">
            <a:off x="3585059" y="2235746"/>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10" name="Group 9">
            <a:extLst>
              <a:ext uri="{FF2B5EF4-FFF2-40B4-BE49-F238E27FC236}">
                <a16:creationId xmlns:a16="http://schemas.microsoft.com/office/drawing/2014/main" id="{3A103EE6-998F-C032-FDA8-277D9B27A27F}"/>
              </a:ext>
            </a:extLst>
          </p:cNvPr>
          <p:cNvGrpSpPr/>
          <p:nvPr/>
        </p:nvGrpSpPr>
        <p:grpSpPr>
          <a:xfrm>
            <a:off x="9345364" y="1590063"/>
            <a:ext cx="399475" cy="954028"/>
            <a:chOff x="14827692" y="4663997"/>
            <a:chExt cx="399475" cy="954028"/>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Up-Down Arrow 8">
            <a:extLst>
              <a:ext uri="{FF2B5EF4-FFF2-40B4-BE49-F238E27FC236}">
                <a16:creationId xmlns:a16="http://schemas.microsoft.com/office/drawing/2014/main" id="{FA563BA9-514A-0C88-5D9C-7127B9B82136}"/>
              </a:ext>
            </a:extLst>
          </p:cNvPr>
          <p:cNvSpPr/>
          <p:nvPr/>
        </p:nvSpPr>
        <p:spPr>
          <a:xfrm>
            <a:off x="3742842" y="2031302"/>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5F7363C8-E5BE-DF34-FBD6-FCB4389DBDC9}"/>
              </a:ext>
            </a:extLst>
          </p:cNvPr>
          <p:cNvSpPr/>
          <p:nvPr/>
        </p:nvSpPr>
        <p:spPr bwMode="auto">
          <a:xfrm>
            <a:off x="4775380" y="4192785"/>
            <a:ext cx="7091649"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a:t>
            </a:r>
            <a:r>
              <a:rPr lang="en-US" sz="2000" b="1" dirty="0" err="1">
                <a:solidFill>
                  <a:srgbClr val="7030A0"/>
                </a:solidFill>
                <a:latin typeface="Courier New" panose="02070309020205020404" pitchFamily="49" charset="0"/>
                <a:cs typeface="Courier New" panose="02070309020205020404" pitchFamily="49" charset="0"/>
              </a:rPr>
              <a:t>equ</a:t>
            </a:r>
            <a:r>
              <a:rPr lang="en-US" sz="2000" b="1" dirty="0">
                <a:solidFill>
                  <a:srgbClr val="7030A0"/>
                </a:solidFill>
                <a:latin typeface="Courier New" panose="02070309020205020404" pitchFamily="49" charset="0"/>
                <a:cs typeface="Courier New" panose="02070309020205020404" pitchFamily="49" charset="0"/>
              </a:rPr>
              <a:t>   FRMADD, 8</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r3, =FRMADD </a:t>
            </a:r>
            <a:r>
              <a:rPr lang="en-US" sz="2000" i="1" dirty="0">
                <a:solidFill>
                  <a:schemeClr val="tx2"/>
                </a:solidFill>
                <a:latin typeface="Consolas" panose="020B0609020204030204" pitchFamily="49" charset="0"/>
                <a:cs typeface="Consolas" panose="020B0609020204030204" pitchFamily="49" charset="0"/>
              </a:rPr>
              <a:t>// frames may be large</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b="1" dirty="0">
                <a:solidFill>
                  <a:srgbClr val="7030A0"/>
                </a:solidFill>
                <a:latin typeface="Courier New" panose="02070309020205020404" pitchFamily="49" charset="0"/>
                <a:cs typeface="Courier New" panose="02070309020205020404" pitchFamily="49" charset="0"/>
              </a:rPr>
              <a:t>sub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a:t>
            </a:r>
            <a:r>
              <a:rPr lang="en-US" sz="2000" b="1" dirty="0" err="1">
                <a:solidFill>
                  <a:srgbClr val="7030A0"/>
                </a:solidFill>
                <a:latin typeface="Courier New" panose="02070309020205020404" pitchFamily="49" charset="0"/>
                <a:cs typeface="Courier New" panose="02070309020205020404" pitchFamily="49" charset="0"/>
              </a:rPr>
              <a:t>sp</a:t>
            </a:r>
            <a:r>
              <a:rPr lang="en-US" sz="2000" b="1" dirty="0">
                <a:solidFill>
                  <a:srgbClr val="7030A0"/>
                </a:solidFill>
                <a:latin typeface="Courier New" panose="02070309020205020404" pitchFamily="49" charset="0"/>
                <a:cs typeface="Courier New" panose="02070309020205020404" pitchFamily="49" charset="0"/>
              </a:rPr>
              <a:t>, r3</a:t>
            </a:r>
            <a:endParaRPr lang="en-US" sz="2000" dirty="0">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 your code</a:t>
            </a:r>
          </a:p>
        </p:txBody>
      </p:sp>
      <p:grpSp>
        <p:nvGrpSpPr>
          <p:cNvPr id="15" name="Group 14">
            <a:extLst>
              <a:ext uri="{FF2B5EF4-FFF2-40B4-BE49-F238E27FC236}">
                <a16:creationId xmlns:a16="http://schemas.microsoft.com/office/drawing/2014/main" id="{DABC18FD-1755-5BC0-3157-B41D056D34A4}"/>
              </a:ext>
            </a:extLst>
          </p:cNvPr>
          <p:cNvGrpSpPr/>
          <p:nvPr/>
        </p:nvGrpSpPr>
        <p:grpSpPr>
          <a:xfrm>
            <a:off x="9355687" y="2465869"/>
            <a:ext cx="420112" cy="793721"/>
            <a:chOff x="14827692" y="4680410"/>
            <a:chExt cx="420112" cy="793721"/>
          </a:xfrm>
        </p:grpSpPr>
        <p:sp>
          <p:nvSpPr>
            <p:cNvPr id="16" name="Rectangle 15">
              <a:extLst>
                <a:ext uri="{FF2B5EF4-FFF2-40B4-BE49-F238E27FC236}">
                  <a16:creationId xmlns:a16="http://schemas.microsoft.com/office/drawing/2014/main" id="{8855A75A-EF4A-7B44-ED5E-F21F042B5535}"/>
                </a:ext>
              </a:extLst>
            </p:cNvPr>
            <p:cNvSpPr/>
            <p:nvPr/>
          </p:nvSpPr>
          <p:spPr>
            <a:xfrm rot="16200000">
              <a:off x="14697055" y="492338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FRMADD</a:t>
              </a:r>
              <a:endParaRPr lang="en-US" sz="1400" dirty="0">
                <a:solidFill>
                  <a:schemeClr val="accent5"/>
                </a:solidFill>
                <a:latin typeface="Consolas" panose="020B0609020204030204" pitchFamily="49" charset="0"/>
                <a:cs typeface="Consolas" panose="020B0609020204030204" pitchFamily="49" charset="0"/>
              </a:endParaRPr>
            </a:p>
          </p:txBody>
        </p:sp>
        <p:sp>
          <p:nvSpPr>
            <p:cNvPr id="18" name="Up-Down Arrow 17">
              <a:extLst>
                <a:ext uri="{FF2B5EF4-FFF2-40B4-BE49-F238E27FC236}">
                  <a16:creationId xmlns:a16="http://schemas.microsoft.com/office/drawing/2014/main" id="{943A7FBF-559F-E388-C46D-15C86279CFF0}"/>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ight Arrow 18">
            <a:extLst>
              <a:ext uri="{FF2B5EF4-FFF2-40B4-BE49-F238E27FC236}">
                <a16:creationId xmlns:a16="http://schemas.microsoft.com/office/drawing/2014/main" id="{713134EB-C068-61EE-0AD1-FE6041A50B9C}"/>
              </a:ext>
            </a:extLst>
          </p:cNvPr>
          <p:cNvSpPr/>
          <p:nvPr/>
        </p:nvSpPr>
        <p:spPr>
          <a:xfrm>
            <a:off x="4927780" y="1935767"/>
            <a:ext cx="1219200" cy="588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346DFE76-A8E6-67DB-6BB8-1E03500F3D45}"/>
              </a:ext>
            </a:extLst>
          </p:cNvPr>
          <p:cNvSpPr/>
          <p:nvPr/>
        </p:nvSpPr>
        <p:spPr>
          <a:xfrm>
            <a:off x="4607175" y="5576828"/>
            <a:ext cx="911472" cy="2346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A2A5AD4-077A-F117-F798-DA63DE53E15A}"/>
              </a:ext>
            </a:extLst>
          </p:cNvPr>
          <p:cNvSpPr txBox="1"/>
          <p:nvPr/>
        </p:nvSpPr>
        <p:spPr>
          <a:xfrm>
            <a:off x="10106772" y="1916654"/>
            <a:ext cx="934059" cy="923330"/>
          </a:xfrm>
          <a:prstGeom prst="rect">
            <a:avLst/>
          </a:prstGeom>
          <a:noFill/>
        </p:spPr>
        <p:txBody>
          <a:bodyPr wrap="square" rtlCol="0">
            <a:spAutoFit/>
          </a:bodyPr>
          <a:lstStyle/>
          <a:p>
            <a:r>
              <a:rPr lang="en-US" dirty="0"/>
              <a:t>stack frame</a:t>
            </a:r>
          </a:p>
          <a:p>
            <a:r>
              <a:rPr lang="en-US" dirty="0"/>
              <a:t>size</a:t>
            </a:r>
          </a:p>
        </p:txBody>
      </p:sp>
      <p:cxnSp>
        <p:nvCxnSpPr>
          <p:cNvPr id="17" name="Straight Connector 16">
            <a:extLst>
              <a:ext uri="{FF2B5EF4-FFF2-40B4-BE49-F238E27FC236}">
                <a16:creationId xmlns:a16="http://schemas.microsoft.com/office/drawing/2014/main" id="{9B5D4A95-0E62-F36F-9631-20337644442D}"/>
              </a:ext>
            </a:extLst>
          </p:cNvPr>
          <p:cNvCxnSpPr>
            <a:cxnSpLocks/>
          </p:cNvCxnSpPr>
          <p:nvPr/>
        </p:nvCxnSpPr>
        <p:spPr>
          <a:xfrm>
            <a:off x="9228384" y="13310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8D413D5-1095-FA36-A98B-7CDCDFFB0423}"/>
              </a:ext>
            </a:extLst>
          </p:cNvPr>
          <p:cNvCxnSpPr>
            <a:cxnSpLocks/>
          </p:cNvCxnSpPr>
          <p:nvPr/>
        </p:nvCxnSpPr>
        <p:spPr>
          <a:xfrm>
            <a:off x="9228384" y="3236396"/>
            <a:ext cx="128584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23" name="Up-Down Arrow 22">
            <a:extLst>
              <a:ext uri="{FF2B5EF4-FFF2-40B4-BE49-F238E27FC236}">
                <a16:creationId xmlns:a16="http://schemas.microsoft.com/office/drawing/2014/main" id="{975C28BC-F9AA-B73D-4654-FEA1FBCEF12F}"/>
              </a:ext>
            </a:extLst>
          </p:cNvPr>
          <p:cNvSpPr/>
          <p:nvPr/>
        </p:nvSpPr>
        <p:spPr>
          <a:xfrm>
            <a:off x="10047113" y="1354858"/>
            <a:ext cx="123928" cy="1881483"/>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020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P spid="72"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E7DB3-B7C1-F340-A06F-35BB20350E1B}"/>
              </a:ext>
            </a:extLst>
          </p:cNvPr>
          <p:cNvSpPr>
            <a:spLocks noGrp="1"/>
          </p:cNvSpPr>
          <p:nvPr>
            <p:ph type="title"/>
          </p:nvPr>
        </p:nvSpPr>
        <p:spPr>
          <a:xfrm>
            <a:off x="136660" y="242557"/>
            <a:ext cx="10515600" cy="418741"/>
          </a:xfrm>
        </p:spPr>
        <p:txBody>
          <a:bodyPr/>
          <a:lstStyle/>
          <a:p>
            <a:r>
              <a:rPr lang="en-US" sz="2800" dirty="0"/>
              <a:t>Function epilogue with local variables</a:t>
            </a:r>
          </a:p>
        </p:txBody>
      </p:sp>
      <p:sp>
        <p:nvSpPr>
          <p:cNvPr id="2" name="Content Placeholder 1">
            <a:extLst>
              <a:ext uri="{FF2B5EF4-FFF2-40B4-BE49-F238E27FC236}">
                <a16:creationId xmlns:a16="http://schemas.microsoft.com/office/drawing/2014/main" id="{4E8540EF-C10A-D44F-B263-5C74B2C9E0DF}"/>
              </a:ext>
            </a:extLst>
          </p:cNvPr>
          <p:cNvSpPr>
            <a:spLocks noGrp="1"/>
          </p:cNvSpPr>
          <p:nvPr>
            <p:ph sz="quarter" idx="17"/>
          </p:nvPr>
        </p:nvSpPr>
        <p:spPr>
          <a:xfrm>
            <a:off x="5041682" y="727302"/>
            <a:ext cx="6228571" cy="1402188"/>
          </a:xfrm>
          <a:solidFill>
            <a:schemeClr val="accent4">
              <a:lumMod val="20000"/>
              <a:lumOff val="80000"/>
            </a:schemeClr>
          </a:solidFill>
          <a:ln>
            <a:solidFill>
              <a:schemeClr val="accent1"/>
            </a:solidFill>
          </a:ln>
        </p:spPr>
        <p:txBody>
          <a:bodyPr/>
          <a:lstStyle/>
          <a:p>
            <a:pPr>
              <a:lnSpc>
                <a:spcPct val="100000"/>
              </a:lnSpc>
            </a:pPr>
            <a:r>
              <a:rPr lang="en-US" sz="2000" dirty="0">
                <a:solidFill>
                  <a:schemeClr val="tx2"/>
                </a:solidFill>
                <a:cs typeface="Courier New" panose="02070309020205020404" pitchFamily="49" charset="0"/>
              </a:rPr>
              <a:t>For </a:t>
            </a:r>
            <a:r>
              <a:rPr lang="en-US" sz="2000" dirty="0">
                <a:solidFill>
                  <a:srgbClr val="F3753F"/>
                </a:solidFill>
                <a:latin typeface="Consolas" panose="020B0609020204030204" pitchFamily="49" charset="0"/>
                <a:cs typeface="Consolas" panose="020B0609020204030204" pitchFamily="49" charset="0"/>
              </a:rPr>
              <a:t>pop</a:t>
            </a:r>
            <a:r>
              <a:rPr lang="en-US" sz="2000" dirty="0">
                <a:solidFill>
                  <a:schemeClr val="tx2"/>
                </a:solidFill>
                <a:cs typeface="Courier New" panose="02070309020205020404" pitchFamily="49" charset="0"/>
              </a:rPr>
              <a:t> to restore the registers correctly:</a:t>
            </a:r>
          </a:p>
          <a:p>
            <a:pPr lvl="1"/>
            <a:r>
              <a:rPr lang="en-US" sz="2000" dirty="0" err="1">
                <a:solidFill>
                  <a:srgbClr val="F3753F"/>
                </a:solidFill>
                <a:latin typeface="Consolas" panose="020B0609020204030204" pitchFamily="49" charset="0"/>
                <a:cs typeface="Consolas" panose="020B0609020204030204" pitchFamily="49" charset="0"/>
              </a:rPr>
              <a:t>sp</a:t>
            </a:r>
            <a:r>
              <a:rPr lang="en-US" sz="2000" dirty="0">
                <a:solidFill>
                  <a:schemeClr val="tx2"/>
                </a:solidFill>
                <a:cs typeface="Courier New" panose="02070309020205020404" pitchFamily="49" charset="0"/>
              </a:rPr>
              <a:t> must point at the last saved preserved register put on the stack by the save register operation: the </a:t>
            </a:r>
            <a:r>
              <a:rPr lang="en-US" sz="2000" dirty="0">
                <a:solidFill>
                  <a:srgbClr val="F3753F"/>
                </a:solidFill>
                <a:latin typeface="Consolas" panose="020B0609020204030204" pitchFamily="49" charset="0"/>
                <a:cs typeface="Consolas" panose="020B0609020204030204" pitchFamily="49" charset="0"/>
              </a:rPr>
              <a:t>push</a:t>
            </a:r>
          </a:p>
        </p:txBody>
      </p:sp>
      <p:sp>
        <p:nvSpPr>
          <p:cNvPr id="72" name="TextBox 71">
            <a:extLst>
              <a:ext uri="{FF2B5EF4-FFF2-40B4-BE49-F238E27FC236}">
                <a16:creationId xmlns:a16="http://schemas.microsoft.com/office/drawing/2014/main" id="{8DE7B190-61FA-7646-8AEC-547D2683E76F}"/>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7" name="Rounded Rectangle 16">
            <a:extLst>
              <a:ext uri="{FF2B5EF4-FFF2-40B4-BE49-F238E27FC236}">
                <a16:creationId xmlns:a16="http://schemas.microsoft.com/office/drawing/2014/main" id="{98156024-57FB-284A-A0BA-349848D6AF19}"/>
              </a:ext>
            </a:extLst>
          </p:cNvPr>
          <p:cNvSpPr/>
          <p:nvPr/>
        </p:nvSpPr>
        <p:spPr bwMode="auto">
          <a:xfrm>
            <a:off x="720999" y="3649370"/>
            <a:ext cx="4226858" cy="288202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solidFill>
                  <a:srgbClr val="7030A0"/>
                </a:solidFill>
                <a:latin typeface="Courier New" panose="02070309020205020404" pitchFamily="49" charset="0"/>
                <a:cs typeface="Courier New" panose="02070309020205020404" pitchFamily="49" charset="0"/>
              </a:rPr>
              <a:t>    FRMADD, 8</a:t>
            </a:r>
          </a:p>
          <a:p>
            <a:r>
              <a:rPr lang="en-US" sz="1600" dirty="0">
                <a:solidFill>
                  <a:schemeClr val="tx2"/>
                </a:solidFill>
                <a:latin typeface="Consolas" panose="020B0609020204030204" pitchFamily="49" charset="0"/>
                <a:cs typeface="Consolas" panose="020B0609020204030204" pitchFamily="49" charset="0"/>
              </a:rPr>
              <a:t>      push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a:t>
            </a:r>
          </a:p>
          <a:p>
            <a:r>
              <a:rPr lang="en-US" sz="1600" dirty="0">
                <a:solidFill>
                  <a:schemeClr val="tx2"/>
                </a:solidFill>
                <a:latin typeface="Consolas" panose="020B0609020204030204" pitchFamily="49" charset="0"/>
                <a:cs typeface="Consolas" panose="020B0609020204030204" pitchFamily="49" charset="0"/>
              </a:rPr>
              <a:t>      add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sp</a:t>
            </a:r>
            <a:r>
              <a:rPr lang="en-US" sz="1600" dirty="0">
                <a:solidFill>
                  <a:schemeClr val="tx2"/>
                </a:solidFill>
                <a:latin typeface="Consolas" panose="020B0609020204030204" pitchFamily="49" charset="0"/>
                <a:cs typeface="Consolas" panose="020B0609020204030204" pitchFamily="49" charset="0"/>
              </a:rPr>
              <a:t>, FP_OFF</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ldr</a:t>
            </a:r>
            <a:r>
              <a:rPr lang="en-US" sz="1600" dirty="0">
                <a:solidFill>
                  <a:srgbClr val="7030A0"/>
                </a:solidFill>
                <a:latin typeface="Consolas" panose="020B0609020204030204" pitchFamily="49" charset="0"/>
                <a:cs typeface="Consolas" panose="020B0609020204030204" pitchFamily="49" charset="0"/>
              </a:rPr>
              <a:t>     r3, =FRMADD</a:t>
            </a:r>
            <a:br>
              <a:rPr lang="en-US" sz="1600" dirty="0">
                <a:latin typeface="Consolas" panose="020B0609020204030204" pitchFamily="49" charset="0"/>
                <a:cs typeface="Consolas" panose="020B0609020204030204" pitchFamily="49" charset="0"/>
              </a:rPr>
            </a:br>
            <a:r>
              <a:rPr lang="en-US" sz="1600" dirty="0">
                <a:latin typeface="Consolas" panose="020B0609020204030204" pitchFamily="49" charset="0"/>
                <a:cs typeface="Consolas" panose="020B0609020204030204" pitchFamily="49" charset="0"/>
              </a:rPr>
              <a:t>      </a:t>
            </a:r>
            <a:r>
              <a:rPr lang="en-US" sz="1600" b="1" dirty="0">
                <a:solidFill>
                  <a:srgbClr val="7030A0"/>
                </a:solidFill>
                <a:latin typeface="Courier New" panose="02070309020205020404" pitchFamily="49" charset="0"/>
                <a:cs typeface="Courier New" panose="02070309020205020404" pitchFamily="49" charset="0"/>
              </a:rPr>
              <a:t>sub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sp</a:t>
            </a:r>
            <a:r>
              <a:rPr lang="en-US" sz="1600" b="1" dirty="0">
                <a:solidFill>
                  <a:srgbClr val="7030A0"/>
                </a:solidFill>
                <a:latin typeface="Courier New" panose="02070309020205020404" pitchFamily="49" charset="0"/>
                <a:cs typeface="Courier New" panose="02070309020205020404" pitchFamily="49" charset="0"/>
              </a:rPr>
              <a:t>, r3</a:t>
            </a:r>
            <a:r>
              <a:rPr lang="en-US" sz="1600" dirty="0">
                <a:solidFill>
                  <a:srgbClr val="00B050"/>
                </a:solidFill>
                <a:latin typeface="Consolas" panose="020B0609020204030204" pitchFamily="49" charset="0"/>
                <a:cs typeface="Consolas" panose="020B0609020204030204" pitchFamily="49" charset="0"/>
              </a:rPr>
              <a:t>     </a:t>
            </a:r>
          </a:p>
          <a:p>
            <a:r>
              <a:rPr lang="en-US" sz="1600" dirty="0">
                <a:solidFill>
                  <a:srgbClr val="00B050"/>
                </a:solidFill>
                <a:latin typeface="Consolas" panose="020B0609020204030204" pitchFamily="49" charset="0"/>
                <a:cs typeface="Consolas" panose="020B0609020204030204" pitchFamily="49" charset="0"/>
              </a:rPr>
              <a:t>	// your code</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a:t>
            </a:r>
            <a:r>
              <a:rPr lang="en-US" sz="1600" dirty="0">
                <a:solidFill>
                  <a:srgbClr val="FF0000"/>
                </a:solidFill>
                <a:latin typeface="Consolas" panose="020B0609020204030204" pitchFamily="49" charset="0"/>
                <a:cs typeface="Consolas" panose="020B0609020204030204" pitchFamily="49" charset="0"/>
              </a:rPr>
              <a:t>sub     </a:t>
            </a:r>
            <a:r>
              <a:rPr lang="en-US" sz="1600" dirty="0" err="1">
                <a:solidFill>
                  <a:srgbClr val="FF0000"/>
                </a:solidFill>
                <a:latin typeface="Consolas" panose="020B0609020204030204" pitchFamily="49" charset="0"/>
                <a:cs typeface="Consolas" panose="020B0609020204030204" pitchFamily="49" charset="0"/>
              </a:rPr>
              <a:t>sp</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fp</a:t>
            </a:r>
            <a:r>
              <a:rPr lang="en-US" sz="1600" dirty="0">
                <a:solidFill>
                  <a:srgbClr val="FF0000"/>
                </a:solidFill>
                <a:latin typeface="Consolas" panose="020B0609020204030204" pitchFamily="49" charset="0"/>
                <a:cs typeface="Consolas" panose="020B0609020204030204" pitchFamily="49" charset="0"/>
              </a:rPr>
              <a:t>, FP_OFF</a:t>
            </a:r>
          </a:p>
          <a:p>
            <a:r>
              <a:rPr lang="en-US" sz="1600" dirty="0">
                <a:solidFill>
                  <a:schemeClr val="tx2"/>
                </a:solidFill>
                <a:latin typeface="Consolas" panose="020B0609020204030204" pitchFamily="49" charset="0"/>
                <a:cs typeface="Consolas" panose="020B0609020204030204" pitchFamily="49" charset="0"/>
              </a:rPr>
              <a:t>      pop     {</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a:t>
            </a:r>
          </a:p>
          <a:p>
            <a:endParaRPr lang="en-US" sz="1600" dirty="0">
              <a:solidFill>
                <a:schemeClr val="tx2"/>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      bx      </a:t>
            </a:r>
            <a:r>
              <a:rPr lang="en-US" sz="1600" dirty="0" err="1">
                <a:solidFill>
                  <a:schemeClr val="tx2"/>
                </a:solidFill>
                <a:latin typeface="Consolas" panose="020B0609020204030204" pitchFamily="49" charset="0"/>
                <a:cs typeface="Consolas" panose="020B0609020204030204" pitchFamily="49" charset="0"/>
              </a:rPr>
              <a:t>lr</a:t>
            </a:r>
            <a:r>
              <a:rPr lang="en-US" sz="1600" dirty="0">
                <a:solidFill>
                  <a:schemeClr val="tx2"/>
                </a:solidFill>
                <a:latin typeface="Consolas" panose="020B0609020204030204" pitchFamily="49" charset="0"/>
                <a:cs typeface="Consolas" panose="020B0609020204030204" pitchFamily="49" charset="0"/>
              </a:rPr>
              <a:t>  //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 return</a:t>
            </a:r>
          </a:p>
        </p:txBody>
      </p:sp>
      <p:grpSp>
        <p:nvGrpSpPr>
          <p:cNvPr id="6" name="Group 5">
            <a:extLst>
              <a:ext uri="{FF2B5EF4-FFF2-40B4-BE49-F238E27FC236}">
                <a16:creationId xmlns:a16="http://schemas.microsoft.com/office/drawing/2014/main" id="{B5CD966E-FBC9-4A45-966B-741A262A7D75}"/>
              </a:ext>
            </a:extLst>
          </p:cNvPr>
          <p:cNvGrpSpPr/>
          <p:nvPr/>
        </p:nvGrpSpPr>
        <p:grpSpPr>
          <a:xfrm>
            <a:off x="314470" y="653189"/>
            <a:ext cx="4587353" cy="2777082"/>
            <a:chOff x="8100004" y="353590"/>
            <a:chExt cx="4587353" cy="2777082"/>
          </a:xfrm>
        </p:grpSpPr>
        <p:sp>
          <p:nvSpPr>
            <p:cNvPr id="57" name="Rounded Rectangle 56">
              <a:extLst>
                <a:ext uri="{FF2B5EF4-FFF2-40B4-BE49-F238E27FC236}">
                  <a16:creationId xmlns:a16="http://schemas.microsoft.com/office/drawing/2014/main" id="{62511C30-BDD6-CA42-A6BE-1DF96DB6B7A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D55945EE-481A-1B4A-B209-5AB64D00CD25}"/>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79" name="Rectangle 78">
              <a:extLst>
                <a:ext uri="{FF2B5EF4-FFF2-40B4-BE49-F238E27FC236}">
                  <a16:creationId xmlns:a16="http://schemas.microsoft.com/office/drawing/2014/main" id="{F25F7972-1ADC-4944-A592-DFC93CB951AE}"/>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80" name="TextBox 79">
              <a:extLst>
                <a:ext uri="{FF2B5EF4-FFF2-40B4-BE49-F238E27FC236}">
                  <a16:creationId xmlns:a16="http://schemas.microsoft.com/office/drawing/2014/main" id="{C9AAB1CB-74C9-4D4E-A0F5-C0C25EA1982A}"/>
                </a:ext>
              </a:extLst>
            </p:cNvPr>
            <p:cNvSpPr txBox="1"/>
            <p:nvPr/>
          </p:nvSpPr>
          <p:spPr>
            <a:xfrm>
              <a:off x="11225022" y="2415392"/>
              <a:ext cx="428322" cy="369332"/>
            </a:xfrm>
            <a:prstGeom prst="rect">
              <a:avLst/>
            </a:prstGeom>
            <a:noFill/>
          </p:spPr>
          <p:txBody>
            <a:bodyPr wrap="none" rtlCol="0">
              <a:spAutoFit/>
            </a:bodyPr>
            <a:lstStyle/>
            <a:p>
              <a:r>
                <a:rPr lang="en-US" dirty="0" err="1"/>
                <a:t>sp</a:t>
              </a:r>
              <a:endParaRPr lang="en-US" dirty="0"/>
            </a:p>
          </p:txBody>
        </p:sp>
        <p:sp>
          <p:nvSpPr>
            <p:cNvPr id="81" name="Left Arrow 80">
              <a:extLst>
                <a:ext uri="{FF2B5EF4-FFF2-40B4-BE49-F238E27FC236}">
                  <a16:creationId xmlns:a16="http://schemas.microsoft.com/office/drawing/2014/main" id="{557E95F5-00CB-0B4A-B9F3-4578936AD8B4}"/>
                </a:ext>
              </a:extLst>
            </p:cNvPr>
            <p:cNvSpPr/>
            <p:nvPr/>
          </p:nvSpPr>
          <p:spPr>
            <a:xfrm>
              <a:off x="10896605" y="2594375"/>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18001D3B-1633-374C-B11E-168158E94A57}"/>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3" name="Rectangle 82">
              <a:extLst>
                <a:ext uri="{FF2B5EF4-FFF2-40B4-BE49-F238E27FC236}">
                  <a16:creationId xmlns:a16="http://schemas.microsoft.com/office/drawing/2014/main" id="{34072BDF-F571-BB40-B549-1C9636111A9D}"/>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84" name="TextBox 83">
              <a:extLst>
                <a:ext uri="{FF2B5EF4-FFF2-40B4-BE49-F238E27FC236}">
                  <a16:creationId xmlns:a16="http://schemas.microsoft.com/office/drawing/2014/main" id="{3A3996B1-926B-954A-AB8F-2B7726C1F71A}"/>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85" name="Left Arrow 84">
              <a:extLst>
                <a:ext uri="{FF2B5EF4-FFF2-40B4-BE49-F238E27FC236}">
                  <a16:creationId xmlns:a16="http://schemas.microsoft.com/office/drawing/2014/main" id="{A16BE11C-3646-3242-A117-191906F424F5}"/>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A78718A6-FDA1-1344-B697-1C872808128A}"/>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87" name="TextBox 86">
              <a:extLst>
                <a:ext uri="{FF2B5EF4-FFF2-40B4-BE49-F238E27FC236}">
                  <a16:creationId xmlns:a16="http://schemas.microsoft.com/office/drawing/2014/main" id="{5412C720-D0E0-9A46-9C80-2C2438B295F2}"/>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88" name="Down Arrow 87">
              <a:extLst>
                <a:ext uri="{FF2B5EF4-FFF2-40B4-BE49-F238E27FC236}">
                  <a16:creationId xmlns:a16="http://schemas.microsoft.com/office/drawing/2014/main" id="{1338E036-FEDB-2248-9CD9-C834242ADC1C}"/>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A5811A37-2521-1542-A8CD-690CF24A1DB0}"/>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0" name="Rectangle 89">
              <a:extLst>
                <a:ext uri="{FF2B5EF4-FFF2-40B4-BE49-F238E27FC236}">
                  <a16:creationId xmlns:a16="http://schemas.microsoft.com/office/drawing/2014/main" id="{7C4C6854-C1B0-5147-BDF7-F11DE8F460E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2" name="TextBox 91">
              <a:extLst>
                <a:ext uri="{FF2B5EF4-FFF2-40B4-BE49-F238E27FC236}">
                  <a16:creationId xmlns:a16="http://schemas.microsoft.com/office/drawing/2014/main" id="{B6F3A1DC-CC6B-F948-A188-F08AD288C56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93" name="Right Brace 92">
              <a:extLst>
                <a:ext uri="{FF2B5EF4-FFF2-40B4-BE49-F238E27FC236}">
                  <a16:creationId xmlns:a16="http://schemas.microsoft.com/office/drawing/2014/main" id="{7F8684E5-6415-A342-A33C-2C7EBB852752}"/>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2" name="Right Arrow 11">
            <a:extLst>
              <a:ext uri="{FF2B5EF4-FFF2-40B4-BE49-F238E27FC236}">
                <a16:creationId xmlns:a16="http://schemas.microsoft.com/office/drawing/2014/main" id="{739F6961-5A64-6049-13DC-0B6B6DD2BBE8}"/>
              </a:ext>
            </a:extLst>
          </p:cNvPr>
          <p:cNvSpPr/>
          <p:nvPr/>
        </p:nvSpPr>
        <p:spPr>
          <a:xfrm>
            <a:off x="403779" y="4741112"/>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7759C33C-EBEB-084D-3920-5546D9CDFF4F}"/>
              </a:ext>
            </a:extLst>
          </p:cNvPr>
          <p:cNvGrpSpPr/>
          <p:nvPr/>
        </p:nvGrpSpPr>
        <p:grpSpPr>
          <a:xfrm>
            <a:off x="3979668" y="4999237"/>
            <a:ext cx="6563957" cy="1754124"/>
            <a:chOff x="3979668" y="4999237"/>
            <a:chExt cx="6563957" cy="1754124"/>
          </a:xfrm>
        </p:grpSpPr>
        <p:sp>
          <p:nvSpPr>
            <p:cNvPr id="110" name="Content Placeholder 1">
              <a:extLst>
                <a:ext uri="{FF2B5EF4-FFF2-40B4-BE49-F238E27FC236}">
                  <a16:creationId xmlns:a16="http://schemas.microsoft.com/office/drawing/2014/main" id="{1BB03574-0060-E2D1-9D68-88D9F028DCCE}"/>
                </a:ext>
              </a:extLst>
            </p:cNvPr>
            <p:cNvSpPr txBox="1">
              <a:spLocks/>
            </p:cNvSpPr>
            <p:nvPr/>
          </p:nvSpPr>
          <p:spPr>
            <a:xfrm>
              <a:off x="5463662" y="4999237"/>
              <a:ext cx="5079963" cy="1754124"/>
            </a:xfrm>
            <a:prstGeom prst="rect">
              <a:avLst/>
            </a:prstGeom>
            <a:solidFill>
              <a:schemeClr val="accent4">
                <a:lumMod val="20000"/>
                <a:lumOff val="80000"/>
              </a:schemeClr>
            </a:solidFill>
            <a:ln>
              <a:solidFill>
                <a:schemeClr val="accent1"/>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6"/>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6"/>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Return the </a:t>
              </a:r>
              <a:r>
                <a:rPr lang="en-US" sz="2000" b="1" dirty="0" err="1">
                  <a:solidFill>
                    <a:srgbClr val="0070C0"/>
                  </a:solidFill>
                  <a:latin typeface="Courier New" panose="02070309020205020404" pitchFamily="49" charset="0"/>
                  <a:cs typeface="Courier New" panose="02070309020205020404" pitchFamily="49" charset="0"/>
                </a:rPr>
                <a:t>sp</a:t>
              </a:r>
              <a:r>
                <a:rPr lang="en-US" sz="2000" dirty="0">
                  <a:solidFill>
                    <a:srgbClr val="FF0000"/>
                  </a:solidFill>
                  <a:cs typeface="Courier New" panose="02070309020205020404" pitchFamily="49" charset="0"/>
                </a:rPr>
                <a:t> </a:t>
              </a:r>
              <a:r>
                <a:rPr lang="en-US" sz="2000" dirty="0">
                  <a:solidFill>
                    <a:srgbClr val="0070C0"/>
                  </a:solidFill>
                  <a:cs typeface="Courier New" panose="02070309020205020404" pitchFamily="49" charset="0"/>
                </a:rPr>
                <a:t>(using the </a:t>
              </a:r>
              <a:r>
                <a:rPr lang="en-US" sz="2000" b="1" dirty="0" err="1">
                  <a:solidFill>
                    <a:srgbClr val="0070C0"/>
                  </a:solidFill>
                  <a:latin typeface="Courier New" panose="02070309020205020404" pitchFamily="49" charset="0"/>
                  <a:cs typeface="Courier New" panose="02070309020205020404" pitchFamily="49" charset="0"/>
                </a:rPr>
                <a:t>fp</a:t>
              </a:r>
              <a:r>
                <a:rPr lang="en-US" sz="2000" dirty="0">
                  <a:solidFill>
                    <a:srgbClr val="0070C0"/>
                  </a:solidFill>
                  <a:cs typeface="Courier New" panose="02070309020205020404" pitchFamily="49" charset="0"/>
                </a:rPr>
                <a:t>)</a:t>
              </a:r>
              <a:r>
                <a:rPr lang="en-US" sz="2000" dirty="0">
                  <a:solidFill>
                    <a:srgbClr val="FF0000"/>
                  </a:solidFill>
                  <a:cs typeface="Courier New" panose="02070309020205020404" pitchFamily="49" charset="0"/>
                </a:rPr>
                <a:t> to the same address it had after the push operation </a:t>
              </a:r>
              <a:r>
                <a:rPr lang="en-US" sz="2000" dirty="0">
                  <a:solidFill>
                    <a:srgbClr val="0070C0"/>
                  </a:solidFill>
                  <a:cs typeface="Courier New" panose="02070309020205020404" pitchFamily="49" charset="0"/>
                </a:rPr>
                <a:t>	</a:t>
              </a:r>
              <a:r>
                <a:rPr lang="en-US" sz="2000" b="1" dirty="0">
                  <a:solidFill>
                    <a:srgbClr val="0070C0"/>
                  </a:solidFill>
                  <a:latin typeface="Courier New" panose="02070309020205020404" pitchFamily="49" charset="0"/>
                  <a:cs typeface="Courier New" panose="02070309020205020404" pitchFamily="49" charset="0"/>
                </a:rPr>
                <a:t>sub </a:t>
              </a:r>
              <a:r>
                <a:rPr lang="en-US" sz="2000" b="1" dirty="0" err="1">
                  <a:solidFill>
                    <a:srgbClr val="0070C0"/>
                  </a:solidFill>
                  <a:latin typeface="Courier New" panose="02070309020205020404" pitchFamily="49" charset="0"/>
                  <a:cs typeface="Courier New" panose="02070309020205020404" pitchFamily="49" charset="0"/>
                </a:rPr>
                <a:t>sp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err="1">
                  <a:solidFill>
                    <a:srgbClr val="0070C0"/>
                  </a:solidFill>
                  <a:latin typeface="Courier New" panose="02070309020205020404" pitchFamily="49" charset="0"/>
                  <a:cs typeface="Courier New" panose="02070309020205020404" pitchFamily="49" charset="0"/>
                </a:rPr>
                <a:t>fp</a:t>
              </a:r>
              <a:r>
                <a:rPr lang="en-US" sz="2000" b="1" dirty="0">
                  <a:solidFill>
                    <a:srgbClr val="0070C0"/>
                  </a:solidFill>
                  <a:latin typeface="Courier New" panose="02070309020205020404" pitchFamily="49" charset="0"/>
                  <a:cs typeface="Courier New" panose="02070309020205020404" pitchFamily="49" charset="0"/>
                </a:rPr>
                <a:t>, </a:t>
              </a:r>
              <a:r>
                <a:rPr lang="en-US" sz="2000" b="1" dirty="0">
                  <a:solidFill>
                    <a:srgbClr val="F37440"/>
                  </a:solidFill>
                  <a:latin typeface="Consolas" panose="020B0609020204030204" pitchFamily="49" charset="0"/>
                  <a:cs typeface="Consolas" panose="020B0609020204030204" pitchFamily="49" charset="0"/>
                </a:rPr>
                <a:t>FP_OFF</a:t>
              </a:r>
            </a:p>
            <a:p>
              <a:pPr>
                <a:lnSpc>
                  <a:spcPct val="100000"/>
                </a:lnSpc>
              </a:pPr>
              <a:r>
                <a:rPr lang="en-US" sz="2000" dirty="0">
                  <a:solidFill>
                    <a:schemeClr val="accent1"/>
                  </a:solidFill>
                  <a:latin typeface="Calibri" panose="020F0502020204030204" pitchFamily="34" charset="0"/>
                  <a:cs typeface="Calibri" panose="020F0502020204030204" pitchFamily="34" charset="0"/>
                </a:rPr>
                <a:t>this works </a:t>
              </a:r>
              <a:r>
                <a:rPr lang="en-US" sz="2000" dirty="0">
                  <a:solidFill>
                    <a:srgbClr val="FF0000"/>
                  </a:solidFill>
                  <a:latin typeface="Calibri" panose="020F0502020204030204" pitchFamily="34" charset="0"/>
                  <a:cs typeface="Calibri" panose="020F0502020204030204" pitchFamily="34" charset="0"/>
                </a:rPr>
                <a:t>no matter how much space </a:t>
              </a:r>
              <a:r>
                <a:rPr lang="en-US" sz="2000" dirty="0">
                  <a:solidFill>
                    <a:schemeClr val="accent1"/>
                  </a:solidFill>
                  <a:latin typeface="Calibri" panose="020F0502020204030204" pitchFamily="34" charset="0"/>
                  <a:cs typeface="Calibri" panose="020F0502020204030204" pitchFamily="34" charset="0"/>
                </a:rPr>
                <a:t>was allocated in the prologue</a:t>
              </a:r>
            </a:p>
          </p:txBody>
        </p:sp>
        <p:sp>
          <p:nvSpPr>
            <p:cNvPr id="111" name="Right Arrow 110">
              <a:extLst>
                <a:ext uri="{FF2B5EF4-FFF2-40B4-BE49-F238E27FC236}">
                  <a16:creationId xmlns:a16="http://schemas.microsoft.com/office/drawing/2014/main" id="{86B6B03D-D017-3373-392A-AEA6CCE58E69}"/>
                </a:ext>
              </a:extLst>
            </p:cNvPr>
            <p:cNvSpPr/>
            <p:nvPr/>
          </p:nvSpPr>
          <p:spPr>
            <a:xfrm rot="10800000">
              <a:off x="3979668" y="5486400"/>
              <a:ext cx="1483993" cy="217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A103EE6-998F-C032-FDA8-277D9B27A27F}"/>
              </a:ext>
            </a:extLst>
          </p:cNvPr>
          <p:cNvGrpSpPr/>
          <p:nvPr/>
        </p:nvGrpSpPr>
        <p:grpSpPr>
          <a:xfrm>
            <a:off x="3207931" y="1207023"/>
            <a:ext cx="379148" cy="1082636"/>
            <a:chOff x="14827692" y="4535389"/>
            <a:chExt cx="379148" cy="1082636"/>
          </a:xfrm>
        </p:grpSpPr>
        <p:sp>
          <p:nvSpPr>
            <p:cNvPr id="7" name="Rectangle 6">
              <a:extLst>
                <a:ext uri="{FF2B5EF4-FFF2-40B4-BE49-F238E27FC236}">
                  <a16:creationId xmlns:a16="http://schemas.microsoft.com/office/drawing/2014/main" id="{876AC544-14FD-8156-380D-BA12208297E1}"/>
                </a:ext>
              </a:extLst>
            </p:cNvPr>
            <p:cNvSpPr/>
            <p:nvPr/>
          </p:nvSpPr>
          <p:spPr>
            <a:xfrm rot="16200000">
              <a:off x="14585860" y="4848592"/>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8" name="Up-Down Arrow 7">
              <a:extLst>
                <a:ext uri="{FF2B5EF4-FFF2-40B4-BE49-F238E27FC236}">
                  <a16:creationId xmlns:a16="http://schemas.microsoft.com/office/drawing/2014/main" id="{55E7BCC3-92A7-6083-5A94-DBD1645FD51F}"/>
                </a:ext>
              </a:extLst>
            </p:cNvPr>
            <p:cNvSpPr/>
            <p:nvPr/>
          </p:nvSpPr>
          <p:spPr>
            <a:xfrm>
              <a:off x="14827692" y="4723179"/>
              <a:ext cx="155330" cy="89484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325BF471-7743-5E49-5AEA-B13403D4EBAE}"/>
              </a:ext>
            </a:extLst>
          </p:cNvPr>
          <p:cNvGrpSpPr/>
          <p:nvPr/>
        </p:nvGrpSpPr>
        <p:grpSpPr>
          <a:xfrm>
            <a:off x="5649479" y="2141204"/>
            <a:ext cx="4587353" cy="2777082"/>
            <a:chOff x="8100004" y="353590"/>
            <a:chExt cx="4587353" cy="2777082"/>
          </a:xfrm>
        </p:grpSpPr>
        <p:sp>
          <p:nvSpPr>
            <p:cNvPr id="14" name="Rounded Rectangle 13">
              <a:extLst>
                <a:ext uri="{FF2B5EF4-FFF2-40B4-BE49-F238E27FC236}">
                  <a16:creationId xmlns:a16="http://schemas.microsoft.com/office/drawing/2014/main" id="{C6D1C933-75CA-A0C5-7203-001EAD40C468}"/>
                </a:ext>
              </a:extLst>
            </p:cNvPr>
            <p:cNvSpPr/>
            <p:nvPr/>
          </p:nvSpPr>
          <p:spPr>
            <a:xfrm>
              <a:off x="8100004" y="353590"/>
              <a:ext cx="4587353" cy="2738907"/>
            </a:xfrm>
            <a:prstGeom prst="round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FDD3183-056B-ECD1-EA35-647D3E48EB31}"/>
                </a:ext>
              </a:extLst>
            </p:cNvPr>
            <p:cNvSpPr/>
            <p:nvPr/>
          </p:nvSpPr>
          <p:spPr>
            <a:xfrm>
              <a:off x="9500527" y="172477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6" name="Rectangle 15">
              <a:extLst>
                <a:ext uri="{FF2B5EF4-FFF2-40B4-BE49-F238E27FC236}">
                  <a16:creationId xmlns:a16="http://schemas.microsoft.com/office/drawing/2014/main" id="{51AC2403-9BEB-2E3E-216C-06939F901915}"/>
                </a:ext>
              </a:extLst>
            </p:cNvPr>
            <p:cNvSpPr/>
            <p:nvPr/>
          </p:nvSpPr>
          <p:spPr>
            <a:xfrm>
              <a:off x="9506765" y="141760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18" name="TextBox 17">
              <a:extLst>
                <a:ext uri="{FF2B5EF4-FFF2-40B4-BE49-F238E27FC236}">
                  <a16:creationId xmlns:a16="http://schemas.microsoft.com/office/drawing/2014/main" id="{13CCA5F9-FEF2-1EB0-1EF1-3A3EA1DB3E76}"/>
                </a:ext>
              </a:extLst>
            </p:cNvPr>
            <p:cNvSpPr txBox="1"/>
            <p:nvPr/>
          </p:nvSpPr>
          <p:spPr>
            <a:xfrm>
              <a:off x="11225022" y="1794669"/>
              <a:ext cx="428322" cy="369332"/>
            </a:xfrm>
            <a:prstGeom prst="rect">
              <a:avLst/>
            </a:prstGeom>
            <a:noFill/>
          </p:spPr>
          <p:txBody>
            <a:bodyPr wrap="none" rtlCol="0">
              <a:spAutoFit/>
            </a:bodyPr>
            <a:lstStyle/>
            <a:p>
              <a:r>
                <a:rPr lang="en-US" dirty="0" err="1"/>
                <a:t>sp</a:t>
              </a:r>
              <a:endParaRPr lang="en-US" dirty="0"/>
            </a:p>
          </p:txBody>
        </p:sp>
        <p:sp>
          <p:nvSpPr>
            <p:cNvPr id="19" name="Left Arrow 18">
              <a:extLst>
                <a:ext uri="{FF2B5EF4-FFF2-40B4-BE49-F238E27FC236}">
                  <a16:creationId xmlns:a16="http://schemas.microsoft.com/office/drawing/2014/main" id="{2042E83B-7662-6811-97C7-5ACD55C73F18}"/>
                </a:ext>
              </a:extLst>
            </p:cNvPr>
            <p:cNvSpPr/>
            <p:nvPr/>
          </p:nvSpPr>
          <p:spPr>
            <a:xfrm>
              <a:off x="10892511" y="1930804"/>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DC1606E-E7D3-BC3B-FBA8-904BECD6C7FC}"/>
                </a:ext>
              </a:extLst>
            </p:cNvPr>
            <p:cNvSpPr/>
            <p:nvPr/>
          </p:nvSpPr>
          <p:spPr>
            <a:xfrm>
              <a:off x="9503677" y="2035504"/>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1" name="Rectangle 20">
              <a:extLst>
                <a:ext uri="{FF2B5EF4-FFF2-40B4-BE49-F238E27FC236}">
                  <a16:creationId xmlns:a16="http://schemas.microsoft.com/office/drawing/2014/main" id="{6C48FC32-529E-1E54-AD0F-2C5D65C4281A}"/>
                </a:ext>
              </a:extLst>
            </p:cNvPr>
            <p:cNvSpPr/>
            <p:nvPr/>
          </p:nvSpPr>
          <p:spPr>
            <a:xfrm>
              <a:off x="9503677" y="2370228"/>
              <a:ext cx="1375959" cy="312087"/>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a:t>
              </a:r>
            </a:p>
          </p:txBody>
        </p:sp>
        <p:sp>
          <p:nvSpPr>
            <p:cNvPr id="22" name="TextBox 21">
              <a:extLst>
                <a:ext uri="{FF2B5EF4-FFF2-40B4-BE49-F238E27FC236}">
                  <a16:creationId xmlns:a16="http://schemas.microsoft.com/office/drawing/2014/main" id="{66C82331-1527-DD56-BDBD-74C784AFE6BF}"/>
                </a:ext>
              </a:extLst>
            </p:cNvPr>
            <p:cNvSpPr txBox="1"/>
            <p:nvPr/>
          </p:nvSpPr>
          <p:spPr>
            <a:xfrm>
              <a:off x="11225022" y="829074"/>
              <a:ext cx="377026" cy="369332"/>
            </a:xfrm>
            <a:prstGeom prst="rect">
              <a:avLst/>
            </a:prstGeom>
            <a:noFill/>
          </p:spPr>
          <p:txBody>
            <a:bodyPr wrap="none" rtlCol="0">
              <a:spAutoFit/>
            </a:bodyPr>
            <a:lstStyle/>
            <a:p>
              <a:r>
                <a:rPr lang="en-US" dirty="0" err="1"/>
                <a:t>fp</a:t>
              </a:r>
              <a:endParaRPr lang="en-US" dirty="0"/>
            </a:p>
          </p:txBody>
        </p:sp>
        <p:sp>
          <p:nvSpPr>
            <p:cNvPr id="23" name="Left Arrow 22">
              <a:extLst>
                <a:ext uri="{FF2B5EF4-FFF2-40B4-BE49-F238E27FC236}">
                  <a16:creationId xmlns:a16="http://schemas.microsoft.com/office/drawing/2014/main" id="{AB0DFC05-B583-D4E7-AD02-CAD973A71731}"/>
                </a:ext>
              </a:extLst>
            </p:cNvPr>
            <p:cNvSpPr/>
            <p:nvPr/>
          </p:nvSpPr>
          <p:spPr>
            <a:xfrm>
              <a:off x="10930776" y="971216"/>
              <a:ext cx="377026" cy="12963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3285A4-01EA-851A-8583-4A5311937390}"/>
                </a:ext>
              </a:extLst>
            </p:cNvPr>
            <p:cNvSpPr txBox="1"/>
            <p:nvPr/>
          </p:nvSpPr>
          <p:spPr>
            <a:xfrm>
              <a:off x="8746009" y="385947"/>
              <a:ext cx="3416320" cy="369332"/>
            </a:xfrm>
            <a:prstGeom prst="rect">
              <a:avLst/>
            </a:prstGeom>
            <a:noFill/>
          </p:spPr>
          <p:txBody>
            <a:bodyPr wrap="none" rtlCol="0">
              <a:spAutoFit/>
            </a:bodyPr>
            <a:lstStyle/>
            <a:p>
              <a:pPr algn="ctr"/>
              <a:r>
                <a:rPr lang="en-US" b="1" dirty="0">
                  <a:solidFill>
                    <a:srgbClr val="0070C0"/>
                  </a:solidFill>
                </a:rPr>
                <a:t>add space for local variables!</a:t>
              </a:r>
            </a:p>
          </p:txBody>
        </p:sp>
        <p:sp>
          <p:nvSpPr>
            <p:cNvPr id="25" name="TextBox 24">
              <a:extLst>
                <a:ext uri="{FF2B5EF4-FFF2-40B4-BE49-F238E27FC236}">
                  <a16:creationId xmlns:a16="http://schemas.microsoft.com/office/drawing/2014/main" id="{6D19B4E0-1E38-2AE3-AEEB-96439E7E7765}"/>
                </a:ext>
              </a:extLst>
            </p:cNvPr>
            <p:cNvSpPr txBox="1"/>
            <p:nvPr/>
          </p:nvSpPr>
          <p:spPr>
            <a:xfrm>
              <a:off x="9440852" y="2761340"/>
              <a:ext cx="1656868" cy="369332"/>
            </a:xfrm>
            <a:prstGeom prst="rect">
              <a:avLst/>
            </a:prstGeom>
            <a:noFill/>
          </p:spPr>
          <p:txBody>
            <a:bodyPr wrap="square" rtlCol="0">
              <a:spAutoFit/>
            </a:bodyPr>
            <a:lstStyle/>
            <a:p>
              <a:r>
                <a:rPr lang="en-US" dirty="0"/>
                <a:t>low memory</a:t>
              </a:r>
            </a:p>
          </p:txBody>
        </p:sp>
        <p:sp>
          <p:nvSpPr>
            <p:cNvPr id="26" name="Down Arrow 25">
              <a:extLst>
                <a:ext uri="{FF2B5EF4-FFF2-40B4-BE49-F238E27FC236}">
                  <a16:creationId xmlns:a16="http://schemas.microsoft.com/office/drawing/2014/main" id="{5FCFDC0D-AA73-3081-F722-E7B2246CBD11}"/>
                </a:ext>
              </a:extLst>
            </p:cNvPr>
            <p:cNvSpPr/>
            <p:nvPr/>
          </p:nvSpPr>
          <p:spPr>
            <a:xfrm>
              <a:off x="10188508" y="2692099"/>
              <a:ext cx="136864" cy="2036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C2B72D6-1635-DC74-9424-94B1DC73045C}"/>
                </a:ext>
              </a:extLst>
            </p:cNvPr>
            <p:cNvSpPr/>
            <p:nvPr/>
          </p:nvSpPr>
          <p:spPr>
            <a:xfrm>
              <a:off x="9500526" y="77706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5DA87AC0-3391-3C1E-93E2-F9AB59351947}"/>
                </a:ext>
              </a:extLst>
            </p:cNvPr>
            <p:cNvSpPr/>
            <p:nvPr/>
          </p:nvSpPr>
          <p:spPr>
            <a:xfrm>
              <a:off x="9500527" y="10999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9" name="TextBox 28">
              <a:extLst>
                <a:ext uri="{FF2B5EF4-FFF2-40B4-BE49-F238E27FC236}">
                  <a16:creationId xmlns:a16="http://schemas.microsoft.com/office/drawing/2014/main" id="{514DD1FD-683D-CDBF-4246-56A9147F3BEF}"/>
                </a:ext>
              </a:extLst>
            </p:cNvPr>
            <p:cNvSpPr txBox="1"/>
            <p:nvPr/>
          </p:nvSpPr>
          <p:spPr>
            <a:xfrm>
              <a:off x="8432847" y="1452900"/>
              <a:ext cx="739647" cy="523220"/>
            </a:xfrm>
            <a:prstGeom prst="rect">
              <a:avLst/>
            </a:prstGeom>
            <a:solidFill>
              <a:schemeClr val="bg1"/>
            </a:solidFill>
            <a:ln w="25400">
              <a:solidFill>
                <a:schemeClr val="accent1"/>
              </a:solidFill>
            </a:ln>
          </p:spPr>
          <p:txBody>
            <a:bodyPr wrap="square" rtlCol="0">
              <a:spAutoFit/>
            </a:bodyPr>
            <a:lstStyle/>
            <a:p>
              <a:r>
                <a:rPr lang="en-US" sz="1400" dirty="0"/>
                <a:t>stack</a:t>
              </a:r>
            </a:p>
            <a:p>
              <a:r>
                <a:rPr lang="en-US" sz="1400" dirty="0"/>
                <a:t>frame</a:t>
              </a:r>
            </a:p>
          </p:txBody>
        </p:sp>
        <p:sp>
          <p:nvSpPr>
            <p:cNvPr id="30" name="Right Brace 29">
              <a:extLst>
                <a:ext uri="{FF2B5EF4-FFF2-40B4-BE49-F238E27FC236}">
                  <a16:creationId xmlns:a16="http://schemas.microsoft.com/office/drawing/2014/main" id="{430DE856-E30A-0B86-0267-91F7635ADE86}"/>
                </a:ext>
              </a:extLst>
            </p:cNvPr>
            <p:cNvSpPr/>
            <p:nvPr/>
          </p:nvSpPr>
          <p:spPr>
            <a:xfrm rot="10800000">
              <a:off x="9255184" y="777065"/>
              <a:ext cx="270084" cy="1905250"/>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70D73496-0CEF-3E92-226C-8C1154DAEFB4}"/>
              </a:ext>
            </a:extLst>
          </p:cNvPr>
          <p:cNvGrpSpPr/>
          <p:nvPr/>
        </p:nvGrpSpPr>
        <p:grpSpPr>
          <a:xfrm>
            <a:off x="8542940" y="2823646"/>
            <a:ext cx="399475" cy="934183"/>
            <a:chOff x="14827692" y="4663997"/>
            <a:chExt cx="399475" cy="934183"/>
          </a:xfrm>
        </p:grpSpPr>
        <p:sp>
          <p:nvSpPr>
            <p:cNvPr id="32" name="Rectangle 31">
              <a:extLst>
                <a:ext uri="{FF2B5EF4-FFF2-40B4-BE49-F238E27FC236}">
                  <a16:creationId xmlns:a16="http://schemas.microsoft.com/office/drawing/2014/main" id="{47188F29-86D3-9301-6153-6681BCBC24B8}"/>
                </a:ext>
              </a:extLst>
            </p:cNvPr>
            <p:cNvSpPr/>
            <p:nvPr/>
          </p:nvSpPr>
          <p:spPr>
            <a:xfrm rot="16200000">
              <a:off x="14606187" y="4977200"/>
              <a:ext cx="934183"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a:t>
              </a:r>
              <a:endParaRPr lang="en-US" sz="1400" dirty="0">
                <a:solidFill>
                  <a:schemeClr val="accent5"/>
                </a:solidFill>
                <a:latin typeface="Consolas" panose="020B0609020204030204" pitchFamily="49" charset="0"/>
                <a:cs typeface="Consolas" panose="020B0609020204030204" pitchFamily="49" charset="0"/>
              </a:endParaRPr>
            </a:p>
          </p:txBody>
        </p:sp>
        <p:sp>
          <p:nvSpPr>
            <p:cNvPr id="33" name="Up-Down Arrow 32">
              <a:extLst>
                <a:ext uri="{FF2B5EF4-FFF2-40B4-BE49-F238E27FC236}">
                  <a16:creationId xmlns:a16="http://schemas.microsoft.com/office/drawing/2014/main" id="{2C9B07A8-F87D-F54D-D572-A69E1D160088}"/>
                </a:ext>
              </a:extLst>
            </p:cNvPr>
            <p:cNvSpPr/>
            <p:nvPr/>
          </p:nvSpPr>
          <p:spPr>
            <a:xfrm>
              <a:off x="14827692" y="4723179"/>
              <a:ext cx="140841" cy="85617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77A84DE9-722F-735D-1FCE-61EF6650B910}"/>
              </a:ext>
            </a:extLst>
          </p:cNvPr>
          <p:cNvGrpSpPr/>
          <p:nvPr/>
        </p:nvGrpSpPr>
        <p:grpSpPr>
          <a:xfrm>
            <a:off x="3207931" y="2141205"/>
            <a:ext cx="431291" cy="793721"/>
            <a:chOff x="14827692" y="4601770"/>
            <a:chExt cx="431291" cy="793721"/>
          </a:xfrm>
        </p:grpSpPr>
        <p:sp>
          <p:nvSpPr>
            <p:cNvPr id="55" name="Rectangle 54">
              <a:extLst>
                <a:ext uri="{FF2B5EF4-FFF2-40B4-BE49-F238E27FC236}">
                  <a16:creationId xmlns:a16="http://schemas.microsoft.com/office/drawing/2014/main" id="{50755960-5949-3329-0EFC-BF72A5A70C3F}"/>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56" name="Up-Down Arrow 55">
              <a:extLst>
                <a:ext uri="{FF2B5EF4-FFF2-40B4-BE49-F238E27FC236}">
                  <a16:creationId xmlns:a16="http://schemas.microsoft.com/office/drawing/2014/main" id="{106435DE-DECD-16C7-CE3F-C49A72F4A2D7}"/>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05035AE4-D5FB-0CE8-1095-96EF2DC7B5DA}"/>
              </a:ext>
            </a:extLst>
          </p:cNvPr>
          <p:cNvGrpSpPr/>
          <p:nvPr/>
        </p:nvGrpSpPr>
        <p:grpSpPr>
          <a:xfrm>
            <a:off x="8531719" y="3656726"/>
            <a:ext cx="431291" cy="793721"/>
            <a:chOff x="14827692" y="4601770"/>
            <a:chExt cx="431291" cy="793721"/>
          </a:xfrm>
        </p:grpSpPr>
        <p:sp>
          <p:nvSpPr>
            <p:cNvPr id="59" name="Rectangle 58">
              <a:extLst>
                <a:ext uri="{FF2B5EF4-FFF2-40B4-BE49-F238E27FC236}">
                  <a16:creationId xmlns:a16="http://schemas.microsoft.com/office/drawing/2014/main" id="{E6A7779C-B87B-0D39-4ACA-D8847C341662}"/>
                </a:ext>
              </a:extLst>
            </p:cNvPr>
            <p:cNvSpPr/>
            <p:nvPr/>
          </p:nvSpPr>
          <p:spPr>
            <a:xfrm rot="16200000">
              <a:off x="14708234" y="4844742"/>
              <a:ext cx="793721" cy="307777"/>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FRMSZ</a:t>
              </a:r>
              <a:endParaRPr lang="en-US" sz="1400" dirty="0">
                <a:solidFill>
                  <a:schemeClr val="accent5"/>
                </a:solidFill>
                <a:latin typeface="Consolas" panose="020B0609020204030204" pitchFamily="49" charset="0"/>
                <a:cs typeface="Consolas" panose="020B0609020204030204" pitchFamily="49" charset="0"/>
              </a:endParaRPr>
            </a:p>
          </p:txBody>
        </p:sp>
        <p:sp>
          <p:nvSpPr>
            <p:cNvPr id="60" name="Up-Down Arrow 59">
              <a:extLst>
                <a:ext uri="{FF2B5EF4-FFF2-40B4-BE49-F238E27FC236}">
                  <a16:creationId xmlns:a16="http://schemas.microsoft.com/office/drawing/2014/main" id="{49D6523D-FF97-486C-ADC4-5205EA9A955C}"/>
                </a:ext>
              </a:extLst>
            </p:cNvPr>
            <p:cNvSpPr/>
            <p:nvPr/>
          </p:nvSpPr>
          <p:spPr>
            <a:xfrm>
              <a:off x="14827692" y="4803173"/>
              <a:ext cx="155330" cy="55136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ight Arrow 3">
            <a:extLst>
              <a:ext uri="{FF2B5EF4-FFF2-40B4-BE49-F238E27FC236}">
                <a16:creationId xmlns:a16="http://schemas.microsoft.com/office/drawing/2014/main" id="{35FF7F39-4611-0143-7222-E02F9E3F54EE}"/>
              </a:ext>
            </a:extLst>
          </p:cNvPr>
          <p:cNvSpPr/>
          <p:nvPr/>
        </p:nvSpPr>
        <p:spPr>
          <a:xfrm rot="10800000">
            <a:off x="9157511" y="3647810"/>
            <a:ext cx="968188" cy="2646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2432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588457" cy="459137"/>
          </a:xfrm>
        </p:spPr>
        <p:txBody>
          <a:bodyPr/>
          <a:lstStyle/>
          <a:p>
            <a:r>
              <a:rPr lang="en-US" dirty="0"/>
              <a:t>Stack Frame Design – Local Variables</a:t>
            </a:r>
          </a:p>
        </p:txBody>
      </p:sp>
      <p:sp>
        <p:nvSpPr>
          <p:cNvPr id="163" name="Content Placeholder 162">
            <a:extLst>
              <a:ext uri="{FF2B5EF4-FFF2-40B4-BE49-F238E27FC236}">
                <a16:creationId xmlns:a16="http://schemas.microsoft.com/office/drawing/2014/main" id="{79827DBE-AD1A-8B4C-828B-222AD36D2CA9}"/>
              </a:ext>
            </a:extLst>
          </p:cNvPr>
          <p:cNvSpPr>
            <a:spLocks noGrp="1"/>
          </p:cNvSpPr>
          <p:nvPr>
            <p:ph sz="quarter" idx="17"/>
          </p:nvPr>
        </p:nvSpPr>
        <p:spPr>
          <a:xfrm>
            <a:off x="331823" y="1007436"/>
            <a:ext cx="8766165" cy="4935577"/>
          </a:xfrm>
          <a:solidFill>
            <a:schemeClr val="accent4">
              <a:lumMod val="20000"/>
              <a:lumOff val="80000"/>
            </a:schemeClr>
          </a:solidFill>
          <a:ln>
            <a:solidFill>
              <a:schemeClr val="accent1"/>
            </a:solidFill>
          </a:ln>
        </p:spPr>
        <p:txBody>
          <a:bodyPr/>
          <a:lstStyle/>
          <a:p>
            <a:r>
              <a:rPr lang="en-US" sz="2200" dirty="0">
                <a:solidFill>
                  <a:srgbClr val="2C895B"/>
                </a:solidFill>
              </a:rPr>
              <a:t>Arrays</a:t>
            </a:r>
            <a:r>
              <a:rPr lang="en-US" sz="2200" dirty="0">
                <a:solidFill>
                  <a:schemeClr val="tx2"/>
                </a:solidFill>
              </a:rPr>
              <a:t> start at a 4-byte boundary (even arrays with only 1 element)</a:t>
            </a:r>
          </a:p>
          <a:p>
            <a:pPr lvl="1"/>
            <a:r>
              <a:rPr lang="en-US" sz="2200" dirty="0">
                <a:solidFill>
                  <a:schemeClr val="tx2"/>
                </a:solidFill>
              </a:rPr>
              <a:t>Exception: double arrays [ ] start at an 8-byte boundary</a:t>
            </a:r>
          </a:p>
          <a:p>
            <a:pPr lvl="1"/>
            <a:r>
              <a:rPr lang="en-US" sz="2200" dirty="0">
                <a:solidFill>
                  <a:srgbClr val="0070C0"/>
                </a:solidFill>
              </a:rPr>
              <a:t>struct</a:t>
            </a:r>
            <a:r>
              <a:rPr lang="en-US" sz="2200" dirty="0">
                <a:solidFill>
                  <a:schemeClr val="tx2"/>
                </a:solidFill>
              </a:rPr>
              <a:t> arrays are </a:t>
            </a:r>
            <a:r>
              <a:rPr lang="en-US" sz="2200" dirty="0">
                <a:solidFill>
                  <a:srgbClr val="0070C0"/>
                </a:solidFill>
              </a:rPr>
              <a:t>aligned to the requirements of largest member </a:t>
            </a:r>
          </a:p>
          <a:p>
            <a:r>
              <a:rPr lang="en-US" sz="2200" dirty="0">
                <a:solidFill>
                  <a:srgbClr val="2C895B"/>
                </a:solidFill>
              </a:rPr>
              <a:t>Space </a:t>
            </a:r>
            <a:r>
              <a:rPr lang="en-US" sz="2200" dirty="0">
                <a:solidFill>
                  <a:srgbClr val="FF0000"/>
                </a:solidFill>
              </a:rPr>
              <a:t>padding</a:t>
            </a:r>
            <a:r>
              <a:rPr lang="en-US" sz="2200" dirty="0">
                <a:solidFill>
                  <a:srgbClr val="2C895B"/>
                </a:solidFill>
              </a:rPr>
              <a:t> (0 or 4 bytes) </a:t>
            </a:r>
            <a:r>
              <a:rPr lang="en-US" sz="2200" dirty="0">
                <a:solidFill>
                  <a:srgbClr val="F3753F"/>
                </a:solidFill>
              </a:rPr>
              <a:t>when necessary</a:t>
            </a:r>
            <a:r>
              <a:rPr lang="en-US" sz="2200" dirty="0">
                <a:solidFill>
                  <a:srgbClr val="2C895B"/>
                </a:solidFill>
              </a:rPr>
              <a:t> is added at the </a:t>
            </a:r>
            <a:r>
              <a:rPr lang="en-US" sz="2200" dirty="0">
                <a:solidFill>
                  <a:srgbClr val="FF0000"/>
                </a:solidFill>
              </a:rPr>
              <a:t>high address end </a:t>
            </a:r>
            <a:r>
              <a:rPr lang="en-US" sz="2200" dirty="0">
                <a:solidFill>
                  <a:srgbClr val="2C895B"/>
                </a:solidFill>
              </a:rPr>
              <a:t>of a variables allocated space, based on the variable's alignment and the requirements of </a:t>
            </a:r>
            <a:r>
              <a:rPr lang="en-US" sz="2200" dirty="0">
                <a:solidFill>
                  <a:srgbClr val="F3753F"/>
                </a:solidFill>
              </a:rPr>
              <a:t>variable below it on the stack</a:t>
            </a:r>
            <a:r>
              <a:rPr lang="en-US" sz="2200" dirty="0">
                <a:solidFill>
                  <a:srgbClr val="2C895B"/>
                </a:solidFill>
              </a:rPr>
              <a:t> </a:t>
            </a:r>
          </a:p>
          <a:p>
            <a:r>
              <a:rPr lang="en-US" sz="2200" dirty="0">
                <a:solidFill>
                  <a:schemeClr val="tx2"/>
                </a:solidFill>
              </a:rPr>
              <a:t>Single chars (and shorts) can be grouped together in same 4-byte word (following the alignment for the short)</a:t>
            </a:r>
          </a:p>
          <a:p>
            <a:r>
              <a:rPr lang="en-US" sz="2200" dirty="0">
                <a:solidFill>
                  <a:srgbClr val="C00000"/>
                </a:solidFill>
              </a:rPr>
              <a:t>After all the variables have been allocated, </a:t>
            </a:r>
            <a:r>
              <a:rPr lang="en-US" sz="2200" dirty="0">
                <a:solidFill>
                  <a:srgbClr val="2C895B"/>
                </a:solidFill>
              </a:rPr>
              <a:t>add padding at stack frame bottom </a:t>
            </a:r>
            <a:r>
              <a:rPr lang="en-US" sz="2200" dirty="0">
                <a:solidFill>
                  <a:schemeClr val="tx2"/>
                </a:solidFill>
              </a:rPr>
              <a:t>(low memory) so the </a:t>
            </a:r>
            <a:r>
              <a:rPr lang="en-US" sz="2200" dirty="0">
                <a:solidFill>
                  <a:srgbClr val="C00000"/>
                </a:solidFill>
              </a:rPr>
              <a:t>total stack frame size </a:t>
            </a:r>
            <a:r>
              <a:rPr lang="en-US" sz="2200" dirty="0">
                <a:solidFill>
                  <a:schemeClr val="tx2"/>
                </a:solidFill>
              </a:rPr>
              <a:t>(including all saved registers) is a </a:t>
            </a:r>
            <a:r>
              <a:rPr lang="en-US" sz="2200" dirty="0">
                <a:solidFill>
                  <a:srgbClr val="0070C0"/>
                </a:solidFill>
              </a:rPr>
              <a:t>multiple of 8 </a:t>
            </a:r>
            <a:r>
              <a:rPr lang="en-US" sz="2200" dirty="0">
                <a:solidFill>
                  <a:schemeClr val="tx2"/>
                </a:solidFill>
              </a:rPr>
              <a:t>when the prologue is finished</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64" name="Group 63">
            <a:extLst>
              <a:ext uri="{FF2B5EF4-FFF2-40B4-BE49-F238E27FC236}">
                <a16:creationId xmlns:a16="http://schemas.microsoft.com/office/drawing/2014/main" id="{9DB7F56D-F9F9-7607-C377-56C8DF757E04}"/>
              </a:ext>
            </a:extLst>
          </p:cNvPr>
          <p:cNvGrpSpPr/>
          <p:nvPr/>
        </p:nvGrpSpPr>
        <p:grpSpPr>
          <a:xfrm>
            <a:off x="9501688" y="3992786"/>
            <a:ext cx="1554878" cy="1061171"/>
            <a:chOff x="5602097" y="1600973"/>
            <a:chExt cx="1554878" cy="1061171"/>
          </a:xfrm>
        </p:grpSpPr>
        <p:sp>
          <p:nvSpPr>
            <p:cNvPr id="65" name="Rectangle 64">
              <a:extLst>
                <a:ext uri="{FF2B5EF4-FFF2-40B4-BE49-F238E27FC236}">
                  <a16:creationId xmlns:a16="http://schemas.microsoft.com/office/drawing/2014/main" id="{7EBFD17C-3893-427E-287C-8AE892023DDB}"/>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66" name="Rectangle 65">
              <a:extLst>
                <a:ext uri="{FF2B5EF4-FFF2-40B4-BE49-F238E27FC236}">
                  <a16:creationId xmlns:a16="http://schemas.microsoft.com/office/drawing/2014/main" id="{52A9986C-2881-DFCF-5DF7-BA85E179E33E}"/>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67" name="Rectangle 66">
              <a:extLst>
                <a:ext uri="{FF2B5EF4-FFF2-40B4-BE49-F238E27FC236}">
                  <a16:creationId xmlns:a16="http://schemas.microsoft.com/office/drawing/2014/main" id="{8DC6302B-B90C-4002-7C3B-16F7D1BD973B}"/>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68" name="Rectangle 67">
              <a:extLst>
                <a:ext uri="{FF2B5EF4-FFF2-40B4-BE49-F238E27FC236}">
                  <a16:creationId xmlns:a16="http://schemas.microsoft.com/office/drawing/2014/main" id="{57C422D0-D428-2814-78F7-C894D6B4517B}"/>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72" name="Rectangle 71">
              <a:extLst>
                <a:ext uri="{FF2B5EF4-FFF2-40B4-BE49-F238E27FC236}">
                  <a16:creationId xmlns:a16="http://schemas.microsoft.com/office/drawing/2014/main" id="{76913AFD-6AF6-F1AE-63A7-A8DDA861649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grpSp>
        <p:nvGrpSpPr>
          <p:cNvPr id="73" name="Group 72">
            <a:extLst>
              <a:ext uri="{FF2B5EF4-FFF2-40B4-BE49-F238E27FC236}">
                <a16:creationId xmlns:a16="http://schemas.microsoft.com/office/drawing/2014/main" id="{EC6A2A1C-BD94-01D4-B5B6-1403A64EE06D}"/>
              </a:ext>
            </a:extLst>
          </p:cNvPr>
          <p:cNvGrpSpPr/>
          <p:nvPr/>
        </p:nvGrpSpPr>
        <p:grpSpPr>
          <a:xfrm>
            <a:off x="9419530" y="3821185"/>
            <a:ext cx="2037885" cy="2116935"/>
            <a:chOff x="8844692" y="4530355"/>
            <a:chExt cx="2037885" cy="2116935"/>
          </a:xfrm>
        </p:grpSpPr>
        <p:sp>
          <p:nvSpPr>
            <p:cNvPr id="74" name="Rectangle 73">
              <a:extLst>
                <a:ext uri="{FF2B5EF4-FFF2-40B4-BE49-F238E27FC236}">
                  <a16:creationId xmlns:a16="http://schemas.microsoft.com/office/drawing/2014/main" id="{D6B60258-B427-312E-19DA-5815FB47A519}"/>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5" name="Rectangle 74">
              <a:extLst>
                <a:ext uri="{FF2B5EF4-FFF2-40B4-BE49-F238E27FC236}">
                  <a16:creationId xmlns:a16="http://schemas.microsoft.com/office/drawing/2014/main" id="{054A0DC3-4D8E-04E0-0550-E8432BB41009}"/>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6" name="Rectangle 75">
              <a:extLst>
                <a:ext uri="{FF2B5EF4-FFF2-40B4-BE49-F238E27FC236}">
                  <a16:creationId xmlns:a16="http://schemas.microsoft.com/office/drawing/2014/main" id="{6EE54022-B3D5-4310-3E00-930D95E0687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77" name="Rectangle 76">
            <a:extLst>
              <a:ext uri="{FF2B5EF4-FFF2-40B4-BE49-F238E27FC236}">
                <a16:creationId xmlns:a16="http://schemas.microsoft.com/office/drawing/2014/main" id="{20FF0E5B-B707-CCF7-0F8F-0B159020B835}"/>
              </a:ext>
            </a:extLst>
          </p:cNvPr>
          <p:cNvSpPr/>
          <p:nvPr/>
        </p:nvSpPr>
        <p:spPr>
          <a:xfrm>
            <a:off x="10447542" y="3993338"/>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nvGrpSpPr>
          <p:cNvPr id="96" name="Group 95">
            <a:extLst>
              <a:ext uri="{FF2B5EF4-FFF2-40B4-BE49-F238E27FC236}">
                <a16:creationId xmlns:a16="http://schemas.microsoft.com/office/drawing/2014/main" id="{AE9A0BFA-17FE-6227-9991-65F7356FBCCE}"/>
              </a:ext>
            </a:extLst>
          </p:cNvPr>
          <p:cNvGrpSpPr/>
          <p:nvPr/>
        </p:nvGrpSpPr>
        <p:grpSpPr>
          <a:xfrm>
            <a:off x="9423744" y="2341341"/>
            <a:ext cx="2037885" cy="2132917"/>
            <a:chOff x="8854817" y="4514373"/>
            <a:chExt cx="2037885" cy="2132917"/>
          </a:xfrm>
        </p:grpSpPr>
        <p:sp>
          <p:nvSpPr>
            <p:cNvPr id="97" name="Rectangle 96">
              <a:extLst>
                <a:ext uri="{FF2B5EF4-FFF2-40B4-BE49-F238E27FC236}">
                  <a16:creationId xmlns:a16="http://schemas.microsoft.com/office/drawing/2014/main" id="{380E1485-E358-3E92-739B-A00AE3F745D0}"/>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C597B270-F775-7BEB-3758-FD001EEF7D60}"/>
                </a:ext>
              </a:extLst>
            </p:cNvPr>
            <p:cNvSpPr/>
            <p:nvPr/>
          </p:nvSpPr>
          <p:spPr>
            <a:xfrm>
              <a:off x="8854817" y="4514373"/>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01" name="Group 100">
            <a:extLst>
              <a:ext uri="{FF2B5EF4-FFF2-40B4-BE49-F238E27FC236}">
                <a16:creationId xmlns:a16="http://schemas.microsoft.com/office/drawing/2014/main" id="{CCE01D43-C831-4E8E-BE66-97A676A59352}"/>
              </a:ext>
            </a:extLst>
          </p:cNvPr>
          <p:cNvGrpSpPr/>
          <p:nvPr/>
        </p:nvGrpSpPr>
        <p:grpSpPr>
          <a:xfrm>
            <a:off x="9433919" y="5278291"/>
            <a:ext cx="2037885" cy="1470991"/>
            <a:chOff x="8853170" y="5259442"/>
            <a:chExt cx="2037885" cy="1470991"/>
          </a:xfrm>
        </p:grpSpPr>
        <p:sp>
          <p:nvSpPr>
            <p:cNvPr id="102" name="Rectangle 101">
              <a:extLst>
                <a:ext uri="{FF2B5EF4-FFF2-40B4-BE49-F238E27FC236}">
                  <a16:creationId xmlns:a16="http://schemas.microsoft.com/office/drawing/2014/main" id="{4146A355-B107-941B-95A7-25016B8F62D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3" name="Rectangle 102">
              <a:extLst>
                <a:ext uri="{FF2B5EF4-FFF2-40B4-BE49-F238E27FC236}">
                  <a16:creationId xmlns:a16="http://schemas.microsoft.com/office/drawing/2014/main" id="{217B022C-C1BA-4737-3997-93B36BCDADD6}"/>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5" name="Rectangle 104">
            <a:extLst>
              <a:ext uri="{FF2B5EF4-FFF2-40B4-BE49-F238E27FC236}">
                <a16:creationId xmlns:a16="http://schemas.microsoft.com/office/drawing/2014/main" id="{B80F3F7D-E346-EA63-C560-CE8377EC9E0B}"/>
              </a:ext>
            </a:extLst>
          </p:cNvPr>
          <p:cNvSpPr/>
          <p:nvPr/>
        </p:nvSpPr>
        <p:spPr>
          <a:xfrm>
            <a:off x="9476854" y="53478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a:t>
            </a:r>
          </a:p>
        </p:txBody>
      </p:sp>
      <p:sp>
        <p:nvSpPr>
          <p:cNvPr id="12" name="TextBox 11">
            <a:extLst>
              <a:ext uri="{FF2B5EF4-FFF2-40B4-BE49-F238E27FC236}">
                <a16:creationId xmlns:a16="http://schemas.microsoft.com/office/drawing/2014/main" id="{A54D892E-0854-DA3F-CDD7-5686DF891E0B}"/>
              </a:ext>
            </a:extLst>
          </p:cNvPr>
          <p:cNvSpPr txBox="1"/>
          <p:nvPr/>
        </p:nvSpPr>
        <p:spPr>
          <a:xfrm>
            <a:off x="9561141" y="6159995"/>
            <a:ext cx="1890261" cy="369332"/>
          </a:xfrm>
          <a:prstGeom prst="rect">
            <a:avLst/>
          </a:prstGeom>
          <a:noFill/>
        </p:spPr>
        <p:txBody>
          <a:bodyPr wrap="none" rtlCol="0">
            <a:spAutoFit/>
          </a:bodyPr>
          <a:lstStyle/>
          <a:p>
            <a:r>
              <a:rPr lang="en-US" dirty="0"/>
              <a:t>Pad (as needed)</a:t>
            </a:r>
          </a:p>
        </p:txBody>
      </p:sp>
      <p:sp>
        <p:nvSpPr>
          <p:cNvPr id="112" name="Rectangle 111">
            <a:extLst>
              <a:ext uri="{FF2B5EF4-FFF2-40B4-BE49-F238E27FC236}">
                <a16:creationId xmlns:a16="http://schemas.microsoft.com/office/drawing/2014/main" id="{C6342E1C-4148-C479-A94D-2057A74F3B79}"/>
              </a:ext>
            </a:extLst>
          </p:cNvPr>
          <p:cNvSpPr/>
          <p:nvPr/>
        </p:nvSpPr>
        <p:spPr>
          <a:xfrm>
            <a:off x="10044571" y="399948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14" name="Rectangle 113">
            <a:extLst>
              <a:ext uri="{FF2B5EF4-FFF2-40B4-BE49-F238E27FC236}">
                <a16:creationId xmlns:a16="http://schemas.microsoft.com/office/drawing/2014/main" id="{4CF4793E-EDF6-8C06-292F-80840D34A9B4}"/>
              </a:ext>
            </a:extLst>
          </p:cNvPr>
          <p:cNvSpPr/>
          <p:nvPr/>
        </p:nvSpPr>
        <p:spPr>
          <a:xfrm>
            <a:off x="9577895" y="4001276"/>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Rectangle 16">
            <a:extLst>
              <a:ext uri="{FF2B5EF4-FFF2-40B4-BE49-F238E27FC236}">
                <a16:creationId xmlns:a16="http://schemas.microsoft.com/office/drawing/2014/main" id="{75C006CE-C9F5-F37B-EEE0-3945CDD4BFD8}"/>
              </a:ext>
            </a:extLst>
          </p:cNvPr>
          <p:cNvSpPr/>
          <p:nvPr/>
        </p:nvSpPr>
        <p:spPr>
          <a:xfrm>
            <a:off x="9490386" y="2471793"/>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a:t>
            </a:r>
          </a:p>
        </p:txBody>
      </p:sp>
      <p:sp>
        <p:nvSpPr>
          <p:cNvPr id="19" name="Rectangle 18">
            <a:extLst>
              <a:ext uri="{FF2B5EF4-FFF2-40B4-BE49-F238E27FC236}">
                <a16:creationId xmlns:a16="http://schemas.microsoft.com/office/drawing/2014/main" id="{ABB713AC-84BF-BBDE-E1FF-935397FE49DA}"/>
              </a:ext>
            </a:extLst>
          </p:cNvPr>
          <p:cNvSpPr/>
          <p:nvPr/>
        </p:nvSpPr>
        <p:spPr>
          <a:xfrm>
            <a:off x="10471038" y="3235954"/>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20" name="Rectangle 19">
            <a:extLst>
              <a:ext uri="{FF2B5EF4-FFF2-40B4-BE49-F238E27FC236}">
                <a16:creationId xmlns:a16="http://schemas.microsoft.com/office/drawing/2014/main" id="{1368D34B-F1F8-570F-DD5B-A72D6CCFE2B6}"/>
              </a:ext>
            </a:extLst>
          </p:cNvPr>
          <p:cNvSpPr/>
          <p:nvPr/>
        </p:nvSpPr>
        <p:spPr>
          <a:xfrm>
            <a:off x="9533534" y="3219596"/>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sp>
        <p:nvSpPr>
          <p:cNvPr id="23" name="Rectangle 22">
            <a:extLst>
              <a:ext uri="{FF2B5EF4-FFF2-40B4-BE49-F238E27FC236}">
                <a16:creationId xmlns:a16="http://schemas.microsoft.com/office/drawing/2014/main" id="{7186B067-AFE7-E3C0-ABE0-EDE1356EBA29}"/>
              </a:ext>
            </a:extLst>
          </p:cNvPr>
          <p:cNvSpPr/>
          <p:nvPr/>
        </p:nvSpPr>
        <p:spPr>
          <a:xfrm>
            <a:off x="9424026" y="31562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6" name="Rectangle 25">
            <a:extLst>
              <a:ext uri="{FF2B5EF4-FFF2-40B4-BE49-F238E27FC236}">
                <a16:creationId xmlns:a16="http://schemas.microsoft.com/office/drawing/2014/main" id="{CB3B8267-4903-92BE-C40E-9790AEC0ABDE}"/>
              </a:ext>
            </a:extLst>
          </p:cNvPr>
          <p:cNvSpPr/>
          <p:nvPr/>
        </p:nvSpPr>
        <p:spPr>
          <a:xfrm>
            <a:off x="10194022" y="1855107"/>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1</a:t>
            </a:r>
          </a:p>
        </p:txBody>
      </p:sp>
      <p:sp>
        <p:nvSpPr>
          <p:cNvPr id="27" name="Rectangle 26">
            <a:extLst>
              <a:ext uri="{FF2B5EF4-FFF2-40B4-BE49-F238E27FC236}">
                <a16:creationId xmlns:a16="http://schemas.microsoft.com/office/drawing/2014/main" id="{B23364B8-FA76-06E6-4761-290C2374EBFD}"/>
              </a:ext>
            </a:extLst>
          </p:cNvPr>
          <p:cNvSpPr/>
          <p:nvPr/>
        </p:nvSpPr>
        <p:spPr>
          <a:xfrm>
            <a:off x="10231168" y="132563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 bytes</a:t>
            </a:r>
          </a:p>
        </p:txBody>
      </p:sp>
      <p:sp>
        <p:nvSpPr>
          <p:cNvPr id="28" name="TextBox 27">
            <a:extLst>
              <a:ext uri="{FF2B5EF4-FFF2-40B4-BE49-F238E27FC236}">
                <a16:creationId xmlns:a16="http://schemas.microsoft.com/office/drawing/2014/main" id="{796CE0A6-F47A-0CC2-261C-635468E03B8F}"/>
              </a:ext>
            </a:extLst>
          </p:cNvPr>
          <p:cNvSpPr txBox="1"/>
          <p:nvPr/>
        </p:nvSpPr>
        <p:spPr>
          <a:xfrm>
            <a:off x="9341181" y="692516"/>
            <a:ext cx="889987" cy="369332"/>
          </a:xfrm>
          <a:prstGeom prst="rect">
            <a:avLst/>
          </a:prstGeom>
          <a:noFill/>
        </p:spPr>
        <p:txBody>
          <a:bodyPr wrap="none" rtlCol="0">
            <a:spAutoFit/>
          </a:bodyPr>
          <a:lstStyle/>
          <a:p>
            <a:r>
              <a:rPr lang="en-US" dirty="0"/>
              <a:t>integer</a:t>
            </a:r>
          </a:p>
        </p:txBody>
      </p:sp>
      <p:sp>
        <p:nvSpPr>
          <p:cNvPr id="29" name="TextBox 28">
            <a:extLst>
              <a:ext uri="{FF2B5EF4-FFF2-40B4-BE49-F238E27FC236}">
                <a16:creationId xmlns:a16="http://schemas.microsoft.com/office/drawing/2014/main" id="{6888FA6D-1C49-1CE6-E5D5-71FDEBBCF1F9}"/>
              </a:ext>
            </a:extLst>
          </p:cNvPr>
          <p:cNvSpPr txBox="1"/>
          <p:nvPr/>
        </p:nvSpPr>
        <p:spPr>
          <a:xfrm>
            <a:off x="9481030" y="1325638"/>
            <a:ext cx="697627" cy="369332"/>
          </a:xfrm>
          <a:prstGeom prst="rect">
            <a:avLst/>
          </a:prstGeom>
          <a:noFill/>
        </p:spPr>
        <p:txBody>
          <a:bodyPr wrap="none" rtlCol="0">
            <a:spAutoFit/>
          </a:bodyPr>
          <a:lstStyle/>
          <a:p>
            <a:r>
              <a:rPr lang="en-US" dirty="0"/>
              <a:t>short</a:t>
            </a:r>
          </a:p>
        </p:txBody>
      </p:sp>
      <p:sp>
        <p:nvSpPr>
          <p:cNvPr id="30" name="TextBox 29">
            <a:extLst>
              <a:ext uri="{FF2B5EF4-FFF2-40B4-BE49-F238E27FC236}">
                <a16:creationId xmlns:a16="http://schemas.microsoft.com/office/drawing/2014/main" id="{D87B4156-C572-7023-169B-96BB246389E2}"/>
              </a:ext>
            </a:extLst>
          </p:cNvPr>
          <p:cNvSpPr txBox="1"/>
          <p:nvPr/>
        </p:nvSpPr>
        <p:spPr>
          <a:xfrm>
            <a:off x="9456178" y="1761889"/>
            <a:ext cx="633507" cy="369332"/>
          </a:xfrm>
          <a:prstGeom prst="rect">
            <a:avLst/>
          </a:prstGeom>
          <a:noFill/>
        </p:spPr>
        <p:txBody>
          <a:bodyPr wrap="none" rtlCol="0">
            <a:spAutoFit/>
          </a:bodyPr>
          <a:lstStyle/>
          <a:p>
            <a:r>
              <a:rPr lang="en-US" dirty="0"/>
              <a:t>char</a:t>
            </a:r>
          </a:p>
        </p:txBody>
      </p:sp>
      <p:sp>
        <p:nvSpPr>
          <p:cNvPr id="31" name="Rectangle 30">
            <a:extLst>
              <a:ext uri="{FF2B5EF4-FFF2-40B4-BE49-F238E27FC236}">
                <a16:creationId xmlns:a16="http://schemas.microsoft.com/office/drawing/2014/main" id="{114A9B5E-544E-0A5B-FB6D-814A871775F4}"/>
              </a:ext>
            </a:extLst>
          </p:cNvPr>
          <p:cNvSpPr/>
          <p:nvPr/>
        </p:nvSpPr>
        <p:spPr>
          <a:xfrm>
            <a:off x="10236991" y="59768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4 bytes</a:t>
            </a:r>
          </a:p>
        </p:txBody>
      </p:sp>
    </p:spTree>
    <p:extLst>
      <p:ext uri="{BB962C8B-B14F-4D97-AF65-F5344CB8AC3E}">
        <p14:creationId xmlns:p14="http://schemas.microsoft.com/office/powerpoint/2010/main" val="284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uiExpand="1" build="p" animBg="1"/>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91655" y="106408"/>
            <a:ext cx="8850446" cy="459137"/>
          </a:xfrm>
        </p:spPr>
        <p:txBody>
          <a:bodyPr/>
          <a:lstStyle/>
          <a:p>
            <a:r>
              <a:rPr lang="en-US" dirty="0"/>
              <a:t>Step 1: Stack Frame Design –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Rounded Rectangle 6">
            <a:extLst>
              <a:ext uri="{FF2B5EF4-FFF2-40B4-BE49-F238E27FC236}">
                <a16:creationId xmlns:a16="http://schemas.microsoft.com/office/drawing/2014/main" id="{785552A5-9929-70C5-6EF2-7B64ABC78801}"/>
              </a:ext>
            </a:extLst>
          </p:cNvPr>
          <p:cNvSpPr/>
          <p:nvPr/>
        </p:nvSpPr>
        <p:spPr bwMode="auto">
          <a:xfrm>
            <a:off x="2032587" y="1013586"/>
            <a:ext cx="4127930" cy="199524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func</a:t>
            </a:r>
            <a:r>
              <a:rPr lang="en-US" sz="2000" dirty="0">
                <a:latin typeface="Consolas" panose="020B0609020204030204" pitchFamily="49" charset="0"/>
                <a:cs typeface="Consolas" panose="020B0609020204030204" pitchFamily="49" charset="0"/>
              </a:rPr>
              <a:t>(void)</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int x = 0;</a:t>
            </a:r>
          </a:p>
          <a:p>
            <a:r>
              <a:rPr lang="en-US" sz="2000" dirty="0">
                <a:latin typeface="Consolas" panose="020B0609020204030204" pitchFamily="49" charset="0"/>
                <a:cs typeface="Consolas" panose="020B0609020204030204" pitchFamily="49" charset="0"/>
              </a:rPr>
              <a:t>    short </a:t>
            </a:r>
            <a:r>
              <a:rPr lang="en-US" sz="2000" dirty="0" err="1">
                <a:latin typeface="Consolas" panose="020B0609020204030204" pitchFamily="49" charset="0"/>
                <a:cs typeface="Consolas" panose="020B0609020204030204" pitchFamily="49" charset="0"/>
              </a:rPr>
              <a:t>st</a:t>
            </a:r>
            <a:r>
              <a:rPr lang="en-US" sz="2000" dirty="0">
                <a:latin typeface="Consolas" panose="020B0609020204030204" pitchFamily="49" charset="0"/>
                <a:cs typeface="Consolas" panose="020B0609020204030204" pitchFamily="49" charset="0"/>
              </a:rPr>
              <a:t>[2];</a:t>
            </a:r>
          </a:p>
          <a:p>
            <a:r>
              <a:rPr lang="en-US" sz="2000" dirty="0">
                <a:latin typeface="Consolas" panose="020B0609020204030204" pitchFamily="49" charset="0"/>
                <a:cs typeface="Consolas" panose="020B0609020204030204" pitchFamily="49" charset="0"/>
              </a:rPr>
              <a:t>    char str[] ="ABCDE";</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ptr</a:t>
            </a:r>
            <a:r>
              <a:rPr lang="en-US" sz="2000" dirty="0">
                <a:latin typeface="Consolas" panose="020B0609020204030204" pitchFamily="49" charset="0"/>
                <a:cs typeface="Consolas" panose="020B0609020204030204" pitchFamily="49" charset="0"/>
              </a:rPr>
              <a:t> = &amp;array[0];</a:t>
            </a:r>
          </a:p>
        </p:txBody>
      </p:sp>
      <p:graphicFrame>
        <p:nvGraphicFramePr>
          <p:cNvPr id="9" name="Table 8">
            <a:extLst>
              <a:ext uri="{FF2B5EF4-FFF2-40B4-BE49-F238E27FC236}">
                <a16:creationId xmlns:a16="http://schemas.microsoft.com/office/drawing/2014/main" id="{019F2424-18B5-A566-5E85-A45CBEB2C432}"/>
              </a:ext>
            </a:extLst>
          </p:cNvPr>
          <p:cNvGraphicFramePr>
            <a:graphicFrameLocks/>
          </p:cNvGraphicFramePr>
          <p:nvPr>
            <p:extLst>
              <p:ext uri="{D42A27DB-BD31-4B8C-83A1-F6EECF244321}">
                <p14:modId xmlns:p14="http://schemas.microsoft.com/office/powerpoint/2010/main" val="1770070721"/>
              </p:ext>
            </p:extLst>
          </p:nvPr>
        </p:nvGraphicFramePr>
        <p:xfrm>
          <a:off x="383824" y="3170379"/>
          <a:ext cx="7891842" cy="3571863"/>
        </p:xfrm>
        <a:graphic>
          <a:graphicData uri="http://schemas.openxmlformats.org/drawingml/2006/table">
            <a:tbl>
              <a:tblPr firstRow="1">
                <a:tableStyleId>{FABFCF23-3B69-468F-B69F-88F6DE6A72F2}</a:tableStyleId>
              </a:tblPr>
              <a:tblGrid>
                <a:gridCol w="2776440">
                  <a:extLst>
                    <a:ext uri="{9D8B030D-6E8A-4147-A177-3AD203B41FA5}">
                      <a16:colId xmlns:a16="http://schemas.microsoft.com/office/drawing/2014/main" val="2146949649"/>
                    </a:ext>
                  </a:extLst>
                </a:gridCol>
                <a:gridCol w="1546114">
                  <a:extLst>
                    <a:ext uri="{9D8B030D-6E8A-4147-A177-3AD203B41FA5}">
                      <a16:colId xmlns:a16="http://schemas.microsoft.com/office/drawing/2014/main" val="1067220819"/>
                    </a:ext>
                  </a:extLst>
                </a:gridCol>
                <a:gridCol w="1035612">
                  <a:extLst>
                    <a:ext uri="{9D8B030D-6E8A-4147-A177-3AD203B41FA5}">
                      <a16:colId xmlns:a16="http://schemas.microsoft.com/office/drawing/2014/main" val="1680578828"/>
                    </a:ext>
                  </a:extLst>
                </a:gridCol>
                <a:gridCol w="1654727">
                  <a:extLst>
                    <a:ext uri="{9D8B030D-6E8A-4147-A177-3AD203B41FA5}">
                      <a16:colId xmlns:a16="http://schemas.microsoft.com/office/drawing/2014/main" val="1970105616"/>
                    </a:ext>
                  </a:extLst>
                </a:gridCol>
                <a:gridCol w="878949">
                  <a:extLst>
                    <a:ext uri="{9D8B030D-6E8A-4147-A177-3AD203B41FA5}">
                      <a16:colId xmlns:a16="http://schemas.microsoft.com/office/drawing/2014/main" val="165699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Initial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Size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Alignment pad to next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Total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"ABCDE"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&amp;array[0]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 (locals </a:t>
                      </a:r>
                      <a:r>
                        <a:rPr lang="en-US" sz="1800" b="0" dirty="0" err="1">
                          <a:solidFill>
                            <a:schemeClr val="accent1"/>
                          </a:solidFill>
                          <a:latin typeface="Consolas" panose="020B0609020204030204" pitchFamily="49" charset="0"/>
                          <a:cs typeface="Consolas" panose="020B0609020204030204" pitchFamily="49" charset="0"/>
                        </a:rPr>
                        <a:t>etc</a:t>
                      </a:r>
                      <a:r>
                        <a:rPr lang="en-US" sz="1800" b="0" dirty="0">
                          <a:solidFill>
                            <a:schemeClr val="accent1"/>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Saved Register Space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456988"/>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Total Frame 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6200769"/>
                  </a:ext>
                </a:extLst>
              </a:tr>
            </a:tbl>
          </a:graphicData>
        </a:graphic>
      </p:graphicFrame>
      <p:sp>
        <p:nvSpPr>
          <p:cNvPr id="14" name="TextBox 13">
            <a:extLst>
              <a:ext uri="{FF2B5EF4-FFF2-40B4-BE49-F238E27FC236}">
                <a16:creationId xmlns:a16="http://schemas.microsoft.com/office/drawing/2014/main" id="{4E154848-6296-1725-D0AC-F50D22BAD5D9}"/>
              </a:ext>
            </a:extLst>
          </p:cNvPr>
          <p:cNvSpPr txBox="1"/>
          <p:nvPr/>
        </p:nvSpPr>
        <p:spPr>
          <a:xfrm>
            <a:off x="91655" y="523676"/>
            <a:ext cx="8045792" cy="369332"/>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In this example we are allocating in order of variable definition, </a:t>
            </a:r>
            <a:r>
              <a:rPr lang="en-US" b="1" dirty="0">
                <a:solidFill>
                  <a:srgbClr val="FF0000"/>
                </a:solidFill>
              </a:rPr>
              <a:t>no reordering</a:t>
            </a:r>
          </a:p>
        </p:txBody>
      </p:sp>
      <p:grpSp>
        <p:nvGrpSpPr>
          <p:cNvPr id="134" name="Group 133">
            <a:extLst>
              <a:ext uri="{FF2B5EF4-FFF2-40B4-BE49-F238E27FC236}">
                <a16:creationId xmlns:a16="http://schemas.microsoft.com/office/drawing/2014/main" id="{ADFCF2F8-3E2B-25EF-E5DF-88D54B2D08D8}"/>
              </a:ext>
            </a:extLst>
          </p:cNvPr>
          <p:cNvGrpSpPr/>
          <p:nvPr/>
        </p:nvGrpSpPr>
        <p:grpSpPr>
          <a:xfrm>
            <a:off x="9466933" y="3837799"/>
            <a:ext cx="2037885" cy="2116935"/>
            <a:chOff x="8844692" y="4530355"/>
            <a:chExt cx="2037885" cy="2116935"/>
          </a:xfrm>
        </p:grpSpPr>
        <p:sp>
          <p:nvSpPr>
            <p:cNvPr id="135" name="Rectangle 134">
              <a:extLst>
                <a:ext uri="{FF2B5EF4-FFF2-40B4-BE49-F238E27FC236}">
                  <a16:creationId xmlns:a16="http://schemas.microsoft.com/office/drawing/2014/main" id="{346E8D30-C96F-BA68-1F16-64F03873D10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6" name="Rectangle 135">
              <a:extLst>
                <a:ext uri="{FF2B5EF4-FFF2-40B4-BE49-F238E27FC236}">
                  <a16:creationId xmlns:a16="http://schemas.microsoft.com/office/drawing/2014/main" id="{E037E0DB-6F2F-EAD7-9C43-5C2BDC07EA1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B8B9D8E7-6733-EA64-FC9E-9E4A0D2952FE}"/>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87" name="Group 186">
            <a:extLst>
              <a:ext uri="{FF2B5EF4-FFF2-40B4-BE49-F238E27FC236}">
                <a16:creationId xmlns:a16="http://schemas.microsoft.com/office/drawing/2014/main" id="{D4A1BCEF-4683-26C1-2FDF-D8490F13F3B7}"/>
              </a:ext>
            </a:extLst>
          </p:cNvPr>
          <p:cNvGrpSpPr/>
          <p:nvPr/>
        </p:nvGrpSpPr>
        <p:grpSpPr>
          <a:xfrm>
            <a:off x="9680327" y="4021056"/>
            <a:ext cx="1554878" cy="1061171"/>
            <a:chOff x="11967999" y="4049526"/>
            <a:chExt cx="1554878" cy="1061171"/>
          </a:xfrm>
        </p:grpSpPr>
        <p:grpSp>
          <p:nvGrpSpPr>
            <p:cNvPr id="128" name="Group 127">
              <a:extLst>
                <a:ext uri="{FF2B5EF4-FFF2-40B4-BE49-F238E27FC236}">
                  <a16:creationId xmlns:a16="http://schemas.microsoft.com/office/drawing/2014/main" id="{F89FEA7D-62FC-0DF5-34F0-C4736E293054}"/>
                </a:ext>
              </a:extLst>
            </p:cNvPr>
            <p:cNvGrpSpPr/>
            <p:nvPr/>
          </p:nvGrpSpPr>
          <p:grpSpPr>
            <a:xfrm>
              <a:off x="11967999" y="4049526"/>
              <a:ext cx="1554878" cy="1061171"/>
              <a:chOff x="5602097" y="1600973"/>
              <a:chExt cx="1554878" cy="1061171"/>
            </a:xfrm>
          </p:grpSpPr>
          <p:sp>
            <p:nvSpPr>
              <p:cNvPr id="129" name="Rectangle 128">
                <a:extLst>
                  <a:ext uri="{FF2B5EF4-FFF2-40B4-BE49-F238E27FC236}">
                    <a16:creationId xmlns:a16="http://schemas.microsoft.com/office/drawing/2014/main" id="{C1727CBD-6FC6-7B54-001F-9505CC200D05}"/>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30" name="Rectangle 129">
                <a:extLst>
                  <a:ext uri="{FF2B5EF4-FFF2-40B4-BE49-F238E27FC236}">
                    <a16:creationId xmlns:a16="http://schemas.microsoft.com/office/drawing/2014/main" id="{3EA0E8EA-A32B-1370-D2AF-4B6A25824A83}"/>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1" name="Rectangle 130">
                <a:extLst>
                  <a:ext uri="{FF2B5EF4-FFF2-40B4-BE49-F238E27FC236}">
                    <a16:creationId xmlns:a16="http://schemas.microsoft.com/office/drawing/2014/main" id="{A1FA97DD-AD20-82D8-8944-AE7A4BD9CC5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32" name="Rectangle 131">
                <a:extLst>
                  <a:ext uri="{FF2B5EF4-FFF2-40B4-BE49-F238E27FC236}">
                    <a16:creationId xmlns:a16="http://schemas.microsoft.com/office/drawing/2014/main" id="{67555A7D-D5E1-EBB7-8A2E-72A41AA91B05}"/>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33" name="Rectangle 132">
                <a:extLst>
                  <a:ext uri="{FF2B5EF4-FFF2-40B4-BE49-F238E27FC236}">
                    <a16:creationId xmlns:a16="http://schemas.microsoft.com/office/drawing/2014/main" id="{D4064757-1623-A402-FC3A-0EEEA3931EEB}"/>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38" name="Rectangle 137">
              <a:extLst>
                <a:ext uri="{FF2B5EF4-FFF2-40B4-BE49-F238E27FC236}">
                  <a16:creationId xmlns:a16="http://schemas.microsoft.com/office/drawing/2014/main" id="{D5C04AA8-EA8E-9912-49AC-3E5A047C3396}"/>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40" name="Rectangle 139">
            <a:extLst>
              <a:ext uri="{FF2B5EF4-FFF2-40B4-BE49-F238E27FC236}">
                <a16:creationId xmlns:a16="http://schemas.microsoft.com/office/drawing/2014/main" id="{F953E0F6-728B-B5B4-160E-D5FDF3918C46}"/>
              </a:ext>
            </a:extLst>
          </p:cNvPr>
          <p:cNvSpPr/>
          <p:nvPr/>
        </p:nvSpPr>
        <p:spPr>
          <a:xfrm>
            <a:off x="9484681" y="3894524"/>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1" name="Rectangle 140">
            <a:extLst>
              <a:ext uri="{FF2B5EF4-FFF2-40B4-BE49-F238E27FC236}">
                <a16:creationId xmlns:a16="http://schemas.microsoft.com/office/drawing/2014/main" id="{FF1AAB9A-7014-CF95-1675-7F7385BEA625}"/>
              </a:ext>
            </a:extLst>
          </p:cNvPr>
          <p:cNvSpPr/>
          <p:nvPr/>
        </p:nvSpPr>
        <p:spPr>
          <a:xfrm>
            <a:off x="9471147" y="23579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42" name="Group 141">
            <a:extLst>
              <a:ext uri="{FF2B5EF4-FFF2-40B4-BE49-F238E27FC236}">
                <a16:creationId xmlns:a16="http://schemas.microsoft.com/office/drawing/2014/main" id="{6A89C66E-4538-0279-983D-C783EBEF1FB9}"/>
              </a:ext>
            </a:extLst>
          </p:cNvPr>
          <p:cNvGrpSpPr/>
          <p:nvPr/>
        </p:nvGrpSpPr>
        <p:grpSpPr>
          <a:xfrm>
            <a:off x="9481322" y="5294905"/>
            <a:ext cx="2037885" cy="1470991"/>
            <a:chOff x="8853170" y="5259442"/>
            <a:chExt cx="2037885" cy="1470991"/>
          </a:xfrm>
        </p:grpSpPr>
        <p:sp>
          <p:nvSpPr>
            <p:cNvPr id="143" name="Rectangle 142">
              <a:extLst>
                <a:ext uri="{FF2B5EF4-FFF2-40B4-BE49-F238E27FC236}">
                  <a16:creationId xmlns:a16="http://schemas.microsoft.com/office/drawing/2014/main" id="{72F6F810-6D04-C218-FD41-7C8F83243CC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4" name="Rectangle 143">
              <a:extLst>
                <a:ext uri="{FF2B5EF4-FFF2-40B4-BE49-F238E27FC236}">
                  <a16:creationId xmlns:a16="http://schemas.microsoft.com/office/drawing/2014/main" id="{C2B0D1AE-B864-4978-0A23-892E1E965FD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45" name="Rectangle 144">
            <a:extLst>
              <a:ext uri="{FF2B5EF4-FFF2-40B4-BE49-F238E27FC236}">
                <a16:creationId xmlns:a16="http://schemas.microsoft.com/office/drawing/2014/main" id="{9E12C5B5-9AFC-BC6F-84E6-300926646A27}"/>
              </a:ext>
            </a:extLst>
          </p:cNvPr>
          <p:cNvSpPr/>
          <p:nvPr/>
        </p:nvSpPr>
        <p:spPr>
          <a:xfrm>
            <a:off x="9548124" y="5357872"/>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46" name="TextBox 145">
            <a:extLst>
              <a:ext uri="{FF2B5EF4-FFF2-40B4-BE49-F238E27FC236}">
                <a16:creationId xmlns:a16="http://schemas.microsoft.com/office/drawing/2014/main" id="{E03C94B0-ACA3-8DAC-42DC-49486822D0E2}"/>
              </a:ext>
            </a:extLst>
          </p:cNvPr>
          <p:cNvSpPr txBox="1"/>
          <p:nvPr/>
        </p:nvSpPr>
        <p:spPr>
          <a:xfrm>
            <a:off x="9782308" y="6187940"/>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47" name="Rectangle 146">
            <a:extLst>
              <a:ext uri="{FF2B5EF4-FFF2-40B4-BE49-F238E27FC236}">
                <a16:creationId xmlns:a16="http://schemas.microsoft.com/office/drawing/2014/main" id="{56B34B91-27E5-3F4D-C3CC-17D90F9289A2}"/>
              </a:ext>
            </a:extLst>
          </p:cNvPr>
          <p:cNvSpPr/>
          <p:nvPr/>
        </p:nvSpPr>
        <p:spPr>
          <a:xfrm>
            <a:off x="9466933" y="447095"/>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48" name="Rectangle 147">
            <a:extLst>
              <a:ext uri="{FF2B5EF4-FFF2-40B4-BE49-F238E27FC236}">
                <a16:creationId xmlns:a16="http://schemas.microsoft.com/office/drawing/2014/main" id="{074318B1-1EB6-2ED4-2889-B4C14B079D8C}"/>
              </a:ext>
            </a:extLst>
          </p:cNvPr>
          <p:cNvSpPr/>
          <p:nvPr/>
        </p:nvSpPr>
        <p:spPr>
          <a:xfrm>
            <a:off x="9466933" y="941778"/>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sp>
        <p:nvSpPr>
          <p:cNvPr id="149" name="TextBox 148">
            <a:extLst>
              <a:ext uri="{FF2B5EF4-FFF2-40B4-BE49-F238E27FC236}">
                <a16:creationId xmlns:a16="http://schemas.microsoft.com/office/drawing/2014/main" id="{1918D70D-70F1-919D-8971-B3646BCAF603}"/>
              </a:ext>
            </a:extLst>
          </p:cNvPr>
          <p:cNvSpPr txBox="1"/>
          <p:nvPr/>
        </p:nvSpPr>
        <p:spPr>
          <a:xfrm>
            <a:off x="11680773" y="6407796"/>
            <a:ext cx="520089" cy="478270"/>
          </a:xfrm>
          <a:prstGeom prst="rect">
            <a:avLst/>
          </a:prstGeom>
          <a:noFill/>
        </p:spPr>
        <p:txBody>
          <a:bodyPr wrap="none" rtlCol="0">
            <a:spAutoFit/>
          </a:bodyPr>
          <a:lstStyle/>
          <a:p>
            <a:r>
              <a:rPr lang="en-US" sz="2000" dirty="0" err="1"/>
              <a:t>sp</a:t>
            </a:r>
            <a:endParaRPr lang="en-US" sz="2000" dirty="0"/>
          </a:p>
        </p:txBody>
      </p:sp>
      <p:sp>
        <p:nvSpPr>
          <p:cNvPr id="150" name="Left Arrow 149">
            <a:extLst>
              <a:ext uri="{FF2B5EF4-FFF2-40B4-BE49-F238E27FC236}">
                <a16:creationId xmlns:a16="http://schemas.microsoft.com/office/drawing/2014/main" id="{F01A968B-E2C7-6A8B-B2C9-9538D357AC70}"/>
              </a:ext>
            </a:extLst>
          </p:cNvPr>
          <p:cNvSpPr/>
          <p:nvPr/>
        </p:nvSpPr>
        <p:spPr>
          <a:xfrm>
            <a:off x="11465280" y="6557272"/>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1" name="TextBox 150">
            <a:extLst>
              <a:ext uri="{FF2B5EF4-FFF2-40B4-BE49-F238E27FC236}">
                <a16:creationId xmlns:a16="http://schemas.microsoft.com/office/drawing/2014/main" id="{DA20C92C-6F97-A121-59E0-A36C285E73FB}"/>
              </a:ext>
            </a:extLst>
          </p:cNvPr>
          <p:cNvSpPr txBox="1"/>
          <p:nvPr/>
        </p:nvSpPr>
        <p:spPr>
          <a:xfrm>
            <a:off x="11706521" y="624910"/>
            <a:ext cx="454210" cy="478270"/>
          </a:xfrm>
          <a:prstGeom prst="rect">
            <a:avLst/>
          </a:prstGeom>
          <a:noFill/>
        </p:spPr>
        <p:txBody>
          <a:bodyPr wrap="none" rtlCol="0">
            <a:spAutoFit/>
          </a:bodyPr>
          <a:lstStyle/>
          <a:p>
            <a:r>
              <a:rPr lang="en-US" sz="2000" dirty="0" err="1"/>
              <a:t>fp</a:t>
            </a:r>
            <a:endParaRPr lang="en-US" sz="2000" dirty="0"/>
          </a:p>
        </p:txBody>
      </p:sp>
      <p:sp>
        <p:nvSpPr>
          <p:cNvPr id="152" name="Left Arrow 151">
            <a:extLst>
              <a:ext uri="{FF2B5EF4-FFF2-40B4-BE49-F238E27FC236}">
                <a16:creationId xmlns:a16="http://schemas.microsoft.com/office/drawing/2014/main" id="{3A77892A-1920-9B60-0020-2B4A4F97637B}"/>
              </a:ext>
            </a:extLst>
          </p:cNvPr>
          <p:cNvSpPr/>
          <p:nvPr/>
        </p:nvSpPr>
        <p:spPr>
          <a:xfrm>
            <a:off x="11530920" y="773318"/>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nvGrpSpPr>
          <p:cNvPr id="180" name="Group 179">
            <a:extLst>
              <a:ext uri="{FF2B5EF4-FFF2-40B4-BE49-F238E27FC236}">
                <a16:creationId xmlns:a16="http://schemas.microsoft.com/office/drawing/2014/main" id="{F4671642-7045-F206-523B-CA69697E3853}"/>
              </a:ext>
            </a:extLst>
          </p:cNvPr>
          <p:cNvGrpSpPr/>
          <p:nvPr/>
        </p:nvGrpSpPr>
        <p:grpSpPr>
          <a:xfrm>
            <a:off x="9656501" y="4029618"/>
            <a:ext cx="729481" cy="335577"/>
            <a:chOff x="9625298" y="4016094"/>
            <a:chExt cx="729481" cy="335577"/>
          </a:xfrm>
        </p:grpSpPr>
        <p:sp>
          <p:nvSpPr>
            <p:cNvPr id="153" name="Rectangle 152">
              <a:extLst>
                <a:ext uri="{FF2B5EF4-FFF2-40B4-BE49-F238E27FC236}">
                  <a16:creationId xmlns:a16="http://schemas.microsoft.com/office/drawing/2014/main" id="{46985092-09F8-2355-B0A9-2D18AA64438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54" name="Rectangle 153">
              <a:extLst>
                <a:ext uri="{FF2B5EF4-FFF2-40B4-BE49-F238E27FC236}">
                  <a16:creationId xmlns:a16="http://schemas.microsoft.com/office/drawing/2014/main" id="{D3D9819C-36B0-D137-4BB5-C2DEA1E4233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cxnSp>
        <p:nvCxnSpPr>
          <p:cNvPr id="155" name="Straight Connector 154">
            <a:extLst>
              <a:ext uri="{FF2B5EF4-FFF2-40B4-BE49-F238E27FC236}">
                <a16:creationId xmlns:a16="http://schemas.microsoft.com/office/drawing/2014/main" id="{E62C7BDE-5F8C-D6FC-3FDF-807023627426}"/>
              </a:ext>
            </a:extLst>
          </p:cNvPr>
          <p:cNvCxnSpPr>
            <a:cxnSpLocks/>
          </p:cNvCxnSpPr>
          <p:nvPr/>
        </p:nvCxnSpPr>
        <p:spPr>
          <a:xfrm flipH="1">
            <a:off x="8545455" y="472750"/>
            <a:ext cx="991911"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69C7A16D-51AB-DBF2-4150-82F95774DB3E}"/>
              </a:ext>
            </a:extLst>
          </p:cNvPr>
          <p:cNvCxnSpPr>
            <a:cxnSpLocks/>
          </p:cNvCxnSpPr>
          <p:nvPr/>
        </p:nvCxnSpPr>
        <p:spPr>
          <a:xfrm flipH="1">
            <a:off x="8533873" y="6754456"/>
            <a:ext cx="937373" cy="10351"/>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B62B877-0C3D-A024-9750-09100DAAC497}"/>
              </a:ext>
            </a:extLst>
          </p:cNvPr>
          <p:cNvCxnSpPr>
            <a:cxnSpLocks/>
          </p:cNvCxnSpPr>
          <p:nvPr/>
        </p:nvCxnSpPr>
        <p:spPr>
          <a:xfrm>
            <a:off x="8674039" y="487410"/>
            <a:ext cx="40189" cy="6277397"/>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7DF41E30-4531-7938-F655-215AB9B3D8AB}"/>
              </a:ext>
            </a:extLst>
          </p:cNvPr>
          <p:cNvSpPr txBox="1"/>
          <p:nvPr/>
        </p:nvSpPr>
        <p:spPr>
          <a:xfrm rot="16200000">
            <a:off x="6783791" y="3685491"/>
            <a:ext cx="3767378" cy="338554"/>
          </a:xfrm>
          <a:prstGeom prst="rect">
            <a:avLst/>
          </a:prstGeom>
          <a:solidFill>
            <a:schemeClr val="bg1"/>
          </a:solidFill>
        </p:spPr>
        <p:txBody>
          <a:bodyPr wrap="none" rtlCol="0">
            <a:spAutoFit/>
          </a:bodyPr>
          <a:lstStyle/>
          <a:p>
            <a:r>
              <a:rPr lang="en-US" sz="1600" dirty="0">
                <a:solidFill>
                  <a:srgbClr val="C00000"/>
                </a:solidFill>
              </a:rPr>
              <a:t>total frame size must divide evenly by 8</a:t>
            </a:r>
          </a:p>
        </p:txBody>
      </p:sp>
      <p:sp>
        <p:nvSpPr>
          <p:cNvPr id="159" name="Left-Right Arrow 158">
            <a:extLst>
              <a:ext uri="{FF2B5EF4-FFF2-40B4-BE49-F238E27FC236}">
                <a16:creationId xmlns:a16="http://schemas.microsoft.com/office/drawing/2014/main" id="{49AC0041-1BA7-8D44-CB65-663AD9BFEE37}"/>
              </a:ext>
            </a:extLst>
          </p:cNvPr>
          <p:cNvSpPr/>
          <p:nvPr/>
        </p:nvSpPr>
        <p:spPr>
          <a:xfrm>
            <a:off x="9537789" y="147310"/>
            <a:ext cx="1934015" cy="2115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TextBox 159">
            <a:extLst>
              <a:ext uri="{FF2B5EF4-FFF2-40B4-BE49-F238E27FC236}">
                <a16:creationId xmlns:a16="http://schemas.microsoft.com/office/drawing/2014/main" id="{06165116-FDD8-037D-2F5B-893269BDD8F8}"/>
              </a:ext>
            </a:extLst>
          </p:cNvPr>
          <p:cNvSpPr txBox="1"/>
          <p:nvPr/>
        </p:nvSpPr>
        <p:spPr>
          <a:xfrm>
            <a:off x="10123087" y="80122"/>
            <a:ext cx="928459" cy="369332"/>
          </a:xfrm>
          <a:prstGeom prst="rect">
            <a:avLst/>
          </a:prstGeom>
          <a:solidFill>
            <a:schemeClr val="bg1"/>
          </a:solidFill>
        </p:spPr>
        <p:txBody>
          <a:bodyPr wrap="none" rtlCol="0">
            <a:spAutoFit/>
          </a:bodyPr>
          <a:lstStyle/>
          <a:p>
            <a:r>
              <a:rPr lang="en-US" dirty="0"/>
              <a:t>4 bytes</a:t>
            </a:r>
          </a:p>
        </p:txBody>
      </p:sp>
      <p:sp>
        <p:nvSpPr>
          <p:cNvPr id="161" name="Rectangle 160">
            <a:extLst>
              <a:ext uri="{FF2B5EF4-FFF2-40B4-BE49-F238E27FC236}">
                <a16:creationId xmlns:a16="http://schemas.microsoft.com/office/drawing/2014/main" id="{79152B6D-E18F-5482-F8D0-A48B758ED543}"/>
              </a:ext>
            </a:extLst>
          </p:cNvPr>
          <p:cNvSpPr/>
          <p:nvPr/>
        </p:nvSpPr>
        <p:spPr>
          <a:xfrm>
            <a:off x="9466933" y="1890247"/>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2" name="Rectangle 161">
            <a:extLst>
              <a:ext uri="{FF2B5EF4-FFF2-40B4-BE49-F238E27FC236}">
                <a16:creationId xmlns:a16="http://schemas.microsoft.com/office/drawing/2014/main" id="{469C0B32-21ED-3913-E671-DB1D7250BEA9}"/>
              </a:ext>
            </a:extLst>
          </p:cNvPr>
          <p:cNvSpPr/>
          <p:nvPr/>
        </p:nvSpPr>
        <p:spPr>
          <a:xfrm>
            <a:off x="9466933" y="1419634"/>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64" name="Rectangle 163">
            <a:extLst>
              <a:ext uri="{FF2B5EF4-FFF2-40B4-BE49-F238E27FC236}">
                <a16:creationId xmlns:a16="http://schemas.microsoft.com/office/drawing/2014/main" id="{77BC20D4-4A39-1C71-2BEA-EE7805D10EFA}"/>
              </a:ext>
            </a:extLst>
          </p:cNvPr>
          <p:cNvSpPr/>
          <p:nvPr/>
        </p:nvSpPr>
        <p:spPr>
          <a:xfrm>
            <a:off x="9548406" y="2474496"/>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79" name="Group 178">
            <a:extLst>
              <a:ext uri="{FF2B5EF4-FFF2-40B4-BE49-F238E27FC236}">
                <a16:creationId xmlns:a16="http://schemas.microsoft.com/office/drawing/2014/main" id="{47CC8513-88BB-3E78-F05B-7E672F30FDA5}"/>
              </a:ext>
            </a:extLst>
          </p:cNvPr>
          <p:cNvGrpSpPr/>
          <p:nvPr/>
        </p:nvGrpSpPr>
        <p:grpSpPr>
          <a:xfrm>
            <a:off x="9598450" y="3234210"/>
            <a:ext cx="1734842" cy="452609"/>
            <a:chOff x="9580937" y="3236210"/>
            <a:chExt cx="1734842" cy="452609"/>
          </a:xfrm>
        </p:grpSpPr>
        <p:sp>
          <p:nvSpPr>
            <p:cNvPr id="165" name="Rectangle 164">
              <a:extLst>
                <a:ext uri="{FF2B5EF4-FFF2-40B4-BE49-F238E27FC236}">
                  <a16:creationId xmlns:a16="http://schemas.microsoft.com/office/drawing/2014/main" id="{DDC2F8F8-ADE7-3C8D-525C-4D09D7A01D3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66" name="Rectangle 165">
              <a:extLst>
                <a:ext uri="{FF2B5EF4-FFF2-40B4-BE49-F238E27FC236}">
                  <a16:creationId xmlns:a16="http://schemas.microsoft.com/office/drawing/2014/main" id="{9F7409CF-41EE-E9E9-C4BF-35E98D40EEBD}"/>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67" name="Rectangle 166">
            <a:extLst>
              <a:ext uri="{FF2B5EF4-FFF2-40B4-BE49-F238E27FC236}">
                <a16:creationId xmlns:a16="http://schemas.microsoft.com/office/drawing/2014/main" id="{45E4B1C8-06C2-0486-2081-6B2D26C131C4}"/>
              </a:ext>
            </a:extLst>
          </p:cNvPr>
          <p:cNvSpPr/>
          <p:nvPr/>
        </p:nvSpPr>
        <p:spPr>
          <a:xfrm>
            <a:off x="9471429" y="317287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6" name="Group 185">
            <a:extLst>
              <a:ext uri="{FF2B5EF4-FFF2-40B4-BE49-F238E27FC236}">
                <a16:creationId xmlns:a16="http://schemas.microsoft.com/office/drawing/2014/main" id="{6F943A4F-74EA-2405-9A6F-DAE8C0D44C73}"/>
              </a:ext>
            </a:extLst>
          </p:cNvPr>
          <p:cNvGrpSpPr/>
          <p:nvPr/>
        </p:nvGrpSpPr>
        <p:grpSpPr>
          <a:xfrm>
            <a:off x="9000461" y="474074"/>
            <a:ext cx="509763" cy="6307512"/>
            <a:chOff x="9000461" y="474074"/>
            <a:chExt cx="509763" cy="6307512"/>
          </a:xfrm>
        </p:grpSpPr>
        <p:cxnSp>
          <p:nvCxnSpPr>
            <p:cNvPr id="170" name="Straight Connector 169">
              <a:extLst>
                <a:ext uri="{FF2B5EF4-FFF2-40B4-BE49-F238E27FC236}">
                  <a16:creationId xmlns:a16="http://schemas.microsoft.com/office/drawing/2014/main" id="{0583760F-30A5-F421-520B-95D81FB9B5A5}"/>
                </a:ext>
              </a:extLst>
            </p:cNvPr>
            <p:cNvCxnSpPr>
              <a:cxnSpLocks/>
            </p:cNvCxnSpPr>
            <p:nvPr/>
          </p:nvCxnSpPr>
          <p:spPr>
            <a:xfrm flipH="1">
              <a:off x="9002559" y="2357955"/>
              <a:ext cx="507665"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632EA45B-77C3-60FC-5D16-046792F1713E}"/>
                </a:ext>
              </a:extLst>
            </p:cNvPr>
            <p:cNvCxnSpPr>
              <a:cxnSpLocks/>
            </p:cNvCxnSpPr>
            <p:nvPr/>
          </p:nvCxnSpPr>
          <p:spPr>
            <a:xfrm>
              <a:off x="9206882" y="2357955"/>
              <a:ext cx="0" cy="4423631"/>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4" name="TextBox 173">
              <a:extLst>
                <a:ext uri="{FF2B5EF4-FFF2-40B4-BE49-F238E27FC236}">
                  <a16:creationId xmlns:a16="http://schemas.microsoft.com/office/drawing/2014/main" id="{5CAA4E17-57FC-281D-FC43-13C8C6ECD456}"/>
                </a:ext>
              </a:extLst>
            </p:cNvPr>
            <p:cNvSpPr txBox="1"/>
            <p:nvPr/>
          </p:nvSpPr>
          <p:spPr>
            <a:xfrm rot="16200000">
              <a:off x="8639785" y="4198475"/>
              <a:ext cx="1059906" cy="338554"/>
            </a:xfrm>
            <a:prstGeom prst="rect">
              <a:avLst/>
            </a:prstGeom>
            <a:solidFill>
              <a:schemeClr val="bg1"/>
            </a:solidFill>
          </p:spPr>
          <p:txBody>
            <a:bodyPr wrap="none" rtlCol="0">
              <a:spAutoFit/>
            </a:bodyPr>
            <a:lstStyle/>
            <a:p>
              <a:r>
                <a:rPr lang="en-US" sz="1600" dirty="0">
                  <a:solidFill>
                    <a:srgbClr val="C00000"/>
                  </a:solidFill>
                </a:rPr>
                <a:t>FRMADD</a:t>
              </a:r>
            </a:p>
          </p:txBody>
        </p:sp>
        <p:cxnSp>
          <p:nvCxnSpPr>
            <p:cNvPr id="175" name="Straight Arrow Connector 174">
              <a:extLst>
                <a:ext uri="{FF2B5EF4-FFF2-40B4-BE49-F238E27FC236}">
                  <a16:creationId xmlns:a16="http://schemas.microsoft.com/office/drawing/2014/main" id="{8B15F448-E68B-0539-0C4C-C68A2E74B602}"/>
                </a:ext>
              </a:extLst>
            </p:cNvPr>
            <p:cNvCxnSpPr>
              <a:cxnSpLocks/>
            </p:cNvCxnSpPr>
            <p:nvPr/>
          </p:nvCxnSpPr>
          <p:spPr>
            <a:xfrm flipH="1">
              <a:off x="9206882" y="474074"/>
              <a:ext cx="129" cy="1942386"/>
            </a:xfrm>
            <a:prstGeom prst="straightConnector1">
              <a:avLst/>
            </a:prstGeom>
            <a:ln w="34925">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77" name="TextBox 176">
              <a:extLst>
                <a:ext uri="{FF2B5EF4-FFF2-40B4-BE49-F238E27FC236}">
                  <a16:creationId xmlns:a16="http://schemas.microsoft.com/office/drawing/2014/main" id="{1C1CC1F0-AE8F-D189-7588-6C52CAF793E9}"/>
                </a:ext>
              </a:extLst>
            </p:cNvPr>
            <p:cNvSpPr txBox="1"/>
            <p:nvPr/>
          </p:nvSpPr>
          <p:spPr>
            <a:xfrm rot="16200000">
              <a:off x="8536392" y="1208587"/>
              <a:ext cx="1266693" cy="338554"/>
            </a:xfrm>
            <a:prstGeom prst="rect">
              <a:avLst/>
            </a:prstGeom>
            <a:solidFill>
              <a:schemeClr val="bg1"/>
            </a:solidFill>
          </p:spPr>
          <p:txBody>
            <a:bodyPr wrap="none" rtlCol="0">
              <a:spAutoFit/>
            </a:bodyPr>
            <a:lstStyle/>
            <a:p>
              <a:r>
                <a:rPr lang="en-US" sz="1600" dirty="0">
                  <a:solidFill>
                    <a:srgbClr val="C00000"/>
                  </a:solidFill>
                </a:rPr>
                <a:t>REG Space</a:t>
              </a:r>
            </a:p>
          </p:txBody>
        </p:sp>
      </p:grpSp>
      <p:sp>
        <p:nvSpPr>
          <p:cNvPr id="178" name="Rectangle 177">
            <a:extLst>
              <a:ext uri="{FF2B5EF4-FFF2-40B4-BE49-F238E27FC236}">
                <a16:creationId xmlns:a16="http://schemas.microsoft.com/office/drawing/2014/main" id="{B3EEE0E6-4D44-DD2E-7ECC-002EE0326E41}"/>
              </a:ext>
            </a:extLst>
          </p:cNvPr>
          <p:cNvSpPr/>
          <p:nvPr/>
        </p:nvSpPr>
        <p:spPr>
          <a:xfrm>
            <a:off x="9505386" y="245592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Tree>
    <p:extLst>
      <p:ext uri="{BB962C8B-B14F-4D97-AF65-F5344CB8AC3E}">
        <p14:creationId xmlns:p14="http://schemas.microsoft.com/office/powerpoint/2010/main" val="231549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145" grpId="0" animBg="1"/>
      <p:bldP spid="146" grpId="0" animBg="1"/>
      <p:bldP spid="16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284727" y="22391"/>
            <a:ext cx="5682387" cy="992388"/>
          </a:xfrm>
        </p:spPr>
        <p:txBody>
          <a:bodyPr/>
          <a:lstStyle/>
          <a:p>
            <a:r>
              <a:rPr lang="en-US" sz="2800" dirty="0"/>
              <a:t>Accessing Stack Variables</a:t>
            </a:r>
            <a:br>
              <a:rPr lang="en-US" sz="2800" dirty="0"/>
            </a:br>
            <a:r>
              <a:rPr lang="en-US" sz="2800" dirty="0"/>
              <a:t>The Hard Way…..</a:t>
            </a:r>
          </a:p>
        </p:txBody>
      </p:sp>
      <p:sp>
        <p:nvSpPr>
          <p:cNvPr id="3" name="Content Placeholder 2">
            <a:extLst>
              <a:ext uri="{FF2B5EF4-FFF2-40B4-BE49-F238E27FC236}">
                <a16:creationId xmlns:a16="http://schemas.microsoft.com/office/drawing/2014/main" id="{621708DA-95D0-BE42-96F4-383EC6C9B233}"/>
              </a:ext>
            </a:extLst>
          </p:cNvPr>
          <p:cNvSpPr>
            <a:spLocks noGrp="1"/>
          </p:cNvSpPr>
          <p:nvPr>
            <p:ph sz="quarter" idx="17"/>
          </p:nvPr>
        </p:nvSpPr>
        <p:spPr>
          <a:xfrm>
            <a:off x="275977" y="996463"/>
            <a:ext cx="7221926" cy="3254934"/>
          </a:xfrm>
          <a:solidFill>
            <a:schemeClr val="accent4">
              <a:lumMod val="20000"/>
              <a:lumOff val="80000"/>
            </a:schemeClr>
          </a:solidFill>
          <a:ln>
            <a:solidFill>
              <a:schemeClr val="accent1"/>
            </a:solidFill>
          </a:ln>
        </p:spPr>
        <p:txBody>
          <a:bodyPr/>
          <a:lstStyle/>
          <a:p>
            <a:pPr>
              <a:lnSpc>
                <a:spcPct val="100000"/>
              </a:lnSpc>
            </a:pPr>
            <a:r>
              <a:rPr lang="en-US" sz="2200" dirty="0">
                <a:solidFill>
                  <a:srgbClr val="F3753F"/>
                </a:solidFill>
              </a:rPr>
              <a:t>Access data stored in the stack </a:t>
            </a:r>
          </a:p>
          <a:p>
            <a:pPr lvl="1"/>
            <a:r>
              <a:rPr lang="en-US" sz="2000" dirty="0">
                <a:solidFill>
                  <a:schemeClr val="tx2"/>
                </a:solidFill>
              </a:rPr>
              <a:t>use </a:t>
            </a:r>
            <a:r>
              <a:rPr lang="en-US" sz="2000" b="1" dirty="0" err="1">
                <a:solidFill>
                  <a:srgbClr val="0070C0"/>
                </a:solidFill>
                <a:latin typeface="Courier New" panose="02070309020205020404" pitchFamily="49" charset="0"/>
                <a:cs typeface="Courier New" panose="02070309020205020404" pitchFamily="49" charset="0"/>
              </a:rPr>
              <a:t>ldr</a:t>
            </a:r>
            <a:r>
              <a:rPr lang="en-US" sz="2000" b="1" dirty="0">
                <a:solidFill>
                  <a:srgbClr val="0070C0"/>
                </a:solidFill>
                <a:latin typeface="Courier New" panose="02070309020205020404" pitchFamily="49" charset="0"/>
                <a:cs typeface="Courier New" panose="02070309020205020404" pitchFamily="49" charset="0"/>
              </a:rPr>
              <a:t>/str </a:t>
            </a:r>
            <a:r>
              <a:rPr lang="en-US" sz="2000" dirty="0">
                <a:solidFill>
                  <a:schemeClr val="tx2"/>
                </a:solidFill>
                <a:cs typeface="Courier New" panose="02070309020205020404" pitchFamily="49" charset="0"/>
              </a:rPr>
              <a:t>instructions</a:t>
            </a:r>
            <a:r>
              <a:rPr lang="en-US" sz="2000" dirty="0">
                <a:solidFill>
                  <a:schemeClr val="tx2"/>
                </a:solidFill>
              </a:rPr>
              <a:t> </a:t>
            </a:r>
          </a:p>
          <a:p>
            <a:pPr>
              <a:lnSpc>
                <a:spcPct val="100000"/>
              </a:lnSpc>
            </a:pPr>
            <a:r>
              <a:rPr lang="en-US" sz="2200" b="1" dirty="0">
                <a:solidFill>
                  <a:srgbClr val="0070C0"/>
                </a:solidFill>
              </a:rPr>
              <a:t>Use base register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chemeClr val="tx2"/>
                </a:solidFill>
              </a:rPr>
              <a:t> </a:t>
            </a:r>
            <a:r>
              <a:rPr lang="en-US" sz="2200" b="1" dirty="0">
                <a:solidFill>
                  <a:srgbClr val="0070C0"/>
                </a:solidFill>
              </a:rPr>
              <a:t>with offset (</a:t>
            </a:r>
            <a:r>
              <a:rPr lang="en-US" sz="2200" b="1" dirty="0">
                <a:solidFill>
                  <a:srgbClr val="F37440"/>
                </a:solidFill>
              </a:rPr>
              <a:t>distance in bytes</a:t>
            </a:r>
            <a:r>
              <a:rPr lang="en-US" sz="2200" b="1" dirty="0">
                <a:solidFill>
                  <a:srgbClr val="0070C0"/>
                </a:solidFill>
              </a:rPr>
              <a:t>) addressing </a:t>
            </a:r>
            <a:r>
              <a:rPr lang="en-US" sz="2200" dirty="0">
                <a:solidFill>
                  <a:schemeClr val="tx2"/>
                </a:solidFill>
              </a:rPr>
              <a:t>(either register offset or immediate offset)</a:t>
            </a:r>
          </a:p>
          <a:p>
            <a:pPr>
              <a:lnSpc>
                <a:spcPct val="100000"/>
              </a:lnSpc>
            </a:pPr>
            <a:r>
              <a:rPr lang="en-US" sz="2200" dirty="0">
                <a:solidFill>
                  <a:schemeClr val="tx2"/>
                </a:solidFill>
              </a:rPr>
              <a:t>No matter where in memory the stack is located, </a:t>
            </a:r>
            <a:r>
              <a:rPr lang="en-US" sz="2200" b="1" dirty="0" err="1">
                <a:solidFill>
                  <a:srgbClr val="F3753F"/>
                </a:solidFill>
                <a:latin typeface="Consolas" panose="020B0609020204030204" pitchFamily="49" charset="0"/>
                <a:cs typeface="Consolas" panose="020B0609020204030204" pitchFamily="49" charset="0"/>
              </a:rPr>
              <a:t>fp</a:t>
            </a:r>
            <a:r>
              <a:rPr lang="en-US" sz="2200" dirty="0">
                <a:solidFill>
                  <a:srgbClr val="0070C0"/>
                </a:solidFill>
              </a:rPr>
              <a:t> always points at saved </a:t>
            </a:r>
            <a:r>
              <a:rPr lang="en-US" sz="2200" b="1" dirty="0" err="1">
                <a:solidFill>
                  <a:srgbClr val="F3753F"/>
                </a:solidFill>
                <a:latin typeface="Consolas" panose="020B0609020204030204" pitchFamily="49" charset="0"/>
                <a:cs typeface="Consolas" panose="020B0609020204030204" pitchFamily="49" charset="0"/>
              </a:rPr>
              <a:t>lr</a:t>
            </a:r>
            <a:r>
              <a:rPr lang="en-US" sz="2200" dirty="0">
                <a:solidFill>
                  <a:srgbClr val="0070C0"/>
                </a:solidFill>
              </a:rPr>
              <a:t>)</a:t>
            </a:r>
          </a:p>
          <a:p>
            <a:pPr>
              <a:lnSpc>
                <a:spcPct val="100000"/>
              </a:lnSpc>
            </a:pPr>
            <a:r>
              <a:rPr lang="en-US" sz="2200" dirty="0">
                <a:solidFill>
                  <a:srgbClr val="F3753F"/>
                </a:solidFill>
              </a:rPr>
              <a:t>Word offset </a:t>
            </a:r>
            <a:r>
              <a:rPr lang="en-US" sz="2200" dirty="0"/>
              <a:t>is a way to visualize the distance from </a:t>
            </a:r>
            <a:r>
              <a:rPr lang="en-US" sz="2200" dirty="0" err="1"/>
              <a:t>fp</a:t>
            </a:r>
            <a:r>
              <a:rPr lang="en-US" sz="2200" dirty="0"/>
              <a:t> for calculating offset values</a:t>
            </a:r>
          </a:p>
        </p:txBody>
      </p:sp>
      <p:sp>
        <p:nvSpPr>
          <p:cNvPr id="28" name="TextBox 27">
            <a:extLst>
              <a:ext uri="{FF2B5EF4-FFF2-40B4-BE49-F238E27FC236}">
                <a16:creationId xmlns:a16="http://schemas.microsoft.com/office/drawing/2014/main" id="{674D8B7C-D015-0989-20F2-94063E5B31F2}"/>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751E7C0D-0AEE-B1B8-1BD1-D116572233BC}"/>
              </a:ext>
            </a:extLst>
          </p:cNvPr>
          <p:cNvGrpSpPr/>
          <p:nvPr/>
        </p:nvGrpSpPr>
        <p:grpSpPr>
          <a:xfrm>
            <a:off x="8164507" y="3749398"/>
            <a:ext cx="2037885" cy="2116935"/>
            <a:chOff x="8844692" y="4530355"/>
            <a:chExt cx="2037885" cy="2116935"/>
          </a:xfrm>
        </p:grpSpPr>
        <p:sp>
          <p:nvSpPr>
            <p:cNvPr id="5" name="Rectangle 4">
              <a:extLst>
                <a:ext uri="{FF2B5EF4-FFF2-40B4-BE49-F238E27FC236}">
                  <a16:creationId xmlns:a16="http://schemas.microsoft.com/office/drawing/2014/main" id="{1FFBDA62-0E7E-25A6-F48D-5E8A515BE5FB}"/>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Rectangle 5">
              <a:extLst>
                <a:ext uri="{FF2B5EF4-FFF2-40B4-BE49-F238E27FC236}">
                  <a16:creationId xmlns:a16="http://schemas.microsoft.com/office/drawing/2014/main" id="{B4E4FA3A-7B9C-8862-6E92-8FC3B9CA7624}"/>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 name="Rectangle 6">
              <a:extLst>
                <a:ext uri="{FF2B5EF4-FFF2-40B4-BE49-F238E27FC236}">
                  <a16:creationId xmlns:a16="http://schemas.microsoft.com/office/drawing/2014/main" id="{194B516E-3617-8E87-25C5-48D7A34C16C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 name="Group 7">
            <a:extLst>
              <a:ext uri="{FF2B5EF4-FFF2-40B4-BE49-F238E27FC236}">
                <a16:creationId xmlns:a16="http://schemas.microsoft.com/office/drawing/2014/main" id="{D7428499-6FB0-9468-64FF-1CE5DC6AA2FC}"/>
              </a:ext>
            </a:extLst>
          </p:cNvPr>
          <p:cNvGrpSpPr/>
          <p:nvPr/>
        </p:nvGrpSpPr>
        <p:grpSpPr>
          <a:xfrm>
            <a:off x="8377901" y="3932655"/>
            <a:ext cx="1554878" cy="1061171"/>
            <a:chOff x="11967999" y="4049526"/>
            <a:chExt cx="1554878" cy="1061171"/>
          </a:xfrm>
        </p:grpSpPr>
        <p:grpSp>
          <p:nvGrpSpPr>
            <p:cNvPr id="9" name="Group 8">
              <a:extLst>
                <a:ext uri="{FF2B5EF4-FFF2-40B4-BE49-F238E27FC236}">
                  <a16:creationId xmlns:a16="http://schemas.microsoft.com/office/drawing/2014/main" id="{099501B8-3BC1-F5DD-03E7-83B0FEC5FDE2}"/>
                </a:ext>
              </a:extLst>
            </p:cNvPr>
            <p:cNvGrpSpPr/>
            <p:nvPr/>
          </p:nvGrpSpPr>
          <p:grpSpPr>
            <a:xfrm>
              <a:off x="11967999" y="4049526"/>
              <a:ext cx="1554878" cy="1061171"/>
              <a:chOff x="5602097" y="1600973"/>
              <a:chExt cx="1554878" cy="1061171"/>
            </a:xfrm>
          </p:grpSpPr>
          <p:sp>
            <p:nvSpPr>
              <p:cNvPr id="11" name="Rectangle 10">
                <a:extLst>
                  <a:ext uri="{FF2B5EF4-FFF2-40B4-BE49-F238E27FC236}">
                    <a16:creationId xmlns:a16="http://schemas.microsoft.com/office/drawing/2014/main" id="{052D54BE-2425-410A-8365-990C1ADDD65D}"/>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2" name="Rectangle 11">
                <a:extLst>
                  <a:ext uri="{FF2B5EF4-FFF2-40B4-BE49-F238E27FC236}">
                    <a16:creationId xmlns:a16="http://schemas.microsoft.com/office/drawing/2014/main" id="{6A09C5B0-95AD-10AF-5297-2B4E98D56D1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3" name="Rectangle 12">
                <a:extLst>
                  <a:ext uri="{FF2B5EF4-FFF2-40B4-BE49-F238E27FC236}">
                    <a16:creationId xmlns:a16="http://schemas.microsoft.com/office/drawing/2014/main" id="{17040BFC-47EC-315F-5D4E-44C13BB010A4}"/>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4" name="Rectangle 13">
                <a:extLst>
                  <a:ext uri="{FF2B5EF4-FFF2-40B4-BE49-F238E27FC236}">
                    <a16:creationId xmlns:a16="http://schemas.microsoft.com/office/drawing/2014/main" id="{F4BD335F-D2DC-845F-6180-2EA6AEA419FE}"/>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5" name="Rectangle 14">
                <a:extLst>
                  <a:ext uri="{FF2B5EF4-FFF2-40B4-BE49-F238E27FC236}">
                    <a16:creationId xmlns:a16="http://schemas.microsoft.com/office/drawing/2014/main" id="{2FCBA1CD-A512-9C18-0142-D93FE4F6CE5D}"/>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0" name="Rectangle 9">
              <a:extLst>
                <a:ext uri="{FF2B5EF4-FFF2-40B4-BE49-F238E27FC236}">
                  <a16:creationId xmlns:a16="http://schemas.microsoft.com/office/drawing/2014/main" id="{A20CB308-5EC7-73C8-4A6B-C973E4DD8864}"/>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6" name="Rectangle 15">
            <a:extLst>
              <a:ext uri="{FF2B5EF4-FFF2-40B4-BE49-F238E27FC236}">
                <a16:creationId xmlns:a16="http://schemas.microsoft.com/office/drawing/2014/main" id="{2863D8B5-D68C-6D48-E396-F7F15B5E641E}"/>
              </a:ext>
            </a:extLst>
          </p:cNvPr>
          <p:cNvSpPr/>
          <p:nvPr/>
        </p:nvSpPr>
        <p:spPr>
          <a:xfrm>
            <a:off x="8182255" y="3806123"/>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7" name="Rectangle 16">
            <a:extLst>
              <a:ext uri="{FF2B5EF4-FFF2-40B4-BE49-F238E27FC236}">
                <a16:creationId xmlns:a16="http://schemas.microsoft.com/office/drawing/2014/main" id="{B05D1A1D-B2C6-0F1D-92B7-80A2E3217083}"/>
              </a:ext>
            </a:extLst>
          </p:cNvPr>
          <p:cNvSpPr/>
          <p:nvPr/>
        </p:nvSpPr>
        <p:spPr>
          <a:xfrm>
            <a:off x="8168721" y="2269554"/>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8" name="Group 17">
            <a:extLst>
              <a:ext uri="{FF2B5EF4-FFF2-40B4-BE49-F238E27FC236}">
                <a16:creationId xmlns:a16="http://schemas.microsoft.com/office/drawing/2014/main" id="{AFC81F07-7779-38E0-CED1-A80D083F112E}"/>
              </a:ext>
            </a:extLst>
          </p:cNvPr>
          <p:cNvGrpSpPr/>
          <p:nvPr/>
        </p:nvGrpSpPr>
        <p:grpSpPr>
          <a:xfrm>
            <a:off x="8178896" y="5206504"/>
            <a:ext cx="2037885" cy="1470991"/>
            <a:chOff x="8853170" y="5259442"/>
            <a:chExt cx="2037885" cy="1470991"/>
          </a:xfrm>
        </p:grpSpPr>
        <p:sp>
          <p:nvSpPr>
            <p:cNvPr id="19" name="Rectangle 18">
              <a:extLst>
                <a:ext uri="{FF2B5EF4-FFF2-40B4-BE49-F238E27FC236}">
                  <a16:creationId xmlns:a16="http://schemas.microsoft.com/office/drawing/2014/main" id="{6C39A37D-4DD3-536B-A982-6E6167396217}"/>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0" name="Rectangle 19">
              <a:extLst>
                <a:ext uri="{FF2B5EF4-FFF2-40B4-BE49-F238E27FC236}">
                  <a16:creationId xmlns:a16="http://schemas.microsoft.com/office/drawing/2014/main" id="{8A8B852F-E743-E774-72E8-86E72B19CD2A}"/>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21" name="Rectangle 20">
            <a:extLst>
              <a:ext uri="{FF2B5EF4-FFF2-40B4-BE49-F238E27FC236}">
                <a16:creationId xmlns:a16="http://schemas.microsoft.com/office/drawing/2014/main" id="{71BB4A34-6A66-F137-57F2-03E301C02348}"/>
              </a:ext>
            </a:extLst>
          </p:cNvPr>
          <p:cNvSpPr/>
          <p:nvPr/>
        </p:nvSpPr>
        <p:spPr>
          <a:xfrm>
            <a:off x="8245698" y="526947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22" name="TextBox 21">
            <a:extLst>
              <a:ext uri="{FF2B5EF4-FFF2-40B4-BE49-F238E27FC236}">
                <a16:creationId xmlns:a16="http://schemas.microsoft.com/office/drawing/2014/main" id="{9A641DAB-E5CC-6C05-AEEB-FDA2D299DA9C}"/>
              </a:ext>
            </a:extLst>
          </p:cNvPr>
          <p:cNvSpPr txBox="1"/>
          <p:nvPr/>
        </p:nvSpPr>
        <p:spPr>
          <a:xfrm>
            <a:off x="8479882" y="6099539"/>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23" name="Rectangle 22">
            <a:extLst>
              <a:ext uri="{FF2B5EF4-FFF2-40B4-BE49-F238E27FC236}">
                <a16:creationId xmlns:a16="http://schemas.microsoft.com/office/drawing/2014/main" id="{33813FB3-F61D-D1B4-7734-BA6158D6F9EA}"/>
              </a:ext>
            </a:extLst>
          </p:cNvPr>
          <p:cNvSpPr/>
          <p:nvPr/>
        </p:nvSpPr>
        <p:spPr>
          <a:xfrm>
            <a:off x="8164507" y="358694"/>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24" name="Rectangle 23">
            <a:extLst>
              <a:ext uri="{FF2B5EF4-FFF2-40B4-BE49-F238E27FC236}">
                <a16:creationId xmlns:a16="http://schemas.microsoft.com/office/drawing/2014/main" id="{4EC15282-413F-85C4-780E-BCE480F54EEC}"/>
              </a:ext>
            </a:extLst>
          </p:cNvPr>
          <p:cNvSpPr/>
          <p:nvPr/>
        </p:nvSpPr>
        <p:spPr>
          <a:xfrm>
            <a:off x="8164507" y="853377"/>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41" name="Group 40">
            <a:extLst>
              <a:ext uri="{FF2B5EF4-FFF2-40B4-BE49-F238E27FC236}">
                <a16:creationId xmlns:a16="http://schemas.microsoft.com/office/drawing/2014/main" id="{930F16C6-DD6A-BAE7-8A73-F17525B77985}"/>
              </a:ext>
            </a:extLst>
          </p:cNvPr>
          <p:cNvGrpSpPr/>
          <p:nvPr/>
        </p:nvGrpSpPr>
        <p:grpSpPr>
          <a:xfrm>
            <a:off x="8354075" y="3941217"/>
            <a:ext cx="729481" cy="335577"/>
            <a:chOff x="9625298" y="4016094"/>
            <a:chExt cx="729481" cy="335577"/>
          </a:xfrm>
        </p:grpSpPr>
        <p:sp>
          <p:nvSpPr>
            <p:cNvPr id="42" name="Rectangle 41">
              <a:extLst>
                <a:ext uri="{FF2B5EF4-FFF2-40B4-BE49-F238E27FC236}">
                  <a16:creationId xmlns:a16="http://schemas.microsoft.com/office/drawing/2014/main" id="{EACFFF0A-0131-8CBF-5CE2-3B09B3F87626}"/>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43" name="Rectangle 42">
              <a:extLst>
                <a:ext uri="{FF2B5EF4-FFF2-40B4-BE49-F238E27FC236}">
                  <a16:creationId xmlns:a16="http://schemas.microsoft.com/office/drawing/2014/main" id="{A903A8DF-395F-A7BD-33CA-F9583D42675C}"/>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55" name="Rectangle 54">
            <a:extLst>
              <a:ext uri="{FF2B5EF4-FFF2-40B4-BE49-F238E27FC236}">
                <a16:creationId xmlns:a16="http://schemas.microsoft.com/office/drawing/2014/main" id="{9AF06766-8460-71AE-A8BA-37AB63F7C19B}"/>
              </a:ext>
            </a:extLst>
          </p:cNvPr>
          <p:cNvSpPr/>
          <p:nvPr/>
        </p:nvSpPr>
        <p:spPr>
          <a:xfrm>
            <a:off x="8164507" y="1801846"/>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6" name="Rectangle 55">
            <a:extLst>
              <a:ext uri="{FF2B5EF4-FFF2-40B4-BE49-F238E27FC236}">
                <a16:creationId xmlns:a16="http://schemas.microsoft.com/office/drawing/2014/main" id="{3713853E-B0A6-BE8A-4E9B-6A61A9CCA362}"/>
              </a:ext>
            </a:extLst>
          </p:cNvPr>
          <p:cNvSpPr/>
          <p:nvPr/>
        </p:nvSpPr>
        <p:spPr>
          <a:xfrm>
            <a:off x="8164507" y="1331233"/>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57" name="Rectangle 56">
            <a:extLst>
              <a:ext uri="{FF2B5EF4-FFF2-40B4-BE49-F238E27FC236}">
                <a16:creationId xmlns:a16="http://schemas.microsoft.com/office/drawing/2014/main" id="{5FBAECAC-6ACB-F82C-3534-910889B47440}"/>
              </a:ext>
            </a:extLst>
          </p:cNvPr>
          <p:cNvSpPr/>
          <p:nvPr/>
        </p:nvSpPr>
        <p:spPr>
          <a:xfrm>
            <a:off x="8245980" y="2386095"/>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58" name="Group 57">
            <a:extLst>
              <a:ext uri="{FF2B5EF4-FFF2-40B4-BE49-F238E27FC236}">
                <a16:creationId xmlns:a16="http://schemas.microsoft.com/office/drawing/2014/main" id="{E40FA3F2-7A53-1654-7865-4653421E864D}"/>
              </a:ext>
            </a:extLst>
          </p:cNvPr>
          <p:cNvGrpSpPr/>
          <p:nvPr/>
        </p:nvGrpSpPr>
        <p:grpSpPr>
          <a:xfrm>
            <a:off x="8296024" y="3145809"/>
            <a:ext cx="1734842" cy="452609"/>
            <a:chOff x="9580937" y="3236210"/>
            <a:chExt cx="1734842" cy="452609"/>
          </a:xfrm>
        </p:grpSpPr>
        <p:sp>
          <p:nvSpPr>
            <p:cNvPr id="59" name="Rectangle 58">
              <a:extLst>
                <a:ext uri="{FF2B5EF4-FFF2-40B4-BE49-F238E27FC236}">
                  <a16:creationId xmlns:a16="http://schemas.microsoft.com/office/drawing/2014/main" id="{4B0790B8-E666-C4D6-3B1F-7EE9A13E3E1B}"/>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61" name="Rectangle 60">
              <a:extLst>
                <a:ext uri="{FF2B5EF4-FFF2-40B4-BE49-F238E27FC236}">
                  <a16:creationId xmlns:a16="http://schemas.microsoft.com/office/drawing/2014/main" id="{1F67513F-0107-9CCF-8A09-3C37EA586283}"/>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62" name="Rectangle 61">
            <a:extLst>
              <a:ext uri="{FF2B5EF4-FFF2-40B4-BE49-F238E27FC236}">
                <a16:creationId xmlns:a16="http://schemas.microsoft.com/office/drawing/2014/main" id="{3E2F05F0-D831-BEAB-6DB0-23C2534E9590}"/>
              </a:ext>
            </a:extLst>
          </p:cNvPr>
          <p:cNvSpPr/>
          <p:nvPr/>
        </p:nvSpPr>
        <p:spPr>
          <a:xfrm>
            <a:off x="8169003" y="3084472"/>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2" name="Rectangle 71">
            <a:extLst>
              <a:ext uri="{FF2B5EF4-FFF2-40B4-BE49-F238E27FC236}">
                <a16:creationId xmlns:a16="http://schemas.microsoft.com/office/drawing/2014/main" id="{0A6A2C02-4556-150E-4A8A-FA669AF6C09A}"/>
              </a:ext>
            </a:extLst>
          </p:cNvPr>
          <p:cNvSpPr/>
          <p:nvPr/>
        </p:nvSpPr>
        <p:spPr>
          <a:xfrm>
            <a:off x="8202960" y="236751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73" name="TextBox 72">
            <a:extLst>
              <a:ext uri="{FF2B5EF4-FFF2-40B4-BE49-F238E27FC236}">
                <a16:creationId xmlns:a16="http://schemas.microsoft.com/office/drawing/2014/main" id="{7CF7B74D-7287-C4A9-C6C5-84B173028851}"/>
              </a:ext>
            </a:extLst>
          </p:cNvPr>
          <p:cNvSpPr txBox="1"/>
          <p:nvPr/>
        </p:nvSpPr>
        <p:spPr>
          <a:xfrm>
            <a:off x="7781580" y="309361"/>
            <a:ext cx="311304" cy="6355586"/>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0</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a:t>
            </a: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2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000" dirty="0">
              <a:solidFill>
                <a:srgbClr val="F3753F"/>
              </a:solidFill>
              <a:latin typeface="Consolas" panose="020B0609020204030204" pitchFamily="49" charset="0"/>
              <a:cs typeface="Consolas" panose="020B0609020204030204" pitchFamily="49" charset="0"/>
            </a:endParaRP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4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900" dirty="0">
              <a:solidFill>
                <a:srgbClr val="F3753F"/>
              </a:solidFill>
              <a:latin typeface="Consolas" panose="020B0609020204030204" pitchFamily="49" charset="0"/>
              <a:cs typeface="Consolas" panose="020B0609020204030204" pitchFamily="49" charset="0"/>
            </a:endParaRPr>
          </a:p>
          <a:p>
            <a:endParaRPr lang="en-US" sz="1100" dirty="0">
              <a:solidFill>
                <a:srgbClr val="F3753F"/>
              </a:solidFill>
              <a:latin typeface="Consolas" panose="020B0609020204030204" pitchFamily="49" charset="0"/>
              <a:cs typeface="Consolas" panose="020B0609020204030204" pitchFamily="49" charset="0"/>
            </a:endParaRPr>
          </a:p>
          <a:p>
            <a:endParaRPr lang="en-US" sz="14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100" dirty="0">
              <a:solidFill>
                <a:srgbClr val="F3753F"/>
              </a:solidFill>
              <a:latin typeface="Consolas" panose="020B0609020204030204" pitchFamily="49" charset="0"/>
              <a:cs typeface="Consolas" panose="020B0609020204030204" pitchFamily="49" charset="0"/>
            </a:endParaRPr>
          </a:p>
          <a:p>
            <a:endParaRPr lang="en-US" sz="16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p>
          <a:p>
            <a:endParaRPr lang="en-US" sz="24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28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p:txBody>
      </p:sp>
      <p:sp>
        <p:nvSpPr>
          <p:cNvPr id="74" name="TextBox 73">
            <a:extLst>
              <a:ext uri="{FF2B5EF4-FFF2-40B4-BE49-F238E27FC236}">
                <a16:creationId xmlns:a16="http://schemas.microsoft.com/office/drawing/2014/main" id="{F48F2646-DD6E-5F7B-B368-B7B336DE3FB6}"/>
              </a:ext>
            </a:extLst>
          </p:cNvPr>
          <p:cNvSpPr txBox="1"/>
          <p:nvPr/>
        </p:nvSpPr>
        <p:spPr>
          <a:xfrm>
            <a:off x="6879374" y="58113"/>
            <a:ext cx="979755" cy="646331"/>
          </a:xfrm>
          <a:prstGeom prst="rect">
            <a:avLst/>
          </a:prstGeom>
          <a:noFill/>
        </p:spPr>
        <p:txBody>
          <a:bodyPr wrap="none" rtlCol="0">
            <a:spAutoFit/>
          </a:bodyPr>
          <a:lstStyle/>
          <a:p>
            <a:r>
              <a:rPr lang="en-US" dirty="0">
                <a:solidFill>
                  <a:srgbClr val="F3753F"/>
                </a:solidFill>
              </a:rPr>
              <a:t>Word #</a:t>
            </a:r>
          </a:p>
          <a:p>
            <a:r>
              <a:rPr lang="en-US" dirty="0">
                <a:solidFill>
                  <a:srgbClr val="F3753F"/>
                </a:solidFill>
              </a:rPr>
              <a:t>From </a:t>
            </a:r>
            <a:r>
              <a:rPr lang="en-US" dirty="0" err="1">
                <a:solidFill>
                  <a:srgbClr val="F3753F"/>
                </a:solidFill>
              </a:rPr>
              <a:t>fp</a:t>
            </a:r>
            <a:endParaRPr lang="en-US" dirty="0">
              <a:solidFill>
                <a:srgbClr val="F3753F"/>
              </a:solidFill>
            </a:endParaRPr>
          </a:p>
        </p:txBody>
      </p:sp>
      <p:graphicFrame>
        <p:nvGraphicFramePr>
          <p:cNvPr id="86" name="Table 85">
            <a:extLst>
              <a:ext uri="{FF2B5EF4-FFF2-40B4-BE49-F238E27FC236}">
                <a16:creationId xmlns:a16="http://schemas.microsoft.com/office/drawing/2014/main" id="{67EC045B-1BDB-BB1A-E8F4-162E13B4C9E2}"/>
              </a:ext>
            </a:extLst>
          </p:cNvPr>
          <p:cNvGraphicFramePr>
            <a:graphicFrameLocks/>
          </p:cNvGraphicFramePr>
          <p:nvPr>
            <p:extLst>
              <p:ext uri="{D42A27DB-BD31-4B8C-83A1-F6EECF244321}">
                <p14:modId xmlns:p14="http://schemas.microsoft.com/office/powerpoint/2010/main" val="1526440455"/>
              </p:ext>
            </p:extLst>
          </p:nvPr>
        </p:nvGraphicFramePr>
        <p:xfrm>
          <a:off x="284727" y="4454657"/>
          <a:ext cx="6836402" cy="1834503"/>
        </p:xfrm>
        <a:graphic>
          <a:graphicData uri="http://schemas.openxmlformats.org/drawingml/2006/table">
            <a:tbl>
              <a:tblPr firstRow="1">
                <a:tableStyleId>{FABFCF23-3B69-468F-B69F-88F6DE6A72F2}</a:tableStyleId>
              </a:tblPr>
              <a:tblGrid>
                <a:gridCol w="1783232">
                  <a:extLst>
                    <a:ext uri="{9D8B030D-6E8A-4147-A177-3AD203B41FA5}">
                      <a16:colId xmlns:a16="http://schemas.microsoft.com/office/drawing/2014/main" val="2146949649"/>
                    </a:ext>
                  </a:extLst>
                </a:gridCol>
                <a:gridCol w="1974495">
                  <a:extLst>
                    <a:ext uri="{9D8B030D-6E8A-4147-A177-3AD203B41FA5}">
                      <a16:colId xmlns:a16="http://schemas.microsoft.com/office/drawing/2014/main" val="1067220819"/>
                    </a:ext>
                  </a:extLst>
                </a:gridCol>
                <a:gridCol w="3078675">
                  <a:extLst>
                    <a:ext uri="{9D8B030D-6E8A-4147-A177-3AD203B41FA5}">
                      <a16:colId xmlns:a16="http://schemas.microsoft.com/office/drawing/2014/main" val="2065921853"/>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offset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err="1"/>
                        <a:t>ldr</a:t>
                      </a:r>
                      <a:r>
                        <a:rPr lang="en-US" dirty="0"/>
                        <a:t> instruction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ldrsh</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ldrb</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err="1">
                          <a:solidFill>
                            <a:schemeClr val="tx2"/>
                          </a:solidFill>
                          <a:latin typeface="Consolas" panose="020B0609020204030204" pitchFamily="49" charset="0"/>
                          <a:cs typeface="Consolas" panose="020B0609020204030204" pitchFamily="49" charset="0"/>
                        </a:rPr>
                        <a:t>ldr</a:t>
                      </a:r>
                      <a:r>
                        <a:rPr lang="en-US" sz="1800" b="0" dirty="0">
                          <a:solidFill>
                            <a:schemeClr val="tx2"/>
                          </a:solidFill>
                          <a:latin typeface="Consolas" panose="020B0609020204030204" pitchFamily="49" charset="0"/>
                          <a:cs typeface="Consolas" panose="020B0609020204030204" pitchFamily="49" charset="0"/>
                        </a:rPr>
                        <a:t> r0, [</a:t>
                      </a:r>
                      <a:r>
                        <a:rPr lang="en-US" sz="1800" b="0" dirty="0" err="1">
                          <a:solidFill>
                            <a:schemeClr val="tx2"/>
                          </a:solidFill>
                          <a:latin typeface="Consolas" panose="020B0609020204030204" pitchFamily="49" charset="0"/>
                          <a:cs typeface="Consolas" panose="020B0609020204030204" pitchFamily="49" charset="0"/>
                        </a:rPr>
                        <a:t>fp</a:t>
                      </a:r>
                      <a:r>
                        <a:rPr lang="en-US" sz="1800" b="0" dirty="0">
                          <a:solidFill>
                            <a:schemeClr val="tx2"/>
                          </a:solidFill>
                          <a:latin typeface="Consolas" panose="020B0609020204030204" pitchFamily="49" charset="0"/>
                          <a:cs typeface="Consolas" panose="020B0609020204030204" pitchFamily="49" charset="0"/>
                        </a:rPr>
                        <a:t>, -32]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bl>
          </a:graphicData>
        </a:graphic>
      </p:graphicFrame>
      <p:sp>
        <p:nvSpPr>
          <p:cNvPr id="27" name="Left Arrow 26">
            <a:extLst>
              <a:ext uri="{FF2B5EF4-FFF2-40B4-BE49-F238E27FC236}">
                <a16:creationId xmlns:a16="http://schemas.microsoft.com/office/drawing/2014/main" id="{E8F94448-6AD0-DBB7-98AB-BAD408602BF6}"/>
              </a:ext>
            </a:extLst>
          </p:cNvPr>
          <p:cNvSpPr/>
          <p:nvPr/>
        </p:nvSpPr>
        <p:spPr>
          <a:xfrm>
            <a:off x="10162854" y="6468871"/>
            <a:ext cx="255757"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9" name="TextBox 28">
            <a:extLst>
              <a:ext uri="{FF2B5EF4-FFF2-40B4-BE49-F238E27FC236}">
                <a16:creationId xmlns:a16="http://schemas.microsoft.com/office/drawing/2014/main" id="{C3222A5E-A9FD-0965-04D1-17A8EF5D65E7}"/>
              </a:ext>
            </a:extLst>
          </p:cNvPr>
          <p:cNvSpPr txBox="1"/>
          <p:nvPr/>
        </p:nvSpPr>
        <p:spPr>
          <a:xfrm>
            <a:off x="10546166" y="536509"/>
            <a:ext cx="454210" cy="478270"/>
          </a:xfrm>
          <a:prstGeom prst="rect">
            <a:avLst/>
          </a:prstGeom>
          <a:noFill/>
        </p:spPr>
        <p:txBody>
          <a:bodyPr wrap="none" rtlCol="0">
            <a:spAutoFit/>
          </a:bodyPr>
          <a:lstStyle/>
          <a:p>
            <a:r>
              <a:rPr lang="en-US" sz="2000" dirty="0" err="1"/>
              <a:t>fp</a:t>
            </a:r>
            <a:endParaRPr lang="en-US" sz="2000" dirty="0"/>
          </a:p>
        </p:txBody>
      </p:sp>
      <p:sp>
        <p:nvSpPr>
          <p:cNvPr id="30" name="Left Arrow 29">
            <a:extLst>
              <a:ext uri="{FF2B5EF4-FFF2-40B4-BE49-F238E27FC236}">
                <a16:creationId xmlns:a16="http://schemas.microsoft.com/office/drawing/2014/main" id="{AB824D00-175C-9EE3-4B96-1A9EE355F7C0}"/>
              </a:ext>
            </a:extLst>
          </p:cNvPr>
          <p:cNvSpPr/>
          <p:nvPr/>
        </p:nvSpPr>
        <p:spPr>
          <a:xfrm>
            <a:off x="10228494" y="684917"/>
            <a:ext cx="255756" cy="181454"/>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 name="Left Arrow 30">
            <a:extLst>
              <a:ext uri="{FF2B5EF4-FFF2-40B4-BE49-F238E27FC236}">
                <a16:creationId xmlns:a16="http://schemas.microsoft.com/office/drawing/2014/main" id="{2486F72C-1165-736B-AE6F-4143DA666DBB}"/>
              </a:ext>
            </a:extLst>
          </p:cNvPr>
          <p:cNvSpPr/>
          <p:nvPr/>
        </p:nvSpPr>
        <p:spPr>
          <a:xfrm>
            <a:off x="10165846" y="2840245"/>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E76D4AC9-993A-E0FF-E698-EB2BEB9AB0FC}"/>
              </a:ext>
            </a:extLst>
          </p:cNvPr>
          <p:cNvSpPr txBox="1"/>
          <p:nvPr/>
        </p:nvSpPr>
        <p:spPr>
          <a:xfrm>
            <a:off x="10719450" y="2723070"/>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-16]</a:t>
            </a:r>
          </a:p>
        </p:txBody>
      </p:sp>
      <p:sp>
        <p:nvSpPr>
          <p:cNvPr id="35" name="Left Arrow 34">
            <a:extLst>
              <a:ext uri="{FF2B5EF4-FFF2-40B4-BE49-F238E27FC236}">
                <a16:creationId xmlns:a16="http://schemas.microsoft.com/office/drawing/2014/main" id="{5F881F6B-0864-663A-1153-18D172AC4EB4}"/>
              </a:ext>
            </a:extLst>
          </p:cNvPr>
          <p:cNvSpPr/>
          <p:nvPr/>
        </p:nvSpPr>
        <p:spPr>
          <a:xfrm>
            <a:off x="10236038" y="356155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75FB898-80F1-C4AD-5479-B7D911D0D569}"/>
              </a:ext>
            </a:extLst>
          </p:cNvPr>
          <p:cNvSpPr txBox="1"/>
          <p:nvPr/>
        </p:nvSpPr>
        <p:spPr>
          <a:xfrm>
            <a:off x="10789642" y="3444384"/>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-20]</a:t>
            </a:r>
          </a:p>
        </p:txBody>
      </p:sp>
      <p:sp>
        <p:nvSpPr>
          <p:cNvPr id="37" name="Left Arrow 36">
            <a:extLst>
              <a:ext uri="{FF2B5EF4-FFF2-40B4-BE49-F238E27FC236}">
                <a16:creationId xmlns:a16="http://schemas.microsoft.com/office/drawing/2014/main" id="{190BF8A0-0EAA-CC33-3710-55567B4FEC59}"/>
              </a:ext>
            </a:extLst>
          </p:cNvPr>
          <p:cNvSpPr/>
          <p:nvPr/>
        </p:nvSpPr>
        <p:spPr>
          <a:xfrm>
            <a:off x="10209316" y="496720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8" name="TextBox 37">
            <a:extLst>
              <a:ext uri="{FF2B5EF4-FFF2-40B4-BE49-F238E27FC236}">
                <a16:creationId xmlns:a16="http://schemas.microsoft.com/office/drawing/2014/main" id="{EFE9A10D-C0A9-15C4-B261-1FA924E5D266}"/>
              </a:ext>
            </a:extLst>
          </p:cNvPr>
          <p:cNvSpPr txBox="1"/>
          <p:nvPr/>
        </p:nvSpPr>
        <p:spPr>
          <a:xfrm>
            <a:off x="10762920" y="4850028"/>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-28]</a:t>
            </a:r>
          </a:p>
        </p:txBody>
      </p:sp>
      <p:sp>
        <p:nvSpPr>
          <p:cNvPr id="39" name="Left Arrow 38">
            <a:extLst>
              <a:ext uri="{FF2B5EF4-FFF2-40B4-BE49-F238E27FC236}">
                <a16:creationId xmlns:a16="http://schemas.microsoft.com/office/drawing/2014/main" id="{5F1BFC4E-192E-5DBE-8176-81A4036D1D39}"/>
              </a:ext>
            </a:extLst>
          </p:cNvPr>
          <p:cNvSpPr/>
          <p:nvPr/>
        </p:nvSpPr>
        <p:spPr>
          <a:xfrm>
            <a:off x="10203432" y="573164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0" name="TextBox 39">
            <a:extLst>
              <a:ext uri="{FF2B5EF4-FFF2-40B4-BE49-F238E27FC236}">
                <a16:creationId xmlns:a16="http://schemas.microsoft.com/office/drawing/2014/main" id="{4808FBA0-CDD4-8A49-1E1B-5CB93A88DD33}"/>
              </a:ext>
            </a:extLst>
          </p:cNvPr>
          <p:cNvSpPr txBox="1"/>
          <p:nvPr/>
        </p:nvSpPr>
        <p:spPr>
          <a:xfrm>
            <a:off x="10757036" y="561447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-32]</a:t>
            </a:r>
          </a:p>
        </p:txBody>
      </p:sp>
      <p:sp>
        <p:nvSpPr>
          <p:cNvPr id="44" name="Left Arrow 43">
            <a:extLst>
              <a:ext uri="{FF2B5EF4-FFF2-40B4-BE49-F238E27FC236}">
                <a16:creationId xmlns:a16="http://schemas.microsoft.com/office/drawing/2014/main" id="{C49F7C8A-BBFE-7380-DE79-1820A4A028EB}"/>
              </a:ext>
            </a:extLst>
          </p:cNvPr>
          <p:cNvSpPr/>
          <p:nvPr/>
        </p:nvSpPr>
        <p:spPr>
          <a:xfrm>
            <a:off x="10203432" y="209046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5" name="TextBox 44">
            <a:extLst>
              <a:ext uri="{FF2B5EF4-FFF2-40B4-BE49-F238E27FC236}">
                <a16:creationId xmlns:a16="http://schemas.microsoft.com/office/drawing/2014/main" id="{E87FD803-280B-551C-67C3-1ED8CB6BABD5}"/>
              </a:ext>
            </a:extLst>
          </p:cNvPr>
          <p:cNvSpPr txBox="1"/>
          <p:nvPr/>
        </p:nvSpPr>
        <p:spPr>
          <a:xfrm>
            <a:off x="10757036" y="1973291"/>
            <a:ext cx="1324402"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-12]</a:t>
            </a:r>
          </a:p>
        </p:txBody>
      </p:sp>
      <p:sp>
        <p:nvSpPr>
          <p:cNvPr id="46" name="Up-Down Arrow 45">
            <a:extLst>
              <a:ext uri="{FF2B5EF4-FFF2-40B4-BE49-F238E27FC236}">
                <a16:creationId xmlns:a16="http://schemas.microsoft.com/office/drawing/2014/main" id="{DFAE48E6-051E-66B1-4885-11B893C425AB}"/>
              </a:ext>
            </a:extLst>
          </p:cNvPr>
          <p:cNvSpPr/>
          <p:nvPr/>
        </p:nvSpPr>
        <p:spPr>
          <a:xfrm>
            <a:off x="10481882" y="866371"/>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12EE729-B0B0-895B-10F0-74C3D6CBF139}"/>
              </a:ext>
            </a:extLst>
          </p:cNvPr>
          <p:cNvSpPr txBox="1"/>
          <p:nvPr/>
        </p:nvSpPr>
        <p:spPr>
          <a:xfrm>
            <a:off x="10539045" y="1290719"/>
            <a:ext cx="1577676"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FP_OFF = 12</a:t>
            </a:r>
          </a:p>
        </p:txBody>
      </p:sp>
      <p:sp>
        <p:nvSpPr>
          <p:cNvPr id="48" name="TextBox 47">
            <a:extLst>
              <a:ext uri="{FF2B5EF4-FFF2-40B4-BE49-F238E27FC236}">
                <a16:creationId xmlns:a16="http://schemas.microsoft.com/office/drawing/2014/main" id="{E5E6B520-9C5A-53DE-CBF3-8502075F87BD}"/>
              </a:ext>
            </a:extLst>
          </p:cNvPr>
          <p:cNvSpPr txBox="1"/>
          <p:nvPr/>
        </p:nvSpPr>
        <p:spPr>
          <a:xfrm>
            <a:off x="10418611" y="6363660"/>
            <a:ext cx="1830950" cy="369332"/>
          </a:xfrm>
          <a:prstGeom prst="rect">
            <a:avLst/>
          </a:prstGeom>
          <a:noFill/>
        </p:spPr>
        <p:txBody>
          <a:bodyPr wrap="none" rtlCol="0">
            <a:spAutoFit/>
          </a:bodyPr>
          <a:lstStyle/>
          <a:p>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or[fp,-36]</a:t>
            </a:r>
          </a:p>
        </p:txBody>
      </p:sp>
      <p:sp>
        <p:nvSpPr>
          <p:cNvPr id="49" name="Up-Down Arrow 48">
            <a:extLst>
              <a:ext uri="{FF2B5EF4-FFF2-40B4-BE49-F238E27FC236}">
                <a16:creationId xmlns:a16="http://schemas.microsoft.com/office/drawing/2014/main" id="{666EEFD0-348F-B672-470E-FF49C9D0B90C}"/>
              </a:ext>
            </a:extLst>
          </p:cNvPr>
          <p:cNvSpPr/>
          <p:nvPr/>
        </p:nvSpPr>
        <p:spPr>
          <a:xfrm>
            <a:off x="10401644" y="2246264"/>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9BA4DA10-0746-1275-4F32-A16631D3C471}"/>
              </a:ext>
            </a:extLst>
          </p:cNvPr>
          <p:cNvSpPr txBox="1"/>
          <p:nvPr/>
        </p:nvSpPr>
        <p:spPr>
          <a:xfrm>
            <a:off x="10473688" y="2411471"/>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1" name="Up-Down Arrow 50">
            <a:extLst>
              <a:ext uri="{FF2B5EF4-FFF2-40B4-BE49-F238E27FC236}">
                <a16:creationId xmlns:a16="http://schemas.microsoft.com/office/drawing/2014/main" id="{915895DF-36BA-F152-5B59-FC5710CEFE06}"/>
              </a:ext>
            </a:extLst>
          </p:cNvPr>
          <p:cNvSpPr/>
          <p:nvPr/>
        </p:nvSpPr>
        <p:spPr>
          <a:xfrm>
            <a:off x="10401644" y="2987922"/>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48903A88-E26D-5EC6-31B2-8BB7167C2A26}"/>
              </a:ext>
            </a:extLst>
          </p:cNvPr>
          <p:cNvSpPr txBox="1"/>
          <p:nvPr/>
        </p:nvSpPr>
        <p:spPr>
          <a:xfrm>
            <a:off x="10473688" y="3153129"/>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53" name="Up-Down Arrow 52">
            <a:extLst>
              <a:ext uri="{FF2B5EF4-FFF2-40B4-BE49-F238E27FC236}">
                <a16:creationId xmlns:a16="http://schemas.microsoft.com/office/drawing/2014/main" id="{4534F846-59F3-EA2C-D35C-FCC6587349F4}"/>
              </a:ext>
            </a:extLst>
          </p:cNvPr>
          <p:cNvSpPr/>
          <p:nvPr/>
        </p:nvSpPr>
        <p:spPr>
          <a:xfrm>
            <a:off x="10401644" y="5127600"/>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E02A470-7354-FFCF-729B-B08DC6B35AAA}"/>
              </a:ext>
            </a:extLst>
          </p:cNvPr>
          <p:cNvSpPr txBox="1"/>
          <p:nvPr/>
        </p:nvSpPr>
        <p:spPr>
          <a:xfrm>
            <a:off x="10473688" y="5292807"/>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0" name="Up-Down Arrow 59">
            <a:extLst>
              <a:ext uri="{FF2B5EF4-FFF2-40B4-BE49-F238E27FC236}">
                <a16:creationId xmlns:a16="http://schemas.microsoft.com/office/drawing/2014/main" id="{CD4D8ACE-01B4-B529-7EE1-348142C69DAC}"/>
              </a:ext>
            </a:extLst>
          </p:cNvPr>
          <p:cNvSpPr/>
          <p:nvPr/>
        </p:nvSpPr>
        <p:spPr>
          <a:xfrm>
            <a:off x="10501074" y="5837963"/>
            <a:ext cx="144522" cy="637882"/>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B80F74-3AE5-ECF0-7302-2B2EB520CEF8}"/>
              </a:ext>
            </a:extLst>
          </p:cNvPr>
          <p:cNvSpPr txBox="1"/>
          <p:nvPr/>
        </p:nvSpPr>
        <p:spPr>
          <a:xfrm>
            <a:off x="10573118" y="6003170"/>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4</a:t>
            </a:r>
          </a:p>
        </p:txBody>
      </p:sp>
      <p:sp>
        <p:nvSpPr>
          <p:cNvPr id="64" name="Up-Down Arrow 63">
            <a:extLst>
              <a:ext uri="{FF2B5EF4-FFF2-40B4-BE49-F238E27FC236}">
                <a16:creationId xmlns:a16="http://schemas.microsoft.com/office/drawing/2014/main" id="{FDF1963B-7A17-5333-89F2-972CE1629CAD}"/>
              </a:ext>
            </a:extLst>
          </p:cNvPr>
          <p:cNvSpPr/>
          <p:nvPr/>
        </p:nvSpPr>
        <p:spPr>
          <a:xfrm>
            <a:off x="10409838" y="3748556"/>
            <a:ext cx="144522" cy="1240755"/>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BCE3D102-DEDB-CDBF-179E-450C9364076C}"/>
              </a:ext>
            </a:extLst>
          </p:cNvPr>
          <p:cNvSpPr txBox="1"/>
          <p:nvPr/>
        </p:nvSpPr>
        <p:spPr>
          <a:xfrm>
            <a:off x="10522974" y="4143614"/>
            <a:ext cx="31130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8</a:t>
            </a:r>
          </a:p>
        </p:txBody>
      </p:sp>
    </p:spTree>
    <p:extLst>
      <p:ext uri="{BB962C8B-B14F-4D97-AF65-F5344CB8AC3E}">
        <p14:creationId xmlns:p14="http://schemas.microsoft.com/office/powerpoint/2010/main" val="426839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50400" y="29391"/>
            <a:ext cx="10973681" cy="459137"/>
          </a:xfrm>
        </p:spPr>
        <p:txBody>
          <a:bodyPr/>
          <a:lstStyle/>
          <a:p>
            <a:r>
              <a:rPr lang="en-US" dirty="0"/>
              <a:t>Step 2 Generate Distance offsets from [</a:t>
            </a:r>
            <a:r>
              <a:rPr lang="en-US" dirty="0" err="1"/>
              <a:t>fp</a:t>
            </a:r>
            <a:r>
              <a:rPr lang="en-US" dirty="0"/>
              <a:t>]</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0" name="TextBox 49">
            <a:extLst>
              <a:ext uri="{FF2B5EF4-FFF2-40B4-BE49-F238E27FC236}">
                <a16:creationId xmlns:a16="http://schemas.microsoft.com/office/drawing/2014/main" id="{32736DE2-EE7E-1782-40B7-6ECB32D4F0D1}"/>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51" name="Left Arrow 50">
            <a:extLst>
              <a:ext uri="{FF2B5EF4-FFF2-40B4-BE49-F238E27FC236}">
                <a16:creationId xmlns:a16="http://schemas.microsoft.com/office/drawing/2014/main" id="{348D65F2-4037-F128-4238-9932A4D25751}"/>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2" name="TextBox 51">
            <a:extLst>
              <a:ext uri="{FF2B5EF4-FFF2-40B4-BE49-F238E27FC236}">
                <a16:creationId xmlns:a16="http://schemas.microsoft.com/office/drawing/2014/main" id="{8A5E4960-1A97-65DE-2AE6-088E8ABAAD89}"/>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53" name="Left Arrow 52">
            <a:extLst>
              <a:ext uri="{FF2B5EF4-FFF2-40B4-BE49-F238E27FC236}">
                <a16:creationId xmlns:a16="http://schemas.microsoft.com/office/drawing/2014/main" id="{4DAD6A8B-53C5-41DF-5391-8D3E1F0EA8FE}"/>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4" name="Left Arrow 43">
            <a:extLst>
              <a:ext uri="{FF2B5EF4-FFF2-40B4-BE49-F238E27FC236}">
                <a16:creationId xmlns:a16="http://schemas.microsoft.com/office/drawing/2014/main" id="{F6B07760-6553-DDC5-458B-6FA0BCA2931C}"/>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57" name="TextBox 56">
            <a:extLst>
              <a:ext uri="{FF2B5EF4-FFF2-40B4-BE49-F238E27FC236}">
                <a16:creationId xmlns:a16="http://schemas.microsoft.com/office/drawing/2014/main" id="{AA467F15-0327-6DAF-5B88-D536BA1B476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58" name="Left Arrow 57">
            <a:extLst>
              <a:ext uri="{FF2B5EF4-FFF2-40B4-BE49-F238E27FC236}">
                <a16:creationId xmlns:a16="http://schemas.microsoft.com/office/drawing/2014/main" id="{367A5225-7EEE-9247-335D-EBFEF196F932}"/>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0" name="TextBox 59">
            <a:extLst>
              <a:ext uri="{FF2B5EF4-FFF2-40B4-BE49-F238E27FC236}">
                <a16:creationId xmlns:a16="http://schemas.microsoft.com/office/drawing/2014/main" id="{A3E9EEBD-61D2-71BD-7F57-F2B8FF6A21C2}"/>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61" name="Left Arrow 60">
            <a:extLst>
              <a:ext uri="{FF2B5EF4-FFF2-40B4-BE49-F238E27FC236}">
                <a16:creationId xmlns:a16="http://schemas.microsoft.com/office/drawing/2014/main" id="{A0DAC3BE-B2A8-03C2-B114-8FFC0EF5405F}"/>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2" name="TextBox 61">
            <a:extLst>
              <a:ext uri="{FF2B5EF4-FFF2-40B4-BE49-F238E27FC236}">
                <a16:creationId xmlns:a16="http://schemas.microsoft.com/office/drawing/2014/main" id="{241B235E-0542-AA3C-CEE9-3337D4B38156}"/>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63" name="Left Arrow 62">
            <a:extLst>
              <a:ext uri="{FF2B5EF4-FFF2-40B4-BE49-F238E27FC236}">
                <a16:creationId xmlns:a16="http://schemas.microsoft.com/office/drawing/2014/main" id="{AF576973-CB15-2144-BB0D-B0E152795F7E}"/>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4" name="TextBox 63">
            <a:extLst>
              <a:ext uri="{FF2B5EF4-FFF2-40B4-BE49-F238E27FC236}">
                <a16:creationId xmlns:a16="http://schemas.microsoft.com/office/drawing/2014/main" id="{740656DF-B710-3C4F-96B4-75214B5013EA}"/>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65" name="Left Arrow 64">
            <a:extLst>
              <a:ext uri="{FF2B5EF4-FFF2-40B4-BE49-F238E27FC236}">
                <a16:creationId xmlns:a16="http://schemas.microsoft.com/office/drawing/2014/main" id="{B184E65B-DBE9-0D53-A552-895D7BF1C22B}"/>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6" name="TextBox 65">
            <a:extLst>
              <a:ext uri="{FF2B5EF4-FFF2-40B4-BE49-F238E27FC236}">
                <a16:creationId xmlns:a16="http://schemas.microsoft.com/office/drawing/2014/main" id="{BBE7D81C-A629-692E-94A7-2B08277AB7D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67" name="TextBox 66">
            <a:extLst>
              <a:ext uri="{FF2B5EF4-FFF2-40B4-BE49-F238E27FC236}">
                <a16:creationId xmlns:a16="http://schemas.microsoft.com/office/drawing/2014/main" id="{CB699046-066B-9673-C6E5-A1DC682715E7}"/>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54" name="TextBox 53">
            <a:extLst>
              <a:ext uri="{FF2B5EF4-FFF2-40B4-BE49-F238E27FC236}">
                <a16:creationId xmlns:a16="http://schemas.microsoft.com/office/drawing/2014/main" id="{BE2135A3-D6E0-55B0-57D8-8321F115E01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59" name="Up-Down Arrow 58">
            <a:extLst>
              <a:ext uri="{FF2B5EF4-FFF2-40B4-BE49-F238E27FC236}">
                <a16:creationId xmlns:a16="http://schemas.microsoft.com/office/drawing/2014/main" id="{56E28CA3-C433-27FC-6529-3514FEF8994F}"/>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2C5346C4-5F63-AB9E-0426-022720D992F4}"/>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69" name="Up-Down Arrow 68">
            <a:extLst>
              <a:ext uri="{FF2B5EF4-FFF2-40B4-BE49-F238E27FC236}">
                <a16:creationId xmlns:a16="http://schemas.microsoft.com/office/drawing/2014/main" id="{6A5B8B4A-D53D-7C41-3AA4-B36F503E8A08}"/>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6E6FADDC-38DB-3750-2211-DA9F29440617}"/>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1" name="Up-Down Arrow 70">
            <a:extLst>
              <a:ext uri="{FF2B5EF4-FFF2-40B4-BE49-F238E27FC236}">
                <a16:creationId xmlns:a16="http://schemas.microsoft.com/office/drawing/2014/main" id="{E5F97629-B286-5727-8597-1DCAAEDEC700}"/>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9F2D1FC4-DC32-FB76-345F-97D4FB06532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3" name="Up-Down Arrow 72">
            <a:extLst>
              <a:ext uri="{FF2B5EF4-FFF2-40B4-BE49-F238E27FC236}">
                <a16:creationId xmlns:a16="http://schemas.microsoft.com/office/drawing/2014/main" id="{6A16015A-4A38-8DC1-7322-4DE3E1404F63}"/>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63F128B-AE4A-05A5-E111-244ADF77C370}"/>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5B494AB8-048A-02C7-D484-C0DAB5055A76}"/>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8503E1C7-C763-2117-A03A-9FA641B02B5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DF2790DD-37F4-81F5-563C-D9315D8DA686}"/>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B129F3C7-0BD2-6E7E-F8B5-E9A48AC3EE6D}"/>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106" name="Group 105">
            <a:extLst>
              <a:ext uri="{FF2B5EF4-FFF2-40B4-BE49-F238E27FC236}">
                <a16:creationId xmlns:a16="http://schemas.microsoft.com/office/drawing/2014/main" id="{EDE6827F-1072-A18C-0DBD-BD8616113C84}"/>
              </a:ext>
            </a:extLst>
          </p:cNvPr>
          <p:cNvGrpSpPr/>
          <p:nvPr/>
        </p:nvGrpSpPr>
        <p:grpSpPr>
          <a:xfrm>
            <a:off x="7811722" y="3681834"/>
            <a:ext cx="2037885" cy="2116935"/>
            <a:chOff x="8844692" y="4530355"/>
            <a:chExt cx="2037885" cy="2116935"/>
          </a:xfrm>
        </p:grpSpPr>
        <p:sp>
          <p:nvSpPr>
            <p:cNvPr id="107" name="Rectangle 106">
              <a:extLst>
                <a:ext uri="{FF2B5EF4-FFF2-40B4-BE49-F238E27FC236}">
                  <a16:creationId xmlns:a16="http://schemas.microsoft.com/office/drawing/2014/main" id="{E839D9AE-09C9-867C-D844-B94E9222596E}"/>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8" name="Rectangle 107">
              <a:extLst>
                <a:ext uri="{FF2B5EF4-FFF2-40B4-BE49-F238E27FC236}">
                  <a16:creationId xmlns:a16="http://schemas.microsoft.com/office/drawing/2014/main" id="{2DF78BCB-88D2-4B90-0855-198C9469E62C}"/>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9" name="Rectangle 108">
              <a:extLst>
                <a:ext uri="{FF2B5EF4-FFF2-40B4-BE49-F238E27FC236}">
                  <a16:creationId xmlns:a16="http://schemas.microsoft.com/office/drawing/2014/main" id="{9B5D7B23-A2F9-895B-D3D9-B509CA96F49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110" name="Group 109">
            <a:extLst>
              <a:ext uri="{FF2B5EF4-FFF2-40B4-BE49-F238E27FC236}">
                <a16:creationId xmlns:a16="http://schemas.microsoft.com/office/drawing/2014/main" id="{005A57C9-EB7C-5771-B71A-9423B396BA66}"/>
              </a:ext>
            </a:extLst>
          </p:cNvPr>
          <p:cNvGrpSpPr/>
          <p:nvPr/>
        </p:nvGrpSpPr>
        <p:grpSpPr>
          <a:xfrm>
            <a:off x="8025116" y="3865091"/>
            <a:ext cx="1554878" cy="1061171"/>
            <a:chOff x="11967999" y="4049526"/>
            <a:chExt cx="1554878" cy="1061171"/>
          </a:xfrm>
        </p:grpSpPr>
        <p:grpSp>
          <p:nvGrpSpPr>
            <p:cNvPr id="111" name="Group 110">
              <a:extLst>
                <a:ext uri="{FF2B5EF4-FFF2-40B4-BE49-F238E27FC236}">
                  <a16:creationId xmlns:a16="http://schemas.microsoft.com/office/drawing/2014/main" id="{190573C8-6ED5-4D66-2A61-F3F767F68043}"/>
                </a:ext>
              </a:extLst>
            </p:cNvPr>
            <p:cNvGrpSpPr/>
            <p:nvPr/>
          </p:nvGrpSpPr>
          <p:grpSpPr>
            <a:xfrm>
              <a:off x="11967999" y="4049526"/>
              <a:ext cx="1554878" cy="1061171"/>
              <a:chOff x="5602097" y="1600973"/>
              <a:chExt cx="1554878" cy="1061171"/>
            </a:xfrm>
          </p:grpSpPr>
          <p:sp>
            <p:nvSpPr>
              <p:cNvPr id="113" name="Rectangle 112">
                <a:extLst>
                  <a:ext uri="{FF2B5EF4-FFF2-40B4-BE49-F238E27FC236}">
                    <a16:creationId xmlns:a16="http://schemas.microsoft.com/office/drawing/2014/main" id="{D6F8E791-3405-C6C0-FFF0-B5607E22F4B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114" name="Rectangle 113">
                <a:extLst>
                  <a:ext uri="{FF2B5EF4-FFF2-40B4-BE49-F238E27FC236}">
                    <a16:creationId xmlns:a16="http://schemas.microsoft.com/office/drawing/2014/main" id="{FD35F006-E82F-8AAB-FA38-9A6D53CEAD3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115" name="Rectangle 114">
                <a:extLst>
                  <a:ext uri="{FF2B5EF4-FFF2-40B4-BE49-F238E27FC236}">
                    <a16:creationId xmlns:a16="http://schemas.microsoft.com/office/drawing/2014/main" id="{CD32492A-738B-9054-E450-F28425DAACDD}"/>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116" name="Rectangle 115">
                <a:extLst>
                  <a:ext uri="{FF2B5EF4-FFF2-40B4-BE49-F238E27FC236}">
                    <a16:creationId xmlns:a16="http://schemas.microsoft.com/office/drawing/2014/main" id="{87E1AB5F-5AED-D9DA-977D-A22FD01AE69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117" name="Rectangle 116">
                <a:extLst>
                  <a:ext uri="{FF2B5EF4-FFF2-40B4-BE49-F238E27FC236}">
                    <a16:creationId xmlns:a16="http://schemas.microsoft.com/office/drawing/2014/main" id="{358665EE-17FB-084B-D858-8586209ECE4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112" name="Rectangle 111">
              <a:extLst>
                <a:ext uri="{FF2B5EF4-FFF2-40B4-BE49-F238E27FC236}">
                  <a16:creationId xmlns:a16="http://schemas.microsoft.com/office/drawing/2014/main" id="{D13789EF-1522-20DA-97C1-F42F279D1E51}"/>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118" name="Rectangle 117">
            <a:extLst>
              <a:ext uri="{FF2B5EF4-FFF2-40B4-BE49-F238E27FC236}">
                <a16:creationId xmlns:a16="http://schemas.microsoft.com/office/drawing/2014/main" id="{29E5EC92-E61C-7841-4956-07A0B43771C7}"/>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9" name="Rectangle 118">
            <a:extLst>
              <a:ext uri="{FF2B5EF4-FFF2-40B4-BE49-F238E27FC236}">
                <a16:creationId xmlns:a16="http://schemas.microsoft.com/office/drawing/2014/main" id="{70833C16-CFAC-DD7C-284C-2469F14B118C}"/>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120" name="Group 119">
            <a:extLst>
              <a:ext uri="{FF2B5EF4-FFF2-40B4-BE49-F238E27FC236}">
                <a16:creationId xmlns:a16="http://schemas.microsoft.com/office/drawing/2014/main" id="{696FDC30-FE5E-7495-30AA-60793D47B855}"/>
              </a:ext>
            </a:extLst>
          </p:cNvPr>
          <p:cNvGrpSpPr/>
          <p:nvPr/>
        </p:nvGrpSpPr>
        <p:grpSpPr>
          <a:xfrm>
            <a:off x="7826111" y="5138940"/>
            <a:ext cx="2037885" cy="1470991"/>
            <a:chOff x="8853170" y="5259442"/>
            <a:chExt cx="2037885" cy="1470991"/>
          </a:xfrm>
        </p:grpSpPr>
        <p:sp>
          <p:nvSpPr>
            <p:cNvPr id="121" name="Rectangle 120">
              <a:extLst>
                <a:ext uri="{FF2B5EF4-FFF2-40B4-BE49-F238E27FC236}">
                  <a16:creationId xmlns:a16="http://schemas.microsoft.com/office/drawing/2014/main" id="{9FCDF7B9-EB77-DE4C-CB63-7920762EA3D4}"/>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22" name="Rectangle 121">
              <a:extLst>
                <a:ext uri="{FF2B5EF4-FFF2-40B4-BE49-F238E27FC236}">
                  <a16:creationId xmlns:a16="http://schemas.microsoft.com/office/drawing/2014/main" id="{6B6A9FAE-546F-405F-2892-D3DA9D7540BF}"/>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23" name="Rectangle 122">
            <a:extLst>
              <a:ext uri="{FF2B5EF4-FFF2-40B4-BE49-F238E27FC236}">
                <a16:creationId xmlns:a16="http://schemas.microsoft.com/office/drawing/2014/main" id="{DC6372D0-0EC4-74BE-417B-0694524304AD}"/>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24" name="TextBox 123">
            <a:extLst>
              <a:ext uri="{FF2B5EF4-FFF2-40B4-BE49-F238E27FC236}">
                <a16:creationId xmlns:a16="http://schemas.microsoft.com/office/drawing/2014/main" id="{C9BBCD9B-A957-EE0E-18AE-57787711144D}"/>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25" name="Rectangle 124">
            <a:extLst>
              <a:ext uri="{FF2B5EF4-FFF2-40B4-BE49-F238E27FC236}">
                <a16:creationId xmlns:a16="http://schemas.microsoft.com/office/drawing/2014/main" id="{9474DDD7-1F16-F4A1-90D3-6A266AD5572B}"/>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26" name="Rectangle 125">
            <a:extLst>
              <a:ext uri="{FF2B5EF4-FFF2-40B4-BE49-F238E27FC236}">
                <a16:creationId xmlns:a16="http://schemas.microsoft.com/office/drawing/2014/main" id="{B272D3A1-1254-A299-02C1-69D767865956}"/>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27" name="Group 126">
            <a:extLst>
              <a:ext uri="{FF2B5EF4-FFF2-40B4-BE49-F238E27FC236}">
                <a16:creationId xmlns:a16="http://schemas.microsoft.com/office/drawing/2014/main" id="{C4958C08-5FA9-B250-555A-8ADA3A19523C}"/>
              </a:ext>
            </a:extLst>
          </p:cNvPr>
          <p:cNvGrpSpPr/>
          <p:nvPr/>
        </p:nvGrpSpPr>
        <p:grpSpPr>
          <a:xfrm>
            <a:off x="8001290" y="3873653"/>
            <a:ext cx="729481" cy="335577"/>
            <a:chOff x="9625298" y="4016094"/>
            <a:chExt cx="729481" cy="335577"/>
          </a:xfrm>
        </p:grpSpPr>
        <p:sp>
          <p:nvSpPr>
            <p:cNvPr id="128" name="Rectangle 127">
              <a:extLst>
                <a:ext uri="{FF2B5EF4-FFF2-40B4-BE49-F238E27FC236}">
                  <a16:creationId xmlns:a16="http://schemas.microsoft.com/office/drawing/2014/main" id="{E4734DFC-1873-4DC3-2A46-99B7622A72FD}"/>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9" name="Rectangle 128">
              <a:extLst>
                <a:ext uri="{FF2B5EF4-FFF2-40B4-BE49-F238E27FC236}">
                  <a16:creationId xmlns:a16="http://schemas.microsoft.com/office/drawing/2014/main" id="{28A18474-0BBE-4C9B-0980-E450A547D9ED}"/>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30" name="Rectangle 129">
            <a:extLst>
              <a:ext uri="{FF2B5EF4-FFF2-40B4-BE49-F238E27FC236}">
                <a16:creationId xmlns:a16="http://schemas.microsoft.com/office/drawing/2014/main" id="{00447DC7-3DAF-E4B0-D13A-4664E516DF82}"/>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1" name="Rectangle 130">
            <a:extLst>
              <a:ext uri="{FF2B5EF4-FFF2-40B4-BE49-F238E27FC236}">
                <a16:creationId xmlns:a16="http://schemas.microsoft.com/office/drawing/2014/main" id="{76FFA045-B0B5-A9E1-1D8D-571FC7F30E52}"/>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32" name="Rectangle 131">
            <a:extLst>
              <a:ext uri="{FF2B5EF4-FFF2-40B4-BE49-F238E27FC236}">
                <a16:creationId xmlns:a16="http://schemas.microsoft.com/office/drawing/2014/main" id="{80B679AC-22C8-471D-C646-418C2F156B5F}"/>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33" name="Group 132">
            <a:extLst>
              <a:ext uri="{FF2B5EF4-FFF2-40B4-BE49-F238E27FC236}">
                <a16:creationId xmlns:a16="http://schemas.microsoft.com/office/drawing/2014/main" id="{58A15555-BAF4-94DF-5450-DC95A76295DF}"/>
              </a:ext>
            </a:extLst>
          </p:cNvPr>
          <p:cNvGrpSpPr/>
          <p:nvPr/>
        </p:nvGrpSpPr>
        <p:grpSpPr>
          <a:xfrm>
            <a:off x="7943239" y="3078245"/>
            <a:ext cx="1734842" cy="452609"/>
            <a:chOff x="9580937" y="3236210"/>
            <a:chExt cx="1734842" cy="452609"/>
          </a:xfrm>
        </p:grpSpPr>
        <p:sp>
          <p:nvSpPr>
            <p:cNvPr id="134" name="Rectangle 133">
              <a:extLst>
                <a:ext uri="{FF2B5EF4-FFF2-40B4-BE49-F238E27FC236}">
                  <a16:creationId xmlns:a16="http://schemas.microsoft.com/office/drawing/2014/main" id="{61DFE5FA-8354-9B22-40D4-31AA33E1AB5A}"/>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35" name="Rectangle 134">
              <a:extLst>
                <a:ext uri="{FF2B5EF4-FFF2-40B4-BE49-F238E27FC236}">
                  <a16:creationId xmlns:a16="http://schemas.microsoft.com/office/drawing/2014/main" id="{3961DEF3-6CCC-F7EB-BF04-C70CF5A124C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36" name="Rectangle 135">
            <a:extLst>
              <a:ext uri="{FF2B5EF4-FFF2-40B4-BE49-F238E27FC236}">
                <a16:creationId xmlns:a16="http://schemas.microsoft.com/office/drawing/2014/main" id="{3CE2DAF8-B9AE-DB01-5C1C-F79ADC579420}"/>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7" name="Rectangle 136">
            <a:extLst>
              <a:ext uri="{FF2B5EF4-FFF2-40B4-BE49-F238E27FC236}">
                <a16:creationId xmlns:a16="http://schemas.microsoft.com/office/drawing/2014/main" id="{2EEC5769-4E4F-0FB3-057C-EA87B3F501F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aphicFrame>
        <p:nvGraphicFramePr>
          <p:cNvPr id="138" name="Table 137">
            <a:extLst>
              <a:ext uri="{FF2B5EF4-FFF2-40B4-BE49-F238E27FC236}">
                <a16:creationId xmlns:a16="http://schemas.microsoft.com/office/drawing/2014/main" id="{EFFED664-40F5-2C20-DBBA-89B73BE5BF40}"/>
              </a:ext>
            </a:extLst>
          </p:cNvPr>
          <p:cNvGraphicFramePr>
            <a:graphicFrameLocks/>
          </p:cNvGraphicFramePr>
          <p:nvPr>
            <p:extLst>
              <p:ext uri="{D42A27DB-BD31-4B8C-83A1-F6EECF244321}">
                <p14:modId xmlns:p14="http://schemas.microsoft.com/office/powerpoint/2010/main" val="3566501011"/>
              </p:ext>
            </p:extLst>
          </p:nvPr>
        </p:nvGraphicFramePr>
        <p:xfrm>
          <a:off x="336913" y="3334960"/>
          <a:ext cx="6639920" cy="3211806"/>
        </p:xfrm>
        <a:graphic>
          <a:graphicData uri="http://schemas.openxmlformats.org/drawingml/2006/table">
            <a:tbl>
              <a:tblPr firstRow="1">
                <a:tableStyleId>{FABFCF23-3B69-468F-B69F-88F6DE6A72F2}</a:tableStyleId>
              </a:tblPr>
              <a:tblGrid>
                <a:gridCol w="1875884">
                  <a:extLst>
                    <a:ext uri="{9D8B030D-6E8A-4147-A177-3AD203B41FA5}">
                      <a16:colId xmlns:a16="http://schemas.microsoft.com/office/drawing/2014/main" val="2146949649"/>
                    </a:ext>
                  </a:extLst>
                </a:gridCol>
                <a:gridCol w="681970">
                  <a:extLst>
                    <a:ext uri="{9D8B030D-6E8A-4147-A177-3AD203B41FA5}">
                      <a16:colId xmlns:a16="http://schemas.microsoft.com/office/drawing/2014/main" val="16569953"/>
                    </a:ext>
                  </a:extLst>
                </a:gridCol>
                <a:gridCol w="1258577">
                  <a:extLst>
                    <a:ext uri="{9D8B030D-6E8A-4147-A177-3AD203B41FA5}">
                      <a16:colId xmlns:a16="http://schemas.microsoft.com/office/drawing/2014/main" val="2191915447"/>
                    </a:ext>
                  </a:extLst>
                </a:gridCol>
                <a:gridCol w="1532181">
                  <a:extLst>
                    <a:ext uri="{9D8B030D-6E8A-4147-A177-3AD203B41FA5}">
                      <a16:colId xmlns:a16="http://schemas.microsoft.com/office/drawing/2014/main" val="2821277942"/>
                    </a:ext>
                  </a:extLst>
                </a:gridCol>
                <a:gridCol w="1291308">
                  <a:extLst>
                    <a:ext uri="{9D8B030D-6E8A-4147-A177-3AD203B41FA5}">
                      <a16:colId xmlns:a16="http://schemas.microsoft.com/office/drawing/2014/main" val="3131982378"/>
                    </a:ext>
                  </a:extLst>
                </a:gridCol>
              </a:tblGrid>
              <a:tr h="334730">
                <a:tc>
                  <a:txBody>
                    <a:bodyPr/>
                    <a:lstStyle/>
                    <a:p>
                      <a:pPr algn="ctr"/>
                      <a:r>
                        <a:rPr lang="en-US" dirty="0"/>
                        <a:t>Variable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Size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expression size + </a:t>
                      </a:r>
                      <a:r>
                        <a:rPr lang="en-US" dirty="0" err="1"/>
                        <a:t>prev</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Distance from </a:t>
                      </a:r>
                      <a:r>
                        <a:rPr lang="en-US" dirty="0" err="1"/>
                        <a:t>fp</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87993257"/>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Pushed regs-1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34741163"/>
                  </a:ext>
                </a:extLst>
              </a:tr>
              <a:tr h="371463">
                <a:tc>
                  <a:txBody>
                    <a:bodyPr/>
                    <a:lstStyle/>
                    <a:p>
                      <a:r>
                        <a:rPr lang="en-US" sz="1800" b="0" i="0" dirty="0">
                          <a:solidFill>
                            <a:srgbClr val="0070C0"/>
                          </a:solidFill>
                          <a:latin typeface="Consolas" panose="020B0609020204030204" pitchFamily="49" charset="0"/>
                          <a:cs typeface="Consolas" panose="020B0609020204030204" pitchFamily="49" charset="0"/>
                        </a:rPr>
                        <a:t>int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6785819"/>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short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00906380"/>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8 +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1555891"/>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char *</a:t>
                      </a:r>
                      <a:r>
                        <a:rPr lang="en-US" sz="1800" b="0" dirty="0" err="1">
                          <a:solidFill>
                            <a:schemeClr val="accent1"/>
                          </a:solidFill>
                          <a:latin typeface="Consolas" panose="020B0609020204030204" pitchFamily="49" charset="0"/>
                          <a:cs typeface="Consolas" panose="020B0609020204030204" pitchFamily="49" charset="0"/>
                        </a:rPr>
                        <a:t>ptr</a:t>
                      </a:r>
                      <a:endParaRPr lang="en-US" sz="1800" b="0" dirty="0">
                        <a:solidFill>
                          <a:schemeClr val="accent1"/>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9061216"/>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PAD Added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4 + PTR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2213292"/>
                  </a:ext>
                </a:extLst>
              </a:tr>
              <a:tr h="337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accent1"/>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solidFill>
                          <a:schemeClr val="tx2"/>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FRMADD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PAD-FP_OFF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tx2"/>
                          </a:solidFill>
                          <a:latin typeface="Consolas" panose="020B0609020204030204" pitchFamily="49" charset="0"/>
                          <a:cs typeface="Consolas" panose="020B0609020204030204" pitchFamily="49" charset="0"/>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2959882"/>
                  </a:ext>
                </a:extLst>
              </a:tr>
            </a:tbl>
          </a:graphicData>
        </a:graphic>
      </p:graphicFrame>
      <p:sp>
        <p:nvSpPr>
          <p:cNvPr id="139" name="Up-Down Arrow 138">
            <a:extLst>
              <a:ext uri="{FF2B5EF4-FFF2-40B4-BE49-F238E27FC236}">
                <a16:creationId xmlns:a16="http://schemas.microsoft.com/office/drawing/2014/main" id="{81A6382F-670E-CA1B-30B8-B722889C83D8}"/>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Connector 139">
            <a:extLst>
              <a:ext uri="{FF2B5EF4-FFF2-40B4-BE49-F238E27FC236}">
                <a16:creationId xmlns:a16="http://schemas.microsoft.com/office/drawing/2014/main" id="{E7C1D217-48DC-527C-744D-346A0F47DD6F}"/>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682C902-FE4A-4EC0-7B11-C2AD7F338FB1}"/>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Content Placeholder 2">
            <a:extLst>
              <a:ext uri="{FF2B5EF4-FFF2-40B4-BE49-F238E27FC236}">
                <a16:creationId xmlns:a16="http://schemas.microsoft.com/office/drawing/2014/main" id="{F8B1EC95-8C03-B59F-ECE7-4AA93B3D8EF8}"/>
              </a:ext>
            </a:extLst>
          </p:cNvPr>
          <p:cNvSpPr>
            <a:spLocks noGrp="1"/>
          </p:cNvSpPr>
          <p:nvPr>
            <p:ph sz="quarter" idx="17"/>
          </p:nvPr>
        </p:nvSpPr>
        <p:spPr>
          <a:xfrm>
            <a:off x="91526" y="439965"/>
            <a:ext cx="6922024" cy="2786839"/>
          </a:xfrm>
          <a:solidFill>
            <a:schemeClr val="accent4">
              <a:lumMod val="20000"/>
              <a:lumOff val="80000"/>
            </a:schemeClr>
          </a:solidFill>
          <a:ln>
            <a:solidFill>
              <a:schemeClr val="accent1"/>
            </a:solidFill>
          </a:ln>
        </p:spPr>
        <p:txBody>
          <a:bodyPr/>
          <a:lstStyle/>
          <a:p>
            <a:pPr>
              <a:lnSpc>
                <a:spcPct val="100000"/>
              </a:lnSpc>
            </a:pPr>
            <a:r>
              <a:rPr lang="en-US" sz="2000" dirty="0"/>
              <a:t>Use the assembler to calculate the </a:t>
            </a:r>
            <a:r>
              <a:rPr lang="en-US" sz="2000" b="1" dirty="0">
                <a:solidFill>
                  <a:schemeClr val="accent1"/>
                </a:solidFill>
              </a:rPr>
              <a:t>distance</a:t>
            </a:r>
            <a:r>
              <a:rPr lang="en-US" sz="2000" dirty="0"/>
              <a:t> from the address contained in </a:t>
            </a:r>
            <a:r>
              <a:rPr lang="en-US" sz="2000" dirty="0" err="1"/>
              <a:t>fp</a:t>
            </a:r>
            <a:r>
              <a:rPr lang="en-US" sz="2000" dirty="0"/>
              <a:t>        </a:t>
            </a: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-offset]</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FP_OFF, 12  </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X, 4+FP_OFF // X = 16</a:t>
            </a:r>
          </a:p>
          <a:p>
            <a:pPr marL="0" indent="0">
              <a:lnSpc>
                <a:spcPct val="100000"/>
              </a:lnSpc>
              <a:buNone/>
            </a:pPr>
            <a:r>
              <a:rPr lang="en-US" sz="2000" dirty="0">
                <a:solidFill>
                  <a:schemeClr val="accent1"/>
                </a:solidFill>
                <a:latin typeface="Consolas" panose="020B0609020204030204" pitchFamily="49" charset="0"/>
                <a:cs typeface="Consolas" panose="020B0609020204030204" pitchFamily="49" charset="0"/>
              </a:rPr>
              <a:t>	.</a:t>
            </a:r>
            <a:r>
              <a:rPr lang="en-US" sz="2000" dirty="0" err="1">
                <a:solidFill>
                  <a:schemeClr val="accent1"/>
                </a:solidFill>
                <a:latin typeface="Consolas" panose="020B0609020204030204" pitchFamily="49" charset="0"/>
                <a:cs typeface="Consolas" panose="020B0609020204030204" pitchFamily="49" charset="0"/>
              </a:rPr>
              <a:t>equ</a:t>
            </a:r>
            <a:r>
              <a:rPr lang="en-US" sz="2000" dirty="0">
                <a:solidFill>
                  <a:schemeClr val="accent1"/>
                </a:solidFill>
                <a:latin typeface="Consolas" panose="020B0609020204030204" pitchFamily="49" charset="0"/>
                <a:cs typeface="Consolas" panose="020B0609020204030204" pitchFamily="49" charset="0"/>
              </a:rPr>
              <a:t> A, 4+X      // A = 20</a:t>
            </a:r>
          </a:p>
          <a:p>
            <a:pPr>
              <a:lnSpc>
                <a:spcPct val="100000"/>
              </a:lnSpc>
            </a:pPr>
            <a:r>
              <a:rPr lang="en-US" sz="2000" dirty="0"/>
              <a:t>Assign label names for each local variable</a:t>
            </a:r>
          </a:p>
          <a:p>
            <a:pPr marL="800100" lvl="1" indent="-457200"/>
            <a:r>
              <a:rPr lang="en-US" sz="2000" dirty="0"/>
              <a:t>Each name is .</a:t>
            </a:r>
            <a:r>
              <a:rPr lang="en-US" sz="2000" dirty="0" err="1"/>
              <a:t>equ</a:t>
            </a:r>
            <a:r>
              <a:rPr lang="en-US" sz="2000" dirty="0"/>
              <a:t>  to be the offset from </a:t>
            </a:r>
            <a:r>
              <a:rPr lang="en-US" sz="2000" dirty="0" err="1"/>
              <a:t>fp</a:t>
            </a:r>
            <a:endParaRPr lang="en-US" sz="2000" dirty="0"/>
          </a:p>
        </p:txBody>
      </p:sp>
    </p:spTree>
    <p:extLst>
      <p:ext uri="{BB962C8B-B14F-4D97-AF65-F5344CB8AC3E}">
        <p14:creationId xmlns:p14="http://schemas.microsoft.com/office/powerpoint/2010/main" val="551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3 Allocate Space in the Prologue</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311920" y="423058"/>
            <a:ext cx="6752993" cy="630245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func</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6"/>
                </a:solidFill>
                <a:latin typeface="Consolas" panose="020B0609020204030204" pitchFamily="49" charset="0"/>
                <a:cs typeface="Consolas" panose="020B0609020204030204" pitchFamily="49" charset="0"/>
              </a:rPr>
              <a:t>   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12</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chemeClr val="accent1"/>
                </a:solidFill>
                <a:latin typeface="Consolas" panose="020B0609020204030204" pitchFamily="49" charset="0"/>
                <a:cs typeface="Consolas" panose="020B0609020204030204" pitchFamily="49" charset="0"/>
              </a:rPr>
              <a:t>X</a:t>
            </a:r>
            <a:r>
              <a:rPr lang="en-US" sz="2000" dirty="0">
                <a:solidFill>
                  <a:schemeClr val="tx2"/>
                </a:solidFill>
                <a:latin typeface="Consolas" panose="020B0609020204030204" pitchFamily="49" charset="0"/>
                <a:cs typeface="Consolas" panose="020B0609020204030204" pitchFamily="49" charset="0"/>
              </a:rPr>
              <a: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F37440"/>
                </a:solidFill>
                <a:latin typeface="Consolas" panose="020B0609020204030204" pitchFamily="49" charset="0"/>
                <a:cs typeface="Consolas" panose="020B0609020204030204" pitchFamily="49" charset="0"/>
              </a:rPr>
              <a:t>A</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chemeClr val="accent1"/>
                </a:solidFill>
                <a:latin typeface="Consolas" panose="020B0609020204030204" pitchFamily="49" charset="0"/>
                <a:cs typeface="Consolas" panose="020B0609020204030204" pitchFamily="49" charset="0"/>
              </a:rPr>
              <a:t>X</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STR</a:t>
            </a:r>
            <a:r>
              <a:rPr lang="en-US" sz="2000" dirty="0">
                <a:solidFill>
                  <a:schemeClr val="tx2"/>
                </a:solidFill>
                <a:latin typeface="Consolas" panose="020B0609020204030204" pitchFamily="49" charset="0"/>
                <a:cs typeface="Consolas" panose="020B0609020204030204" pitchFamily="49" charset="0"/>
              </a:rPr>
              <a:t>,		8 + </a:t>
            </a:r>
            <a:r>
              <a:rPr lang="en-US" sz="2000" dirty="0">
                <a:solidFill>
                  <a:srgbClr val="F37440"/>
                </a:solidFill>
                <a:latin typeface="Consolas" panose="020B0609020204030204" pitchFamily="49" charset="0"/>
                <a:cs typeface="Consolas" panose="020B0609020204030204" pitchFamily="49" charset="0"/>
              </a:rPr>
              <a:t>A</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PTR</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00B050"/>
                </a:solidFill>
                <a:latin typeface="Consolas" panose="020B0609020204030204" pitchFamily="49" charset="0"/>
                <a:cs typeface="Consolas" panose="020B0609020204030204" pitchFamily="49" charset="0"/>
              </a:rPr>
              <a:t>STR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4 + </a:t>
            </a:r>
            <a:r>
              <a:rPr lang="en-US" sz="2000" dirty="0">
                <a:solidFill>
                  <a:srgbClr val="7030A0"/>
                </a:solidFill>
                <a:latin typeface="Consolas" panose="020B0609020204030204" pitchFamily="49" charset="0"/>
                <a:cs typeface="Consolas" panose="020B0609020204030204" pitchFamily="49" charset="0"/>
              </a:rPr>
              <a:t>PTR</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a:t>
            </a:r>
            <a:r>
              <a:rPr lang="en-US" sz="2000" dirty="0">
                <a:solidFill>
                  <a:srgbClr val="00B0F0"/>
                </a:solidFill>
                <a:latin typeface="Consolas" panose="020B0609020204030204" pitchFamily="49" charset="0"/>
                <a:cs typeface="Consolas" panose="020B0609020204030204" pitchFamily="49" charset="0"/>
              </a:rPr>
              <a:t>PAD</a:t>
            </a:r>
            <a:r>
              <a:rPr lang="en-US" sz="2000" dirty="0">
                <a:solidFill>
                  <a:schemeClr val="tx2"/>
                </a:solidFill>
                <a:latin typeface="Consolas" panose="020B0609020204030204" pitchFamily="49" charset="0"/>
                <a:cs typeface="Consolas" panose="020B0609020204030204" pitchFamily="49" charset="0"/>
              </a:rPr>
              <a:t> - FP_</a:t>
            </a:r>
            <a:r>
              <a:rPr lang="en-US" sz="2000" dirty="0">
                <a:solidFill>
                  <a:schemeClr val="accent6"/>
                </a:solidFill>
                <a:latin typeface="Consolas" panose="020B0609020204030204" pitchFamily="49" charset="0"/>
                <a:cs typeface="Consolas" panose="020B0609020204030204" pitchFamily="49" charset="0"/>
              </a:rPr>
              <a:t>OFF</a:t>
            </a:r>
            <a:endParaRPr lang="en-US" sz="2000" dirty="0">
              <a:solidFill>
                <a:srgbClr val="7030A0"/>
              </a:solidFill>
              <a:latin typeface="Consolas" panose="020B0609020204030204" pitchFamily="49" charset="0"/>
              <a:cs typeface="Consolas" panose="020B0609020204030204" pitchFamily="49" charset="0"/>
            </a:endParaRPr>
          </a:p>
          <a:p>
            <a:r>
              <a:rPr lang="en-US" sz="2000" dirty="0" err="1">
                <a:solidFill>
                  <a:schemeClr val="tx2"/>
                </a:solidFill>
                <a:latin typeface="Consolas" panose="020B0609020204030204" pitchFamily="49" charset="0"/>
                <a:cs typeface="Consolas" panose="020B0609020204030204" pitchFamily="49" charset="0"/>
              </a:rPr>
              <a:t>func</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{r4, r5,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ldr</a:t>
            </a:r>
            <a:r>
              <a:rPr lang="en-US" sz="2000" dirty="0">
                <a:solidFill>
                  <a:schemeClr val="tx2"/>
                </a:solidFill>
                <a:latin typeface="Consolas" panose="020B0609020204030204" pitchFamily="49" charset="0"/>
                <a:cs typeface="Consolas" panose="020B0609020204030204" pitchFamily="49" charset="0"/>
              </a:rPr>
              <a:t>     r3, =FRMADD //frames can be large</a:t>
            </a:r>
          </a:p>
          <a:p>
            <a:r>
              <a:rPr lang="en-US" sz="2000" dirty="0">
                <a:solidFill>
                  <a:srgbClr val="C00000"/>
                </a:solidFill>
                <a:latin typeface="Consolas" panose="020B0609020204030204" pitchFamily="49" charset="0"/>
                <a:cs typeface="Consolas" panose="020B0609020204030204" pitchFamily="49" charset="0"/>
              </a:rPr>
              <a:t>   sub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sp</a:t>
            </a:r>
            <a:r>
              <a:rPr lang="en-US" sz="2000" dirty="0">
                <a:solidFill>
                  <a:srgbClr val="C00000"/>
                </a:solidFill>
                <a:latin typeface="Consolas" panose="020B0609020204030204" pitchFamily="49" charset="0"/>
                <a:cs typeface="Consolas" panose="020B0609020204030204" pitchFamily="49" charset="0"/>
              </a:rPr>
              <a:t>, r3 </a:t>
            </a:r>
            <a:r>
              <a:rPr lang="en-US" sz="2000" dirty="0">
                <a:solidFill>
                  <a:srgbClr val="2C895B"/>
                </a:solidFill>
                <a:latin typeface="Consolas" panose="020B0609020204030204" pitchFamily="49" charset="0"/>
                <a:cs typeface="Consolas" panose="020B0609020204030204" pitchFamily="49" charset="0"/>
              </a:rPr>
              <a:t>// add space for locals</a:t>
            </a:r>
          </a:p>
          <a:p>
            <a:r>
              <a:rPr lang="en-US" sz="2000" dirty="0">
                <a:solidFill>
                  <a:srgbClr val="C00000"/>
                </a:solidFill>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 rest of function code</a:t>
            </a:r>
          </a:p>
          <a:p>
            <a:r>
              <a:rPr lang="en-US" sz="2000" dirty="0">
                <a:solidFill>
                  <a:srgbClr val="C00000"/>
                </a:solidFill>
                <a:latin typeface="Consolas" panose="020B0609020204030204" pitchFamily="49" charset="0"/>
                <a:cs typeface="Consolas" panose="020B0609020204030204" pitchFamily="49" charset="0"/>
              </a:rPr>
              <a:t>   // no change to epilogue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deallocate locals</a:t>
            </a:r>
          </a:p>
          <a:p>
            <a:r>
              <a:rPr lang="en-US" dirty="0">
                <a:solidFill>
                  <a:schemeClr val="tx2"/>
                </a:solidFill>
                <a:latin typeface="Consolas" panose="020B0609020204030204" pitchFamily="49" charset="0"/>
                <a:cs typeface="Consolas" panose="020B0609020204030204" pitchFamily="49" charset="0"/>
              </a:rPr>
              <a:t>   pop      {r4, r5,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func</a:t>
            </a:r>
            <a:r>
              <a:rPr lang="en-US" dirty="0">
                <a:solidFill>
                  <a:schemeClr val="tx2"/>
                </a:solidFill>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D7075F03-FF0F-3AA4-7F69-2AF5A646C436}"/>
              </a:ext>
            </a:extLst>
          </p:cNvPr>
          <p:cNvGrpSpPr/>
          <p:nvPr/>
        </p:nvGrpSpPr>
        <p:grpSpPr>
          <a:xfrm>
            <a:off x="238043" y="5201907"/>
            <a:ext cx="5057385" cy="172337"/>
            <a:chOff x="1038615" y="4564297"/>
            <a:chExt cx="5057385" cy="172337"/>
          </a:xfrm>
        </p:grpSpPr>
        <p:sp>
          <p:nvSpPr>
            <p:cNvPr id="2" name="Right Arrow 1">
              <a:extLst>
                <a:ext uri="{FF2B5EF4-FFF2-40B4-BE49-F238E27FC236}">
                  <a16:creationId xmlns:a16="http://schemas.microsoft.com/office/drawing/2014/main" id="{8A2FA83E-C3A7-3D16-878D-969F7B5F9418}"/>
                </a:ext>
              </a:extLst>
            </p:cNvPr>
            <p:cNvSpPr/>
            <p:nvPr/>
          </p:nvSpPr>
          <p:spPr>
            <a:xfrm>
              <a:off x="1038615" y="4564297"/>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C49B915F-4491-D156-8961-7ECC324C731A}"/>
                </a:ext>
              </a:extLst>
            </p:cNvPr>
            <p:cNvSpPr/>
            <p:nvPr/>
          </p:nvSpPr>
          <p:spPr>
            <a:xfrm rot="10800000">
              <a:off x="5451944" y="4577908"/>
              <a:ext cx="644056" cy="158726"/>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387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456808" y="4378326"/>
            <a:ext cx="11483202" cy="1897094"/>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copies the contents of the </a:t>
            </a:r>
            <a:r>
              <a:rPr lang="en-US" sz="2000" b="1" dirty="0">
                <a:solidFill>
                  <a:srgbClr val="F37440"/>
                </a:solidFill>
                <a:latin typeface="Courier New" panose="02070309020205020404" pitchFamily="49" charset="0"/>
                <a:cs typeface="Courier New" panose="02070309020205020404" pitchFamily="49" charset="0"/>
              </a:rPr>
              <a:t>{reg list} </a:t>
            </a:r>
            <a:r>
              <a:rPr lang="en-US" sz="2000" dirty="0">
                <a:cs typeface="Courier New" panose="02070309020205020404" pitchFamily="49" charset="0"/>
              </a:rPr>
              <a:t>to stack segment memory</a:t>
            </a:r>
          </a:p>
          <a:p>
            <a:r>
              <a:rPr lang="en-US" sz="2000" b="1" dirty="0">
                <a:solidFill>
                  <a:schemeClr val="accent5"/>
                </a:solidFill>
                <a:latin typeface="Courier New" panose="02070309020205020404" pitchFamily="49" charset="0"/>
                <a:cs typeface="Courier New" panose="02070309020205020404" pitchFamily="49" charset="0"/>
              </a:rPr>
              <a:t>push </a:t>
            </a:r>
            <a:r>
              <a:rPr lang="en-US" sz="2000" b="1" dirty="0">
                <a:solidFill>
                  <a:schemeClr val="tx2"/>
                </a:solidFill>
                <a:cs typeface="Courier New" panose="02070309020205020404" pitchFamily="49" charset="0"/>
              </a:rPr>
              <a:t>Also</a:t>
            </a:r>
            <a:r>
              <a:rPr lang="en-US" sz="2000" b="1" dirty="0">
                <a:solidFill>
                  <a:schemeClr val="accent5"/>
                </a:solidFill>
                <a:latin typeface="Courier New" panose="02070309020205020404" pitchFamily="49" charset="0"/>
                <a:cs typeface="Courier New" panose="02070309020205020404" pitchFamily="49" charset="0"/>
              </a:rPr>
              <a:t> </a:t>
            </a:r>
            <a:r>
              <a:rPr lang="en-US" sz="2000" u="sng" dirty="0">
                <a:cs typeface="Courier New" panose="02070309020205020404" pitchFamily="49" charset="0"/>
              </a:rPr>
              <a:t>subtracts</a:t>
            </a:r>
            <a:r>
              <a:rPr lang="en-US" sz="2000" dirty="0">
                <a:cs typeface="Courier New" panose="02070309020205020404" pitchFamily="49" charset="0"/>
              </a:rPr>
              <a:t> </a:t>
            </a:r>
            <a:r>
              <a:rPr lang="en-US" sz="2000" dirty="0">
                <a:solidFill>
                  <a:srgbClr val="0070C0"/>
                </a:solidFill>
                <a:cs typeface="Courier New" panose="02070309020205020404" pitchFamily="49" charset="0"/>
              </a:rPr>
              <a:t>(# of registers saved) * (4 bytes) from the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a:t>
            </a:r>
            <a:r>
              <a:rPr lang="en-US" sz="1800" dirty="0" err="1">
                <a:solidFill>
                  <a:srgbClr val="0070C0"/>
                </a:solidFill>
                <a:cs typeface="Courier New" panose="02070309020205020404" pitchFamily="49" charset="0"/>
              </a:rPr>
              <a:t>registers_saved</a:t>
            </a:r>
            <a:r>
              <a:rPr lang="en-US" sz="1800" dirty="0">
                <a:solidFill>
                  <a:srgbClr val="0070C0"/>
                </a:solidFill>
                <a:cs typeface="Courier New" panose="02070309020205020404" pitchFamily="49" charset="0"/>
              </a:rPr>
              <a:t> * 4)</a:t>
            </a:r>
          </a:p>
          <a:p>
            <a:r>
              <a:rPr lang="en-US" sz="2400" b="1" dirty="0">
                <a:solidFill>
                  <a:schemeClr val="tx2"/>
                </a:solidFill>
                <a:cs typeface="Courier New" panose="02070309020205020404" pitchFamily="49" charset="0"/>
              </a:rPr>
              <a:t>this must always be true: </a:t>
            </a:r>
            <a:r>
              <a:rPr lang="en-US" sz="2400" b="1" dirty="0" err="1">
                <a:solidFill>
                  <a:srgbClr val="FF0000"/>
                </a:solidFill>
                <a:cs typeface="Courier New" panose="02070309020205020404" pitchFamily="49" charset="0"/>
              </a:rPr>
              <a:t>sp</a:t>
            </a:r>
            <a:r>
              <a:rPr lang="en-US" sz="2400" b="1" dirty="0">
                <a:solidFill>
                  <a:srgbClr val="FF0000"/>
                </a:solidFill>
                <a:cs typeface="Courier New" panose="02070309020205020404" pitchFamily="49" charset="0"/>
              </a:rPr>
              <a:t> % 8 == 0</a:t>
            </a:r>
            <a:endParaRPr lang="en-US" sz="2400" b="1" dirty="0">
              <a:solidFill>
                <a:srgbClr val="0070C0"/>
              </a:solidFill>
              <a:cs typeface="Courier New" panose="02070309020205020404" pitchFamily="49" charset="0"/>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147256" y="164909"/>
            <a:ext cx="10515600" cy="494036"/>
          </a:xfrm>
        </p:spPr>
        <p:txBody>
          <a:bodyPr/>
          <a:lstStyle/>
          <a:p>
            <a:r>
              <a:rPr lang="en-US" dirty="0"/>
              <a:t>push: Multiple Register Save (str to stack)</a:t>
            </a:r>
          </a:p>
        </p:txBody>
      </p:sp>
      <p:grpSp>
        <p:nvGrpSpPr>
          <p:cNvPr id="13" name="Group 12">
            <a:extLst>
              <a:ext uri="{FF2B5EF4-FFF2-40B4-BE49-F238E27FC236}">
                <a16:creationId xmlns:a16="http://schemas.microsoft.com/office/drawing/2014/main" id="{628B0758-C62B-9C4D-A583-B6DDB337D9B6}"/>
              </a:ext>
            </a:extLst>
          </p:cNvPr>
          <p:cNvGrpSpPr/>
          <p:nvPr/>
        </p:nvGrpSpPr>
        <p:grpSpPr>
          <a:xfrm>
            <a:off x="8256006" y="1796346"/>
            <a:ext cx="1377799" cy="1910656"/>
            <a:chOff x="5015535" y="3266589"/>
            <a:chExt cx="1377799" cy="1910656"/>
          </a:xfrm>
        </p:grpSpPr>
        <p:sp>
          <p:nvSpPr>
            <p:cNvPr id="88" name="Rectangle 87">
              <a:extLst>
                <a:ext uri="{FF2B5EF4-FFF2-40B4-BE49-F238E27FC236}">
                  <a16:creationId xmlns:a16="http://schemas.microsoft.com/office/drawing/2014/main" id="{F3F7F735-6401-BF49-8B88-B27C7F0600A4}"/>
                </a:ext>
              </a:extLst>
            </p:cNvPr>
            <p:cNvSpPr/>
            <p:nvPr/>
          </p:nvSpPr>
          <p:spPr>
            <a:xfrm>
              <a:off x="5015538" y="326658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89" name="Rectangle 88">
              <a:extLst>
                <a:ext uri="{FF2B5EF4-FFF2-40B4-BE49-F238E27FC236}">
                  <a16:creationId xmlns:a16="http://schemas.microsoft.com/office/drawing/2014/main" id="{4CC3363E-58CF-4C45-85D3-0558702A7450}"/>
                </a:ext>
              </a:extLst>
            </p:cNvPr>
            <p:cNvSpPr/>
            <p:nvPr/>
          </p:nvSpPr>
          <p:spPr>
            <a:xfrm>
              <a:off x="5017375" y="359488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90" name="Rectangle 89">
              <a:extLst>
                <a:ext uri="{FF2B5EF4-FFF2-40B4-BE49-F238E27FC236}">
                  <a16:creationId xmlns:a16="http://schemas.microsoft.com/office/drawing/2014/main" id="{82D79CC0-F32C-074E-92D2-ADDE0022AEC3}"/>
                </a:ext>
              </a:extLst>
            </p:cNvPr>
            <p:cNvSpPr/>
            <p:nvPr/>
          </p:nvSpPr>
          <p:spPr>
            <a:xfrm>
              <a:off x="5015537" y="392318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91" name="Rectangle 90">
              <a:extLst>
                <a:ext uri="{FF2B5EF4-FFF2-40B4-BE49-F238E27FC236}">
                  <a16:creationId xmlns:a16="http://schemas.microsoft.com/office/drawing/2014/main" id="{55A096EC-08B9-9941-80E4-68D7F6DA85E6}"/>
                </a:ext>
              </a:extLst>
            </p:cNvPr>
            <p:cNvSpPr/>
            <p:nvPr/>
          </p:nvSpPr>
          <p:spPr>
            <a:xfrm>
              <a:off x="5015537" y="42376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92" name="Rectangle 91">
              <a:extLst>
                <a:ext uri="{FF2B5EF4-FFF2-40B4-BE49-F238E27FC236}">
                  <a16:creationId xmlns:a16="http://schemas.microsoft.com/office/drawing/2014/main" id="{F3745BF3-B167-644D-AE7B-5B483CED8BDC}"/>
                </a:ext>
              </a:extLst>
            </p:cNvPr>
            <p:cNvSpPr/>
            <p:nvPr/>
          </p:nvSpPr>
          <p:spPr>
            <a:xfrm>
              <a:off x="5015536" y="486515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93" name="Rectangle 92">
              <a:extLst>
                <a:ext uri="{FF2B5EF4-FFF2-40B4-BE49-F238E27FC236}">
                  <a16:creationId xmlns:a16="http://schemas.microsoft.com/office/drawing/2014/main" id="{1B7A2AAD-95BF-1E4E-B262-C54288B298CC}"/>
                </a:ext>
              </a:extLst>
            </p:cNvPr>
            <p:cNvSpPr/>
            <p:nvPr/>
          </p:nvSpPr>
          <p:spPr>
            <a:xfrm>
              <a:off x="5015535" y="455910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grpSp>
      <p:sp>
        <p:nvSpPr>
          <p:cNvPr id="96" name="TextBox 95">
            <a:extLst>
              <a:ext uri="{FF2B5EF4-FFF2-40B4-BE49-F238E27FC236}">
                <a16:creationId xmlns:a16="http://schemas.microsoft.com/office/drawing/2014/main" id="{33BB3A84-D8AC-C447-89B4-E527B6D49F88}"/>
              </a:ext>
            </a:extLst>
          </p:cNvPr>
          <p:cNvSpPr txBox="1"/>
          <p:nvPr/>
        </p:nvSpPr>
        <p:spPr>
          <a:xfrm>
            <a:off x="456808" y="1316311"/>
            <a:ext cx="3155031"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save registers</a:t>
            </a:r>
          </a:p>
          <a:p>
            <a:pPr algn="ctr"/>
            <a:r>
              <a:rPr lang="en-US" sz="2000" dirty="0">
                <a:solidFill>
                  <a:srgbClr val="FF0000"/>
                </a:solidFill>
                <a:latin typeface="Consolas" panose="020B0609020204030204" pitchFamily="49" charset="0"/>
                <a:cs typeface="Consolas" panose="020B0609020204030204" pitchFamily="49" charset="0"/>
              </a:rPr>
              <a:t>push</a:t>
            </a:r>
            <a:r>
              <a:rPr lang="en-US" dirty="0">
                <a:solidFill>
                  <a:srgbClr val="F37440"/>
                </a:solidFill>
                <a:latin typeface="Consolas" panose="020B0609020204030204" pitchFamily="49" charset="0"/>
                <a:cs typeface="Consolas" panose="020B0609020204030204" pitchFamily="49" charset="0"/>
              </a:rPr>
              <a:t>{r4-r6, r8,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p:txBody>
      </p:sp>
      <p:grpSp>
        <p:nvGrpSpPr>
          <p:cNvPr id="9" name="Group 8">
            <a:extLst>
              <a:ext uri="{FF2B5EF4-FFF2-40B4-BE49-F238E27FC236}">
                <a16:creationId xmlns:a16="http://schemas.microsoft.com/office/drawing/2014/main" id="{A0D8CED4-B634-474C-8DAF-CE99E2A0DE08}"/>
              </a:ext>
            </a:extLst>
          </p:cNvPr>
          <p:cNvGrpSpPr/>
          <p:nvPr/>
        </p:nvGrpSpPr>
        <p:grpSpPr>
          <a:xfrm>
            <a:off x="5905530" y="972772"/>
            <a:ext cx="1620957" cy="2725573"/>
            <a:chOff x="6517723" y="611915"/>
            <a:chExt cx="1620957" cy="2725573"/>
          </a:xfrm>
        </p:grpSpPr>
        <p:sp>
          <p:nvSpPr>
            <p:cNvPr id="83" name="Rectangle 82">
              <a:extLst>
                <a:ext uri="{FF2B5EF4-FFF2-40B4-BE49-F238E27FC236}">
                  <a16:creationId xmlns:a16="http://schemas.microsoft.com/office/drawing/2014/main" id="{9991D4D9-6616-A246-B63A-07466B5C8ECA}"/>
                </a:ext>
              </a:extLst>
            </p:cNvPr>
            <p:cNvSpPr>
              <a:spLocks noChangeArrowheads="1"/>
            </p:cNvSpPr>
            <p:nvPr>
              <p:custDataLst>
                <p:tags r:id="rId3"/>
              </p:custDataLst>
            </p:nvPr>
          </p:nvSpPr>
          <p:spPr bwMode="gray">
            <a:xfrm>
              <a:off x="6677660" y="216307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84" name="Rectangle 15">
              <a:extLst>
                <a:ext uri="{FF2B5EF4-FFF2-40B4-BE49-F238E27FC236}">
                  <a16:creationId xmlns:a16="http://schemas.microsoft.com/office/drawing/2014/main" id="{F61CC987-CDC3-9841-A1FC-DAF71F3858CB}"/>
                </a:ext>
              </a:extLst>
            </p:cNvPr>
            <p:cNvSpPr>
              <a:spLocks noChangeArrowheads="1"/>
            </p:cNvSpPr>
            <p:nvPr>
              <p:custDataLst>
                <p:tags r:id="rId4"/>
              </p:custDataLst>
            </p:nvPr>
          </p:nvSpPr>
          <p:spPr bwMode="gray">
            <a:xfrm>
              <a:off x="6677658" y="310888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85" name="Rectangle 16">
              <a:extLst>
                <a:ext uri="{FF2B5EF4-FFF2-40B4-BE49-F238E27FC236}">
                  <a16:creationId xmlns:a16="http://schemas.microsoft.com/office/drawing/2014/main" id="{9FB1B3EA-4F94-FB43-B80F-7F9E05BFBFDE}"/>
                </a:ext>
              </a:extLst>
            </p:cNvPr>
            <p:cNvSpPr>
              <a:spLocks noChangeArrowheads="1"/>
            </p:cNvSpPr>
            <p:nvPr>
              <p:custDataLst>
                <p:tags r:id="rId5"/>
              </p:custDataLst>
            </p:nvPr>
          </p:nvSpPr>
          <p:spPr bwMode="gray">
            <a:xfrm>
              <a:off x="6677658" y="280601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94" name="Rectangle 9">
              <a:extLst>
                <a:ext uri="{FF2B5EF4-FFF2-40B4-BE49-F238E27FC236}">
                  <a16:creationId xmlns:a16="http://schemas.microsoft.com/office/drawing/2014/main" id="{7BE132C3-3700-304B-AE3F-15B9F982BF66}"/>
                </a:ext>
              </a:extLst>
            </p:cNvPr>
            <p:cNvSpPr>
              <a:spLocks noChangeArrowheads="1"/>
            </p:cNvSpPr>
            <p:nvPr>
              <p:custDataLst>
                <p:tags r:id="rId6"/>
              </p:custDataLst>
            </p:nvPr>
          </p:nvSpPr>
          <p:spPr bwMode="gray">
            <a:xfrm>
              <a:off x="6677661" y="1496911"/>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5" name="Rectangle 8">
              <a:extLst>
                <a:ext uri="{FF2B5EF4-FFF2-40B4-BE49-F238E27FC236}">
                  <a16:creationId xmlns:a16="http://schemas.microsoft.com/office/drawing/2014/main" id="{02D48125-413C-8547-9197-5F674E2B2E28}"/>
                </a:ext>
              </a:extLst>
            </p:cNvPr>
            <p:cNvSpPr>
              <a:spLocks noChangeArrowheads="1"/>
            </p:cNvSpPr>
            <p:nvPr>
              <p:custDataLst>
                <p:tags r:id="rId7"/>
              </p:custDataLst>
            </p:nvPr>
          </p:nvSpPr>
          <p:spPr bwMode="gray">
            <a:xfrm>
              <a:off x="6677661" y="1836890"/>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97" name="Rectangle 16">
              <a:extLst>
                <a:ext uri="{FF2B5EF4-FFF2-40B4-BE49-F238E27FC236}">
                  <a16:creationId xmlns:a16="http://schemas.microsoft.com/office/drawing/2014/main" id="{27E39F91-F48F-2242-8960-DF0C2EFE7B69}"/>
                </a:ext>
              </a:extLst>
            </p:cNvPr>
            <p:cNvSpPr>
              <a:spLocks noChangeArrowheads="1"/>
            </p:cNvSpPr>
            <p:nvPr>
              <p:custDataLst>
                <p:tags r:id="rId8"/>
              </p:custDataLst>
            </p:nvPr>
          </p:nvSpPr>
          <p:spPr bwMode="gray">
            <a:xfrm>
              <a:off x="6677659" y="2481270"/>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b="1"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100" name="TextBox 99">
              <a:extLst>
                <a:ext uri="{FF2B5EF4-FFF2-40B4-BE49-F238E27FC236}">
                  <a16:creationId xmlns:a16="http://schemas.microsoft.com/office/drawing/2014/main" id="{D1764B58-78A6-A343-8017-AA05F60DBEC9}"/>
                </a:ext>
              </a:extLst>
            </p:cNvPr>
            <p:cNvSpPr txBox="1"/>
            <p:nvPr/>
          </p:nvSpPr>
          <p:spPr>
            <a:xfrm>
              <a:off x="6517723" y="611915"/>
              <a:ext cx="1620957" cy="830997"/>
            </a:xfrm>
            <a:prstGeom prst="rect">
              <a:avLst/>
            </a:prstGeom>
            <a:noFill/>
          </p:spPr>
          <p:txBody>
            <a:bodyPr wrap="square" rtlCol="0">
              <a:spAutoFit/>
            </a:bodyPr>
            <a:lstStyle/>
            <a:p>
              <a:r>
                <a:rPr lang="en-US" sz="1600" dirty="0">
                  <a:solidFill>
                    <a:schemeClr val="accent6"/>
                  </a:solidFill>
                  <a:latin typeface="Consolas" panose="020B0609020204030204" pitchFamily="49" charset="0"/>
                  <a:cs typeface="Consolas" panose="020B0609020204030204" pitchFamily="49" charset="0"/>
                </a:rPr>
                <a:t>CPU registers to Save</a:t>
              </a:r>
            </a:p>
          </p:txBody>
        </p:sp>
      </p:grpSp>
      <p:grpSp>
        <p:nvGrpSpPr>
          <p:cNvPr id="10" name="Group 9">
            <a:extLst>
              <a:ext uri="{FF2B5EF4-FFF2-40B4-BE49-F238E27FC236}">
                <a16:creationId xmlns:a16="http://schemas.microsoft.com/office/drawing/2014/main" id="{E17F63B8-DE2E-214E-B61E-B04C38E029E3}"/>
              </a:ext>
            </a:extLst>
          </p:cNvPr>
          <p:cNvGrpSpPr/>
          <p:nvPr/>
        </p:nvGrpSpPr>
        <p:grpSpPr>
          <a:xfrm>
            <a:off x="7395434" y="1461705"/>
            <a:ext cx="724397" cy="2177636"/>
            <a:chOff x="8007627" y="1100848"/>
            <a:chExt cx="724397" cy="2177636"/>
          </a:xfrm>
        </p:grpSpPr>
        <p:sp>
          <p:nvSpPr>
            <p:cNvPr id="102" name="Right Arrow 101">
              <a:extLst>
                <a:ext uri="{FF2B5EF4-FFF2-40B4-BE49-F238E27FC236}">
                  <a16:creationId xmlns:a16="http://schemas.microsoft.com/office/drawing/2014/main" id="{48275568-6340-B146-B3F9-1A0BE7920C62}"/>
                </a:ext>
              </a:extLst>
            </p:cNvPr>
            <p:cNvSpPr/>
            <p:nvPr/>
          </p:nvSpPr>
          <p:spPr>
            <a:xfrm>
              <a:off x="8007630" y="156932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3" name="Right Arrow 102">
              <a:extLst>
                <a:ext uri="{FF2B5EF4-FFF2-40B4-BE49-F238E27FC236}">
                  <a16:creationId xmlns:a16="http://schemas.microsoft.com/office/drawing/2014/main" id="{BD9B9D93-6A48-5D47-AD89-CB497AE2CB5F}"/>
                </a:ext>
              </a:extLst>
            </p:cNvPr>
            <p:cNvSpPr/>
            <p:nvPr/>
          </p:nvSpPr>
          <p:spPr>
            <a:xfrm>
              <a:off x="8007630" y="1895894"/>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4" name="Right Arrow 103">
              <a:extLst>
                <a:ext uri="{FF2B5EF4-FFF2-40B4-BE49-F238E27FC236}">
                  <a16:creationId xmlns:a16="http://schemas.microsoft.com/office/drawing/2014/main" id="{085E2022-CADD-E149-89F7-025AD5128DC8}"/>
                </a:ext>
              </a:extLst>
            </p:cNvPr>
            <p:cNvSpPr/>
            <p:nvPr/>
          </p:nvSpPr>
          <p:spPr>
            <a:xfrm>
              <a:off x="8007629" y="222208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5" name="Right Arrow 104">
              <a:extLst>
                <a:ext uri="{FF2B5EF4-FFF2-40B4-BE49-F238E27FC236}">
                  <a16:creationId xmlns:a16="http://schemas.microsoft.com/office/drawing/2014/main" id="{4C23AA01-A656-EC40-851A-1FC71601FBDF}"/>
                </a:ext>
              </a:extLst>
            </p:cNvPr>
            <p:cNvSpPr/>
            <p:nvPr/>
          </p:nvSpPr>
          <p:spPr>
            <a:xfrm>
              <a:off x="8007628" y="253552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6" name="Right Arrow 105">
              <a:extLst>
                <a:ext uri="{FF2B5EF4-FFF2-40B4-BE49-F238E27FC236}">
                  <a16:creationId xmlns:a16="http://schemas.microsoft.com/office/drawing/2014/main" id="{D2AE6733-63E3-6D4C-B944-B86EE17F5E1F}"/>
                </a:ext>
              </a:extLst>
            </p:cNvPr>
            <p:cNvSpPr/>
            <p:nvPr/>
          </p:nvSpPr>
          <p:spPr>
            <a:xfrm>
              <a:off x="8007628" y="2874837"/>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7" name="Right Arrow 106">
              <a:extLst>
                <a:ext uri="{FF2B5EF4-FFF2-40B4-BE49-F238E27FC236}">
                  <a16:creationId xmlns:a16="http://schemas.microsoft.com/office/drawing/2014/main" id="{7C1068D8-C042-8147-A7EC-5E2FA71E9C64}"/>
                </a:ext>
              </a:extLst>
            </p:cNvPr>
            <p:cNvSpPr/>
            <p:nvPr/>
          </p:nvSpPr>
          <p:spPr>
            <a:xfrm>
              <a:off x="8007627" y="3167893"/>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65F86EB6-74A3-0F41-8635-6EC36AAD2852}"/>
                </a:ext>
              </a:extLst>
            </p:cNvPr>
            <p:cNvSpPr txBox="1"/>
            <p:nvPr/>
          </p:nvSpPr>
          <p:spPr>
            <a:xfrm>
              <a:off x="8033838" y="1100848"/>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23" name="Group 122">
            <a:extLst>
              <a:ext uri="{FF2B5EF4-FFF2-40B4-BE49-F238E27FC236}">
                <a16:creationId xmlns:a16="http://schemas.microsoft.com/office/drawing/2014/main" id="{860D6066-475E-2446-8499-827ABDDD4055}"/>
              </a:ext>
            </a:extLst>
          </p:cNvPr>
          <p:cNvGrpSpPr/>
          <p:nvPr/>
        </p:nvGrpSpPr>
        <p:grpSpPr>
          <a:xfrm>
            <a:off x="910977" y="1980944"/>
            <a:ext cx="2692708" cy="1487280"/>
            <a:chOff x="4654148" y="1816805"/>
            <a:chExt cx="2692708" cy="1487280"/>
          </a:xfrm>
        </p:grpSpPr>
        <p:sp>
          <p:nvSpPr>
            <p:cNvPr id="124" name="Right Brace 123">
              <a:extLst>
                <a:ext uri="{FF2B5EF4-FFF2-40B4-BE49-F238E27FC236}">
                  <a16:creationId xmlns:a16="http://schemas.microsoft.com/office/drawing/2014/main" id="{F239F2B3-C04D-C743-A803-68B306176B43}"/>
                </a:ext>
              </a:extLst>
            </p:cNvPr>
            <p:cNvSpPr/>
            <p:nvPr/>
          </p:nvSpPr>
          <p:spPr>
            <a:xfrm rot="5400000">
              <a:off x="5852196" y="958627"/>
              <a:ext cx="262518" cy="1978873"/>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5" name="TextBox 124">
              <a:extLst>
                <a:ext uri="{FF2B5EF4-FFF2-40B4-BE49-F238E27FC236}">
                  <a16:creationId xmlns:a16="http://schemas.microsoft.com/office/drawing/2014/main" id="{D9FAA4E7-6C15-2E43-B624-CED8D75253B6}"/>
                </a:ext>
              </a:extLst>
            </p:cNvPr>
            <p:cNvSpPr txBox="1"/>
            <p:nvPr/>
          </p:nvSpPr>
          <p:spPr>
            <a:xfrm>
              <a:off x="4654148" y="2103756"/>
              <a:ext cx="2692708" cy="1200329"/>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tx2"/>
                  </a:solidFill>
                </a:rPr>
                <a:t>Registers are </a:t>
              </a:r>
              <a:r>
                <a:rPr lang="en-US" dirty="0">
                  <a:solidFill>
                    <a:srgbClr val="0070C0"/>
                  </a:solidFill>
                </a:rPr>
                <a:t>pushed </a:t>
              </a:r>
              <a:r>
                <a:rPr lang="en-US" dirty="0">
                  <a:solidFill>
                    <a:schemeClr val="tx2"/>
                  </a:solidFill>
                </a:rPr>
                <a:t>on to the stack </a:t>
              </a:r>
              <a:r>
                <a:rPr lang="en-US" i="1" dirty="0">
                  <a:solidFill>
                    <a:srgbClr val="0070C0"/>
                  </a:solidFill>
                </a:rPr>
                <a:t>in order</a:t>
              </a:r>
              <a:r>
                <a:rPr lang="en-US" dirty="0">
                  <a:solidFill>
                    <a:srgbClr val="0070C0"/>
                  </a:solidFill>
                </a:rPr>
                <a:t> </a:t>
              </a:r>
            </a:p>
            <a:p>
              <a:r>
                <a:rPr lang="en-US" b="1" dirty="0">
                  <a:solidFill>
                    <a:srgbClr val="0070C0"/>
                  </a:solidFill>
                </a:rPr>
                <a:t>right (high memory) to left (low memory)</a:t>
              </a:r>
            </a:p>
          </p:txBody>
        </p:sp>
      </p:grpSp>
      <p:grpSp>
        <p:nvGrpSpPr>
          <p:cNvPr id="126" name="Group 125">
            <a:extLst>
              <a:ext uri="{FF2B5EF4-FFF2-40B4-BE49-F238E27FC236}">
                <a16:creationId xmlns:a16="http://schemas.microsoft.com/office/drawing/2014/main" id="{24D41C2B-B5FC-E145-A630-EF03173F20D3}"/>
              </a:ext>
            </a:extLst>
          </p:cNvPr>
          <p:cNvGrpSpPr/>
          <p:nvPr/>
        </p:nvGrpSpPr>
        <p:grpSpPr>
          <a:xfrm>
            <a:off x="4060990" y="1734731"/>
            <a:ext cx="1986569" cy="2048025"/>
            <a:chOff x="4024089" y="1824892"/>
            <a:chExt cx="1986569" cy="2048025"/>
          </a:xfrm>
        </p:grpSpPr>
        <p:sp>
          <p:nvSpPr>
            <p:cNvPr id="127" name="Right Brace 126">
              <a:extLst>
                <a:ext uri="{FF2B5EF4-FFF2-40B4-BE49-F238E27FC236}">
                  <a16:creationId xmlns:a16="http://schemas.microsoft.com/office/drawing/2014/main" id="{7348FF65-2213-394A-8959-B05D0603C06D}"/>
                </a:ext>
              </a:extLst>
            </p:cNvPr>
            <p:cNvSpPr/>
            <p:nvPr/>
          </p:nvSpPr>
          <p:spPr>
            <a:xfrm rot="10800000">
              <a:off x="5726602" y="1975823"/>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8" name="TextBox 127">
              <a:extLst>
                <a:ext uri="{FF2B5EF4-FFF2-40B4-BE49-F238E27FC236}">
                  <a16:creationId xmlns:a16="http://schemas.microsoft.com/office/drawing/2014/main" id="{F752D98E-3DE9-C145-B02E-18DFC63C5436}"/>
                </a:ext>
              </a:extLst>
            </p:cNvPr>
            <p:cNvSpPr txBox="1"/>
            <p:nvPr/>
          </p:nvSpPr>
          <p:spPr>
            <a:xfrm>
              <a:off x="4024089" y="1824892"/>
              <a:ext cx="1707181" cy="2031325"/>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1"/>
                  </a:solidFill>
                </a:rPr>
                <a:t>If you have </a:t>
              </a:r>
              <a:r>
                <a:rPr lang="en-US" dirty="0">
                  <a:solidFill>
                    <a:srgbClr val="FF0000"/>
                  </a:solidFill>
                </a:rPr>
                <a:t>no stack variables </a:t>
              </a:r>
              <a:r>
                <a:rPr lang="en-US" dirty="0">
                  <a:solidFill>
                    <a:schemeClr val="accent1"/>
                  </a:solidFill>
                </a:rPr>
                <a:t>(later) then always push an </a:t>
              </a:r>
              <a:r>
                <a:rPr lang="en-US" b="1" dirty="0">
                  <a:solidFill>
                    <a:srgbClr val="FF0000"/>
                  </a:solidFill>
                </a:rPr>
                <a:t>EVEN</a:t>
              </a:r>
              <a:r>
                <a:rPr lang="en-US" dirty="0">
                  <a:solidFill>
                    <a:schemeClr val="accent1"/>
                  </a:solidFill>
                </a:rPr>
                <a:t> number of registers!</a:t>
              </a:r>
            </a:p>
          </p:txBody>
        </p:sp>
      </p:grpSp>
      <p:grpSp>
        <p:nvGrpSpPr>
          <p:cNvPr id="6" name="Group 5">
            <a:extLst>
              <a:ext uri="{FF2B5EF4-FFF2-40B4-BE49-F238E27FC236}">
                <a16:creationId xmlns:a16="http://schemas.microsoft.com/office/drawing/2014/main" id="{5E6B523E-CEE5-074E-BCD9-CAE633FDB62E}"/>
              </a:ext>
            </a:extLst>
          </p:cNvPr>
          <p:cNvGrpSpPr/>
          <p:nvPr/>
        </p:nvGrpSpPr>
        <p:grpSpPr>
          <a:xfrm>
            <a:off x="9644227" y="1782087"/>
            <a:ext cx="1835631" cy="2007769"/>
            <a:chOff x="10256420" y="1421230"/>
            <a:chExt cx="1835631" cy="2007769"/>
          </a:xfrm>
        </p:grpSpPr>
        <p:sp>
          <p:nvSpPr>
            <p:cNvPr id="115" name="Rectangle 8">
              <a:extLst>
                <a:ext uri="{FF2B5EF4-FFF2-40B4-BE49-F238E27FC236}">
                  <a16:creationId xmlns:a16="http://schemas.microsoft.com/office/drawing/2014/main" id="{4E122040-4DDD-5042-8239-893F7C988387}"/>
                </a:ext>
              </a:extLst>
            </p:cNvPr>
            <p:cNvSpPr>
              <a:spLocks noChangeArrowheads="1"/>
            </p:cNvSpPr>
            <p:nvPr>
              <p:custDataLst>
                <p:tags r:id="rId2"/>
              </p:custDataLst>
            </p:nvPr>
          </p:nvSpPr>
          <p:spPr bwMode="gray">
            <a:xfrm>
              <a:off x="10843054" y="3176442"/>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push </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116" name="Left Arrow 115">
              <a:extLst>
                <a:ext uri="{FF2B5EF4-FFF2-40B4-BE49-F238E27FC236}">
                  <a16:creationId xmlns:a16="http://schemas.microsoft.com/office/drawing/2014/main" id="{3AF0FB5C-6A1D-D347-A452-97AB401C34DA}"/>
                </a:ext>
              </a:extLst>
            </p:cNvPr>
            <p:cNvSpPr/>
            <p:nvPr/>
          </p:nvSpPr>
          <p:spPr>
            <a:xfrm>
              <a:off x="10256420" y="3238556"/>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29" name="Rectangle 128">
              <a:extLst>
                <a:ext uri="{FF2B5EF4-FFF2-40B4-BE49-F238E27FC236}">
                  <a16:creationId xmlns:a16="http://schemas.microsoft.com/office/drawing/2014/main" id="{D8EAC263-3EE8-8446-8211-38F8CEAD7AC8}"/>
                </a:ext>
              </a:extLst>
            </p:cNvPr>
            <p:cNvSpPr/>
            <p:nvPr/>
          </p:nvSpPr>
          <p:spPr>
            <a:xfrm>
              <a:off x="10404030" y="1797938"/>
              <a:ext cx="1688021" cy="738664"/>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30" name="Left Arrow 129">
              <a:extLst>
                <a:ext uri="{FF2B5EF4-FFF2-40B4-BE49-F238E27FC236}">
                  <a16:creationId xmlns:a16="http://schemas.microsoft.com/office/drawing/2014/main" id="{066FBCCF-1FAF-524F-84B6-A62F0549D63C}"/>
                </a:ext>
              </a:extLst>
            </p:cNvPr>
            <p:cNvSpPr/>
            <p:nvPr/>
          </p:nvSpPr>
          <p:spPr>
            <a:xfrm rot="16200000">
              <a:off x="9503787" y="2259998"/>
              <a:ext cx="1786397" cy="108862"/>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75D9700-7A6C-5148-987C-9AFFA5873BB9}"/>
              </a:ext>
            </a:extLst>
          </p:cNvPr>
          <p:cNvGrpSpPr/>
          <p:nvPr/>
        </p:nvGrpSpPr>
        <p:grpSpPr>
          <a:xfrm>
            <a:off x="7969250" y="351985"/>
            <a:ext cx="2569934" cy="3659070"/>
            <a:chOff x="8581443" y="-8872"/>
            <a:chExt cx="2569934" cy="3659070"/>
          </a:xfrm>
        </p:grpSpPr>
        <p:sp>
          <p:nvSpPr>
            <p:cNvPr id="86" name="Rectangle 85">
              <a:extLst>
                <a:ext uri="{FF2B5EF4-FFF2-40B4-BE49-F238E27FC236}">
                  <a16:creationId xmlns:a16="http://schemas.microsoft.com/office/drawing/2014/main" id="{F3EA7D0E-4B64-3846-9A0D-F0031677523E}"/>
                </a:ext>
              </a:extLst>
            </p:cNvPr>
            <p:cNvSpPr/>
            <p:nvPr/>
          </p:nvSpPr>
          <p:spPr>
            <a:xfrm>
              <a:off x="8866325" y="116057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87" name="Rectangle 86">
              <a:extLst>
                <a:ext uri="{FF2B5EF4-FFF2-40B4-BE49-F238E27FC236}">
                  <a16:creationId xmlns:a16="http://schemas.microsoft.com/office/drawing/2014/main" id="{8DCFC095-5FCD-384D-85E0-6D14166BC18F}"/>
                </a:ext>
              </a:extLst>
            </p:cNvPr>
            <p:cNvSpPr/>
            <p:nvPr/>
          </p:nvSpPr>
          <p:spPr>
            <a:xfrm>
              <a:off x="8864348" y="84183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98" name="TextBox 97">
              <a:extLst>
                <a:ext uri="{FF2B5EF4-FFF2-40B4-BE49-F238E27FC236}">
                  <a16:creationId xmlns:a16="http://schemas.microsoft.com/office/drawing/2014/main" id="{785A8CAA-79FF-5A41-AEFE-9979EDF647BD}"/>
                </a:ext>
              </a:extLst>
            </p:cNvPr>
            <p:cNvSpPr txBox="1"/>
            <p:nvPr/>
          </p:nvSpPr>
          <p:spPr>
            <a:xfrm>
              <a:off x="8581443" y="3342421"/>
              <a:ext cx="2569934" cy="307777"/>
            </a:xfrm>
            <a:prstGeom prst="rect">
              <a:avLst/>
            </a:prstGeom>
            <a:noFill/>
          </p:spPr>
          <p:txBody>
            <a:bodyPr wrap="non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low memory</a:t>
              </a:r>
            </a:p>
          </p:txBody>
        </p:sp>
        <p:sp>
          <p:nvSpPr>
            <p:cNvPr id="99" name="TextBox 98">
              <a:extLst>
                <a:ext uri="{FF2B5EF4-FFF2-40B4-BE49-F238E27FC236}">
                  <a16:creationId xmlns:a16="http://schemas.microsoft.com/office/drawing/2014/main" id="{A4087839-E312-A74D-AFBB-910A538EC9E4}"/>
                </a:ext>
              </a:extLst>
            </p:cNvPr>
            <p:cNvSpPr txBox="1"/>
            <p:nvPr/>
          </p:nvSpPr>
          <p:spPr>
            <a:xfrm>
              <a:off x="8712881" y="-8872"/>
              <a:ext cx="2438496" cy="523220"/>
            </a:xfrm>
            <a:prstGeom prst="rect">
              <a:avLst/>
            </a:prstGeom>
            <a:noFill/>
          </p:spPr>
          <p:txBody>
            <a:bodyPr wrap="square" rtlCol="0">
              <a:spAutoFit/>
            </a:bodyPr>
            <a:lstStyle/>
            <a:p>
              <a:r>
                <a:rPr lang="en-US" sz="1400" dirty="0">
                  <a:solidFill>
                    <a:srgbClr val="FF0000"/>
                  </a:solidFill>
                  <a:latin typeface="Consolas" panose="020B0609020204030204" pitchFamily="49" charset="0"/>
                  <a:cs typeface="Consolas" panose="020B0609020204030204" pitchFamily="49" charset="0"/>
                </a:rPr>
                <a:t>stack segment high memory</a:t>
              </a:r>
            </a:p>
          </p:txBody>
        </p:sp>
        <p:sp>
          <p:nvSpPr>
            <p:cNvPr id="101" name="Rectangle 100">
              <a:extLst>
                <a:ext uri="{FF2B5EF4-FFF2-40B4-BE49-F238E27FC236}">
                  <a16:creationId xmlns:a16="http://schemas.microsoft.com/office/drawing/2014/main" id="{47825120-A9CA-5A44-BC34-E073F8F9956C}"/>
                </a:ext>
              </a:extLst>
            </p:cNvPr>
            <p:cNvSpPr/>
            <p:nvPr/>
          </p:nvSpPr>
          <p:spPr>
            <a:xfrm>
              <a:off x="8864345" y="524885"/>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4" name="Rectangle 63">
              <a:extLst>
                <a:ext uri="{FF2B5EF4-FFF2-40B4-BE49-F238E27FC236}">
                  <a16:creationId xmlns:a16="http://schemas.microsoft.com/office/drawing/2014/main" id="{1507394D-39E3-4C48-916C-A311C4D25A91}"/>
                </a:ext>
              </a:extLst>
            </p:cNvPr>
            <p:cNvSpPr/>
            <p:nvPr/>
          </p:nvSpPr>
          <p:spPr>
            <a:xfrm>
              <a:off x="8874579" y="146951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5" name="Rectangle 64">
              <a:extLst>
                <a:ext uri="{FF2B5EF4-FFF2-40B4-BE49-F238E27FC236}">
                  <a16:creationId xmlns:a16="http://schemas.microsoft.com/office/drawing/2014/main" id="{327F2EBB-94C1-5646-9DAC-525ED5F3D735}"/>
                </a:ext>
              </a:extLst>
            </p:cNvPr>
            <p:cNvSpPr/>
            <p:nvPr/>
          </p:nvSpPr>
          <p:spPr>
            <a:xfrm>
              <a:off x="8869383" y="1788539"/>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6" name="Rectangle 65">
              <a:extLst>
                <a:ext uri="{FF2B5EF4-FFF2-40B4-BE49-F238E27FC236}">
                  <a16:creationId xmlns:a16="http://schemas.microsoft.com/office/drawing/2014/main" id="{B13DA468-13A0-3244-A3E3-E59A415BA863}"/>
                </a:ext>
              </a:extLst>
            </p:cNvPr>
            <p:cNvSpPr/>
            <p:nvPr/>
          </p:nvSpPr>
          <p:spPr>
            <a:xfrm>
              <a:off x="8869382" y="2100626"/>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7" name="Rectangle 66">
              <a:extLst>
                <a:ext uri="{FF2B5EF4-FFF2-40B4-BE49-F238E27FC236}">
                  <a16:creationId xmlns:a16="http://schemas.microsoft.com/office/drawing/2014/main" id="{FEB3BA42-83E2-DD42-9129-ED4F0C3652F0}"/>
                </a:ext>
              </a:extLst>
            </p:cNvPr>
            <p:cNvSpPr/>
            <p:nvPr/>
          </p:nvSpPr>
          <p:spPr>
            <a:xfrm>
              <a:off x="8864186" y="241271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8" name="Rectangle 67">
              <a:extLst>
                <a:ext uri="{FF2B5EF4-FFF2-40B4-BE49-F238E27FC236}">
                  <a16:creationId xmlns:a16="http://schemas.microsoft.com/office/drawing/2014/main" id="{8A292048-C176-E046-ADF5-7C813E2C1C5F}"/>
                </a:ext>
              </a:extLst>
            </p:cNvPr>
            <p:cNvSpPr/>
            <p:nvPr/>
          </p:nvSpPr>
          <p:spPr>
            <a:xfrm>
              <a:off x="8858990" y="2720571"/>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69" name="Rectangle 68">
              <a:extLst>
                <a:ext uri="{FF2B5EF4-FFF2-40B4-BE49-F238E27FC236}">
                  <a16:creationId xmlns:a16="http://schemas.microsoft.com/office/drawing/2014/main" id="{4D1413B5-78F3-A54A-B50A-9AE869D0EC75}"/>
                </a:ext>
              </a:extLst>
            </p:cNvPr>
            <p:cNvSpPr/>
            <p:nvPr/>
          </p:nvSpPr>
          <p:spPr>
            <a:xfrm>
              <a:off x="8854259" y="3041548"/>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sp>
        <p:nvSpPr>
          <p:cNvPr id="73" name="TextBox 72">
            <a:extLst>
              <a:ext uri="{FF2B5EF4-FFF2-40B4-BE49-F238E27FC236}">
                <a16:creationId xmlns:a16="http://schemas.microsoft.com/office/drawing/2014/main" id="{4B4AD2BE-6085-B440-A31F-2A91419DFC4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14" name="Group 13">
            <a:extLst>
              <a:ext uri="{FF2B5EF4-FFF2-40B4-BE49-F238E27FC236}">
                <a16:creationId xmlns:a16="http://schemas.microsoft.com/office/drawing/2014/main" id="{A925C2D3-E50A-EEF4-DEC3-D63A2ED6A963}"/>
              </a:ext>
            </a:extLst>
          </p:cNvPr>
          <p:cNvGrpSpPr/>
          <p:nvPr/>
        </p:nvGrpSpPr>
        <p:grpSpPr>
          <a:xfrm>
            <a:off x="9644227" y="1653001"/>
            <a:ext cx="1167312" cy="252557"/>
            <a:chOff x="9336049" y="983858"/>
            <a:chExt cx="1167312" cy="252557"/>
          </a:xfrm>
        </p:grpSpPr>
        <p:sp>
          <p:nvSpPr>
            <p:cNvPr id="74" name="Rectangle 8">
              <a:extLst>
                <a:ext uri="{FF2B5EF4-FFF2-40B4-BE49-F238E27FC236}">
                  <a16:creationId xmlns:a16="http://schemas.microsoft.com/office/drawing/2014/main" id="{A01503E5-059E-D5A7-1972-C8EBE6040239}"/>
                </a:ext>
              </a:extLst>
            </p:cNvPr>
            <p:cNvSpPr>
              <a:spLocks noChangeArrowheads="1"/>
            </p:cNvSpPr>
            <p:nvPr>
              <p:custDataLst>
                <p:tags r:id="rId1"/>
              </p:custDataLst>
            </p:nvPr>
          </p:nvSpPr>
          <p:spPr bwMode="gray">
            <a:xfrm>
              <a:off x="9922683" y="983858"/>
              <a:ext cx="580678" cy="252557"/>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400" kern="0" dirty="0">
                  <a:solidFill>
                    <a:sysClr val="windowText" lastClr="000000"/>
                  </a:solidFill>
                  <a:latin typeface="Consolas" panose="020B0609020204030204" pitchFamily="49" charset="0"/>
                  <a:ea typeface="ＭＳ Ｐゴシック" charset="0"/>
                  <a:cs typeface="Consolas" panose="020B0609020204030204" pitchFamily="49" charset="0"/>
                </a:rPr>
                <a:t>before push</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5" name="Left Arrow 74">
              <a:extLst>
                <a:ext uri="{FF2B5EF4-FFF2-40B4-BE49-F238E27FC236}">
                  <a16:creationId xmlns:a16="http://schemas.microsoft.com/office/drawing/2014/main" id="{7DDB90F4-CC2D-BDE9-B577-CF40C878FFEE}"/>
                </a:ext>
              </a:extLst>
            </p:cNvPr>
            <p:cNvSpPr/>
            <p:nvPr/>
          </p:nvSpPr>
          <p:spPr>
            <a:xfrm>
              <a:off x="9336049" y="1045972"/>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193187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p:bldP spid="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76394" y="86849"/>
            <a:ext cx="10973681" cy="459137"/>
          </a:xfrm>
        </p:spPr>
        <p:txBody>
          <a:bodyPr/>
          <a:lstStyle/>
          <a:p>
            <a:r>
              <a:rPr lang="en-US" dirty="0"/>
              <a:t>Accessing Stack using distance offsets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aphicFrame>
        <p:nvGraphicFramePr>
          <p:cNvPr id="59" name="Table 58">
            <a:extLst>
              <a:ext uri="{FF2B5EF4-FFF2-40B4-BE49-F238E27FC236}">
                <a16:creationId xmlns:a16="http://schemas.microsoft.com/office/drawing/2014/main" id="{6419E015-C156-3A13-A8D6-DD8FA7F9348C}"/>
              </a:ext>
            </a:extLst>
          </p:cNvPr>
          <p:cNvGraphicFramePr>
            <a:graphicFrameLocks noGrp="1"/>
          </p:cNvGraphicFramePr>
          <p:nvPr>
            <p:extLst>
              <p:ext uri="{D42A27DB-BD31-4B8C-83A1-F6EECF244321}">
                <p14:modId xmlns:p14="http://schemas.microsoft.com/office/powerpoint/2010/main" val="940706975"/>
              </p:ext>
            </p:extLst>
          </p:nvPr>
        </p:nvGraphicFramePr>
        <p:xfrm>
          <a:off x="180000" y="504050"/>
          <a:ext cx="7063200" cy="4213822"/>
        </p:xfrm>
        <a:graphic>
          <a:graphicData uri="http://schemas.openxmlformats.org/drawingml/2006/table">
            <a:tbl>
              <a:tblPr firstRow="1" firstCol="1" bandRow="1"/>
              <a:tblGrid>
                <a:gridCol w="835200">
                  <a:extLst>
                    <a:ext uri="{9D8B030D-6E8A-4147-A177-3AD203B41FA5}">
                      <a16:colId xmlns:a16="http://schemas.microsoft.com/office/drawing/2014/main" val="20000"/>
                    </a:ext>
                  </a:extLst>
                </a:gridCol>
                <a:gridCol w="3110400">
                  <a:extLst>
                    <a:ext uri="{9D8B030D-6E8A-4147-A177-3AD203B41FA5}">
                      <a16:colId xmlns:a16="http://schemas.microsoft.com/office/drawing/2014/main" val="20002"/>
                    </a:ext>
                  </a:extLst>
                </a:gridCol>
                <a:gridCol w="3117600">
                  <a:extLst>
                    <a:ext uri="{9D8B030D-6E8A-4147-A177-3AD203B41FA5}">
                      <a16:colId xmlns:a16="http://schemas.microsoft.com/office/drawing/2014/main" val="1489637881"/>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stack variable address </a:t>
                      </a:r>
                      <a:r>
                        <a:rPr lang="en-US" sz="1600" b="1" i="1" dirty="0">
                          <a:solidFill>
                            <a:schemeClr val="bg1"/>
                          </a:solidFill>
                          <a:effectLst/>
                          <a:latin typeface="+mj-lt"/>
                          <a:ea typeface="Arial"/>
                          <a:cs typeface="Calibri"/>
                        </a:rPr>
                        <a:t>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stack variable contents 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a[0]</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 - 2</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ldrsh</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str[1]</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=STR - 1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279218062"/>
                  </a:ext>
                </a:extLst>
              </a:tr>
              <a:tr h="0">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Arial"/>
                          <a:cs typeface="Consolas" panose="020B0609020204030204" pitchFamily="49" charset="0"/>
                        </a:rPr>
                        <a:t>*</a:t>
                      </a:r>
                      <a:r>
                        <a:rPr lang="en-US" sz="1600" b="0" i="0" dirty="0" err="1">
                          <a:solidFill>
                            <a:srgbClr val="000000"/>
                          </a:solidFill>
                          <a:effectLst/>
                          <a:latin typeface="Consolas" panose="020B0609020204030204" pitchFamily="49" charset="0"/>
                          <a:ea typeface="Arial"/>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sub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34685584"/>
                  </a:ext>
                </a:extLst>
              </a:tr>
            </a:tbl>
          </a:graphicData>
        </a:graphic>
      </p:graphicFrame>
      <p:sp>
        <p:nvSpPr>
          <p:cNvPr id="7" name="TextBox 6">
            <a:extLst>
              <a:ext uri="{FF2B5EF4-FFF2-40B4-BE49-F238E27FC236}">
                <a16:creationId xmlns:a16="http://schemas.microsoft.com/office/drawing/2014/main" id="{93384BE4-8665-771A-7D0B-5D528AB6FCC3}"/>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9" name="Left Arrow 8">
            <a:extLst>
              <a:ext uri="{FF2B5EF4-FFF2-40B4-BE49-F238E27FC236}">
                <a16:creationId xmlns:a16="http://schemas.microsoft.com/office/drawing/2014/main" id="{7036E595-068E-7C09-1E18-0B7AA701DC57}"/>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TextBox 9">
            <a:extLst>
              <a:ext uri="{FF2B5EF4-FFF2-40B4-BE49-F238E27FC236}">
                <a16:creationId xmlns:a16="http://schemas.microsoft.com/office/drawing/2014/main" id="{21F0A294-2307-7567-1AB8-857F0C0CB2D1}"/>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9" name="Left Arrow 18">
            <a:extLst>
              <a:ext uri="{FF2B5EF4-FFF2-40B4-BE49-F238E27FC236}">
                <a16:creationId xmlns:a16="http://schemas.microsoft.com/office/drawing/2014/main" id="{187DAD95-7E8E-13B6-48F6-4AEF18748CB8}"/>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Left Arrow 19">
            <a:extLst>
              <a:ext uri="{FF2B5EF4-FFF2-40B4-BE49-F238E27FC236}">
                <a16:creationId xmlns:a16="http://schemas.microsoft.com/office/drawing/2014/main" id="{F4CCE25F-E500-CA6D-956C-1CEFC3E4055D}"/>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1" name="TextBox 20">
            <a:extLst>
              <a:ext uri="{FF2B5EF4-FFF2-40B4-BE49-F238E27FC236}">
                <a16:creationId xmlns:a16="http://schemas.microsoft.com/office/drawing/2014/main" id="{8622C084-91FB-C045-EA82-82EBE91AA3DD}"/>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2" name="Left Arrow 21">
            <a:extLst>
              <a:ext uri="{FF2B5EF4-FFF2-40B4-BE49-F238E27FC236}">
                <a16:creationId xmlns:a16="http://schemas.microsoft.com/office/drawing/2014/main" id="{52108012-04FF-3197-50A4-B36EDBFBB8DE}"/>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7" name="TextBox 26">
            <a:extLst>
              <a:ext uri="{FF2B5EF4-FFF2-40B4-BE49-F238E27FC236}">
                <a16:creationId xmlns:a16="http://schemas.microsoft.com/office/drawing/2014/main" id="{BE3F4ECD-EB91-A4ED-DEA1-17E2EB0933B4}"/>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8" name="Left Arrow 27">
            <a:extLst>
              <a:ext uri="{FF2B5EF4-FFF2-40B4-BE49-F238E27FC236}">
                <a16:creationId xmlns:a16="http://schemas.microsoft.com/office/drawing/2014/main" id="{2022936B-5F4F-016D-1532-C60F3BB2D432}"/>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4" name="TextBox 33">
            <a:extLst>
              <a:ext uri="{FF2B5EF4-FFF2-40B4-BE49-F238E27FC236}">
                <a16:creationId xmlns:a16="http://schemas.microsoft.com/office/drawing/2014/main" id="{786B5A3F-178B-76B6-948D-5BE7FD82D88C}"/>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6" name="Left Arrow 35">
            <a:extLst>
              <a:ext uri="{FF2B5EF4-FFF2-40B4-BE49-F238E27FC236}">
                <a16:creationId xmlns:a16="http://schemas.microsoft.com/office/drawing/2014/main" id="{76A750C9-DFF3-6FB5-880F-EEC539F3EE7F}"/>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7A82D96F-6B4A-6628-8750-D3DB9026F569}"/>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8" name="Left Arrow 47">
            <a:extLst>
              <a:ext uri="{FF2B5EF4-FFF2-40B4-BE49-F238E27FC236}">
                <a16:creationId xmlns:a16="http://schemas.microsoft.com/office/drawing/2014/main" id="{C2499811-2CA3-4167-569C-7F8689FE4D7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9" name="TextBox 48">
            <a:extLst>
              <a:ext uri="{FF2B5EF4-FFF2-40B4-BE49-F238E27FC236}">
                <a16:creationId xmlns:a16="http://schemas.microsoft.com/office/drawing/2014/main" id="{A44DA256-2A28-373E-DC5A-7A5748962C8C}"/>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71" name="TextBox 70">
            <a:extLst>
              <a:ext uri="{FF2B5EF4-FFF2-40B4-BE49-F238E27FC236}">
                <a16:creationId xmlns:a16="http://schemas.microsoft.com/office/drawing/2014/main" id="{D6E831DF-30DD-C599-DE1F-F33CEB310BAF}"/>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72" name="TextBox 71">
            <a:extLst>
              <a:ext uri="{FF2B5EF4-FFF2-40B4-BE49-F238E27FC236}">
                <a16:creationId xmlns:a16="http://schemas.microsoft.com/office/drawing/2014/main" id="{68BAC778-310B-2719-C6B5-B0202FD3EF2D}"/>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3" name="Up-Down Arrow 72">
            <a:extLst>
              <a:ext uri="{FF2B5EF4-FFF2-40B4-BE49-F238E27FC236}">
                <a16:creationId xmlns:a16="http://schemas.microsoft.com/office/drawing/2014/main" id="{6489F159-CB27-78A3-E017-5DDECE2540A6}"/>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63F9C5CB-F686-0AD8-D81A-71E704D0756A}"/>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6B4C86D6-C134-6EE5-7B22-A4AD7F089A9F}"/>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7D2CF200-3CBD-39E8-1141-0C97FAF28C43}"/>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7" name="Up-Down Arrow 76">
            <a:extLst>
              <a:ext uri="{FF2B5EF4-FFF2-40B4-BE49-F238E27FC236}">
                <a16:creationId xmlns:a16="http://schemas.microsoft.com/office/drawing/2014/main" id="{1BFD9844-34DD-764E-71AE-F8FCD101232A}"/>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48E50D12-0AE9-0159-9ADF-5829B28BEAA3}"/>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9" name="Up-Down Arrow 78">
            <a:extLst>
              <a:ext uri="{FF2B5EF4-FFF2-40B4-BE49-F238E27FC236}">
                <a16:creationId xmlns:a16="http://schemas.microsoft.com/office/drawing/2014/main" id="{158CDFA6-BF71-A9A6-5170-B72ACD9D548E}"/>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A4CFD41B-32D4-7ABC-62A3-2237B7EC9D23}"/>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78F1D6D1-F489-6356-B9B4-51FF708E6340}"/>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8BA9013-C6BC-67AE-B277-5B7A3DF037DE}"/>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3" name="Up-Down Arrow 82">
            <a:extLst>
              <a:ext uri="{FF2B5EF4-FFF2-40B4-BE49-F238E27FC236}">
                <a16:creationId xmlns:a16="http://schemas.microsoft.com/office/drawing/2014/main" id="{5C5BC13F-AED0-8B6B-8965-80B51715F3E2}"/>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D9A210BF-2F2F-051B-C2E5-0F1262E53DCC}"/>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5" name="Group 84">
            <a:extLst>
              <a:ext uri="{FF2B5EF4-FFF2-40B4-BE49-F238E27FC236}">
                <a16:creationId xmlns:a16="http://schemas.microsoft.com/office/drawing/2014/main" id="{34CA42A4-87F2-78C1-A0F9-E8FB65D0CA79}"/>
              </a:ext>
            </a:extLst>
          </p:cNvPr>
          <p:cNvGrpSpPr/>
          <p:nvPr/>
        </p:nvGrpSpPr>
        <p:grpSpPr>
          <a:xfrm>
            <a:off x="7811722" y="3681834"/>
            <a:ext cx="2037885" cy="2116935"/>
            <a:chOff x="8844692" y="4530355"/>
            <a:chExt cx="2037885" cy="2116935"/>
          </a:xfrm>
        </p:grpSpPr>
        <p:sp>
          <p:nvSpPr>
            <p:cNvPr id="86" name="Rectangle 85">
              <a:extLst>
                <a:ext uri="{FF2B5EF4-FFF2-40B4-BE49-F238E27FC236}">
                  <a16:creationId xmlns:a16="http://schemas.microsoft.com/office/drawing/2014/main" id="{1FEF6F1C-64D0-4397-27B5-BDF583AB20BC}"/>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7" name="Rectangle 86">
              <a:extLst>
                <a:ext uri="{FF2B5EF4-FFF2-40B4-BE49-F238E27FC236}">
                  <a16:creationId xmlns:a16="http://schemas.microsoft.com/office/drawing/2014/main" id="{0471EED7-9987-22F6-97B9-EC92F382D90F}"/>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8" name="Rectangle 87">
              <a:extLst>
                <a:ext uri="{FF2B5EF4-FFF2-40B4-BE49-F238E27FC236}">
                  <a16:creationId xmlns:a16="http://schemas.microsoft.com/office/drawing/2014/main" id="{A85E9C68-745B-EC3E-C022-BEE015BE11B5}"/>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9" name="Group 88">
            <a:extLst>
              <a:ext uri="{FF2B5EF4-FFF2-40B4-BE49-F238E27FC236}">
                <a16:creationId xmlns:a16="http://schemas.microsoft.com/office/drawing/2014/main" id="{D88805B0-0F6C-3E70-C755-0860F4673D5F}"/>
              </a:ext>
            </a:extLst>
          </p:cNvPr>
          <p:cNvGrpSpPr/>
          <p:nvPr/>
        </p:nvGrpSpPr>
        <p:grpSpPr>
          <a:xfrm>
            <a:off x="8025116" y="3865091"/>
            <a:ext cx="1554878" cy="1061171"/>
            <a:chOff x="11967999" y="4049526"/>
            <a:chExt cx="1554878" cy="1061171"/>
          </a:xfrm>
        </p:grpSpPr>
        <p:grpSp>
          <p:nvGrpSpPr>
            <p:cNvPr id="90" name="Group 89">
              <a:extLst>
                <a:ext uri="{FF2B5EF4-FFF2-40B4-BE49-F238E27FC236}">
                  <a16:creationId xmlns:a16="http://schemas.microsoft.com/office/drawing/2014/main" id="{A7375506-E26C-4454-9C72-28EC999684F0}"/>
                </a:ext>
              </a:extLst>
            </p:cNvPr>
            <p:cNvGrpSpPr/>
            <p:nvPr/>
          </p:nvGrpSpPr>
          <p:grpSpPr>
            <a:xfrm>
              <a:off x="11967999" y="4049526"/>
              <a:ext cx="1554878" cy="1061171"/>
              <a:chOff x="5602097" y="1600973"/>
              <a:chExt cx="1554878" cy="1061171"/>
            </a:xfrm>
          </p:grpSpPr>
          <p:sp>
            <p:nvSpPr>
              <p:cNvPr id="92" name="Rectangle 91">
                <a:extLst>
                  <a:ext uri="{FF2B5EF4-FFF2-40B4-BE49-F238E27FC236}">
                    <a16:creationId xmlns:a16="http://schemas.microsoft.com/office/drawing/2014/main" id="{1E2C1C12-73E4-E88D-6722-451AFA0E2EE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3" name="Rectangle 92">
                <a:extLst>
                  <a:ext uri="{FF2B5EF4-FFF2-40B4-BE49-F238E27FC236}">
                    <a16:creationId xmlns:a16="http://schemas.microsoft.com/office/drawing/2014/main" id="{2F9D483F-CBC2-8ABD-8E86-B25551B05E78}"/>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4" name="Rectangle 93">
                <a:extLst>
                  <a:ext uri="{FF2B5EF4-FFF2-40B4-BE49-F238E27FC236}">
                    <a16:creationId xmlns:a16="http://schemas.microsoft.com/office/drawing/2014/main" id="{87B2DA22-065B-BD83-B741-8EAC9E776AFA}"/>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5" name="Rectangle 94">
                <a:extLst>
                  <a:ext uri="{FF2B5EF4-FFF2-40B4-BE49-F238E27FC236}">
                    <a16:creationId xmlns:a16="http://schemas.microsoft.com/office/drawing/2014/main" id="{4AD45EAB-F65C-21FF-299C-232AF3372807}"/>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6" name="Rectangle 95">
                <a:extLst>
                  <a:ext uri="{FF2B5EF4-FFF2-40B4-BE49-F238E27FC236}">
                    <a16:creationId xmlns:a16="http://schemas.microsoft.com/office/drawing/2014/main" id="{BFCE40B6-A7FD-F44A-415C-F5EA3B5E282F}"/>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91" name="Rectangle 90">
              <a:extLst>
                <a:ext uri="{FF2B5EF4-FFF2-40B4-BE49-F238E27FC236}">
                  <a16:creationId xmlns:a16="http://schemas.microsoft.com/office/drawing/2014/main" id="{F2BF0389-B24A-CE68-EA02-67DC73EAE22C}"/>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7" name="Rectangle 96">
            <a:extLst>
              <a:ext uri="{FF2B5EF4-FFF2-40B4-BE49-F238E27FC236}">
                <a16:creationId xmlns:a16="http://schemas.microsoft.com/office/drawing/2014/main" id="{B2A7E8B8-0440-31EB-8A88-A7DD52DD4620}"/>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8" name="Rectangle 97">
            <a:extLst>
              <a:ext uri="{FF2B5EF4-FFF2-40B4-BE49-F238E27FC236}">
                <a16:creationId xmlns:a16="http://schemas.microsoft.com/office/drawing/2014/main" id="{2FB2FB6A-4033-7351-D4DB-8444C70BAC09}"/>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9" name="Group 98">
            <a:extLst>
              <a:ext uri="{FF2B5EF4-FFF2-40B4-BE49-F238E27FC236}">
                <a16:creationId xmlns:a16="http://schemas.microsoft.com/office/drawing/2014/main" id="{D6A8943A-3074-D762-C876-719A631886D1}"/>
              </a:ext>
            </a:extLst>
          </p:cNvPr>
          <p:cNvGrpSpPr/>
          <p:nvPr/>
        </p:nvGrpSpPr>
        <p:grpSpPr>
          <a:xfrm>
            <a:off x="7826111" y="5138940"/>
            <a:ext cx="2037885" cy="1470991"/>
            <a:chOff x="8853170" y="5259442"/>
            <a:chExt cx="2037885" cy="1470991"/>
          </a:xfrm>
        </p:grpSpPr>
        <p:sp>
          <p:nvSpPr>
            <p:cNvPr id="100" name="Rectangle 99">
              <a:extLst>
                <a:ext uri="{FF2B5EF4-FFF2-40B4-BE49-F238E27FC236}">
                  <a16:creationId xmlns:a16="http://schemas.microsoft.com/office/drawing/2014/main" id="{DEB2DFB8-D03D-71AC-44D0-047F0B8554EF}"/>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01" name="Rectangle 100">
              <a:extLst>
                <a:ext uri="{FF2B5EF4-FFF2-40B4-BE49-F238E27FC236}">
                  <a16:creationId xmlns:a16="http://schemas.microsoft.com/office/drawing/2014/main" id="{726AF463-5CC5-6B7D-9076-CB524A432E32}"/>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2" name="Rectangle 101">
            <a:extLst>
              <a:ext uri="{FF2B5EF4-FFF2-40B4-BE49-F238E27FC236}">
                <a16:creationId xmlns:a16="http://schemas.microsoft.com/office/drawing/2014/main" id="{A7571E55-51E8-C8BB-8D6C-C4A24B7FF2FA}"/>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3" name="TextBox 102">
            <a:extLst>
              <a:ext uri="{FF2B5EF4-FFF2-40B4-BE49-F238E27FC236}">
                <a16:creationId xmlns:a16="http://schemas.microsoft.com/office/drawing/2014/main" id="{89FE1958-955B-EB41-5FFD-358DED2C54B1}"/>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4" name="Rectangle 103">
            <a:extLst>
              <a:ext uri="{FF2B5EF4-FFF2-40B4-BE49-F238E27FC236}">
                <a16:creationId xmlns:a16="http://schemas.microsoft.com/office/drawing/2014/main" id="{1422C722-C5FF-25BD-00A0-9839B3546815}"/>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5" name="Rectangle 104">
            <a:extLst>
              <a:ext uri="{FF2B5EF4-FFF2-40B4-BE49-F238E27FC236}">
                <a16:creationId xmlns:a16="http://schemas.microsoft.com/office/drawing/2014/main" id="{550495F2-FA64-FD00-B75B-6D2F3B678360}"/>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6" name="Group 105">
            <a:extLst>
              <a:ext uri="{FF2B5EF4-FFF2-40B4-BE49-F238E27FC236}">
                <a16:creationId xmlns:a16="http://schemas.microsoft.com/office/drawing/2014/main" id="{5AEB6379-EE11-6A4D-6EC1-27E876EA236F}"/>
              </a:ext>
            </a:extLst>
          </p:cNvPr>
          <p:cNvGrpSpPr/>
          <p:nvPr/>
        </p:nvGrpSpPr>
        <p:grpSpPr>
          <a:xfrm>
            <a:off x="8001290" y="3873653"/>
            <a:ext cx="729481" cy="335577"/>
            <a:chOff x="9625298" y="4016094"/>
            <a:chExt cx="729481" cy="335577"/>
          </a:xfrm>
        </p:grpSpPr>
        <p:sp>
          <p:nvSpPr>
            <p:cNvPr id="107" name="Rectangle 106">
              <a:extLst>
                <a:ext uri="{FF2B5EF4-FFF2-40B4-BE49-F238E27FC236}">
                  <a16:creationId xmlns:a16="http://schemas.microsoft.com/office/drawing/2014/main" id="{AD54B425-DF68-5418-0E4B-B39372D56818}"/>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8" name="Rectangle 107">
              <a:extLst>
                <a:ext uri="{FF2B5EF4-FFF2-40B4-BE49-F238E27FC236}">
                  <a16:creationId xmlns:a16="http://schemas.microsoft.com/office/drawing/2014/main" id="{A70FC4C4-E6C8-22FE-9AF1-14A6366B96FB}"/>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9" name="Rectangle 108">
            <a:extLst>
              <a:ext uri="{FF2B5EF4-FFF2-40B4-BE49-F238E27FC236}">
                <a16:creationId xmlns:a16="http://schemas.microsoft.com/office/drawing/2014/main" id="{5945F41A-03A6-BA0E-44C1-F2062E887546}"/>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0" name="Rectangle 109">
            <a:extLst>
              <a:ext uri="{FF2B5EF4-FFF2-40B4-BE49-F238E27FC236}">
                <a16:creationId xmlns:a16="http://schemas.microsoft.com/office/drawing/2014/main" id="{1BEDAA0C-FD1C-4207-18C7-DA093E327AA6}"/>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11" name="Rectangle 110">
            <a:extLst>
              <a:ext uri="{FF2B5EF4-FFF2-40B4-BE49-F238E27FC236}">
                <a16:creationId xmlns:a16="http://schemas.microsoft.com/office/drawing/2014/main" id="{66643554-A8D0-CFEE-4F8B-574E6C9EA132}"/>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2" name="Group 111">
            <a:extLst>
              <a:ext uri="{FF2B5EF4-FFF2-40B4-BE49-F238E27FC236}">
                <a16:creationId xmlns:a16="http://schemas.microsoft.com/office/drawing/2014/main" id="{A78F253F-86D2-63B9-2C74-AA3852904010}"/>
              </a:ext>
            </a:extLst>
          </p:cNvPr>
          <p:cNvGrpSpPr/>
          <p:nvPr/>
        </p:nvGrpSpPr>
        <p:grpSpPr>
          <a:xfrm>
            <a:off x="7943239" y="3078245"/>
            <a:ext cx="1734842" cy="452609"/>
            <a:chOff x="9580937" y="3236210"/>
            <a:chExt cx="1734842" cy="452609"/>
          </a:xfrm>
        </p:grpSpPr>
        <p:sp>
          <p:nvSpPr>
            <p:cNvPr id="113" name="Rectangle 112">
              <a:extLst>
                <a:ext uri="{FF2B5EF4-FFF2-40B4-BE49-F238E27FC236}">
                  <a16:creationId xmlns:a16="http://schemas.microsoft.com/office/drawing/2014/main" id="{E7194E4A-8B99-3BA3-A99C-6EF1D693016F}"/>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4" name="Rectangle 113">
              <a:extLst>
                <a:ext uri="{FF2B5EF4-FFF2-40B4-BE49-F238E27FC236}">
                  <a16:creationId xmlns:a16="http://schemas.microsoft.com/office/drawing/2014/main" id="{55907137-315C-8CF8-C327-3DAEE5890C2B}"/>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5" name="Rectangle 114">
            <a:extLst>
              <a:ext uri="{FF2B5EF4-FFF2-40B4-BE49-F238E27FC236}">
                <a16:creationId xmlns:a16="http://schemas.microsoft.com/office/drawing/2014/main" id="{6BDC141C-50BA-77A9-6294-BDBB484277EB}"/>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6" name="Rectangle 115">
            <a:extLst>
              <a:ext uri="{FF2B5EF4-FFF2-40B4-BE49-F238E27FC236}">
                <a16:creationId xmlns:a16="http://schemas.microsoft.com/office/drawing/2014/main" id="{0BC2BB64-6ABE-692A-F871-F060B3B50442}"/>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7" name="Up-Down Arrow 116">
            <a:extLst>
              <a:ext uri="{FF2B5EF4-FFF2-40B4-BE49-F238E27FC236}">
                <a16:creationId xmlns:a16="http://schemas.microsoft.com/office/drawing/2014/main" id="{B3C8F027-66B9-66D3-8FD9-4075651C959A}"/>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a:extLst>
              <a:ext uri="{FF2B5EF4-FFF2-40B4-BE49-F238E27FC236}">
                <a16:creationId xmlns:a16="http://schemas.microsoft.com/office/drawing/2014/main" id="{E965F00C-7355-0A9E-01D1-91B418344E3B}"/>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1AD7A72-E2FE-BB2A-13D9-D0164DDD19E2}"/>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graphicFrame>
        <p:nvGraphicFramePr>
          <p:cNvPr id="11" name="Table 10">
            <a:extLst>
              <a:ext uri="{FF2B5EF4-FFF2-40B4-BE49-F238E27FC236}">
                <a16:creationId xmlns:a16="http://schemas.microsoft.com/office/drawing/2014/main" id="{CA1B7B13-101D-9F7B-D549-D11F13D2F6EE}"/>
              </a:ext>
            </a:extLst>
          </p:cNvPr>
          <p:cNvGraphicFramePr>
            <a:graphicFrameLocks noGrp="1"/>
          </p:cNvGraphicFramePr>
          <p:nvPr>
            <p:extLst>
              <p:ext uri="{D42A27DB-BD31-4B8C-83A1-F6EECF244321}">
                <p14:modId xmlns:p14="http://schemas.microsoft.com/office/powerpoint/2010/main" val="4022836932"/>
              </p:ext>
            </p:extLst>
          </p:nvPr>
        </p:nvGraphicFramePr>
        <p:xfrm>
          <a:off x="571350" y="4825335"/>
          <a:ext cx="5260173" cy="1762578"/>
        </p:xfrm>
        <a:graphic>
          <a:graphicData uri="http://schemas.openxmlformats.org/drawingml/2006/table">
            <a:tbl>
              <a:tblPr firstRow="1" firstCol="1" bandRow="1"/>
              <a:tblGrid>
                <a:gridCol w="1334810">
                  <a:extLst>
                    <a:ext uri="{9D8B030D-6E8A-4147-A177-3AD203B41FA5}">
                      <a16:colId xmlns:a16="http://schemas.microsoft.com/office/drawing/2014/main" val="2257053543"/>
                    </a:ext>
                  </a:extLst>
                </a:gridCol>
                <a:gridCol w="3925363">
                  <a:extLst>
                    <a:ext uri="{9D8B030D-6E8A-4147-A177-3AD203B41FA5}">
                      <a16:colId xmlns:a16="http://schemas.microsoft.com/office/drawing/2014/main" val="2438932684"/>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 write contents of r0 to stack variable</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319211">
                <a:tc>
                  <a:txBody>
                    <a:bodyPr/>
                    <a:lstStyle/>
                    <a:p>
                      <a:pPr marL="0" marR="0" algn="ctr">
                        <a:lnSpc>
                          <a:spcPct val="115000"/>
                        </a:lnSpc>
                        <a:spcBef>
                          <a:spcPts val="0"/>
                        </a:spcBef>
                        <a:spcAft>
                          <a:spcPts val="0"/>
                        </a:spcAft>
                      </a:pP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a:t>
                      </a:r>
                      <a:r>
                        <a:rPr lang="en-US" sz="1600" b="0" i="0" dirty="0" err="1">
                          <a:solidFill>
                            <a:srgbClr val="000000"/>
                          </a:solidFill>
                          <a:effectLst/>
                          <a:latin typeface="Consolas" panose="020B0609020204030204" pitchFamily="49" charset="0"/>
                          <a:ea typeface="Arial"/>
                          <a:cs typeface="Consolas" panose="020B0609020204030204" pitchFamily="49" charset="0"/>
                        </a:rPr>
                        <a:t>fp</a:t>
                      </a:r>
                      <a:r>
                        <a:rPr lang="en-US" sz="1600" b="0" i="0" dirty="0">
                          <a:solidFill>
                            <a:srgbClr val="000000"/>
                          </a:solidFill>
                          <a:effectLst/>
                          <a:latin typeface="Consolas" panose="020B0609020204030204" pitchFamily="49" charset="0"/>
                          <a:ea typeface="Arial"/>
                          <a:cs typeface="Consolas" panose="020B0609020204030204" pitchFamily="49" charset="0"/>
                        </a:rPr>
                        <a:t>,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319211">
                <a:tc>
                  <a:txBody>
                    <a:bodyPr/>
                    <a:lstStyle/>
                    <a:p>
                      <a:pPr marL="0" marR="0" algn="ctr">
                        <a:lnSpc>
                          <a:spcPct val="115000"/>
                        </a:lnSpc>
                        <a:spcBef>
                          <a:spcPts val="0"/>
                        </a:spcBef>
                        <a:spcAft>
                          <a:spcPts val="0"/>
                        </a:spcAft>
                      </a:pPr>
                      <a:r>
                        <a:rPr lang="en-US" sz="1600" b="0" i="0" dirty="0">
                          <a:solidFill>
                            <a:schemeClr val="accent1"/>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ptr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=PTR</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chemeClr val="accent1"/>
                          </a:solidFill>
                          <a:effectLst/>
                          <a:latin typeface="Consolas" panose="020B0609020204030204" pitchFamily="49" charset="0"/>
                          <a:ea typeface="Arial"/>
                          <a:cs typeface="Consolas" panose="020B0609020204030204" pitchFamily="49" charset="0"/>
                        </a:rPr>
                        <a:t>ldr</a:t>
                      </a:r>
                      <a:r>
                        <a:rPr lang="en-US" sz="1600" b="0" i="0" dirty="0">
                          <a:solidFill>
                            <a:schemeClr val="accent1"/>
                          </a:solidFill>
                          <a:effectLst/>
                          <a:latin typeface="Consolas" panose="020B0609020204030204" pitchFamily="49" charset="0"/>
                          <a:ea typeface="Arial"/>
                          <a:cs typeface="Consolas" panose="020B0609020204030204" pitchFamily="49" charset="0"/>
                        </a:rPr>
                        <a:t>    r1, [</a:t>
                      </a:r>
                      <a:r>
                        <a:rPr lang="en-US" sz="1600" b="0" i="0" dirty="0" err="1">
                          <a:solidFill>
                            <a:schemeClr val="accent1"/>
                          </a:solidFill>
                          <a:effectLst/>
                          <a:latin typeface="Consolas" panose="020B0609020204030204" pitchFamily="49" charset="0"/>
                          <a:ea typeface="Arial"/>
                          <a:cs typeface="Consolas" panose="020B0609020204030204" pitchFamily="49" charset="0"/>
                        </a:rPr>
                        <a:t>fp</a:t>
                      </a:r>
                      <a:r>
                        <a:rPr lang="en-US" sz="1600" b="0" i="0" dirty="0">
                          <a:solidFill>
                            <a:schemeClr val="accent1"/>
                          </a:solidFill>
                          <a:effectLst/>
                          <a:latin typeface="Consolas" panose="020B0609020204030204" pitchFamily="49" charset="0"/>
                          <a:ea typeface="Arial"/>
                          <a:cs typeface="Consolas" panose="020B0609020204030204" pitchFamily="49" charset="0"/>
                        </a:rPr>
                        <a:t>,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Tree>
    <p:extLst>
      <p:ext uri="{BB962C8B-B14F-4D97-AF65-F5344CB8AC3E}">
        <p14:creationId xmlns:p14="http://schemas.microsoft.com/office/powerpoint/2010/main" val="197018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A87349-A826-7849-BBE3-16E2AF98ED3C}"/>
              </a:ext>
            </a:extLst>
          </p:cNvPr>
          <p:cNvSpPr>
            <a:spLocks noGrp="1"/>
          </p:cNvSpPr>
          <p:nvPr>
            <p:ph type="title"/>
          </p:nvPr>
        </p:nvSpPr>
        <p:spPr>
          <a:xfrm>
            <a:off x="157729" y="91525"/>
            <a:ext cx="10515600" cy="370689"/>
          </a:xfrm>
        </p:spPr>
        <p:txBody>
          <a:bodyPr>
            <a:normAutofit fontScale="90000"/>
          </a:bodyPr>
          <a:lstStyle/>
          <a:p>
            <a:r>
              <a:rPr lang="en-US" dirty="0"/>
              <a:t>Review: Loading and using Global Variables</a:t>
            </a:r>
          </a:p>
        </p:txBody>
      </p:sp>
      <p:sp>
        <p:nvSpPr>
          <p:cNvPr id="13" name="TextBox 12">
            <a:extLst>
              <a:ext uri="{FF2B5EF4-FFF2-40B4-BE49-F238E27FC236}">
                <a16:creationId xmlns:a16="http://schemas.microsoft.com/office/drawing/2014/main" id="{8B7DEF19-036D-994F-A1C3-6D4DF704A88A}"/>
              </a:ext>
            </a:extLst>
          </p:cNvPr>
          <p:cNvSpPr txBox="1"/>
          <p:nvPr/>
        </p:nvSpPr>
        <p:spPr>
          <a:xfrm>
            <a:off x="6580144" y="1795132"/>
            <a:ext cx="5611856" cy="4801314"/>
          </a:xfrm>
          <a:prstGeom prst="rect">
            <a:avLst/>
          </a:prstGeom>
          <a:solidFill>
            <a:schemeClr val="accent4">
              <a:lumMod val="20000"/>
              <a:lumOff val="80000"/>
            </a:schemeClr>
          </a:solidFill>
          <a:ln>
            <a:solidFill>
              <a:schemeClr val="accent6"/>
            </a:solidFill>
          </a:ln>
        </p:spPr>
        <p:txBody>
          <a:bodyPr wrap="square" rtlCol="0">
            <a:spAutoFit/>
          </a:bodyPr>
          <a:lstStyle/>
          <a:p>
            <a:r>
              <a:rPr lang="en-US" dirty="0">
                <a:solidFill>
                  <a:schemeClr val="tx1">
                    <a:lumMod val="50000"/>
                  </a:schemeClr>
                </a:solidFill>
                <a:latin typeface="Consolas" panose="020B0609020204030204" pitchFamily="49" charset="0"/>
                <a:cs typeface="Consolas" panose="020B0609020204030204" pitchFamily="49" charset="0"/>
              </a:rPr>
              <a:t>	.text</a:t>
            </a:r>
          </a:p>
          <a:p>
            <a:r>
              <a:rPr lang="en-US" dirty="0">
                <a:solidFill>
                  <a:schemeClr val="tx1">
                    <a:lumMod val="50000"/>
                  </a:schemeClr>
                </a:solidFill>
                <a:latin typeface="Consolas" panose="020B0609020204030204" pitchFamily="49" charset="0"/>
                <a:cs typeface="Consolas" panose="020B0609020204030204" pitchFamily="49" charset="0"/>
              </a:rPr>
              <a:t>       // function header</a:t>
            </a:r>
          </a:p>
          <a:p>
            <a:r>
              <a:rPr lang="en-US" dirty="0">
                <a:solidFill>
                  <a:schemeClr val="tx1">
                    <a:lumMod val="50000"/>
                  </a:schemeClr>
                </a:solidFill>
                <a:latin typeface="Consolas" panose="020B0609020204030204" pitchFamily="49" charset="0"/>
                <a:cs typeface="Consolas" panose="020B0609020204030204" pitchFamily="49" charset="0"/>
              </a:rPr>
              <a:t>main:</a:t>
            </a:r>
          </a:p>
          <a:p>
            <a:endParaRPr lang="en-US" dirty="0">
              <a:solidFill>
                <a:schemeClr val="tx1">
                  <a:lumMod val="50000"/>
                </a:schemeClr>
              </a:solidFill>
              <a:latin typeface="Consolas" panose="020B0609020204030204" pitchFamily="49" charset="0"/>
              <a:cs typeface="Consolas" panose="020B0609020204030204" pitchFamily="49" charset="0"/>
            </a:endParaRP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load the address, then contents</a:t>
            </a:r>
          </a:p>
          <a:p>
            <a:r>
              <a:rPr lang="en-US" dirty="0">
                <a:solidFill>
                  <a:srgbClr val="2C895B"/>
                </a:solidFill>
                <a:latin typeface="Consolas" panose="020B0609020204030204" pitchFamily="49" charset="0"/>
                <a:cs typeface="Consolas" panose="020B0609020204030204" pitchFamily="49" charset="0"/>
              </a:rPr>
              <a:t>      // using r2</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ldr</a:t>
            </a:r>
            <a:r>
              <a:rPr lang="en-US" dirty="0">
                <a:solidFill>
                  <a:srgbClr val="0070C0"/>
                </a:solidFill>
                <a:latin typeface="Consolas" panose="020B0609020204030204" pitchFamily="49" charset="0"/>
                <a:cs typeface="Consolas" panose="020B0609020204030204" pitchFamily="49" charset="0"/>
              </a:rPr>
              <a:t> r2, =x     // int *r2 = &amp;x</a:t>
            </a:r>
          </a:p>
          <a:p>
            <a:r>
              <a:rPr lang="en-US" dirty="0">
                <a:solidFill>
                  <a:schemeClr val="tx1">
                    <a:lumMod val="50000"/>
                  </a:schemeClr>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ldr</a:t>
            </a:r>
            <a:r>
              <a:rPr lang="en-US" dirty="0">
                <a:solidFill>
                  <a:srgbClr val="F3753F"/>
                </a:solidFill>
                <a:latin typeface="Consolas" panose="020B0609020204030204" pitchFamily="49" charset="0"/>
                <a:cs typeface="Consolas" panose="020B0609020204030204" pitchFamily="49" charset="0"/>
              </a:rPr>
              <a:t> r2, [r2]   // r2 = *r2;</a:t>
            </a:r>
          </a:p>
          <a:p>
            <a:endParaRPr lang="en-US"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      // &amp;x was only needed once above</a:t>
            </a:r>
          </a:p>
          <a:p>
            <a:r>
              <a:rPr lang="en-US" dirty="0">
                <a:solidFill>
                  <a:srgbClr val="7030A0"/>
                </a:solidFill>
                <a:latin typeface="Consolas" panose="020B0609020204030204" pitchFamily="49" charset="0"/>
                <a:cs typeface="Consolas" panose="020B0609020204030204" pitchFamily="49" charset="0"/>
              </a:rPr>
              <a:t>      // Note: </a:t>
            </a:r>
            <a:r>
              <a:rPr lang="en-US" b="1" dirty="0">
                <a:solidFill>
                  <a:srgbClr val="7030A0"/>
                </a:solidFill>
                <a:latin typeface="Consolas" panose="020B0609020204030204" pitchFamily="49" charset="0"/>
                <a:cs typeface="Consolas" panose="020B0609020204030204" pitchFamily="49" charset="0"/>
              </a:rPr>
              <a:t>r2 was a pointer then an int</a:t>
            </a:r>
          </a:p>
          <a:p>
            <a:r>
              <a:rPr lang="en-US" dirty="0">
                <a:solidFill>
                  <a:srgbClr val="7030A0"/>
                </a:solidFill>
                <a:latin typeface="Consolas" panose="020B0609020204030204" pitchFamily="49" charset="0"/>
                <a:cs typeface="Consolas" panose="020B0609020204030204" pitchFamily="49" charset="0"/>
              </a:rPr>
              <a:t>      // no "type" checking in assembly!</a:t>
            </a:r>
          </a:p>
          <a:p>
            <a:endParaRPr lang="en-US" dirty="0">
              <a:solidFill>
                <a:srgbClr val="7030A0"/>
              </a:solidFill>
              <a:latin typeface="Consolas" panose="020B0609020204030204" pitchFamily="49" charset="0"/>
              <a:cs typeface="Consolas" panose="020B0609020204030204" pitchFamily="49" charset="0"/>
            </a:endParaRPr>
          </a:p>
          <a:p>
            <a:r>
              <a:rPr lang="en-US" dirty="0">
                <a:solidFill>
                  <a:srgbClr val="7030A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 store the contents of r2</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ldr</a:t>
            </a:r>
            <a:r>
              <a:rPr lang="en-US" dirty="0">
                <a:solidFill>
                  <a:srgbClr val="7030A0"/>
                </a:solidFill>
                <a:latin typeface="Consolas" panose="020B0609020204030204" pitchFamily="49" charset="0"/>
                <a:cs typeface="Consolas" panose="020B0609020204030204" pitchFamily="49" charset="0"/>
              </a:rPr>
              <a:t> r1, =y     // int *r1 = &amp;y</a:t>
            </a:r>
          </a:p>
          <a:p>
            <a:r>
              <a:rPr lang="en-US" dirty="0">
                <a:solidFill>
                  <a:srgbClr val="7030A0"/>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str r2, [r1]   // *r1 = r2 </a:t>
            </a:r>
            <a:r>
              <a:rPr lang="en-US" dirty="0">
                <a:solidFill>
                  <a:srgbClr val="F3753F"/>
                </a:solidFill>
                <a:latin typeface="Consolas" panose="020B0609020204030204" pitchFamily="49" charset="0"/>
                <a:cs typeface="Consolas" panose="020B0609020204030204" pitchFamily="49" charset="0"/>
              </a:rPr>
              <a:t>          </a:t>
            </a:r>
          </a:p>
          <a:p>
            <a:r>
              <a:rPr lang="en-US" dirty="0">
                <a:solidFill>
                  <a:srgbClr val="00B050"/>
                </a:solidFill>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F2E447CA-929F-6148-8CDC-6E11F87345B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8" name="Rectangle 17">
            <a:extLst>
              <a:ext uri="{FF2B5EF4-FFF2-40B4-BE49-F238E27FC236}">
                <a16:creationId xmlns:a16="http://schemas.microsoft.com/office/drawing/2014/main" id="{55BF2AAF-DE58-C7A4-50C3-FC52A03BA8BF}"/>
              </a:ext>
            </a:extLst>
          </p:cNvPr>
          <p:cNvSpPr/>
          <p:nvPr/>
        </p:nvSpPr>
        <p:spPr bwMode="auto">
          <a:xfrm>
            <a:off x="6580144" y="1123390"/>
            <a:ext cx="5611856"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.word 200</a:t>
            </a:r>
          </a:p>
        </p:txBody>
      </p:sp>
      <p:grpSp>
        <p:nvGrpSpPr>
          <p:cNvPr id="3" name="Group 2">
            <a:extLst>
              <a:ext uri="{FF2B5EF4-FFF2-40B4-BE49-F238E27FC236}">
                <a16:creationId xmlns:a16="http://schemas.microsoft.com/office/drawing/2014/main" id="{A795EE37-B1CD-5ED9-E520-581B330E7835}"/>
              </a:ext>
            </a:extLst>
          </p:cNvPr>
          <p:cNvGrpSpPr/>
          <p:nvPr/>
        </p:nvGrpSpPr>
        <p:grpSpPr>
          <a:xfrm>
            <a:off x="1619711" y="3190135"/>
            <a:ext cx="5720532" cy="1160547"/>
            <a:chOff x="1608313" y="5360996"/>
            <a:chExt cx="5720532" cy="1160547"/>
          </a:xfrm>
        </p:grpSpPr>
        <p:sp>
          <p:nvSpPr>
            <p:cNvPr id="23" name="Content Placeholder 1">
              <a:extLst>
                <a:ext uri="{FF2B5EF4-FFF2-40B4-BE49-F238E27FC236}">
                  <a16:creationId xmlns:a16="http://schemas.microsoft.com/office/drawing/2014/main" id="{42B6628D-DA14-870F-BC99-0E36C1AA5F8E}"/>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 to </a:t>
              </a:r>
              <a:r>
                <a:rPr lang="en-US" sz="2000" b="1" dirty="0">
                  <a:solidFill>
                    <a:srgbClr val="C00000"/>
                  </a:solidFill>
                  <a:cs typeface="Courier New" panose="02070309020205020404" pitchFamily="49" charset="0"/>
                </a:rPr>
                <a:t>load</a:t>
              </a:r>
              <a:r>
                <a:rPr lang="en-US" sz="2000" dirty="0">
                  <a:solidFill>
                    <a:schemeClr val="tx2"/>
                  </a:solidFill>
                  <a:cs typeface="Courier New" panose="02070309020205020404" pitchFamily="49" charset="0"/>
                </a:rPr>
                <a:t>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read (load) from *pointer</a:t>
              </a:r>
            </a:p>
          </p:txBody>
        </p:sp>
        <p:sp>
          <p:nvSpPr>
            <p:cNvPr id="25" name="Down Arrow 24">
              <a:extLst>
                <a:ext uri="{FF2B5EF4-FFF2-40B4-BE49-F238E27FC236}">
                  <a16:creationId xmlns:a16="http://schemas.microsoft.com/office/drawing/2014/main" id="{5FDDFF36-9EA7-6561-45E7-CD2AFD032C77}"/>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Content Placeholder 1">
            <a:extLst>
              <a:ext uri="{FF2B5EF4-FFF2-40B4-BE49-F238E27FC236}">
                <a16:creationId xmlns:a16="http://schemas.microsoft.com/office/drawing/2014/main" id="{B50C0C17-B064-B291-53CB-69E320CB74B7}"/>
              </a:ext>
            </a:extLst>
          </p:cNvPr>
          <p:cNvSpPr txBox="1">
            <a:spLocks/>
          </p:cNvSpPr>
          <p:nvPr/>
        </p:nvSpPr>
        <p:spPr>
          <a:xfrm>
            <a:off x="217076" y="500950"/>
            <a:ext cx="6303720" cy="1984294"/>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000" dirty="0">
                <a:cs typeface="Courier New" panose="02070309020205020404" pitchFamily="49" charset="0"/>
              </a:rPr>
              <a:t>Tell the assembler to create and USE a literal table to obtain the address (</a:t>
            </a:r>
            <a:r>
              <a:rPr lang="en-US" sz="2000" dirty="0" err="1">
                <a:cs typeface="Courier New" panose="02070309020205020404" pitchFamily="49" charset="0"/>
              </a:rPr>
              <a:t>Lvalue</a:t>
            </a:r>
            <a:r>
              <a:rPr lang="en-US" sz="2000" dirty="0">
                <a:cs typeface="Courier New" panose="02070309020205020404" pitchFamily="49" charset="0"/>
              </a:rPr>
              <a:t>) of a label into a register:</a:t>
            </a:r>
          </a:p>
          <a:p>
            <a:pPr marL="354012" lvl="1" indent="0">
              <a:buNone/>
            </a:pPr>
            <a:r>
              <a:rPr lang="en-US" sz="2200" dirty="0" err="1">
                <a:solidFill>
                  <a:srgbClr val="0070C0"/>
                </a:solidFill>
                <a:latin typeface="Consolas" panose="020B0609020204030204" pitchFamily="49" charset="0"/>
                <a:cs typeface="Consolas" panose="020B0609020204030204" pitchFamily="49" charset="0"/>
              </a:rPr>
              <a:t>ldr</a:t>
            </a:r>
            <a:r>
              <a:rPr lang="en-US" sz="2200" dirty="0">
                <a:solidFill>
                  <a:srgbClr val="0070C0"/>
                </a:solidFill>
                <a:latin typeface="Consolas" panose="020B0609020204030204" pitchFamily="49" charset="0"/>
                <a:cs typeface="Consolas" panose="020B0609020204030204" pitchFamily="49" charset="0"/>
              </a:rPr>
              <a:t>/str  </a:t>
            </a:r>
            <a:r>
              <a:rPr lang="en-US" sz="2200" dirty="0">
                <a:latin typeface="Consolas" panose="020B0609020204030204" pitchFamily="49" charset="0"/>
                <a:cs typeface="Consolas" panose="020B0609020204030204" pitchFamily="49" charset="0"/>
              </a:rPr>
              <a:t>Rd, </a:t>
            </a:r>
            <a:r>
              <a:rPr lang="en-US" sz="2200" dirty="0">
                <a:solidFill>
                  <a:srgbClr val="C00000"/>
                </a:solidFill>
                <a:latin typeface="Consolas" panose="020B0609020204030204" pitchFamily="49" charset="0"/>
                <a:cs typeface="Consolas" panose="020B0609020204030204" pitchFamily="49" charset="0"/>
              </a:rPr>
              <a:t>=Label </a:t>
            </a:r>
            <a:r>
              <a:rPr lang="en-US" sz="2200" i="1" dirty="0">
                <a:solidFill>
                  <a:srgbClr val="2C895B"/>
                </a:solidFill>
                <a:latin typeface="Consolas" panose="020B0609020204030204" pitchFamily="49" charset="0"/>
                <a:cs typeface="Consolas" panose="020B0609020204030204" pitchFamily="49" charset="0"/>
              </a:rPr>
              <a:t>// Rd = address</a:t>
            </a:r>
          </a:p>
          <a:p>
            <a:r>
              <a:rPr lang="en-US" sz="2400" i="1" dirty="0">
                <a:solidFill>
                  <a:srgbClr val="2C895B"/>
                </a:solidFill>
                <a:latin typeface="Consolas" panose="020B0609020204030204" pitchFamily="49" charset="0"/>
                <a:cs typeface="Consolas" panose="020B0609020204030204" pitchFamily="49" charset="0"/>
              </a:rPr>
              <a:t>Example to the right: y = x;</a:t>
            </a:r>
          </a:p>
        </p:txBody>
      </p:sp>
      <p:sp>
        <p:nvSpPr>
          <p:cNvPr id="5" name="TextBox 4">
            <a:extLst>
              <a:ext uri="{FF2B5EF4-FFF2-40B4-BE49-F238E27FC236}">
                <a16:creationId xmlns:a16="http://schemas.microsoft.com/office/drawing/2014/main" id="{95C1E49A-658D-1010-DDC9-A1A6BF7BBCA3}"/>
              </a:ext>
            </a:extLst>
          </p:cNvPr>
          <p:cNvSpPr txBox="1"/>
          <p:nvPr/>
        </p:nvSpPr>
        <p:spPr>
          <a:xfrm>
            <a:off x="6580143" y="420787"/>
            <a:ext cx="5611855" cy="677108"/>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endParaRPr lang="en-US" dirty="0">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F6ED35F7-CB4B-4DBA-436B-F26E51D794F8}"/>
              </a:ext>
            </a:extLst>
          </p:cNvPr>
          <p:cNvGrpSpPr/>
          <p:nvPr/>
        </p:nvGrpSpPr>
        <p:grpSpPr>
          <a:xfrm>
            <a:off x="1619711" y="5329585"/>
            <a:ext cx="5720532" cy="1160547"/>
            <a:chOff x="1608313" y="5360996"/>
            <a:chExt cx="5720532" cy="1160547"/>
          </a:xfrm>
        </p:grpSpPr>
        <p:sp>
          <p:nvSpPr>
            <p:cNvPr id="7" name="Content Placeholder 1">
              <a:extLst>
                <a:ext uri="{FF2B5EF4-FFF2-40B4-BE49-F238E27FC236}">
                  <a16:creationId xmlns:a16="http://schemas.microsoft.com/office/drawing/2014/main" id="{6BAF533B-62E8-462A-683E-F409112F6E9D}"/>
                </a:ext>
              </a:extLst>
            </p:cNvPr>
            <p:cNvSpPr txBox="1">
              <a:spLocks/>
            </p:cNvSpPr>
            <p:nvPr/>
          </p:nvSpPr>
          <p:spPr>
            <a:xfrm>
              <a:off x="1608313" y="5360996"/>
              <a:ext cx="4695364" cy="1160547"/>
            </a:xfrm>
            <a:prstGeom prst="rect">
              <a:avLst/>
            </a:prstGeom>
            <a:solidFill>
              <a:schemeClr val="accent4">
                <a:lumMod val="20000"/>
                <a:lumOff val="80000"/>
              </a:schemeClr>
            </a:solidFill>
            <a:ln>
              <a:solidFill>
                <a:srgbClr val="0070C0"/>
              </a:solidFill>
            </a:ln>
          </p:spPr>
          <p:txBody>
            <a:bodyPr vert="horz" lIns="91440" tIns="45720" rIns="91440" bIns="45720" rtlCol="0">
              <a:noAutofit/>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000" dirty="0">
                  <a:solidFill>
                    <a:schemeClr val="tx2"/>
                  </a:solidFill>
                  <a:cs typeface="Courier New" panose="02070309020205020404" pitchFamily="49" charset="0"/>
                </a:rPr>
                <a:t>two steps </a:t>
              </a:r>
              <a:r>
                <a:rPr lang="en-US" sz="2000" b="1" dirty="0">
                  <a:solidFill>
                    <a:srgbClr val="C00000"/>
                  </a:solidFill>
                  <a:cs typeface="Courier New" panose="02070309020205020404" pitchFamily="49" charset="0"/>
                </a:rPr>
                <a:t>store</a:t>
              </a:r>
              <a:r>
                <a:rPr lang="en-US" sz="2000" dirty="0">
                  <a:solidFill>
                    <a:schemeClr val="tx2"/>
                  </a:solidFill>
                  <a:cs typeface="Courier New" panose="02070309020205020404" pitchFamily="49" charset="0"/>
                </a:rPr>
                <a:t> to a </a:t>
              </a:r>
              <a:r>
                <a:rPr lang="en-US" sz="2000" b="1" dirty="0">
                  <a:solidFill>
                    <a:srgbClr val="7030A0"/>
                  </a:solidFill>
                  <a:cs typeface="Courier New" panose="02070309020205020404" pitchFamily="49" charset="0"/>
                </a:rPr>
                <a:t>memory</a:t>
              </a:r>
              <a:r>
                <a:rPr lang="en-US" sz="2000" dirty="0">
                  <a:solidFill>
                    <a:srgbClr val="7030A0"/>
                  </a:solidFill>
                  <a:cs typeface="Courier New" panose="02070309020205020404" pitchFamily="49" charset="0"/>
                </a:rPr>
                <a:t> variable</a:t>
              </a:r>
            </a:p>
            <a:p>
              <a:pPr marL="696912" lvl="1" indent="-342900">
                <a:buFont typeface="+mj-lt"/>
                <a:buAutoNum type="arabicPeriod"/>
              </a:pPr>
              <a:r>
                <a:rPr lang="en-US" sz="2000" dirty="0">
                  <a:solidFill>
                    <a:srgbClr val="0070C0"/>
                  </a:solidFill>
                  <a:cs typeface="Courier New" panose="02070309020205020404" pitchFamily="49" charset="0"/>
                </a:rPr>
                <a:t>load the pointer to the memory</a:t>
              </a:r>
            </a:p>
            <a:p>
              <a:pPr marL="696912" lvl="1" indent="-342900">
                <a:buFont typeface="+mj-lt"/>
                <a:buAutoNum type="arabicPeriod"/>
              </a:pPr>
              <a:r>
                <a:rPr lang="en-US" sz="2000" dirty="0">
                  <a:solidFill>
                    <a:srgbClr val="F3753F"/>
                  </a:solidFill>
                  <a:cs typeface="Courier New" panose="02070309020205020404" pitchFamily="49" charset="0"/>
                </a:rPr>
                <a:t>write (store) to  *pointer</a:t>
              </a:r>
            </a:p>
          </p:txBody>
        </p:sp>
        <p:sp>
          <p:nvSpPr>
            <p:cNvPr id="8" name="Down Arrow 7">
              <a:extLst>
                <a:ext uri="{FF2B5EF4-FFF2-40B4-BE49-F238E27FC236}">
                  <a16:creationId xmlns:a16="http://schemas.microsoft.com/office/drawing/2014/main" id="{9681EDAD-B3D2-7B62-7F79-44DE03A56C65}"/>
                </a:ext>
              </a:extLst>
            </p:cNvPr>
            <p:cNvSpPr/>
            <p:nvPr/>
          </p:nvSpPr>
          <p:spPr>
            <a:xfrm rot="16200000">
              <a:off x="6679579" y="5415974"/>
              <a:ext cx="273364" cy="102516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88647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2B7D0-5748-D490-4EAC-ABEEFFBB365F}"/>
              </a:ext>
            </a:extLst>
          </p:cNvPr>
          <p:cNvSpPr>
            <a:spLocks noGrp="1"/>
          </p:cNvSpPr>
          <p:nvPr>
            <p:ph type="title"/>
          </p:nvPr>
        </p:nvSpPr>
        <p:spPr>
          <a:xfrm>
            <a:off x="505421" y="112799"/>
            <a:ext cx="10515600" cy="715294"/>
          </a:xfrm>
        </p:spPr>
        <p:txBody>
          <a:bodyPr/>
          <a:lstStyle/>
          <a:p>
            <a:r>
              <a:rPr lang="en-US" dirty="0"/>
              <a:t>Review: Global Variable access </a:t>
            </a:r>
          </a:p>
        </p:txBody>
      </p:sp>
      <p:sp>
        <p:nvSpPr>
          <p:cNvPr id="5" name="Rectangle 4">
            <a:extLst>
              <a:ext uri="{FF2B5EF4-FFF2-40B4-BE49-F238E27FC236}">
                <a16:creationId xmlns:a16="http://schemas.microsoft.com/office/drawing/2014/main" id="{81550A09-C586-E3C6-7E9B-A7F783E7716D}"/>
              </a:ext>
            </a:extLst>
          </p:cNvPr>
          <p:cNvSpPr/>
          <p:nvPr/>
        </p:nvSpPr>
        <p:spPr bwMode="auto">
          <a:xfrm>
            <a:off x="8172000" y="2884296"/>
            <a:ext cx="3500179" cy="646331"/>
          </a:xfrm>
          <a:prstGeom prst="rect">
            <a:avLst/>
          </a:prstGeom>
          <a:solidFill>
            <a:srgbClr val="C9DEAE"/>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a:t>
            </a: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x</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.data y   //x = &amp;y </a:t>
            </a:r>
          </a:p>
        </p:txBody>
      </p:sp>
      <p:sp>
        <p:nvSpPr>
          <p:cNvPr id="6" name="TextBox 5">
            <a:extLst>
              <a:ext uri="{FF2B5EF4-FFF2-40B4-BE49-F238E27FC236}">
                <a16:creationId xmlns:a16="http://schemas.microsoft.com/office/drawing/2014/main" id="{EBC87440-2983-2BFF-27AD-56F5FFDBBB86}"/>
              </a:ext>
            </a:extLst>
          </p:cNvPr>
          <p:cNvSpPr txBox="1"/>
          <p:nvPr/>
        </p:nvSpPr>
        <p:spPr>
          <a:xfrm>
            <a:off x="8171997" y="1886721"/>
            <a:ext cx="3500182" cy="954107"/>
          </a:xfrm>
          <a:prstGeom prst="rect">
            <a:avLst/>
          </a:prstGeom>
          <a:solidFill>
            <a:schemeClr val="accent5">
              <a:lumMod val="20000"/>
              <a:lumOff val="80000"/>
            </a:schemeClr>
          </a:solidFill>
          <a:ln>
            <a:solidFill>
              <a:schemeClr val="accent2"/>
            </a:solidFill>
          </a:ln>
        </p:spPr>
        <p:txBody>
          <a:bodyPr wrap="square" rtlCol="0">
            <a:spAutoFit/>
          </a:bodyPr>
          <a:lstStyle/>
          <a:p>
            <a:pPr eaLnBrk="0" fontAlgn="base" hangingPunct="0">
              <a:spcBef>
                <a:spcPct val="0"/>
              </a:spcBef>
              <a:spcAft>
                <a:spcPct val="0"/>
              </a:spcAft>
            </a:pPr>
            <a:r>
              <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rPr>
              <a:t>      .</a:t>
            </a:r>
            <a:r>
              <a:rPr lang="en-US" sz="2000"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bss</a:t>
            </a:r>
            <a:endParaRPr lang="en-US" sz="2000"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eaLnBrk="0" fontAlgn="base" hangingPunct="0">
              <a:spcBef>
                <a:spcPct val="0"/>
              </a:spcBef>
              <a:spcAft>
                <a:spcPct val="0"/>
              </a:spcAf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y</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.space 4</a:t>
            </a:r>
          </a:p>
          <a:p>
            <a:pPr eaLnBrk="0" fontAlgn="base" hangingPunct="0">
              <a:spcBef>
                <a:spcPct val="0"/>
              </a:spcBef>
              <a:spcAft>
                <a:spcPct val="0"/>
              </a:spcAft>
            </a:pPr>
            <a:r>
              <a:rPr lang="en-US" dirty="0" err="1">
                <a:solidFill>
                  <a:srgbClr val="FF0000"/>
                </a:solidFill>
                <a:latin typeface="Consolas" panose="020B0609020204030204" pitchFamily="49" charset="0"/>
                <a:cs typeface="Consolas" panose="020B0609020204030204" pitchFamily="49" charset="0"/>
              </a:rPr>
              <a:t>stdin:</a:t>
            </a:r>
            <a:r>
              <a:rPr lang="en-US" dirty="0" err="1">
                <a:solidFill>
                  <a:schemeClr val="accent6"/>
                </a:solidFill>
                <a:latin typeface="Consolas" panose="020B0609020204030204" pitchFamily="49" charset="0"/>
                <a:cs typeface="Consolas" panose="020B0609020204030204" pitchFamily="49" charset="0"/>
              </a:rPr>
              <a:t>.space</a:t>
            </a:r>
            <a:r>
              <a:rPr lang="en-US" dirty="0">
                <a:solidFill>
                  <a:schemeClr val="accent6"/>
                </a:solidFill>
                <a:latin typeface="Consolas" panose="020B0609020204030204" pitchFamily="49" charset="0"/>
                <a:cs typeface="Consolas" panose="020B0609020204030204" pitchFamily="49" charset="0"/>
              </a:rPr>
              <a:t> 4  // FILE *</a:t>
            </a:r>
          </a:p>
        </p:txBody>
      </p:sp>
      <p:graphicFrame>
        <p:nvGraphicFramePr>
          <p:cNvPr id="7" name="Table 6">
            <a:extLst>
              <a:ext uri="{FF2B5EF4-FFF2-40B4-BE49-F238E27FC236}">
                <a16:creationId xmlns:a16="http://schemas.microsoft.com/office/drawing/2014/main" id="{D8552013-B64D-5105-D56A-AF796A4D1F60}"/>
              </a:ext>
            </a:extLst>
          </p:cNvPr>
          <p:cNvGraphicFramePr>
            <a:graphicFrameLocks noGrp="1"/>
          </p:cNvGraphicFramePr>
          <p:nvPr>
            <p:extLst>
              <p:ext uri="{D42A27DB-BD31-4B8C-83A1-F6EECF244321}">
                <p14:modId xmlns:p14="http://schemas.microsoft.com/office/powerpoint/2010/main" val="4140935757"/>
              </p:ext>
            </p:extLst>
          </p:nvPr>
        </p:nvGraphicFramePr>
        <p:xfrm>
          <a:off x="240001" y="1481086"/>
          <a:ext cx="7560000" cy="4442259"/>
        </p:xfrm>
        <a:graphic>
          <a:graphicData uri="http://schemas.openxmlformats.org/drawingml/2006/table">
            <a:tbl>
              <a:tblPr firstRow="1" firstCol="1" bandRow="1"/>
              <a:tblGrid>
                <a:gridCol w="792000">
                  <a:extLst>
                    <a:ext uri="{9D8B030D-6E8A-4147-A177-3AD203B41FA5}">
                      <a16:colId xmlns:a16="http://schemas.microsoft.com/office/drawing/2014/main" val="20000"/>
                    </a:ext>
                  </a:extLst>
                </a:gridCol>
                <a:gridCol w="2137900">
                  <a:extLst>
                    <a:ext uri="{9D8B030D-6E8A-4147-A177-3AD203B41FA5}">
                      <a16:colId xmlns:a16="http://schemas.microsoft.com/office/drawing/2014/main" val="20002"/>
                    </a:ext>
                  </a:extLst>
                </a:gridCol>
                <a:gridCol w="2315050">
                  <a:extLst>
                    <a:ext uri="{9D8B030D-6E8A-4147-A177-3AD203B41FA5}">
                      <a16:colId xmlns:a16="http://schemas.microsoft.com/office/drawing/2014/main" val="1489637881"/>
                    </a:ext>
                  </a:extLst>
                </a:gridCol>
                <a:gridCol w="2315050">
                  <a:extLst>
                    <a:ext uri="{9D8B030D-6E8A-4147-A177-3AD203B41FA5}">
                      <a16:colId xmlns:a16="http://schemas.microsoft.com/office/drawing/2014/main" val="1355389730"/>
                    </a:ext>
                  </a:extLst>
                </a:gridCol>
              </a:tblGrid>
              <a:tr h="252248">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var</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dirty="0">
                          <a:solidFill>
                            <a:schemeClr val="bg1"/>
                          </a:solidFill>
                          <a:effectLst/>
                          <a:latin typeface="+mj-lt"/>
                          <a:ea typeface="Calibri"/>
                          <a:cs typeface="Calibri"/>
                        </a:rPr>
                        <a:t>global variable address 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global variable contents into r0</a:t>
                      </a:r>
                      <a:endParaRPr lang="en-US" sz="16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600" b="1" i="1" kern="1200" dirty="0">
                          <a:solidFill>
                            <a:schemeClr val="bg1"/>
                          </a:solidFill>
                          <a:effectLst/>
                          <a:latin typeface="+mn-lt"/>
                          <a:ea typeface="Calibri"/>
                          <a:cs typeface="Calibri"/>
                        </a:rPr>
                        <a:t>contents of r0 into global variable</a:t>
                      </a:r>
                      <a:endParaRPr lang="en-US" sz="1600" kern="1200" dirty="0">
                        <a:solidFill>
                          <a:schemeClr val="bg1"/>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*x</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=x</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75628096"/>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y</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=y</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=y</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=y</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743393317"/>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stdin</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=stdin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=stdin</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r1, =stdin</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str    r0, [r1]</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(example only, not recommended)</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41763319"/>
                  </a:ext>
                </a:extLst>
              </a:tr>
              <a:tr h="319211">
                <a:tc>
                  <a:txBody>
                    <a:bodyPr/>
                    <a:lstStyle/>
                    <a:p>
                      <a:pPr marL="0" marR="0" algn="ctr">
                        <a:lnSpc>
                          <a:spcPct val="115000"/>
                        </a:lnSpc>
                        <a:spcBef>
                          <a:spcPts val="0"/>
                        </a:spcBef>
                        <a:spcAft>
                          <a:spcPts val="0"/>
                        </a:spcAft>
                      </a:pPr>
                      <a:r>
                        <a:rPr lang="en-US" sz="1600" b="0" i="0" dirty="0">
                          <a:solidFill>
                            <a:srgbClr val="000000"/>
                          </a:solidFill>
                          <a:effectLst/>
                          <a:latin typeface="Consolas" panose="020B0609020204030204" pitchFamily="49" charset="0"/>
                          <a:ea typeface="Calibri"/>
                          <a:cs typeface="Consolas" panose="020B0609020204030204" pitchFamily="49" charset="0"/>
                        </a:rPr>
                        <a:t>.</a:t>
                      </a:r>
                      <a:r>
                        <a:rPr lang="en-US" sz="1600" b="0" i="0" dirty="0" err="1">
                          <a:solidFill>
                            <a:srgbClr val="000000"/>
                          </a:solidFill>
                          <a:effectLst/>
                          <a:latin typeface="Consolas" panose="020B0609020204030204" pitchFamily="49" charset="0"/>
                          <a:ea typeface="Calibri"/>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a:t>
                      </a:r>
                      <a:r>
                        <a:rPr lang="en-US" sz="1600" b="0" i="0" dirty="0">
                          <a:solidFill>
                            <a:srgbClr val="000000"/>
                          </a:solidFill>
                          <a:effectLst/>
                          <a:latin typeface="Consolas" panose="020B0609020204030204" pitchFamily="49" charset="0"/>
                          <a:ea typeface="Arial"/>
                          <a:cs typeface="Consolas" panose="020B0609020204030204" pitchFamily="49" charset="0"/>
                        </a:rPr>
                        <a:t>    r0, =.</a:t>
                      </a:r>
                      <a:r>
                        <a:rPr lang="en-US" sz="1600" b="0" i="0" dirty="0" err="1">
                          <a:solidFill>
                            <a:srgbClr val="000000"/>
                          </a:solidFill>
                          <a:effectLst/>
                          <a:latin typeface="Consolas" panose="020B0609020204030204" pitchFamily="49" charset="0"/>
                          <a:ea typeface="Arial"/>
                          <a:cs typeface="Consolas" panose="020B0609020204030204" pitchFamily="49" charset="0"/>
                        </a:rPr>
                        <a:t>Lstr</a:t>
                      </a:r>
                      <a:endParaRPr lang="en-US" sz="16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600" b="0" i="0" dirty="0" err="1">
                          <a:solidFill>
                            <a:srgbClr val="000000"/>
                          </a:solidFill>
                          <a:effectLst/>
                          <a:latin typeface="Consolas" panose="020B0609020204030204" pitchFamily="49" charset="0"/>
                          <a:ea typeface="Arial"/>
                          <a:cs typeface="Consolas" panose="020B0609020204030204" pitchFamily="49" charset="0"/>
                        </a:rPr>
                        <a:t>ldrb</a:t>
                      </a:r>
                      <a:r>
                        <a:rPr lang="en-US" sz="1600" b="0" i="0" dirty="0">
                          <a:solidFill>
                            <a:srgbClr val="000000"/>
                          </a:solidFill>
                          <a:effectLst/>
                          <a:latin typeface="Consolas" panose="020B0609020204030204" pitchFamily="49" charset="0"/>
                          <a:ea typeface="Arial"/>
                          <a:cs typeface="Consolas" panose="020B0609020204030204" pitchFamily="49" charset="0"/>
                        </a:rPr>
                        <a:t>   r0,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b="0" i="0" dirty="0">
                          <a:solidFill>
                            <a:srgbClr val="000000"/>
                          </a:solidFill>
                          <a:effectLst/>
                          <a:latin typeface="Consolas" panose="020B0609020204030204" pitchFamily="49" charset="0"/>
                          <a:ea typeface="Arial"/>
                          <a:cs typeface="Consolas" panose="020B0609020204030204" pitchFamily="49" charset="0"/>
                        </a:rPr>
                        <a:t>&lt;read only&gt;</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408450"/>
                  </a:ext>
                </a:extLst>
              </a:tr>
            </a:tbl>
          </a:graphicData>
        </a:graphic>
      </p:graphicFrame>
      <p:sp>
        <p:nvSpPr>
          <p:cNvPr id="8" name="Rectangle 7">
            <a:extLst>
              <a:ext uri="{FF2B5EF4-FFF2-40B4-BE49-F238E27FC236}">
                <a16:creationId xmlns:a16="http://schemas.microsoft.com/office/drawing/2014/main" id="{B7F34F42-4E65-C70A-B548-F776ADB6568F}"/>
              </a:ext>
            </a:extLst>
          </p:cNvPr>
          <p:cNvSpPr/>
          <p:nvPr/>
        </p:nvSpPr>
        <p:spPr bwMode="auto">
          <a:xfrm>
            <a:off x="8171998" y="3574095"/>
            <a:ext cx="3500179" cy="646331"/>
          </a:xfrm>
          <a:prstGeom prst="rect">
            <a:avLst/>
          </a:prstGeom>
          <a:solidFill>
            <a:schemeClr val="accent4">
              <a:lumMod val="20000"/>
              <a:lumOff val="80000"/>
            </a:schemeClr>
          </a:solidFill>
          <a:ln w="1905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.section .</a:t>
            </a:r>
            <a:r>
              <a:rPr lang="en-US" dirty="0" err="1">
                <a:solidFill>
                  <a:schemeClr val="accent6"/>
                </a:solidFill>
                <a:latin typeface="Consolas" panose="020B0609020204030204" pitchFamily="49" charset="0"/>
                <a:ea typeface="CMU Bright" panose="02000603000000000000" pitchFamily="2" charset="0"/>
                <a:cs typeface="Consolas" panose="020B0609020204030204" pitchFamily="49" charset="0"/>
              </a:rPr>
              <a:t>rodata</a:t>
            </a:r>
            <a:endPar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endParaRPr>
          </a:p>
          <a:p>
            <a:pPr marL="0" marR="0" indent="0" defTabSz="914400" rtl="0" eaLnBrk="0" fontAlgn="base" latinLnBrk="0" hangingPunct="0">
              <a:lnSpc>
                <a:spcPct val="100000"/>
              </a:lnSpc>
              <a:spcBef>
                <a:spcPct val="0"/>
              </a:spcBef>
              <a:spcAft>
                <a:spcPct val="0"/>
              </a:spcAft>
              <a:buClrTx/>
              <a:buSzTx/>
              <a:buFontTx/>
              <a:buNone/>
              <a:tabLst/>
            </a:pPr>
            <a:r>
              <a:rPr lang="en-US" dirty="0">
                <a:solidFill>
                  <a:srgbClr val="FF0000"/>
                </a:solidFill>
                <a:latin typeface="Consolas" panose="020B0609020204030204" pitchFamily="49" charset="0"/>
                <a:ea typeface="CMU Bright" panose="02000603000000000000" pitchFamily="2" charset="0"/>
                <a:cs typeface="Consolas" panose="020B0609020204030204" pitchFamily="49" charset="0"/>
              </a:rPr>
              <a:t>.</a:t>
            </a:r>
            <a:r>
              <a:rPr lang="en-US" dirty="0" err="1">
                <a:solidFill>
                  <a:srgbClr val="FF0000"/>
                </a:solidFill>
                <a:latin typeface="Consolas" panose="020B0609020204030204" pitchFamily="49" charset="0"/>
                <a:ea typeface="CMU Bright" panose="02000603000000000000" pitchFamily="2" charset="0"/>
                <a:cs typeface="Consolas" panose="020B0609020204030204" pitchFamily="49" charset="0"/>
              </a:rPr>
              <a:t>Lstr</a:t>
            </a:r>
            <a:r>
              <a:rPr lang="en-US" dirty="0">
                <a:solidFill>
                  <a:schemeClr val="accent6"/>
                </a:solidFill>
                <a:latin typeface="Consolas" panose="020B0609020204030204" pitchFamily="49" charset="0"/>
                <a:ea typeface="CMU Bright" panose="02000603000000000000" pitchFamily="2" charset="0"/>
                <a:cs typeface="Consolas" panose="020B0609020204030204" pitchFamily="49" charset="0"/>
              </a:rPr>
              <a:t>: .string "HI\n"</a:t>
            </a:r>
          </a:p>
        </p:txBody>
      </p:sp>
    </p:spTree>
    <p:extLst>
      <p:ext uri="{BB962C8B-B14F-4D97-AF65-F5344CB8AC3E}">
        <p14:creationId xmlns:p14="http://schemas.microsoft.com/office/powerpoint/2010/main" val="354951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5B33C4-1E71-5E4D-9613-C82E7E181531}"/>
              </a:ext>
            </a:extLst>
          </p:cNvPr>
          <p:cNvSpPr>
            <a:spLocks noGrp="1"/>
          </p:cNvSpPr>
          <p:nvPr>
            <p:ph type="title"/>
          </p:nvPr>
        </p:nvSpPr>
        <p:spPr>
          <a:xfrm>
            <a:off x="0" y="22191"/>
            <a:ext cx="10973681" cy="459137"/>
          </a:xfrm>
        </p:spPr>
        <p:txBody>
          <a:bodyPr/>
          <a:lstStyle/>
          <a:p>
            <a:r>
              <a:rPr lang="en-US" dirty="0"/>
              <a:t>Step 4 Initialize the Local Variables</a:t>
            </a:r>
          </a:p>
        </p:txBody>
      </p:sp>
      <p:sp>
        <p:nvSpPr>
          <p:cNvPr id="32" name="TextBox 31">
            <a:extLst>
              <a:ext uri="{FF2B5EF4-FFF2-40B4-BE49-F238E27FC236}">
                <a16:creationId xmlns:a16="http://schemas.microsoft.com/office/drawing/2014/main" id="{7937018D-67CB-4040-985B-4814A9F463D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54" name="Rounded Rectangle 53">
            <a:extLst>
              <a:ext uri="{FF2B5EF4-FFF2-40B4-BE49-F238E27FC236}">
                <a16:creationId xmlns:a16="http://schemas.microsoft.com/office/drawing/2014/main" id="{A3F30D8E-9223-73C7-D258-3476A3F58E2F}"/>
              </a:ext>
            </a:extLst>
          </p:cNvPr>
          <p:cNvSpPr/>
          <p:nvPr/>
        </p:nvSpPr>
        <p:spPr bwMode="auto">
          <a:xfrm>
            <a:off x="675250" y="2384029"/>
            <a:ext cx="6184854" cy="42137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7030A0"/>
                </a:solidFill>
                <a:latin typeface="Consolas" panose="020B0609020204030204" pitchFamily="49" charset="0"/>
                <a:cs typeface="Consolas" panose="020B0609020204030204" pitchFamily="49" charset="0"/>
              </a:rPr>
              <a:t>    mov    r4, 0</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=X</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str	    r4,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a:t>
            </a:r>
          </a:p>
          <a:p>
            <a:r>
              <a:rPr lang="en-US" dirty="0">
                <a:solidFill>
                  <a:srgbClr val="00B0F0"/>
                </a:solidFill>
                <a:latin typeface="Consolas" panose="020B0609020204030204" pitchFamily="49" charset="0"/>
                <a:cs typeface="Consolas" panose="020B0609020204030204" pitchFamily="49" charset="0"/>
              </a:rPr>
              <a:t>	</a:t>
            </a:r>
          </a:p>
          <a:p>
            <a:r>
              <a:rPr lang="en-US" dirty="0">
                <a:solidFill>
                  <a:srgbClr val="2C895B"/>
                </a:solidFill>
                <a:latin typeface="Consolas" panose="020B0609020204030204" pitchFamily="49" charset="0"/>
                <a:cs typeface="Consolas" panose="020B0609020204030204" pitchFamily="49" charset="0"/>
              </a:rPr>
              <a:t>   </a:t>
            </a: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r5, =STR</a:t>
            </a:r>
          </a:p>
          <a:p>
            <a:r>
              <a:rPr lang="en-US" dirty="0">
                <a:solidFill>
                  <a:srgbClr val="000000"/>
                </a:solidFill>
                <a:latin typeface="Consolas" panose="020B0609020204030204" pitchFamily="49" charset="0"/>
                <a:ea typeface="Arial"/>
                <a:cs typeface="Consolas" panose="020B0609020204030204" pitchFamily="49" charset="0"/>
              </a:rPr>
              <a:t>    sub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r5     // r5 = </a:t>
            </a:r>
            <a:r>
              <a:rPr lang="en-US" dirty="0" err="1">
                <a:solidFill>
                  <a:srgbClr val="000000"/>
                </a:solidFill>
                <a:latin typeface="Consolas" panose="020B0609020204030204" pitchFamily="49" charset="0"/>
                <a:ea typeface="Arial"/>
                <a:cs typeface="Consolas" panose="020B0609020204030204" pitchFamily="49" charset="0"/>
              </a:rPr>
              <a:t>addr</a:t>
            </a:r>
            <a:r>
              <a:rPr lang="en-US" dirty="0">
                <a:solidFill>
                  <a:srgbClr val="000000"/>
                </a:solidFill>
                <a:latin typeface="Consolas" panose="020B0609020204030204" pitchFamily="49" charset="0"/>
                <a:ea typeface="Arial"/>
                <a:cs typeface="Consolas" panose="020B0609020204030204" pitchFamily="49" charset="0"/>
              </a:rPr>
              <a:t> of STR</a:t>
            </a:r>
          </a:p>
          <a:p>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ldr</a:t>
            </a:r>
            <a:r>
              <a:rPr lang="en-US" dirty="0">
                <a:solidFill>
                  <a:srgbClr val="000000"/>
                </a:solidFill>
                <a:latin typeface="Consolas" panose="020B0609020204030204" pitchFamily="49" charset="0"/>
                <a:ea typeface="Arial"/>
                <a:cs typeface="Consolas" panose="020B0609020204030204" pitchFamily="49" charset="0"/>
              </a:rPr>
              <a:t>    r4, =PTR</a:t>
            </a:r>
          </a:p>
          <a:p>
            <a:r>
              <a:rPr lang="en-US" dirty="0">
                <a:solidFill>
                  <a:srgbClr val="000000"/>
                </a:solidFill>
                <a:latin typeface="Consolas" panose="020B0609020204030204" pitchFamily="49" charset="0"/>
                <a:ea typeface="Arial"/>
                <a:cs typeface="Consolas" panose="020B0609020204030204" pitchFamily="49" charset="0"/>
              </a:rPr>
              <a:t>    str    r5, [</a:t>
            </a:r>
            <a:r>
              <a:rPr lang="en-US" dirty="0" err="1">
                <a:solidFill>
                  <a:srgbClr val="000000"/>
                </a:solidFill>
                <a:latin typeface="Consolas" panose="020B0609020204030204" pitchFamily="49" charset="0"/>
                <a:ea typeface="Arial"/>
                <a:cs typeface="Consolas" panose="020B0609020204030204" pitchFamily="49" charset="0"/>
              </a:rPr>
              <a:t>fp</a:t>
            </a:r>
            <a:r>
              <a:rPr lang="en-US" dirty="0">
                <a:solidFill>
                  <a:srgbClr val="000000"/>
                </a:solidFill>
                <a:latin typeface="Consolas" panose="020B0609020204030204" pitchFamily="49" charset="0"/>
                <a:ea typeface="Arial"/>
                <a:cs typeface="Consolas" panose="020B0609020204030204" pitchFamily="49" charset="0"/>
              </a:rPr>
              <a:t>, -r4]  //</a:t>
            </a:r>
            <a:r>
              <a:rPr lang="en-US" dirty="0" err="1">
                <a:solidFill>
                  <a:srgbClr val="000000"/>
                </a:solidFill>
                <a:latin typeface="Consolas" panose="020B0609020204030204" pitchFamily="49" charset="0"/>
                <a:ea typeface="Arial"/>
                <a:cs typeface="Consolas" panose="020B0609020204030204" pitchFamily="49" charset="0"/>
              </a:rPr>
              <a:t>ptr</a:t>
            </a:r>
            <a:r>
              <a:rPr lang="en-US" dirty="0">
                <a:solidFill>
                  <a:srgbClr val="000000"/>
                </a:solidFill>
                <a:latin typeface="Consolas" panose="020B0609020204030204" pitchFamily="49" charset="0"/>
                <a:ea typeface="Arial"/>
                <a:cs typeface="Consolas" panose="020B0609020204030204" pitchFamily="49" charset="0"/>
              </a:rPr>
              <a:t> = &amp;(str[0])</a:t>
            </a:r>
          </a:p>
          <a:p>
            <a:r>
              <a:rPr lang="en-US" dirty="0">
                <a:solidFill>
                  <a:srgbClr val="000000"/>
                </a:solidFill>
                <a:latin typeface="Consolas" panose="020B0609020204030204" pitchFamily="49" charset="0"/>
                <a:cs typeface="Consolas" panose="020B0609020204030204" pitchFamily="49" charset="0"/>
              </a:rPr>
              <a:t>    </a:t>
            </a:r>
            <a:r>
              <a:rPr lang="en-US" dirty="0">
                <a:solidFill>
                  <a:srgbClr val="2C895B"/>
                </a:solidFill>
                <a:latin typeface="Consolas" panose="020B0609020204030204" pitchFamily="49" charset="0"/>
                <a:cs typeface="Consolas" panose="020B0609020204030204" pitchFamily="49" charset="0"/>
              </a:rPr>
              <a:t>mov    r4, 'A'</a:t>
            </a:r>
          </a:p>
          <a:p>
            <a:pPr lvl="0">
              <a:lnSpc>
                <a:spcPct val="115000"/>
              </a:lnSpc>
              <a:defRPr/>
            </a:pPr>
            <a:r>
              <a:rPr lang="en-US" dirty="0">
                <a:solidFill>
                  <a:srgbClr val="000000"/>
                </a:solidFill>
                <a:latin typeface="Consolas" panose="020B0609020204030204" pitchFamily="49" charset="0"/>
                <a:ea typeface="Arial"/>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2C895B"/>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mov    r4, 'B'</a:t>
            </a:r>
          </a:p>
          <a:p>
            <a:r>
              <a:rPr lang="en-US" dirty="0">
                <a:solidFill>
                  <a:srgbClr val="00B050"/>
                </a:solidFill>
                <a:latin typeface="Consolas" panose="020B0609020204030204" pitchFamily="49" charset="0"/>
                <a:cs typeface="Consolas" panose="020B0609020204030204" pitchFamily="49" charset="0"/>
              </a:rPr>
              <a:t>    add	    r5, r5, 1</a:t>
            </a:r>
          </a:p>
          <a:p>
            <a:r>
              <a:rPr lang="en-US" dirty="0">
                <a:solidFill>
                  <a:srgbClr val="00B050"/>
                </a:solidFill>
                <a:latin typeface="Consolas" panose="020B0609020204030204" pitchFamily="49" charset="0"/>
                <a:cs typeface="Consolas" panose="020B0609020204030204" pitchFamily="49" charset="0"/>
              </a:rPr>
              <a:t>    </a:t>
            </a:r>
            <a:r>
              <a:rPr lang="en-US" dirty="0" err="1">
                <a:solidFill>
                  <a:srgbClr val="000000"/>
                </a:solidFill>
                <a:latin typeface="Consolas" panose="020B0609020204030204" pitchFamily="49" charset="0"/>
                <a:ea typeface="Arial"/>
                <a:cs typeface="Consolas" panose="020B0609020204030204" pitchFamily="49" charset="0"/>
              </a:rPr>
              <a:t>strb</a:t>
            </a:r>
            <a:r>
              <a:rPr lang="en-US" dirty="0">
                <a:solidFill>
                  <a:srgbClr val="000000"/>
                </a:solidFill>
                <a:latin typeface="Consolas" panose="020B0609020204030204" pitchFamily="49" charset="0"/>
                <a:ea typeface="Arial"/>
                <a:cs typeface="Consolas" panose="020B0609020204030204" pitchFamily="49" charset="0"/>
              </a:rPr>
              <a:t>   r4, [r5]</a:t>
            </a:r>
            <a:endParaRPr lang="en-US" dirty="0">
              <a:solidFill>
                <a:srgbClr val="00B050"/>
              </a:solidFill>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a:t>
            </a:r>
          </a:p>
        </p:txBody>
      </p:sp>
      <p:sp>
        <p:nvSpPr>
          <p:cNvPr id="4" name="TextBox 3">
            <a:extLst>
              <a:ext uri="{FF2B5EF4-FFF2-40B4-BE49-F238E27FC236}">
                <a16:creationId xmlns:a16="http://schemas.microsoft.com/office/drawing/2014/main" id="{4A82D5CE-45E6-5E3B-53EB-8BAA9BF68ADE}"/>
              </a:ext>
            </a:extLst>
          </p:cNvPr>
          <p:cNvSpPr txBox="1"/>
          <p:nvPr/>
        </p:nvSpPr>
        <p:spPr>
          <a:xfrm>
            <a:off x="10428477" y="6231338"/>
            <a:ext cx="520089" cy="478270"/>
          </a:xfrm>
          <a:prstGeom prst="rect">
            <a:avLst/>
          </a:prstGeom>
          <a:noFill/>
        </p:spPr>
        <p:txBody>
          <a:bodyPr wrap="none" rtlCol="0">
            <a:spAutoFit/>
          </a:bodyPr>
          <a:lstStyle/>
          <a:p>
            <a:r>
              <a:rPr lang="en-US" sz="2000" dirty="0" err="1"/>
              <a:t>sp</a:t>
            </a:r>
            <a:endParaRPr lang="en-US" sz="2000" dirty="0"/>
          </a:p>
        </p:txBody>
      </p:sp>
      <p:sp>
        <p:nvSpPr>
          <p:cNvPr id="7" name="Left Arrow 6">
            <a:extLst>
              <a:ext uri="{FF2B5EF4-FFF2-40B4-BE49-F238E27FC236}">
                <a16:creationId xmlns:a16="http://schemas.microsoft.com/office/drawing/2014/main" id="{C9185391-FBA8-79E6-A5E2-94DE18708106}"/>
              </a:ext>
            </a:extLst>
          </p:cNvPr>
          <p:cNvSpPr/>
          <p:nvPr/>
        </p:nvSpPr>
        <p:spPr>
          <a:xfrm>
            <a:off x="9885426" y="6426455"/>
            <a:ext cx="567969" cy="181454"/>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 name="TextBox 8">
            <a:extLst>
              <a:ext uri="{FF2B5EF4-FFF2-40B4-BE49-F238E27FC236}">
                <a16:creationId xmlns:a16="http://schemas.microsoft.com/office/drawing/2014/main" id="{BC4FAE31-8702-772D-FC9F-4A185B214B1C}"/>
              </a:ext>
            </a:extLst>
          </p:cNvPr>
          <p:cNvSpPr txBox="1"/>
          <p:nvPr/>
        </p:nvSpPr>
        <p:spPr>
          <a:xfrm>
            <a:off x="10440444" y="423058"/>
            <a:ext cx="454210" cy="478270"/>
          </a:xfrm>
          <a:prstGeom prst="rect">
            <a:avLst/>
          </a:prstGeom>
          <a:noFill/>
        </p:spPr>
        <p:txBody>
          <a:bodyPr wrap="none" rtlCol="0">
            <a:spAutoFit/>
          </a:bodyPr>
          <a:lstStyle/>
          <a:p>
            <a:r>
              <a:rPr lang="en-US" sz="2000" dirty="0" err="1"/>
              <a:t>fp</a:t>
            </a:r>
            <a:endParaRPr lang="en-US" sz="2000" dirty="0"/>
          </a:p>
        </p:txBody>
      </p:sp>
      <p:sp>
        <p:nvSpPr>
          <p:cNvPr id="10" name="Left Arrow 9">
            <a:extLst>
              <a:ext uri="{FF2B5EF4-FFF2-40B4-BE49-F238E27FC236}">
                <a16:creationId xmlns:a16="http://schemas.microsoft.com/office/drawing/2014/main" id="{4230EC17-6EBD-77DE-EDF0-4E05C4D9C5C7}"/>
              </a:ext>
            </a:extLst>
          </p:cNvPr>
          <p:cNvSpPr/>
          <p:nvPr/>
        </p:nvSpPr>
        <p:spPr>
          <a:xfrm>
            <a:off x="9875438" y="584113"/>
            <a:ext cx="565006" cy="191842"/>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Left Arrow 18">
            <a:extLst>
              <a:ext uri="{FF2B5EF4-FFF2-40B4-BE49-F238E27FC236}">
                <a16:creationId xmlns:a16="http://schemas.microsoft.com/office/drawing/2014/main" id="{99AF5B31-AC2A-92F8-19A8-39333D6F7ED4}"/>
              </a:ext>
            </a:extLst>
          </p:cNvPr>
          <p:cNvSpPr/>
          <p:nvPr/>
        </p:nvSpPr>
        <p:spPr>
          <a:xfrm>
            <a:off x="9899791" y="201553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 name="TextBox 19">
            <a:extLst>
              <a:ext uri="{FF2B5EF4-FFF2-40B4-BE49-F238E27FC236}">
                <a16:creationId xmlns:a16="http://schemas.microsoft.com/office/drawing/2014/main" id="{A8977BFE-6D07-2A1F-0981-6DE01D834A1B}"/>
              </a:ext>
            </a:extLst>
          </p:cNvPr>
          <p:cNvSpPr txBox="1"/>
          <p:nvPr/>
        </p:nvSpPr>
        <p:spPr>
          <a:xfrm>
            <a:off x="10453395" y="1898358"/>
            <a:ext cx="1830950"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a:t>
            </a:r>
          </a:p>
        </p:txBody>
      </p:sp>
      <p:sp>
        <p:nvSpPr>
          <p:cNvPr id="21" name="Left Arrow 20">
            <a:extLst>
              <a:ext uri="{FF2B5EF4-FFF2-40B4-BE49-F238E27FC236}">
                <a16:creationId xmlns:a16="http://schemas.microsoft.com/office/drawing/2014/main" id="{A1DD806A-34B0-6F43-CBB3-80342830AF95}"/>
              </a:ext>
            </a:extLst>
          </p:cNvPr>
          <p:cNvSpPr/>
          <p:nvPr/>
        </p:nvSpPr>
        <p:spPr>
          <a:xfrm>
            <a:off x="9886187" y="277159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2" name="TextBox 21">
            <a:extLst>
              <a:ext uri="{FF2B5EF4-FFF2-40B4-BE49-F238E27FC236}">
                <a16:creationId xmlns:a16="http://schemas.microsoft.com/office/drawing/2014/main" id="{C86CC8F3-863B-6F1B-51F2-DB9723294DFA}"/>
              </a:ext>
            </a:extLst>
          </p:cNvPr>
          <p:cNvSpPr txBox="1"/>
          <p:nvPr/>
        </p:nvSpPr>
        <p:spPr>
          <a:xfrm>
            <a:off x="10414856" y="2682854"/>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-X]</a:t>
            </a:r>
          </a:p>
        </p:txBody>
      </p:sp>
      <p:sp>
        <p:nvSpPr>
          <p:cNvPr id="27" name="Left Arrow 26">
            <a:extLst>
              <a:ext uri="{FF2B5EF4-FFF2-40B4-BE49-F238E27FC236}">
                <a16:creationId xmlns:a16="http://schemas.microsoft.com/office/drawing/2014/main" id="{45D86416-7349-CD0E-1EE8-11E1EE8AEE94}"/>
              </a:ext>
            </a:extLst>
          </p:cNvPr>
          <p:cNvSpPr/>
          <p:nvPr/>
        </p:nvSpPr>
        <p:spPr>
          <a:xfrm>
            <a:off x="9922524" y="3470640"/>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8" name="TextBox 27">
            <a:extLst>
              <a:ext uri="{FF2B5EF4-FFF2-40B4-BE49-F238E27FC236}">
                <a16:creationId xmlns:a16="http://schemas.microsoft.com/office/drawing/2014/main" id="{B2F051C6-10CF-3C6E-D0FC-640B338559E2}"/>
              </a:ext>
            </a:extLst>
          </p:cNvPr>
          <p:cNvSpPr txBox="1"/>
          <p:nvPr/>
        </p:nvSpPr>
        <p:spPr>
          <a:xfrm>
            <a:off x="10451193" y="3381895"/>
            <a:ext cx="1197764"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a:t>
            </a:r>
          </a:p>
        </p:txBody>
      </p:sp>
      <p:sp>
        <p:nvSpPr>
          <p:cNvPr id="34" name="Left Arrow 33">
            <a:extLst>
              <a:ext uri="{FF2B5EF4-FFF2-40B4-BE49-F238E27FC236}">
                <a16:creationId xmlns:a16="http://schemas.microsoft.com/office/drawing/2014/main" id="{9F47EBAF-84A8-F2D6-F27E-79F9837979A4}"/>
              </a:ext>
            </a:extLst>
          </p:cNvPr>
          <p:cNvSpPr/>
          <p:nvPr/>
        </p:nvSpPr>
        <p:spPr>
          <a:xfrm>
            <a:off x="9896771" y="4933083"/>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6" name="TextBox 35">
            <a:extLst>
              <a:ext uri="{FF2B5EF4-FFF2-40B4-BE49-F238E27FC236}">
                <a16:creationId xmlns:a16="http://schemas.microsoft.com/office/drawing/2014/main" id="{4D435BBF-C5CF-F605-9967-C8F63204E4D3}"/>
              </a:ext>
            </a:extLst>
          </p:cNvPr>
          <p:cNvSpPr txBox="1"/>
          <p:nvPr/>
        </p:nvSpPr>
        <p:spPr>
          <a:xfrm>
            <a:off x="10413791" y="4804589"/>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-STR]</a:t>
            </a:r>
          </a:p>
        </p:txBody>
      </p:sp>
      <p:sp>
        <p:nvSpPr>
          <p:cNvPr id="40" name="Left Arrow 39">
            <a:extLst>
              <a:ext uri="{FF2B5EF4-FFF2-40B4-BE49-F238E27FC236}">
                <a16:creationId xmlns:a16="http://schemas.microsoft.com/office/drawing/2014/main" id="{E22089A4-542C-4607-D6DF-1A7E25FF9E41}"/>
              </a:ext>
            </a:extLst>
          </p:cNvPr>
          <p:cNvSpPr/>
          <p:nvPr/>
        </p:nvSpPr>
        <p:spPr>
          <a:xfrm>
            <a:off x="9911775" y="5748639"/>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41" name="TextBox 40">
            <a:extLst>
              <a:ext uri="{FF2B5EF4-FFF2-40B4-BE49-F238E27FC236}">
                <a16:creationId xmlns:a16="http://schemas.microsoft.com/office/drawing/2014/main" id="{B7788496-A6CD-1BB0-573A-DFA2B0969F31}"/>
              </a:ext>
            </a:extLst>
          </p:cNvPr>
          <p:cNvSpPr txBox="1"/>
          <p:nvPr/>
        </p:nvSpPr>
        <p:spPr>
          <a:xfrm>
            <a:off x="10440444" y="5659894"/>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-PTR]</a:t>
            </a:r>
          </a:p>
        </p:txBody>
      </p:sp>
      <p:sp>
        <p:nvSpPr>
          <p:cNvPr id="48" name="TextBox 47">
            <a:extLst>
              <a:ext uri="{FF2B5EF4-FFF2-40B4-BE49-F238E27FC236}">
                <a16:creationId xmlns:a16="http://schemas.microsoft.com/office/drawing/2014/main" id="{11C3D77D-3382-8DDE-A493-CCF26C22D12A}"/>
              </a:ext>
            </a:extLst>
          </p:cNvPr>
          <p:cNvSpPr txBox="1"/>
          <p:nvPr/>
        </p:nvSpPr>
        <p:spPr>
          <a:xfrm>
            <a:off x="10833307" y="6316028"/>
            <a:ext cx="1451038" cy="369332"/>
          </a:xfrm>
          <a:prstGeom prst="rect">
            <a:avLst/>
          </a:prstGeom>
          <a:noFill/>
        </p:spPr>
        <p:txBody>
          <a:bodyPr wrap="none" rtlCol="0">
            <a:spAutoFit/>
          </a:bodyPr>
          <a:lstStyle/>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-PAD]</a:t>
            </a:r>
          </a:p>
        </p:txBody>
      </p:sp>
      <p:sp>
        <p:nvSpPr>
          <p:cNvPr id="49" name="TextBox 48">
            <a:extLst>
              <a:ext uri="{FF2B5EF4-FFF2-40B4-BE49-F238E27FC236}">
                <a16:creationId xmlns:a16="http://schemas.microsoft.com/office/drawing/2014/main" id="{7E308E81-98D8-4509-1F62-A4DA3506A7EB}"/>
              </a:ext>
            </a:extLst>
          </p:cNvPr>
          <p:cNvSpPr txBox="1"/>
          <p:nvPr/>
        </p:nvSpPr>
        <p:spPr>
          <a:xfrm rot="16200000">
            <a:off x="9856669" y="1221156"/>
            <a:ext cx="953945" cy="307777"/>
          </a:xfrm>
          <a:prstGeom prst="rect">
            <a:avLst/>
          </a:prstGeom>
          <a:noFill/>
        </p:spPr>
        <p:txBody>
          <a:bodyPr wrap="square" rtlCol="0">
            <a:spAutoFit/>
          </a:bodyPr>
          <a:lstStyle/>
          <a:p>
            <a:r>
              <a:rPr lang="en-US" sz="1400" dirty="0">
                <a:solidFill>
                  <a:schemeClr val="accent2"/>
                </a:solidFill>
              </a:rPr>
              <a:t>12 bytes</a:t>
            </a:r>
          </a:p>
        </p:txBody>
      </p:sp>
      <p:sp>
        <p:nvSpPr>
          <p:cNvPr id="71" name="Up-Down Arrow 70">
            <a:extLst>
              <a:ext uri="{FF2B5EF4-FFF2-40B4-BE49-F238E27FC236}">
                <a16:creationId xmlns:a16="http://schemas.microsoft.com/office/drawing/2014/main" id="{F4806D28-888E-606F-0439-8957E102EFA8}"/>
              </a:ext>
            </a:extLst>
          </p:cNvPr>
          <p:cNvSpPr/>
          <p:nvPr/>
        </p:nvSpPr>
        <p:spPr>
          <a:xfrm>
            <a:off x="10116494" y="782716"/>
            <a:ext cx="128568" cy="1274340"/>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8382631F-B9AE-F168-3092-6B01D3294229}"/>
              </a:ext>
            </a:extLst>
          </p:cNvPr>
          <p:cNvSpPr txBox="1"/>
          <p:nvPr/>
        </p:nvSpPr>
        <p:spPr>
          <a:xfrm rot="16200000">
            <a:off x="10258502" y="2340845"/>
            <a:ext cx="232455" cy="307777"/>
          </a:xfrm>
          <a:prstGeom prst="rect">
            <a:avLst/>
          </a:prstGeom>
          <a:noFill/>
        </p:spPr>
        <p:txBody>
          <a:bodyPr wrap="square" rtlCol="0">
            <a:spAutoFit/>
          </a:bodyPr>
          <a:lstStyle/>
          <a:p>
            <a:r>
              <a:rPr lang="en-US" sz="1400" dirty="0">
                <a:solidFill>
                  <a:schemeClr val="accent2"/>
                </a:solidFill>
              </a:rPr>
              <a:t>4</a:t>
            </a:r>
          </a:p>
        </p:txBody>
      </p:sp>
      <p:sp>
        <p:nvSpPr>
          <p:cNvPr id="73" name="Up-Down Arrow 72">
            <a:extLst>
              <a:ext uri="{FF2B5EF4-FFF2-40B4-BE49-F238E27FC236}">
                <a16:creationId xmlns:a16="http://schemas.microsoft.com/office/drawing/2014/main" id="{424308C2-D14B-CA4A-A9AE-28E5DDF6779A}"/>
              </a:ext>
            </a:extLst>
          </p:cNvPr>
          <p:cNvSpPr/>
          <p:nvPr/>
        </p:nvSpPr>
        <p:spPr>
          <a:xfrm>
            <a:off x="10097144" y="2166169"/>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43EBEA8D-5B21-9386-70DD-E77849EF3585}"/>
              </a:ext>
            </a:extLst>
          </p:cNvPr>
          <p:cNvSpPr txBox="1"/>
          <p:nvPr/>
        </p:nvSpPr>
        <p:spPr>
          <a:xfrm rot="16200000">
            <a:off x="10258502" y="3072916"/>
            <a:ext cx="232455" cy="307777"/>
          </a:xfrm>
          <a:prstGeom prst="rect">
            <a:avLst/>
          </a:prstGeom>
          <a:noFill/>
        </p:spPr>
        <p:txBody>
          <a:bodyPr wrap="square" rtlCol="0">
            <a:spAutoFit/>
          </a:bodyPr>
          <a:lstStyle/>
          <a:p>
            <a:r>
              <a:rPr lang="en-US" sz="1400" dirty="0">
                <a:solidFill>
                  <a:schemeClr val="accent2"/>
                </a:solidFill>
              </a:rPr>
              <a:t>4</a:t>
            </a:r>
          </a:p>
        </p:txBody>
      </p:sp>
      <p:sp>
        <p:nvSpPr>
          <p:cNvPr id="75" name="Up-Down Arrow 74">
            <a:extLst>
              <a:ext uri="{FF2B5EF4-FFF2-40B4-BE49-F238E27FC236}">
                <a16:creationId xmlns:a16="http://schemas.microsoft.com/office/drawing/2014/main" id="{F2C6855F-6142-3A2C-568E-D45D5FDB5F12}"/>
              </a:ext>
            </a:extLst>
          </p:cNvPr>
          <p:cNvSpPr/>
          <p:nvPr/>
        </p:nvSpPr>
        <p:spPr>
          <a:xfrm>
            <a:off x="10097144" y="2898240"/>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A2F83CD8-C041-6491-2B36-57B29720D016}"/>
              </a:ext>
            </a:extLst>
          </p:cNvPr>
          <p:cNvSpPr txBox="1"/>
          <p:nvPr/>
        </p:nvSpPr>
        <p:spPr>
          <a:xfrm rot="16200000">
            <a:off x="10234553" y="4099607"/>
            <a:ext cx="232455" cy="307777"/>
          </a:xfrm>
          <a:prstGeom prst="rect">
            <a:avLst/>
          </a:prstGeom>
          <a:noFill/>
        </p:spPr>
        <p:txBody>
          <a:bodyPr wrap="square" rtlCol="0">
            <a:spAutoFit/>
          </a:bodyPr>
          <a:lstStyle/>
          <a:p>
            <a:r>
              <a:rPr lang="en-US" sz="1400" dirty="0">
                <a:solidFill>
                  <a:schemeClr val="accent2"/>
                </a:solidFill>
              </a:rPr>
              <a:t>8</a:t>
            </a:r>
          </a:p>
        </p:txBody>
      </p:sp>
      <p:sp>
        <p:nvSpPr>
          <p:cNvPr id="77" name="Up-Down Arrow 76">
            <a:extLst>
              <a:ext uri="{FF2B5EF4-FFF2-40B4-BE49-F238E27FC236}">
                <a16:creationId xmlns:a16="http://schemas.microsoft.com/office/drawing/2014/main" id="{55FD9914-A986-7F4D-9A82-5622A3ED836B}"/>
              </a:ext>
            </a:extLst>
          </p:cNvPr>
          <p:cNvSpPr/>
          <p:nvPr/>
        </p:nvSpPr>
        <p:spPr>
          <a:xfrm>
            <a:off x="10097144" y="3661983"/>
            <a:ext cx="123697" cy="126085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FD73930-64D0-523C-3CE5-1BAF2A0BDC7F}"/>
              </a:ext>
            </a:extLst>
          </p:cNvPr>
          <p:cNvSpPr txBox="1"/>
          <p:nvPr/>
        </p:nvSpPr>
        <p:spPr>
          <a:xfrm rot="16200000">
            <a:off x="10283773" y="5330251"/>
            <a:ext cx="232455" cy="307777"/>
          </a:xfrm>
          <a:prstGeom prst="rect">
            <a:avLst/>
          </a:prstGeom>
          <a:noFill/>
        </p:spPr>
        <p:txBody>
          <a:bodyPr wrap="square" rtlCol="0">
            <a:spAutoFit/>
          </a:bodyPr>
          <a:lstStyle/>
          <a:p>
            <a:r>
              <a:rPr lang="en-US" sz="1400" dirty="0">
                <a:solidFill>
                  <a:schemeClr val="accent2"/>
                </a:solidFill>
              </a:rPr>
              <a:t>4</a:t>
            </a:r>
          </a:p>
        </p:txBody>
      </p:sp>
      <p:sp>
        <p:nvSpPr>
          <p:cNvPr id="79" name="Up-Down Arrow 78">
            <a:extLst>
              <a:ext uri="{FF2B5EF4-FFF2-40B4-BE49-F238E27FC236}">
                <a16:creationId xmlns:a16="http://schemas.microsoft.com/office/drawing/2014/main" id="{BBFE857E-EF07-E233-668D-25C4CDF4D11C}"/>
              </a:ext>
            </a:extLst>
          </p:cNvPr>
          <p:cNvSpPr/>
          <p:nvPr/>
        </p:nvSpPr>
        <p:spPr>
          <a:xfrm>
            <a:off x="10122415" y="5155575"/>
            <a:ext cx="145663" cy="61592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E605CD90-D4E9-B80A-270E-40957E62E560}"/>
              </a:ext>
            </a:extLst>
          </p:cNvPr>
          <p:cNvSpPr txBox="1"/>
          <p:nvPr/>
        </p:nvSpPr>
        <p:spPr>
          <a:xfrm rot="16200000">
            <a:off x="10298613" y="6063470"/>
            <a:ext cx="232455" cy="307777"/>
          </a:xfrm>
          <a:prstGeom prst="rect">
            <a:avLst/>
          </a:prstGeom>
          <a:noFill/>
        </p:spPr>
        <p:txBody>
          <a:bodyPr wrap="square" rtlCol="0">
            <a:spAutoFit/>
          </a:bodyPr>
          <a:lstStyle/>
          <a:p>
            <a:r>
              <a:rPr lang="en-US" sz="1400" dirty="0">
                <a:solidFill>
                  <a:schemeClr val="accent2"/>
                </a:solidFill>
              </a:rPr>
              <a:t>4</a:t>
            </a:r>
          </a:p>
        </p:txBody>
      </p:sp>
      <p:sp>
        <p:nvSpPr>
          <p:cNvPr id="81" name="Up-Down Arrow 80">
            <a:extLst>
              <a:ext uri="{FF2B5EF4-FFF2-40B4-BE49-F238E27FC236}">
                <a16:creationId xmlns:a16="http://schemas.microsoft.com/office/drawing/2014/main" id="{C9A48082-3964-801B-C680-4D4BC4AB1BB7}"/>
              </a:ext>
            </a:extLst>
          </p:cNvPr>
          <p:cNvSpPr/>
          <p:nvPr/>
        </p:nvSpPr>
        <p:spPr>
          <a:xfrm>
            <a:off x="10137256" y="5888794"/>
            <a:ext cx="142448" cy="537661"/>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2EFE7A6F-8A0B-A13D-4831-6CC79A224846}"/>
              </a:ext>
            </a:extLst>
          </p:cNvPr>
          <p:cNvSpPr txBox="1"/>
          <p:nvPr/>
        </p:nvSpPr>
        <p:spPr>
          <a:xfrm rot="16200000">
            <a:off x="6144962" y="4418690"/>
            <a:ext cx="2541080"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 = PAD – FP_OFF</a:t>
            </a:r>
          </a:p>
        </p:txBody>
      </p:sp>
      <p:grpSp>
        <p:nvGrpSpPr>
          <p:cNvPr id="83" name="Group 82">
            <a:extLst>
              <a:ext uri="{FF2B5EF4-FFF2-40B4-BE49-F238E27FC236}">
                <a16:creationId xmlns:a16="http://schemas.microsoft.com/office/drawing/2014/main" id="{56E16F00-24BB-94E7-CBD0-74E774B1384D}"/>
              </a:ext>
            </a:extLst>
          </p:cNvPr>
          <p:cNvGrpSpPr/>
          <p:nvPr/>
        </p:nvGrpSpPr>
        <p:grpSpPr>
          <a:xfrm>
            <a:off x="7811722" y="3681834"/>
            <a:ext cx="2037885" cy="2116935"/>
            <a:chOff x="8844692" y="4530355"/>
            <a:chExt cx="2037885" cy="2116935"/>
          </a:xfrm>
        </p:grpSpPr>
        <p:sp>
          <p:nvSpPr>
            <p:cNvPr id="84" name="Rectangle 83">
              <a:extLst>
                <a:ext uri="{FF2B5EF4-FFF2-40B4-BE49-F238E27FC236}">
                  <a16:creationId xmlns:a16="http://schemas.microsoft.com/office/drawing/2014/main" id="{823F0BC4-6351-CE4C-A19F-C03D9414952D}"/>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5" name="Rectangle 84">
              <a:extLst>
                <a:ext uri="{FF2B5EF4-FFF2-40B4-BE49-F238E27FC236}">
                  <a16:creationId xmlns:a16="http://schemas.microsoft.com/office/drawing/2014/main" id="{3DFA18CB-6143-B440-D368-3ED165680883}"/>
                </a:ext>
              </a:extLst>
            </p:cNvPr>
            <p:cNvSpPr/>
            <p:nvPr/>
          </p:nvSpPr>
          <p:spPr>
            <a:xfrm>
              <a:off x="8844692" y="4530355"/>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86" name="Rectangle 85">
              <a:extLst>
                <a:ext uri="{FF2B5EF4-FFF2-40B4-BE49-F238E27FC236}">
                  <a16:creationId xmlns:a16="http://schemas.microsoft.com/office/drawing/2014/main" id="{8CA60F18-2953-8AA3-CA2B-4765146E65D9}"/>
                </a:ext>
              </a:extLst>
            </p:cNvPr>
            <p:cNvSpPr/>
            <p:nvPr/>
          </p:nvSpPr>
          <p:spPr>
            <a:xfrm>
              <a:off x="8855099" y="5309330"/>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grpSp>
        <p:nvGrpSpPr>
          <p:cNvPr id="87" name="Group 86">
            <a:extLst>
              <a:ext uri="{FF2B5EF4-FFF2-40B4-BE49-F238E27FC236}">
                <a16:creationId xmlns:a16="http://schemas.microsoft.com/office/drawing/2014/main" id="{F6DA7285-24E0-38A1-AF07-12CD4BD92038}"/>
              </a:ext>
            </a:extLst>
          </p:cNvPr>
          <p:cNvGrpSpPr/>
          <p:nvPr/>
        </p:nvGrpSpPr>
        <p:grpSpPr>
          <a:xfrm>
            <a:off x="8025116" y="3865091"/>
            <a:ext cx="1554878" cy="1061171"/>
            <a:chOff x="11967999" y="4049526"/>
            <a:chExt cx="1554878" cy="1061171"/>
          </a:xfrm>
        </p:grpSpPr>
        <p:grpSp>
          <p:nvGrpSpPr>
            <p:cNvPr id="88" name="Group 87">
              <a:extLst>
                <a:ext uri="{FF2B5EF4-FFF2-40B4-BE49-F238E27FC236}">
                  <a16:creationId xmlns:a16="http://schemas.microsoft.com/office/drawing/2014/main" id="{579E874C-C4E0-D281-A7D4-61B3307C4694}"/>
                </a:ext>
              </a:extLst>
            </p:cNvPr>
            <p:cNvGrpSpPr/>
            <p:nvPr/>
          </p:nvGrpSpPr>
          <p:grpSpPr>
            <a:xfrm>
              <a:off x="11967999" y="4049526"/>
              <a:ext cx="1554878" cy="1061171"/>
              <a:chOff x="5602097" y="1600973"/>
              <a:chExt cx="1554878" cy="1061171"/>
            </a:xfrm>
          </p:grpSpPr>
          <p:sp>
            <p:nvSpPr>
              <p:cNvPr id="90" name="Rectangle 89">
                <a:extLst>
                  <a:ext uri="{FF2B5EF4-FFF2-40B4-BE49-F238E27FC236}">
                    <a16:creationId xmlns:a16="http://schemas.microsoft.com/office/drawing/2014/main" id="{4D41DC5E-624E-E4E7-4961-3917C4B6BB4F}"/>
                  </a:ext>
                </a:extLst>
              </p:cNvPr>
              <p:cNvSpPr/>
              <p:nvPr/>
            </p:nvSpPr>
            <p:spPr>
              <a:xfrm>
                <a:off x="6894170" y="232836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a:t>
                </a:r>
              </a:p>
            </p:txBody>
          </p:sp>
          <p:sp>
            <p:nvSpPr>
              <p:cNvPr id="91" name="Rectangle 90">
                <a:extLst>
                  <a:ext uri="{FF2B5EF4-FFF2-40B4-BE49-F238E27FC236}">
                    <a16:creationId xmlns:a16="http://schemas.microsoft.com/office/drawing/2014/main" id="{4DBEAE72-3A59-1F11-1B2B-DC7AA8FA591C}"/>
                  </a:ext>
                </a:extLst>
              </p:cNvPr>
              <p:cNvSpPr/>
              <p:nvPr/>
            </p:nvSpPr>
            <p:spPr>
              <a:xfrm>
                <a:off x="649767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a:t>
                </a:r>
              </a:p>
            </p:txBody>
          </p:sp>
          <p:sp>
            <p:nvSpPr>
              <p:cNvPr id="92" name="Rectangle 91">
                <a:extLst>
                  <a:ext uri="{FF2B5EF4-FFF2-40B4-BE49-F238E27FC236}">
                    <a16:creationId xmlns:a16="http://schemas.microsoft.com/office/drawing/2014/main" id="{064A6409-2009-F8AA-961A-3CDA3D0C505F}"/>
                  </a:ext>
                </a:extLst>
              </p:cNvPr>
              <p:cNvSpPr/>
              <p:nvPr/>
            </p:nvSpPr>
            <p:spPr>
              <a:xfrm>
                <a:off x="6068772"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t>
                </a:r>
              </a:p>
            </p:txBody>
          </p:sp>
          <p:sp>
            <p:nvSpPr>
              <p:cNvPr id="93" name="Rectangle 92">
                <a:extLst>
                  <a:ext uri="{FF2B5EF4-FFF2-40B4-BE49-F238E27FC236}">
                    <a16:creationId xmlns:a16="http://schemas.microsoft.com/office/drawing/2014/main" id="{A9C66FA5-B404-3882-F2F0-F85F9AC78CC1}"/>
                  </a:ext>
                </a:extLst>
              </p:cNvPr>
              <p:cNvSpPr/>
              <p:nvPr/>
            </p:nvSpPr>
            <p:spPr>
              <a:xfrm>
                <a:off x="5602097" y="2323849"/>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a:t>
                </a:r>
              </a:p>
            </p:txBody>
          </p:sp>
          <p:sp>
            <p:nvSpPr>
              <p:cNvPr id="94" name="Rectangle 93">
                <a:extLst>
                  <a:ext uri="{FF2B5EF4-FFF2-40B4-BE49-F238E27FC236}">
                    <a16:creationId xmlns:a16="http://schemas.microsoft.com/office/drawing/2014/main" id="{9F55A578-C412-0AD1-F047-04B351D65BB2}"/>
                  </a:ext>
                </a:extLst>
              </p:cNvPr>
              <p:cNvSpPr/>
              <p:nvPr/>
            </p:nvSpPr>
            <p:spPr>
              <a:xfrm>
                <a:off x="6894170" y="1600973"/>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a:t>
                </a:r>
              </a:p>
            </p:txBody>
          </p:sp>
        </p:grpSp>
        <p:sp>
          <p:nvSpPr>
            <p:cNvPr id="89" name="Rectangle 88">
              <a:extLst>
                <a:ext uri="{FF2B5EF4-FFF2-40B4-BE49-F238E27FC236}">
                  <a16:creationId xmlns:a16="http://schemas.microsoft.com/office/drawing/2014/main" id="{A0EA84F1-6548-FB2B-9A36-1381DB618E73}"/>
                </a:ext>
              </a:extLst>
            </p:cNvPr>
            <p:cNvSpPr/>
            <p:nvPr/>
          </p:nvSpPr>
          <p:spPr>
            <a:xfrm>
              <a:off x="12900984" y="4049526"/>
              <a:ext cx="262805" cy="333781"/>
            </a:xfrm>
            <a:prstGeom prst="rect">
              <a:avLst/>
            </a:prstGeom>
            <a:solidFill>
              <a:srgbClr val="00B050"/>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onsolas" panose="020B0609020204030204" pitchFamily="49" charset="0"/>
                  <a:cs typeface="Consolas" panose="020B0609020204030204" pitchFamily="49" charset="0"/>
                </a:rPr>
                <a:t>0</a:t>
              </a:r>
            </a:p>
          </p:txBody>
        </p:sp>
      </p:grpSp>
      <p:sp>
        <p:nvSpPr>
          <p:cNvPr id="95" name="Rectangle 94">
            <a:extLst>
              <a:ext uri="{FF2B5EF4-FFF2-40B4-BE49-F238E27FC236}">
                <a16:creationId xmlns:a16="http://schemas.microsoft.com/office/drawing/2014/main" id="{3F126F3A-3472-29D3-8B49-C3875E2CC421}"/>
              </a:ext>
            </a:extLst>
          </p:cNvPr>
          <p:cNvSpPr/>
          <p:nvPr/>
        </p:nvSpPr>
        <p:spPr>
          <a:xfrm>
            <a:off x="7829470" y="3738559"/>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6" name="Rectangle 95">
            <a:extLst>
              <a:ext uri="{FF2B5EF4-FFF2-40B4-BE49-F238E27FC236}">
                <a16:creationId xmlns:a16="http://schemas.microsoft.com/office/drawing/2014/main" id="{AF816A03-F718-0AD0-58FA-AC2DF193B914}"/>
              </a:ext>
            </a:extLst>
          </p:cNvPr>
          <p:cNvSpPr/>
          <p:nvPr/>
        </p:nvSpPr>
        <p:spPr>
          <a:xfrm>
            <a:off x="7815936" y="2201990"/>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nvGrpSpPr>
          <p:cNvPr id="97" name="Group 96">
            <a:extLst>
              <a:ext uri="{FF2B5EF4-FFF2-40B4-BE49-F238E27FC236}">
                <a16:creationId xmlns:a16="http://schemas.microsoft.com/office/drawing/2014/main" id="{F1825FBF-B4FF-1E63-626C-364CAB1A4265}"/>
              </a:ext>
            </a:extLst>
          </p:cNvPr>
          <p:cNvGrpSpPr/>
          <p:nvPr/>
        </p:nvGrpSpPr>
        <p:grpSpPr>
          <a:xfrm>
            <a:off x="7826111" y="5138940"/>
            <a:ext cx="2037885" cy="1470991"/>
            <a:chOff x="8853170" y="5259442"/>
            <a:chExt cx="2037885" cy="1470991"/>
          </a:xfrm>
        </p:grpSpPr>
        <p:sp>
          <p:nvSpPr>
            <p:cNvPr id="98" name="Rectangle 97">
              <a:extLst>
                <a:ext uri="{FF2B5EF4-FFF2-40B4-BE49-F238E27FC236}">
                  <a16:creationId xmlns:a16="http://schemas.microsoft.com/office/drawing/2014/main" id="{B4952B0E-9FB1-5332-8D8C-E16E74F2C576}"/>
                </a:ext>
              </a:extLst>
            </p:cNvPr>
            <p:cNvSpPr/>
            <p:nvPr/>
          </p:nvSpPr>
          <p:spPr>
            <a:xfrm>
              <a:off x="8855099" y="6011186"/>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99" name="Rectangle 98">
              <a:extLst>
                <a:ext uri="{FF2B5EF4-FFF2-40B4-BE49-F238E27FC236}">
                  <a16:creationId xmlns:a16="http://schemas.microsoft.com/office/drawing/2014/main" id="{022334BF-5779-1AFA-B52F-715CAAD6A77C}"/>
                </a:ext>
              </a:extLst>
            </p:cNvPr>
            <p:cNvSpPr/>
            <p:nvPr/>
          </p:nvSpPr>
          <p:spPr>
            <a:xfrm>
              <a:off x="8853170" y="5259442"/>
              <a:ext cx="2037885" cy="1470991"/>
            </a:xfrm>
            <a:prstGeom prst="rect">
              <a:avLst/>
            </a:prstGeom>
            <a:noFill/>
            <a:ln w="317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grpSp>
      <p:sp>
        <p:nvSpPr>
          <p:cNvPr id="100" name="Rectangle 99">
            <a:extLst>
              <a:ext uri="{FF2B5EF4-FFF2-40B4-BE49-F238E27FC236}">
                <a16:creationId xmlns:a16="http://schemas.microsoft.com/office/drawing/2014/main" id="{21FB0F94-F9EC-B88A-5278-CE3C9B55FC10}"/>
              </a:ext>
            </a:extLst>
          </p:cNvPr>
          <p:cNvSpPr/>
          <p:nvPr/>
        </p:nvSpPr>
        <p:spPr>
          <a:xfrm>
            <a:off x="7892913" y="5201907"/>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pointer </a:t>
            </a:r>
            <a:r>
              <a:rPr lang="en-US" sz="2000" dirty="0" err="1"/>
              <a:t>ptr</a:t>
            </a:r>
            <a:endParaRPr lang="en-US" sz="2000" dirty="0"/>
          </a:p>
        </p:txBody>
      </p:sp>
      <p:sp>
        <p:nvSpPr>
          <p:cNvPr id="101" name="TextBox 100">
            <a:extLst>
              <a:ext uri="{FF2B5EF4-FFF2-40B4-BE49-F238E27FC236}">
                <a16:creationId xmlns:a16="http://schemas.microsoft.com/office/drawing/2014/main" id="{AED94A20-F269-6C8B-372C-3526B2A4631A}"/>
              </a:ext>
            </a:extLst>
          </p:cNvPr>
          <p:cNvSpPr txBox="1"/>
          <p:nvPr/>
        </p:nvSpPr>
        <p:spPr>
          <a:xfrm>
            <a:off x="8127097" y="6031975"/>
            <a:ext cx="1402948" cy="369332"/>
          </a:xfrm>
          <a:prstGeom prst="rect">
            <a:avLst/>
          </a:prstGeom>
          <a:solidFill>
            <a:schemeClr val="tx1">
              <a:lumMod val="20000"/>
              <a:lumOff val="80000"/>
            </a:schemeClr>
          </a:solidFill>
        </p:spPr>
        <p:txBody>
          <a:bodyPr wrap="none" rtlCol="0">
            <a:spAutoFit/>
          </a:bodyPr>
          <a:lstStyle/>
          <a:p>
            <a:r>
              <a:rPr lang="en-US" dirty="0"/>
              <a:t>Pad 4 bytes</a:t>
            </a:r>
          </a:p>
        </p:txBody>
      </p:sp>
      <p:sp>
        <p:nvSpPr>
          <p:cNvPr id="102" name="Rectangle 101">
            <a:extLst>
              <a:ext uri="{FF2B5EF4-FFF2-40B4-BE49-F238E27FC236}">
                <a16:creationId xmlns:a16="http://schemas.microsoft.com/office/drawing/2014/main" id="{8C72677F-60FA-970A-DBA1-C4771F6F4240}"/>
              </a:ext>
            </a:extLst>
          </p:cNvPr>
          <p:cNvSpPr/>
          <p:nvPr/>
        </p:nvSpPr>
        <p:spPr>
          <a:xfrm>
            <a:off x="7811722" y="291130"/>
            <a:ext cx="2033698" cy="478144"/>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lr</a:t>
            </a:r>
            <a:endParaRPr lang="en-US" sz="2000" dirty="0"/>
          </a:p>
        </p:txBody>
      </p:sp>
      <p:sp>
        <p:nvSpPr>
          <p:cNvPr id="103" name="Rectangle 102">
            <a:extLst>
              <a:ext uri="{FF2B5EF4-FFF2-40B4-BE49-F238E27FC236}">
                <a16:creationId xmlns:a16="http://schemas.microsoft.com/office/drawing/2014/main" id="{6724A813-3BF9-9698-B099-C6193B61BBE8}"/>
              </a:ext>
            </a:extLst>
          </p:cNvPr>
          <p:cNvSpPr/>
          <p:nvPr/>
        </p:nvSpPr>
        <p:spPr>
          <a:xfrm>
            <a:off x="7811722" y="785813"/>
            <a:ext cx="2033698" cy="478144"/>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a:t>
            </a:r>
            <a:r>
              <a:rPr lang="en-US" sz="2000" dirty="0" err="1"/>
              <a:t>fp</a:t>
            </a:r>
            <a:endParaRPr lang="en-US" sz="2000" dirty="0"/>
          </a:p>
        </p:txBody>
      </p:sp>
      <p:grpSp>
        <p:nvGrpSpPr>
          <p:cNvPr id="104" name="Group 103">
            <a:extLst>
              <a:ext uri="{FF2B5EF4-FFF2-40B4-BE49-F238E27FC236}">
                <a16:creationId xmlns:a16="http://schemas.microsoft.com/office/drawing/2014/main" id="{BD292A07-226E-526E-C449-EEC7FAB4B7D7}"/>
              </a:ext>
            </a:extLst>
          </p:cNvPr>
          <p:cNvGrpSpPr/>
          <p:nvPr/>
        </p:nvGrpSpPr>
        <p:grpSpPr>
          <a:xfrm>
            <a:off x="8001290" y="3873653"/>
            <a:ext cx="729481" cy="335577"/>
            <a:chOff x="9625298" y="4016094"/>
            <a:chExt cx="729481" cy="335577"/>
          </a:xfrm>
        </p:grpSpPr>
        <p:sp>
          <p:nvSpPr>
            <p:cNvPr id="105" name="Rectangle 104">
              <a:extLst>
                <a:ext uri="{FF2B5EF4-FFF2-40B4-BE49-F238E27FC236}">
                  <a16:creationId xmlns:a16="http://schemas.microsoft.com/office/drawing/2014/main" id="{154A660E-76DA-D76D-4EE7-799F84B2EC71}"/>
                </a:ext>
              </a:extLst>
            </p:cNvPr>
            <p:cNvSpPr/>
            <p:nvPr/>
          </p:nvSpPr>
          <p:spPr>
            <a:xfrm>
              <a:off x="10091974" y="4016094"/>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06" name="Rectangle 105">
              <a:extLst>
                <a:ext uri="{FF2B5EF4-FFF2-40B4-BE49-F238E27FC236}">
                  <a16:creationId xmlns:a16="http://schemas.microsoft.com/office/drawing/2014/main" id="{185AEBF3-3B6A-B547-C948-D730DB17A8F2}"/>
                </a:ext>
              </a:extLst>
            </p:cNvPr>
            <p:cNvSpPr/>
            <p:nvPr/>
          </p:nvSpPr>
          <p:spPr>
            <a:xfrm>
              <a:off x="9625298" y="4017890"/>
              <a:ext cx="262805" cy="333781"/>
            </a:xfrm>
            <a:prstGeom prst="rect">
              <a:avLst/>
            </a:prstGeom>
            <a:solidFill>
              <a:schemeClr val="bg1">
                <a:lumMod val="85000"/>
              </a:schemeClr>
            </a:solidFill>
            <a:ln w="317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107" name="Rectangle 106">
            <a:extLst>
              <a:ext uri="{FF2B5EF4-FFF2-40B4-BE49-F238E27FC236}">
                <a16:creationId xmlns:a16="http://schemas.microsoft.com/office/drawing/2014/main" id="{38C79657-507C-EC14-9770-B4495EECC7F3}"/>
              </a:ext>
            </a:extLst>
          </p:cNvPr>
          <p:cNvSpPr/>
          <p:nvPr/>
        </p:nvSpPr>
        <p:spPr>
          <a:xfrm>
            <a:off x="7811722" y="1734282"/>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8" name="Rectangle 107">
            <a:extLst>
              <a:ext uri="{FF2B5EF4-FFF2-40B4-BE49-F238E27FC236}">
                <a16:creationId xmlns:a16="http://schemas.microsoft.com/office/drawing/2014/main" id="{F33F3715-48A0-121D-89F5-EE025ACE1463}"/>
              </a:ext>
            </a:extLst>
          </p:cNvPr>
          <p:cNvSpPr/>
          <p:nvPr/>
        </p:nvSpPr>
        <p:spPr>
          <a:xfrm>
            <a:off x="7811722" y="1263669"/>
            <a:ext cx="2061994" cy="47814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saved regs</a:t>
            </a:r>
          </a:p>
        </p:txBody>
      </p:sp>
      <p:sp>
        <p:nvSpPr>
          <p:cNvPr id="109" name="Rectangle 108">
            <a:extLst>
              <a:ext uri="{FF2B5EF4-FFF2-40B4-BE49-F238E27FC236}">
                <a16:creationId xmlns:a16="http://schemas.microsoft.com/office/drawing/2014/main" id="{627A741C-9A70-5225-6C79-EA367E4BC11D}"/>
              </a:ext>
            </a:extLst>
          </p:cNvPr>
          <p:cNvSpPr/>
          <p:nvPr/>
        </p:nvSpPr>
        <p:spPr>
          <a:xfrm>
            <a:off x="7893195" y="2318531"/>
            <a:ext cx="1840828" cy="588083"/>
          </a:xfrm>
          <a:prstGeom prst="rect">
            <a:avLst/>
          </a:prstGeom>
          <a:solidFill>
            <a:srgbClr val="0070C0"/>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int x</a:t>
            </a:r>
          </a:p>
        </p:txBody>
      </p:sp>
      <p:grpSp>
        <p:nvGrpSpPr>
          <p:cNvPr id="110" name="Group 109">
            <a:extLst>
              <a:ext uri="{FF2B5EF4-FFF2-40B4-BE49-F238E27FC236}">
                <a16:creationId xmlns:a16="http://schemas.microsoft.com/office/drawing/2014/main" id="{7DCC4DDC-6E1B-F3DB-EEF6-A87597FF9AC5}"/>
              </a:ext>
            </a:extLst>
          </p:cNvPr>
          <p:cNvGrpSpPr/>
          <p:nvPr/>
        </p:nvGrpSpPr>
        <p:grpSpPr>
          <a:xfrm>
            <a:off x="7943239" y="3078245"/>
            <a:ext cx="1734842" cy="452609"/>
            <a:chOff x="9580937" y="3236210"/>
            <a:chExt cx="1734842" cy="452609"/>
          </a:xfrm>
        </p:grpSpPr>
        <p:sp>
          <p:nvSpPr>
            <p:cNvPr id="111" name="Rectangle 110">
              <a:extLst>
                <a:ext uri="{FF2B5EF4-FFF2-40B4-BE49-F238E27FC236}">
                  <a16:creationId xmlns:a16="http://schemas.microsoft.com/office/drawing/2014/main" id="{529E5845-CAAE-9820-65DF-4BC0C0D2DAAC}"/>
                </a:ext>
              </a:extLst>
            </p:cNvPr>
            <p:cNvSpPr/>
            <p:nvPr/>
          </p:nvSpPr>
          <p:spPr>
            <a:xfrm>
              <a:off x="10518441" y="3252568"/>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a[0]</a:t>
              </a:r>
            </a:p>
          </p:txBody>
        </p:sp>
        <p:sp>
          <p:nvSpPr>
            <p:cNvPr id="112" name="Rectangle 111">
              <a:extLst>
                <a:ext uri="{FF2B5EF4-FFF2-40B4-BE49-F238E27FC236}">
                  <a16:creationId xmlns:a16="http://schemas.microsoft.com/office/drawing/2014/main" id="{711C7A20-B7CF-507C-586D-AB2CD7C534EC}"/>
                </a:ext>
              </a:extLst>
            </p:cNvPr>
            <p:cNvSpPr/>
            <p:nvPr/>
          </p:nvSpPr>
          <p:spPr>
            <a:xfrm>
              <a:off x="9580937" y="3236210"/>
              <a:ext cx="797338" cy="436251"/>
            </a:xfrm>
            <a:prstGeom prst="rect">
              <a:avLst/>
            </a:prstGeom>
            <a:solidFill>
              <a:srgbClr val="F3753F"/>
            </a:solidFill>
            <a:ln w="31750">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a[1]</a:t>
              </a:r>
            </a:p>
          </p:txBody>
        </p:sp>
      </p:grpSp>
      <p:sp>
        <p:nvSpPr>
          <p:cNvPr id="113" name="Rectangle 112">
            <a:extLst>
              <a:ext uri="{FF2B5EF4-FFF2-40B4-BE49-F238E27FC236}">
                <a16:creationId xmlns:a16="http://schemas.microsoft.com/office/drawing/2014/main" id="{6918E93A-BE1D-D35B-1E0C-BED7D375EC4D}"/>
              </a:ext>
            </a:extLst>
          </p:cNvPr>
          <p:cNvSpPr/>
          <p:nvPr/>
        </p:nvSpPr>
        <p:spPr>
          <a:xfrm>
            <a:off x="7816218" y="3016908"/>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4" name="Rectangle 113">
            <a:extLst>
              <a:ext uri="{FF2B5EF4-FFF2-40B4-BE49-F238E27FC236}">
                <a16:creationId xmlns:a16="http://schemas.microsoft.com/office/drawing/2014/main" id="{9D4AF6C9-3652-27E1-3444-96A0BDB7217A}"/>
              </a:ext>
            </a:extLst>
          </p:cNvPr>
          <p:cNvSpPr/>
          <p:nvPr/>
        </p:nvSpPr>
        <p:spPr>
          <a:xfrm>
            <a:off x="7850175" y="2299955"/>
            <a:ext cx="1926869" cy="636104"/>
          </a:xfrm>
          <a:prstGeom prst="rect">
            <a:avLst/>
          </a:pr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5" name="Up-Down Arrow 114">
            <a:extLst>
              <a:ext uri="{FF2B5EF4-FFF2-40B4-BE49-F238E27FC236}">
                <a16:creationId xmlns:a16="http://schemas.microsoft.com/office/drawing/2014/main" id="{21C0529C-29EE-0F5D-9376-A8304495FB1C}"/>
              </a:ext>
            </a:extLst>
          </p:cNvPr>
          <p:cNvSpPr/>
          <p:nvPr/>
        </p:nvSpPr>
        <p:spPr>
          <a:xfrm>
            <a:off x="7586626" y="2201991"/>
            <a:ext cx="128701" cy="4298704"/>
          </a:xfrm>
          <a:prstGeom prst="upDownArrow">
            <a:avLst/>
          </a:prstGeom>
          <a:solidFill>
            <a:schemeClr val="bg1">
              <a:lumMod val="8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347B227A-86FE-5620-904B-806B155F3EF7}"/>
              </a:ext>
            </a:extLst>
          </p:cNvPr>
          <p:cNvCxnSpPr>
            <a:cxnSpLocks/>
          </p:cNvCxnSpPr>
          <p:nvPr/>
        </p:nvCxnSpPr>
        <p:spPr>
          <a:xfrm flipH="1">
            <a:off x="7453993" y="6512683"/>
            <a:ext cx="357729" cy="0"/>
          </a:xfrm>
          <a:prstGeom prst="line">
            <a:avLst/>
          </a:prstGeom>
          <a:ln w="34925"/>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F30D60B-1D88-8F76-B1FA-52CDC4016B63}"/>
              </a:ext>
            </a:extLst>
          </p:cNvPr>
          <p:cNvCxnSpPr>
            <a:cxnSpLocks/>
          </p:cNvCxnSpPr>
          <p:nvPr/>
        </p:nvCxnSpPr>
        <p:spPr>
          <a:xfrm flipH="1">
            <a:off x="7284624" y="2195219"/>
            <a:ext cx="544846"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18" name="Rounded Rectangle 117">
            <a:extLst>
              <a:ext uri="{FF2B5EF4-FFF2-40B4-BE49-F238E27FC236}">
                <a16:creationId xmlns:a16="http://schemas.microsoft.com/office/drawing/2014/main" id="{E007AB5E-346C-A48C-8936-01A397826CC1}"/>
              </a:ext>
            </a:extLst>
          </p:cNvPr>
          <p:cNvSpPr/>
          <p:nvPr/>
        </p:nvSpPr>
        <p:spPr bwMode="auto">
          <a:xfrm>
            <a:off x="1968070" y="435661"/>
            <a:ext cx="412793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func</a:t>
            </a:r>
            <a:r>
              <a:rPr lang="en-US" dirty="0">
                <a:latin typeface="Consolas" panose="020B0609020204030204" pitchFamily="49" charset="0"/>
                <a:cs typeface="Consolas" panose="020B0609020204030204" pitchFamily="49" charset="0"/>
              </a:rPr>
              <a:t>(void)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int x = 0;</a:t>
            </a:r>
          </a:p>
          <a:p>
            <a:r>
              <a:rPr lang="en-US" dirty="0">
                <a:latin typeface="Consolas" panose="020B0609020204030204" pitchFamily="49" charset="0"/>
                <a:cs typeface="Consolas" panose="020B0609020204030204" pitchFamily="49" charset="0"/>
              </a:rPr>
              <a:t>    short </a:t>
            </a:r>
            <a:r>
              <a:rPr lang="en-US" dirty="0" err="1">
                <a:latin typeface="Consolas" panose="020B0609020204030204" pitchFamily="49" charset="0"/>
                <a:cs typeface="Consolas" panose="020B0609020204030204" pitchFamily="49" charset="0"/>
              </a:rPr>
              <a:t>st</a:t>
            </a:r>
            <a:r>
              <a:rPr lang="en-US" dirty="0">
                <a:latin typeface="Consolas" panose="020B0609020204030204" pitchFamily="49" charset="0"/>
                <a:cs typeface="Consolas" panose="020B0609020204030204" pitchFamily="49" charset="0"/>
              </a:rPr>
              <a:t>[2];</a:t>
            </a:r>
          </a:p>
          <a:p>
            <a:r>
              <a:rPr lang="en-US" dirty="0">
                <a:latin typeface="Consolas" panose="020B0609020204030204" pitchFamily="49" charset="0"/>
                <a:cs typeface="Consolas" panose="020B0609020204030204" pitchFamily="49" charset="0"/>
              </a:rPr>
              <a:t>    char str[] ="ABCDE";</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ptr</a:t>
            </a:r>
            <a:r>
              <a:rPr lang="en-US" dirty="0">
                <a:latin typeface="Consolas" panose="020B0609020204030204" pitchFamily="49" charset="0"/>
                <a:cs typeface="Consolas" panose="020B0609020204030204" pitchFamily="49" charset="0"/>
              </a:rPr>
              <a:t> = &amp;(str[0]);</a:t>
            </a:r>
          </a:p>
        </p:txBody>
      </p:sp>
    </p:spTree>
    <p:extLst>
      <p:ext uri="{BB962C8B-B14F-4D97-AF65-F5344CB8AC3E}">
        <p14:creationId xmlns:p14="http://schemas.microsoft.com/office/powerpoint/2010/main" val="2204293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5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1177054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58E025F6-E6BF-0E4A-A4D3-1166BBF5190C}"/>
              </a:ext>
            </a:extLst>
          </p:cNvPr>
          <p:cNvSpPr txBox="1">
            <a:spLocks/>
          </p:cNvSpPr>
          <p:nvPr/>
        </p:nvSpPr>
        <p:spPr>
          <a:xfrm>
            <a:off x="4367983" y="106104"/>
            <a:ext cx="3065293" cy="529901"/>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3200" dirty="0">
                <a:solidFill>
                  <a:schemeClr val="bg1"/>
                </a:solidFill>
              </a:rPr>
              <a:t>UCSD CSE 30</a:t>
            </a:r>
          </a:p>
        </p:txBody>
      </p:sp>
      <p:sp>
        <p:nvSpPr>
          <p:cNvPr id="6" name="Text Placeholder 3">
            <a:extLst>
              <a:ext uri="{FF2B5EF4-FFF2-40B4-BE49-F238E27FC236}">
                <a16:creationId xmlns:a16="http://schemas.microsoft.com/office/drawing/2014/main" id="{5E174D66-3123-D045-B072-4840BB2339BA}"/>
              </a:ext>
            </a:extLst>
          </p:cNvPr>
          <p:cNvSpPr txBox="1">
            <a:spLocks/>
          </p:cNvSpPr>
          <p:nvPr/>
        </p:nvSpPr>
        <p:spPr>
          <a:xfrm>
            <a:off x="132080" y="6312861"/>
            <a:ext cx="1872474"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2400" dirty="0">
                <a:solidFill>
                  <a:schemeClr val="bg1"/>
                </a:solidFill>
              </a:rPr>
              <a:t>Keith Muller </a:t>
            </a:r>
          </a:p>
        </p:txBody>
      </p:sp>
      <p:sp>
        <p:nvSpPr>
          <p:cNvPr id="7" name="Text Placeholder 3">
            <a:extLst>
              <a:ext uri="{FF2B5EF4-FFF2-40B4-BE49-F238E27FC236}">
                <a16:creationId xmlns:a16="http://schemas.microsoft.com/office/drawing/2014/main" id="{BE1A69CC-8F22-AB43-93CF-012DCF287252}"/>
              </a:ext>
            </a:extLst>
          </p:cNvPr>
          <p:cNvSpPr txBox="1">
            <a:spLocks/>
          </p:cNvSpPr>
          <p:nvPr/>
        </p:nvSpPr>
        <p:spPr>
          <a:xfrm>
            <a:off x="2209624" y="831304"/>
            <a:ext cx="738201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Font typeface="Arial" panose="020B0604020202020204" pitchFamily="34" charset="0"/>
              <a:buNone/>
            </a:pPr>
            <a:r>
              <a:rPr lang="en-US" sz="2400" dirty="0">
                <a:solidFill>
                  <a:schemeClr val="bg1"/>
                </a:solidFill>
              </a:rPr>
              <a:t>Computer Organization and Systems Programming</a:t>
            </a:r>
          </a:p>
        </p:txBody>
      </p:sp>
      <p:sp>
        <p:nvSpPr>
          <p:cNvPr id="9" name="Text Placeholder 3">
            <a:extLst>
              <a:ext uri="{FF2B5EF4-FFF2-40B4-BE49-F238E27FC236}">
                <a16:creationId xmlns:a16="http://schemas.microsoft.com/office/drawing/2014/main" id="{F3B7A0EB-E952-534D-AB9C-66F390770BCB}"/>
              </a:ext>
            </a:extLst>
          </p:cNvPr>
          <p:cNvSpPr txBox="1">
            <a:spLocks/>
          </p:cNvSpPr>
          <p:nvPr/>
        </p:nvSpPr>
        <p:spPr>
          <a:xfrm>
            <a:off x="47766" y="106104"/>
            <a:ext cx="1781034" cy="283363"/>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buNone/>
            </a:pPr>
            <a:r>
              <a:rPr lang="en-US" sz="1400" dirty="0">
                <a:solidFill>
                  <a:schemeClr val="bg1"/>
                </a:solidFill>
              </a:rPr>
              <a:t>Version 1.13</a:t>
            </a:r>
          </a:p>
        </p:txBody>
      </p:sp>
      <p:sp>
        <p:nvSpPr>
          <p:cNvPr id="10" name="Text Placeholder 3">
            <a:extLst>
              <a:ext uri="{FF2B5EF4-FFF2-40B4-BE49-F238E27FC236}">
                <a16:creationId xmlns:a16="http://schemas.microsoft.com/office/drawing/2014/main" id="{D22727E5-5B15-724E-826E-36ABEDEC895F}"/>
              </a:ext>
            </a:extLst>
          </p:cNvPr>
          <p:cNvSpPr txBox="1">
            <a:spLocks/>
          </p:cNvSpPr>
          <p:nvPr/>
        </p:nvSpPr>
        <p:spPr>
          <a:xfrm>
            <a:off x="3540454" y="2226179"/>
            <a:ext cx="4720350"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Lecture 21 – December 1, 2022</a:t>
            </a:r>
          </a:p>
        </p:txBody>
      </p:sp>
      <p:sp>
        <p:nvSpPr>
          <p:cNvPr id="13" name="Text Placeholder 3">
            <a:extLst>
              <a:ext uri="{FF2B5EF4-FFF2-40B4-BE49-F238E27FC236}">
                <a16:creationId xmlns:a16="http://schemas.microsoft.com/office/drawing/2014/main" id="{DE8581D4-3240-B84B-B927-EFFED5BE8CCD}"/>
              </a:ext>
            </a:extLst>
          </p:cNvPr>
          <p:cNvSpPr txBox="1">
            <a:spLocks/>
          </p:cNvSpPr>
          <p:nvPr/>
        </p:nvSpPr>
        <p:spPr>
          <a:xfrm>
            <a:off x="3832850" y="1427672"/>
            <a:ext cx="4135559"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Aarch32 Assembly – Part 5</a:t>
            </a:r>
          </a:p>
        </p:txBody>
      </p:sp>
      <p:sp>
        <p:nvSpPr>
          <p:cNvPr id="2" name="Text Placeholder 3">
            <a:extLst>
              <a:ext uri="{FF2B5EF4-FFF2-40B4-BE49-F238E27FC236}">
                <a16:creationId xmlns:a16="http://schemas.microsoft.com/office/drawing/2014/main" id="{E7A52A29-08D5-ABF3-54BC-3AEB94239CB9}"/>
              </a:ext>
            </a:extLst>
          </p:cNvPr>
          <p:cNvSpPr txBox="1">
            <a:spLocks/>
          </p:cNvSpPr>
          <p:nvPr/>
        </p:nvSpPr>
        <p:spPr>
          <a:xfrm>
            <a:off x="9308854" y="6315275"/>
            <a:ext cx="2650346" cy="439035"/>
          </a:xfrm>
          <a:prstGeom prst="rect">
            <a:avLst/>
          </a:prstGeom>
          <a:solidFill>
            <a:schemeClr val="accent1">
              <a:alpha val="82000"/>
            </a:schemeClr>
          </a:solidFill>
          <a:ln w="19050">
            <a:solidFill>
              <a:schemeClr val="bg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tx1"/>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Arial" panose="020B0604020202020204" pitchFamily="34" charset="0"/>
              <a:buNone/>
            </a:pPr>
            <a:r>
              <a:rPr lang="en-US" sz="2400" dirty="0">
                <a:solidFill>
                  <a:schemeClr val="bg1"/>
                </a:solidFill>
              </a:rPr>
              <a:t>Frontier </a:t>
            </a:r>
            <a:r>
              <a:rPr lang="en-US" sz="2400" dirty="0" err="1">
                <a:solidFill>
                  <a:schemeClr val="bg1"/>
                </a:solidFill>
              </a:rPr>
              <a:t>Exascale</a:t>
            </a:r>
            <a:endParaRPr lang="en-US" sz="2400" dirty="0">
              <a:solidFill>
                <a:schemeClr val="bg1"/>
              </a:solidFill>
            </a:endParaRPr>
          </a:p>
        </p:txBody>
      </p:sp>
    </p:spTree>
    <p:extLst>
      <p:ext uri="{BB962C8B-B14F-4D97-AF65-F5344CB8AC3E}">
        <p14:creationId xmlns:p14="http://schemas.microsoft.com/office/powerpoint/2010/main" val="477749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505421" y="119999"/>
            <a:ext cx="10515600" cy="486132"/>
          </a:xfrm>
        </p:spPr>
        <p:txBody>
          <a:bodyPr/>
          <a:lstStyle/>
          <a:p>
            <a:r>
              <a:rPr lang="en-US"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256244" y="839468"/>
            <a:ext cx="5452134" cy="4616648"/>
          </a:xfrm>
          <a:prstGeom prst="rect">
            <a:avLst/>
          </a:prstGeom>
          <a:solidFill>
            <a:schemeClr val="bg1">
              <a:lumMod val="95000"/>
            </a:schemeClr>
          </a:solidFill>
          <a:ln>
            <a:solidFill>
              <a:schemeClr val="accent1"/>
            </a:solidFill>
          </a:ln>
        </p:spPr>
        <p:txBody>
          <a:bodyPr wrap="none" rtlCol="0">
            <a:spAutoFit/>
          </a:bodyPr>
          <a:lstStyle/>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stdio.h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stdlib.h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#include &lt;</a:t>
            </a:r>
            <a:r>
              <a:rPr lang="en-US" sz="1400" dirty="0" err="1">
                <a:solidFill>
                  <a:srgbClr val="000000"/>
                </a:solidFill>
                <a:effectLst/>
                <a:latin typeface="Consolas" panose="020B0609020204030204" pitchFamily="49" charset="0"/>
                <a:cs typeface="Consolas" panose="020B0609020204030204" pitchFamily="49" charset="0"/>
              </a:rPr>
              <a:t>errno.h</a:t>
            </a:r>
            <a:r>
              <a:rPr lang="en-US" sz="1400" dirty="0">
                <a:solidFill>
                  <a:srgbClr val="000000"/>
                </a:solidFill>
                <a:effectLst/>
                <a:latin typeface="Consolas" panose="020B0609020204030204" pitchFamily="49" charset="0"/>
                <a:cs typeface="Consolas" panose="020B0609020204030204" pitchFamily="49" charset="0"/>
              </a:rPr>
              <a:t>&gt;</a:t>
            </a:r>
          </a:p>
          <a:p>
            <a:r>
              <a:rPr lang="en-US" sz="1400" dirty="0">
                <a:solidFill>
                  <a:srgbClr val="000000"/>
                </a:solidFill>
                <a:effectLst/>
                <a:latin typeface="Consolas" panose="020B0609020204030204" pitchFamily="49" charset="0"/>
                <a:cs typeface="Consolas" panose="020B0609020204030204" pitchFamily="49" charset="0"/>
              </a:rPr>
              <a:t>#define BUFSZ 4096</a:t>
            </a:r>
            <a:br>
              <a:rPr lang="en-US" sz="1400" dirty="0">
                <a:solidFill>
                  <a:srgbClr val="000000"/>
                </a:solidFill>
                <a:effectLst/>
                <a:latin typeface="Consolas" panose="020B0609020204030204" pitchFamily="49" charset="0"/>
                <a:cs typeface="Consolas" panose="020B0609020204030204" pitchFamily="49" charset="0"/>
              </a:rPr>
            </a:br>
            <a:r>
              <a:rPr lang="en-US" sz="1400" dirty="0">
                <a:solidFill>
                  <a:srgbClr val="F3753F"/>
                </a:solidFill>
                <a:effectLst/>
                <a:latin typeface="Consolas" panose="020B0609020204030204" pitchFamily="49" charset="0"/>
                <a:cs typeface="Consolas" panose="020B0609020204030204" pitchFamily="49" charset="0"/>
              </a:rPr>
              <a:t>// copies input to output</a:t>
            </a:r>
          </a:p>
          <a:p>
            <a:r>
              <a:rPr lang="en-US" sz="1400" dirty="0">
                <a:solidFill>
                  <a:srgbClr val="000000"/>
                </a:solidFill>
                <a:effectLst/>
                <a:latin typeface="Consolas" panose="020B0609020204030204" pitchFamily="49" charset="0"/>
                <a:cs typeface="Consolas" panose="020B0609020204030204" pitchFamily="49" charset="0"/>
              </a:rPr>
              <a:t>int </a:t>
            </a:r>
          </a:p>
          <a:p>
            <a:r>
              <a:rPr lang="en-US" sz="1400" dirty="0">
                <a:solidFill>
                  <a:srgbClr val="000000"/>
                </a:solidFill>
                <a:effectLst/>
                <a:latin typeface="Consolas" panose="020B0609020204030204" pitchFamily="49" charset="0"/>
                <a:cs typeface="Consolas" panose="020B0609020204030204" pitchFamily="49" charset="0"/>
              </a:rPr>
              <a:t>main(void) {</a:t>
            </a:r>
          </a:p>
          <a:p>
            <a:r>
              <a:rPr lang="en-US" sz="1400" dirty="0">
                <a:solidFill>
                  <a:srgbClr val="000000"/>
                </a:solidFill>
                <a:latin typeface="Consolas" panose="020B0609020204030204" pitchFamily="49" charset="0"/>
                <a:cs typeface="Consolas" panose="020B0609020204030204" pitchFamily="49" charset="0"/>
              </a:rPr>
              <a:t>    </a:t>
            </a:r>
            <a:r>
              <a:rPr lang="en-US" sz="1400" dirty="0">
                <a:solidFill>
                  <a:srgbClr val="000000"/>
                </a:solidFill>
                <a:effectLst/>
                <a:latin typeface="Consolas" panose="020B0609020204030204" pitchFamily="49" charset="0"/>
                <a:cs typeface="Consolas" panose="020B0609020204030204" pitchFamily="49" charset="0"/>
              </a:rPr>
              <a:t>char </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[BUFSZ];</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size_t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assign to a register only</a:t>
            </a:r>
          </a:p>
          <a:p>
            <a:endParaRPr lang="en-US" sz="1400" dirty="0">
              <a:solidFill>
                <a:srgbClr val="000000"/>
              </a:solidFill>
              <a:effectLst/>
              <a:latin typeface="Consolas" panose="020B0609020204030204" pitchFamily="49" charset="0"/>
              <a:cs typeface="Consolas" panose="020B0609020204030204" pitchFamily="49" charset="0"/>
            </a:endParaRPr>
          </a:p>
          <a:p>
            <a:r>
              <a:rPr lang="en-US" sz="1400" i="1" dirty="0">
                <a:solidFill>
                  <a:srgbClr val="00B050"/>
                </a:solidFill>
                <a:effectLst/>
                <a:latin typeface="Consolas" panose="020B0609020204030204" pitchFamily="49" charset="0"/>
                <a:cs typeface="Consolas" panose="020B0609020204030204" pitchFamily="49" charset="0"/>
              </a:rPr>
              <a:t>    // read from stdin, up to BUFSZ bytes</a:t>
            </a:r>
          </a:p>
          <a:p>
            <a:r>
              <a:rPr lang="en-US" sz="1400" i="1" dirty="0">
                <a:solidFill>
                  <a:srgbClr val="00B050"/>
                </a:solidFill>
                <a:latin typeface="Consolas" panose="020B0609020204030204" pitchFamily="49" charset="0"/>
                <a:cs typeface="Consolas" panose="020B0609020204030204" pitchFamily="49" charset="0"/>
              </a:rPr>
              <a:t>    // and store them in </a:t>
            </a:r>
            <a:r>
              <a:rPr lang="en-US" sz="1400" i="1" dirty="0" err="1">
                <a:solidFill>
                  <a:srgbClr val="00B050"/>
                </a:solidFill>
                <a:latin typeface="Consolas" panose="020B0609020204030204" pitchFamily="49" charset="0"/>
                <a:cs typeface="Consolas" panose="020B0609020204030204" pitchFamily="49" charset="0"/>
              </a:rPr>
              <a:t>buf</a:t>
            </a:r>
            <a:endParaRPr lang="en-US" sz="1400" i="1" dirty="0">
              <a:solidFill>
                <a:srgbClr val="00B050"/>
              </a:solidFill>
              <a:latin typeface="Consolas" panose="020B0609020204030204" pitchFamily="49" charset="0"/>
              <a:cs typeface="Consolas" panose="020B0609020204030204" pitchFamily="49" charset="0"/>
            </a:endParaRPr>
          </a:p>
          <a:p>
            <a:r>
              <a:rPr lang="en-US" sz="1400" i="1" dirty="0">
                <a:solidFill>
                  <a:srgbClr val="00B050"/>
                </a:solidFill>
                <a:latin typeface="Consolas" panose="020B0609020204030204" pitchFamily="49" charset="0"/>
                <a:cs typeface="Consolas" panose="020B0609020204030204" pitchFamily="49" charset="0"/>
              </a:rPr>
              <a:t>    // Number of bytes read is in </a:t>
            </a:r>
            <a:r>
              <a:rPr lang="en-US" sz="1400" i="1" dirty="0" err="1">
                <a:solidFill>
                  <a:srgbClr val="00B050"/>
                </a:solidFill>
                <a:latin typeface="Consolas" panose="020B0609020204030204" pitchFamily="49" charset="0"/>
                <a:cs typeface="Consolas" panose="020B0609020204030204" pitchFamily="49" charset="0"/>
              </a:rPr>
              <a:t>cnt</a:t>
            </a:r>
            <a:endParaRPr lang="en-US" sz="1400" i="1" dirty="0">
              <a:solidFill>
                <a:srgbClr val="00B050"/>
              </a:solidFill>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while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fread</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BUFSZ, stdin)) &gt; 0) {</a:t>
            </a:r>
          </a:p>
          <a:p>
            <a:r>
              <a:rPr lang="en-US" sz="1400" dirty="0">
                <a:solidFill>
                  <a:srgbClr val="000000"/>
                </a:solidFill>
                <a:latin typeface="Consolas" panose="020B0609020204030204" pitchFamily="49" charset="0"/>
                <a:cs typeface="Consolas" panose="020B0609020204030204" pitchFamily="49" charset="0"/>
              </a:rPr>
              <a:t>         </a:t>
            </a:r>
            <a:r>
              <a:rPr lang="en-US" sz="1400" i="1" dirty="0">
                <a:solidFill>
                  <a:srgbClr val="00B050"/>
                </a:solidFill>
                <a:latin typeface="Consolas" panose="020B0609020204030204" pitchFamily="49" charset="0"/>
                <a:cs typeface="Consolas" panose="020B0609020204030204" pitchFamily="49" charset="0"/>
              </a:rPr>
              <a:t>// write </a:t>
            </a:r>
            <a:r>
              <a:rPr lang="en-US" sz="1400" i="1" dirty="0" err="1">
                <a:solidFill>
                  <a:srgbClr val="00B050"/>
                </a:solidFill>
                <a:latin typeface="Consolas" panose="020B0609020204030204" pitchFamily="49" charset="0"/>
                <a:cs typeface="Consolas" panose="020B0609020204030204" pitchFamily="49" charset="0"/>
              </a:rPr>
              <a:t>cnt</a:t>
            </a:r>
            <a:r>
              <a:rPr lang="en-US" sz="1400" i="1" dirty="0">
                <a:solidFill>
                  <a:srgbClr val="00B050"/>
                </a:solidFill>
                <a:latin typeface="Consolas" panose="020B0609020204030204" pitchFamily="49" charset="0"/>
                <a:cs typeface="Consolas" panose="020B0609020204030204" pitchFamily="49" charset="0"/>
              </a:rPr>
              <a:t> bytes from </a:t>
            </a:r>
            <a:r>
              <a:rPr lang="en-US" sz="1400" i="1" dirty="0" err="1">
                <a:solidFill>
                  <a:srgbClr val="00B050"/>
                </a:solidFill>
                <a:latin typeface="Consolas" panose="020B0609020204030204" pitchFamily="49" charset="0"/>
                <a:cs typeface="Consolas" panose="020B0609020204030204" pitchFamily="49" charset="0"/>
              </a:rPr>
              <a:t>buf</a:t>
            </a:r>
            <a:r>
              <a:rPr lang="en-US" sz="1400" i="1" dirty="0">
                <a:solidFill>
                  <a:srgbClr val="00B050"/>
                </a:solidFill>
                <a:latin typeface="Consolas" panose="020B0609020204030204" pitchFamily="49" charset="0"/>
                <a:cs typeface="Consolas" panose="020B0609020204030204" pitchFamily="49" charset="0"/>
              </a:rPr>
              <a:t> to </a:t>
            </a:r>
            <a:r>
              <a:rPr lang="en-US" sz="1400" i="1" dirty="0" err="1">
                <a:solidFill>
                  <a:srgbClr val="00B050"/>
                </a:solidFill>
                <a:latin typeface="Consolas" panose="020B0609020204030204" pitchFamily="49" charset="0"/>
                <a:cs typeface="Consolas" panose="020B0609020204030204" pitchFamily="49" charset="0"/>
              </a:rPr>
              <a:t>stdout</a:t>
            </a:r>
            <a:endParaRPr lang="en-US" sz="1400" i="1" dirty="0">
              <a:solidFill>
                <a:srgbClr val="00B05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if (</a:t>
            </a:r>
            <a:r>
              <a:rPr lang="en-US" sz="1400" dirty="0" err="1">
                <a:solidFill>
                  <a:srgbClr val="000000"/>
                </a:solidFill>
                <a:effectLst/>
                <a:latin typeface="Consolas" panose="020B0609020204030204" pitchFamily="49" charset="0"/>
                <a:cs typeface="Consolas" panose="020B0609020204030204" pitchFamily="49" charset="0"/>
              </a:rPr>
              <a:t>fwrite</a:t>
            </a:r>
            <a:r>
              <a:rPr lang="en-US" sz="1400" dirty="0">
                <a:solidFill>
                  <a:srgbClr val="000000"/>
                </a:solidFill>
                <a:effectLst/>
                <a:latin typeface="Consolas" panose="020B0609020204030204" pitchFamily="49" charset="0"/>
                <a:cs typeface="Consolas" panose="020B0609020204030204" pitchFamily="49" charset="0"/>
              </a:rPr>
              <a:t>(</a:t>
            </a:r>
            <a:r>
              <a:rPr lang="en-US" sz="1400" dirty="0" err="1">
                <a:solidFill>
                  <a:srgbClr val="000000"/>
                </a:solidFill>
                <a:effectLst/>
                <a:latin typeface="Consolas" panose="020B0609020204030204" pitchFamily="49" charset="0"/>
                <a:cs typeface="Consolas" panose="020B0609020204030204" pitchFamily="49" charset="0"/>
              </a:rPr>
              <a:t>buf</a:t>
            </a:r>
            <a:r>
              <a:rPr lang="en-US" sz="1400" dirty="0">
                <a:solidFill>
                  <a:srgbClr val="000000"/>
                </a:solidFill>
                <a:effectLst/>
                <a:latin typeface="Consolas" panose="020B0609020204030204" pitchFamily="49" charset="0"/>
                <a:cs typeface="Consolas" panose="020B0609020204030204" pitchFamily="49" charset="0"/>
              </a:rPr>
              <a:t>, 1,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a:t>
            </a:r>
            <a:r>
              <a:rPr lang="en-US" sz="1400" dirty="0" err="1">
                <a:solidFill>
                  <a:srgbClr val="000000"/>
                </a:solidFill>
                <a:effectLst/>
                <a:latin typeface="Consolas" panose="020B0609020204030204" pitchFamily="49" charset="0"/>
                <a:cs typeface="Consolas" panose="020B0609020204030204" pitchFamily="49" charset="0"/>
              </a:rPr>
              <a:t>cnt</a:t>
            </a:r>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EXIT_FAILURE;</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a:t>
            </a:r>
          </a:p>
          <a:p>
            <a:r>
              <a:rPr lang="en-US" sz="1400" dirty="0">
                <a:solidFill>
                  <a:srgbClr val="000000"/>
                </a:solidFill>
                <a:effectLst/>
                <a:latin typeface="Consolas" panose="020B0609020204030204" pitchFamily="49" charset="0"/>
                <a:cs typeface="Consolas" panose="020B0609020204030204" pitchFamily="49" charset="0"/>
              </a:rPr>
              <a:t>    return EXIT_SUCCESS;</a:t>
            </a:r>
          </a:p>
          <a:p>
            <a:r>
              <a:rPr lang="en-US" sz="1400" dirty="0">
                <a:solidFill>
                  <a:srgbClr val="000000"/>
                </a:solidFill>
                <a:effectLst/>
                <a:latin typeface="Consolas" panose="020B0609020204030204" pitchFamily="49" charset="0"/>
                <a:cs typeface="Consolas" panose="020B0609020204030204" pitchFamily="49" charset="0"/>
              </a:rPr>
              <a:t>}</a:t>
            </a:r>
          </a:p>
        </p:txBody>
      </p:sp>
      <p:sp>
        <p:nvSpPr>
          <p:cNvPr id="18" name="TextBox 17">
            <a:extLst>
              <a:ext uri="{FF2B5EF4-FFF2-40B4-BE49-F238E27FC236}">
                <a16:creationId xmlns:a16="http://schemas.microsoft.com/office/drawing/2014/main" id="{27563AB1-F8E3-BE82-5481-C5B0781E5A9F}"/>
              </a:ext>
            </a:extLst>
          </p:cNvPr>
          <p:cNvSpPr txBox="1"/>
          <p:nvPr/>
        </p:nvSpPr>
        <p:spPr>
          <a:xfrm>
            <a:off x="8353552" y="4311922"/>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9" name="Left Arrow 18">
            <a:extLst>
              <a:ext uri="{FF2B5EF4-FFF2-40B4-BE49-F238E27FC236}">
                <a16:creationId xmlns:a16="http://schemas.microsoft.com/office/drawing/2014/main" id="{9E81E8BB-871A-1D80-0812-C54CFCCAFB1E}"/>
              </a:ext>
            </a:extLst>
          </p:cNvPr>
          <p:cNvSpPr/>
          <p:nvPr/>
        </p:nvSpPr>
        <p:spPr>
          <a:xfrm>
            <a:off x="8010254" y="4440234"/>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45F6D3D-3D32-4824-AE20-4C4A73056489}"/>
              </a:ext>
            </a:extLst>
          </p:cNvPr>
          <p:cNvSpPr/>
          <p:nvPr/>
        </p:nvSpPr>
        <p:spPr>
          <a:xfrm>
            <a:off x="6546470" y="5271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30AB96D-6895-D79D-8F21-6DCA3B511E06}"/>
              </a:ext>
            </a:extLst>
          </p:cNvPr>
          <p:cNvSpPr/>
          <p:nvPr/>
        </p:nvSpPr>
        <p:spPr>
          <a:xfrm>
            <a:off x="6544390" y="886987"/>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3" name="Rectangle 12">
            <a:extLst>
              <a:ext uri="{FF2B5EF4-FFF2-40B4-BE49-F238E27FC236}">
                <a16:creationId xmlns:a16="http://schemas.microsoft.com/office/drawing/2014/main" id="{B9F774F4-C9B9-CE53-6FC0-991CBD4C9F0C}"/>
              </a:ext>
            </a:extLst>
          </p:cNvPr>
          <p:cNvSpPr/>
          <p:nvPr/>
        </p:nvSpPr>
        <p:spPr>
          <a:xfrm>
            <a:off x="6546323" y="1270590"/>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6" name="TextBox 15">
            <a:extLst>
              <a:ext uri="{FF2B5EF4-FFF2-40B4-BE49-F238E27FC236}">
                <a16:creationId xmlns:a16="http://schemas.microsoft.com/office/drawing/2014/main" id="{D7F65E6E-DBAE-7CC3-3DA6-6CDB74AD9F6E}"/>
              </a:ext>
            </a:extLst>
          </p:cNvPr>
          <p:cNvSpPr txBox="1"/>
          <p:nvPr/>
        </p:nvSpPr>
        <p:spPr>
          <a:xfrm>
            <a:off x="8349464" y="959087"/>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7" name="Left Arrow 16">
            <a:extLst>
              <a:ext uri="{FF2B5EF4-FFF2-40B4-BE49-F238E27FC236}">
                <a16:creationId xmlns:a16="http://schemas.microsoft.com/office/drawing/2014/main" id="{6AEC80B3-3C74-A559-7DBE-E9DE7390D1E0}"/>
              </a:ext>
            </a:extLst>
          </p:cNvPr>
          <p:cNvSpPr/>
          <p:nvPr/>
        </p:nvSpPr>
        <p:spPr>
          <a:xfrm>
            <a:off x="7993870" y="1106388"/>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8923D11-33FE-72E2-AFB5-CD5159EB827B}"/>
              </a:ext>
            </a:extLst>
          </p:cNvPr>
          <p:cNvSpPr/>
          <p:nvPr/>
        </p:nvSpPr>
        <p:spPr>
          <a:xfrm>
            <a:off x="6562707" y="3062851"/>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26" name="TextBox 25">
            <a:extLst>
              <a:ext uri="{FF2B5EF4-FFF2-40B4-BE49-F238E27FC236}">
                <a16:creationId xmlns:a16="http://schemas.microsoft.com/office/drawing/2014/main" id="{A30DBC8B-CCEB-2F12-0043-0C5DDFCD4F9C}"/>
              </a:ext>
            </a:extLst>
          </p:cNvPr>
          <p:cNvSpPr txBox="1"/>
          <p:nvPr/>
        </p:nvSpPr>
        <p:spPr>
          <a:xfrm>
            <a:off x="5708378" y="4311922"/>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27" name="Rectangle 26">
            <a:extLst>
              <a:ext uri="{FF2B5EF4-FFF2-40B4-BE49-F238E27FC236}">
                <a16:creationId xmlns:a16="http://schemas.microsoft.com/office/drawing/2014/main" id="{60158BD1-E17D-FC43-310E-5CACD60DB463}"/>
              </a:ext>
            </a:extLst>
          </p:cNvPr>
          <p:cNvSpPr/>
          <p:nvPr/>
        </p:nvSpPr>
        <p:spPr>
          <a:xfrm>
            <a:off x="6557495" y="2698188"/>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8" name="Rectangle 27">
            <a:extLst>
              <a:ext uri="{FF2B5EF4-FFF2-40B4-BE49-F238E27FC236}">
                <a16:creationId xmlns:a16="http://schemas.microsoft.com/office/drawing/2014/main" id="{6B484E73-EEB3-05AD-09F0-8464513179D7}"/>
              </a:ext>
            </a:extLst>
          </p:cNvPr>
          <p:cNvSpPr/>
          <p:nvPr/>
        </p:nvSpPr>
        <p:spPr>
          <a:xfrm>
            <a:off x="6551338" y="2332083"/>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9" name="Rectangle 28">
            <a:extLst>
              <a:ext uri="{FF2B5EF4-FFF2-40B4-BE49-F238E27FC236}">
                <a16:creationId xmlns:a16="http://schemas.microsoft.com/office/drawing/2014/main" id="{0095D22D-96F3-882E-4662-77D2B4EC55FB}"/>
              </a:ext>
            </a:extLst>
          </p:cNvPr>
          <p:cNvSpPr/>
          <p:nvPr/>
        </p:nvSpPr>
        <p:spPr>
          <a:xfrm>
            <a:off x="6551339" y="1977932"/>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0" name="Rectangle 29">
            <a:extLst>
              <a:ext uri="{FF2B5EF4-FFF2-40B4-BE49-F238E27FC236}">
                <a16:creationId xmlns:a16="http://schemas.microsoft.com/office/drawing/2014/main" id="{56290A93-9058-ECC8-428D-E6E30B9D010A}"/>
              </a:ext>
            </a:extLst>
          </p:cNvPr>
          <p:cNvSpPr/>
          <p:nvPr/>
        </p:nvSpPr>
        <p:spPr>
          <a:xfrm>
            <a:off x="6551339" y="1608607"/>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32" name="TextBox 31">
            <a:extLst>
              <a:ext uri="{FF2B5EF4-FFF2-40B4-BE49-F238E27FC236}">
                <a16:creationId xmlns:a16="http://schemas.microsoft.com/office/drawing/2014/main" id="{2F69C1E6-C4D8-9346-C812-D8BE5583086D}"/>
              </a:ext>
            </a:extLst>
          </p:cNvPr>
          <p:cNvSpPr txBox="1"/>
          <p:nvPr/>
        </p:nvSpPr>
        <p:spPr>
          <a:xfrm>
            <a:off x="3901789" y="4664442"/>
            <a:ext cx="7928980" cy="2062103"/>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000000"/>
                </a:solidFill>
                <a:latin typeface="Consolas" panose="020B0609020204030204" pitchFamily="49" charset="0"/>
                <a:cs typeface="Consolas" panose="020B0609020204030204" pitchFamily="49" charset="0"/>
              </a:rPr>
              <a:t>   </a:t>
            </a:r>
            <a:r>
              <a:rPr lang="en-US" sz="1600" dirty="0">
                <a:solidFill>
                  <a:srgbClr val="000000"/>
                </a:solidFill>
                <a:effectLst/>
                <a:latin typeface="Consolas" panose="020B0609020204030204" pitchFamily="49" charset="0"/>
                <a:cs typeface="Consolas" panose="020B0609020204030204" pitchFamily="49" charset="0"/>
              </a:rPr>
              <a:t> .text</a:t>
            </a:r>
          </a:p>
          <a:p>
            <a:r>
              <a:rPr lang="en-US" sz="1600" dirty="0">
                <a:solidFill>
                  <a:srgbClr val="000000"/>
                </a:solidFill>
                <a:effectLst/>
                <a:latin typeface="Consolas" panose="020B0609020204030204" pitchFamily="49" charset="0"/>
                <a:cs typeface="Consolas" panose="020B0609020204030204" pitchFamily="49" charset="0"/>
              </a:rPr>
              <a:t>    .global main</a:t>
            </a:r>
          </a:p>
          <a:p>
            <a:r>
              <a:rPr lang="en-US" sz="1600" dirty="0">
                <a:solidFill>
                  <a:srgbClr val="000000"/>
                </a:solidFill>
                <a:effectLst/>
                <a:latin typeface="Consolas" panose="020B0609020204030204" pitchFamily="49" charset="0"/>
                <a:cs typeface="Consolas" panose="020B0609020204030204" pitchFamily="49" charset="0"/>
              </a:rPr>
              <a:t>    .type   main, %function    </a:t>
            </a:r>
            <a:r>
              <a:rPr lang="en-US" sz="1600" i="1" dirty="0">
                <a:solidFill>
                  <a:srgbClr val="00B050"/>
                </a:solidFill>
                <a:effectLst/>
                <a:latin typeface="Consolas" panose="020B0609020204030204" pitchFamily="49" charset="0"/>
                <a:cs typeface="Consolas" panose="020B0609020204030204" pitchFamily="49" charset="0"/>
              </a:rPr>
              <a:t>// stack frame below </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BUFSZ,      4096</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FP_OFF,     20          // </a:t>
            </a:r>
            <a:r>
              <a:rPr lang="en-US" sz="1600" dirty="0" err="1">
                <a:solidFill>
                  <a:srgbClr val="000000"/>
                </a:solidFill>
                <a:effectLst/>
                <a:latin typeface="Consolas" panose="020B0609020204030204" pitchFamily="49" charset="0"/>
                <a:cs typeface="Consolas" panose="020B0609020204030204" pitchFamily="49" charset="0"/>
              </a:rPr>
              <a:t>fp</a:t>
            </a:r>
            <a:r>
              <a:rPr lang="en-US" sz="1600" dirty="0">
                <a:solidFill>
                  <a:srgbClr val="000000"/>
                </a:solidFill>
                <a:effectLst/>
                <a:latin typeface="Consolas" panose="020B0609020204030204" pitchFamily="49" charset="0"/>
                <a:cs typeface="Consolas" panose="020B0609020204030204" pitchFamily="49" charset="0"/>
              </a:rPr>
              <a:t> offset in main stack frame</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BUF,        BUFSZ+FP_OFF// buffer</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PAD,        0+BUF       // Stack frame PAD</a:t>
            </a:r>
          </a:p>
          <a:p>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equ</a:t>
            </a:r>
            <a:r>
              <a:rPr lang="en-US" sz="1600" dirty="0">
                <a:solidFill>
                  <a:srgbClr val="000000"/>
                </a:solidFill>
                <a:effectLst/>
                <a:latin typeface="Consolas" panose="020B0609020204030204" pitchFamily="49" charset="0"/>
                <a:cs typeface="Consolas" panose="020B0609020204030204" pitchFamily="49" charset="0"/>
              </a:rPr>
              <a:t>    FRMADD,     PAD-FP_OFF  // space for </a:t>
            </a:r>
            <a:r>
              <a:rPr lang="en-US" sz="1600" dirty="0" err="1">
                <a:solidFill>
                  <a:srgbClr val="000000"/>
                </a:solidFill>
                <a:effectLst/>
                <a:latin typeface="Consolas" panose="020B0609020204030204" pitchFamily="49" charset="0"/>
                <a:cs typeface="Consolas" panose="020B0609020204030204" pitchFamily="49" charset="0"/>
              </a:rPr>
              <a:t>locals+passed</a:t>
            </a:r>
            <a:r>
              <a:rPr lang="en-US" sz="1600" dirty="0">
                <a:solidFill>
                  <a:srgbClr val="000000"/>
                </a:solidFill>
                <a:effectLst/>
                <a:latin typeface="Consolas" panose="020B0609020204030204" pitchFamily="49" charset="0"/>
                <a:cs typeface="Consolas" panose="020B0609020204030204" pitchFamily="49" charset="0"/>
              </a:rPr>
              <a:t> </a:t>
            </a:r>
            <a:r>
              <a:rPr lang="en-US" sz="1600" dirty="0" err="1">
                <a:solidFill>
                  <a:srgbClr val="000000"/>
                </a:solidFill>
                <a:effectLst/>
                <a:latin typeface="Consolas" panose="020B0609020204030204" pitchFamily="49" charset="0"/>
                <a:cs typeface="Consolas" panose="020B0609020204030204" pitchFamily="49" charset="0"/>
              </a:rPr>
              <a:t>args</a:t>
            </a:r>
            <a:endParaRPr lang="en-US" sz="1600" dirty="0">
              <a:solidFill>
                <a:srgbClr val="000000"/>
              </a:solidFill>
              <a:effectLst/>
              <a:latin typeface="Consolas" panose="020B0609020204030204" pitchFamily="49" charset="0"/>
              <a:cs typeface="Consolas" panose="020B0609020204030204" pitchFamily="49" charset="0"/>
            </a:endParaRPr>
          </a:p>
        </p:txBody>
      </p:sp>
      <p:sp>
        <p:nvSpPr>
          <p:cNvPr id="3" name="Rectangle 2">
            <a:extLst>
              <a:ext uri="{FF2B5EF4-FFF2-40B4-BE49-F238E27FC236}">
                <a16:creationId xmlns:a16="http://schemas.microsoft.com/office/drawing/2014/main" id="{4DEB926D-8B6B-7824-B72D-AE0925F9DC66}"/>
              </a:ext>
            </a:extLst>
          </p:cNvPr>
          <p:cNvSpPr/>
          <p:nvPr/>
        </p:nvSpPr>
        <p:spPr>
          <a:xfrm>
            <a:off x="9174092" y="1935555"/>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FILE *</a:t>
            </a:r>
          </a:p>
        </p:txBody>
      </p:sp>
      <p:sp>
        <p:nvSpPr>
          <p:cNvPr id="4" name="TextBox 3">
            <a:extLst>
              <a:ext uri="{FF2B5EF4-FFF2-40B4-BE49-F238E27FC236}">
                <a16:creationId xmlns:a16="http://schemas.microsoft.com/office/drawing/2014/main" id="{F6789A8A-69A0-26A8-C594-D38D9C0A84E8}"/>
              </a:ext>
            </a:extLst>
          </p:cNvPr>
          <p:cNvSpPr txBox="1"/>
          <p:nvPr/>
        </p:nvSpPr>
        <p:spPr>
          <a:xfrm>
            <a:off x="9126371" y="1239943"/>
            <a:ext cx="1860317" cy="646331"/>
          </a:xfrm>
          <a:prstGeom prst="rect">
            <a:avLst/>
          </a:prstGeom>
          <a:noFill/>
        </p:spPr>
        <p:txBody>
          <a:bodyPr wrap="none" rtlCol="0">
            <a:spAutoFit/>
          </a:bodyPr>
          <a:lstStyle/>
          <a:p>
            <a:r>
              <a:rPr lang="en-US" dirty="0"/>
              <a:t>Data Segment</a:t>
            </a:r>
          </a:p>
          <a:p>
            <a:r>
              <a:rPr lang="en-US" dirty="0"/>
              <a:t>Global Variables</a:t>
            </a:r>
          </a:p>
        </p:txBody>
      </p:sp>
      <p:sp>
        <p:nvSpPr>
          <p:cNvPr id="5" name="Rectangle 4">
            <a:extLst>
              <a:ext uri="{FF2B5EF4-FFF2-40B4-BE49-F238E27FC236}">
                <a16:creationId xmlns:a16="http://schemas.microsoft.com/office/drawing/2014/main" id="{7F0558B6-EAAB-1256-34F8-38440A63ED87}"/>
              </a:ext>
            </a:extLst>
          </p:cNvPr>
          <p:cNvSpPr/>
          <p:nvPr/>
        </p:nvSpPr>
        <p:spPr>
          <a:xfrm>
            <a:off x="9174092" y="2277192"/>
            <a:ext cx="1148414" cy="26804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Consolas" panose="020B0609020204030204" pitchFamily="49" charset="0"/>
                <a:cs typeface="Consolas" panose="020B0609020204030204" pitchFamily="49" charset="0"/>
              </a:rPr>
              <a:t>FILE *</a:t>
            </a:r>
          </a:p>
        </p:txBody>
      </p:sp>
      <p:sp>
        <p:nvSpPr>
          <p:cNvPr id="7" name="TextBox 6">
            <a:extLst>
              <a:ext uri="{FF2B5EF4-FFF2-40B4-BE49-F238E27FC236}">
                <a16:creationId xmlns:a16="http://schemas.microsoft.com/office/drawing/2014/main" id="{3B19FB36-B19F-6084-760B-6D0EA78811B3}"/>
              </a:ext>
            </a:extLst>
          </p:cNvPr>
          <p:cNvSpPr txBox="1"/>
          <p:nvPr/>
        </p:nvSpPr>
        <p:spPr>
          <a:xfrm>
            <a:off x="8349464" y="1949476"/>
            <a:ext cx="877163" cy="646331"/>
          </a:xfrm>
          <a:prstGeom prst="rect">
            <a:avLst/>
          </a:prstGeom>
          <a:noFill/>
        </p:spPr>
        <p:txBody>
          <a:bodyPr wrap="none" rtlCol="0">
            <a:spAutoFit/>
          </a:bodyPr>
          <a:lstStyle/>
          <a:p>
            <a:r>
              <a:rPr lang="en-US" dirty="0"/>
              <a:t>stdin:</a:t>
            </a:r>
          </a:p>
          <a:p>
            <a:r>
              <a:rPr lang="en-US" dirty="0" err="1"/>
              <a:t>stdout</a:t>
            </a:r>
            <a:r>
              <a:rPr lang="en-US" dirty="0"/>
              <a:t>:</a:t>
            </a:r>
          </a:p>
        </p:txBody>
      </p:sp>
      <p:sp>
        <p:nvSpPr>
          <p:cNvPr id="8" name="Rectangle 7">
            <a:extLst>
              <a:ext uri="{FF2B5EF4-FFF2-40B4-BE49-F238E27FC236}">
                <a16:creationId xmlns:a16="http://schemas.microsoft.com/office/drawing/2014/main" id="{8298AEAB-2A21-1676-2020-7B882E081B18}"/>
              </a:ext>
            </a:extLst>
          </p:cNvPr>
          <p:cNvSpPr/>
          <p:nvPr/>
        </p:nvSpPr>
        <p:spPr>
          <a:xfrm>
            <a:off x="10787342" y="1919048"/>
            <a:ext cx="1148414" cy="269089"/>
          </a:xfrm>
          <a:prstGeom prst="rect">
            <a:avLst/>
          </a:prstGeom>
          <a:solidFill>
            <a:schemeClr val="accent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struct</a:t>
            </a:r>
          </a:p>
        </p:txBody>
      </p:sp>
      <p:sp>
        <p:nvSpPr>
          <p:cNvPr id="10" name="Rectangle 9">
            <a:extLst>
              <a:ext uri="{FF2B5EF4-FFF2-40B4-BE49-F238E27FC236}">
                <a16:creationId xmlns:a16="http://schemas.microsoft.com/office/drawing/2014/main" id="{519603DA-2A18-77BB-F1D4-E33A15903569}"/>
              </a:ext>
            </a:extLst>
          </p:cNvPr>
          <p:cNvSpPr/>
          <p:nvPr/>
        </p:nvSpPr>
        <p:spPr>
          <a:xfrm>
            <a:off x="10787342" y="2300997"/>
            <a:ext cx="1148414" cy="269089"/>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latin typeface="Consolas" panose="020B0609020204030204" pitchFamily="49" charset="0"/>
                <a:cs typeface="Consolas" panose="020B0609020204030204" pitchFamily="49" charset="0"/>
              </a:rPr>
              <a:t>struct</a:t>
            </a:r>
          </a:p>
        </p:txBody>
      </p:sp>
      <p:sp>
        <p:nvSpPr>
          <p:cNvPr id="14" name="Right Arrow 13">
            <a:extLst>
              <a:ext uri="{FF2B5EF4-FFF2-40B4-BE49-F238E27FC236}">
                <a16:creationId xmlns:a16="http://schemas.microsoft.com/office/drawing/2014/main" id="{FE716020-26E2-0A09-EE52-FDA27B4C953A}"/>
              </a:ext>
            </a:extLst>
          </p:cNvPr>
          <p:cNvSpPr/>
          <p:nvPr/>
        </p:nvSpPr>
        <p:spPr>
          <a:xfrm>
            <a:off x="10293581" y="202076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36A3E99-CBCD-B1A3-8B21-51E2390F2F29}"/>
              </a:ext>
            </a:extLst>
          </p:cNvPr>
          <p:cNvSpPr/>
          <p:nvPr/>
        </p:nvSpPr>
        <p:spPr>
          <a:xfrm>
            <a:off x="10322506" y="2373284"/>
            <a:ext cx="522686" cy="106671"/>
          </a:xfrm>
          <a:prstGeom prst="rightArrow">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376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400389" y="342421"/>
            <a:ext cx="10515600" cy="715294"/>
          </a:xfrm>
        </p:spPr>
        <p:txBody>
          <a:bodyPr/>
          <a:lstStyle/>
          <a:p>
            <a:r>
              <a:rPr lang="en-US" dirty="0"/>
              <a:t>Reading and Writing bytes using C library routines</a:t>
            </a:r>
            <a:br>
              <a:rPr lang="en-US" dirty="0"/>
            </a:br>
            <a:r>
              <a:rPr lang="en-US" dirty="0"/>
              <a:t>	</a:t>
            </a:r>
            <a:r>
              <a:rPr lang="en-US" dirty="0" err="1"/>
              <a:t>fread</a:t>
            </a:r>
            <a:r>
              <a:rPr lang="en-US" dirty="0"/>
              <a:t>() and </a:t>
            </a:r>
            <a:r>
              <a:rPr lang="en-US" dirty="0" err="1"/>
              <a:t>fwrite</a:t>
            </a:r>
            <a:r>
              <a:rPr lang="en-US" dirty="0"/>
              <a:t>()</a:t>
            </a:r>
          </a:p>
        </p:txBody>
      </p:sp>
      <p:sp>
        <p:nvSpPr>
          <p:cNvPr id="5" name="TextBox 4">
            <a:extLst>
              <a:ext uri="{FF2B5EF4-FFF2-40B4-BE49-F238E27FC236}">
                <a16:creationId xmlns:a16="http://schemas.microsoft.com/office/drawing/2014/main" id="{E1DE265C-5F35-5A4D-1A71-8B7AC6F511B6}"/>
              </a:ext>
            </a:extLst>
          </p:cNvPr>
          <p:cNvSpPr txBox="1"/>
          <p:nvPr/>
        </p:nvSpPr>
        <p:spPr>
          <a:xfrm>
            <a:off x="4889468" y="2700071"/>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fread</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r2=BUFSZ, r3=</a:t>
            </a:r>
            <a:r>
              <a:rPr lang="en-US" sz="1400" dirty="0">
                <a:solidFill>
                  <a:srgbClr val="00B050"/>
                </a:solidFill>
                <a:latin typeface="Menlo" panose="020B0609030804020204" pitchFamily="49" charset="0"/>
              </a:rPr>
              <a:t>std</a:t>
            </a:r>
            <a:r>
              <a:rPr lang="en-US" sz="1400" dirty="0">
                <a:solidFill>
                  <a:srgbClr val="00B050"/>
                </a:solidFill>
                <a:effectLst/>
                <a:latin typeface="Menlo" panose="020B0609030804020204" pitchFamily="49" charset="0"/>
              </a:rPr>
              <a:t>in)</a:t>
            </a:r>
          </a:p>
          <a:p>
            <a:r>
              <a:rPr lang="en-US" sz="1400" dirty="0">
                <a:solidFill>
                  <a:schemeClr val="accent1"/>
                </a:solidFill>
                <a:effectLst/>
                <a:latin typeface="Menlo" panose="020B0609030804020204" pitchFamily="49" charset="0"/>
              </a:rPr>
              <a:t>    mov     r0, r4              // </a:t>
            </a:r>
            <a:r>
              <a:rPr lang="en-US" sz="1400" dirty="0" err="1">
                <a:solidFill>
                  <a:schemeClr val="accent1"/>
                </a:solidFill>
                <a:effectLst/>
                <a:latin typeface="Menlo" panose="020B0609030804020204" pitchFamily="49" charset="0"/>
              </a:rPr>
              <a:t>buf</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mov     r1, 1               // bytes</a:t>
            </a:r>
          </a:p>
          <a:p>
            <a:r>
              <a:rPr lang="en-US" sz="1400" dirty="0">
                <a:solidFill>
                  <a:schemeClr val="accent1"/>
                </a:solidFill>
                <a:effectLst/>
                <a:latin typeface="Menlo" panose="020B0609030804020204" pitchFamily="49" charset="0"/>
              </a:rPr>
              <a:t>    mov     r2, BUFSZ           // </a:t>
            </a:r>
            <a:r>
              <a:rPr lang="en-US" sz="1400" dirty="0" err="1">
                <a:solidFill>
                  <a:schemeClr val="accent1"/>
                </a:solidFill>
                <a:effectLst/>
                <a:latin typeface="Menlo" panose="020B0609030804020204" pitchFamily="49" charset="0"/>
              </a:rPr>
              <a:t>cnt</a:t>
            </a:r>
            <a:r>
              <a:rPr lang="en-US" sz="1400" dirty="0">
                <a:solidFill>
                  <a:schemeClr val="accent1"/>
                </a:solidFill>
                <a:effectLst/>
                <a:latin typeface="Menlo" panose="020B0609030804020204" pitchFamily="49" charset="0"/>
              </a:rPr>
              <a:t> (or </a:t>
            </a:r>
            <a:r>
              <a:rPr lang="en-US" sz="1400" dirty="0" err="1">
                <a:solidFill>
                  <a:schemeClr val="accent1"/>
                </a:solidFill>
                <a:effectLst/>
                <a:latin typeface="Menlo" panose="020B0609030804020204" pitchFamily="49" charset="0"/>
              </a:rPr>
              <a:t>ldr</a:t>
            </a:r>
            <a:r>
              <a:rPr lang="en-US" sz="1400" dirty="0">
                <a:solidFill>
                  <a:schemeClr val="accent1"/>
                </a:solidFill>
                <a:effectLst/>
                <a:latin typeface="Menlo" panose="020B0609030804020204" pitchFamily="49" charset="0"/>
              </a:rPr>
              <a:t> r2, =BUFSZ)</a:t>
            </a:r>
          </a:p>
          <a:p>
            <a:r>
              <a:rPr lang="en-US" sz="1400" dirty="0">
                <a:solidFill>
                  <a:schemeClr val="accent1"/>
                </a:solidFill>
                <a:effectLst/>
                <a:latin typeface="Menlo" panose="020B0609030804020204" pitchFamily="49" charset="0"/>
              </a:rPr>
              <a:t>    mov     r3, r5              // stdin</a:t>
            </a:r>
          </a:p>
          <a:p>
            <a:r>
              <a:rPr lang="en-US" sz="1400" dirty="0">
                <a:solidFill>
                  <a:schemeClr val="accent1"/>
                </a:solidFill>
                <a:effectLst/>
                <a:latin typeface="Menlo" panose="020B0609030804020204" pitchFamily="49" charset="0"/>
              </a:rPr>
              <a:t>    bl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a:p>
            <a:r>
              <a:rPr lang="en-US" sz="1400" dirty="0">
                <a:solidFill>
                  <a:schemeClr val="accent1"/>
                </a:solidFill>
                <a:effectLst/>
                <a:latin typeface="Menlo" panose="020B0609030804020204" pitchFamily="49" charset="0"/>
              </a:rPr>
              <a:t>    </a:t>
            </a:r>
            <a:r>
              <a:rPr lang="en-US" sz="1400" dirty="0" err="1">
                <a:solidFill>
                  <a:schemeClr val="accent1"/>
                </a:solidFill>
                <a:effectLst/>
                <a:latin typeface="Menlo" panose="020B0609030804020204" pitchFamily="49" charset="0"/>
              </a:rPr>
              <a:t>cmp</a:t>
            </a:r>
            <a:r>
              <a:rPr lang="en-US" sz="1400" dirty="0">
                <a:solidFill>
                  <a:schemeClr val="accent1"/>
                </a:solidFill>
                <a:effectLst/>
                <a:latin typeface="Menlo" panose="020B0609030804020204" pitchFamily="49" charset="0"/>
              </a:rPr>
              <a:t>     r0, 0		      // check return value from </a:t>
            </a:r>
            <a:r>
              <a:rPr lang="en-US" sz="1400" dirty="0" err="1">
                <a:solidFill>
                  <a:schemeClr val="accent1"/>
                </a:solidFill>
                <a:effectLst/>
                <a:latin typeface="Menlo" panose="020B0609030804020204" pitchFamily="49" charset="0"/>
              </a:rPr>
              <a:t>fread</a:t>
            </a:r>
            <a:endParaRPr lang="en-US" sz="1400" dirty="0">
              <a:solidFill>
                <a:schemeClr val="accent1"/>
              </a:solidFill>
              <a:effectLst/>
              <a:latin typeface="Menlo" panose="020B0609030804020204" pitchFamily="49" charset="0"/>
            </a:endParaRPr>
          </a:p>
        </p:txBody>
      </p:sp>
      <p:sp>
        <p:nvSpPr>
          <p:cNvPr id="7" name="TextBox 6">
            <a:extLst>
              <a:ext uri="{FF2B5EF4-FFF2-40B4-BE49-F238E27FC236}">
                <a16:creationId xmlns:a16="http://schemas.microsoft.com/office/drawing/2014/main" id="{35DEFB73-ACBC-CB8C-2986-18CB482775E4}"/>
              </a:ext>
            </a:extLst>
          </p:cNvPr>
          <p:cNvSpPr txBox="1"/>
          <p:nvPr/>
        </p:nvSpPr>
        <p:spPr>
          <a:xfrm>
            <a:off x="4889469" y="4867116"/>
            <a:ext cx="7212741" cy="1815882"/>
          </a:xfrm>
          <a:prstGeom prst="rect">
            <a:avLst/>
          </a:prstGeom>
          <a:solidFill>
            <a:schemeClr val="accent4">
              <a:lumMod val="20000"/>
              <a:lumOff val="80000"/>
            </a:schemeClr>
          </a:solidFill>
          <a:ln>
            <a:solidFill>
              <a:schemeClr val="accent1"/>
            </a:solidFill>
          </a:ln>
        </p:spPr>
        <p:txBody>
          <a:bodyPr wrap="square">
            <a:spAutoFit/>
          </a:bodyPr>
          <a:lstStyle/>
          <a:p>
            <a:r>
              <a:rPr lang="en-US" sz="1400" dirty="0">
                <a:solidFill>
                  <a:srgbClr val="00B050"/>
                </a:solidFill>
                <a:effectLst/>
                <a:latin typeface="Menlo" panose="020B0609030804020204" pitchFamily="49" charset="0"/>
              </a:rPr>
              <a:t>    //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(buffer</a:t>
            </a:r>
            <a:r>
              <a:rPr lang="en-US" sz="1400" dirty="0">
                <a:solidFill>
                  <a:srgbClr val="00B050"/>
                </a:solidFill>
                <a:latin typeface="Menlo" panose="020B0609030804020204" pitchFamily="49" charset="0"/>
              </a:rPr>
              <a:t>, </a:t>
            </a:r>
            <a:r>
              <a:rPr lang="en-US" sz="1400" dirty="0" err="1">
                <a:solidFill>
                  <a:srgbClr val="00B050"/>
                </a:solidFill>
                <a:latin typeface="Menlo" panose="020B0609030804020204" pitchFamily="49" charset="0"/>
              </a:rPr>
              <a:t>element_size</a:t>
            </a:r>
            <a:r>
              <a:rPr lang="en-US" sz="1400" dirty="0">
                <a:solidFill>
                  <a:srgbClr val="00B050"/>
                </a:solidFill>
                <a:latin typeface="Menlo" panose="020B0609030804020204" pitchFamily="49" charset="0"/>
              </a:rPr>
              <a:t>, number of elements, FILE *)</a:t>
            </a:r>
          </a:p>
          <a:p>
            <a:r>
              <a:rPr lang="en-US" sz="1400" dirty="0">
                <a:solidFill>
                  <a:srgbClr val="00B050"/>
                </a:solidFill>
                <a:latin typeface="Menlo" panose="020B0609030804020204" pitchFamily="49" charset="0"/>
              </a:rPr>
              <a:t>    </a:t>
            </a:r>
            <a:r>
              <a:rPr lang="en-US" sz="1400" dirty="0">
                <a:solidFill>
                  <a:srgbClr val="00B050"/>
                </a:solidFill>
                <a:effectLst/>
                <a:latin typeface="Menlo" panose="020B0609030804020204" pitchFamily="49" charset="0"/>
              </a:rPr>
              <a:t>// </a:t>
            </a:r>
            <a:r>
              <a:rPr lang="en-US" sz="1400" dirty="0" err="1">
                <a:solidFill>
                  <a:srgbClr val="00B050"/>
                </a:solidFill>
                <a:effectLst/>
                <a:latin typeface="Menlo" panose="020B0609030804020204" pitchFamily="49" charset="0"/>
              </a:rPr>
              <a:t>fwrite</a:t>
            </a:r>
            <a:r>
              <a:rPr lang="en-US" sz="1400" dirty="0">
                <a:solidFill>
                  <a:srgbClr val="00B050"/>
                </a:solidFill>
                <a:effectLst/>
                <a:latin typeface="Menlo" panose="020B0609030804020204" pitchFamily="49" charset="0"/>
              </a:rPr>
              <a:t>(r0=</a:t>
            </a:r>
            <a:r>
              <a:rPr lang="en-US" sz="1400" dirty="0" err="1">
                <a:solidFill>
                  <a:srgbClr val="00B050"/>
                </a:solidFill>
                <a:effectLst/>
                <a:latin typeface="Menlo" panose="020B0609030804020204" pitchFamily="49" charset="0"/>
              </a:rPr>
              <a:t>buf</a:t>
            </a:r>
            <a:r>
              <a:rPr lang="en-US" sz="1400" dirty="0">
                <a:solidFill>
                  <a:srgbClr val="00B050"/>
                </a:solidFill>
                <a:effectLst/>
                <a:latin typeface="Menlo" panose="020B0609030804020204" pitchFamily="49" charset="0"/>
              </a:rPr>
              <a:t>, r1=1, r2=</a:t>
            </a:r>
            <a:r>
              <a:rPr lang="en-US" sz="1400" dirty="0" err="1">
                <a:solidFill>
                  <a:srgbClr val="00B050"/>
                </a:solidFill>
                <a:effectLst/>
                <a:latin typeface="Menlo" panose="020B0609030804020204" pitchFamily="49" charset="0"/>
              </a:rPr>
              <a:t>cnt</a:t>
            </a:r>
            <a:r>
              <a:rPr lang="en-US" sz="1400" dirty="0">
                <a:solidFill>
                  <a:srgbClr val="00B050"/>
                </a:solidFill>
                <a:effectLst/>
                <a:latin typeface="Menlo" panose="020B0609030804020204" pitchFamily="49" charset="0"/>
              </a:rPr>
              <a:t>, r3=</a:t>
            </a:r>
            <a:r>
              <a:rPr lang="en-US" sz="1400" dirty="0" err="1">
                <a:solidFill>
                  <a:srgbClr val="00B050"/>
                </a:solidFill>
                <a:effectLst/>
                <a:latin typeface="Menlo" panose="020B0609030804020204" pitchFamily="49" charset="0"/>
              </a:rPr>
              <a:t>stdout</a:t>
            </a:r>
            <a:r>
              <a:rPr lang="en-US" sz="1400" dirty="0">
                <a:solidFill>
                  <a:srgbClr val="00B050"/>
                </a:solidFill>
                <a:effectLst/>
                <a:latin typeface="Menlo" panose="020B0609030804020204" pitchFamily="49" charset="0"/>
              </a:rPr>
              <a:t>)</a:t>
            </a:r>
          </a:p>
          <a:p>
            <a:r>
              <a:rPr lang="en-US" sz="1400" dirty="0">
                <a:solidFill>
                  <a:srgbClr val="7030A0"/>
                </a:solidFill>
                <a:effectLst/>
                <a:latin typeface="Menlo" panose="020B0609030804020204" pitchFamily="49" charset="0"/>
              </a:rPr>
              <a:t>    mov     r0, r4              // </a:t>
            </a:r>
            <a:r>
              <a:rPr lang="en-US" sz="1400" dirty="0" err="1">
                <a:solidFill>
                  <a:srgbClr val="7030A0"/>
                </a:solidFill>
                <a:effectLst/>
                <a:latin typeface="Menlo" panose="020B0609030804020204" pitchFamily="49" charset="0"/>
              </a:rPr>
              <a:t>buf</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r1, 1               // bytes</a:t>
            </a:r>
          </a:p>
          <a:p>
            <a:r>
              <a:rPr lang="en-US" sz="1400" dirty="0">
                <a:solidFill>
                  <a:srgbClr val="7030A0"/>
                </a:solidFill>
                <a:effectLst/>
                <a:latin typeface="Menlo" panose="020B0609030804020204" pitchFamily="49" charset="0"/>
              </a:rPr>
              <a:t>    mov     r2, r7              // </a:t>
            </a:r>
            <a:r>
              <a:rPr lang="en-US" sz="1400" dirty="0" err="1">
                <a:solidFill>
                  <a:srgbClr val="7030A0"/>
                </a:solidFill>
                <a:effectLst/>
                <a:latin typeface="Menlo" panose="020B0609030804020204" pitchFamily="49" charset="0"/>
              </a:rPr>
              <a:t>cnt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mov     r3, r6              // </a:t>
            </a:r>
            <a:r>
              <a:rPr lang="en-US" sz="1400" dirty="0" err="1">
                <a:solidFill>
                  <a:srgbClr val="7030A0"/>
                </a:solidFill>
                <a:effectLst/>
                <a:latin typeface="Menlo" panose="020B0609030804020204" pitchFamily="49" charset="0"/>
              </a:rPr>
              <a:t>stdout</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bl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a:p>
            <a:r>
              <a:rPr lang="en-US" sz="1400" dirty="0">
                <a:solidFill>
                  <a:srgbClr val="7030A0"/>
                </a:solidFill>
                <a:effectLst/>
                <a:latin typeface="Menlo" panose="020B0609030804020204" pitchFamily="49" charset="0"/>
              </a:rPr>
              <a:t>    </a:t>
            </a:r>
            <a:r>
              <a:rPr lang="en-US" sz="1400" dirty="0" err="1">
                <a:solidFill>
                  <a:srgbClr val="7030A0"/>
                </a:solidFill>
                <a:effectLst/>
                <a:latin typeface="Menlo" panose="020B0609030804020204" pitchFamily="49" charset="0"/>
              </a:rPr>
              <a:t>cmp</a:t>
            </a:r>
            <a:r>
              <a:rPr lang="en-US" sz="1400" dirty="0">
                <a:solidFill>
                  <a:srgbClr val="7030A0"/>
                </a:solidFill>
                <a:effectLst/>
                <a:latin typeface="Menlo" panose="020B0609030804020204" pitchFamily="49" charset="0"/>
              </a:rPr>
              <a:t>     r0, r7	       // check return value from </a:t>
            </a:r>
            <a:r>
              <a:rPr lang="en-US" sz="1400" dirty="0" err="1">
                <a:solidFill>
                  <a:srgbClr val="7030A0"/>
                </a:solidFill>
                <a:effectLst/>
                <a:latin typeface="Menlo" panose="020B0609030804020204" pitchFamily="49" charset="0"/>
              </a:rPr>
              <a:t>fwrite</a:t>
            </a:r>
            <a:endParaRPr lang="en-US" sz="1400" dirty="0">
              <a:solidFill>
                <a:srgbClr val="7030A0"/>
              </a:solidFill>
              <a:effectLst/>
              <a:latin typeface="Menlo" panose="020B0609030804020204" pitchFamily="49" charset="0"/>
            </a:endParaRPr>
          </a:p>
        </p:txBody>
      </p:sp>
      <p:sp>
        <p:nvSpPr>
          <p:cNvPr id="8" name="TextBox 7">
            <a:extLst>
              <a:ext uri="{FF2B5EF4-FFF2-40B4-BE49-F238E27FC236}">
                <a16:creationId xmlns:a16="http://schemas.microsoft.com/office/drawing/2014/main" id="{B0A20809-1131-CBB9-34C4-2BD862BEF25D}"/>
              </a:ext>
            </a:extLst>
          </p:cNvPr>
          <p:cNvSpPr txBox="1"/>
          <p:nvPr/>
        </p:nvSpPr>
        <p:spPr>
          <a:xfrm>
            <a:off x="6723959" y="965264"/>
            <a:ext cx="5153975" cy="1631216"/>
          </a:xfrm>
          <a:prstGeom prst="rect">
            <a:avLst/>
          </a:prstGeom>
          <a:solidFill>
            <a:schemeClr val="bg1">
              <a:lumMod val="95000"/>
            </a:schemeClr>
          </a:solidFill>
          <a:ln>
            <a:solidFill>
              <a:schemeClr val="accent1"/>
            </a:solidFill>
          </a:ln>
        </p:spPr>
        <p:txBody>
          <a:bodyPr wrap="none" rtlCol="0">
            <a:spAutoFit/>
          </a:bodyPr>
          <a:lstStyle/>
          <a:p>
            <a:r>
              <a:rPr lang="en-US" sz="1600" dirty="0">
                <a:solidFill>
                  <a:srgbClr val="000000"/>
                </a:solidFill>
                <a:effectLst/>
                <a:latin typeface="Consolas" panose="020B0609020204030204" pitchFamily="49" charset="0"/>
                <a:cs typeface="Consolas" panose="020B0609020204030204" pitchFamily="49" charset="0"/>
              </a:rPr>
              <a:t>    </a:t>
            </a:r>
            <a:r>
              <a:rPr lang="en-US" sz="1400" dirty="0">
                <a:solidFill>
                  <a:srgbClr val="00B050"/>
                </a:solidFill>
                <a:effectLst/>
                <a:latin typeface="Consolas" panose="020B0609020204030204" pitchFamily="49" charset="0"/>
                <a:cs typeface="Consolas" panose="020B0609020204030204" pitchFamily="49" charset="0"/>
              </a:rPr>
              <a:t>// save values in preserved registers</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r4, =BUF     // distance from </a:t>
            </a:r>
            <a:r>
              <a:rPr lang="en-US" sz="1400" dirty="0" err="1">
                <a:solidFill>
                  <a:srgbClr val="000000"/>
                </a:solidFill>
                <a:effectLst/>
                <a:latin typeface="Consolas" panose="020B0609020204030204" pitchFamily="49" charset="0"/>
                <a:cs typeface="Consolas" panose="020B0609020204030204" pitchFamily="49" charset="0"/>
              </a:rPr>
              <a:t>fp</a:t>
            </a:r>
            <a:endParaRPr lang="en-US" sz="1400" dirty="0">
              <a:solidFill>
                <a:srgbClr val="000000"/>
              </a:solidFill>
              <a:effectLst/>
              <a:latin typeface="Consolas" panose="020B0609020204030204" pitchFamily="49" charset="0"/>
              <a:cs typeface="Consolas" panose="020B0609020204030204" pitchFamily="49" charset="0"/>
            </a:endParaRPr>
          </a:p>
          <a:p>
            <a:r>
              <a:rPr lang="en-US" sz="1400" dirty="0">
                <a:solidFill>
                  <a:srgbClr val="000000"/>
                </a:solidFill>
                <a:effectLst/>
                <a:latin typeface="Consolas" panose="020B0609020204030204" pitchFamily="49" charset="0"/>
                <a:cs typeface="Consolas" panose="020B0609020204030204" pitchFamily="49" charset="0"/>
              </a:rPr>
              <a:t>    sub     r4, </a:t>
            </a:r>
            <a:r>
              <a:rPr lang="en-US" sz="1400" dirty="0" err="1">
                <a:solidFill>
                  <a:srgbClr val="000000"/>
                </a:solidFill>
                <a:effectLst/>
                <a:latin typeface="Consolas" panose="020B0609020204030204" pitchFamily="49" charset="0"/>
                <a:cs typeface="Consolas" panose="020B0609020204030204" pitchFamily="49" charset="0"/>
              </a:rPr>
              <a:t>fp</a:t>
            </a:r>
            <a:r>
              <a:rPr lang="en-US" sz="1400" dirty="0">
                <a:solidFill>
                  <a:srgbClr val="000000"/>
                </a:solidFill>
                <a:effectLst/>
                <a:latin typeface="Consolas" panose="020B0609020204030204" pitchFamily="49" charset="0"/>
                <a:cs typeface="Consolas" panose="020B0609020204030204" pitchFamily="49" charset="0"/>
              </a:rPr>
              <a:t>, r4   // pointer to buffer</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=stdin   // standard input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r5, [r5]</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a:t>
            </a:r>
            <a:r>
              <a:rPr lang="en-US" sz="1400" dirty="0" err="1">
                <a:solidFill>
                  <a:srgbClr val="000000"/>
                </a:solidFill>
                <a:effectLst/>
                <a:latin typeface="Consolas" panose="020B0609020204030204" pitchFamily="49" charset="0"/>
                <a:cs typeface="Consolas" panose="020B0609020204030204" pitchFamily="49" charset="0"/>
              </a:rPr>
              <a:t>stdout</a:t>
            </a:r>
            <a:r>
              <a:rPr lang="en-US" sz="1400" dirty="0">
                <a:solidFill>
                  <a:srgbClr val="000000"/>
                </a:solidFill>
                <a:effectLst/>
                <a:latin typeface="Consolas" panose="020B0609020204030204" pitchFamily="49" charset="0"/>
                <a:cs typeface="Consolas" panose="020B0609020204030204" pitchFamily="49" charset="0"/>
              </a:rPr>
              <a:t>  // standard output global</a:t>
            </a:r>
          </a:p>
          <a:p>
            <a:r>
              <a:rPr lang="en-US" sz="1400" dirty="0">
                <a:solidFill>
                  <a:srgbClr val="000000"/>
                </a:solidFill>
                <a:effectLst/>
                <a:latin typeface="Consolas" panose="020B0609020204030204" pitchFamily="49" charset="0"/>
                <a:cs typeface="Consolas" panose="020B0609020204030204" pitchFamily="49" charset="0"/>
              </a:rPr>
              <a:t>    </a:t>
            </a:r>
            <a:r>
              <a:rPr lang="en-US" sz="1400" dirty="0" err="1">
                <a:solidFill>
                  <a:srgbClr val="000000"/>
                </a:solidFill>
                <a:effectLst/>
                <a:latin typeface="Consolas" panose="020B0609020204030204" pitchFamily="49" charset="0"/>
                <a:cs typeface="Consolas" panose="020B0609020204030204" pitchFamily="49" charset="0"/>
              </a:rPr>
              <a:t>ldr</a:t>
            </a:r>
            <a:r>
              <a:rPr lang="en-US" sz="1400" dirty="0">
                <a:solidFill>
                  <a:srgbClr val="000000"/>
                </a:solidFill>
                <a:effectLst/>
                <a:latin typeface="Consolas" panose="020B0609020204030204" pitchFamily="49" charset="0"/>
                <a:cs typeface="Consolas" panose="020B0609020204030204" pitchFamily="49" charset="0"/>
              </a:rPr>
              <a:t>     r6, [r6]</a:t>
            </a:r>
          </a:p>
        </p:txBody>
      </p:sp>
      <p:sp>
        <p:nvSpPr>
          <p:cNvPr id="10" name="TextBox 9">
            <a:extLst>
              <a:ext uri="{FF2B5EF4-FFF2-40B4-BE49-F238E27FC236}">
                <a16:creationId xmlns:a16="http://schemas.microsoft.com/office/drawing/2014/main" id="{6538DD8C-3419-A6BC-498D-FFF69869F2BB}"/>
              </a:ext>
            </a:extLst>
          </p:cNvPr>
          <p:cNvSpPr txBox="1"/>
          <p:nvPr/>
        </p:nvSpPr>
        <p:spPr>
          <a:xfrm>
            <a:off x="3395593" y="6291335"/>
            <a:ext cx="698369"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4" name="Left Arrow 13">
            <a:extLst>
              <a:ext uri="{FF2B5EF4-FFF2-40B4-BE49-F238E27FC236}">
                <a16:creationId xmlns:a16="http://schemas.microsoft.com/office/drawing/2014/main" id="{CF845EC0-13C2-6271-A09C-5FE3DD5B1375}"/>
              </a:ext>
            </a:extLst>
          </p:cNvPr>
          <p:cNvSpPr/>
          <p:nvPr/>
        </p:nvSpPr>
        <p:spPr>
          <a:xfrm>
            <a:off x="3052295" y="6419647"/>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5528C2C7-8E60-6C59-78D6-F2A0CA8BFB2E}"/>
              </a:ext>
            </a:extLst>
          </p:cNvPr>
          <p:cNvSpPr/>
          <p:nvPr/>
        </p:nvSpPr>
        <p:spPr>
          <a:xfrm>
            <a:off x="1586431" y="2866400"/>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48444338-AFD1-5C8E-53D3-6905E44B0C53}"/>
              </a:ext>
            </a:extLst>
          </p:cNvPr>
          <p:cNvSpPr/>
          <p:nvPr/>
        </p:nvSpPr>
        <p:spPr>
          <a:xfrm>
            <a:off x="1588364" y="3250003"/>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737191FE-D314-26B4-DE08-2F55C861A085}"/>
              </a:ext>
            </a:extLst>
          </p:cNvPr>
          <p:cNvSpPr txBox="1"/>
          <p:nvPr/>
        </p:nvSpPr>
        <p:spPr>
          <a:xfrm>
            <a:off x="3391505" y="2938500"/>
            <a:ext cx="482373" cy="431551"/>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24" name="Left Arrow 23">
            <a:extLst>
              <a:ext uri="{FF2B5EF4-FFF2-40B4-BE49-F238E27FC236}">
                <a16:creationId xmlns:a16="http://schemas.microsoft.com/office/drawing/2014/main" id="{6A8CD722-813B-26B7-2413-7D07646374A8}"/>
              </a:ext>
            </a:extLst>
          </p:cNvPr>
          <p:cNvSpPr/>
          <p:nvPr/>
        </p:nvSpPr>
        <p:spPr>
          <a:xfrm>
            <a:off x="3035911" y="308580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CB1D366-3746-CFAD-B236-7A39914785E3}"/>
              </a:ext>
            </a:extLst>
          </p:cNvPr>
          <p:cNvSpPr/>
          <p:nvPr/>
        </p:nvSpPr>
        <p:spPr>
          <a:xfrm>
            <a:off x="1604748" y="5042264"/>
            <a:ext cx="1447547" cy="1493762"/>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[BUFSZ]</a:t>
            </a:r>
          </a:p>
        </p:txBody>
      </p:sp>
      <p:sp>
        <p:nvSpPr>
          <p:cNvPr id="31" name="TextBox 30">
            <a:extLst>
              <a:ext uri="{FF2B5EF4-FFF2-40B4-BE49-F238E27FC236}">
                <a16:creationId xmlns:a16="http://schemas.microsoft.com/office/drawing/2014/main" id="{19E03CBA-77BA-8945-F6BA-8ED86DE58FB3}"/>
              </a:ext>
            </a:extLst>
          </p:cNvPr>
          <p:cNvSpPr txBox="1"/>
          <p:nvPr/>
        </p:nvSpPr>
        <p:spPr>
          <a:xfrm>
            <a:off x="445680" y="6301436"/>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33" name="Rectangle 32">
            <a:extLst>
              <a:ext uri="{FF2B5EF4-FFF2-40B4-BE49-F238E27FC236}">
                <a16:creationId xmlns:a16="http://schemas.microsoft.com/office/drawing/2014/main" id="{10DBAE56-1B93-6E44-9A8B-F79E8DC9C9D1}"/>
              </a:ext>
            </a:extLst>
          </p:cNvPr>
          <p:cNvSpPr/>
          <p:nvPr/>
        </p:nvSpPr>
        <p:spPr>
          <a:xfrm>
            <a:off x="1599536" y="4677601"/>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4" name="Rectangle 33">
            <a:extLst>
              <a:ext uri="{FF2B5EF4-FFF2-40B4-BE49-F238E27FC236}">
                <a16:creationId xmlns:a16="http://schemas.microsoft.com/office/drawing/2014/main" id="{CC893FFF-233A-087D-EB27-A7E65F39D736}"/>
              </a:ext>
            </a:extLst>
          </p:cNvPr>
          <p:cNvSpPr/>
          <p:nvPr/>
        </p:nvSpPr>
        <p:spPr>
          <a:xfrm>
            <a:off x="1593379" y="4311496"/>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5" name="Rectangle 34">
            <a:extLst>
              <a:ext uri="{FF2B5EF4-FFF2-40B4-BE49-F238E27FC236}">
                <a16:creationId xmlns:a16="http://schemas.microsoft.com/office/drawing/2014/main" id="{2570334A-F240-1EAD-037B-3D3A388E1486}"/>
              </a:ext>
            </a:extLst>
          </p:cNvPr>
          <p:cNvSpPr/>
          <p:nvPr/>
        </p:nvSpPr>
        <p:spPr>
          <a:xfrm>
            <a:off x="1593380" y="3957345"/>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6" name="Rectangle 35">
            <a:extLst>
              <a:ext uri="{FF2B5EF4-FFF2-40B4-BE49-F238E27FC236}">
                <a16:creationId xmlns:a16="http://schemas.microsoft.com/office/drawing/2014/main" id="{56C7B13C-A06B-4414-DE0C-F4C3407E9E7F}"/>
              </a:ext>
            </a:extLst>
          </p:cNvPr>
          <p:cNvSpPr/>
          <p:nvPr/>
        </p:nvSpPr>
        <p:spPr>
          <a:xfrm>
            <a:off x="1593380" y="3588020"/>
            <a:ext cx="1447547" cy="364663"/>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cxnSp>
        <p:nvCxnSpPr>
          <p:cNvPr id="6" name="Straight Arrow Connector 5">
            <a:extLst>
              <a:ext uri="{FF2B5EF4-FFF2-40B4-BE49-F238E27FC236}">
                <a16:creationId xmlns:a16="http://schemas.microsoft.com/office/drawing/2014/main" id="{FAA68A03-8A95-55A3-67B2-AA3C35BD55FB}"/>
              </a:ext>
            </a:extLst>
          </p:cNvPr>
          <p:cNvCxnSpPr>
            <a:cxnSpLocks/>
          </p:cNvCxnSpPr>
          <p:nvPr/>
        </p:nvCxnSpPr>
        <p:spPr>
          <a:xfrm>
            <a:off x="3542334" y="3231063"/>
            <a:ext cx="0" cy="318858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DB9627-432E-B536-BC50-BC388F067903}"/>
              </a:ext>
            </a:extLst>
          </p:cNvPr>
          <p:cNvSpPr txBox="1"/>
          <p:nvPr/>
        </p:nvSpPr>
        <p:spPr>
          <a:xfrm>
            <a:off x="3560010" y="4135228"/>
            <a:ext cx="1268296" cy="923330"/>
          </a:xfrm>
          <a:prstGeom prst="rect">
            <a:avLst/>
          </a:prstGeom>
          <a:noFill/>
        </p:spPr>
        <p:txBody>
          <a:bodyPr wrap="none" rtlCol="0">
            <a:spAutoFit/>
          </a:bodyPr>
          <a:lstStyle/>
          <a:p>
            <a:r>
              <a:rPr lang="en-US" dirty="0"/>
              <a:t>BUF=</a:t>
            </a:r>
          </a:p>
          <a:p>
            <a:r>
              <a:rPr lang="en-US" dirty="0"/>
              <a:t>FP_OFF +</a:t>
            </a:r>
          </a:p>
          <a:p>
            <a:r>
              <a:rPr lang="en-US" dirty="0"/>
              <a:t>BUFSZ</a:t>
            </a:r>
          </a:p>
        </p:txBody>
      </p:sp>
      <p:sp>
        <p:nvSpPr>
          <p:cNvPr id="12" name="TextBox 11">
            <a:extLst>
              <a:ext uri="{FF2B5EF4-FFF2-40B4-BE49-F238E27FC236}">
                <a16:creationId xmlns:a16="http://schemas.microsoft.com/office/drawing/2014/main" id="{DEDA5E29-467C-9E02-7F93-31343540CF6B}"/>
              </a:ext>
            </a:extLst>
          </p:cNvPr>
          <p:cNvSpPr txBox="1"/>
          <p:nvPr/>
        </p:nvSpPr>
        <p:spPr>
          <a:xfrm>
            <a:off x="93515" y="1036548"/>
            <a:ext cx="6323570" cy="1569660"/>
          </a:xfrm>
          <a:prstGeom prst="rect">
            <a:avLst/>
          </a:prstGeom>
          <a:solidFill>
            <a:schemeClr val="bg1">
              <a:lumMod val="95000"/>
            </a:schemeClr>
          </a:solidFill>
          <a:ln>
            <a:solidFill>
              <a:schemeClr val="accent1"/>
            </a:solidFill>
          </a:ln>
        </p:spPr>
        <p:txBody>
          <a:bodyPr wrap="square">
            <a:spAutoFit/>
          </a:bodyPr>
          <a:lstStyle/>
          <a:p>
            <a:r>
              <a:rPr lang="en-US" sz="1200" dirty="0">
                <a:solidFill>
                  <a:srgbClr val="000000"/>
                </a:solidFill>
                <a:latin typeface="Consolas" panose="020B0609020204030204" pitchFamily="49" charset="0"/>
                <a:cs typeface="Consolas" panose="020B0609020204030204" pitchFamily="49" charset="0"/>
              </a:rPr>
              <a:t>   </a:t>
            </a:r>
            <a:r>
              <a:rPr lang="en-US" sz="1200" dirty="0">
                <a:solidFill>
                  <a:srgbClr val="000000"/>
                </a:solidFill>
                <a:effectLst/>
                <a:latin typeface="Consolas" panose="020B0609020204030204" pitchFamily="49" charset="0"/>
                <a:cs typeface="Consolas" panose="020B0609020204030204" pitchFamily="49" charset="0"/>
              </a:rPr>
              <a:t> .text</a:t>
            </a:r>
          </a:p>
          <a:p>
            <a:r>
              <a:rPr lang="en-US" sz="1200" dirty="0">
                <a:solidFill>
                  <a:srgbClr val="000000"/>
                </a:solidFill>
                <a:effectLst/>
                <a:latin typeface="Consolas" panose="020B0609020204030204" pitchFamily="49" charset="0"/>
                <a:cs typeface="Consolas" panose="020B0609020204030204" pitchFamily="49" charset="0"/>
              </a:rPr>
              <a:t>    .global main</a:t>
            </a:r>
          </a:p>
          <a:p>
            <a:r>
              <a:rPr lang="en-US" sz="1200" dirty="0">
                <a:solidFill>
                  <a:srgbClr val="000000"/>
                </a:solidFill>
                <a:effectLst/>
                <a:latin typeface="Consolas" panose="020B0609020204030204" pitchFamily="49" charset="0"/>
                <a:cs typeface="Consolas" panose="020B0609020204030204" pitchFamily="49" charset="0"/>
              </a:rPr>
              <a:t>    .type   main, %function    </a:t>
            </a:r>
            <a:r>
              <a:rPr lang="en-US" sz="1200" i="1" dirty="0">
                <a:solidFill>
                  <a:srgbClr val="00B050"/>
                </a:solidFill>
                <a:effectLst/>
                <a:latin typeface="Consolas" panose="020B0609020204030204" pitchFamily="49" charset="0"/>
                <a:cs typeface="Consolas" panose="020B0609020204030204" pitchFamily="49" charset="0"/>
              </a:rPr>
              <a:t>// stack frame below, distances from </a:t>
            </a:r>
            <a:r>
              <a:rPr lang="en-US" sz="1200" i="1" dirty="0" err="1">
                <a:solidFill>
                  <a:srgbClr val="00B050"/>
                </a:solidFill>
                <a:effectLst/>
                <a:latin typeface="Consolas" panose="020B0609020204030204" pitchFamily="49" charset="0"/>
                <a:cs typeface="Consolas" panose="020B0609020204030204" pitchFamily="49" charset="0"/>
              </a:rPr>
              <a:t>fp</a:t>
            </a:r>
            <a:r>
              <a:rPr lang="en-US" sz="1200" i="1" dirty="0">
                <a:solidFill>
                  <a:srgbClr val="00B05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BUFSZ,      4096</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FP_OFF,     20          // </a:t>
            </a:r>
            <a:r>
              <a:rPr lang="en-US" sz="1200" dirty="0" err="1">
                <a:solidFill>
                  <a:srgbClr val="000000"/>
                </a:solidFill>
                <a:effectLst/>
                <a:latin typeface="Consolas" panose="020B0609020204030204" pitchFamily="49" charset="0"/>
                <a:cs typeface="Consolas" panose="020B0609020204030204" pitchFamily="49" charset="0"/>
              </a:rPr>
              <a:t>fp</a:t>
            </a:r>
            <a:r>
              <a:rPr lang="en-US" sz="1200" dirty="0">
                <a:solidFill>
                  <a:srgbClr val="000000"/>
                </a:solidFill>
                <a:effectLst/>
                <a:latin typeface="Consolas" panose="020B0609020204030204" pitchFamily="49" charset="0"/>
                <a:cs typeface="Consolas" panose="020B0609020204030204" pitchFamily="49" charset="0"/>
              </a:rPr>
              <a:t> offset in main stack frame</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BUF,        BUFSZ+FP_OFF// buffer</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PAD,        0+BUF       // Stack frame PAD</a:t>
            </a: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equ</a:t>
            </a:r>
            <a:r>
              <a:rPr lang="en-US" sz="1200" dirty="0">
                <a:solidFill>
                  <a:srgbClr val="000000"/>
                </a:solidFill>
                <a:effectLst/>
                <a:latin typeface="Consolas" panose="020B0609020204030204" pitchFamily="49" charset="0"/>
                <a:cs typeface="Consolas" panose="020B0609020204030204" pitchFamily="49" charset="0"/>
              </a:rPr>
              <a:t>    FRMADD,     PAD-FP_OFF  // space for </a:t>
            </a:r>
            <a:r>
              <a:rPr lang="en-US" sz="1200" dirty="0" err="1">
                <a:solidFill>
                  <a:srgbClr val="000000"/>
                </a:solidFill>
                <a:effectLst/>
                <a:latin typeface="Consolas" panose="020B0609020204030204" pitchFamily="49" charset="0"/>
                <a:cs typeface="Consolas" panose="020B0609020204030204" pitchFamily="49" charset="0"/>
              </a:rPr>
              <a:t>locals+passed</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args</a:t>
            </a:r>
            <a:endParaRPr lang="en-US" sz="1200" dirty="0">
              <a:solidFill>
                <a:srgbClr val="000000"/>
              </a:solidFill>
              <a:effectLst/>
              <a:latin typeface="Consolas" panose="020B0609020204030204" pitchFamily="49" charset="0"/>
              <a:cs typeface="Consolas" panose="020B0609020204030204" pitchFamily="49" charset="0"/>
            </a:endParaRPr>
          </a:p>
        </p:txBody>
      </p:sp>
      <p:sp>
        <p:nvSpPr>
          <p:cNvPr id="13" name="Left Brace 12">
            <a:extLst>
              <a:ext uri="{FF2B5EF4-FFF2-40B4-BE49-F238E27FC236}">
                <a16:creationId xmlns:a16="http://schemas.microsoft.com/office/drawing/2014/main" id="{038D39B1-6B7F-A169-624F-226AF17C35B2}"/>
              </a:ext>
            </a:extLst>
          </p:cNvPr>
          <p:cNvSpPr/>
          <p:nvPr/>
        </p:nvSpPr>
        <p:spPr>
          <a:xfrm>
            <a:off x="973742" y="3260728"/>
            <a:ext cx="622973" cy="1781536"/>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66608173-73B3-18CA-C428-7E6F01964D3E}"/>
              </a:ext>
            </a:extLst>
          </p:cNvPr>
          <p:cNvSpPr txBox="1"/>
          <p:nvPr/>
        </p:nvSpPr>
        <p:spPr>
          <a:xfrm>
            <a:off x="-190849" y="3910352"/>
            <a:ext cx="1313592" cy="400110"/>
          </a:xfrm>
          <a:prstGeom prst="rect">
            <a:avLst/>
          </a:prstGeom>
          <a:noFill/>
        </p:spPr>
        <p:txBody>
          <a:bodyPr wrap="square" rtlCol="0">
            <a:spAutoFit/>
          </a:bodyPr>
          <a:lstStyle/>
          <a:p>
            <a:pPr algn="r"/>
            <a:r>
              <a:rPr lang="en-US" sz="2000" b="1" dirty="0">
                <a:solidFill>
                  <a:schemeClr val="accent5"/>
                </a:solidFill>
              </a:rPr>
              <a:t>FP_OFF</a:t>
            </a:r>
            <a:endParaRPr lang="en-US" dirty="0">
              <a:solidFill>
                <a:schemeClr val="accent5"/>
              </a:solidFill>
            </a:endParaRPr>
          </a:p>
        </p:txBody>
      </p:sp>
      <p:sp>
        <p:nvSpPr>
          <p:cNvPr id="16" name="Left Brace 15">
            <a:extLst>
              <a:ext uri="{FF2B5EF4-FFF2-40B4-BE49-F238E27FC236}">
                <a16:creationId xmlns:a16="http://schemas.microsoft.com/office/drawing/2014/main" id="{6FF9A5F9-94BC-DE4F-1A45-E0A9CD6F614D}"/>
              </a:ext>
            </a:extLst>
          </p:cNvPr>
          <p:cNvSpPr/>
          <p:nvPr/>
        </p:nvSpPr>
        <p:spPr>
          <a:xfrm>
            <a:off x="978030" y="5071929"/>
            <a:ext cx="608401" cy="1443650"/>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3849A3C8-4CB7-E8E3-FE26-7C17F7D83F1D}"/>
              </a:ext>
            </a:extLst>
          </p:cNvPr>
          <p:cNvSpPr txBox="1"/>
          <p:nvPr/>
        </p:nvSpPr>
        <p:spPr>
          <a:xfrm>
            <a:off x="-241044" y="5566060"/>
            <a:ext cx="1282866" cy="400110"/>
          </a:xfrm>
          <a:prstGeom prst="rect">
            <a:avLst/>
          </a:prstGeom>
          <a:noFill/>
        </p:spPr>
        <p:txBody>
          <a:bodyPr wrap="square" rtlCol="0">
            <a:spAutoFit/>
          </a:bodyPr>
          <a:lstStyle/>
          <a:p>
            <a:pPr algn="r"/>
            <a:r>
              <a:rPr lang="en-US" sz="2000" b="1" dirty="0">
                <a:solidFill>
                  <a:schemeClr val="accent5"/>
                </a:solidFill>
              </a:rPr>
              <a:t>BUFSZ</a:t>
            </a:r>
            <a:endParaRPr lang="en-US" dirty="0">
              <a:solidFill>
                <a:schemeClr val="accent5"/>
              </a:solidFill>
            </a:endParaRPr>
          </a:p>
        </p:txBody>
      </p:sp>
    </p:spTree>
    <p:extLst>
      <p:ext uri="{BB962C8B-B14F-4D97-AF65-F5344CB8AC3E}">
        <p14:creationId xmlns:p14="http://schemas.microsoft.com/office/powerpoint/2010/main" val="118541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87DEC-CCB6-8559-E23F-50A5F4814FA6}"/>
              </a:ext>
            </a:extLst>
          </p:cNvPr>
          <p:cNvSpPr>
            <a:spLocks noGrp="1"/>
          </p:cNvSpPr>
          <p:nvPr>
            <p:ph type="title"/>
          </p:nvPr>
        </p:nvSpPr>
        <p:spPr>
          <a:xfrm>
            <a:off x="115049" y="-30331"/>
            <a:ext cx="5391219" cy="554766"/>
          </a:xfrm>
        </p:spPr>
        <p:txBody>
          <a:bodyPr/>
          <a:lstStyle/>
          <a:p>
            <a:r>
              <a:rPr lang="en-US" sz="2400" dirty="0"/>
              <a:t>Passing Pointers to Stack Variables</a:t>
            </a:r>
          </a:p>
        </p:txBody>
      </p:sp>
      <p:sp>
        <p:nvSpPr>
          <p:cNvPr id="6" name="TextBox 5">
            <a:extLst>
              <a:ext uri="{FF2B5EF4-FFF2-40B4-BE49-F238E27FC236}">
                <a16:creationId xmlns:a16="http://schemas.microsoft.com/office/drawing/2014/main" id="{E32B0B6A-C27A-BBB1-2E9C-674EB8294024}"/>
              </a:ext>
            </a:extLst>
          </p:cNvPr>
          <p:cNvSpPr txBox="1"/>
          <p:nvPr/>
        </p:nvSpPr>
        <p:spPr>
          <a:xfrm>
            <a:off x="457305" y="518473"/>
            <a:ext cx="4772459" cy="2308324"/>
          </a:xfrm>
          <a:prstGeom prst="rect">
            <a:avLst/>
          </a:prstGeom>
          <a:solidFill>
            <a:schemeClr val="accent4">
              <a:lumMod val="20000"/>
              <a:lumOff val="80000"/>
            </a:schemeClr>
          </a:solidFill>
          <a:ln>
            <a:solidFill>
              <a:schemeClr val="accent1"/>
            </a:solidFill>
          </a:ln>
        </p:spPr>
        <p:txBody>
          <a:bodyPr wrap="square" rtlCol="0">
            <a:spAutoFit/>
          </a:bodyPr>
          <a:lstStyle/>
          <a:p>
            <a:r>
              <a:rPr lang="en-US" sz="1200" dirty="0">
                <a:solidFill>
                  <a:srgbClr val="000000"/>
                </a:solidFill>
                <a:effectLst/>
                <a:latin typeface="Consolas" panose="020B0609020204030204" pitchFamily="49" charset="0"/>
                <a:cs typeface="Consolas" panose="020B0609020204030204" pitchFamily="49" charset="0"/>
              </a:rPr>
              <a:t>#define BUFSZ 4096</a:t>
            </a:r>
          </a:p>
          <a:p>
            <a:r>
              <a:rPr lang="en-US" sz="1200" dirty="0">
                <a:solidFill>
                  <a:srgbClr val="000000"/>
                </a:solidFill>
                <a:effectLst/>
                <a:latin typeface="Consolas" panose="020B0609020204030204" pitchFamily="49" charset="0"/>
                <a:cs typeface="Consolas" panose="020B0609020204030204" pitchFamily="49" charset="0"/>
              </a:rPr>
              <a:t>int main(void) {</a:t>
            </a:r>
          </a:p>
          <a:p>
            <a:r>
              <a:rPr lang="en-US" sz="1200" dirty="0">
                <a:solidFill>
                  <a:srgbClr val="000000"/>
                </a:solidFill>
                <a:latin typeface="Consolas" panose="020B0609020204030204" pitchFamily="49" charset="0"/>
                <a:cs typeface="Consolas" panose="020B0609020204030204" pitchFamily="49" charset="0"/>
              </a:rPr>
              <a:t>    char </a:t>
            </a:r>
            <a:r>
              <a:rPr lang="en-US" sz="1200" dirty="0" err="1">
                <a:solidFill>
                  <a:srgbClr val="000000"/>
                </a:solidFill>
                <a:latin typeface="Consolas" panose="020B0609020204030204" pitchFamily="49" charset="0"/>
                <a:cs typeface="Consolas" panose="020B0609020204030204" pitchFamily="49" charset="0"/>
              </a:rPr>
              <a:t>buf</a:t>
            </a:r>
            <a:r>
              <a:rPr lang="en-US" sz="1200" dirty="0">
                <a:solidFill>
                  <a:srgbClr val="000000"/>
                </a:solidFill>
                <a:latin typeface="Consolas" panose="020B0609020204030204" pitchFamily="49" charset="0"/>
                <a:cs typeface="Consolas" panose="020B0609020204030204" pitchFamily="49" charset="0"/>
              </a:rPr>
              <a:t>[BUFSZ];</a:t>
            </a:r>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size_t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assign to a register only</a:t>
            </a:r>
          </a:p>
          <a:p>
            <a:endParaRPr lang="en-US" sz="1200" dirty="0">
              <a:solidFill>
                <a:srgbClr val="000000"/>
              </a:solidFill>
              <a:effectLst/>
              <a:latin typeface="Consolas" panose="020B0609020204030204" pitchFamily="49" charset="0"/>
              <a:cs typeface="Consolas" panose="020B0609020204030204" pitchFamily="49" charset="0"/>
            </a:endParaRPr>
          </a:p>
          <a:p>
            <a:r>
              <a:rPr lang="en-US" sz="1200" dirty="0">
                <a:solidFill>
                  <a:srgbClr val="000000"/>
                </a:solidFill>
                <a:effectLst/>
                <a:latin typeface="Consolas" panose="020B0609020204030204" pitchFamily="49" charset="0"/>
                <a:cs typeface="Consolas" panose="020B0609020204030204" pitchFamily="49" charset="0"/>
              </a:rPr>
              <a:t>    while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chemeClr val="accent1"/>
                </a:solidFill>
                <a:effectLst/>
                <a:latin typeface="Consolas" panose="020B0609020204030204" pitchFamily="49" charset="0"/>
                <a:cs typeface="Consolas" panose="020B0609020204030204" pitchFamily="49" charset="0"/>
              </a:rPr>
              <a:t>fread</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BUFSZ, stdin)) &gt; 0) {</a:t>
            </a:r>
          </a:p>
          <a:p>
            <a:r>
              <a:rPr lang="en-US" sz="1200" dirty="0">
                <a:solidFill>
                  <a:srgbClr val="000000"/>
                </a:solidFill>
                <a:effectLst/>
                <a:latin typeface="Consolas" panose="020B0609020204030204" pitchFamily="49" charset="0"/>
                <a:cs typeface="Consolas" panose="020B0609020204030204" pitchFamily="49" charset="0"/>
              </a:rPr>
              <a:t>        if (</a:t>
            </a:r>
            <a:r>
              <a:rPr lang="en-US" sz="1200" dirty="0" err="1">
                <a:solidFill>
                  <a:srgbClr val="F3753F"/>
                </a:solidFill>
                <a:effectLst/>
                <a:latin typeface="Consolas" panose="020B0609020204030204" pitchFamily="49" charset="0"/>
                <a:cs typeface="Consolas" panose="020B0609020204030204" pitchFamily="49" charset="0"/>
              </a:rPr>
              <a:t>fwrite</a:t>
            </a:r>
            <a:r>
              <a:rPr lang="en-US" sz="1200" dirty="0">
                <a:solidFill>
                  <a:srgbClr val="000000"/>
                </a:solidFill>
                <a:effectLst/>
                <a:latin typeface="Consolas" panose="020B0609020204030204" pitchFamily="49" charset="0"/>
                <a:cs typeface="Consolas" panose="020B0609020204030204" pitchFamily="49" charset="0"/>
              </a:rPr>
              <a:t>(</a:t>
            </a:r>
            <a:r>
              <a:rPr lang="en-US" sz="1200" dirty="0" err="1">
                <a:solidFill>
                  <a:srgbClr val="000000"/>
                </a:solidFill>
                <a:effectLst/>
                <a:latin typeface="Consolas" panose="020B0609020204030204" pitchFamily="49" charset="0"/>
                <a:cs typeface="Consolas" panose="020B0609020204030204" pitchFamily="49" charset="0"/>
              </a:rPr>
              <a:t>buf</a:t>
            </a:r>
            <a:r>
              <a:rPr lang="en-US" sz="1200" dirty="0">
                <a:solidFill>
                  <a:srgbClr val="000000"/>
                </a:solidFill>
                <a:effectLst/>
                <a:latin typeface="Consolas" panose="020B0609020204030204" pitchFamily="49" charset="0"/>
                <a:cs typeface="Consolas" panose="020B0609020204030204" pitchFamily="49" charset="0"/>
              </a:rPr>
              <a:t>, 1,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r>
              <a:rPr lang="en-US" sz="1200" dirty="0" err="1">
                <a:solidFill>
                  <a:srgbClr val="000000"/>
                </a:solidFill>
                <a:effectLst/>
                <a:latin typeface="Consolas" panose="020B0609020204030204" pitchFamily="49" charset="0"/>
                <a:cs typeface="Consolas" panose="020B0609020204030204" pitchFamily="49" charset="0"/>
              </a:rPr>
              <a:t>stdout</a:t>
            </a:r>
            <a:r>
              <a:rPr lang="en-US" sz="1200" dirty="0">
                <a:solidFill>
                  <a:srgbClr val="000000"/>
                </a:solidFill>
                <a:effectLst/>
                <a:latin typeface="Consolas" panose="020B0609020204030204" pitchFamily="49" charset="0"/>
                <a:cs typeface="Consolas" panose="020B0609020204030204" pitchFamily="49" charset="0"/>
              </a:rPr>
              <a:t>) != </a:t>
            </a:r>
            <a:r>
              <a:rPr lang="en-US" sz="1200" dirty="0" err="1">
                <a:solidFill>
                  <a:srgbClr val="000000"/>
                </a:solidFill>
                <a:effectLst/>
                <a:latin typeface="Consolas" panose="020B0609020204030204" pitchFamily="49" charset="0"/>
                <a:cs typeface="Consolas" panose="020B0609020204030204" pitchFamily="49" charset="0"/>
              </a:rPr>
              <a:t>cnt</a:t>
            </a:r>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EXIT_FAILURE;</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a:t>
            </a:r>
          </a:p>
          <a:p>
            <a:r>
              <a:rPr lang="en-US" sz="1200" dirty="0">
                <a:solidFill>
                  <a:srgbClr val="000000"/>
                </a:solidFill>
                <a:effectLst/>
                <a:latin typeface="Consolas" panose="020B0609020204030204" pitchFamily="49" charset="0"/>
                <a:cs typeface="Consolas" panose="020B0609020204030204" pitchFamily="49" charset="0"/>
              </a:rPr>
              <a:t>    return EXIT_SUCCESS;</a:t>
            </a:r>
          </a:p>
          <a:p>
            <a:r>
              <a:rPr lang="en-US" sz="1200" dirty="0">
                <a:solidFill>
                  <a:srgbClr val="000000"/>
                </a:solidFill>
                <a:effectLst/>
                <a:latin typeface="Consolas" panose="020B0609020204030204" pitchFamily="49" charset="0"/>
                <a:cs typeface="Consolas" panose="020B0609020204030204" pitchFamily="49" charset="0"/>
              </a:rPr>
              <a:t>}</a:t>
            </a:r>
          </a:p>
        </p:txBody>
      </p:sp>
      <p:sp>
        <p:nvSpPr>
          <p:cNvPr id="15" name="TextBox 14">
            <a:extLst>
              <a:ext uri="{FF2B5EF4-FFF2-40B4-BE49-F238E27FC236}">
                <a16:creationId xmlns:a16="http://schemas.microsoft.com/office/drawing/2014/main" id="{CEE3E9B6-733B-5AC3-9DA8-4A4B06523A8E}"/>
              </a:ext>
            </a:extLst>
          </p:cNvPr>
          <p:cNvSpPr txBox="1"/>
          <p:nvPr/>
        </p:nvSpPr>
        <p:spPr>
          <a:xfrm>
            <a:off x="6614863" y="-431893"/>
            <a:ext cx="3944521" cy="338554"/>
          </a:xfrm>
          <a:prstGeom prst="rect">
            <a:avLst/>
          </a:prstGeom>
          <a:noFill/>
        </p:spPr>
        <p:txBody>
          <a:bodyPr wrap="square" rtlCol="0">
            <a:spAutoFit/>
          </a:bodyPr>
          <a:lstStyle/>
          <a:p>
            <a:endParaRPr lang="en-US" sz="1600" b="1" dirty="0">
              <a:solidFill>
                <a:srgbClr val="0070C0"/>
              </a:solidFill>
              <a:latin typeface="Courier New" panose="02070309020205020404" pitchFamily="49" charset="0"/>
              <a:cs typeface="Courier New" panose="02070309020205020404" pitchFamily="49" charset="0"/>
            </a:endParaRPr>
          </a:p>
        </p:txBody>
      </p:sp>
      <p:sp>
        <p:nvSpPr>
          <p:cNvPr id="3" name="TextBox 2">
            <a:extLst>
              <a:ext uri="{FF2B5EF4-FFF2-40B4-BE49-F238E27FC236}">
                <a16:creationId xmlns:a16="http://schemas.microsoft.com/office/drawing/2014/main" id="{37EDD6A3-CFCF-BD1F-ADB2-CD3FDEE875B9}"/>
              </a:ext>
            </a:extLst>
          </p:cNvPr>
          <p:cNvSpPr txBox="1"/>
          <p:nvPr/>
        </p:nvSpPr>
        <p:spPr>
          <a:xfrm>
            <a:off x="457306" y="2831750"/>
            <a:ext cx="3752950" cy="3985706"/>
          </a:xfrm>
          <a:prstGeom prst="rect">
            <a:avLst/>
          </a:prstGeom>
          <a:solidFill>
            <a:schemeClr val="bg1">
              <a:lumMod val="95000"/>
            </a:schemeClr>
          </a:solidFill>
          <a:ln>
            <a:solidFill>
              <a:schemeClr val="accent1"/>
            </a:solidFill>
          </a:ln>
        </p:spPr>
        <p:txBody>
          <a:bodyPr wrap="none" rtlCol="0">
            <a:spAutoFit/>
          </a:bodyPr>
          <a:lstStyle/>
          <a:p>
            <a:r>
              <a:rPr lang="en-US" sz="1100" dirty="0">
                <a:solidFill>
                  <a:srgbClr val="000000"/>
                </a:solidFill>
                <a:latin typeface="Menlo" panose="020B0609030804020204" pitchFamily="49" charset="0"/>
              </a:rPr>
              <a:t>    </a:t>
            </a:r>
            <a:r>
              <a:rPr lang="en-US" sz="1100" dirty="0">
                <a:solidFill>
                  <a:srgbClr val="000000"/>
                </a:solidFill>
                <a:effectLst/>
                <a:latin typeface="Menlo" panose="020B0609030804020204" pitchFamily="49" charset="0"/>
              </a:rPr>
              <a:t>.extern </a:t>
            </a:r>
            <a:r>
              <a:rPr lang="en-US" sz="1100" dirty="0" err="1">
                <a:solidFill>
                  <a:srgbClr val="000000"/>
                </a:solidFill>
                <a:effectLst/>
                <a:latin typeface="Menlo" panose="020B0609030804020204" pitchFamily="49" charset="0"/>
              </a:rPr>
              <a:t>fread</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fwrite</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.extern stdin</a:t>
            </a:r>
          </a:p>
          <a:p>
            <a:r>
              <a:rPr lang="en-US" sz="1100" dirty="0">
                <a:solidFill>
                  <a:srgbClr val="000000"/>
                </a:solidFill>
                <a:effectLst/>
                <a:latin typeface="Menlo" panose="020B0609030804020204" pitchFamily="49" charset="0"/>
              </a:rPr>
              <a:t>    .extern </a:t>
            </a:r>
            <a:r>
              <a:rPr lang="en-US" sz="1100" dirty="0" err="1">
                <a:solidFill>
                  <a:srgbClr val="000000"/>
                </a:solidFill>
                <a:effectLst/>
                <a:latin typeface="Menlo" panose="020B0609030804020204" pitchFamily="49" charset="0"/>
              </a:rPr>
              <a:t>stdout</a:t>
            </a:r>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EXIT_FAILURE, 1</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.text</a:t>
            </a:r>
          </a:p>
          <a:p>
            <a:r>
              <a:rPr lang="en-US" sz="1100" dirty="0">
                <a:solidFill>
                  <a:srgbClr val="000000"/>
                </a:solidFill>
                <a:effectLst/>
                <a:latin typeface="Menlo" panose="020B0609030804020204" pitchFamily="49" charset="0"/>
              </a:rPr>
              <a:t>    .global main</a:t>
            </a:r>
          </a:p>
          <a:p>
            <a:r>
              <a:rPr lang="en-US" sz="1100" dirty="0">
                <a:solidFill>
                  <a:srgbClr val="000000"/>
                </a:solidFill>
                <a:effectLst/>
                <a:latin typeface="Menlo" panose="020B0609030804020204" pitchFamily="49" charset="0"/>
              </a:rPr>
              <a:t>    .type   main, %function</a:t>
            </a: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BUFSZ,      4096</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FP_OFF,     20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BUF,        BUFSZ + FP_OFF</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PAD,        0     + BUF       </a:t>
            </a:r>
          </a:p>
          <a:p>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equ</a:t>
            </a:r>
            <a:r>
              <a:rPr lang="en-US" sz="1100" dirty="0">
                <a:solidFill>
                  <a:srgbClr val="000000"/>
                </a:solidFill>
                <a:effectLst/>
                <a:latin typeface="Menlo" panose="020B0609030804020204" pitchFamily="49" charset="0"/>
              </a:rPr>
              <a:t>    FRMADD,     PAD-FP_OFF </a:t>
            </a:r>
          </a:p>
          <a:p>
            <a:br>
              <a:rPr lang="en-US" sz="1100" dirty="0">
                <a:solidFill>
                  <a:srgbClr val="FF0000"/>
                </a:solidFill>
                <a:effectLst/>
                <a:latin typeface="Menlo" panose="020B0609030804020204" pitchFamily="49" charset="0"/>
              </a:rPr>
            </a:br>
            <a:r>
              <a:rPr lang="en-US" sz="1100" dirty="0">
                <a:solidFill>
                  <a:srgbClr val="FF0000"/>
                </a:solidFill>
                <a:effectLst/>
                <a:latin typeface="Menlo" panose="020B0609030804020204" pitchFamily="49" charset="0"/>
              </a:rPr>
              <a:t>// see right --</a:t>
            </a:r>
            <a:r>
              <a:rPr lang="en-US" sz="1100" dirty="0">
                <a:solidFill>
                  <a:srgbClr val="FF0000"/>
                </a:solidFill>
                <a:effectLst/>
                <a:latin typeface="Menlo" panose="020B0609030804020204" pitchFamily="49" charset="0"/>
                <a:sym typeface="Wingdings" pitchFamily="2" charset="2"/>
              </a:rPr>
              <a:t></a:t>
            </a:r>
          </a:p>
          <a:p>
            <a:r>
              <a:rPr lang="en-US" sz="1100" dirty="0">
                <a:solidFill>
                  <a:srgbClr val="000000"/>
                </a:solidFill>
                <a:effectLst/>
                <a:latin typeface="Menlo" panose="020B0609030804020204" pitchFamily="49" charset="0"/>
              </a:rPr>
              <a:t>.</a:t>
            </a:r>
            <a:r>
              <a:rPr lang="en-US" sz="1100" dirty="0" err="1">
                <a:solidFill>
                  <a:srgbClr val="000000"/>
                </a:solidFill>
                <a:effectLst/>
                <a:latin typeface="Menlo" panose="020B0609030804020204" pitchFamily="49" charset="0"/>
              </a:rPr>
              <a:t>Ldone</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sub     </a:t>
            </a:r>
            <a:r>
              <a:rPr lang="en-US" sz="1100" dirty="0" err="1">
                <a:solidFill>
                  <a:srgbClr val="000000"/>
                </a:solidFill>
                <a:effectLst/>
                <a:latin typeface="Menlo" panose="020B0609030804020204" pitchFamily="49" charset="0"/>
              </a:rPr>
              <a:t>sp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FP_OFF</a:t>
            </a:r>
          </a:p>
          <a:p>
            <a:r>
              <a:rPr lang="en-US" sz="1100" dirty="0">
                <a:solidFill>
                  <a:srgbClr val="000000"/>
                </a:solidFill>
                <a:effectLst/>
                <a:latin typeface="Menlo" panose="020B0609030804020204" pitchFamily="49" charset="0"/>
              </a:rPr>
              <a:t>    pop     {r4-r7, </a:t>
            </a:r>
            <a:r>
              <a:rPr lang="en-US" sz="1100" dirty="0" err="1">
                <a:solidFill>
                  <a:srgbClr val="000000"/>
                </a:solidFill>
                <a:effectLst/>
                <a:latin typeface="Menlo" panose="020B0609030804020204" pitchFamily="49" charset="0"/>
              </a:rPr>
              <a:t>fp</a:t>
            </a:r>
            <a:r>
              <a:rPr lang="en-US" sz="1100" dirty="0">
                <a:solidFill>
                  <a:srgbClr val="000000"/>
                </a:solidFill>
                <a:effectLst/>
                <a:latin typeface="Menlo" panose="020B0609030804020204" pitchFamily="49" charset="0"/>
              </a:rPr>
              <a:t>, </a:t>
            </a:r>
            <a:r>
              <a:rPr lang="en-US" sz="1100" dirty="0" err="1">
                <a:solidFill>
                  <a:srgbClr val="000000"/>
                </a:solidFill>
                <a:effectLst/>
                <a:latin typeface="Menlo" panose="020B0609030804020204" pitchFamily="49" charset="0"/>
              </a:rPr>
              <a:t>lr</a:t>
            </a:r>
            <a:r>
              <a:rPr lang="en-US" sz="1100" dirty="0">
                <a:solidFill>
                  <a:srgbClr val="000000"/>
                </a:solidFill>
                <a:effectLst/>
                <a:latin typeface="Menlo" panose="020B0609030804020204" pitchFamily="49" charset="0"/>
              </a:rPr>
              <a:t>}</a:t>
            </a:r>
          </a:p>
          <a:p>
            <a:r>
              <a:rPr lang="en-US" sz="1100" dirty="0">
                <a:solidFill>
                  <a:srgbClr val="000000"/>
                </a:solidFill>
                <a:effectLst/>
                <a:latin typeface="Menlo" panose="020B0609030804020204" pitchFamily="49" charset="0"/>
              </a:rPr>
              <a:t>    bx      </a:t>
            </a:r>
            <a:r>
              <a:rPr lang="en-US" sz="1100" dirty="0" err="1">
                <a:solidFill>
                  <a:srgbClr val="000000"/>
                </a:solidFill>
                <a:effectLst/>
                <a:latin typeface="Menlo" panose="020B0609030804020204" pitchFamily="49" charset="0"/>
              </a:rPr>
              <a:t>lr</a:t>
            </a:r>
            <a:endParaRPr lang="en-US" sz="1100" dirty="0">
              <a:solidFill>
                <a:srgbClr val="000000"/>
              </a:solidFill>
              <a:effectLst/>
              <a:latin typeface="Menlo" panose="020B0609030804020204" pitchFamily="49" charset="0"/>
            </a:endParaRPr>
          </a:p>
          <a:p>
            <a:endParaRPr lang="en-US" sz="1100" dirty="0">
              <a:solidFill>
                <a:srgbClr val="000000"/>
              </a:solidFill>
              <a:effectLst/>
              <a:latin typeface="Menlo" panose="020B0609030804020204" pitchFamily="49" charset="0"/>
            </a:endParaRPr>
          </a:p>
          <a:p>
            <a:r>
              <a:rPr lang="en-US" sz="1100" dirty="0">
                <a:solidFill>
                  <a:srgbClr val="000000"/>
                </a:solidFill>
                <a:effectLst/>
                <a:latin typeface="Menlo" panose="020B0609030804020204" pitchFamily="49" charset="0"/>
              </a:rPr>
              <a:t>    .size   main, (. - main)</a:t>
            </a:r>
          </a:p>
        </p:txBody>
      </p:sp>
      <p:sp>
        <p:nvSpPr>
          <p:cNvPr id="4" name="TextBox 3">
            <a:extLst>
              <a:ext uri="{FF2B5EF4-FFF2-40B4-BE49-F238E27FC236}">
                <a16:creationId xmlns:a16="http://schemas.microsoft.com/office/drawing/2014/main" id="{9D890440-1EBB-E795-1A96-2C641D892420}"/>
              </a:ext>
            </a:extLst>
          </p:cNvPr>
          <p:cNvSpPr txBox="1"/>
          <p:nvPr/>
        </p:nvSpPr>
        <p:spPr>
          <a:xfrm>
            <a:off x="6006319" y="117693"/>
            <a:ext cx="5929828" cy="6555641"/>
          </a:xfrm>
          <a:prstGeom prst="rect">
            <a:avLst/>
          </a:prstGeom>
          <a:solidFill>
            <a:schemeClr val="bg1">
              <a:lumMod val="95000"/>
            </a:schemeClr>
          </a:solidFill>
          <a:ln>
            <a:solidFill>
              <a:schemeClr val="accent1"/>
            </a:solidFill>
          </a:ln>
        </p:spPr>
        <p:txBody>
          <a:bodyPr wrap="none" rtlCol="0">
            <a:spAutoFit/>
          </a:bodyPr>
          <a:lstStyle/>
          <a:p>
            <a:r>
              <a:rPr lang="en-US" sz="1200" dirty="0">
                <a:solidFill>
                  <a:srgbClr val="000000"/>
                </a:solidFill>
                <a:effectLst/>
                <a:latin typeface="Menlo" panose="020B0609030804020204" pitchFamily="49" charset="0"/>
              </a:rPr>
              <a:t>main:</a:t>
            </a:r>
          </a:p>
          <a:p>
            <a:r>
              <a:rPr lang="en-US" sz="1200" dirty="0">
                <a:solidFill>
                  <a:srgbClr val="000000"/>
                </a:solidFill>
                <a:effectLst/>
                <a:latin typeface="Menlo" panose="020B0609030804020204" pitchFamily="49" charset="0"/>
              </a:rPr>
              <a:t>    push    {r4-r7,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lr</a:t>
            </a:r>
            <a:r>
              <a:rPr lang="en-US" sz="1200" dirty="0">
                <a:solidFill>
                  <a:srgbClr val="000000"/>
                </a:solidFill>
                <a:effectLst/>
                <a:latin typeface="Menlo" panose="020B0609030804020204" pitchFamily="49" charset="0"/>
              </a:rPr>
              <a:t>}</a:t>
            </a:r>
          </a:p>
          <a:p>
            <a:r>
              <a:rPr lang="en-US" sz="1200" dirty="0">
                <a:solidFill>
                  <a:srgbClr val="000000"/>
                </a:solidFill>
                <a:effectLst/>
                <a:latin typeface="Menlo" panose="020B0609030804020204" pitchFamily="49" charset="0"/>
              </a:rPr>
              <a:t>    add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FP_OFF          // set frame pointer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r3, =FRMADD             // get frame size </a:t>
            </a:r>
          </a:p>
          <a:p>
            <a:r>
              <a:rPr lang="en-US" sz="1200" dirty="0">
                <a:solidFill>
                  <a:srgbClr val="000000"/>
                </a:solidFill>
                <a:effectLst/>
                <a:latin typeface="Menlo" panose="020B0609030804020204" pitchFamily="49" charset="0"/>
              </a:rPr>
              <a:t>    sub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sp</a:t>
            </a:r>
            <a:r>
              <a:rPr lang="en-US" sz="1200" dirty="0">
                <a:solidFill>
                  <a:srgbClr val="000000"/>
                </a:solidFill>
                <a:effectLst/>
                <a:latin typeface="Menlo" panose="020B0609030804020204" pitchFamily="49" charset="0"/>
              </a:rPr>
              <a:t>, r3              // allocate space  </a:t>
            </a:r>
          </a:p>
          <a:p>
            <a:r>
              <a:rPr lang="en-US" sz="1200" dirty="0">
                <a:solidFill>
                  <a:srgbClr val="000000"/>
                </a:solidFill>
                <a:effectLst/>
                <a:latin typeface="Menlo" panose="020B0609030804020204" pitchFamily="49" charset="0"/>
              </a:rPr>
              <a:t>     </a:t>
            </a:r>
          </a:p>
          <a:p>
            <a:r>
              <a:rPr lang="en-US" sz="1200" dirty="0">
                <a:solidFill>
                  <a:srgbClr val="000000"/>
                </a:solidFill>
                <a:effectLst/>
                <a:latin typeface="Menlo" panose="020B0609030804020204" pitchFamily="49" charset="0"/>
              </a:rPr>
              <a:t>    // save values in preserved registers</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r4, =BUF                // distance from </a:t>
            </a:r>
            <a:r>
              <a:rPr lang="en-US" sz="1200" dirty="0" err="1">
                <a:solidFill>
                  <a:srgbClr val="000000"/>
                </a:solidFill>
                <a:effectLst/>
                <a:latin typeface="Menlo" panose="020B0609030804020204" pitchFamily="49" charset="0"/>
              </a:rPr>
              <a:t>fp</a:t>
            </a:r>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    sub     r4, </a:t>
            </a:r>
            <a:r>
              <a:rPr lang="en-US" sz="1200" dirty="0" err="1">
                <a:solidFill>
                  <a:srgbClr val="000000"/>
                </a:solidFill>
                <a:effectLst/>
                <a:latin typeface="Menlo" panose="020B0609030804020204" pitchFamily="49" charset="0"/>
              </a:rPr>
              <a:t>fp</a:t>
            </a:r>
            <a:r>
              <a:rPr lang="en-US" sz="1200" dirty="0">
                <a:solidFill>
                  <a:srgbClr val="000000"/>
                </a:solidFill>
                <a:effectLst/>
                <a:latin typeface="Menlo" panose="020B0609030804020204" pitchFamily="49" charset="0"/>
              </a:rPr>
              <a:t>, r4              // pointer to buffer</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=stdin              // standard input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r5, [r5]</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a:t>
            </a:r>
            <a:r>
              <a:rPr lang="en-US" sz="1200" dirty="0" err="1">
                <a:solidFill>
                  <a:srgbClr val="000000"/>
                </a:solidFill>
                <a:effectLst/>
                <a:latin typeface="Menlo" panose="020B0609030804020204" pitchFamily="49" charset="0"/>
              </a:rPr>
              <a:t>stdout</a:t>
            </a:r>
            <a:r>
              <a:rPr lang="en-US" sz="1200" dirty="0">
                <a:solidFill>
                  <a:srgbClr val="000000"/>
                </a:solidFill>
                <a:effectLst/>
                <a:latin typeface="Menlo" panose="020B0609030804020204" pitchFamily="49" charset="0"/>
              </a:rPr>
              <a:t>             // standard output global</a:t>
            </a:r>
          </a:p>
          <a:p>
            <a:r>
              <a:rPr lang="en-US" sz="1200" dirty="0">
                <a:solidFill>
                  <a:srgbClr val="000000"/>
                </a:solidFill>
                <a:effectLst/>
                <a:latin typeface="Menlo" panose="020B0609030804020204" pitchFamily="49" charset="0"/>
              </a:rPr>
              <a:t>    </a:t>
            </a:r>
            <a:r>
              <a:rPr lang="en-US" sz="1200" dirty="0" err="1">
                <a:solidFill>
                  <a:srgbClr val="000000"/>
                </a:solidFill>
                <a:effectLst/>
                <a:latin typeface="Menlo" panose="020B0609030804020204" pitchFamily="49" charset="0"/>
              </a:rPr>
              <a:t>ldr</a:t>
            </a:r>
            <a:r>
              <a:rPr lang="en-US" sz="1200" dirty="0">
                <a:solidFill>
                  <a:srgbClr val="000000"/>
                </a:solidFill>
                <a:effectLst/>
                <a:latin typeface="Menlo" panose="020B0609030804020204" pitchFamily="49" charset="0"/>
              </a:rPr>
              <a:t>     r6, [r6]</a:t>
            </a:r>
          </a:p>
          <a:p>
            <a:endParaRPr lang="en-US" sz="1200" dirty="0">
              <a:solidFill>
                <a:srgbClr val="000000"/>
              </a:solidFill>
              <a:effectLst/>
              <a:latin typeface="Menlo" panose="020B0609030804020204" pitchFamily="49" charset="0"/>
            </a:endParaRP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Lloop</a:t>
            </a:r>
            <a:r>
              <a:rPr lang="en-US" sz="1200" dirty="0">
                <a:solidFill>
                  <a:srgbClr val="000000"/>
                </a:solidFill>
                <a:effectLst/>
                <a:latin typeface="Menlo" panose="020B0609030804020204" pitchFamily="49" charset="0"/>
              </a:rPr>
              <a:t>:</a:t>
            </a:r>
          </a:p>
          <a:p>
            <a:r>
              <a:rPr lang="en-US" sz="1200" dirty="0">
                <a:solidFill>
                  <a:schemeClr val="accent1"/>
                </a:solidFill>
                <a:effectLst/>
                <a:latin typeface="Menlo" panose="020B0609030804020204" pitchFamily="49" charset="0"/>
              </a:rPr>
              <a:t>        // </a:t>
            </a:r>
            <a:r>
              <a:rPr lang="en-US" sz="1200" dirty="0" err="1">
                <a:solidFill>
                  <a:schemeClr val="accent1"/>
                </a:solidFill>
                <a:effectLst/>
                <a:latin typeface="Menlo" panose="020B0609030804020204" pitchFamily="49" charset="0"/>
              </a:rPr>
              <a:t>fread</a:t>
            </a:r>
            <a:r>
              <a:rPr lang="en-US" sz="1200" dirty="0">
                <a:solidFill>
                  <a:schemeClr val="accent1"/>
                </a:solidFill>
                <a:effectLst/>
                <a:latin typeface="Menlo" panose="020B0609030804020204" pitchFamily="49" charset="0"/>
              </a:rPr>
              <a:t>(r0=</a:t>
            </a:r>
            <a:r>
              <a:rPr lang="en-US" sz="1200" dirty="0" err="1">
                <a:solidFill>
                  <a:schemeClr val="accent1"/>
                </a:solidFill>
                <a:effectLst/>
                <a:latin typeface="Menlo" panose="020B0609030804020204" pitchFamily="49" charset="0"/>
              </a:rPr>
              <a:t>buf</a:t>
            </a:r>
            <a:r>
              <a:rPr lang="en-US" sz="1200" dirty="0">
                <a:solidFill>
                  <a:schemeClr val="accent1"/>
                </a:solidFill>
                <a:effectLst/>
                <a:latin typeface="Menlo" panose="020B0609030804020204" pitchFamily="49" charset="0"/>
              </a:rPr>
              <a:t>, r1=1, r2=BUFSZ, r3=</a:t>
            </a:r>
            <a:r>
              <a:rPr lang="en-US" sz="1200" dirty="0">
                <a:solidFill>
                  <a:schemeClr val="accent1"/>
                </a:solidFill>
                <a:latin typeface="Menlo" panose="020B0609030804020204" pitchFamily="49" charset="0"/>
              </a:rPr>
              <a:t>std</a:t>
            </a:r>
            <a:r>
              <a:rPr lang="en-US" sz="1200" dirty="0">
                <a:solidFill>
                  <a:schemeClr val="accent1"/>
                </a:solidFill>
                <a:effectLst/>
                <a:latin typeface="Menlo" panose="020B0609030804020204" pitchFamily="49" charset="0"/>
              </a:rPr>
              <a:t>in)</a:t>
            </a:r>
          </a:p>
          <a:p>
            <a:r>
              <a:rPr lang="en-US" sz="1200" dirty="0">
                <a:solidFill>
                  <a:schemeClr val="accent1"/>
                </a:solidFill>
                <a:effectLst/>
                <a:latin typeface="Menlo" panose="020B0609030804020204" pitchFamily="49" charset="0"/>
              </a:rPr>
              <a:t>    mov     r0, r4              // </a:t>
            </a:r>
            <a:r>
              <a:rPr lang="en-US" sz="1200" dirty="0" err="1">
                <a:solidFill>
                  <a:schemeClr val="accent1"/>
                </a:solidFill>
                <a:effectLst/>
                <a:latin typeface="Menlo" panose="020B0609030804020204" pitchFamily="49" charset="0"/>
              </a:rPr>
              <a:t>buf</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r1, 1               // bytes</a:t>
            </a:r>
          </a:p>
          <a:p>
            <a:r>
              <a:rPr lang="en-US" sz="1200" dirty="0">
                <a:solidFill>
                  <a:schemeClr val="accent1"/>
                </a:solidFill>
                <a:effectLst/>
                <a:latin typeface="Menlo" panose="020B0609030804020204" pitchFamily="49" charset="0"/>
              </a:rPr>
              <a:t>    mov     r2, BUFSZ           // </a:t>
            </a:r>
            <a:r>
              <a:rPr lang="en-US" sz="1200" dirty="0" err="1">
                <a:solidFill>
                  <a:schemeClr val="accent1"/>
                </a:solidFill>
                <a:effectLst/>
                <a:latin typeface="Menlo" panose="020B0609030804020204" pitchFamily="49" charset="0"/>
              </a:rPr>
              <a:t>cnt</a:t>
            </a:r>
            <a:r>
              <a:rPr lang="en-US" sz="1200" dirty="0">
                <a:solidFill>
                  <a:schemeClr val="accent1"/>
                </a:solidFill>
                <a:effectLst/>
                <a:latin typeface="Menlo" panose="020B0609030804020204" pitchFamily="49" charset="0"/>
              </a:rPr>
              <a:t> (or </a:t>
            </a:r>
            <a:r>
              <a:rPr lang="en-US" sz="1200" dirty="0" err="1">
                <a:solidFill>
                  <a:schemeClr val="accent1"/>
                </a:solidFill>
                <a:effectLst/>
                <a:latin typeface="Menlo" panose="020B0609030804020204" pitchFamily="49" charset="0"/>
              </a:rPr>
              <a:t>ldr</a:t>
            </a:r>
            <a:r>
              <a:rPr lang="en-US" sz="1200" dirty="0">
                <a:solidFill>
                  <a:schemeClr val="accent1"/>
                </a:solidFill>
                <a:effectLst/>
                <a:latin typeface="Menlo" panose="020B0609030804020204" pitchFamily="49" charset="0"/>
              </a:rPr>
              <a:t> r2, =BUFSZ)</a:t>
            </a:r>
          </a:p>
          <a:p>
            <a:r>
              <a:rPr lang="en-US" sz="1200" dirty="0">
                <a:solidFill>
                  <a:schemeClr val="accent1"/>
                </a:solidFill>
                <a:effectLst/>
                <a:latin typeface="Menlo" panose="020B0609030804020204" pitchFamily="49" charset="0"/>
              </a:rPr>
              <a:t>    mov     r3, r5              // stdin</a:t>
            </a:r>
          </a:p>
          <a:p>
            <a:r>
              <a:rPr lang="en-US" sz="1200" dirty="0">
                <a:solidFill>
                  <a:schemeClr val="accent1"/>
                </a:solidFill>
                <a:effectLst/>
                <a:latin typeface="Menlo" panose="020B0609030804020204" pitchFamily="49" charset="0"/>
              </a:rPr>
              <a:t>    bl      </a:t>
            </a:r>
            <a:r>
              <a:rPr lang="en-US" sz="1200" dirty="0" err="1">
                <a:solidFill>
                  <a:schemeClr val="accent1"/>
                </a:solidFill>
                <a:effectLst/>
                <a:latin typeface="Menlo" panose="020B0609030804020204" pitchFamily="49" charset="0"/>
              </a:rPr>
              <a:t>fread</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cmp</a:t>
            </a:r>
            <a:r>
              <a:rPr lang="en-US" sz="1200" dirty="0">
                <a:solidFill>
                  <a:schemeClr val="accent1"/>
                </a:solidFill>
                <a:effectLst/>
                <a:latin typeface="Menlo" panose="020B0609030804020204" pitchFamily="49" charset="0"/>
              </a:rPr>
              <a:t>     r0, 0</a:t>
            </a:r>
          </a:p>
          <a:p>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ble</a:t>
            </a:r>
            <a:r>
              <a:rPr lang="en-US" sz="1200" dirty="0">
                <a:solidFill>
                  <a:schemeClr val="accent1"/>
                </a:solidFill>
                <a:effectLst/>
                <a:latin typeface="Menlo" panose="020B0609030804020204" pitchFamily="49" charset="0"/>
              </a:rPr>
              <a:t>     .</a:t>
            </a:r>
            <a:r>
              <a:rPr lang="en-US" sz="1200" dirty="0" err="1">
                <a:solidFill>
                  <a:schemeClr val="accent1"/>
                </a:solidFill>
                <a:effectLst/>
                <a:latin typeface="Menlo" panose="020B0609030804020204" pitchFamily="49" charset="0"/>
              </a:rPr>
              <a:t>Ldone</a:t>
            </a:r>
            <a:endParaRPr lang="en-US" sz="1200" dirty="0">
              <a:solidFill>
                <a:schemeClr val="accent1"/>
              </a:solidFill>
              <a:effectLst/>
              <a:latin typeface="Menlo" panose="020B0609030804020204" pitchFamily="49" charset="0"/>
            </a:endParaRPr>
          </a:p>
          <a:p>
            <a:r>
              <a:rPr lang="en-US" sz="1200" dirty="0">
                <a:solidFill>
                  <a:schemeClr val="accent1"/>
                </a:solidFill>
                <a:effectLst/>
                <a:latin typeface="Menlo" panose="020B0609030804020204" pitchFamily="49" charset="0"/>
              </a:rPr>
              <a:t>    mov     r7, r0              // save </a:t>
            </a:r>
            <a:r>
              <a:rPr lang="en-US" sz="1200" dirty="0" err="1">
                <a:solidFill>
                  <a:schemeClr val="accent1"/>
                </a:solidFill>
                <a:effectLst/>
                <a:latin typeface="Menlo" panose="020B0609030804020204" pitchFamily="49" charset="0"/>
              </a:rPr>
              <a:t>cnt</a:t>
            </a:r>
            <a:endParaRPr lang="en-US" sz="1200" dirty="0">
              <a:solidFill>
                <a:schemeClr val="accent1"/>
              </a:solidFill>
              <a:effectLst/>
              <a:latin typeface="Menlo" panose="020B0609030804020204" pitchFamily="49" charset="0"/>
            </a:endParaRPr>
          </a:p>
          <a:p>
            <a:endParaRPr lang="en-US" sz="1200" dirty="0">
              <a:solidFill>
                <a:schemeClr val="accent1"/>
              </a:solidFill>
              <a:effectLst/>
              <a:latin typeface="Menlo" panose="020B0609030804020204" pitchFamily="49" charset="0"/>
            </a:endParaRPr>
          </a:p>
          <a:p>
            <a:r>
              <a:rPr lang="en-US" sz="1200" dirty="0">
                <a:solidFill>
                  <a:srgbClr val="7030A0"/>
                </a:solidFill>
                <a:effectLst/>
                <a:latin typeface="Menlo" panose="020B0609030804020204" pitchFamily="49" charset="0"/>
              </a:rPr>
              <a:t>    	// </a:t>
            </a:r>
            <a:r>
              <a:rPr lang="en-US" sz="1200" dirty="0" err="1">
                <a:solidFill>
                  <a:srgbClr val="7030A0"/>
                </a:solidFill>
                <a:effectLst/>
                <a:latin typeface="Menlo" panose="020B0609030804020204" pitchFamily="49" charset="0"/>
              </a:rPr>
              <a:t>fwrite</a:t>
            </a:r>
            <a:r>
              <a:rPr lang="en-US" sz="1200" dirty="0">
                <a:solidFill>
                  <a:srgbClr val="7030A0"/>
                </a:solidFill>
                <a:effectLst/>
                <a:latin typeface="Menlo" panose="020B0609030804020204" pitchFamily="49" charset="0"/>
              </a:rPr>
              <a:t>(r0=</a:t>
            </a:r>
            <a:r>
              <a:rPr lang="en-US" sz="1200" dirty="0" err="1">
                <a:solidFill>
                  <a:srgbClr val="7030A0"/>
                </a:solidFill>
                <a:effectLst/>
                <a:latin typeface="Menlo" panose="020B0609030804020204" pitchFamily="49" charset="0"/>
              </a:rPr>
              <a:t>buf</a:t>
            </a:r>
            <a:r>
              <a:rPr lang="en-US" sz="1200" dirty="0">
                <a:solidFill>
                  <a:srgbClr val="7030A0"/>
                </a:solidFill>
                <a:effectLst/>
                <a:latin typeface="Menlo" panose="020B0609030804020204" pitchFamily="49" charset="0"/>
              </a:rPr>
              <a:t>, r1=1, r2=</a:t>
            </a:r>
            <a:r>
              <a:rPr lang="en-US" sz="1200" dirty="0" err="1">
                <a:solidFill>
                  <a:srgbClr val="7030A0"/>
                </a:solidFill>
                <a:effectLst/>
                <a:latin typeface="Menlo" panose="020B0609030804020204" pitchFamily="49" charset="0"/>
              </a:rPr>
              <a:t>cnt</a:t>
            </a:r>
            <a:r>
              <a:rPr lang="en-US" sz="1200" dirty="0">
                <a:solidFill>
                  <a:srgbClr val="7030A0"/>
                </a:solidFill>
                <a:effectLst/>
                <a:latin typeface="Menlo" panose="020B0609030804020204" pitchFamily="49" charset="0"/>
              </a:rPr>
              <a:t>, r3=</a:t>
            </a:r>
            <a:r>
              <a:rPr lang="en-US" sz="1200" dirty="0" err="1">
                <a:solidFill>
                  <a:srgbClr val="7030A0"/>
                </a:solidFill>
                <a:effectLst/>
                <a:latin typeface="Menlo" panose="020B0609030804020204" pitchFamily="49" charset="0"/>
              </a:rPr>
              <a:t>stdout</a:t>
            </a:r>
            <a:r>
              <a:rPr lang="en-US" sz="1200" dirty="0">
                <a:solidFill>
                  <a:srgbClr val="7030A0"/>
                </a:solidFill>
                <a:effectLst/>
                <a:latin typeface="Menlo" panose="020B0609030804020204" pitchFamily="49" charset="0"/>
              </a:rPr>
              <a:t>)</a:t>
            </a:r>
          </a:p>
          <a:p>
            <a:r>
              <a:rPr lang="en-US" sz="1200" dirty="0">
                <a:solidFill>
                  <a:srgbClr val="7030A0"/>
                </a:solidFill>
                <a:effectLst/>
                <a:latin typeface="Menlo" panose="020B0609030804020204" pitchFamily="49" charset="0"/>
              </a:rPr>
              <a:t>    mov     r0, r4              // </a:t>
            </a:r>
            <a:r>
              <a:rPr lang="en-US" sz="1200" dirty="0" err="1">
                <a:solidFill>
                  <a:srgbClr val="7030A0"/>
                </a:solidFill>
                <a:effectLst/>
                <a:latin typeface="Menlo" panose="020B0609030804020204" pitchFamily="49" charset="0"/>
              </a:rPr>
              <a:t>buf</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r1, 1               // bytes</a:t>
            </a:r>
          </a:p>
          <a:p>
            <a:r>
              <a:rPr lang="en-US" sz="1200" dirty="0">
                <a:solidFill>
                  <a:srgbClr val="7030A0"/>
                </a:solidFill>
                <a:effectLst/>
                <a:latin typeface="Menlo" panose="020B0609030804020204" pitchFamily="49" charset="0"/>
              </a:rPr>
              <a:t>    mov     r2, r7              // </a:t>
            </a:r>
            <a:r>
              <a:rPr lang="en-US" sz="1200" dirty="0" err="1">
                <a:solidFill>
                  <a:srgbClr val="7030A0"/>
                </a:solidFill>
                <a:effectLst/>
                <a:latin typeface="Menlo" panose="020B0609030804020204" pitchFamily="49" charset="0"/>
              </a:rPr>
              <a:t>cnt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mov     r3, r6              // </a:t>
            </a:r>
            <a:r>
              <a:rPr lang="en-US" sz="1200" dirty="0" err="1">
                <a:solidFill>
                  <a:srgbClr val="7030A0"/>
                </a:solidFill>
                <a:effectLst/>
                <a:latin typeface="Menlo" panose="020B0609030804020204" pitchFamily="49" charset="0"/>
              </a:rPr>
              <a:t>stdout</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bl      </a:t>
            </a:r>
            <a:r>
              <a:rPr lang="en-US" sz="1200" dirty="0" err="1">
                <a:solidFill>
                  <a:srgbClr val="7030A0"/>
                </a:solidFill>
                <a:effectLst/>
                <a:latin typeface="Menlo" panose="020B0609030804020204" pitchFamily="49" charset="0"/>
              </a:rPr>
              <a:t>fwrite</a:t>
            </a:r>
            <a:endParaRPr lang="en-US" sz="1200" dirty="0">
              <a:solidFill>
                <a:srgbClr val="7030A0"/>
              </a:solidFill>
              <a:effectLst/>
              <a:latin typeface="Menlo" panose="020B0609030804020204" pitchFamily="49" charset="0"/>
            </a:endParaRP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cmp</a:t>
            </a:r>
            <a:r>
              <a:rPr lang="en-US" sz="1200" dirty="0">
                <a:solidFill>
                  <a:srgbClr val="7030A0"/>
                </a:solidFill>
                <a:effectLst/>
                <a:latin typeface="Menlo" panose="020B0609030804020204" pitchFamily="49" charset="0"/>
              </a:rPr>
              <a:t>     r0, r7		  // did we write all the bytes?</a:t>
            </a:r>
          </a:p>
          <a:p>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beq</a:t>
            </a:r>
            <a:r>
              <a:rPr lang="en-US" sz="1200" dirty="0">
                <a:solidFill>
                  <a:srgbClr val="7030A0"/>
                </a:solidFill>
                <a:effectLst/>
                <a:latin typeface="Menlo" panose="020B0609030804020204" pitchFamily="49" charset="0"/>
              </a:rPr>
              <a:t>     .</a:t>
            </a:r>
            <a:r>
              <a:rPr lang="en-US" sz="1200" dirty="0" err="1">
                <a:solidFill>
                  <a:srgbClr val="7030A0"/>
                </a:solidFill>
                <a:effectLst/>
                <a:latin typeface="Menlo" panose="020B0609030804020204" pitchFamily="49" charset="0"/>
              </a:rPr>
              <a:t>Lloop</a:t>
            </a:r>
            <a:endParaRPr lang="en-US" sz="1200" dirty="0">
              <a:solidFill>
                <a:srgbClr val="7030A0"/>
              </a:solidFill>
              <a:effectLst/>
              <a:latin typeface="Menlo" panose="020B0609030804020204" pitchFamily="49" charset="0"/>
            </a:endParaRPr>
          </a:p>
          <a:p>
            <a:r>
              <a:rPr lang="en-US" sz="1200" dirty="0">
                <a:solidFill>
                  <a:srgbClr val="000000"/>
                </a:solidFill>
                <a:effectLst/>
                <a:latin typeface="Menlo" panose="020B0609030804020204" pitchFamily="49" charset="0"/>
              </a:rPr>
              <a:t>    mov     r0, EXIT_FAILURE</a:t>
            </a:r>
          </a:p>
          <a:p>
            <a:r>
              <a:rPr lang="en-US" sz="1200" dirty="0">
                <a:solidFill>
                  <a:srgbClr val="000000"/>
                </a:solidFill>
                <a:effectLst/>
                <a:latin typeface="Menlo" panose="020B0609030804020204" pitchFamily="49" charset="0"/>
              </a:rPr>
              <a:t>.</a:t>
            </a:r>
            <a:r>
              <a:rPr lang="en-US" sz="1200" dirty="0" err="1">
                <a:solidFill>
                  <a:srgbClr val="000000"/>
                </a:solidFill>
                <a:effectLst/>
                <a:latin typeface="Menlo" panose="020B0609030804020204" pitchFamily="49" charset="0"/>
              </a:rPr>
              <a:t>Ldone</a:t>
            </a:r>
            <a:r>
              <a:rPr lang="en-US" sz="1200" dirty="0">
                <a:solidFill>
                  <a:srgbClr val="000000"/>
                </a:solidFill>
                <a:effectLst/>
                <a:latin typeface="Menlo" panose="020B0609030804020204" pitchFamily="49" charset="0"/>
              </a:rPr>
              <a:t>:</a:t>
            </a:r>
          </a:p>
        </p:txBody>
      </p:sp>
    </p:spTree>
    <p:extLst>
      <p:ext uri="{BB962C8B-B14F-4D97-AF65-F5344CB8AC3E}">
        <p14:creationId xmlns:p14="http://schemas.microsoft.com/office/powerpoint/2010/main" val="3093113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761826" cy="456948"/>
          </a:xfrm>
        </p:spPr>
        <p:txBody>
          <a:bodyPr/>
          <a:lstStyle/>
          <a:p>
            <a:r>
              <a:rPr lang="en-US" sz="2400" dirty="0"/>
              <a:t>Writing Functions: Receiving a Pointer Parameter - 1</a:t>
            </a:r>
            <a:endParaRPr lang="en-US" sz="2800" dirty="0"/>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473575" y="884792"/>
            <a:ext cx="5622425"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#define BFSZ 256</a:t>
            </a:r>
          </a:p>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(char *s,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int main(void)</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7030A0"/>
                </a:solidFill>
                <a:latin typeface="Consolas" panose="020B0609020204030204" pitchFamily="49" charset="0"/>
                <a:cs typeface="Consolas" panose="020B0609020204030204" pitchFamily="49" charset="0"/>
              </a:rPr>
              <a:t>char </a:t>
            </a:r>
            <a:r>
              <a:rPr lang="en-US" dirty="0" err="1">
                <a:solidFill>
                  <a:srgbClr val="7030A0"/>
                </a:solidFill>
                <a:latin typeface="Consolas" panose="020B0609020204030204" pitchFamily="49" charset="0"/>
                <a:cs typeface="Consolas" panose="020B0609020204030204" pitchFamily="49" charset="0"/>
              </a:rPr>
              <a:t>buf</a:t>
            </a:r>
            <a:r>
              <a:rPr lang="en-US" dirty="0">
                <a:solidFill>
                  <a:srgbClr val="7030A0"/>
                </a:solidFill>
                <a:latin typeface="Consolas" panose="020B0609020204030204" pitchFamily="49" charset="0"/>
                <a:cs typeface="Consolas" panose="020B0609020204030204" pitchFamily="49" charset="0"/>
              </a:rPr>
              <a:t>[BFSZ];</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buf</a:t>
            </a:r>
            <a:r>
              <a:rPr lang="en-US" dirty="0">
                <a:latin typeface="Consolas" panose="020B0609020204030204" pitchFamily="49" charset="0"/>
                <a:cs typeface="Consolas" panose="020B0609020204030204" pitchFamily="49" charset="0"/>
              </a:rPr>
              <a:t>, BFSZ, 'A');</a:t>
            </a:r>
          </a:p>
          <a:p>
            <a:r>
              <a:rPr lang="en-US" dirty="0">
                <a:latin typeface="Consolas" panose="020B0609020204030204" pitchFamily="49" charset="0"/>
                <a:cs typeface="Consolas" panose="020B0609020204030204" pitchFamily="49" charset="0"/>
              </a:rPr>
              <a:t>  return EXIT_SUCCESS;</a:t>
            </a:r>
          </a:p>
          <a:p>
            <a:r>
              <a:rPr lang="en-US" dirty="0">
                <a:latin typeface="Consolas" panose="020B0609020204030204" pitchFamily="49" charset="0"/>
                <a:cs typeface="Consolas" panose="020B0609020204030204" pitchFamily="49" charset="0"/>
              </a:rPr>
              <a:t>}</a:t>
            </a:r>
          </a:p>
        </p:txBody>
      </p:sp>
      <p:grpSp>
        <p:nvGrpSpPr>
          <p:cNvPr id="8" name="Group 7">
            <a:extLst>
              <a:ext uri="{FF2B5EF4-FFF2-40B4-BE49-F238E27FC236}">
                <a16:creationId xmlns:a16="http://schemas.microsoft.com/office/drawing/2014/main" id="{694F48EC-D8E9-6B4B-8B45-B8E2B8EB6909}"/>
              </a:ext>
            </a:extLst>
          </p:cNvPr>
          <p:cNvGrpSpPr/>
          <p:nvPr/>
        </p:nvGrpSpPr>
        <p:grpSpPr>
          <a:xfrm>
            <a:off x="2319011" y="3600347"/>
            <a:ext cx="2503443" cy="2744203"/>
            <a:chOff x="3239341" y="4287132"/>
            <a:chExt cx="2379636" cy="2348555"/>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41686" y="4287132"/>
              <a:ext cx="2377291" cy="2348555"/>
              <a:chOff x="8771244" y="3460868"/>
              <a:chExt cx="2377291" cy="2348555"/>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69332"/>
                <a:chOff x="7366831" y="6146419"/>
                <a:chExt cx="990152" cy="369332"/>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a:extLst>
                  <a:ext uri="{FF2B5EF4-FFF2-40B4-BE49-F238E27FC236}">
                    <a16:creationId xmlns:a16="http://schemas.microsoft.com/office/drawing/2014/main" id="{F48207DA-74C2-C34B-94E0-6E479B4752CA}"/>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CB490346-9458-D845-A2EB-A7823A9C9D7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8" name="Rectangle 47">
                <a:extLst>
                  <a:ext uri="{FF2B5EF4-FFF2-40B4-BE49-F238E27FC236}">
                    <a16:creationId xmlns:a16="http://schemas.microsoft.com/office/drawing/2014/main" id="{DC2C8D33-277F-0843-80C0-586D0F296299}"/>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50" name="Group 49">
                <a:extLst>
                  <a:ext uri="{FF2B5EF4-FFF2-40B4-BE49-F238E27FC236}">
                    <a16:creationId xmlns:a16="http://schemas.microsoft.com/office/drawing/2014/main" id="{5C4E5541-3D9C-5748-AED1-92233496AAAB}"/>
                  </a:ext>
                </a:extLst>
              </p:cNvPr>
              <p:cNvGrpSpPr/>
              <p:nvPr/>
            </p:nvGrpSpPr>
            <p:grpSpPr>
              <a:xfrm>
                <a:off x="10149040" y="3830572"/>
                <a:ext cx="796526" cy="369332"/>
                <a:chOff x="7569116" y="1911757"/>
                <a:chExt cx="796526" cy="369332"/>
              </a:xfrm>
            </p:grpSpPr>
            <p:sp>
              <p:nvSpPr>
                <p:cNvPr id="52" name="TextBox 51">
                  <a:extLst>
                    <a:ext uri="{FF2B5EF4-FFF2-40B4-BE49-F238E27FC236}">
                      <a16:creationId xmlns:a16="http://schemas.microsoft.com/office/drawing/2014/main" id="{B146EC34-5AD6-0A44-B306-6BCA1930041E}"/>
                    </a:ext>
                  </a:extLst>
                </p:cNvPr>
                <p:cNvSpPr txBox="1"/>
                <p:nvPr/>
              </p:nvSpPr>
              <p:spPr>
                <a:xfrm>
                  <a:off x="7907124" y="1911757"/>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53" name="Left Arrow 52">
                  <a:extLst>
                    <a:ext uri="{FF2B5EF4-FFF2-40B4-BE49-F238E27FC236}">
                      <a16:creationId xmlns:a16="http://schemas.microsoft.com/office/drawing/2014/main" id="{B173577B-6464-9A40-8DEB-51BE82C47F3B}"/>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9" name="Group 8">
            <a:extLst>
              <a:ext uri="{FF2B5EF4-FFF2-40B4-BE49-F238E27FC236}">
                <a16:creationId xmlns:a16="http://schemas.microsoft.com/office/drawing/2014/main" id="{C0CA01B3-3CB8-1544-8082-5BB959AD8B6A}"/>
              </a:ext>
            </a:extLst>
          </p:cNvPr>
          <p:cNvGrpSpPr/>
          <p:nvPr/>
        </p:nvGrpSpPr>
        <p:grpSpPr>
          <a:xfrm>
            <a:off x="1392645" y="4688091"/>
            <a:ext cx="966197" cy="1493291"/>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b="1" dirty="0">
                  <a:solidFill>
                    <a:srgbClr val="7030A0"/>
                  </a:solidFill>
                  <a:latin typeface="Courier New" panose="02070309020205020404" pitchFamily="49" charset="0"/>
                  <a:cs typeface="Courier New" panose="020703090202050204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7" name="Group 6">
            <a:extLst>
              <a:ext uri="{FF2B5EF4-FFF2-40B4-BE49-F238E27FC236}">
                <a16:creationId xmlns:a16="http://schemas.microsoft.com/office/drawing/2014/main" id="{B4E57ED0-3BC3-CD43-BC51-1CB6D23F85D8}"/>
              </a:ext>
            </a:extLst>
          </p:cNvPr>
          <p:cNvGrpSpPr/>
          <p:nvPr/>
        </p:nvGrpSpPr>
        <p:grpSpPr>
          <a:xfrm>
            <a:off x="1194743" y="4368994"/>
            <a:ext cx="1489128" cy="345240"/>
            <a:chOff x="4602102" y="5004565"/>
            <a:chExt cx="1489128" cy="345240"/>
          </a:xfrm>
        </p:grpSpPr>
        <p:sp>
          <p:nvSpPr>
            <p:cNvPr id="60" name="TextBox 59">
              <a:extLst>
                <a:ext uri="{FF2B5EF4-FFF2-40B4-BE49-F238E27FC236}">
                  <a16:creationId xmlns:a16="http://schemas.microsoft.com/office/drawing/2014/main" id="{348B44D9-3132-8E46-B0A1-E7DDFD0283E8}"/>
                </a:ext>
              </a:extLst>
            </p:cNvPr>
            <p:cNvSpPr txBox="1"/>
            <p:nvPr/>
          </p:nvSpPr>
          <p:spPr>
            <a:xfrm>
              <a:off x="4602102" y="5011251"/>
              <a:ext cx="1489128" cy="338554"/>
            </a:xfrm>
            <a:prstGeom prst="rect">
              <a:avLst/>
            </a:prstGeom>
            <a:noFill/>
          </p:spPr>
          <p:txBody>
            <a:bodyPr wrap="square" rtlCol="0">
              <a:spAutoFit/>
            </a:bodyPr>
            <a:lstStyle/>
            <a:p>
              <a:r>
                <a:rPr lang="en-US" sz="1600" b="1" dirty="0">
                  <a:solidFill>
                    <a:srgbClr val="788965"/>
                  </a:solidFill>
                  <a:latin typeface="Courier New" panose="02070309020205020404" pitchFamily="49" charset="0"/>
                  <a:cs typeface="Courier New" panose="02070309020205020404" pitchFamily="49" charset="0"/>
                </a:rPr>
                <a:t>FP_OFF</a:t>
              </a:r>
            </a:p>
          </p:txBody>
        </p:sp>
        <p:sp>
          <p:nvSpPr>
            <p:cNvPr id="61" name="Right Brace 60">
              <a:extLst>
                <a:ext uri="{FF2B5EF4-FFF2-40B4-BE49-F238E27FC236}">
                  <a16:creationId xmlns:a16="http://schemas.microsoft.com/office/drawing/2014/main" id="{56EFD5B7-8075-5E40-AA73-585A14D17965}"/>
                </a:ext>
              </a:extLst>
            </p:cNvPr>
            <p:cNvSpPr/>
            <p:nvPr/>
          </p:nvSpPr>
          <p:spPr>
            <a:xfrm rot="10800000">
              <a:off x="5425421" y="5004565"/>
              <a:ext cx="273673" cy="312088"/>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86111" y="4605254"/>
            <a:ext cx="1705727" cy="1672389"/>
            <a:chOff x="2470937" y="4894925"/>
            <a:chExt cx="1705727" cy="1672389"/>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470937" y="4894925"/>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cxnSp>
        <p:nvCxnSpPr>
          <p:cNvPr id="14" name="Straight Arrow Connector 13">
            <a:extLst>
              <a:ext uri="{FF2B5EF4-FFF2-40B4-BE49-F238E27FC236}">
                <a16:creationId xmlns:a16="http://schemas.microsoft.com/office/drawing/2014/main" id="{8C219DAA-5B8E-0C44-9D3B-340C2AE588B5}"/>
              </a:ext>
            </a:extLst>
          </p:cNvPr>
          <p:cNvCxnSpPr>
            <a:cxnSpLocks/>
          </p:cNvCxnSpPr>
          <p:nvPr/>
        </p:nvCxnSpPr>
        <p:spPr>
          <a:xfrm>
            <a:off x="4002164" y="4354562"/>
            <a:ext cx="0" cy="170971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9C178CF-B323-2C40-B5CF-46AD69B15818}"/>
              </a:ext>
            </a:extLst>
          </p:cNvPr>
          <p:cNvSpPr txBox="1"/>
          <p:nvPr/>
        </p:nvSpPr>
        <p:spPr>
          <a:xfrm rot="16200000">
            <a:off x="3277320" y="5019166"/>
            <a:ext cx="1793050" cy="338554"/>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BFSZ + FP_OFF</a:t>
            </a:r>
          </a:p>
        </p:txBody>
      </p:sp>
      <p:sp>
        <p:nvSpPr>
          <p:cNvPr id="16" name="TextBox 15">
            <a:extLst>
              <a:ext uri="{FF2B5EF4-FFF2-40B4-BE49-F238E27FC236}">
                <a16:creationId xmlns:a16="http://schemas.microsoft.com/office/drawing/2014/main" id="{12C36FB6-2653-B243-90D1-C57750FD8D70}"/>
              </a:ext>
            </a:extLst>
          </p:cNvPr>
          <p:cNvSpPr txBox="1"/>
          <p:nvPr/>
        </p:nvSpPr>
        <p:spPr>
          <a:xfrm>
            <a:off x="2688263" y="884791"/>
            <a:ext cx="2723823" cy="369332"/>
          </a:xfrm>
          <a:prstGeom prst="rect">
            <a:avLst/>
          </a:prstGeom>
          <a:noFill/>
        </p:spPr>
        <p:txBody>
          <a:bodyPr wrap="none" rtlCol="0">
            <a:spAutoFit/>
          </a:bodyPr>
          <a:lstStyle/>
          <a:p>
            <a:r>
              <a:rPr lang="en-US" dirty="0">
                <a:solidFill>
                  <a:srgbClr val="FF0000"/>
                </a:solidFill>
              </a:rPr>
              <a:t>r0,              r1,              r2</a:t>
            </a:r>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 name="Group 3">
            <a:extLst>
              <a:ext uri="{FF2B5EF4-FFF2-40B4-BE49-F238E27FC236}">
                <a16:creationId xmlns:a16="http://schemas.microsoft.com/office/drawing/2014/main" id="{1D67AB52-EA0A-3E4E-AD73-C812F8BA7935}"/>
              </a:ext>
            </a:extLst>
          </p:cNvPr>
          <p:cNvGrpSpPr/>
          <p:nvPr/>
        </p:nvGrpSpPr>
        <p:grpSpPr>
          <a:xfrm>
            <a:off x="5847439" y="563772"/>
            <a:ext cx="6552827" cy="5998393"/>
            <a:chOff x="7652187" y="474470"/>
            <a:chExt cx="6552827" cy="5998393"/>
          </a:xfrm>
        </p:grpSpPr>
        <p:sp>
          <p:nvSpPr>
            <p:cNvPr id="67" name="Rounded Rectangle 66">
              <a:extLst>
                <a:ext uri="{FF2B5EF4-FFF2-40B4-BE49-F238E27FC236}">
                  <a16:creationId xmlns:a16="http://schemas.microsoft.com/office/drawing/2014/main" id="{A5D3CF07-DD6B-DC4D-A365-5483CAEEF03E}"/>
                </a:ext>
              </a:extLst>
            </p:cNvPr>
            <p:cNvSpPr/>
            <p:nvPr/>
          </p:nvSpPr>
          <p:spPr bwMode="auto">
            <a:xfrm>
              <a:off x="8265662" y="843116"/>
              <a:ext cx="5538200" cy="180522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r>
                <a:rPr lang="en-US" dirty="0">
                  <a:solidFill>
                    <a:srgbClr val="F37440"/>
                  </a:solidFill>
                  <a:latin typeface="Consolas" panose="020B0609020204030204" pitchFamily="49" charset="0"/>
                  <a:cs typeface="Consolas" panose="020B0609020204030204" pitchFamily="49" charset="0"/>
                </a:rPr>
                <a:t>char *s</a:t>
              </a:r>
              <a:r>
                <a:rPr lang="en-US" dirty="0">
                  <a:latin typeface="Consolas" panose="020B0609020204030204" pitchFamily="49" charset="0"/>
                  <a:cs typeface="Consolas" panose="020B0609020204030204" pitchFamily="49" charset="0"/>
                </a:rPr>
                <a:t>, int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 char fill)</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char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 =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len</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while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&lt; </a:t>
              </a:r>
              <a:r>
                <a:rPr lang="en-US" dirty="0" err="1">
                  <a:latin typeface="Consolas" panose="020B0609020204030204" pitchFamily="49" charset="0"/>
                  <a:cs typeface="Consolas" panose="020B0609020204030204" pitchFamily="49" charset="0"/>
                </a:rPr>
                <a:t>enptr</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F37440"/>
                  </a:solidFill>
                  <a:latin typeface="Consolas" panose="020B0609020204030204" pitchFamily="49" charset="0"/>
                  <a:cs typeface="Consolas" panose="020B0609020204030204" pitchFamily="49" charset="0"/>
                </a:rPr>
                <a:t>s</a:t>
              </a:r>
              <a:r>
                <a:rPr lang="en-US" dirty="0">
                  <a:latin typeface="Consolas" panose="020B0609020204030204" pitchFamily="49" charset="0"/>
                  <a:cs typeface="Consolas" panose="020B0609020204030204" pitchFamily="49" charset="0"/>
                </a:rPr>
                <a:t>++) = fill;</a:t>
              </a:r>
            </a:p>
            <a:p>
              <a:r>
                <a:rPr lang="en-US" dirty="0">
                  <a:latin typeface="Consolas" panose="020B0609020204030204" pitchFamily="49" charset="0"/>
                  <a:cs typeface="Consolas" panose="020B0609020204030204" pitchFamily="49" charset="0"/>
                </a:rPr>
                <a:t>}</a:t>
              </a:r>
            </a:p>
          </p:txBody>
        </p:sp>
        <p:grpSp>
          <p:nvGrpSpPr>
            <p:cNvPr id="83" name="Group 82">
              <a:extLst>
                <a:ext uri="{FF2B5EF4-FFF2-40B4-BE49-F238E27FC236}">
                  <a16:creationId xmlns:a16="http://schemas.microsoft.com/office/drawing/2014/main" id="{8F0A9831-B284-AB42-99BD-E3C498B04FF3}"/>
                </a:ext>
              </a:extLst>
            </p:cNvPr>
            <p:cNvGrpSpPr/>
            <p:nvPr/>
          </p:nvGrpSpPr>
          <p:grpSpPr>
            <a:xfrm>
              <a:off x="9102627" y="2924660"/>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652187" y="3921356"/>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9114923" y="5508823"/>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9116856" y="5892426"/>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1608537" y="5252926"/>
              <a:ext cx="2596477" cy="646331"/>
            </a:xfrm>
            <a:prstGeom prst="rect">
              <a:avLst/>
            </a:prstGeom>
            <a:noFill/>
          </p:spPr>
          <p:txBody>
            <a:bodyPr wrap="square" rtlCol="0">
              <a:spAutoFit/>
            </a:bodyPr>
            <a:lstStyle/>
            <a:p>
              <a:r>
                <a:rPr lang="en-US" b="1" dirty="0">
                  <a:solidFill>
                    <a:srgbClr val="F37440"/>
                  </a:solidFill>
                  <a:latin typeface="Courier New" panose="02070309020205020404" pitchFamily="49" charset="0"/>
                  <a:cs typeface="Courier New" panose="02070309020205020404" pitchFamily="49" charset="0"/>
                </a:rPr>
                <a:t>r0 points at caller's frame </a:t>
              </a:r>
            </a:p>
          </p:txBody>
        </p:sp>
        <p:sp>
          <p:nvSpPr>
            <p:cNvPr id="109" name="Left Arrow 108">
              <a:extLst>
                <a:ext uri="{FF2B5EF4-FFF2-40B4-BE49-F238E27FC236}">
                  <a16:creationId xmlns:a16="http://schemas.microsoft.com/office/drawing/2014/main" id="{91D06C2D-B46D-FC4C-9DCE-3D631DAE2674}"/>
                </a:ext>
              </a:extLst>
            </p:cNvPr>
            <p:cNvSpPr/>
            <p:nvPr/>
          </p:nvSpPr>
          <p:spPr>
            <a:xfrm>
              <a:off x="10590571" y="5355683"/>
              <a:ext cx="1055829" cy="1749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765374" y="4032812"/>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574766" y="4025908"/>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793576" y="455418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0363318" y="474470"/>
              <a:ext cx="2723823" cy="369332"/>
            </a:xfrm>
            <a:prstGeom prst="rect">
              <a:avLst/>
            </a:prstGeom>
            <a:noFill/>
          </p:spPr>
          <p:txBody>
            <a:bodyPr wrap="none" rtlCol="0">
              <a:spAutoFit/>
            </a:bodyPr>
            <a:lstStyle/>
            <a:p>
              <a:r>
                <a:rPr lang="en-US" dirty="0">
                  <a:solidFill>
                    <a:srgbClr val="FF0000"/>
                  </a:solidFill>
                </a:rPr>
                <a:t>r0,              r1,              r2</a:t>
              </a:r>
            </a:p>
          </p:txBody>
        </p:sp>
      </p:grpSp>
    </p:spTree>
    <p:extLst>
      <p:ext uri="{BB962C8B-B14F-4D97-AF65-F5344CB8AC3E}">
        <p14:creationId xmlns:p14="http://schemas.microsoft.com/office/powerpoint/2010/main" val="56985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Content Placeholder 62">
            <a:extLst>
              <a:ext uri="{FF2B5EF4-FFF2-40B4-BE49-F238E27FC236}">
                <a16:creationId xmlns:a16="http://schemas.microsoft.com/office/drawing/2014/main" id="{3D2D1849-A64C-D642-B6C1-3F9E55DFF18E}"/>
              </a:ext>
            </a:extLst>
          </p:cNvPr>
          <p:cNvSpPr>
            <a:spLocks noGrp="1"/>
          </p:cNvSpPr>
          <p:nvPr>
            <p:ph sz="quarter" idx="15"/>
          </p:nvPr>
        </p:nvSpPr>
        <p:spPr>
          <a:xfrm>
            <a:off x="716610" y="4795552"/>
            <a:ext cx="10925419" cy="1895717"/>
          </a:xfrm>
          <a:solidFill>
            <a:schemeClr val="accent4">
              <a:lumMod val="20000"/>
              <a:lumOff val="80000"/>
            </a:schemeClr>
          </a:solidFill>
          <a:ln>
            <a:solidFill>
              <a:schemeClr val="accent1"/>
            </a:solidFill>
          </a:ln>
        </p:spPr>
        <p:txBody>
          <a:bodyPr/>
          <a:lstStyle/>
          <a:p>
            <a:r>
              <a:rPr lang="en-US" sz="2000" b="1" dirty="0">
                <a:solidFill>
                  <a:schemeClr val="accent5"/>
                </a:solidFill>
                <a:latin typeface="Courier New" panose="02070309020205020404" pitchFamily="49" charset="0"/>
                <a:cs typeface="Courier New" panose="02070309020205020404" pitchFamily="49" charset="0"/>
              </a:rPr>
              <a:t>pop </a:t>
            </a:r>
            <a:r>
              <a:rPr lang="en-US" sz="2000" dirty="0">
                <a:cs typeface="Courier New" panose="02070309020205020404" pitchFamily="49" charset="0"/>
              </a:rPr>
              <a:t>copies the contents of stack segment memory to the </a:t>
            </a:r>
            <a:r>
              <a:rPr lang="en-US" sz="2000" b="1" dirty="0">
                <a:solidFill>
                  <a:srgbClr val="F37440"/>
                </a:solidFill>
                <a:latin typeface="Courier New" panose="02070309020205020404" pitchFamily="49" charset="0"/>
                <a:cs typeface="Courier New" panose="02070309020205020404" pitchFamily="49" charset="0"/>
              </a:rPr>
              <a:t>{reg list}</a:t>
            </a:r>
            <a:endParaRPr lang="en-US" sz="2000" dirty="0">
              <a:cs typeface="Courier New" panose="02070309020205020404" pitchFamily="49" charset="0"/>
            </a:endParaRPr>
          </a:p>
          <a:p>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r>
              <a:rPr lang="en-US" sz="2000" b="1" u="sng" dirty="0">
                <a:cs typeface="Courier New" panose="02070309020205020404" pitchFamily="49" charset="0"/>
              </a:rPr>
              <a:t>adds:</a:t>
            </a:r>
            <a:r>
              <a:rPr lang="en-US" sz="2000" dirty="0">
                <a:solidFill>
                  <a:srgbClr val="0070C0"/>
                </a:solidFill>
                <a:cs typeface="Courier New" panose="02070309020205020404" pitchFamily="49" charset="0"/>
              </a:rPr>
              <a:t>  (# of registers restored) * (4 bytes) to </a:t>
            </a:r>
            <a:r>
              <a:rPr lang="en-US" sz="2000" b="1" dirty="0" err="1">
                <a:solidFill>
                  <a:srgbClr val="F37440"/>
                </a:solidFill>
                <a:latin typeface="Courier New" panose="02070309020205020404" pitchFamily="49" charset="0"/>
                <a:cs typeface="Courier New" panose="02070309020205020404" pitchFamily="49" charset="0"/>
              </a:rPr>
              <a:t>sp</a:t>
            </a:r>
            <a:r>
              <a:rPr lang="en-US" sz="2000" dirty="0">
                <a:solidFill>
                  <a:srgbClr val="0070C0"/>
                </a:solidFill>
                <a:cs typeface="Courier New" panose="02070309020205020404" pitchFamily="49" charset="0"/>
              </a:rPr>
              <a:t> to </a:t>
            </a:r>
            <a:r>
              <a:rPr lang="en-US" sz="2000" b="1" i="1" dirty="0">
                <a:solidFill>
                  <a:srgbClr val="F37440"/>
                </a:solidFill>
                <a:cs typeface="Courier New" panose="02070309020205020404" pitchFamily="49" charset="0"/>
              </a:rPr>
              <a:t>deallocate</a:t>
            </a:r>
            <a:r>
              <a:rPr lang="en-US" sz="2000" dirty="0">
                <a:solidFill>
                  <a:srgbClr val="0070C0"/>
                </a:solidFill>
                <a:cs typeface="Courier New" panose="02070309020205020404" pitchFamily="49" charset="0"/>
              </a:rPr>
              <a:t> space on the stack</a:t>
            </a:r>
          </a:p>
          <a:p>
            <a:pPr lvl="1"/>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a:t>
            </a:r>
            <a:r>
              <a:rPr lang="en-US" sz="1800" dirty="0" err="1">
                <a:solidFill>
                  <a:srgbClr val="0070C0"/>
                </a:solidFill>
                <a:cs typeface="Courier New" panose="02070309020205020404" pitchFamily="49" charset="0"/>
              </a:rPr>
              <a:t>sp</a:t>
            </a:r>
            <a:r>
              <a:rPr lang="en-US" sz="1800" dirty="0">
                <a:solidFill>
                  <a:srgbClr val="0070C0"/>
                </a:solidFill>
                <a:cs typeface="Courier New" panose="02070309020205020404" pitchFamily="49" charset="0"/>
              </a:rPr>
              <a:t> + (# registers restored * 4)</a:t>
            </a:r>
          </a:p>
          <a:p>
            <a:r>
              <a:rPr lang="en-US" sz="2000" b="1" dirty="0">
                <a:latin typeface="Consolas" panose="020B0609020204030204" pitchFamily="49" charset="0"/>
                <a:cs typeface="Consolas" panose="020B0609020204030204" pitchFamily="49" charset="0"/>
              </a:rPr>
              <a:t>Remember</a:t>
            </a:r>
            <a:r>
              <a:rPr lang="en-US" sz="2000" b="1" dirty="0">
                <a:latin typeface="Courier New" panose="02070309020205020404" pitchFamily="49" charset="0"/>
                <a:cs typeface="Courier New" panose="02070309020205020404" pitchFamily="49" charset="0"/>
              </a:rPr>
              <a:t>: </a:t>
            </a:r>
            <a:r>
              <a:rPr lang="en-US" sz="2000" b="1" dirty="0">
                <a:solidFill>
                  <a:srgbClr val="F37440"/>
                </a:solidFill>
                <a:latin typeface="Courier New" panose="02070309020205020404" pitchFamily="49" charset="0"/>
                <a:cs typeface="Courier New" panose="02070309020205020404" pitchFamily="49" charset="0"/>
              </a:rPr>
              <a:t>{reg list} </a:t>
            </a:r>
            <a:r>
              <a:rPr lang="en-US" sz="2000" u="sng" dirty="0">
                <a:solidFill>
                  <a:srgbClr val="FF0000"/>
                </a:solidFill>
                <a:cs typeface="Courier New" panose="02070309020205020404" pitchFamily="49" charset="0"/>
              </a:rPr>
              <a:t>must be the same</a:t>
            </a:r>
            <a:r>
              <a:rPr lang="en-US" sz="2000" dirty="0">
                <a:solidFill>
                  <a:srgbClr val="FF0000"/>
                </a:solidFill>
                <a:cs typeface="Courier New" panose="02070309020205020404" pitchFamily="49" charset="0"/>
              </a:rPr>
              <a:t> in both the </a:t>
            </a:r>
            <a:r>
              <a:rPr lang="en-US" sz="2000" b="1" dirty="0">
                <a:solidFill>
                  <a:schemeClr val="accent5"/>
                </a:solidFill>
                <a:latin typeface="Courier New" panose="02070309020205020404" pitchFamily="49" charset="0"/>
                <a:cs typeface="Courier New" panose="02070309020205020404" pitchFamily="49" charset="0"/>
              </a:rPr>
              <a:t>push </a:t>
            </a:r>
            <a:r>
              <a:rPr lang="en-US" sz="2000" dirty="0">
                <a:cs typeface="Courier New" panose="02070309020205020404" pitchFamily="49" charset="0"/>
              </a:rPr>
              <a:t>and the corresponding  </a:t>
            </a:r>
            <a:r>
              <a:rPr lang="en-US" sz="2000" b="1" dirty="0">
                <a:solidFill>
                  <a:schemeClr val="accent5"/>
                </a:solidFill>
                <a:latin typeface="Courier New" panose="02070309020205020404" pitchFamily="49" charset="0"/>
                <a:cs typeface="Courier New" panose="02070309020205020404" pitchFamily="49" charset="0"/>
              </a:rPr>
              <a:t>pop</a:t>
            </a:r>
            <a:r>
              <a:rPr lang="en-US" sz="2000" dirty="0">
                <a:cs typeface="Courier New" panose="02070309020205020404" pitchFamily="49" charset="0"/>
              </a:rPr>
              <a:t> </a:t>
            </a:r>
            <a:endParaRPr lang="en-US" sz="2000" dirty="0">
              <a:solidFill>
                <a:srgbClr val="FF0000"/>
              </a:solidFill>
            </a:endParaRPr>
          </a:p>
        </p:txBody>
      </p:sp>
      <p:sp>
        <p:nvSpPr>
          <p:cNvPr id="2" name="Title 1">
            <a:extLst>
              <a:ext uri="{FF2B5EF4-FFF2-40B4-BE49-F238E27FC236}">
                <a16:creationId xmlns:a16="http://schemas.microsoft.com/office/drawing/2014/main" id="{10395E47-5BE2-F741-A496-9B02FA3ECA9D}"/>
              </a:ext>
            </a:extLst>
          </p:cNvPr>
          <p:cNvSpPr>
            <a:spLocks noGrp="1"/>
          </p:cNvSpPr>
          <p:nvPr>
            <p:ph type="title"/>
          </p:nvPr>
        </p:nvSpPr>
        <p:spPr>
          <a:xfrm>
            <a:off x="408076" y="109133"/>
            <a:ext cx="10515600" cy="494036"/>
          </a:xfrm>
        </p:spPr>
        <p:txBody>
          <a:bodyPr/>
          <a:lstStyle/>
          <a:p>
            <a:r>
              <a:rPr lang="en-US" dirty="0">
                <a:latin typeface="+mn-lt"/>
                <a:cs typeface="Consolas" panose="020B0609020204030204" pitchFamily="49" charset="0"/>
              </a:rPr>
              <a:t>pop: Multiple Register Restore (</a:t>
            </a:r>
            <a:r>
              <a:rPr lang="en-US" dirty="0" err="1">
                <a:latin typeface="+mn-lt"/>
                <a:cs typeface="Consolas" panose="020B0609020204030204" pitchFamily="49" charset="0"/>
              </a:rPr>
              <a:t>ldr</a:t>
            </a:r>
            <a:r>
              <a:rPr lang="en-US" dirty="0">
                <a:latin typeface="+mn-lt"/>
                <a:cs typeface="Consolas" panose="020B0609020204030204" pitchFamily="49" charset="0"/>
              </a:rPr>
              <a:t> from stack)</a:t>
            </a:r>
          </a:p>
        </p:txBody>
      </p:sp>
      <p:sp>
        <p:nvSpPr>
          <p:cNvPr id="53" name="TextBox 52">
            <a:extLst>
              <a:ext uri="{FF2B5EF4-FFF2-40B4-BE49-F238E27FC236}">
                <a16:creationId xmlns:a16="http://schemas.microsoft.com/office/drawing/2014/main" id="{35F5C0D4-162D-7E47-B9CB-06D5375BD5EB}"/>
              </a:ext>
            </a:extLst>
          </p:cNvPr>
          <p:cNvSpPr txBox="1"/>
          <p:nvPr/>
        </p:nvSpPr>
        <p:spPr>
          <a:xfrm>
            <a:off x="7472756" y="741792"/>
            <a:ext cx="298992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high memory</a:t>
            </a:r>
          </a:p>
        </p:txBody>
      </p:sp>
      <p:grpSp>
        <p:nvGrpSpPr>
          <p:cNvPr id="5" name="Group 4">
            <a:extLst>
              <a:ext uri="{FF2B5EF4-FFF2-40B4-BE49-F238E27FC236}">
                <a16:creationId xmlns:a16="http://schemas.microsoft.com/office/drawing/2014/main" id="{3DF0EF98-8856-3044-9745-DE6003A5E7AB}"/>
              </a:ext>
            </a:extLst>
          </p:cNvPr>
          <p:cNvGrpSpPr/>
          <p:nvPr/>
        </p:nvGrpSpPr>
        <p:grpSpPr>
          <a:xfrm>
            <a:off x="5465254" y="1021335"/>
            <a:ext cx="4885213" cy="3363415"/>
            <a:chOff x="6458987" y="317753"/>
            <a:chExt cx="4885213" cy="3363415"/>
          </a:xfrm>
        </p:grpSpPr>
        <p:sp>
          <p:nvSpPr>
            <p:cNvPr id="37" name="Rectangle 36">
              <a:extLst>
                <a:ext uri="{FF2B5EF4-FFF2-40B4-BE49-F238E27FC236}">
                  <a16:creationId xmlns:a16="http://schemas.microsoft.com/office/drawing/2014/main" id="{721A1CA1-9ADB-0E4E-BE46-DE490CA4DE25}"/>
                </a:ext>
              </a:extLst>
            </p:cNvPr>
            <p:cNvSpPr>
              <a:spLocks noChangeArrowheads="1"/>
            </p:cNvSpPr>
            <p:nvPr>
              <p:custDataLst>
                <p:tags r:id="rId3"/>
              </p:custDataLst>
            </p:nvPr>
          </p:nvSpPr>
          <p:spPr bwMode="gray">
            <a:xfrm>
              <a:off x="6800967" y="1955944"/>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r8</a:t>
              </a:r>
            </a:p>
          </p:txBody>
        </p:sp>
        <p:sp>
          <p:nvSpPr>
            <p:cNvPr id="38" name="Rectangle 15">
              <a:extLst>
                <a:ext uri="{FF2B5EF4-FFF2-40B4-BE49-F238E27FC236}">
                  <a16:creationId xmlns:a16="http://schemas.microsoft.com/office/drawing/2014/main" id="{9EA88CEC-22BD-0B4C-A65C-4CD1B7F66947}"/>
                </a:ext>
              </a:extLst>
            </p:cNvPr>
            <p:cNvSpPr>
              <a:spLocks noChangeArrowheads="1"/>
            </p:cNvSpPr>
            <p:nvPr>
              <p:custDataLst>
                <p:tags r:id="rId4"/>
              </p:custDataLst>
            </p:nvPr>
          </p:nvSpPr>
          <p:spPr bwMode="gray">
            <a:xfrm>
              <a:off x="6800965" y="2901756"/>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r4</a:t>
              </a:r>
            </a:p>
          </p:txBody>
        </p:sp>
        <p:sp>
          <p:nvSpPr>
            <p:cNvPr id="39" name="Rectangle 16">
              <a:extLst>
                <a:ext uri="{FF2B5EF4-FFF2-40B4-BE49-F238E27FC236}">
                  <a16:creationId xmlns:a16="http://schemas.microsoft.com/office/drawing/2014/main" id="{41C7A412-A29E-8449-99EE-BDE102C89B55}"/>
                </a:ext>
              </a:extLst>
            </p:cNvPr>
            <p:cNvSpPr>
              <a:spLocks noChangeArrowheads="1"/>
            </p:cNvSpPr>
            <p:nvPr>
              <p:custDataLst>
                <p:tags r:id="rId5"/>
              </p:custDataLst>
            </p:nvPr>
          </p:nvSpPr>
          <p:spPr bwMode="gray">
            <a:xfrm>
              <a:off x="6800965" y="259887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a:solidFill>
                    <a:schemeClr val="bg1"/>
                  </a:solidFill>
                  <a:latin typeface="Consolas" panose="020B0609020204030204" pitchFamily="49" charset="0"/>
                  <a:ea typeface="ＭＳ Ｐゴシック" charset="0"/>
                  <a:cs typeface="Consolas" panose="020B0609020204030204" pitchFamily="49" charset="0"/>
                </a:rPr>
                <a:t>r5</a:t>
              </a:r>
            </a:p>
          </p:txBody>
        </p:sp>
        <p:sp>
          <p:nvSpPr>
            <p:cNvPr id="40" name="Rectangle 39">
              <a:extLst>
                <a:ext uri="{FF2B5EF4-FFF2-40B4-BE49-F238E27FC236}">
                  <a16:creationId xmlns:a16="http://schemas.microsoft.com/office/drawing/2014/main" id="{A45FA065-DF99-6E46-AF7B-87BB9C138F51}"/>
                </a:ext>
              </a:extLst>
            </p:cNvPr>
            <p:cNvSpPr/>
            <p:nvPr/>
          </p:nvSpPr>
          <p:spPr>
            <a:xfrm>
              <a:off x="8927063" y="95344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1" name="Rectangle 40">
              <a:extLst>
                <a:ext uri="{FF2B5EF4-FFF2-40B4-BE49-F238E27FC236}">
                  <a16:creationId xmlns:a16="http://schemas.microsoft.com/office/drawing/2014/main" id="{A5411BA8-CF7C-8649-89D3-C78FC69B8ADB}"/>
                </a:ext>
              </a:extLst>
            </p:cNvPr>
            <p:cNvSpPr/>
            <p:nvPr/>
          </p:nvSpPr>
          <p:spPr>
            <a:xfrm>
              <a:off x="8925086" y="63470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2" name="Rectangle 41">
              <a:extLst>
                <a:ext uri="{FF2B5EF4-FFF2-40B4-BE49-F238E27FC236}">
                  <a16:creationId xmlns:a16="http://schemas.microsoft.com/office/drawing/2014/main" id="{B6CB8913-DB47-E549-AE46-AAF91096BE92}"/>
                </a:ext>
              </a:extLst>
            </p:cNvPr>
            <p:cNvSpPr/>
            <p:nvPr/>
          </p:nvSpPr>
          <p:spPr>
            <a:xfrm>
              <a:off x="8925086" y="1261444"/>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3" name="Rectangle 42">
              <a:extLst>
                <a:ext uri="{FF2B5EF4-FFF2-40B4-BE49-F238E27FC236}">
                  <a16:creationId xmlns:a16="http://schemas.microsoft.com/office/drawing/2014/main" id="{7EEC5883-51BB-5541-9599-2160E05C3C70}"/>
                </a:ext>
              </a:extLst>
            </p:cNvPr>
            <p:cNvSpPr/>
            <p:nvPr/>
          </p:nvSpPr>
          <p:spPr>
            <a:xfrm>
              <a:off x="8926923" y="158974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44" name="Rectangle 43">
              <a:extLst>
                <a:ext uri="{FF2B5EF4-FFF2-40B4-BE49-F238E27FC236}">
                  <a16:creationId xmlns:a16="http://schemas.microsoft.com/office/drawing/2014/main" id="{94EDAF78-E75E-8748-A474-76111A212BAA}"/>
                </a:ext>
              </a:extLst>
            </p:cNvPr>
            <p:cNvSpPr/>
            <p:nvPr/>
          </p:nvSpPr>
          <p:spPr>
            <a:xfrm>
              <a:off x="8925085" y="191803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r8</a:t>
              </a:r>
            </a:p>
          </p:txBody>
        </p:sp>
        <p:sp>
          <p:nvSpPr>
            <p:cNvPr id="45" name="Rectangle 44">
              <a:extLst>
                <a:ext uri="{FF2B5EF4-FFF2-40B4-BE49-F238E27FC236}">
                  <a16:creationId xmlns:a16="http://schemas.microsoft.com/office/drawing/2014/main" id="{985B4905-98C3-6B46-AC1B-667531DAAFD0}"/>
                </a:ext>
              </a:extLst>
            </p:cNvPr>
            <p:cNvSpPr/>
            <p:nvPr/>
          </p:nvSpPr>
          <p:spPr>
            <a:xfrm>
              <a:off x="8925085" y="223252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r6</a:t>
              </a:r>
            </a:p>
          </p:txBody>
        </p:sp>
        <p:sp>
          <p:nvSpPr>
            <p:cNvPr id="46" name="Rectangle 45">
              <a:extLst>
                <a:ext uri="{FF2B5EF4-FFF2-40B4-BE49-F238E27FC236}">
                  <a16:creationId xmlns:a16="http://schemas.microsoft.com/office/drawing/2014/main" id="{3142CAEA-317D-C747-9EF1-13DE4EC3404A}"/>
                </a:ext>
              </a:extLst>
            </p:cNvPr>
            <p:cNvSpPr/>
            <p:nvPr/>
          </p:nvSpPr>
          <p:spPr>
            <a:xfrm>
              <a:off x="8925084" y="286001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r4</a:t>
              </a:r>
            </a:p>
          </p:txBody>
        </p:sp>
        <p:sp>
          <p:nvSpPr>
            <p:cNvPr id="47" name="Rectangle 46">
              <a:extLst>
                <a:ext uri="{FF2B5EF4-FFF2-40B4-BE49-F238E27FC236}">
                  <a16:creationId xmlns:a16="http://schemas.microsoft.com/office/drawing/2014/main" id="{CD3CACA5-1FE9-474A-825E-F8D0F591DFE8}"/>
                </a:ext>
              </a:extLst>
            </p:cNvPr>
            <p:cNvSpPr/>
            <p:nvPr/>
          </p:nvSpPr>
          <p:spPr>
            <a:xfrm>
              <a:off x="8925083" y="25539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r5</a:t>
              </a:r>
            </a:p>
          </p:txBody>
        </p:sp>
        <p:sp>
          <p:nvSpPr>
            <p:cNvPr id="48" name="Rectangle 9">
              <a:extLst>
                <a:ext uri="{FF2B5EF4-FFF2-40B4-BE49-F238E27FC236}">
                  <a16:creationId xmlns:a16="http://schemas.microsoft.com/office/drawing/2014/main" id="{3F10DFB7-1A5C-4F44-8D22-87B675B906C7}"/>
                </a:ext>
              </a:extLst>
            </p:cNvPr>
            <p:cNvSpPr>
              <a:spLocks noChangeArrowheads="1"/>
            </p:cNvSpPr>
            <p:nvPr>
              <p:custDataLst>
                <p:tags r:id="rId6"/>
              </p:custDataLst>
            </p:nvPr>
          </p:nvSpPr>
          <p:spPr bwMode="gray">
            <a:xfrm>
              <a:off x="6800968" y="1289779"/>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lr</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49" name="Rectangle 8">
              <a:extLst>
                <a:ext uri="{FF2B5EF4-FFF2-40B4-BE49-F238E27FC236}">
                  <a16:creationId xmlns:a16="http://schemas.microsoft.com/office/drawing/2014/main" id="{8CD923DA-9575-DF4A-979D-E0D18D1757B0}"/>
                </a:ext>
              </a:extLst>
            </p:cNvPr>
            <p:cNvSpPr>
              <a:spLocks noChangeArrowheads="1"/>
            </p:cNvSpPr>
            <p:nvPr>
              <p:custDataLst>
                <p:tags r:id="rId7"/>
              </p:custDataLst>
            </p:nvPr>
          </p:nvSpPr>
          <p:spPr bwMode="gray">
            <a:xfrm>
              <a:off x="6800968" y="1629758"/>
              <a:ext cx="1197645" cy="228600"/>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lgn="ct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fp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51" name="Rectangle 16">
              <a:extLst>
                <a:ext uri="{FF2B5EF4-FFF2-40B4-BE49-F238E27FC236}">
                  <a16:creationId xmlns:a16="http://schemas.microsoft.com/office/drawing/2014/main" id="{FC5524AD-1266-B64B-BF74-9A3499384EA7}"/>
                </a:ext>
              </a:extLst>
            </p:cNvPr>
            <p:cNvSpPr>
              <a:spLocks noChangeArrowheads="1"/>
            </p:cNvSpPr>
            <p:nvPr>
              <p:custDataLst>
                <p:tags r:id="rId8"/>
              </p:custDataLst>
            </p:nvPr>
          </p:nvSpPr>
          <p:spPr bwMode="gray">
            <a:xfrm>
              <a:off x="6800966" y="2274138"/>
              <a:ext cx="1197645" cy="228600"/>
            </a:xfrm>
            <a:prstGeom prst="rect">
              <a:avLst/>
            </a:prstGeom>
            <a:solidFill>
              <a:srgbClr val="92D050"/>
            </a:solidFill>
            <a:ln w="12700">
              <a:solidFill>
                <a:srgbClr val="1D315B"/>
              </a:solidFill>
              <a:miter lim="800000"/>
              <a:headEnd/>
              <a:tailEnd/>
            </a:ln>
            <a:effectLst/>
            <a:extLst>
              <a:ext uri="{AF507438-7753-43e0-B8FC-AC1667EBCBE1}"/>
            </a:extLst>
          </p:spPr>
          <p:txBody>
            <a:bodyPr wrap="none" anchor="ctr"/>
            <a:lstStyle/>
            <a:p>
              <a:pPr algn="ctr">
                <a:defRPr/>
              </a:pPr>
              <a:r>
                <a:rPr lang="en-US" sz="2000" kern="0" dirty="0">
                  <a:solidFill>
                    <a:schemeClr val="bg1"/>
                  </a:solidFill>
                  <a:latin typeface="Consolas" panose="020B0609020204030204" pitchFamily="49" charset="0"/>
                  <a:ea typeface="ＭＳ Ｐゴシック" charset="0"/>
                  <a:cs typeface="Consolas" panose="020B0609020204030204" pitchFamily="49" charset="0"/>
                </a:rPr>
                <a:t>r6</a:t>
              </a:r>
            </a:p>
          </p:txBody>
        </p:sp>
        <p:sp>
          <p:nvSpPr>
            <p:cNvPr id="52" name="TextBox 51">
              <a:extLst>
                <a:ext uri="{FF2B5EF4-FFF2-40B4-BE49-F238E27FC236}">
                  <a16:creationId xmlns:a16="http://schemas.microsoft.com/office/drawing/2014/main" id="{15949DDD-1264-3F47-9BDE-7CF5E2702A1D}"/>
                </a:ext>
              </a:extLst>
            </p:cNvPr>
            <p:cNvSpPr txBox="1"/>
            <p:nvPr/>
          </p:nvSpPr>
          <p:spPr>
            <a:xfrm>
              <a:off x="8466489" y="3342614"/>
              <a:ext cx="2877711" cy="338554"/>
            </a:xfrm>
            <a:prstGeom prst="rect">
              <a:avLst/>
            </a:prstGeom>
            <a:noFill/>
          </p:spPr>
          <p:txBody>
            <a:bodyPr wrap="none" rtlCol="0">
              <a:spAutoFit/>
            </a:bodyPr>
            <a:lstStyle/>
            <a:p>
              <a:r>
                <a:rPr lang="en-US" sz="1600" dirty="0">
                  <a:solidFill>
                    <a:srgbClr val="FF0000"/>
                  </a:solidFill>
                  <a:latin typeface="Consolas" panose="020B0609020204030204" pitchFamily="49" charset="0"/>
                  <a:cs typeface="Consolas" panose="020B0609020204030204" pitchFamily="49" charset="0"/>
                </a:rPr>
                <a:t>stack segment low memory</a:t>
              </a:r>
            </a:p>
          </p:txBody>
        </p:sp>
        <p:sp>
          <p:nvSpPr>
            <p:cNvPr id="54" name="TextBox 53">
              <a:extLst>
                <a:ext uri="{FF2B5EF4-FFF2-40B4-BE49-F238E27FC236}">
                  <a16:creationId xmlns:a16="http://schemas.microsoft.com/office/drawing/2014/main" id="{A78E2F33-9D1B-244F-B4FB-C1C88266C04B}"/>
                </a:ext>
              </a:extLst>
            </p:cNvPr>
            <p:cNvSpPr txBox="1"/>
            <p:nvPr/>
          </p:nvSpPr>
          <p:spPr>
            <a:xfrm>
              <a:off x="6458987" y="749073"/>
              <a:ext cx="1643399" cy="338554"/>
            </a:xfrm>
            <a:prstGeom prst="rect">
              <a:avLst/>
            </a:prstGeom>
            <a:noFill/>
          </p:spPr>
          <p:txBody>
            <a:bodyPr wrap="none" rtlCol="0">
              <a:spAutoFit/>
            </a:bodyPr>
            <a:lstStyle/>
            <a:p>
              <a:r>
                <a:rPr lang="en-US" sz="1600" dirty="0">
                  <a:latin typeface="Consolas" panose="020B0609020204030204" pitchFamily="49" charset="0"/>
                  <a:cs typeface="Consolas" panose="020B0609020204030204" pitchFamily="49" charset="0"/>
                </a:rPr>
                <a:t>CPU registers</a:t>
              </a:r>
            </a:p>
          </p:txBody>
        </p:sp>
        <p:sp>
          <p:nvSpPr>
            <p:cNvPr id="55" name="Rectangle 54">
              <a:extLst>
                <a:ext uri="{FF2B5EF4-FFF2-40B4-BE49-F238E27FC236}">
                  <a16:creationId xmlns:a16="http://schemas.microsoft.com/office/drawing/2014/main" id="{366E91B6-D6BA-6640-8877-7F0D268F0E70}"/>
                </a:ext>
              </a:extLst>
            </p:cNvPr>
            <p:cNvSpPr/>
            <p:nvPr/>
          </p:nvSpPr>
          <p:spPr>
            <a:xfrm>
              <a:off x="8925083" y="317753"/>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3" name="Group 2">
            <a:extLst>
              <a:ext uri="{FF2B5EF4-FFF2-40B4-BE49-F238E27FC236}">
                <a16:creationId xmlns:a16="http://schemas.microsoft.com/office/drawing/2014/main" id="{3862CA96-54EF-324C-8ECC-E94DD4223884}"/>
              </a:ext>
            </a:extLst>
          </p:cNvPr>
          <p:cNvGrpSpPr/>
          <p:nvPr/>
        </p:nvGrpSpPr>
        <p:grpSpPr>
          <a:xfrm>
            <a:off x="7074632" y="1597298"/>
            <a:ext cx="724397" cy="2177636"/>
            <a:chOff x="8068365" y="893716"/>
            <a:chExt cx="724397" cy="2177636"/>
          </a:xfrm>
        </p:grpSpPr>
        <p:sp>
          <p:nvSpPr>
            <p:cNvPr id="56" name="Right Arrow 55">
              <a:extLst>
                <a:ext uri="{FF2B5EF4-FFF2-40B4-BE49-F238E27FC236}">
                  <a16:creationId xmlns:a16="http://schemas.microsoft.com/office/drawing/2014/main" id="{EF77FDE8-D173-AA44-B88C-FE00526B9749}"/>
                </a:ext>
              </a:extLst>
            </p:cNvPr>
            <p:cNvSpPr/>
            <p:nvPr/>
          </p:nvSpPr>
          <p:spPr>
            <a:xfrm rot="10800000">
              <a:off x="8068368" y="136219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7" name="Right Arrow 56">
              <a:extLst>
                <a:ext uri="{FF2B5EF4-FFF2-40B4-BE49-F238E27FC236}">
                  <a16:creationId xmlns:a16="http://schemas.microsoft.com/office/drawing/2014/main" id="{07B17BC3-F6B1-084C-9A2A-F7A68C6439BE}"/>
                </a:ext>
              </a:extLst>
            </p:cNvPr>
            <p:cNvSpPr/>
            <p:nvPr/>
          </p:nvSpPr>
          <p:spPr>
            <a:xfrm rot="10800000">
              <a:off x="8068368" y="1688762"/>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8" name="Right Arrow 57">
              <a:extLst>
                <a:ext uri="{FF2B5EF4-FFF2-40B4-BE49-F238E27FC236}">
                  <a16:creationId xmlns:a16="http://schemas.microsoft.com/office/drawing/2014/main" id="{F8901765-4584-9C4B-8697-FEC5D84B45B1}"/>
                </a:ext>
              </a:extLst>
            </p:cNvPr>
            <p:cNvSpPr/>
            <p:nvPr/>
          </p:nvSpPr>
          <p:spPr>
            <a:xfrm rot="10800000">
              <a:off x="8068367" y="2014948"/>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59" name="Right Arrow 58">
              <a:extLst>
                <a:ext uri="{FF2B5EF4-FFF2-40B4-BE49-F238E27FC236}">
                  <a16:creationId xmlns:a16="http://schemas.microsoft.com/office/drawing/2014/main" id="{9DE89BAF-AA35-5C4E-AE93-E18BF48F0D91}"/>
                </a:ext>
              </a:extLst>
            </p:cNvPr>
            <p:cNvSpPr/>
            <p:nvPr/>
          </p:nvSpPr>
          <p:spPr>
            <a:xfrm rot="10800000">
              <a:off x="8068366" y="2328390"/>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0" name="Right Arrow 59">
              <a:extLst>
                <a:ext uri="{FF2B5EF4-FFF2-40B4-BE49-F238E27FC236}">
                  <a16:creationId xmlns:a16="http://schemas.microsoft.com/office/drawing/2014/main" id="{77D9C704-3290-114E-86E7-168E61BC72C7}"/>
                </a:ext>
              </a:extLst>
            </p:cNvPr>
            <p:cNvSpPr/>
            <p:nvPr/>
          </p:nvSpPr>
          <p:spPr>
            <a:xfrm rot="10800000">
              <a:off x="8068366" y="2667705"/>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1" name="Right Arrow 60">
              <a:extLst>
                <a:ext uri="{FF2B5EF4-FFF2-40B4-BE49-F238E27FC236}">
                  <a16:creationId xmlns:a16="http://schemas.microsoft.com/office/drawing/2014/main" id="{0B5AF404-7166-6841-B2A1-DC43DC869EE9}"/>
                </a:ext>
              </a:extLst>
            </p:cNvPr>
            <p:cNvSpPr/>
            <p:nvPr/>
          </p:nvSpPr>
          <p:spPr>
            <a:xfrm rot="10800000">
              <a:off x="8068365" y="2960761"/>
              <a:ext cx="724394" cy="110591"/>
            </a:xfrm>
            <a:prstGeom prst="righ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62" name="TextBox 61">
              <a:extLst>
                <a:ext uri="{FF2B5EF4-FFF2-40B4-BE49-F238E27FC236}">
                  <a16:creationId xmlns:a16="http://schemas.microsoft.com/office/drawing/2014/main" id="{8D438FDC-E57D-A44D-8896-6684846BC3A7}"/>
                </a:ext>
              </a:extLst>
            </p:cNvPr>
            <p:cNvSpPr txBox="1"/>
            <p:nvPr/>
          </p:nvSpPr>
          <p:spPr>
            <a:xfrm>
              <a:off x="8094576" y="893716"/>
              <a:ext cx="691215"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copy</a:t>
              </a:r>
            </a:p>
          </p:txBody>
        </p:sp>
      </p:grpSp>
      <p:grpSp>
        <p:nvGrpSpPr>
          <p:cNvPr id="106" name="Group 105">
            <a:extLst>
              <a:ext uri="{FF2B5EF4-FFF2-40B4-BE49-F238E27FC236}">
                <a16:creationId xmlns:a16="http://schemas.microsoft.com/office/drawing/2014/main" id="{348F4362-372C-BE40-810B-F30B05DBED47}"/>
              </a:ext>
            </a:extLst>
          </p:cNvPr>
          <p:cNvGrpSpPr/>
          <p:nvPr/>
        </p:nvGrpSpPr>
        <p:grpSpPr>
          <a:xfrm rot="5400000">
            <a:off x="4039554" y="2099720"/>
            <a:ext cx="1895716" cy="1619449"/>
            <a:chOff x="5077175" y="1816804"/>
            <a:chExt cx="1895716" cy="1619449"/>
          </a:xfrm>
        </p:grpSpPr>
        <p:sp>
          <p:nvSpPr>
            <p:cNvPr id="107" name="Right Brace 106">
              <a:extLst>
                <a:ext uri="{FF2B5EF4-FFF2-40B4-BE49-F238E27FC236}">
                  <a16:creationId xmlns:a16="http://schemas.microsoft.com/office/drawing/2014/main" id="{9A440FDC-AF42-6E44-B111-D3AB1195F3DF}"/>
                </a:ext>
              </a:extLst>
            </p:cNvPr>
            <p:cNvSpPr/>
            <p:nvPr/>
          </p:nvSpPr>
          <p:spPr>
            <a:xfrm rot="5400000">
              <a:off x="5893774" y="1000205"/>
              <a:ext cx="262518" cy="1895716"/>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08" name="TextBox 107">
              <a:extLst>
                <a:ext uri="{FF2B5EF4-FFF2-40B4-BE49-F238E27FC236}">
                  <a16:creationId xmlns:a16="http://schemas.microsoft.com/office/drawing/2014/main" id="{F3556BE1-D1C4-3A44-9BCC-0BC9CB3414B5}"/>
                </a:ext>
              </a:extLst>
            </p:cNvPr>
            <p:cNvSpPr txBox="1"/>
            <p:nvPr/>
          </p:nvSpPr>
          <p:spPr>
            <a:xfrm rot="16200000">
              <a:off x="5323250" y="2322930"/>
              <a:ext cx="1303317"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chemeClr val="accent6"/>
                  </a:solidFill>
                  <a:latin typeface="Consolas" panose="020B0609020204030204" pitchFamily="49" charset="0"/>
                  <a:cs typeface="Consolas" panose="020B0609020204030204" pitchFamily="49" charset="0"/>
                </a:rPr>
                <a:t>Restored register contents</a:t>
              </a:r>
            </a:p>
          </p:txBody>
        </p:sp>
      </p:grpSp>
      <p:grpSp>
        <p:nvGrpSpPr>
          <p:cNvPr id="6" name="Group 5">
            <a:extLst>
              <a:ext uri="{FF2B5EF4-FFF2-40B4-BE49-F238E27FC236}">
                <a16:creationId xmlns:a16="http://schemas.microsoft.com/office/drawing/2014/main" id="{70CA7550-6044-1495-96AD-B1CB58FB5770}"/>
              </a:ext>
            </a:extLst>
          </p:cNvPr>
          <p:cNvGrpSpPr/>
          <p:nvPr/>
        </p:nvGrpSpPr>
        <p:grpSpPr>
          <a:xfrm>
            <a:off x="704683" y="1809520"/>
            <a:ext cx="2867902" cy="1539446"/>
            <a:chOff x="704683" y="2107234"/>
            <a:chExt cx="2867902" cy="1539446"/>
          </a:xfrm>
        </p:grpSpPr>
        <p:sp>
          <p:nvSpPr>
            <p:cNvPr id="110" name="Right Brace 109">
              <a:extLst>
                <a:ext uri="{FF2B5EF4-FFF2-40B4-BE49-F238E27FC236}">
                  <a16:creationId xmlns:a16="http://schemas.microsoft.com/office/drawing/2014/main" id="{89B2FEAC-2A62-5340-AD84-FFE629027D16}"/>
                </a:ext>
              </a:extLst>
            </p:cNvPr>
            <p:cNvSpPr/>
            <p:nvPr/>
          </p:nvSpPr>
          <p:spPr>
            <a:xfrm rot="5400000">
              <a:off x="2219896" y="1466446"/>
              <a:ext cx="363294" cy="1644869"/>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TextBox 110">
              <a:extLst>
                <a:ext uri="{FF2B5EF4-FFF2-40B4-BE49-F238E27FC236}">
                  <a16:creationId xmlns:a16="http://schemas.microsoft.com/office/drawing/2014/main" id="{353D81E6-6439-424E-882B-765B2C4B6C3A}"/>
                </a:ext>
              </a:extLst>
            </p:cNvPr>
            <p:cNvSpPr txBox="1"/>
            <p:nvPr/>
          </p:nvSpPr>
          <p:spPr>
            <a:xfrm>
              <a:off x="704683" y="2446351"/>
              <a:ext cx="2867902" cy="1200329"/>
            </a:xfrm>
            <a:prstGeom prst="rect">
              <a:avLst/>
            </a:prstGeom>
            <a:solidFill>
              <a:schemeClr val="accent4">
                <a:lumMod val="20000"/>
                <a:lumOff val="80000"/>
              </a:schemeClr>
            </a:solidFill>
            <a:ln>
              <a:solidFill>
                <a:schemeClr val="accent5"/>
              </a:solidFill>
            </a:ln>
          </p:spPr>
          <p:txBody>
            <a:bodyPr wrap="square" rtlCol="0">
              <a:spAutoFit/>
            </a:bodyPr>
            <a:lstStyle/>
            <a:p>
              <a:pPr algn="ctr"/>
              <a:r>
                <a:rPr lang="en-US" dirty="0">
                  <a:solidFill>
                    <a:schemeClr val="tx2"/>
                  </a:solidFill>
                </a:rPr>
                <a:t>Registers are </a:t>
              </a:r>
              <a:r>
                <a:rPr lang="en-US" b="1" dirty="0" err="1">
                  <a:solidFill>
                    <a:srgbClr val="0070C0"/>
                  </a:solidFill>
                </a:rPr>
                <a:t>pop’d</a:t>
              </a:r>
              <a:r>
                <a:rPr lang="en-US" b="1" dirty="0">
                  <a:solidFill>
                    <a:srgbClr val="0070C0"/>
                  </a:solidFill>
                </a:rPr>
                <a:t> </a:t>
              </a:r>
              <a:r>
                <a:rPr lang="en-US" dirty="0">
                  <a:solidFill>
                    <a:schemeClr val="tx2"/>
                  </a:solidFill>
                </a:rPr>
                <a:t>from the stack </a:t>
              </a:r>
              <a:r>
                <a:rPr lang="en-US" i="1" dirty="0">
                  <a:solidFill>
                    <a:srgbClr val="0070C0"/>
                  </a:solidFill>
                </a:rPr>
                <a:t>in order</a:t>
              </a:r>
              <a:r>
                <a:rPr lang="en-US" b="1" dirty="0">
                  <a:solidFill>
                    <a:srgbClr val="0070C0"/>
                  </a:solidFill>
                </a:rPr>
                <a:t> </a:t>
              </a:r>
            </a:p>
            <a:p>
              <a:pPr algn="ctr"/>
              <a:r>
                <a:rPr lang="en-US" b="1" dirty="0">
                  <a:solidFill>
                    <a:srgbClr val="0070C0"/>
                  </a:solidFill>
                </a:rPr>
                <a:t>left (low memory)  to right (high memory) </a:t>
              </a:r>
            </a:p>
          </p:txBody>
        </p:sp>
      </p:grpSp>
      <p:sp>
        <p:nvSpPr>
          <p:cNvPr id="112" name="TextBox 111">
            <a:extLst>
              <a:ext uri="{FF2B5EF4-FFF2-40B4-BE49-F238E27FC236}">
                <a16:creationId xmlns:a16="http://schemas.microsoft.com/office/drawing/2014/main" id="{1E1E8FD7-44A5-3541-AACE-D2A9B56FAC6E}"/>
              </a:ext>
            </a:extLst>
          </p:cNvPr>
          <p:cNvSpPr txBox="1"/>
          <p:nvPr/>
        </p:nvSpPr>
        <p:spPr>
          <a:xfrm>
            <a:off x="716610" y="1135962"/>
            <a:ext cx="2844048" cy="677108"/>
          </a:xfrm>
          <a:prstGeom prst="rect">
            <a:avLst/>
          </a:prstGeom>
          <a:solidFill>
            <a:schemeClr val="accent4">
              <a:lumMod val="20000"/>
              <a:lumOff val="80000"/>
            </a:schemeClr>
          </a:solidFill>
          <a:ln>
            <a:solidFill>
              <a:schemeClr val="accent1"/>
            </a:solidFill>
          </a:ln>
        </p:spPr>
        <p:txBody>
          <a:bodyPr wrap="none" rtlCol="0">
            <a:spAutoFit/>
          </a:bodyPr>
          <a:lstStyle/>
          <a:p>
            <a:pPr algn="ctr"/>
            <a:r>
              <a:rPr lang="en-US" dirty="0">
                <a:solidFill>
                  <a:srgbClr val="00B050"/>
                </a:solidFill>
                <a:latin typeface="Consolas" panose="020B0609020204030204" pitchFamily="49" charset="0"/>
                <a:cs typeface="Consolas" panose="020B0609020204030204" pitchFamily="49" charset="0"/>
              </a:rPr>
              <a:t>restore registers</a:t>
            </a:r>
          </a:p>
          <a:p>
            <a:pPr algn="ctr"/>
            <a:r>
              <a:rPr lang="en-US"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pop</a:t>
            </a:r>
            <a:r>
              <a:rPr lang="en-US" dirty="0">
                <a:solidFill>
                  <a:srgbClr val="F37440"/>
                </a:solidFill>
                <a:latin typeface="Consolas" panose="020B0609020204030204" pitchFamily="49" charset="0"/>
                <a:cs typeface="Consolas" panose="020B0609020204030204" pitchFamily="49" charset="0"/>
              </a:rPr>
              <a:t>{r4-r6,r8,fp,lr}</a:t>
            </a:r>
          </a:p>
        </p:txBody>
      </p:sp>
      <p:grpSp>
        <p:nvGrpSpPr>
          <p:cNvPr id="4" name="Group 3">
            <a:extLst>
              <a:ext uri="{FF2B5EF4-FFF2-40B4-BE49-F238E27FC236}">
                <a16:creationId xmlns:a16="http://schemas.microsoft.com/office/drawing/2014/main" id="{C5B3E80D-E5B9-2846-8C4A-C67AD1B76249}"/>
              </a:ext>
            </a:extLst>
          </p:cNvPr>
          <p:cNvGrpSpPr/>
          <p:nvPr/>
        </p:nvGrpSpPr>
        <p:grpSpPr>
          <a:xfrm>
            <a:off x="9343620" y="1753389"/>
            <a:ext cx="2848380" cy="2068010"/>
            <a:chOff x="10337353" y="1049807"/>
            <a:chExt cx="2848380" cy="2068010"/>
          </a:xfrm>
        </p:grpSpPr>
        <p:sp>
          <p:nvSpPr>
            <p:cNvPr id="72" name="Rectangle 8">
              <a:extLst>
                <a:ext uri="{FF2B5EF4-FFF2-40B4-BE49-F238E27FC236}">
                  <a16:creationId xmlns:a16="http://schemas.microsoft.com/office/drawing/2014/main" id="{6E00F649-E1ED-4143-8DB9-CE1F4EA112CD}"/>
                </a:ext>
              </a:extLst>
            </p:cNvPr>
            <p:cNvSpPr>
              <a:spLocks noChangeArrowheads="1"/>
            </p:cNvSpPr>
            <p:nvPr>
              <p:custDataLst>
                <p:tags r:id="rId2"/>
              </p:custDataLst>
            </p:nvPr>
          </p:nvSpPr>
          <p:spPr bwMode="gray">
            <a:xfrm>
              <a:off x="10923986" y="1049807"/>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after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73" name="Left Arrow 72">
              <a:extLst>
                <a:ext uri="{FF2B5EF4-FFF2-40B4-BE49-F238E27FC236}">
                  <a16:creationId xmlns:a16="http://schemas.microsoft.com/office/drawing/2014/main" id="{B5DB7904-4B6F-9941-BF49-5AB11C60E9FE}"/>
                </a:ext>
              </a:extLst>
            </p:cNvPr>
            <p:cNvSpPr/>
            <p:nvPr/>
          </p:nvSpPr>
          <p:spPr>
            <a:xfrm>
              <a:off x="10337353" y="1111920"/>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sp>
          <p:nvSpPr>
            <p:cNvPr id="113" name="Rectangle 112">
              <a:extLst>
                <a:ext uri="{FF2B5EF4-FFF2-40B4-BE49-F238E27FC236}">
                  <a16:creationId xmlns:a16="http://schemas.microsoft.com/office/drawing/2014/main" id="{897DCE7A-C686-9A4C-9B9C-6B0EB8290706}"/>
                </a:ext>
              </a:extLst>
            </p:cNvPr>
            <p:cNvSpPr/>
            <p:nvPr/>
          </p:nvSpPr>
          <p:spPr>
            <a:xfrm>
              <a:off x="10500014" y="1840657"/>
              <a:ext cx="2685719" cy="523220"/>
            </a:xfrm>
            <a:prstGeom prst="rect">
              <a:avLst/>
            </a:prstGeom>
          </p:spPr>
          <p:txBody>
            <a:bodyPr wrap="square">
              <a:spAutoFit/>
            </a:bodyPr>
            <a:lstStyle/>
            <a:p>
              <a:r>
                <a:rPr lang="en-US" sz="1400" dirty="0">
                  <a:solidFill>
                    <a:srgbClr val="F37440"/>
                  </a:solidFill>
                  <a:latin typeface="Consolas" panose="020B0609020204030204" pitchFamily="49" charset="0"/>
                  <a:cs typeface="Consolas" panose="020B0609020204030204" pitchFamily="49" charset="0"/>
                </a:rPr>
                <a:t>deallocated space</a:t>
              </a:r>
            </a:p>
            <a:p>
              <a:r>
                <a:rPr lang="en-US" sz="1400" dirty="0">
                  <a:solidFill>
                    <a:srgbClr val="0070C0"/>
                  </a:solidFill>
                  <a:latin typeface="Consolas" panose="020B0609020204030204" pitchFamily="49" charset="0"/>
                  <a:cs typeface="Consolas" panose="020B0609020204030204" pitchFamily="49" charset="0"/>
                </a:rPr>
                <a:t>(# registers) * (4 bytes) </a:t>
              </a:r>
              <a:endParaRPr lang="en-US" sz="1400" dirty="0">
                <a:latin typeface="Consolas" panose="020B0609020204030204" pitchFamily="49" charset="0"/>
                <a:cs typeface="Consolas" panose="020B0609020204030204" pitchFamily="49" charset="0"/>
              </a:endParaRPr>
            </a:p>
          </p:txBody>
        </p:sp>
        <p:sp>
          <p:nvSpPr>
            <p:cNvPr id="114" name="Left Arrow 113">
              <a:extLst>
                <a:ext uri="{FF2B5EF4-FFF2-40B4-BE49-F238E27FC236}">
                  <a16:creationId xmlns:a16="http://schemas.microsoft.com/office/drawing/2014/main" id="{9A9597A8-9908-0E42-8D66-69D0ED8902C3}"/>
                </a:ext>
              </a:extLst>
            </p:cNvPr>
            <p:cNvSpPr/>
            <p:nvPr/>
          </p:nvSpPr>
          <p:spPr>
            <a:xfrm rot="5400000">
              <a:off x="9496272" y="2114075"/>
              <a:ext cx="1895715" cy="111769"/>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68" name="TextBox 67">
            <a:extLst>
              <a:ext uri="{FF2B5EF4-FFF2-40B4-BE49-F238E27FC236}">
                <a16:creationId xmlns:a16="http://schemas.microsoft.com/office/drawing/2014/main" id="{3FBAB30B-C77D-D54F-9BE9-DA331A5E65E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7" name="Group 6">
            <a:extLst>
              <a:ext uri="{FF2B5EF4-FFF2-40B4-BE49-F238E27FC236}">
                <a16:creationId xmlns:a16="http://schemas.microsoft.com/office/drawing/2014/main" id="{6ED7D5A1-48D7-48DD-E95E-CF477477641C}"/>
              </a:ext>
            </a:extLst>
          </p:cNvPr>
          <p:cNvGrpSpPr/>
          <p:nvPr/>
        </p:nvGrpSpPr>
        <p:grpSpPr>
          <a:xfrm>
            <a:off x="9298042" y="3708472"/>
            <a:ext cx="1167312" cy="215725"/>
            <a:chOff x="9298042" y="4006186"/>
            <a:chExt cx="1167312" cy="215725"/>
          </a:xfrm>
        </p:grpSpPr>
        <p:sp>
          <p:nvSpPr>
            <p:cNvPr id="50" name="Rectangle 8">
              <a:extLst>
                <a:ext uri="{FF2B5EF4-FFF2-40B4-BE49-F238E27FC236}">
                  <a16:creationId xmlns:a16="http://schemas.microsoft.com/office/drawing/2014/main" id="{59B53B19-4833-3E2C-CF44-61237267F5C4}"/>
                </a:ext>
              </a:extLst>
            </p:cNvPr>
            <p:cNvSpPr>
              <a:spLocks noChangeArrowheads="1"/>
            </p:cNvSpPr>
            <p:nvPr>
              <p:custDataLst>
                <p:tags r:id="rId1"/>
              </p:custDataLst>
            </p:nvPr>
          </p:nvSpPr>
          <p:spPr bwMode="gray">
            <a:xfrm>
              <a:off x="9884675" y="4006186"/>
              <a:ext cx="580679" cy="215725"/>
            </a:xfrm>
            <a:prstGeom prst="rect">
              <a:avLst/>
            </a:prstGeom>
            <a:solidFill>
              <a:schemeClr val="accent4">
                <a:lumMod val="40000"/>
                <a:lumOff val="60000"/>
              </a:schemeClr>
            </a:solidFill>
            <a:ln w="12700">
              <a:solidFill>
                <a:srgbClr val="1D315B"/>
              </a:solidFill>
              <a:miter lim="800000"/>
              <a:headEnd/>
              <a:tailEnd/>
            </a:ln>
            <a:effectLst/>
            <a:extLst>
              <a:ext uri="{AF507438-7753-43e0-B8FC-AC1667EBCBE1}"/>
            </a:extLst>
          </p:spPr>
          <p:txBody>
            <a:bodyPr wrap="none" lIns="92075" tIns="46038" rIns="92075" bIns="46038" anchor="ctr"/>
            <a:lstStyle/>
            <a:p>
              <a:pPr>
                <a:defRPr/>
              </a:pPr>
              <a:r>
                <a:rPr lang="en-US" sz="2000" kern="0" dirty="0" err="1">
                  <a:solidFill>
                    <a:sysClr val="windowText" lastClr="000000"/>
                  </a:solidFill>
                  <a:latin typeface="Consolas" panose="020B0609020204030204" pitchFamily="49" charset="0"/>
                  <a:ea typeface="ＭＳ Ｐゴシック" charset="0"/>
                  <a:cs typeface="Consolas" panose="020B0609020204030204" pitchFamily="49" charset="0"/>
                </a:rPr>
                <a:t>sp</a:t>
              </a:r>
              <a:r>
                <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rPr>
                <a:t>  </a:t>
              </a:r>
              <a:r>
                <a:rPr lang="en-US" sz="1600" kern="0" dirty="0">
                  <a:solidFill>
                    <a:sysClr val="windowText" lastClr="000000"/>
                  </a:solidFill>
                  <a:latin typeface="Consolas" panose="020B0609020204030204" pitchFamily="49" charset="0"/>
                  <a:ea typeface="ＭＳ Ｐゴシック" charset="0"/>
                  <a:cs typeface="Consolas" panose="020B0609020204030204" pitchFamily="49" charset="0"/>
                </a:rPr>
                <a:t>before pop</a:t>
              </a:r>
              <a:endParaRPr lang="en-US" sz="2000" kern="0" dirty="0">
                <a:solidFill>
                  <a:sysClr val="windowText" lastClr="000000"/>
                </a:solidFill>
                <a:latin typeface="Consolas" panose="020B0609020204030204" pitchFamily="49" charset="0"/>
                <a:ea typeface="ＭＳ Ｐゴシック" charset="0"/>
                <a:cs typeface="Consolas" panose="020B0609020204030204" pitchFamily="49" charset="0"/>
              </a:endParaRPr>
            </a:p>
          </p:txBody>
        </p:sp>
        <p:sp>
          <p:nvSpPr>
            <p:cNvPr id="64" name="Left Arrow 63">
              <a:extLst>
                <a:ext uri="{FF2B5EF4-FFF2-40B4-BE49-F238E27FC236}">
                  <a16:creationId xmlns:a16="http://schemas.microsoft.com/office/drawing/2014/main" id="{B244F060-CBF6-FE69-AB05-0D03B83FC6AB}"/>
                </a:ext>
              </a:extLst>
            </p:cNvPr>
            <p:cNvSpPr/>
            <p:nvPr/>
          </p:nvSpPr>
          <p:spPr>
            <a:xfrm>
              <a:off x="9298042" y="4068299"/>
              <a:ext cx="580678" cy="114856"/>
            </a:xfrm>
            <a:prstGeom prst="leftArrow">
              <a:avLst/>
            </a:prstGeom>
            <a:solidFill>
              <a:srgbClr val="F3753F"/>
            </a:solidFill>
            <a:ln>
              <a:solidFill>
                <a:srgbClr val="F374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411083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112" grpId="0" animBg="1"/>
      <p:bldP spid="6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21536" y="51103"/>
            <a:ext cx="8242842" cy="456948"/>
          </a:xfrm>
        </p:spPr>
        <p:txBody>
          <a:bodyPr/>
          <a:lstStyle/>
          <a:p>
            <a:r>
              <a:rPr lang="en-US" sz="2400" dirty="0"/>
              <a:t>Writing Function: Receiving a Pointer Parameter - 2</a:t>
            </a:r>
            <a:endParaRPr lang="en-US" sz="2800" dirty="0"/>
          </a:p>
        </p:txBody>
      </p:sp>
      <p:sp>
        <p:nvSpPr>
          <p:cNvPr id="65" name="TextBox 64">
            <a:extLst>
              <a:ext uri="{FF2B5EF4-FFF2-40B4-BE49-F238E27FC236}">
                <a16:creationId xmlns:a16="http://schemas.microsoft.com/office/drawing/2014/main" id="{87B37072-7987-704B-A467-98BBA021BF0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 name="Group 1">
            <a:extLst>
              <a:ext uri="{FF2B5EF4-FFF2-40B4-BE49-F238E27FC236}">
                <a16:creationId xmlns:a16="http://schemas.microsoft.com/office/drawing/2014/main" id="{4A7A3886-67FB-E04A-A43E-1D947003D35A}"/>
              </a:ext>
            </a:extLst>
          </p:cNvPr>
          <p:cNvGrpSpPr/>
          <p:nvPr/>
        </p:nvGrpSpPr>
        <p:grpSpPr>
          <a:xfrm>
            <a:off x="21470" y="2775969"/>
            <a:ext cx="3956350" cy="3548203"/>
            <a:chOff x="7454338" y="1766228"/>
            <a:chExt cx="3956350" cy="3548203"/>
          </a:xfrm>
        </p:grpSpPr>
        <p:grpSp>
          <p:nvGrpSpPr>
            <p:cNvPr id="83" name="Group 82">
              <a:extLst>
                <a:ext uri="{FF2B5EF4-FFF2-40B4-BE49-F238E27FC236}">
                  <a16:creationId xmlns:a16="http://schemas.microsoft.com/office/drawing/2014/main" id="{8F0A9831-B284-AB42-99BD-E3C498B04FF3}"/>
                </a:ext>
              </a:extLst>
            </p:cNvPr>
            <p:cNvGrpSpPr/>
            <p:nvPr/>
          </p:nvGrpSpPr>
          <p:grpSpPr>
            <a:xfrm>
              <a:off x="8904778" y="1766228"/>
              <a:ext cx="2505910" cy="3548203"/>
              <a:chOff x="3239341" y="4287132"/>
              <a:chExt cx="2381981" cy="3036638"/>
            </a:xfrm>
          </p:grpSpPr>
          <p:grpSp>
            <p:nvGrpSpPr>
              <p:cNvPr id="84" name="Group 83">
                <a:extLst>
                  <a:ext uri="{FF2B5EF4-FFF2-40B4-BE49-F238E27FC236}">
                    <a16:creationId xmlns:a16="http://schemas.microsoft.com/office/drawing/2014/main" id="{22D14CE2-B72D-D942-9F0D-DF19EC3E69FE}"/>
                  </a:ext>
                </a:extLst>
              </p:cNvPr>
              <p:cNvGrpSpPr/>
              <p:nvPr/>
            </p:nvGrpSpPr>
            <p:grpSpPr>
              <a:xfrm>
                <a:off x="3241686" y="4287132"/>
                <a:ext cx="2379636" cy="3036638"/>
                <a:chOff x="8771244" y="3460868"/>
                <a:chExt cx="2379636" cy="3036638"/>
              </a:xfrm>
            </p:grpSpPr>
            <p:grpSp>
              <p:nvGrpSpPr>
                <p:cNvPr id="86" name="Group 85">
                  <a:extLst>
                    <a:ext uri="{FF2B5EF4-FFF2-40B4-BE49-F238E27FC236}">
                      <a16:creationId xmlns:a16="http://schemas.microsoft.com/office/drawing/2014/main" id="{94E9A46B-0683-FE4D-9450-FEB1CBBF9705}"/>
                    </a:ext>
                  </a:extLst>
                </p:cNvPr>
                <p:cNvGrpSpPr/>
                <p:nvPr/>
              </p:nvGrpSpPr>
              <p:grpSpPr>
                <a:xfrm>
                  <a:off x="10160728" y="6128174"/>
                  <a:ext cx="990152" cy="369332"/>
                  <a:chOff x="7369176" y="6834502"/>
                  <a:chExt cx="990152" cy="369332"/>
                </a:xfrm>
              </p:grpSpPr>
              <p:sp>
                <p:nvSpPr>
                  <p:cNvPr id="93" name="TextBox 92">
                    <a:extLst>
                      <a:ext uri="{FF2B5EF4-FFF2-40B4-BE49-F238E27FC236}">
                        <a16:creationId xmlns:a16="http://schemas.microsoft.com/office/drawing/2014/main" id="{3AFF2B00-80C0-D34E-B55C-6FBC526CE128}"/>
                      </a:ext>
                    </a:extLst>
                  </p:cNvPr>
                  <p:cNvSpPr txBox="1"/>
                  <p:nvPr/>
                </p:nvSpPr>
                <p:spPr>
                  <a:xfrm>
                    <a:off x="7695496" y="6834502"/>
                    <a:ext cx="663832"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94" name="Left Arrow 93">
                    <a:extLst>
                      <a:ext uri="{FF2B5EF4-FFF2-40B4-BE49-F238E27FC236}">
                        <a16:creationId xmlns:a16="http://schemas.microsoft.com/office/drawing/2014/main" id="{1FEEC8E0-7E29-FA4F-B844-3BEBE6C1EA36}"/>
                      </a:ext>
                    </a:extLst>
                  </p:cNvPr>
                  <p:cNvSpPr/>
                  <p:nvPr/>
                </p:nvSpPr>
                <p:spPr>
                  <a:xfrm>
                    <a:off x="7369176" y="6944315"/>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7" name="Rectangle 86">
                  <a:extLst>
                    <a:ext uri="{FF2B5EF4-FFF2-40B4-BE49-F238E27FC236}">
                      <a16:creationId xmlns:a16="http://schemas.microsoft.com/office/drawing/2014/main" id="{9D047BE6-A425-CF4C-8D08-7D0028ABA0D5}"/>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E2954179-431F-A646-87B2-4EB6A45FCD91}"/>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89" name="Rectangle 88">
                  <a:extLst>
                    <a:ext uri="{FF2B5EF4-FFF2-40B4-BE49-F238E27FC236}">
                      <a16:creationId xmlns:a16="http://schemas.microsoft.com/office/drawing/2014/main" id="{35D299CA-3273-184E-88FE-3C1CFE4647C4}"/>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grpSp>
              <p:nvGrpSpPr>
                <p:cNvPr id="90" name="Group 89">
                  <a:extLst>
                    <a:ext uri="{FF2B5EF4-FFF2-40B4-BE49-F238E27FC236}">
                      <a16:creationId xmlns:a16="http://schemas.microsoft.com/office/drawing/2014/main" id="{8B90777B-5F49-484B-A7B5-6ADB02E060F6}"/>
                    </a:ext>
                  </a:extLst>
                </p:cNvPr>
                <p:cNvGrpSpPr/>
                <p:nvPr/>
              </p:nvGrpSpPr>
              <p:grpSpPr>
                <a:xfrm>
                  <a:off x="10136309" y="5752164"/>
                  <a:ext cx="796527" cy="369332"/>
                  <a:chOff x="7556385" y="3833349"/>
                  <a:chExt cx="796527" cy="369332"/>
                </a:xfrm>
              </p:grpSpPr>
              <p:sp>
                <p:nvSpPr>
                  <p:cNvPr id="91" name="TextBox 90">
                    <a:extLst>
                      <a:ext uri="{FF2B5EF4-FFF2-40B4-BE49-F238E27FC236}">
                        <a16:creationId xmlns:a16="http://schemas.microsoft.com/office/drawing/2014/main" id="{5360EB35-2C62-3741-BCE0-6D3E8E395755}"/>
                      </a:ext>
                    </a:extLst>
                  </p:cNvPr>
                  <p:cNvSpPr txBox="1"/>
                  <p:nvPr/>
                </p:nvSpPr>
                <p:spPr>
                  <a:xfrm>
                    <a:off x="7894394" y="383334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92" name="Left Arrow 91">
                    <a:extLst>
                      <a:ext uri="{FF2B5EF4-FFF2-40B4-BE49-F238E27FC236}">
                        <a16:creationId xmlns:a16="http://schemas.microsoft.com/office/drawing/2014/main" id="{014A9473-12AE-DF4C-86FF-9DFAACD903C5}"/>
                      </a:ext>
                    </a:extLst>
                  </p:cNvPr>
                  <p:cNvSpPr/>
                  <p:nvPr/>
                </p:nvSpPr>
                <p:spPr>
                  <a:xfrm>
                    <a:off x="7556385" y="395941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85" name="Rectangle 84">
                <a:extLst>
                  <a:ext uri="{FF2B5EF4-FFF2-40B4-BE49-F238E27FC236}">
                    <a16:creationId xmlns:a16="http://schemas.microsoft.com/office/drawing/2014/main" id="{4833B942-9396-E24E-A508-9D669753B8DA}"/>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buf</a:t>
                </a:r>
                <a:r>
                  <a:rPr lang="en-US" dirty="0">
                    <a:solidFill>
                      <a:schemeClr val="accent6"/>
                    </a:solidFill>
                  </a:rPr>
                  <a:t>[BFSZ]</a:t>
                </a:r>
              </a:p>
            </p:txBody>
          </p:sp>
        </p:grpSp>
        <p:grpSp>
          <p:nvGrpSpPr>
            <p:cNvPr id="101" name="Group 100">
              <a:extLst>
                <a:ext uri="{FF2B5EF4-FFF2-40B4-BE49-F238E27FC236}">
                  <a16:creationId xmlns:a16="http://schemas.microsoft.com/office/drawing/2014/main" id="{A6988A0B-51FE-1F43-BFDC-25EB5F59669F}"/>
                </a:ext>
              </a:extLst>
            </p:cNvPr>
            <p:cNvGrpSpPr/>
            <p:nvPr/>
          </p:nvGrpSpPr>
          <p:grpSpPr>
            <a:xfrm>
              <a:off x="7454338" y="2762924"/>
              <a:ext cx="1705727" cy="1680601"/>
              <a:chOff x="2553397" y="4886713"/>
              <a:chExt cx="1705727" cy="1680601"/>
            </a:xfrm>
          </p:grpSpPr>
          <p:sp>
            <p:nvSpPr>
              <p:cNvPr id="102" name="TextBox 101">
                <a:extLst>
                  <a:ext uri="{FF2B5EF4-FFF2-40B4-BE49-F238E27FC236}">
                    <a16:creationId xmlns:a16="http://schemas.microsoft.com/office/drawing/2014/main" id="{CC22F16D-D782-2948-9D7C-BE8B62F01AF9}"/>
                  </a:ext>
                </a:extLst>
              </p:cNvPr>
              <p:cNvSpPr txBox="1"/>
              <p:nvPr/>
            </p:nvSpPr>
            <p:spPr>
              <a:xfrm>
                <a:off x="3077471" y="6228760"/>
                <a:ext cx="1070799"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[0]</a:t>
                </a:r>
              </a:p>
            </p:txBody>
          </p:sp>
          <p:sp>
            <p:nvSpPr>
              <p:cNvPr id="103" name="TextBox 102">
                <a:extLst>
                  <a:ext uri="{FF2B5EF4-FFF2-40B4-BE49-F238E27FC236}">
                    <a16:creationId xmlns:a16="http://schemas.microsoft.com/office/drawing/2014/main" id="{DE8587E5-9E51-8D4A-A995-CC9593D6E31A}"/>
                  </a:ext>
                </a:extLst>
              </p:cNvPr>
              <p:cNvSpPr txBox="1"/>
              <p:nvPr/>
            </p:nvSpPr>
            <p:spPr>
              <a:xfrm>
                <a:off x="2553397" y="4886713"/>
                <a:ext cx="1705727" cy="338554"/>
              </a:xfrm>
              <a:prstGeom prst="rect">
                <a:avLst/>
              </a:prstGeom>
              <a:noFill/>
            </p:spPr>
            <p:txBody>
              <a:bodyPr wrap="square" rtlCol="0">
                <a:spAutoFit/>
              </a:bodyPr>
              <a:lstStyle/>
              <a:p>
                <a:r>
                  <a:rPr lang="en-US" sz="1600" b="1" dirty="0" err="1">
                    <a:solidFill>
                      <a:srgbClr val="7030A0"/>
                    </a:solidFill>
                    <a:latin typeface="Courier New" panose="02070309020205020404" pitchFamily="49" charset="0"/>
                    <a:cs typeface="Courier New" panose="02070309020205020404" pitchFamily="49" charset="0"/>
                  </a:rPr>
                  <a:t>buf</a:t>
                </a:r>
                <a:r>
                  <a:rPr lang="en-US" sz="1600" b="1" dirty="0">
                    <a:solidFill>
                      <a:srgbClr val="7030A0"/>
                    </a:solidFill>
                    <a:latin typeface="Courier New" panose="02070309020205020404" pitchFamily="49" charset="0"/>
                    <a:cs typeface="Courier New" panose="02070309020205020404" pitchFamily="49" charset="0"/>
                  </a:rPr>
                  <a:t>[BFSZ-1]</a:t>
                </a:r>
              </a:p>
            </p:txBody>
          </p:sp>
        </p:grpSp>
        <p:sp>
          <p:nvSpPr>
            <p:cNvPr id="106" name="Rectangle 105">
              <a:extLst>
                <a:ext uri="{FF2B5EF4-FFF2-40B4-BE49-F238E27FC236}">
                  <a16:creationId xmlns:a16="http://schemas.microsoft.com/office/drawing/2014/main" id="{D62E1395-BA10-974A-991D-60862C35C059}"/>
                </a:ext>
              </a:extLst>
            </p:cNvPr>
            <p:cNvSpPr/>
            <p:nvPr/>
          </p:nvSpPr>
          <p:spPr>
            <a:xfrm>
              <a:off x="8917074" y="4350391"/>
              <a:ext cx="1447547" cy="364663"/>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7" name="Rectangle 106">
              <a:extLst>
                <a:ext uri="{FF2B5EF4-FFF2-40B4-BE49-F238E27FC236}">
                  <a16:creationId xmlns:a16="http://schemas.microsoft.com/office/drawing/2014/main" id="{39B3B0AC-8550-EF45-AB80-27D3A13BAA7A}"/>
                </a:ext>
              </a:extLst>
            </p:cNvPr>
            <p:cNvSpPr/>
            <p:nvPr/>
          </p:nvSpPr>
          <p:spPr>
            <a:xfrm>
              <a:off x="8919007" y="4733994"/>
              <a:ext cx="1447547" cy="364663"/>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8" name="TextBox 107">
              <a:extLst>
                <a:ext uri="{FF2B5EF4-FFF2-40B4-BE49-F238E27FC236}">
                  <a16:creationId xmlns:a16="http://schemas.microsoft.com/office/drawing/2014/main" id="{4D881355-148B-4840-8D47-46EB8007F496}"/>
                </a:ext>
              </a:extLst>
            </p:cNvPr>
            <p:cNvSpPr txBox="1"/>
            <p:nvPr/>
          </p:nvSpPr>
          <p:spPr>
            <a:xfrm>
              <a:off x="10742329" y="4106700"/>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r0</a:t>
              </a:r>
            </a:p>
          </p:txBody>
        </p:sp>
        <p:sp>
          <p:nvSpPr>
            <p:cNvPr id="109" name="Left Arrow 108">
              <a:extLst>
                <a:ext uri="{FF2B5EF4-FFF2-40B4-BE49-F238E27FC236}">
                  <a16:creationId xmlns:a16="http://schemas.microsoft.com/office/drawing/2014/main" id="{91D06C2D-B46D-FC4C-9DCE-3D631DAE2674}"/>
                </a:ext>
              </a:extLst>
            </p:cNvPr>
            <p:cNvSpPr/>
            <p:nvPr/>
          </p:nvSpPr>
          <p:spPr>
            <a:xfrm>
              <a:off x="10392722" y="4197251"/>
              <a:ext cx="406011" cy="17492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032F5F34-2C19-2D40-B989-826DC5193996}"/>
                </a:ext>
              </a:extLst>
            </p:cNvPr>
            <p:cNvCxnSpPr>
              <a:cxnSpLocks/>
            </p:cNvCxnSpPr>
            <p:nvPr/>
          </p:nvCxnSpPr>
          <p:spPr>
            <a:xfrm>
              <a:off x="10567525" y="2874380"/>
              <a:ext cx="0" cy="1370442"/>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8BCFD63-FD5B-0D4A-A329-BF721D3DFD2E}"/>
                </a:ext>
              </a:extLst>
            </p:cNvPr>
            <p:cNvCxnSpPr/>
            <p:nvPr/>
          </p:nvCxnSpPr>
          <p:spPr>
            <a:xfrm>
              <a:off x="10376917" y="2867476"/>
              <a:ext cx="546204" cy="0"/>
            </a:xfrm>
            <a:prstGeom prst="line">
              <a:avLst/>
            </a:prstGeom>
            <a:ln w="22225"/>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7FA66E48-D585-1B4D-A525-A8ABB45AB8A8}"/>
                </a:ext>
              </a:extLst>
            </p:cNvPr>
            <p:cNvSpPr txBox="1"/>
            <p:nvPr/>
          </p:nvSpPr>
          <p:spPr>
            <a:xfrm>
              <a:off x="10595727" y="3395748"/>
              <a:ext cx="482373"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r1</a:t>
              </a:r>
            </a:p>
          </p:txBody>
        </p:sp>
      </p:grpSp>
      <p:sp>
        <p:nvSpPr>
          <p:cNvPr id="96" name="Rounded Rectangle 95">
            <a:extLst>
              <a:ext uri="{FF2B5EF4-FFF2-40B4-BE49-F238E27FC236}">
                <a16:creationId xmlns:a16="http://schemas.microsoft.com/office/drawing/2014/main" id="{9D5BDD8D-2ACB-944F-9E1A-54A7ACF88AE9}"/>
              </a:ext>
            </a:extLst>
          </p:cNvPr>
          <p:cNvSpPr/>
          <p:nvPr/>
        </p:nvSpPr>
        <p:spPr bwMode="auto">
          <a:xfrm>
            <a:off x="143009" y="503951"/>
            <a:ext cx="4298213" cy="186856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void </a:t>
            </a:r>
          </a:p>
          <a:p>
            <a:r>
              <a:rPr lang="en-US" sz="1600" dirty="0" err="1">
                <a:latin typeface="Consolas" panose="020B0609020204030204" pitchFamily="49" charset="0"/>
                <a:cs typeface="Consolas" panose="020B0609020204030204" pitchFamily="49" charset="0"/>
              </a:rPr>
              <a:t>fillbuf</a:t>
            </a:r>
            <a:r>
              <a:rPr lang="en-US" sz="1600" dirty="0">
                <a:latin typeface="Consolas" panose="020B0609020204030204" pitchFamily="49" charset="0"/>
                <a:cs typeface="Consolas" panose="020B0609020204030204" pitchFamily="49" charset="0"/>
              </a:rPr>
              <a:t>(char *s, int </a:t>
            </a:r>
            <a:r>
              <a:rPr lang="en-US" sz="1600" dirty="0" err="1">
                <a:latin typeface="Consolas" panose="020B0609020204030204" pitchFamily="49" charset="0"/>
                <a:cs typeface="Consolas" panose="020B0609020204030204" pitchFamily="49" charset="0"/>
              </a:rPr>
              <a:t>len</a:t>
            </a:r>
            <a:r>
              <a:rPr lang="en-US" sz="1600" dirty="0">
                <a:latin typeface="Consolas" panose="020B0609020204030204" pitchFamily="49" charset="0"/>
                <a:cs typeface="Consolas" panose="020B0609020204030204" pitchFamily="49" charset="0"/>
              </a:rPr>
              <a:t>, char fill)</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B050"/>
                </a:solidFill>
                <a:latin typeface="Consolas" panose="020B0609020204030204" pitchFamily="49" charset="0"/>
                <a:cs typeface="Consolas" panose="020B0609020204030204" pitchFamily="49" charset="0"/>
              </a:rPr>
              <a:t>char *</a:t>
            </a:r>
            <a:r>
              <a:rPr lang="en-US" sz="1600" dirty="0" err="1">
                <a:solidFill>
                  <a:srgbClr val="00B050"/>
                </a:solidFill>
                <a:latin typeface="Consolas" panose="020B0609020204030204" pitchFamily="49" charset="0"/>
                <a:cs typeface="Consolas" panose="020B0609020204030204" pitchFamily="49" charset="0"/>
              </a:rPr>
              <a:t>enptr</a:t>
            </a:r>
            <a:r>
              <a:rPr lang="en-US" sz="1600" dirty="0">
                <a:solidFill>
                  <a:srgbClr val="00B050"/>
                </a:solidFill>
                <a:latin typeface="Consolas" panose="020B0609020204030204" pitchFamily="49" charset="0"/>
                <a:cs typeface="Consolas" panose="020B0609020204030204" pitchFamily="49" charset="0"/>
              </a:rPr>
              <a:t> = s + </a:t>
            </a:r>
            <a:r>
              <a:rPr lang="en-US" sz="1600" dirty="0" err="1">
                <a:solidFill>
                  <a:srgbClr val="00B050"/>
                </a:solidFill>
                <a:latin typeface="Consolas" panose="020B0609020204030204" pitchFamily="49" charset="0"/>
                <a:cs typeface="Consolas" panose="020B0609020204030204" pitchFamily="49" charset="0"/>
              </a:rPr>
              <a:t>len</a:t>
            </a:r>
            <a:r>
              <a:rPr lang="en-US" sz="1600" dirty="0">
                <a:solidFill>
                  <a:srgbClr val="00B050"/>
                </a:solidFill>
                <a:latin typeface="Consolas" panose="020B0609020204030204" pitchFamily="49" charset="0"/>
                <a:cs typeface="Consolas" panose="020B0609020204030204" pitchFamily="49" charset="0"/>
              </a:rPr>
              <a:t>;</a:t>
            </a:r>
          </a:p>
          <a:p>
            <a:r>
              <a:rPr lang="en-US" sz="1600" dirty="0">
                <a:solidFill>
                  <a:srgbClr val="7030A0"/>
                </a:solidFill>
                <a:latin typeface="Consolas" panose="020B0609020204030204" pitchFamily="49" charset="0"/>
                <a:cs typeface="Consolas" panose="020B0609020204030204" pitchFamily="49" charset="0"/>
              </a:rPr>
              <a:t>    while (s &lt; </a:t>
            </a:r>
            <a:r>
              <a:rPr lang="en-US" sz="1600" dirty="0" err="1">
                <a:solidFill>
                  <a:srgbClr val="7030A0"/>
                </a:solidFill>
                <a:latin typeface="Consolas" panose="020B0609020204030204" pitchFamily="49" charset="0"/>
                <a:cs typeface="Consolas" panose="020B0609020204030204" pitchFamily="49" charset="0"/>
              </a:rPr>
              <a:t>enptr</a:t>
            </a:r>
            <a:r>
              <a:rPr lang="en-US" sz="1600" dirty="0">
                <a:solidFill>
                  <a:srgbClr val="7030A0"/>
                </a:solidFill>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 = fill;</a:t>
            </a:r>
          </a:p>
          <a:p>
            <a:r>
              <a:rPr lang="en-US" sz="1600" dirty="0">
                <a:latin typeface="Consolas" panose="020B0609020204030204" pitchFamily="49" charset="0"/>
                <a:cs typeface="Consolas" panose="020B0609020204030204" pitchFamily="49" charset="0"/>
              </a:rPr>
              <a:t>}</a:t>
            </a:r>
          </a:p>
        </p:txBody>
      </p:sp>
      <p:sp>
        <p:nvSpPr>
          <p:cNvPr id="112" name="TextBox 111">
            <a:extLst>
              <a:ext uri="{FF2B5EF4-FFF2-40B4-BE49-F238E27FC236}">
                <a16:creationId xmlns:a16="http://schemas.microsoft.com/office/drawing/2014/main" id="{A7AFC8BD-9392-4E46-8DCC-0D8D4996B0DF}"/>
              </a:ext>
            </a:extLst>
          </p:cNvPr>
          <p:cNvSpPr txBox="1"/>
          <p:nvPr/>
        </p:nvSpPr>
        <p:spPr>
          <a:xfrm>
            <a:off x="1435358" y="496561"/>
            <a:ext cx="2723823" cy="369332"/>
          </a:xfrm>
          <a:prstGeom prst="rect">
            <a:avLst/>
          </a:prstGeom>
          <a:noFill/>
        </p:spPr>
        <p:txBody>
          <a:bodyPr wrap="none" rtlCol="0">
            <a:spAutoFit/>
          </a:bodyPr>
          <a:lstStyle/>
          <a:p>
            <a:r>
              <a:rPr lang="en-US" dirty="0">
                <a:solidFill>
                  <a:srgbClr val="FF0000"/>
                </a:solidFill>
              </a:rPr>
              <a:t>r0,              r1,              r2</a:t>
            </a:r>
          </a:p>
        </p:txBody>
      </p:sp>
      <p:sp>
        <p:nvSpPr>
          <p:cNvPr id="95" name="Rounded Rectangle 94">
            <a:extLst>
              <a:ext uri="{FF2B5EF4-FFF2-40B4-BE49-F238E27FC236}">
                <a16:creationId xmlns:a16="http://schemas.microsoft.com/office/drawing/2014/main" id="{96081FEF-C1E5-2840-B814-D8379081CFA3}"/>
              </a:ext>
            </a:extLst>
          </p:cNvPr>
          <p:cNvSpPr/>
          <p:nvPr/>
        </p:nvSpPr>
        <p:spPr bwMode="auto">
          <a:xfrm>
            <a:off x="4255405" y="1322359"/>
            <a:ext cx="7862990"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err="1">
                <a:latin typeface="Consolas" panose="020B0609020204030204" pitchFamily="49" charset="0"/>
                <a:cs typeface="Consolas" panose="020B0609020204030204" pitchFamily="49" charset="0"/>
              </a:rPr>
              <a:t>fillbuf</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push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stack frame </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  // set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to base</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add     r1, r1, r0      // copy up to r1 = </a:t>
            </a:r>
            <a:r>
              <a:rPr lang="en-US" dirty="0" err="1">
                <a:solidFill>
                  <a:srgbClr val="00B050"/>
                </a:solidFill>
                <a:latin typeface="Consolas" panose="020B0609020204030204" pitchFamily="49" charset="0"/>
                <a:cs typeface="Consolas" panose="020B0609020204030204" pitchFamily="49" charset="0"/>
              </a:rPr>
              <a:t>bufpt</a:t>
            </a:r>
            <a:r>
              <a:rPr lang="en-US" dirty="0">
                <a:solidFill>
                  <a:srgbClr val="00B050"/>
                </a:solidFill>
                <a:latin typeface="Consolas" panose="020B0609020204030204" pitchFamily="49" charset="0"/>
                <a:cs typeface="Consolas" panose="020B0609020204030204" pitchFamily="49" charset="0"/>
              </a:rPr>
              <a:t> + </a:t>
            </a:r>
            <a:r>
              <a:rPr lang="en-US" dirty="0" err="1">
                <a:solidFill>
                  <a:srgbClr val="00B050"/>
                </a:solidFill>
                <a:latin typeface="Consolas" panose="020B0609020204030204" pitchFamily="49" charset="0"/>
                <a:cs typeface="Consolas" panose="020B0609020204030204" pitchFamily="49" charset="0"/>
              </a:rPr>
              <a:t>cnt</a:t>
            </a:r>
            <a:r>
              <a:rPr lang="en-US" dirty="0">
                <a:solidFill>
                  <a:srgbClr val="00B050"/>
                </a:solidFill>
                <a:latin typeface="Consolas" panose="020B0609020204030204" pitchFamily="49" charset="0"/>
                <a:cs typeface="Consolas" panose="020B0609020204030204" pitchFamily="49" charset="0"/>
              </a:rPr>
              <a:t> </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are there any chars to fill?</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bge</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Ldone</a:t>
            </a:r>
            <a:r>
              <a:rPr lang="en-US" dirty="0">
                <a:solidFill>
                  <a:srgbClr val="7030A0"/>
                </a:solidFill>
                <a:latin typeface="Consolas" panose="020B0609020204030204" pitchFamily="49" charset="0"/>
                <a:cs typeface="Consolas" panose="020B0609020204030204" pitchFamily="49" charset="0"/>
              </a:rPr>
              <a:t>          // nope we are done</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Ldowhile</a:t>
            </a:r>
            <a:r>
              <a:rPr lang="en-US" dirty="0">
                <a:latin typeface="Consolas" panose="020B0609020204030204" pitchFamily="49" charset="0"/>
                <a:cs typeface="Consolas" panose="020B0609020204030204" pitchFamily="49" charset="0"/>
              </a:rPr>
              <a:t>:</a:t>
            </a:r>
          </a:p>
          <a:p>
            <a:r>
              <a:rPr lang="en-US" dirty="0">
                <a:solidFill>
                  <a:srgbClr val="0070C0"/>
                </a:solidFill>
                <a:latin typeface="Consolas" panose="020B0609020204030204" pitchFamily="49" charset="0"/>
                <a:cs typeface="Consolas" panose="020B0609020204030204" pitchFamily="49" charset="0"/>
              </a:rPr>
              <a:t>    </a:t>
            </a:r>
            <a:r>
              <a:rPr lang="en-US" dirty="0" err="1">
                <a:solidFill>
                  <a:srgbClr val="0070C0"/>
                </a:solidFill>
                <a:latin typeface="Consolas" panose="020B0609020204030204" pitchFamily="49" charset="0"/>
                <a:cs typeface="Consolas" panose="020B0609020204030204" pitchFamily="49" charset="0"/>
              </a:rPr>
              <a:t>strb</a:t>
            </a:r>
            <a:r>
              <a:rPr lang="en-US" dirty="0">
                <a:solidFill>
                  <a:srgbClr val="0070C0"/>
                </a:solidFill>
                <a:latin typeface="Consolas" panose="020B0609020204030204" pitchFamily="49" charset="0"/>
                <a:cs typeface="Consolas" panose="020B0609020204030204" pitchFamily="49" charset="0"/>
              </a:rPr>
              <a:t>    r2, [r0]        // store the char in the buffer</a:t>
            </a:r>
          </a:p>
          <a:p>
            <a:r>
              <a:rPr lang="en-US" dirty="0">
                <a:solidFill>
                  <a:srgbClr val="0070C0"/>
                </a:solidFill>
                <a:latin typeface="Consolas" panose="020B0609020204030204" pitchFamily="49" charset="0"/>
                <a:cs typeface="Consolas" panose="020B0609020204030204" pitchFamily="49" charset="0"/>
              </a:rPr>
              <a:t>    add     r0, 1           // point to next char</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cmp</a:t>
            </a:r>
            <a:r>
              <a:rPr lang="en-US" dirty="0">
                <a:solidFill>
                  <a:srgbClr val="7030A0"/>
                </a:solidFill>
                <a:latin typeface="Consolas" panose="020B0609020204030204" pitchFamily="49" charset="0"/>
                <a:cs typeface="Consolas" panose="020B0609020204030204" pitchFamily="49" charset="0"/>
              </a:rPr>
              <a:t>     r0, r1          // have we reached the end?</a:t>
            </a:r>
          </a:p>
          <a:p>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blt</a:t>
            </a:r>
            <a:r>
              <a:rPr lang="en-US" dirty="0">
                <a:solidFill>
                  <a:srgbClr val="7030A0"/>
                </a:solidFill>
                <a:latin typeface="Consolas" panose="020B0609020204030204" pitchFamily="49" charset="0"/>
                <a:cs typeface="Consolas" panose="020B0609020204030204" pitchFamily="49" charset="0"/>
              </a:rPr>
              <a:t>     .</a:t>
            </a:r>
            <a:r>
              <a:rPr lang="en-US" dirty="0" err="1">
                <a:solidFill>
                  <a:srgbClr val="7030A0"/>
                </a:solidFill>
                <a:latin typeface="Consolas" panose="020B0609020204030204" pitchFamily="49" charset="0"/>
                <a:cs typeface="Consolas" panose="020B0609020204030204" pitchFamily="49" charset="0"/>
              </a:rPr>
              <a:t>Ldowhile</a:t>
            </a:r>
            <a:r>
              <a:rPr lang="en-US" dirty="0">
                <a:solidFill>
                  <a:srgbClr val="7030A0"/>
                </a:solidFill>
                <a:latin typeface="Consolas" panose="020B0609020204030204" pitchFamily="49" charset="0"/>
                <a:cs typeface="Consolas" panose="020B0609020204030204" pitchFamily="49" charset="0"/>
              </a:rPr>
              <a:t>       // if not continue to fill</a:t>
            </a:r>
            <a:br>
              <a:rPr lang="en-US" dirty="0">
                <a:latin typeface="Consolas" panose="020B0609020204030204" pitchFamily="49" charset="0"/>
                <a:cs typeface="Consolas" panose="020B0609020204030204" pitchFamily="49" charset="0"/>
              </a:rPr>
            </a:b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  // restore stack frame top</a:t>
            </a:r>
          </a:p>
          <a:p>
            <a:r>
              <a:rPr lang="en-US" dirty="0">
                <a:latin typeface="Consolas" panose="020B0609020204030204" pitchFamily="49" charset="0"/>
                <a:cs typeface="Consolas" panose="020B0609020204030204" pitchFamily="49" charset="0"/>
              </a:rPr>
              <a:t>    pop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restore registers</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              // return to caller</a:t>
            </a:r>
            <a:endParaRPr lang="en-US" sz="2000" dirty="0">
              <a:latin typeface="Consolas" panose="020B0609020204030204" pitchFamily="49" charset="0"/>
              <a:cs typeface="Consolas" panose="020B0609020204030204" pitchFamily="49" charset="0"/>
            </a:endParaRPr>
          </a:p>
        </p:txBody>
      </p:sp>
      <p:sp>
        <p:nvSpPr>
          <p:cNvPr id="4" name="TextBox 3">
            <a:extLst>
              <a:ext uri="{FF2B5EF4-FFF2-40B4-BE49-F238E27FC236}">
                <a16:creationId xmlns:a16="http://schemas.microsoft.com/office/drawing/2014/main" id="{B7278E47-5F98-595E-37D8-D413F740AED6}"/>
              </a:ext>
            </a:extLst>
          </p:cNvPr>
          <p:cNvSpPr txBox="1"/>
          <p:nvPr/>
        </p:nvSpPr>
        <p:spPr>
          <a:xfrm>
            <a:off x="6852126" y="632461"/>
            <a:ext cx="2735044" cy="461665"/>
          </a:xfrm>
          <a:prstGeom prst="rect">
            <a:avLst/>
          </a:prstGeom>
          <a:solidFill>
            <a:schemeClr val="accent4">
              <a:lumMod val="20000"/>
              <a:lumOff val="80000"/>
            </a:schemeClr>
          </a:solidFill>
          <a:ln>
            <a:solidFill>
              <a:srgbClr val="0070C0"/>
            </a:solidFill>
          </a:ln>
        </p:spPr>
        <p:txBody>
          <a:bodyPr wrap="none" rtlCol="0">
            <a:spAutoFit/>
          </a:bodyPr>
          <a:lstStyle/>
          <a:p>
            <a:r>
              <a:rPr lang="en-US" sz="2400" dirty="0"/>
              <a:t>Using r1 for </a:t>
            </a:r>
            <a:r>
              <a:rPr lang="en-US" sz="2400" dirty="0" err="1"/>
              <a:t>endptr</a:t>
            </a:r>
            <a:endParaRPr lang="en-US" sz="2400" dirty="0"/>
          </a:p>
        </p:txBody>
      </p:sp>
    </p:spTree>
    <p:extLst>
      <p:ext uri="{BB962C8B-B14F-4D97-AF65-F5344CB8AC3E}">
        <p14:creationId xmlns:p14="http://schemas.microsoft.com/office/powerpoint/2010/main" val="276988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5">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5">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5">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5">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5">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5">
                                            <p:txEl>
                                              <p:pRg st="11" end="1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95" grpId="0" animBg="1"/>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1AE18-40FA-F149-BF05-243CB17BF920}"/>
              </a:ext>
            </a:extLst>
          </p:cNvPr>
          <p:cNvSpPr>
            <a:spLocks noGrp="1"/>
          </p:cNvSpPr>
          <p:nvPr>
            <p:ph type="title"/>
          </p:nvPr>
        </p:nvSpPr>
        <p:spPr>
          <a:xfrm>
            <a:off x="424643" y="16542"/>
            <a:ext cx="10515600" cy="498331"/>
          </a:xfrm>
        </p:spPr>
        <p:txBody>
          <a:bodyPr/>
          <a:lstStyle/>
          <a:p>
            <a:r>
              <a:rPr lang="en-US" sz="2800" dirty="0"/>
              <a:t>Passing More Than Four Arguments – At the point of Call</a:t>
            </a:r>
          </a:p>
        </p:txBody>
      </p:sp>
      <p:sp>
        <p:nvSpPr>
          <p:cNvPr id="3" name="Content Placeholder 2">
            <a:extLst>
              <a:ext uri="{FF2B5EF4-FFF2-40B4-BE49-F238E27FC236}">
                <a16:creationId xmlns:a16="http://schemas.microsoft.com/office/drawing/2014/main" id="{801597C8-A5A4-914E-8A8E-6D3E08B5E9D2}"/>
              </a:ext>
            </a:extLst>
          </p:cNvPr>
          <p:cNvSpPr>
            <a:spLocks noGrp="1"/>
          </p:cNvSpPr>
          <p:nvPr>
            <p:ph sz="half" idx="1"/>
          </p:nvPr>
        </p:nvSpPr>
        <p:spPr>
          <a:xfrm>
            <a:off x="559936" y="1259198"/>
            <a:ext cx="8207330" cy="5382799"/>
          </a:xfrm>
          <a:solidFill>
            <a:schemeClr val="accent4">
              <a:lumMod val="20000"/>
              <a:lumOff val="80000"/>
            </a:schemeClr>
          </a:solidFill>
          <a:ln>
            <a:solidFill>
              <a:srgbClr val="0070C0"/>
            </a:solidFill>
          </a:ln>
        </p:spPr>
        <p:txBody>
          <a:bodyPr/>
          <a:lstStyle/>
          <a:p>
            <a:pPr>
              <a:lnSpc>
                <a:spcPct val="100000"/>
              </a:lnSpc>
            </a:pPr>
            <a:r>
              <a:rPr lang="en-US" sz="2000" b="1" dirty="0" err="1">
                <a:solidFill>
                  <a:schemeClr val="accent5"/>
                </a:solidFill>
              </a:rPr>
              <a:t>Args</a:t>
            </a:r>
            <a:r>
              <a:rPr lang="en-US" sz="2000" b="1" dirty="0">
                <a:solidFill>
                  <a:schemeClr val="accent5"/>
                </a:solidFill>
              </a:rPr>
              <a:t> &gt; 4 are in the </a:t>
            </a:r>
            <a:r>
              <a:rPr lang="en-US" sz="2000" b="1" u="sng" dirty="0">
                <a:solidFill>
                  <a:schemeClr val="accent5"/>
                </a:solidFill>
              </a:rPr>
              <a:t>caller's stack frame</a:t>
            </a:r>
            <a:r>
              <a:rPr lang="en-US" sz="2000" b="1" dirty="0">
                <a:solidFill>
                  <a:schemeClr val="accent5"/>
                </a:solidFill>
              </a:rPr>
              <a:t> at SP (argv5), an up</a:t>
            </a:r>
          </a:p>
          <a:p>
            <a:pPr>
              <a:lnSpc>
                <a:spcPct val="100000"/>
              </a:lnSpc>
            </a:pPr>
            <a:r>
              <a:rPr lang="en-US" sz="2000" dirty="0">
                <a:solidFill>
                  <a:schemeClr val="tx2"/>
                </a:solidFill>
              </a:rPr>
              <a:t>Called functions have the </a:t>
            </a:r>
            <a:r>
              <a:rPr lang="en-US" sz="2000" dirty="0">
                <a:solidFill>
                  <a:srgbClr val="0070C0"/>
                </a:solidFill>
              </a:rPr>
              <a:t>right to change stack </a:t>
            </a:r>
            <a:r>
              <a:rPr lang="en-US" sz="2000" dirty="0" err="1">
                <a:solidFill>
                  <a:srgbClr val="0070C0"/>
                </a:solidFill>
              </a:rPr>
              <a:t>args</a:t>
            </a:r>
            <a:r>
              <a:rPr lang="en-US" sz="2000" dirty="0">
                <a:solidFill>
                  <a:srgbClr val="0070C0"/>
                </a:solidFill>
              </a:rPr>
              <a:t> </a:t>
            </a:r>
            <a:r>
              <a:rPr lang="en-US" sz="2000" dirty="0">
                <a:solidFill>
                  <a:schemeClr val="tx2"/>
                </a:solidFill>
              </a:rPr>
              <a:t>just like they can change the register </a:t>
            </a:r>
            <a:r>
              <a:rPr lang="en-US" sz="2000" dirty="0" err="1">
                <a:solidFill>
                  <a:schemeClr val="tx2"/>
                </a:solidFill>
              </a:rPr>
              <a:t>args</a:t>
            </a:r>
            <a:r>
              <a:rPr lang="en-US" sz="2000" dirty="0">
                <a:solidFill>
                  <a:schemeClr val="tx2"/>
                </a:solidFill>
              </a:rPr>
              <a:t>!</a:t>
            </a:r>
          </a:p>
          <a:p>
            <a:pPr lvl="1"/>
            <a:r>
              <a:rPr lang="en-US" sz="2000" dirty="0">
                <a:solidFill>
                  <a:srgbClr val="0070C0"/>
                </a:solidFill>
              </a:rPr>
              <a:t>Caller must assume </a:t>
            </a:r>
            <a:r>
              <a:rPr lang="en-US" sz="2000" b="1" dirty="0">
                <a:solidFill>
                  <a:srgbClr val="0070C0"/>
                </a:solidFill>
              </a:rPr>
              <a:t>all </a:t>
            </a:r>
            <a:r>
              <a:rPr lang="en-US" sz="2000" b="1" dirty="0" err="1">
                <a:solidFill>
                  <a:srgbClr val="0070C0"/>
                </a:solidFill>
              </a:rPr>
              <a:t>args</a:t>
            </a:r>
            <a:r>
              <a:rPr lang="en-US" sz="2000" b="1" dirty="0">
                <a:solidFill>
                  <a:srgbClr val="0070C0"/>
                </a:solidFill>
              </a:rPr>
              <a:t> </a:t>
            </a:r>
            <a:r>
              <a:rPr lang="en-US" sz="2000" dirty="0">
                <a:solidFill>
                  <a:srgbClr val="FF0000"/>
                </a:solidFill>
              </a:rPr>
              <a:t>including ones on the stack </a:t>
            </a:r>
            <a:r>
              <a:rPr lang="en-US" sz="2000" dirty="0">
                <a:solidFill>
                  <a:srgbClr val="0070C0"/>
                </a:solidFill>
              </a:rPr>
              <a:t>are changed by the caller</a:t>
            </a:r>
          </a:p>
          <a:p>
            <a:pPr>
              <a:lnSpc>
                <a:spcPct val="100000"/>
              </a:lnSpc>
            </a:pPr>
            <a:r>
              <a:rPr lang="en-US" sz="2000" dirty="0"/>
              <a:t>Calling function prior to making the call</a:t>
            </a:r>
          </a:p>
          <a:p>
            <a:pPr marL="696912" lvl="1" indent="-342900">
              <a:buFont typeface="+mj-lt"/>
              <a:buAutoNum type="arabicPeriod"/>
            </a:pPr>
            <a:r>
              <a:rPr lang="en-US" sz="2000" dirty="0"/>
              <a:t>Evaluate </a:t>
            </a:r>
            <a:r>
              <a:rPr lang="en-US" sz="2000" dirty="0">
                <a:solidFill>
                  <a:schemeClr val="accent3"/>
                </a:solidFill>
              </a:rPr>
              <a:t>first four </a:t>
            </a:r>
            <a:r>
              <a:rPr lang="en-US" sz="2000" dirty="0" err="1">
                <a:solidFill>
                  <a:schemeClr val="accent3"/>
                </a:solidFill>
              </a:rPr>
              <a:t>args</a:t>
            </a:r>
            <a:r>
              <a:rPr lang="en-US" sz="2000" dirty="0"/>
              <a:t>: place resulting </a:t>
            </a:r>
            <a:r>
              <a:rPr lang="en-US" sz="2000" dirty="0">
                <a:solidFill>
                  <a:schemeClr val="accent3"/>
                </a:solidFill>
              </a:rPr>
              <a:t>values in r0-r3</a:t>
            </a:r>
          </a:p>
          <a:p>
            <a:pPr marL="696912" lvl="1" indent="-342900">
              <a:buFont typeface="+mj-lt"/>
              <a:buAutoNum type="arabicPeriod"/>
            </a:pPr>
            <a:r>
              <a:rPr lang="en-US" sz="2000" dirty="0">
                <a:solidFill>
                  <a:schemeClr val="accent5"/>
                </a:solidFill>
              </a:rPr>
              <a:t>Store Arg 5 and greater parameter values on the stack</a:t>
            </a:r>
          </a:p>
          <a:p>
            <a:r>
              <a:rPr lang="en-US" sz="2000" b="1" u="sng" dirty="0">
                <a:solidFill>
                  <a:srgbClr val="FF0000"/>
                </a:solidFill>
              </a:rPr>
              <a:t>One </a:t>
            </a:r>
            <a:r>
              <a:rPr lang="en-US" sz="2000" b="1" u="sng" dirty="0" err="1">
                <a:solidFill>
                  <a:srgbClr val="FF0000"/>
                </a:solidFill>
              </a:rPr>
              <a:t>arg</a:t>
            </a:r>
            <a:r>
              <a:rPr lang="en-US" sz="2000" b="1" u="sng" dirty="0">
                <a:solidFill>
                  <a:srgbClr val="FF0000"/>
                </a:solidFill>
              </a:rPr>
              <a:t> value per slot</a:t>
            </a:r>
            <a:r>
              <a:rPr lang="en-US" sz="2000" dirty="0">
                <a:solidFill>
                  <a:srgbClr val="FF0000"/>
                </a:solidFill>
              </a:rPr>
              <a:t>! </a:t>
            </a:r>
            <a:r>
              <a:rPr lang="en-US" sz="2000" dirty="0"/>
              <a:t>– NO arrays across multiple slots</a:t>
            </a:r>
          </a:p>
          <a:p>
            <a:pPr lvl="1"/>
            <a:r>
              <a:rPr lang="en-US" sz="2000" dirty="0"/>
              <a:t>chars, shorts and </a:t>
            </a:r>
            <a:r>
              <a:rPr lang="en-US" sz="2000" dirty="0" err="1"/>
              <a:t>ints</a:t>
            </a:r>
            <a:r>
              <a:rPr lang="en-US" sz="2000" dirty="0"/>
              <a:t> are directly stored</a:t>
            </a:r>
          </a:p>
          <a:p>
            <a:pPr lvl="1"/>
            <a:r>
              <a:rPr lang="en-US" sz="2000" dirty="0"/>
              <a:t>Structs (not always), and arrays are passed via a pointer </a:t>
            </a:r>
          </a:p>
          <a:p>
            <a:pPr lvl="1"/>
            <a:r>
              <a:rPr lang="en-US" sz="2000" b="1" dirty="0">
                <a:solidFill>
                  <a:srgbClr val="C00000"/>
                </a:solidFill>
              </a:rPr>
              <a:t>Pointers</a:t>
            </a:r>
            <a:r>
              <a:rPr lang="en-US" sz="2000" dirty="0">
                <a:solidFill>
                  <a:srgbClr val="C00000"/>
                </a:solidFill>
              </a:rPr>
              <a:t> passed as output parameters </a:t>
            </a:r>
            <a:r>
              <a:rPr lang="en-US" sz="2000" dirty="0"/>
              <a:t>usually contain an </a:t>
            </a:r>
            <a:r>
              <a:rPr lang="en-US" sz="2000" dirty="0">
                <a:solidFill>
                  <a:srgbClr val="FF0000"/>
                </a:solidFill>
              </a:rPr>
              <a:t>address</a:t>
            </a:r>
            <a:r>
              <a:rPr lang="en-US" sz="2000" dirty="0">
                <a:solidFill>
                  <a:srgbClr val="2C895B"/>
                </a:solidFill>
              </a:rPr>
              <a:t> </a:t>
            </a:r>
            <a:r>
              <a:rPr lang="en-US" sz="2000" b="1" i="1" dirty="0">
                <a:solidFill>
                  <a:srgbClr val="002060"/>
                </a:solidFill>
              </a:rPr>
              <a:t>that points at </a:t>
            </a:r>
            <a:r>
              <a:rPr lang="en-US" sz="2000" dirty="0">
                <a:solidFill>
                  <a:schemeClr val="tx2"/>
                </a:solidFill>
              </a:rPr>
              <a:t>the</a:t>
            </a:r>
            <a:r>
              <a:rPr lang="en-US" sz="2000" dirty="0">
                <a:solidFill>
                  <a:srgbClr val="2C895B"/>
                </a:solidFill>
              </a:rPr>
              <a:t> </a:t>
            </a:r>
            <a:r>
              <a:rPr lang="en-US" sz="2000" dirty="0">
                <a:solidFill>
                  <a:srgbClr val="0070C0"/>
                </a:solidFill>
              </a:rPr>
              <a:t>stack</a:t>
            </a:r>
            <a:r>
              <a:rPr lang="en-US" sz="2000" dirty="0">
                <a:solidFill>
                  <a:srgbClr val="2C895B"/>
                </a:solidFill>
              </a:rPr>
              <a:t>, </a:t>
            </a:r>
            <a:r>
              <a:rPr lang="en-US" sz="2000" dirty="0">
                <a:solidFill>
                  <a:srgbClr val="F37440"/>
                </a:solidFill>
              </a:rPr>
              <a:t>BSS</a:t>
            </a:r>
            <a:r>
              <a:rPr lang="en-US" sz="2000" dirty="0">
                <a:solidFill>
                  <a:srgbClr val="2C895B"/>
                </a:solidFill>
              </a:rPr>
              <a:t>, </a:t>
            </a:r>
            <a:r>
              <a:rPr lang="en-US" sz="2000" dirty="0">
                <a:solidFill>
                  <a:srgbClr val="7030A0"/>
                </a:solidFill>
              </a:rPr>
              <a:t>data</a:t>
            </a:r>
            <a:r>
              <a:rPr lang="en-US" sz="2000" dirty="0">
                <a:solidFill>
                  <a:srgbClr val="2C895B"/>
                </a:solidFill>
              </a:rPr>
              <a:t>, or </a:t>
            </a:r>
            <a:r>
              <a:rPr lang="en-US" sz="2000" dirty="0">
                <a:solidFill>
                  <a:srgbClr val="C00000"/>
                </a:solidFill>
              </a:rPr>
              <a:t>heap</a:t>
            </a:r>
            <a:r>
              <a:rPr lang="en-US" sz="2000" dirty="0">
                <a:solidFill>
                  <a:srgbClr val="2C895B"/>
                </a:solidFill>
              </a:rPr>
              <a:t> </a:t>
            </a:r>
          </a:p>
          <a:p>
            <a:pPr>
              <a:lnSpc>
                <a:spcPct val="100000"/>
              </a:lnSpc>
            </a:pPr>
            <a:endParaRPr lang="en-US" sz="2400" dirty="0">
              <a:solidFill>
                <a:srgbClr val="0070C0"/>
              </a:solidFill>
            </a:endParaRPr>
          </a:p>
        </p:txBody>
      </p:sp>
      <p:sp>
        <p:nvSpPr>
          <p:cNvPr id="7" name="Rectangle 6">
            <a:extLst>
              <a:ext uri="{FF2B5EF4-FFF2-40B4-BE49-F238E27FC236}">
                <a16:creationId xmlns:a16="http://schemas.microsoft.com/office/drawing/2014/main" id="{04F771C4-0798-BC4F-8A4F-5DE6600CB464}"/>
              </a:ext>
            </a:extLst>
          </p:cNvPr>
          <p:cNvSpPr/>
          <p:nvPr/>
        </p:nvSpPr>
        <p:spPr>
          <a:xfrm>
            <a:off x="9931284" y="465048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8" name="TextBox 7">
            <a:extLst>
              <a:ext uri="{FF2B5EF4-FFF2-40B4-BE49-F238E27FC236}">
                <a16:creationId xmlns:a16="http://schemas.microsoft.com/office/drawing/2014/main" id="{ED14AE11-D397-4745-B6D3-800E48E38C08}"/>
              </a:ext>
            </a:extLst>
          </p:cNvPr>
          <p:cNvSpPr txBox="1"/>
          <p:nvPr/>
        </p:nvSpPr>
        <p:spPr>
          <a:xfrm>
            <a:off x="11744018" y="4702213"/>
            <a:ext cx="428322" cy="369332"/>
          </a:xfrm>
          <a:prstGeom prst="rect">
            <a:avLst/>
          </a:prstGeom>
          <a:noFill/>
        </p:spPr>
        <p:txBody>
          <a:bodyPr wrap="none" rtlCol="0">
            <a:spAutoFit/>
          </a:bodyPr>
          <a:lstStyle/>
          <a:p>
            <a:r>
              <a:rPr lang="en-US" dirty="0" err="1"/>
              <a:t>sp</a:t>
            </a:r>
            <a:endParaRPr lang="en-US" dirty="0"/>
          </a:p>
        </p:txBody>
      </p:sp>
      <p:sp>
        <p:nvSpPr>
          <p:cNvPr id="9" name="Left Arrow 8">
            <a:extLst>
              <a:ext uri="{FF2B5EF4-FFF2-40B4-BE49-F238E27FC236}">
                <a16:creationId xmlns:a16="http://schemas.microsoft.com/office/drawing/2014/main" id="{3051061E-D751-224B-AD80-62F97C92CD4A}"/>
              </a:ext>
            </a:extLst>
          </p:cNvPr>
          <p:cNvSpPr/>
          <p:nvPr/>
        </p:nvSpPr>
        <p:spPr>
          <a:xfrm>
            <a:off x="11297926" y="4860318"/>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FE26D7-B75F-8946-A81A-F229AADA8590}"/>
              </a:ext>
            </a:extLst>
          </p:cNvPr>
          <p:cNvSpPr/>
          <p:nvPr/>
        </p:nvSpPr>
        <p:spPr>
          <a:xfrm>
            <a:off x="9958840" y="176079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 name="Rectangle 10">
            <a:extLst>
              <a:ext uri="{FF2B5EF4-FFF2-40B4-BE49-F238E27FC236}">
                <a16:creationId xmlns:a16="http://schemas.microsoft.com/office/drawing/2014/main" id="{AB1E7363-FD8D-8F46-AF8B-4D6547DCC233}"/>
              </a:ext>
            </a:extLst>
          </p:cNvPr>
          <p:cNvSpPr/>
          <p:nvPr/>
        </p:nvSpPr>
        <p:spPr>
          <a:xfrm>
            <a:off x="9958839" y="209988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0" name="Rectangle 19">
            <a:extLst>
              <a:ext uri="{FF2B5EF4-FFF2-40B4-BE49-F238E27FC236}">
                <a16:creationId xmlns:a16="http://schemas.microsoft.com/office/drawing/2014/main" id="{39EED71D-DD1D-AA47-A8D2-F371FBED0E10}"/>
              </a:ext>
            </a:extLst>
          </p:cNvPr>
          <p:cNvSpPr/>
          <p:nvPr/>
        </p:nvSpPr>
        <p:spPr>
          <a:xfrm>
            <a:off x="9932274" y="434023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23" name="Rectangle 22">
            <a:extLst>
              <a:ext uri="{FF2B5EF4-FFF2-40B4-BE49-F238E27FC236}">
                <a16:creationId xmlns:a16="http://schemas.microsoft.com/office/drawing/2014/main" id="{51323C20-AAE7-7C41-B5BC-15E7DD393A2C}"/>
              </a:ext>
            </a:extLst>
          </p:cNvPr>
          <p:cNvSpPr/>
          <p:nvPr/>
        </p:nvSpPr>
        <p:spPr>
          <a:xfrm>
            <a:off x="9924251" y="368722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n</a:t>
            </a:r>
          </a:p>
        </p:txBody>
      </p:sp>
      <p:sp>
        <p:nvSpPr>
          <p:cNvPr id="34" name="Rectangle 33">
            <a:extLst>
              <a:ext uri="{FF2B5EF4-FFF2-40B4-BE49-F238E27FC236}">
                <a16:creationId xmlns:a16="http://schemas.microsoft.com/office/drawing/2014/main" id="{FFE6C615-2C69-2743-B108-3B56F8CED92F}"/>
              </a:ext>
            </a:extLst>
          </p:cNvPr>
          <p:cNvSpPr/>
          <p:nvPr/>
        </p:nvSpPr>
        <p:spPr>
          <a:xfrm>
            <a:off x="9933261" y="6211195"/>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t>arg</a:t>
            </a:r>
            <a:r>
              <a:rPr lang="en-US" sz="1400" b="1" dirty="0"/>
              <a:t> 1 &amp; return</a:t>
            </a:r>
          </a:p>
        </p:txBody>
      </p:sp>
      <p:sp>
        <p:nvSpPr>
          <p:cNvPr id="35" name="Rectangle 34">
            <a:extLst>
              <a:ext uri="{FF2B5EF4-FFF2-40B4-BE49-F238E27FC236}">
                <a16:creationId xmlns:a16="http://schemas.microsoft.com/office/drawing/2014/main" id="{1310C63F-6B6D-BF42-84B6-26E231C650F3}"/>
              </a:ext>
            </a:extLst>
          </p:cNvPr>
          <p:cNvSpPr/>
          <p:nvPr/>
        </p:nvSpPr>
        <p:spPr>
          <a:xfrm>
            <a:off x="9931284" y="589245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2</a:t>
            </a:r>
          </a:p>
        </p:txBody>
      </p:sp>
      <p:sp>
        <p:nvSpPr>
          <p:cNvPr id="36" name="Rectangle 35">
            <a:extLst>
              <a:ext uri="{FF2B5EF4-FFF2-40B4-BE49-F238E27FC236}">
                <a16:creationId xmlns:a16="http://schemas.microsoft.com/office/drawing/2014/main" id="{BE894921-EA67-7A44-A211-F02F4D499690}"/>
              </a:ext>
            </a:extLst>
          </p:cNvPr>
          <p:cNvSpPr/>
          <p:nvPr/>
        </p:nvSpPr>
        <p:spPr>
          <a:xfrm>
            <a:off x="9931284" y="556783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3</a:t>
            </a:r>
          </a:p>
        </p:txBody>
      </p:sp>
      <p:sp>
        <p:nvSpPr>
          <p:cNvPr id="37" name="Rectangle 36">
            <a:extLst>
              <a:ext uri="{FF2B5EF4-FFF2-40B4-BE49-F238E27FC236}">
                <a16:creationId xmlns:a16="http://schemas.microsoft.com/office/drawing/2014/main" id="{AD66A87E-346B-A94D-A979-F645FAD23828}"/>
              </a:ext>
            </a:extLst>
          </p:cNvPr>
          <p:cNvSpPr/>
          <p:nvPr/>
        </p:nvSpPr>
        <p:spPr>
          <a:xfrm>
            <a:off x="9931284" y="52339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4</a:t>
            </a:r>
          </a:p>
        </p:txBody>
      </p:sp>
      <p:sp>
        <p:nvSpPr>
          <p:cNvPr id="39" name="TextBox 38">
            <a:extLst>
              <a:ext uri="{FF2B5EF4-FFF2-40B4-BE49-F238E27FC236}">
                <a16:creationId xmlns:a16="http://schemas.microsoft.com/office/drawing/2014/main" id="{38F14B4B-E4A5-504D-AD3D-EB1CD756BE7C}"/>
              </a:ext>
            </a:extLst>
          </p:cNvPr>
          <p:cNvSpPr txBox="1"/>
          <p:nvPr/>
        </p:nvSpPr>
        <p:spPr>
          <a:xfrm>
            <a:off x="9587907" y="6194959"/>
            <a:ext cx="402674" cy="369332"/>
          </a:xfrm>
          <a:prstGeom prst="rect">
            <a:avLst/>
          </a:prstGeom>
          <a:noFill/>
        </p:spPr>
        <p:txBody>
          <a:bodyPr wrap="none" rtlCol="0">
            <a:spAutoFit/>
          </a:bodyPr>
          <a:lstStyle/>
          <a:p>
            <a:r>
              <a:rPr lang="en-US" b="1" dirty="0">
                <a:solidFill>
                  <a:srgbClr val="0070C0"/>
                </a:solidFill>
              </a:rPr>
              <a:t>r0</a:t>
            </a:r>
          </a:p>
        </p:txBody>
      </p:sp>
      <p:sp>
        <p:nvSpPr>
          <p:cNvPr id="41" name="TextBox 40">
            <a:extLst>
              <a:ext uri="{FF2B5EF4-FFF2-40B4-BE49-F238E27FC236}">
                <a16:creationId xmlns:a16="http://schemas.microsoft.com/office/drawing/2014/main" id="{2BF939C1-9247-5343-A756-A06A105E178B}"/>
              </a:ext>
            </a:extLst>
          </p:cNvPr>
          <p:cNvSpPr txBox="1"/>
          <p:nvPr/>
        </p:nvSpPr>
        <p:spPr>
          <a:xfrm>
            <a:off x="9587907" y="5860892"/>
            <a:ext cx="402674" cy="369332"/>
          </a:xfrm>
          <a:prstGeom prst="rect">
            <a:avLst/>
          </a:prstGeom>
          <a:noFill/>
        </p:spPr>
        <p:txBody>
          <a:bodyPr wrap="none" rtlCol="0">
            <a:spAutoFit/>
          </a:bodyPr>
          <a:lstStyle/>
          <a:p>
            <a:r>
              <a:rPr lang="en-US" b="1" dirty="0">
                <a:solidFill>
                  <a:srgbClr val="0070C0"/>
                </a:solidFill>
              </a:rPr>
              <a:t>r1</a:t>
            </a:r>
          </a:p>
        </p:txBody>
      </p:sp>
      <p:sp>
        <p:nvSpPr>
          <p:cNvPr id="42" name="TextBox 41">
            <a:extLst>
              <a:ext uri="{FF2B5EF4-FFF2-40B4-BE49-F238E27FC236}">
                <a16:creationId xmlns:a16="http://schemas.microsoft.com/office/drawing/2014/main" id="{B2B3BA55-334D-194E-8DEC-923EF58C49C2}"/>
              </a:ext>
            </a:extLst>
          </p:cNvPr>
          <p:cNvSpPr txBox="1"/>
          <p:nvPr/>
        </p:nvSpPr>
        <p:spPr>
          <a:xfrm>
            <a:off x="9575501" y="5556406"/>
            <a:ext cx="402674" cy="369332"/>
          </a:xfrm>
          <a:prstGeom prst="rect">
            <a:avLst/>
          </a:prstGeom>
          <a:noFill/>
        </p:spPr>
        <p:txBody>
          <a:bodyPr wrap="none" rtlCol="0">
            <a:spAutoFit/>
          </a:bodyPr>
          <a:lstStyle/>
          <a:p>
            <a:r>
              <a:rPr lang="en-US" b="1" dirty="0">
                <a:solidFill>
                  <a:srgbClr val="0070C0"/>
                </a:solidFill>
              </a:rPr>
              <a:t>r2</a:t>
            </a:r>
          </a:p>
        </p:txBody>
      </p:sp>
      <p:sp>
        <p:nvSpPr>
          <p:cNvPr id="43" name="TextBox 42">
            <a:extLst>
              <a:ext uri="{FF2B5EF4-FFF2-40B4-BE49-F238E27FC236}">
                <a16:creationId xmlns:a16="http://schemas.microsoft.com/office/drawing/2014/main" id="{CC0C5789-6F75-7349-925F-87B3FC861428}"/>
              </a:ext>
            </a:extLst>
          </p:cNvPr>
          <p:cNvSpPr txBox="1"/>
          <p:nvPr/>
        </p:nvSpPr>
        <p:spPr>
          <a:xfrm>
            <a:off x="9531376" y="5231561"/>
            <a:ext cx="402674" cy="369332"/>
          </a:xfrm>
          <a:prstGeom prst="rect">
            <a:avLst/>
          </a:prstGeom>
          <a:noFill/>
        </p:spPr>
        <p:txBody>
          <a:bodyPr wrap="none" rtlCol="0">
            <a:spAutoFit/>
          </a:bodyPr>
          <a:lstStyle/>
          <a:p>
            <a:r>
              <a:rPr lang="en-US" b="1" dirty="0">
                <a:solidFill>
                  <a:srgbClr val="0070C0"/>
                </a:solidFill>
              </a:rPr>
              <a:t>r3</a:t>
            </a:r>
          </a:p>
        </p:txBody>
      </p:sp>
      <p:sp>
        <p:nvSpPr>
          <p:cNvPr id="44" name="Rectangle 43">
            <a:extLst>
              <a:ext uri="{FF2B5EF4-FFF2-40B4-BE49-F238E27FC236}">
                <a16:creationId xmlns:a16="http://schemas.microsoft.com/office/drawing/2014/main" id="{B45B516D-ECB4-C440-B362-EDF7C89C4459}"/>
              </a:ext>
            </a:extLst>
          </p:cNvPr>
          <p:cNvSpPr/>
          <p:nvPr/>
        </p:nvSpPr>
        <p:spPr>
          <a:xfrm>
            <a:off x="973488" y="498655"/>
            <a:ext cx="7844146" cy="646331"/>
          </a:xfrm>
          <a:prstGeom prst="rect">
            <a:avLst/>
          </a:prstGeom>
          <a:solidFill>
            <a:schemeClr val="accent4">
              <a:lumMod val="20000"/>
              <a:lumOff val="80000"/>
            </a:schemeClr>
          </a:solidFill>
          <a:ln w="22225">
            <a:solidFill>
              <a:schemeClr val="accent3"/>
            </a:solidFill>
          </a:ln>
        </p:spPr>
        <p:txBody>
          <a:bodyPr wrap="square">
            <a:spAutoFit/>
          </a:bodyPr>
          <a:lstStyle/>
          <a:p>
            <a:pPr>
              <a:defRPr/>
            </a:pP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r0 = function(r0, r1, r2, r3, arg5, arg6, … </a:t>
            </a:r>
            <a:r>
              <a:rPr lang="en-US" sz="2000" b="1" kern="0" dirty="0" err="1">
                <a:solidFill>
                  <a:schemeClr val="tx2"/>
                </a:solidFill>
                <a:latin typeface="Courier New" panose="02070309020205020404" pitchFamily="49" charset="0"/>
                <a:ea typeface="ＭＳ Ｐゴシック" charset="0"/>
                <a:cs typeface="Courier New" panose="02070309020205020404" pitchFamily="49" charset="0"/>
              </a:rPr>
              <a:t>argn</a:t>
            </a:r>
            <a:r>
              <a:rPr lang="en-US" sz="2000" b="1" kern="0" dirty="0">
                <a:solidFill>
                  <a:schemeClr val="tx2"/>
                </a:solidFill>
                <a:latin typeface="Courier New" panose="02070309020205020404" pitchFamily="49" charset="0"/>
                <a:ea typeface="ＭＳ Ｐゴシック" charset="0"/>
                <a:cs typeface="Courier New" panose="02070309020205020404" pitchFamily="49" charset="0"/>
              </a:rPr>
              <a:t>)</a:t>
            </a:r>
          </a:p>
          <a:p>
            <a:pPr>
              <a:defRPr/>
            </a:pPr>
            <a:r>
              <a:rPr lang="en-US" sz="1600" b="1" kern="0" dirty="0">
                <a:solidFill>
                  <a:schemeClr val="tx2"/>
                </a:solidFill>
                <a:latin typeface="Courier New" panose="02070309020205020404" pitchFamily="49" charset="0"/>
                <a:ea typeface="ＭＳ Ｐゴシック" charset="0"/>
                <a:cs typeface="Courier New" panose="02070309020205020404" pitchFamily="49" charset="0"/>
              </a:rPr>
              <a:t>                 </a:t>
            </a:r>
            <a:r>
              <a:rPr lang="en-US" sz="1400" b="1" i="1" kern="0" dirty="0">
                <a:solidFill>
                  <a:schemeClr val="tx2"/>
                </a:solidFill>
                <a:latin typeface="Courier New" panose="02070309020205020404" pitchFamily="49" charset="0"/>
                <a:ea typeface="ＭＳ Ｐゴシック" charset="0"/>
                <a:cs typeface="Courier New" panose="02070309020205020404" pitchFamily="49" charset="0"/>
              </a:rPr>
              <a:t>arg1, arg2, arg3, arg4,</a:t>
            </a:r>
            <a:r>
              <a:rPr lang="en-US" sz="1200" b="1" i="1" kern="0" dirty="0">
                <a:solidFill>
                  <a:schemeClr val="tx2"/>
                </a:solidFill>
                <a:latin typeface="Courier New" panose="02070309020205020404" pitchFamily="49" charset="0"/>
                <a:ea typeface="ＭＳ Ｐゴシック" charset="0"/>
                <a:cs typeface="Courier New" panose="02070309020205020404" pitchFamily="49" charset="0"/>
              </a:rPr>
              <a:t> ...        </a:t>
            </a:r>
            <a:endParaRPr lang="en-US" sz="1400" b="1" i="1" kern="0" dirty="0">
              <a:solidFill>
                <a:schemeClr val="tx2"/>
              </a:solidFill>
              <a:latin typeface="Courier New" panose="02070309020205020404" pitchFamily="49" charset="0"/>
              <a:ea typeface="ＭＳ Ｐゴシック" charset="0"/>
              <a:cs typeface="Courier New" panose="02070309020205020404" pitchFamily="49" charset="0"/>
            </a:endParaRPr>
          </a:p>
        </p:txBody>
      </p:sp>
      <p:sp>
        <p:nvSpPr>
          <p:cNvPr id="45" name="TextBox 44">
            <a:extLst>
              <a:ext uri="{FF2B5EF4-FFF2-40B4-BE49-F238E27FC236}">
                <a16:creationId xmlns:a16="http://schemas.microsoft.com/office/drawing/2014/main" id="{F4395D11-13C6-124D-90D7-6D43DA76B309}"/>
              </a:ext>
            </a:extLst>
          </p:cNvPr>
          <p:cNvSpPr txBox="1"/>
          <p:nvPr/>
        </p:nvSpPr>
        <p:spPr>
          <a:xfrm>
            <a:off x="9318225" y="6519115"/>
            <a:ext cx="2313518" cy="369332"/>
          </a:xfrm>
          <a:prstGeom prst="rect">
            <a:avLst/>
          </a:prstGeom>
          <a:noFill/>
        </p:spPr>
        <p:txBody>
          <a:bodyPr wrap="none" rtlCol="0">
            <a:spAutoFit/>
          </a:bodyPr>
          <a:lstStyle/>
          <a:p>
            <a:pPr algn="ctr"/>
            <a:r>
              <a:rPr lang="en-US" dirty="0"/>
              <a:t>Temporary Registers</a:t>
            </a:r>
          </a:p>
        </p:txBody>
      </p:sp>
      <p:sp>
        <p:nvSpPr>
          <p:cNvPr id="50" name="TextBox 49">
            <a:extLst>
              <a:ext uri="{FF2B5EF4-FFF2-40B4-BE49-F238E27FC236}">
                <a16:creationId xmlns:a16="http://schemas.microsoft.com/office/drawing/2014/main" id="{DFA43E74-5099-094D-9B56-2C55A5453AA8}"/>
              </a:ext>
            </a:extLst>
          </p:cNvPr>
          <p:cNvSpPr txBox="1"/>
          <p:nvPr/>
        </p:nvSpPr>
        <p:spPr>
          <a:xfrm>
            <a:off x="11756462" y="1850402"/>
            <a:ext cx="377026" cy="369332"/>
          </a:xfrm>
          <a:prstGeom prst="rect">
            <a:avLst/>
          </a:prstGeom>
          <a:noFill/>
        </p:spPr>
        <p:txBody>
          <a:bodyPr wrap="none" rtlCol="0">
            <a:spAutoFit/>
          </a:bodyPr>
          <a:lstStyle/>
          <a:p>
            <a:r>
              <a:rPr lang="en-US" dirty="0" err="1"/>
              <a:t>fp</a:t>
            </a:r>
            <a:endParaRPr lang="en-US" dirty="0"/>
          </a:p>
        </p:txBody>
      </p:sp>
      <p:sp>
        <p:nvSpPr>
          <p:cNvPr id="51" name="Left Arrow 50">
            <a:extLst>
              <a:ext uri="{FF2B5EF4-FFF2-40B4-BE49-F238E27FC236}">
                <a16:creationId xmlns:a16="http://schemas.microsoft.com/office/drawing/2014/main" id="{40266368-C328-E540-8371-F7CCD5CF2FEC}"/>
              </a:ext>
            </a:extLst>
          </p:cNvPr>
          <p:cNvSpPr/>
          <p:nvPr/>
        </p:nvSpPr>
        <p:spPr>
          <a:xfrm>
            <a:off x="11349690" y="1970252"/>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80FDDB-3CF3-6D40-9699-651C2581C76D}"/>
              </a:ext>
            </a:extLst>
          </p:cNvPr>
          <p:cNvSpPr/>
          <p:nvPr/>
        </p:nvSpPr>
        <p:spPr>
          <a:xfrm>
            <a:off x="9930064" y="4017694"/>
            <a:ext cx="1375959" cy="312087"/>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60" name="Rectangle 59">
            <a:extLst>
              <a:ext uri="{FF2B5EF4-FFF2-40B4-BE49-F238E27FC236}">
                <a16:creationId xmlns:a16="http://schemas.microsoft.com/office/drawing/2014/main" id="{34052989-868D-F34C-9318-B8F7661FA700}"/>
              </a:ext>
            </a:extLst>
          </p:cNvPr>
          <p:cNvSpPr/>
          <p:nvPr/>
        </p:nvSpPr>
        <p:spPr>
          <a:xfrm>
            <a:off x="9958839" y="1445364"/>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08748CA2-349D-494C-93A1-DC0197918C71}"/>
              </a:ext>
            </a:extLst>
          </p:cNvPr>
          <p:cNvGrpSpPr/>
          <p:nvPr/>
        </p:nvGrpSpPr>
        <p:grpSpPr>
          <a:xfrm>
            <a:off x="8340570" y="1740842"/>
            <a:ext cx="1647640" cy="3230720"/>
            <a:chOff x="7735026" y="1979934"/>
            <a:chExt cx="1647640" cy="3230720"/>
          </a:xfrm>
        </p:grpSpPr>
        <p:sp>
          <p:nvSpPr>
            <p:cNvPr id="46" name="Left Brace 45">
              <a:extLst>
                <a:ext uri="{FF2B5EF4-FFF2-40B4-BE49-F238E27FC236}">
                  <a16:creationId xmlns:a16="http://schemas.microsoft.com/office/drawing/2014/main" id="{844C63E0-3623-5A4E-969E-06DEF95D3266}"/>
                </a:ext>
              </a:extLst>
            </p:cNvPr>
            <p:cNvSpPr/>
            <p:nvPr/>
          </p:nvSpPr>
          <p:spPr>
            <a:xfrm>
              <a:off x="9001285" y="1979934"/>
              <a:ext cx="381381" cy="3230720"/>
            </a:xfrm>
            <a:prstGeom prst="leftBrace">
              <a:avLst>
                <a:gd name="adj1" fmla="val 8333"/>
                <a:gd name="adj2" fmla="val 4616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F4F584F6-260D-444C-85FE-59C09A06A5A6}"/>
                </a:ext>
              </a:extLst>
            </p:cNvPr>
            <p:cNvSpPr txBox="1"/>
            <p:nvPr/>
          </p:nvSpPr>
          <p:spPr>
            <a:xfrm>
              <a:off x="7735026" y="2623921"/>
              <a:ext cx="1225977" cy="1200329"/>
            </a:xfrm>
            <a:prstGeom prst="rect">
              <a:avLst/>
            </a:prstGeom>
            <a:solidFill>
              <a:schemeClr val="accent4">
                <a:lumMod val="20000"/>
                <a:lumOff val="80000"/>
              </a:schemeClr>
            </a:solidFill>
            <a:ln w="34925">
              <a:solidFill>
                <a:schemeClr val="accent1"/>
              </a:solidFill>
            </a:ln>
          </p:spPr>
          <p:txBody>
            <a:bodyPr wrap="square" rtlCol="0">
              <a:spAutoFit/>
            </a:bodyPr>
            <a:lstStyle/>
            <a:p>
              <a:pPr algn="r"/>
              <a:r>
                <a:rPr lang="en-US" b="1" dirty="0">
                  <a:solidFill>
                    <a:schemeClr val="tx2"/>
                  </a:solidFill>
                </a:rPr>
                <a:t>calling functions </a:t>
              </a:r>
              <a:r>
                <a:rPr lang="en-US" dirty="0">
                  <a:solidFill>
                    <a:schemeClr val="tx2"/>
                  </a:solidFill>
                </a:rPr>
                <a:t>stack frame</a:t>
              </a:r>
            </a:p>
          </p:txBody>
        </p:sp>
      </p:grpSp>
      <p:sp>
        <p:nvSpPr>
          <p:cNvPr id="57" name="TextBox 56">
            <a:extLst>
              <a:ext uri="{FF2B5EF4-FFF2-40B4-BE49-F238E27FC236}">
                <a16:creationId xmlns:a16="http://schemas.microsoft.com/office/drawing/2014/main" id="{5368B02B-A65E-904C-982B-462E878BA41F}"/>
              </a:ext>
            </a:extLst>
          </p:cNvPr>
          <p:cNvSpPr txBox="1"/>
          <p:nvPr/>
        </p:nvSpPr>
        <p:spPr>
          <a:xfrm>
            <a:off x="9804096" y="859393"/>
            <a:ext cx="1827647" cy="646331"/>
          </a:xfrm>
          <a:prstGeom prst="rect">
            <a:avLst/>
          </a:prstGeom>
          <a:noFill/>
        </p:spPr>
        <p:txBody>
          <a:bodyPr wrap="square" rtlCol="0">
            <a:spAutoFit/>
          </a:bodyPr>
          <a:lstStyle/>
          <a:p>
            <a:r>
              <a:rPr lang="en-US" dirty="0"/>
              <a:t>Stack segment</a:t>
            </a:r>
          </a:p>
          <a:p>
            <a:r>
              <a:rPr lang="en-US" dirty="0"/>
              <a:t>high memory</a:t>
            </a:r>
          </a:p>
        </p:txBody>
      </p:sp>
      <p:sp>
        <p:nvSpPr>
          <p:cNvPr id="38" name="TextBox 37">
            <a:extLst>
              <a:ext uri="{FF2B5EF4-FFF2-40B4-BE49-F238E27FC236}">
                <a16:creationId xmlns:a16="http://schemas.microsoft.com/office/drawing/2014/main" id="{1ABB8DC6-AF4D-0A41-B9AC-9C027B467A1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40" name="Rectangle 39">
            <a:extLst>
              <a:ext uri="{FF2B5EF4-FFF2-40B4-BE49-F238E27FC236}">
                <a16:creationId xmlns:a16="http://schemas.microsoft.com/office/drawing/2014/main" id="{45A12605-248B-E84A-5CA0-7AC61BCC95C5}"/>
              </a:ext>
            </a:extLst>
          </p:cNvPr>
          <p:cNvSpPr/>
          <p:nvPr/>
        </p:nvSpPr>
        <p:spPr>
          <a:xfrm>
            <a:off x="9971753" y="2422651"/>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regs</a:t>
            </a:r>
          </a:p>
        </p:txBody>
      </p:sp>
      <p:sp>
        <p:nvSpPr>
          <p:cNvPr id="49" name="Rectangle 48">
            <a:extLst>
              <a:ext uri="{FF2B5EF4-FFF2-40B4-BE49-F238E27FC236}">
                <a16:creationId xmlns:a16="http://schemas.microsoft.com/office/drawing/2014/main" id="{E7D62624-3855-A940-E67B-363F63FD2DBB}"/>
              </a:ext>
            </a:extLst>
          </p:cNvPr>
          <p:cNvSpPr/>
          <p:nvPr/>
        </p:nvSpPr>
        <p:spPr>
          <a:xfrm>
            <a:off x="9971752" y="2744822"/>
            <a:ext cx="1375959" cy="655083"/>
          </a:xfrm>
          <a:prstGeom prst="rect">
            <a:avLst/>
          </a:prstGeom>
          <a:solidFill>
            <a:srgbClr val="92D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a:t>
            </a:r>
          </a:p>
          <a:p>
            <a:pPr algn="ctr"/>
            <a:r>
              <a:rPr lang="en-US" dirty="0"/>
              <a:t>variables</a:t>
            </a:r>
          </a:p>
        </p:txBody>
      </p:sp>
      <p:sp>
        <p:nvSpPr>
          <p:cNvPr id="4" name="Rectangle 3">
            <a:extLst>
              <a:ext uri="{FF2B5EF4-FFF2-40B4-BE49-F238E27FC236}">
                <a16:creationId xmlns:a16="http://schemas.microsoft.com/office/drawing/2014/main" id="{48F7FA09-0ACA-4F2A-2F1B-7AA65AF016B8}"/>
              </a:ext>
            </a:extLst>
          </p:cNvPr>
          <p:cNvSpPr/>
          <p:nvPr/>
        </p:nvSpPr>
        <p:spPr>
          <a:xfrm>
            <a:off x="9931284" y="3383026"/>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391083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3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Allocating Stack Parameter Space</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144481" y="917096"/>
            <a:ext cx="7346910" cy="5432462"/>
          </a:xfrm>
          <a:solidFill>
            <a:schemeClr val="accent4">
              <a:lumMod val="20000"/>
              <a:lumOff val="80000"/>
            </a:schemeClr>
          </a:solidFill>
          <a:ln>
            <a:solidFill>
              <a:schemeClr val="accent1"/>
            </a:solidFill>
          </a:ln>
        </p:spPr>
        <p:txBody>
          <a:bodyPr/>
          <a:lstStyle/>
          <a:p>
            <a:pPr marL="0" indent="0">
              <a:lnSpc>
                <a:spcPct val="100000"/>
              </a:lnSpc>
              <a:buNone/>
            </a:pPr>
            <a:r>
              <a:rPr lang="en-US" sz="2200" dirty="0"/>
              <a:t>At the point of a function call (</a:t>
            </a:r>
            <a:r>
              <a:rPr lang="en-US" sz="2200" dirty="0">
                <a:solidFill>
                  <a:srgbClr val="2C895B"/>
                </a:solidFill>
              </a:rPr>
              <a:t>and obviously at the start of the called function</a:t>
            </a:r>
            <a:r>
              <a:rPr lang="en-US" sz="2200" dirty="0"/>
              <a:t>):</a:t>
            </a:r>
          </a:p>
          <a:p>
            <a:pPr marL="342900" indent="-342900">
              <a:lnSpc>
                <a:spcPct val="100000"/>
              </a:lnSpc>
              <a:buFont typeface="+mj-lt"/>
              <a:buAutoNum type="arabicPeriod"/>
            </a:pPr>
            <a:r>
              <a:rPr lang="en-US" sz="2200" dirty="0" err="1"/>
              <a:t>sp</a:t>
            </a:r>
            <a:r>
              <a:rPr lang="en-US" sz="2200" dirty="0"/>
              <a:t> must point at arg5</a:t>
            </a:r>
          </a:p>
          <a:p>
            <a:pPr marL="342900" indent="-342900">
              <a:lnSpc>
                <a:spcPct val="100000"/>
              </a:lnSpc>
              <a:buFont typeface="+mj-lt"/>
              <a:buAutoNum type="arabicPeriod"/>
            </a:pPr>
            <a:r>
              <a:rPr lang="en-US" sz="2200" dirty="0">
                <a:solidFill>
                  <a:schemeClr val="tx2"/>
                </a:solidFill>
              </a:rPr>
              <a:t>arg5 </a:t>
            </a:r>
            <a:r>
              <a:rPr lang="en-US" sz="2200" b="1" dirty="0">
                <a:solidFill>
                  <a:schemeClr val="tx2"/>
                </a:solidFill>
              </a:rPr>
              <a:t>must be at an 8-byte boundary</a:t>
            </a:r>
            <a:r>
              <a:rPr lang="en-US" sz="2200" dirty="0">
                <a:solidFill>
                  <a:schemeClr val="tx2"/>
                </a:solidFill>
              </a:rPr>
              <a:t>, </a:t>
            </a:r>
          </a:p>
          <a:p>
            <a:pPr marL="800100" lvl="1" indent="-457200">
              <a:buFont typeface="+mj-lt"/>
              <a:buAutoNum type="alphaLcParenR"/>
            </a:pPr>
            <a:r>
              <a:rPr lang="en-US" sz="2000" b="1" dirty="0">
                <a:solidFill>
                  <a:schemeClr val="tx2"/>
                </a:solidFill>
              </a:rPr>
              <a:t>padding</a:t>
            </a:r>
            <a:r>
              <a:rPr lang="en-US" sz="2000" dirty="0">
                <a:solidFill>
                  <a:schemeClr val="tx2"/>
                </a:solidFill>
              </a:rPr>
              <a:t> to force arg5 alignment is </a:t>
            </a:r>
            <a:r>
              <a:rPr lang="en-US" sz="2000" b="1" dirty="0">
                <a:solidFill>
                  <a:schemeClr val="tx2"/>
                </a:solidFill>
              </a:rPr>
              <a:t>placed above</a:t>
            </a:r>
            <a:r>
              <a:rPr lang="en-US" sz="2000" dirty="0">
                <a:solidFill>
                  <a:schemeClr val="tx2"/>
                </a:solidFill>
              </a:rPr>
              <a:t> the last </a:t>
            </a:r>
            <a:r>
              <a:rPr lang="en-US" sz="2000" b="1" dirty="0">
                <a:solidFill>
                  <a:schemeClr val="tx2"/>
                </a:solidFill>
              </a:rPr>
              <a:t>argument the called function is expecting</a:t>
            </a:r>
          </a:p>
          <a:p>
            <a:pPr marL="0" indent="0">
              <a:lnSpc>
                <a:spcPct val="100000"/>
              </a:lnSpc>
              <a:buNone/>
            </a:pPr>
            <a:r>
              <a:rPr lang="en-US" sz="2200" b="1" dirty="0">
                <a:solidFill>
                  <a:schemeClr val="accent1"/>
                </a:solidFill>
              </a:rPr>
              <a:t>Approach</a:t>
            </a:r>
            <a:r>
              <a:rPr lang="en-US" sz="2200" dirty="0"/>
              <a:t>: </a:t>
            </a:r>
            <a:r>
              <a:rPr lang="en-US" sz="2200" dirty="0">
                <a:solidFill>
                  <a:srgbClr val="0070C0"/>
                </a:solidFill>
              </a:rPr>
              <a:t>Extend the stack frame </a:t>
            </a:r>
            <a:r>
              <a:rPr lang="en-US" sz="2200" dirty="0"/>
              <a:t>to include enough space for stack arguments function with the greatest </a:t>
            </a:r>
            <a:r>
              <a:rPr lang="en-US" sz="2200" dirty="0" err="1"/>
              <a:t>arg</a:t>
            </a:r>
            <a:r>
              <a:rPr lang="en-US" sz="2200" dirty="0"/>
              <a:t> count</a:t>
            </a:r>
          </a:p>
          <a:p>
            <a:pPr marL="457200" indent="-457200">
              <a:lnSpc>
                <a:spcPct val="100000"/>
              </a:lnSpc>
              <a:buFont typeface="+mj-lt"/>
              <a:buAutoNum type="arabicPeriod"/>
            </a:pPr>
            <a:r>
              <a:rPr lang="en-US" sz="2200" dirty="0">
                <a:solidFill>
                  <a:schemeClr val="accent5"/>
                </a:solidFill>
              </a:rPr>
              <a:t>Examine every function call in the body of a function </a:t>
            </a:r>
          </a:p>
          <a:p>
            <a:pPr marL="457200" indent="-457200">
              <a:lnSpc>
                <a:spcPct val="100000"/>
              </a:lnSpc>
              <a:buFont typeface="+mj-lt"/>
              <a:buAutoNum type="arabicPeriod"/>
            </a:pPr>
            <a:r>
              <a:rPr lang="en-US" sz="2200" dirty="0"/>
              <a:t>Find the function call with greatest </a:t>
            </a:r>
            <a:r>
              <a:rPr lang="en-US" sz="2200" dirty="0" err="1"/>
              <a:t>arg</a:t>
            </a:r>
            <a:r>
              <a:rPr lang="en-US" sz="2200" dirty="0"/>
              <a:t> count, Determines space needed for outgoing </a:t>
            </a:r>
            <a:r>
              <a:rPr lang="en-US" sz="2200" dirty="0" err="1"/>
              <a:t>args</a:t>
            </a:r>
            <a:r>
              <a:rPr lang="en-US" sz="2200" dirty="0"/>
              <a:t> </a:t>
            </a:r>
          </a:p>
          <a:p>
            <a:pPr marL="457200" indent="-457200">
              <a:buFont typeface="+mj-lt"/>
              <a:buAutoNum type="arabicPeriod"/>
            </a:pPr>
            <a:r>
              <a:rPr lang="en-US" sz="2200" dirty="0"/>
              <a:t>Add the space needed to the frame layout</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arg</a:t>
            </a:r>
            <a:r>
              <a:rPr lang="en-US" dirty="0"/>
              <a:t> 9</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38543"/>
            <a:ext cx="1683433" cy="1921653"/>
            <a:chOff x="7718556" y="2512691"/>
            <a:chExt cx="1683433" cy="1921653"/>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512691"/>
              <a:ext cx="439129" cy="1921653"/>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9753" y="148257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9752" y="180308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30603" y="169202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107513"/>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59443" y="1546273"/>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481046"/>
            <a:ext cx="1540554" cy="1429424"/>
            <a:chOff x="2035779" y="3706071"/>
            <a:chExt cx="1540554" cy="142942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31" y="3706071"/>
              <a:ext cx="308502" cy="142942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497612"/>
            <a:ext cx="1387383" cy="3362584"/>
            <a:chOff x="2296173" y="3462792"/>
            <a:chExt cx="1387383" cy="3362584"/>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462792"/>
              <a:ext cx="439162" cy="336258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29207" y="491356"/>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sp>
        <p:nvSpPr>
          <p:cNvPr id="3" name="Rectangle 2">
            <a:extLst>
              <a:ext uri="{FF2B5EF4-FFF2-40B4-BE49-F238E27FC236}">
                <a16:creationId xmlns:a16="http://schemas.microsoft.com/office/drawing/2014/main" id="{8397BAA3-B01A-010F-646F-6A0F09FC72DD}"/>
              </a:ext>
            </a:extLst>
          </p:cNvPr>
          <p:cNvSpPr/>
          <p:nvPr/>
        </p:nvSpPr>
        <p:spPr>
          <a:xfrm>
            <a:off x="9252678" y="2945498"/>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 </a:t>
            </a:r>
            <a:r>
              <a:rPr lang="en-US" sz="1100" dirty="0">
                <a:solidFill>
                  <a:schemeClr val="tx1"/>
                </a:solidFill>
              </a:rPr>
              <a:t>(if needed)</a:t>
            </a:r>
            <a:endParaRPr lang="en-US" dirty="0">
              <a:solidFill>
                <a:schemeClr val="tx1"/>
              </a:solidFill>
            </a:endParaRPr>
          </a:p>
        </p:txBody>
      </p:sp>
    </p:spTree>
    <p:extLst>
      <p:ext uri="{BB962C8B-B14F-4D97-AF65-F5344CB8AC3E}">
        <p14:creationId xmlns:p14="http://schemas.microsoft.com/office/powerpoint/2010/main" val="1795743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42" grpId="0" animBg="1"/>
      <p:bldP spid="3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468178" y="31519"/>
            <a:ext cx="11255643" cy="459837"/>
          </a:xfrm>
        </p:spPr>
        <p:txBody>
          <a:bodyPr/>
          <a:lstStyle/>
          <a:p>
            <a:r>
              <a:rPr lang="en-US" sz="2800" u="sng" dirty="0"/>
              <a:t>Calling Function:</a:t>
            </a:r>
            <a:r>
              <a:rPr lang="en-US" sz="2800" dirty="0"/>
              <a:t> Pass ARGS 5 and higher</a:t>
            </a:r>
          </a:p>
        </p:txBody>
      </p:sp>
      <p:sp>
        <p:nvSpPr>
          <p:cNvPr id="5" name="Rectangle 4">
            <a:extLst>
              <a:ext uri="{FF2B5EF4-FFF2-40B4-BE49-F238E27FC236}">
                <a16:creationId xmlns:a16="http://schemas.microsoft.com/office/drawing/2014/main" id="{F16AF700-8028-9B42-8DA9-83D7A9CF9500}"/>
              </a:ext>
            </a:extLst>
          </p:cNvPr>
          <p:cNvSpPr/>
          <p:nvPr/>
        </p:nvSpPr>
        <p:spPr>
          <a:xfrm>
            <a:off x="9248256" y="4539313"/>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6" name="TextBox 5">
            <a:extLst>
              <a:ext uri="{FF2B5EF4-FFF2-40B4-BE49-F238E27FC236}">
                <a16:creationId xmlns:a16="http://schemas.microsoft.com/office/drawing/2014/main" id="{9AB801EE-4FA3-5B49-972F-72383392B6AC}"/>
              </a:ext>
            </a:extLst>
          </p:cNvPr>
          <p:cNvSpPr txBox="1"/>
          <p:nvPr/>
        </p:nvSpPr>
        <p:spPr>
          <a:xfrm>
            <a:off x="11198932" y="4588421"/>
            <a:ext cx="428322" cy="369332"/>
          </a:xfrm>
          <a:prstGeom prst="rect">
            <a:avLst/>
          </a:prstGeom>
          <a:noFill/>
        </p:spPr>
        <p:txBody>
          <a:bodyPr wrap="none" rtlCol="0">
            <a:spAutoFit/>
          </a:bodyPr>
          <a:lstStyle/>
          <a:p>
            <a:r>
              <a:rPr lang="en-US" dirty="0" err="1"/>
              <a:t>sp</a:t>
            </a:r>
            <a:endParaRPr lang="en-US" dirty="0"/>
          </a:p>
        </p:txBody>
      </p:sp>
      <p:sp>
        <p:nvSpPr>
          <p:cNvPr id="8" name="Left Arrow 7">
            <a:extLst>
              <a:ext uri="{FF2B5EF4-FFF2-40B4-BE49-F238E27FC236}">
                <a16:creationId xmlns:a16="http://schemas.microsoft.com/office/drawing/2014/main" id="{85FD936E-F781-5847-BFC8-AF77CD2E700E}"/>
              </a:ext>
            </a:extLst>
          </p:cNvPr>
          <p:cNvSpPr/>
          <p:nvPr/>
        </p:nvSpPr>
        <p:spPr>
          <a:xfrm>
            <a:off x="10639105" y="4759705"/>
            <a:ext cx="634499" cy="12870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FE0126-D80A-AF47-98AB-A99B33D7B948}"/>
              </a:ext>
            </a:extLst>
          </p:cNvPr>
          <p:cNvSpPr/>
          <p:nvPr/>
        </p:nvSpPr>
        <p:spPr>
          <a:xfrm>
            <a:off x="9248256" y="421469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12" name="Rectangle 11">
            <a:extLst>
              <a:ext uri="{FF2B5EF4-FFF2-40B4-BE49-F238E27FC236}">
                <a16:creationId xmlns:a16="http://schemas.microsoft.com/office/drawing/2014/main" id="{CCBB7B3B-2A02-514B-BC37-10F19E406615}"/>
              </a:ext>
            </a:extLst>
          </p:cNvPr>
          <p:cNvSpPr/>
          <p:nvPr/>
        </p:nvSpPr>
        <p:spPr>
          <a:xfrm>
            <a:off x="9246279" y="389595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oarg7</a:t>
            </a:r>
          </a:p>
        </p:txBody>
      </p:sp>
      <p:sp>
        <p:nvSpPr>
          <p:cNvPr id="13" name="Rectangle 12">
            <a:extLst>
              <a:ext uri="{FF2B5EF4-FFF2-40B4-BE49-F238E27FC236}">
                <a16:creationId xmlns:a16="http://schemas.microsoft.com/office/drawing/2014/main" id="{3FD47012-74DB-6A43-8A53-F1B1AEC7693E}"/>
              </a:ext>
            </a:extLst>
          </p:cNvPr>
          <p:cNvSpPr/>
          <p:nvPr/>
        </p:nvSpPr>
        <p:spPr>
          <a:xfrm>
            <a:off x="9246279" y="357704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oarg8</a:t>
            </a:r>
          </a:p>
        </p:txBody>
      </p:sp>
      <p:sp>
        <p:nvSpPr>
          <p:cNvPr id="15" name="Rectangle 14">
            <a:extLst>
              <a:ext uri="{FF2B5EF4-FFF2-40B4-BE49-F238E27FC236}">
                <a16:creationId xmlns:a16="http://schemas.microsoft.com/office/drawing/2014/main" id="{5359AA48-A53D-4141-8075-D9068CA0F6E7}"/>
              </a:ext>
            </a:extLst>
          </p:cNvPr>
          <p:cNvSpPr/>
          <p:nvPr/>
        </p:nvSpPr>
        <p:spPr>
          <a:xfrm>
            <a:off x="9246278" y="3259247"/>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oarg9</a:t>
            </a:r>
          </a:p>
        </p:txBody>
      </p:sp>
      <p:sp>
        <p:nvSpPr>
          <p:cNvPr id="18" name="Rectangle 17">
            <a:extLst>
              <a:ext uri="{FF2B5EF4-FFF2-40B4-BE49-F238E27FC236}">
                <a16:creationId xmlns:a16="http://schemas.microsoft.com/office/drawing/2014/main" id="{F1812177-4558-9E4C-9038-B92CE8A60EEB}"/>
              </a:ext>
            </a:extLst>
          </p:cNvPr>
          <p:cNvSpPr/>
          <p:nvPr/>
        </p:nvSpPr>
        <p:spPr>
          <a:xfrm>
            <a:off x="9246277" y="2938543"/>
            <a:ext cx="1375959"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grpSp>
        <p:nvGrpSpPr>
          <p:cNvPr id="47" name="Group 46">
            <a:extLst>
              <a:ext uri="{FF2B5EF4-FFF2-40B4-BE49-F238E27FC236}">
                <a16:creationId xmlns:a16="http://schemas.microsoft.com/office/drawing/2014/main" id="{D6A68C43-36E8-DE4F-B680-81466F99CD8E}"/>
              </a:ext>
            </a:extLst>
          </p:cNvPr>
          <p:cNvGrpSpPr/>
          <p:nvPr/>
        </p:nvGrpSpPr>
        <p:grpSpPr>
          <a:xfrm>
            <a:off x="7628908" y="2985742"/>
            <a:ext cx="1683433" cy="1874454"/>
            <a:chOff x="7718556" y="2559890"/>
            <a:chExt cx="1683433" cy="1874454"/>
          </a:xfrm>
        </p:grpSpPr>
        <p:sp>
          <p:nvSpPr>
            <p:cNvPr id="48" name="Left Brace 47">
              <a:extLst>
                <a:ext uri="{FF2B5EF4-FFF2-40B4-BE49-F238E27FC236}">
                  <a16:creationId xmlns:a16="http://schemas.microsoft.com/office/drawing/2014/main" id="{B2D36AB6-2133-F24D-B340-7E115C00E397}"/>
                </a:ext>
              </a:extLst>
            </p:cNvPr>
            <p:cNvSpPr/>
            <p:nvPr/>
          </p:nvSpPr>
          <p:spPr>
            <a:xfrm>
              <a:off x="8962860" y="2814659"/>
              <a:ext cx="439129" cy="1619685"/>
            </a:xfrm>
            <a:prstGeom prst="leftBrace">
              <a:avLst>
                <a:gd name="adj1" fmla="val 8333"/>
                <a:gd name="adj2" fmla="val 36847"/>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7718556" y="2559890"/>
              <a:ext cx="1244271" cy="1384995"/>
            </a:xfrm>
            <a:prstGeom prst="rect">
              <a:avLst/>
            </a:prstGeom>
            <a:solidFill>
              <a:schemeClr val="accent4">
                <a:lumMod val="20000"/>
                <a:lumOff val="80000"/>
              </a:schemeClr>
            </a:solidFill>
            <a:ln>
              <a:solidFill>
                <a:schemeClr val="accent1"/>
              </a:solidFill>
            </a:ln>
          </p:spPr>
          <p:txBody>
            <a:bodyPr wrap="square" rtlCol="0">
              <a:spAutoFit/>
            </a:bodyPr>
            <a:lstStyle/>
            <a:p>
              <a:pPr algn="r"/>
              <a:r>
                <a:rPr lang="en-US" sz="1400" b="1" dirty="0">
                  <a:solidFill>
                    <a:schemeClr val="accent5"/>
                  </a:solidFill>
                  <a:latin typeface="Courier New" panose="02070309020205020404" pitchFamily="49" charset="0"/>
                  <a:cs typeface="Courier New" panose="02070309020205020404" pitchFamily="49" charset="0"/>
                </a:rPr>
                <a:t>Outgoing </a:t>
              </a:r>
              <a:r>
                <a:rPr lang="en-US" sz="1400" b="1" dirty="0" err="1">
                  <a:solidFill>
                    <a:schemeClr val="accent5"/>
                  </a:solidFill>
                  <a:latin typeface="Courier New" panose="02070309020205020404" pitchFamily="49" charset="0"/>
                  <a:cs typeface="Courier New" panose="02070309020205020404" pitchFamily="49" charset="0"/>
                </a:rPr>
                <a:t>arg</a:t>
              </a:r>
              <a:r>
                <a:rPr lang="en-US" sz="1400" b="1" dirty="0">
                  <a:solidFill>
                    <a:schemeClr val="accent5"/>
                  </a:solidFill>
                  <a:latin typeface="Courier New" panose="02070309020205020404" pitchFamily="49" charset="0"/>
                  <a:cs typeface="Courier New" panose="02070309020205020404" pitchFamily="49" charset="0"/>
                </a:rPr>
                <a:t> space part of calling functions frame</a:t>
              </a:r>
            </a:p>
          </p:txBody>
        </p:sp>
      </p:grpSp>
      <p:sp>
        <p:nvSpPr>
          <p:cNvPr id="62" name="Rectangle 61">
            <a:extLst>
              <a:ext uri="{FF2B5EF4-FFF2-40B4-BE49-F238E27FC236}">
                <a16:creationId xmlns:a16="http://schemas.microsoft.com/office/drawing/2014/main" id="{6C472E93-A9A2-0A45-A974-4AE58E5FFBB5}"/>
              </a:ext>
            </a:extLst>
          </p:cNvPr>
          <p:cNvSpPr/>
          <p:nvPr/>
        </p:nvSpPr>
        <p:spPr>
          <a:xfrm>
            <a:off x="9230187" y="18882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3" name="Rectangle 62">
            <a:extLst>
              <a:ext uri="{FF2B5EF4-FFF2-40B4-BE49-F238E27FC236}">
                <a16:creationId xmlns:a16="http://schemas.microsoft.com/office/drawing/2014/main" id="{5ADF753F-0714-6A47-97F6-18E2FE9D737E}"/>
              </a:ext>
            </a:extLst>
          </p:cNvPr>
          <p:cNvSpPr/>
          <p:nvPr/>
        </p:nvSpPr>
        <p:spPr>
          <a:xfrm>
            <a:off x="9230186" y="2208779"/>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4" name="Left Arrow 63">
            <a:extLst>
              <a:ext uri="{FF2B5EF4-FFF2-40B4-BE49-F238E27FC236}">
                <a16:creationId xmlns:a16="http://schemas.microsoft.com/office/drawing/2014/main" id="{9997AEE2-D9BE-1B46-9127-E6D15F26E646}"/>
              </a:ext>
            </a:extLst>
          </p:cNvPr>
          <p:cNvSpPr/>
          <p:nvPr/>
        </p:nvSpPr>
        <p:spPr>
          <a:xfrm>
            <a:off x="10619816" y="189990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DA7B81D-5ECE-8A40-8A30-87175270C566}"/>
              </a:ext>
            </a:extLst>
          </p:cNvPr>
          <p:cNvSpPr/>
          <p:nvPr/>
        </p:nvSpPr>
        <p:spPr>
          <a:xfrm>
            <a:off x="9246215" y="2539017"/>
            <a:ext cx="1375959" cy="399526"/>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rPr>
              <a:t>cnt</a:t>
            </a:r>
            <a:r>
              <a:rPr lang="en-US" dirty="0">
                <a:solidFill>
                  <a:schemeClr val="accent6"/>
                </a:solidFill>
              </a:rPr>
              <a:t>[2]</a:t>
            </a:r>
          </a:p>
        </p:txBody>
      </p:sp>
      <p:sp>
        <p:nvSpPr>
          <p:cNvPr id="61" name="TextBox 60">
            <a:extLst>
              <a:ext uri="{FF2B5EF4-FFF2-40B4-BE49-F238E27FC236}">
                <a16:creationId xmlns:a16="http://schemas.microsoft.com/office/drawing/2014/main" id="{3ADABDE0-D87A-6945-960C-1903B3B25D6E}"/>
              </a:ext>
            </a:extLst>
          </p:cNvPr>
          <p:cNvSpPr txBox="1"/>
          <p:nvPr/>
        </p:nvSpPr>
        <p:spPr>
          <a:xfrm>
            <a:off x="11010442" y="1751128"/>
            <a:ext cx="377026" cy="369332"/>
          </a:xfrm>
          <a:prstGeom prst="rect">
            <a:avLst/>
          </a:prstGeom>
          <a:noFill/>
        </p:spPr>
        <p:txBody>
          <a:bodyPr wrap="none" rtlCol="0">
            <a:spAutoFit/>
          </a:bodyPr>
          <a:lstStyle/>
          <a:p>
            <a:r>
              <a:rPr lang="en-US" dirty="0" err="1"/>
              <a:t>fp</a:t>
            </a:r>
            <a:endParaRPr lang="en-US" dirty="0"/>
          </a:p>
        </p:txBody>
      </p:sp>
      <p:grpSp>
        <p:nvGrpSpPr>
          <p:cNvPr id="65" name="Group 64">
            <a:extLst>
              <a:ext uri="{FF2B5EF4-FFF2-40B4-BE49-F238E27FC236}">
                <a16:creationId xmlns:a16="http://schemas.microsoft.com/office/drawing/2014/main" id="{85E1C057-4617-5B4A-A480-5E87643DFB5B}"/>
              </a:ext>
            </a:extLst>
          </p:cNvPr>
          <p:cNvGrpSpPr/>
          <p:nvPr/>
        </p:nvGrpSpPr>
        <p:grpSpPr>
          <a:xfrm>
            <a:off x="7699136" y="1700033"/>
            <a:ext cx="1547016" cy="1231684"/>
            <a:chOff x="2035779" y="3925058"/>
            <a:chExt cx="1547016" cy="1231684"/>
          </a:xfrm>
        </p:grpSpPr>
        <p:sp>
          <p:nvSpPr>
            <p:cNvPr id="66" name="TextBox 65">
              <a:extLst>
                <a:ext uri="{FF2B5EF4-FFF2-40B4-BE49-F238E27FC236}">
                  <a16:creationId xmlns:a16="http://schemas.microsoft.com/office/drawing/2014/main" id="{80EE145F-8402-1B40-889F-6E8886FD1379}"/>
                </a:ext>
              </a:extLst>
            </p:cNvPr>
            <p:cNvSpPr txBox="1"/>
            <p:nvPr/>
          </p:nvSpPr>
          <p:spPr>
            <a:xfrm>
              <a:off x="2035779" y="3925058"/>
              <a:ext cx="1244271" cy="954107"/>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Preserved registers</a:t>
              </a:r>
            </a:p>
            <a:p>
              <a:r>
                <a:rPr lang="en-US" sz="1400" b="1" dirty="0">
                  <a:solidFill>
                    <a:schemeClr val="accent5"/>
                  </a:solidFill>
                  <a:latin typeface="Courier New" panose="02070309020205020404" pitchFamily="49" charset="0"/>
                  <a:cs typeface="Courier New" panose="02070309020205020404" pitchFamily="49" charset="0"/>
                </a:rPr>
                <a:t>local vars</a:t>
              </a:r>
              <a:endParaRPr lang="en-US" sz="1600" b="1" dirty="0">
                <a:latin typeface="Courier New" panose="02070309020205020404" pitchFamily="49" charset="0"/>
                <a:cs typeface="Courier New" panose="02070309020205020404" pitchFamily="49" charset="0"/>
              </a:endParaRPr>
            </a:p>
          </p:txBody>
        </p:sp>
        <p:sp>
          <p:nvSpPr>
            <p:cNvPr id="67" name="Right Brace 66">
              <a:extLst>
                <a:ext uri="{FF2B5EF4-FFF2-40B4-BE49-F238E27FC236}">
                  <a16:creationId xmlns:a16="http://schemas.microsoft.com/office/drawing/2014/main" id="{25AA1EB1-1948-6641-BB10-9CF2D2FB0B2E}"/>
                </a:ext>
              </a:extLst>
            </p:cNvPr>
            <p:cNvSpPr/>
            <p:nvPr/>
          </p:nvSpPr>
          <p:spPr>
            <a:xfrm rot="10800000">
              <a:off x="3267829" y="4086973"/>
              <a:ext cx="314966" cy="10697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2" name="TextBox 41">
            <a:extLst>
              <a:ext uri="{FF2B5EF4-FFF2-40B4-BE49-F238E27FC236}">
                <a16:creationId xmlns:a16="http://schemas.microsoft.com/office/drawing/2014/main" id="{0E1C6E88-DA0F-C24C-894E-0B9526F29574}"/>
              </a:ext>
            </a:extLst>
          </p:cNvPr>
          <p:cNvSpPr txBox="1"/>
          <p:nvPr/>
        </p:nvSpPr>
        <p:spPr>
          <a:xfrm>
            <a:off x="7688725" y="5259722"/>
            <a:ext cx="3821161" cy="923330"/>
          </a:xfrm>
          <a:prstGeom prst="rect">
            <a:avLst/>
          </a:prstGeom>
          <a:solidFill>
            <a:schemeClr val="accent4">
              <a:lumMod val="20000"/>
              <a:lumOff val="80000"/>
            </a:schemeClr>
          </a:solidFill>
          <a:ln w="28575">
            <a:solidFill>
              <a:schemeClr val="accent1"/>
            </a:solidFill>
          </a:ln>
        </p:spPr>
        <p:txBody>
          <a:bodyPr wrap="square" rtlCol="0">
            <a:spAutoFit/>
          </a:bodyPr>
          <a:lstStyle/>
          <a:p>
            <a:pPr algn="ctr"/>
            <a:r>
              <a:rPr lang="en-US" b="1" u="sng" dirty="0">
                <a:solidFill>
                  <a:srgbClr val="0070C0"/>
                </a:solidFill>
              </a:rPr>
              <a:t>Rules: At point of call</a:t>
            </a:r>
          </a:p>
          <a:p>
            <a:pPr marL="342900" indent="-342900">
              <a:buFont typeface="+mj-lt"/>
              <a:buAutoNum type="arabicPeriod"/>
            </a:pPr>
            <a:r>
              <a:rPr lang="en-US" b="1" dirty="0">
                <a:solidFill>
                  <a:srgbClr val="0070C0"/>
                </a:solidFill>
              </a:rPr>
              <a:t>arg5 must be pointed at by </a:t>
            </a:r>
            <a:r>
              <a:rPr lang="en-US" b="1" dirty="0" err="1">
                <a:solidFill>
                  <a:srgbClr val="0070C0"/>
                </a:solidFill>
              </a:rPr>
              <a:t>sp</a:t>
            </a:r>
            <a:endParaRPr lang="en-US" b="1" dirty="0">
              <a:solidFill>
                <a:srgbClr val="0070C0"/>
              </a:solidFill>
            </a:endParaRPr>
          </a:p>
          <a:p>
            <a:pPr marL="342900" indent="-342900">
              <a:buFont typeface="+mj-lt"/>
              <a:buAutoNum type="arabicPeriod"/>
            </a:pPr>
            <a:r>
              <a:rPr lang="en-US" b="1" dirty="0">
                <a:solidFill>
                  <a:srgbClr val="0070C0"/>
                </a:solidFill>
              </a:rPr>
              <a:t>SP must be 8-byte aligned</a:t>
            </a:r>
          </a:p>
        </p:txBody>
      </p:sp>
      <p:sp>
        <p:nvSpPr>
          <p:cNvPr id="30" name="TextBox 29">
            <a:extLst>
              <a:ext uri="{FF2B5EF4-FFF2-40B4-BE49-F238E27FC236}">
                <a16:creationId xmlns:a16="http://schemas.microsoft.com/office/drawing/2014/main" id="{3C9F5ED6-B28E-4C4B-AB8F-7AF22E3E5A1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26" name="Group 25">
            <a:extLst>
              <a:ext uri="{FF2B5EF4-FFF2-40B4-BE49-F238E27FC236}">
                <a16:creationId xmlns:a16="http://schemas.microsoft.com/office/drawing/2014/main" id="{66387C4D-816B-8BE0-7CF5-4B8EBEF1B52F}"/>
              </a:ext>
            </a:extLst>
          </p:cNvPr>
          <p:cNvGrpSpPr/>
          <p:nvPr/>
        </p:nvGrpSpPr>
        <p:grpSpPr>
          <a:xfrm>
            <a:off x="10662709" y="1888268"/>
            <a:ext cx="1387383" cy="2971928"/>
            <a:chOff x="2296173" y="3853448"/>
            <a:chExt cx="1387383" cy="2971928"/>
          </a:xfrm>
        </p:grpSpPr>
        <p:sp>
          <p:nvSpPr>
            <p:cNvPr id="27" name="TextBox 26">
              <a:extLst>
                <a:ext uri="{FF2B5EF4-FFF2-40B4-BE49-F238E27FC236}">
                  <a16:creationId xmlns:a16="http://schemas.microsoft.com/office/drawing/2014/main" id="{47A7625A-F579-AA95-B4F0-E4CC30FF1A38}"/>
                </a:ext>
              </a:extLst>
            </p:cNvPr>
            <p:cNvSpPr txBox="1"/>
            <p:nvPr/>
          </p:nvSpPr>
          <p:spPr>
            <a:xfrm>
              <a:off x="2735335" y="474236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8" name="Right Brace 27">
              <a:extLst>
                <a:ext uri="{FF2B5EF4-FFF2-40B4-BE49-F238E27FC236}">
                  <a16:creationId xmlns:a16="http://schemas.microsoft.com/office/drawing/2014/main" id="{23F4FB9F-7B9A-6520-F11F-853C4F49AC02}"/>
                </a:ext>
              </a:extLst>
            </p:cNvPr>
            <p:cNvSpPr/>
            <p:nvPr/>
          </p:nvSpPr>
          <p:spPr>
            <a:xfrm rot="10800000" flipH="1">
              <a:off x="2296173" y="3853448"/>
              <a:ext cx="439162" cy="2971928"/>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470960E9-6F8D-5F5B-3ED8-B311CCFA3B6F}"/>
              </a:ext>
            </a:extLst>
          </p:cNvPr>
          <p:cNvSpPr/>
          <p:nvPr/>
        </p:nvSpPr>
        <p:spPr>
          <a:xfrm>
            <a:off x="9219641" y="897048"/>
            <a:ext cx="1375959" cy="977367"/>
          </a:xfrm>
          <a:prstGeom prst="rect">
            <a:avLst/>
          </a:prstGeom>
          <a:solidFill>
            <a:srgbClr val="FFC00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Previous stack frame</a:t>
            </a:r>
          </a:p>
        </p:txBody>
      </p:sp>
      <p:graphicFrame>
        <p:nvGraphicFramePr>
          <p:cNvPr id="9" name="Table 8">
            <a:extLst>
              <a:ext uri="{FF2B5EF4-FFF2-40B4-BE49-F238E27FC236}">
                <a16:creationId xmlns:a16="http://schemas.microsoft.com/office/drawing/2014/main" id="{5E34DF27-3D72-0643-2C50-3F6DBF7339AF}"/>
              </a:ext>
            </a:extLst>
          </p:cNvPr>
          <p:cNvGraphicFramePr>
            <a:graphicFrameLocks noGrp="1"/>
          </p:cNvGraphicFramePr>
          <p:nvPr>
            <p:extLst>
              <p:ext uri="{D42A27DB-BD31-4B8C-83A1-F6EECF244321}">
                <p14:modId xmlns:p14="http://schemas.microsoft.com/office/powerpoint/2010/main" val="522920049"/>
              </p:ext>
            </p:extLst>
          </p:nvPr>
        </p:nvGraphicFramePr>
        <p:xfrm>
          <a:off x="468179" y="3611381"/>
          <a:ext cx="6971712" cy="2757613"/>
        </p:xfrm>
        <a:graphic>
          <a:graphicData uri="http://schemas.openxmlformats.org/drawingml/2006/table">
            <a:tbl>
              <a:tblPr firstRow="1" firstCol="1" bandRow="1"/>
              <a:tblGrid>
                <a:gridCol w="2285051">
                  <a:extLst>
                    <a:ext uri="{9D8B030D-6E8A-4147-A177-3AD203B41FA5}">
                      <a16:colId xmlns:a16="http://schemas.microsoft.com/office/drawing/2014/main" val="2257053543"/>
                    </a:ext>
                  </a:extLst>
                </a:gridCol>
                <a:gridCol w="4686661">
                  <a:extLst>
                    <a:ext uri="{9D8B030D-6E8A-4147-A177-3AD203B41FA5}">
                      <a16:colId xmlns:a16="http://schemas.microsoft.com/office/drawing/2014/main" val="2438932684"/>
                    </a:ext>
                  </a:extLst>
                </a:gridCol>
              </a:tblGrid>
              <a:tr h="306528">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var</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kern="1200" dirty="0">
                          <a:solidFill>
                            <a:schemeClr val="bg1"/>
                          </a:solidFill>
                          <a:effectLst/>
                          <a:latin typeface="+mn-lt"/>
                          <a:ea typeface="Calibri"/>
                          <a:cs typeface="Calibri"/>
                        </a:rPr>
                        <a:t> write contents</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3007630401"/>
                  </a:ext>
                </a:extLst>
              </a:tr>
              <a:tr h="722958">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OARG5 = r1</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=OARG5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r1,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7511390"/>
                  </a:ext>
                </a:extLst>
              </a:tr>
              <a:tr h="1728127">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OARG6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r2, =CNT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sub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r2         // &amp;</a:t>
                      </a:r>
                      <a:r>
                        <a:rPr lang="en-US" sz="1800" b="0" i="0" dirty="0" err="1">
                          <a:solidFill>
                            <a:srgbClr val="000000"/>
                          </a:solidFill>
                          <a:effectLst/>
                          <a:latin typeface="Consolas" panose="020B0609020204030204" pitchFamily="49" charset="0"/>
                          <a:ea typeface="Arial"/>
                          <a:cs typeface="Consolas" panose="020B0609020204030204" pitchFamily="49" charset="0"/>
                        </a:rPr>
                        <a:t>cnt</a:t>
                      </a: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endParaRPr lang="en-US" sz="1800" b="0" i="0" dirty="0">
                        <a:solidFill>
                          <a:srgbClr val="000000"/>
                        </a:solidFill>
                        <a:effectLst/>
                        <a:latin typeface="Consolas" panose="020B0609020204030204" pitchFamily="49" charset="0"/>
                        <a:ea typeface="Arial"/>
                        <a:cs typeface="Consolas" panose="020B0609020204030204" pitchFamily="49" charset="0"/>
                      </a:endParaRP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r0, =OARG6         //distance</a:t>
                      </a:r>
                    </a:p>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a:solidFill>
                            <a:srgbClr val="000000"/>
                          </a:solidFill>
                          <a:effectLst/>
                          <a:latin typeface="Consolas" panose="020B0609020204030204" pitchFamily="49" charset="0"/>
                          <a:ea typeface="Arial"/>
                          <a:cs typeface="Consolas" panose="020B0609020204030204" pitchFamily="49" charset="0"/>
                        </a:rPr>
                        <a:t>str    r2,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-r0]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48677262"/>
                  </a:ext>
                </a:extLst>
              </a:tr>
            </a:tbl>
          </a:graphicData>
        </a:graphic>
      </p:graphicFrame>
      <p:sp>
        <p:nvSpPr>
          <p:cNvPr id="10" name="Rounded Rectangle 9">
            <a:extLst>
              <a:ext uri="{FF2B5EF4-FFF2-40B4-BE49-F238E27FC236}">
                <a16:creationId xmlns:a16="http://schemas.microsoft.com/office/drawing/2014/main" id="{3E6CB128-373F-DCDC-7F32-54602E914B22}"/>
              </a:ext>
            </a:extLst>
          </p:cNvPr>
          <p:cNvSpPr/>
          <p:nvPr/>
        </p:nvSpPr>
        <p:spPr bwMode="auto">
          <a:xfrm>
            <a:off x="326375" y="704031"/>
            <a:ext cx="7174394"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a:t>
            </a:r>
            <a:endParaRPr lang="en-US" i="1" dirty="0">
              <a:solidFill>
                <a:srgbClr val="2C895B"/>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CNT,		8 + FP_OFF       //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[2];</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PAD,		4 + CNT       // added as needed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OARG9,		4 + PAD</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OARG8,		4 + OARG9</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OARG7,		4 + OARG8</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OARG6,		4 + OARG7</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OARG5,		4 + OARG6</a:t>
            </a:r>
          </a:p>
          <a:p>
            <a:r>
              <a:rPr lang="en-US" dirty="0">
                <a:solidFill>
                  <a:schemeClr val="tx2"/>
                </a:solidFill>
                <a:latin typeface="Consolas" panose="020B0609020204030204" pitchFamily="49" charset="0"/>
                <a:cs typeface="Consolas" panose="020B0609020204030204" pitchFamily="49" charset="0"/>
              </a:rPr>
              <a:t>.</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FRMADD 	       OARG5 – FP_OFF</a:t>
            </a:r>
          </a:p>
        </p:txBody>
      </p:sp>
    </p:spTree>
    <p:extLst>
      <p:ext uri="{BB962C8B-B14F-4D97-AF65-F5344CB8AC3E}">
        <p14:creationId xmlns:p14="http://schemas.microsoft.com/office/powerpoint/2010/main" val="202945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7876-04B1-4F40-BA26-EFDF47BD8358}"/>
              </a:ext>
            </a:extLst>
          </p:cNvPr>
          <p:cNvSpPr>
            <a:spLocks noGrp="1"/>
          </p:cNvSpPr>
          <p:nvPr>
            <p:ph type="title"/>
          </p:nvPr>
        </p:nvSpPr>
        <p:spPr>
          <a:xfrm>
            <a:off x="545156" y="85418"/>
            <a:ext cx="11114375" cy="545371"/>
          </a:xfrm>
        </p:spPr>
        <p:txBody>
          <a:bodyPr/>
          <a:lstStyle/>
          <a:p>
            <a:r>
              <a:rPr lang="en-US" u="sng" dirty="0"/>
              <a:t>Called Function</a:t>
            </a:r>
            <a:r>
              <a:rPr lang="en-US" dirty="0"/>
              <a:t>: Retrieving </a:t>
            </a:r>
            <a:r>
              <a:rPr lang="en-US" dirty="0" err="1"/>
              <a:t>Args</a:t>
            </a:r>
            <a:r>
              <a:rPr lang="en-US" dirty="0"/>
              <a:t> From the Stack</a:t>
            </a:r>
          </a:p>
        </p:txBody>
      </p:sp>
      <p:sp>
        <p:nvSpPr>
          <p:cNvPr id="7" name="Content Placeholder 6">
            <a:extLst>
              <a:ext uri="{FF2B5EF4-FFF2-40B4-BE49-F238E27FC236}">
                <a16:creationId xmlns:a16="http://schemas.microsoft.com/office/drawing/2014/main" id="{89D195E1-970D-3F48-8DAA-EB0F9BDA6570}"/>
              </a:ext>
            </a:extLst>
          </p:cNvPr>
          <p:cNvSpPr>
            <a:spLocks noGrp="1"/>
          </p:cNvSpPr>
          <p:nvPr>
            <p:ph sz="quarter" idx="17"/>
          </p:nvPr>
        </p:nvSpPr>
        <p:spPr>
          <a:xfrm>
            <a:off x="81833" y="700398"/>
            <a:ext cx="9376954" cy="2217980"/>
          </a:xfrm>
          <a:solidFill>
            <a:schemeClr val="accent4">
              <a:lumMod val="20000"/>
              <a:lumOff val="80000"/>
            </a:schemeClr>
          </a:solidFill>
          <a:ln>
            <a:solidFill>
              <a:schemeClr val="accent1"/>
            </a:solidFill>
          </a:ln>
        </p:spPr>
        <p:txBody>
          <a:bodyPr/>
          <a:lstStyle/>
          <a:p>
            <a:pPr>
              <a:lnSpc>
                <a:spcPct val="100000"/>
              </a:lnSpc>
            </a:pPr>
            <a:r>
              <a:rPr lang="en-US" dirty="0"/>
              <a:t>At function start and before the push{} the </a:t>
            </a:r>
            <a:r>
              <a:rPr lang="en-US" dirty="0" err="1">
                <a:solidFill>
                  <a:schemeClr val="accent5"/>
                </a:solidFill>
              </a:rPr>
              <a:t>sp</a:t>
            </a:r>
            <a:r>
              <a:rPr lang="en-US" dirty="0">
                <a:solidFill>
                  <a:schemeClr val="accent5"/>
                </a:solidFill>
              </a:rPr>
              <a:t> is at an 8-byte boundary</a:t>
            </a:r>
          </a:p>
          <a:p>
            <a:pPr>
              <a:lnSpc>
                <a:spcPct val="100000"/>
              </a:lnSpc>
            </a:pPr>
            <a:r>
              <a:rPr lang="en-US" b="1" dirty="0" err="1">
                <a:solidFill>
                  <a:schemeClr val="accent5"/>
                </a:solidFill>
              </a:rPr>
              <a:t>Args</a:t>
            </a:r>
            <a:r>
              <a:rPr lang="en-US" b="1" dirty="0">
                <a:solidFill>
                  <a:schemeClr val="accent5"/>
                </a:solidFill>
              </a:rPr>
              <a:t> are in the </a:t>
            </a:r>
            <a:r>
              <a:rPr lang="en-US" b="1" u="sng" dirty="0">
                <a:solidFill>
                  <a:schemeClr val="accent5"/>
                </a:solidFill>
              </a:rPr>
              <a:t>caller's stack frame </a:t>
            </a:r>
            <a:r>
              <a:rPr lang="en-US" b="1" dirty="0">
                <a:solidFill>
                  <a:schemeClr val="accent5"/>
                </a:solidFill>
              </a:rPr>
              <a:t>and </a:t>
            </a:r>
            <a:r>
              <a:rPr lang="en-US" b="1" dirty="0" err="1">
                <a:solidFill>
                  <a:schemeClr val="accent5"/>
                </a:solidFill>
              </a:rPr>
              <a:t>arg</a:t>
            </a:r>
            <a:r>
              <a:rPr lang="en-US" b="1" dirty="0">
                <a:solidFill>
                  <a:schemeClr val="accent5"/>
                </a:solidFill>
              </a:rPr>
              <a:t> 5 always starts at fp+4</a:t>
            </a:r>
          </a:p>
          <a:p>
            <a:pPr lvl="1"/>
            <a:r>
              <a:rPr lang="en-US" dirty="0"/>
              <a:t>Additional </a:t>
            </a:r>
            <a:r>
              <a:rPr lang="en-US" dirty="0" err="1"/>
              <a:t>args</a:t>
            </a:r>
            <a:r>
              <a:rPr lang="en-US" dirty="0"/>
              <a:t> are higher up the stack, with one “slot” every 4-bytes</a:t>
            </a:r>
          </a:p>
          <a:p>
            <a:pPr>
              <a:lnSpc>
                <a:spcPct val="100000"/>
              </a:lnSpc>
            </a:pPr>
            <a:r>
              <a:rPr lang="en-US" dirty="0"/>
              <a:t>This "algorithm" for finding </a:t>
            </a:r>
            <a:r>
              <a:rPr lang="en-US" dirty="0" err="1"/>
              <a:t>args</a:t>
            </a:r>
            <a:r>
              <a:rPr lang="en-US" dirty="0"/>
              <a:t> was </a:t>
            </a:r>
            <a:r>
              <a:rPr lang="en-US" dirty="0">
                <a:solidFill>
                  <a:srgbClr val="0070C0"/>
                </a:solidFill>
              </a:rPr>
              <a:t>designed to enable variable </a:t>
            </a:r>
            <a:r>
              <a:rPr lang="en-US" dirty="0" err="1">
                <a:solidFill>
                  <a:srgbClr val="0070C0"/>
                </a:solidFill>
              </a:rPr>
              <a:t>arg</a:t>
            </a:r>
            <a:r>
              <a:rPr lang="en-US" dirty="0">
                <a:solidFill>
                  <a:srgbClr val="0070C0"/>
                </a:solidFill>
              </a:rPr>
              <a:t> count functions like </a:t>
            </a:r>
            <a:r>
              <a:rPr lang="en-US" dirty="0" err="1">
                <a:solidFill>
                  <a:srgbClr val="0070C0"/>
                </a:solidFill>
              </a:rPr>
              <a:t>printf</a:t>
            </a:r>
            <a:r>
              <a:rPr lang="en-US" dirty="0">
                <a:solidFill>
                  <a:srgbClr val="0070C0"/>
                </a:solidFill>
              </a:rPr>
              <a:t>("conversion list", arg0, … </a:t>
            </a:r>
            <a:r>
              <a:rPr lang="en-US" dirty="0" err="1">
                <a:solidFill>
                  <a:srgbClr val="0070C0"/>
                </a:solidFill>
              </a:rPr>
              <a:t>argn</a:t>
            </a:r>
            <a:r>
              <a:rPr lang="en-US" dirty="0">
                <a:solidFill>
                  <a:srgbClr val="0070C0"/>
                </a:solidFill>
              </a:rPr>
              <a:t>);</a:t>
            </a:r>
          </a:p>
        </p:txBody>
      </p:sp>
      <p:sp>
        <p:nvSpPr>
          <p:cNvPr id="46" name="TextBox 45">
            <a:extLst>
              <a:ext uri="{FF2B5EF4-FFF2-40B4-BE49-F238E27FC236}">
                <a16:creationId xmlns:a16="http://schemas.microsoft.com/office/drawing/2014/main" id="{77EADA27-8166-6044-A2C9-74191A4F29A0}"/>
              </a:ext>
            </a:extLst>
          </p:cNvPr>
          <p:cNvSpPr txBox="1"/>
          <p:nvPr/>
        </p:nvSpPr>
        <p:spPr>
          <a:xfrm>
            <a:off x="659884" y="6374866"/>
            <a:ext cx="10791095" cy="400110"/>
          </a:xfrm>
          <a:prstGeom prst="rect">
            <a:avLst/>
          </a:prstGeom>
          <a:solidFill>
            <a:schemeClr val="bg1"/>
          </a:solidFill>
          <a:ln w="28575">
            <a:solidFill>
              <a:srgbClr val="FF0000"/>
            </a:solidFill>
          </a:ln>
        </p:spPr>
        <p:txBody>
          <a:bodyPr wrap="square" rtlCol="0">
            <a:spAutoFit/>
          </a:bodyPr>
          <a:lstStyle/>
          <a:p>
            <a:pPr algn="ctr"/>
            <a:r>
              <a:rPr lang="en-US" sz="2000" b="1" dirty="0">
                <a:solidFill>
                  <a:srgbClr val="FF0000"/>
                </a:solidFill>
              </a:rPr>
              <a:t>Rule: Called functions always access stack parameters using a positive offset to the </a:t>
            </a:r>
            <a:r>
              <a:rPr lang="en-US" sz="2000" b="1" dirty="0" err="1">
                <a:solidFill>
                  <a:srgbClr val="FF0000"/>
                </a:solidFill>
              </a:rPr>
              <a:t>fp</a:t>
            </a:r>
            <a:endParaRPr lang="en-US" sz="2000" b="1" dirty="0">
              <a:solidFill>
                <a:srgbClr val="FF0000"/>
              </a:solidFill>
            </a:endParaRPr>
          </a:p>
        </p:txBody>
      </p:sp>
      <p:graphicFrame>
        <p:nvGraphicFramePr>
          <p:cNvPr id="36" name="Table 35">
            <a:extLst>
              <a:ext uri="{FF2B5EF4-FFF2-40B4-BE49-F238E27FC236}">
                <a16:creationId xmlns:a16="http://schemas.microsoft.com/office/drawing/2014/main" id="{A55D3E2E-113C-6F4E-B344-B297154A0B40}"/>
              </a:ext>
            </a:extLst>
          </p:cNvPr>
          <p:cNvGraphicFramePr>
            <a:graphicFrameLocks noGrp="1"/>
          </p:cNvGraphicFramePr>
          <p:nvPr>
            <p:extLst>
              <p:ext uri="{D42A27DB-BD31-4B8C-83A1-F6EECF244321}">
                <p14:modId xmlns:p14="http://schemas.microsoft.com/office/powerpoint/2010/main" val="510612325"/>
              </p:ext>
            </p:extLst>
          </p:nvPr>
        </p:nvGraphicFramePr>
        <p:xfrm>
          <a:off x="287076" y="3724278"/>
          <a:ext cx="5758109" cy="2479952"/>
        </p:xfrm>
        <a:graphic>
          <a:graphicData uri="http://schemas.openxmlformats.org/drawingml/2006/table">
            <a:tbl>
              <a:tblPr firstRow="1" firstCol="1" bandRow="1"/>
              <a:tblGrid>
                <a:gridCol w="1236924">
                  <a:extLst>
                    <a:ext uri="{9D8B030D-6E8A-4147-A177-3AD203B41FA5}">
                      <a16:colId xmlns:a16="http://schemas.microsoft.com/office/drawing/2014/main" val="20000"/>
                    </a:ext>
                  </a:extLst>
                </a:gridCol>
                <a:gridCol w="1411111">
                  <a:extLst>
                    <a:ext uri="{9D8B030D-6E8A-4147-A177-3AD203B41FA5}">
                      <a16:colId xmlns:a16="http://schemas.microsoft.com/office/drawing/2014/main" val="4185267331"/>
                    </a:ext>
                  </a:extLst>
                </a:gridCol>
                <a:gridCol w="3110074">
                  <a:extLst>
                    <a:ext uri="{9D8B030D-6E8A-4147-A177-3AD203B41FA5}">
                      <a16:colId xmlns:a16="http://schemas.microsoft.com/office/drawing/2014/main" val="20002"/>
                    </a:ext>
                  </a:extLst>
                </a:gridCol>
              </a:tblGrid>
              <a:tr h="265489">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Constant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Arial"/>
                          <a:cs typeface="Calibri"/>
                        </a:rPr>
                        <a:t>Offset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lnSpc>
                          <a:spcPct val="115000"/>
                        </a:lnSpc>
                        <a:spcBef>
                          <a:spcPts val="0"/>
                        </a:spcBef>
                        <a:spcAft>
                          <a:spcPts val="0"/>
                        </a:spcAft>
                      </a:pPr>
                      <a:r>
                        <a:rPr lang="en-US" sz="1800" b="1" i="1" dirty="0">
                          <a:solidFill>
                            <a:schemeClr val="bg1"/>
                          </a:solidFill>
                          <a:effectLst/>
                          <a:latin typeface="+mj-lt"/>
                          <a:ea typeface="Calibri"/>
                          <a:cs typeface="Calibri"/>
                        </a:rPr>
                        <a:t>  arm </a:t>
                      </a:r>
                      <a:r>
                        <a:rPr lang="en-US" sz="1800" b="1" i="1" dirty="0" err="1">
                          <a:solidFill>
                            <a:schemeClr val="bg1"/>
                          </a:solidFill>
                          <a:effectLst/>
                          <a:latin typeface="+mj-lt"/>
                          <a:ea typeface="Calibri"/>
                          <a:cs typeface="Calibri"/>
                        </a:rPr>
                        <a:t>ldr</a:t>
                      </a:r>
                      <a:r>
                        <a:rPr lang="en-US" sz="1800" b="1" i="1" dirty="0">
                          <a:solidFill>
                            <a:schemeClr val="bg1"/>
                          </a:solidFill>
                          <a:effectLst/>
                          <a:latin typeface="+mj-lt"/>
                          <a:ea typeface="Calibri"/>
                          <a:cs typeface="Calibri"/>
                        </a:rPr>
                        <a:t> /str statement</a:t>
                      </a:r>
                      <a:endParaRPr lang="en-US" sz="1800" dirty="0">
                        <a:solidFill>
                          <a:schemeClr val="bg1"/>
                        </a:solidFill>
                        <a:effectLst/>
                        <a:latin typeface="+mj-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a:t>
                      </a:r>
                      <a:r>
                        <a:rPr lang="en-US" sz="1800" b="0" i="0" dirty="0">
                          <a:solidFill>
                            <a:srgbClr val="F37440"/>
                          </a:solidFill>
                          <a:effectLst/>
                          <a:latin typeface="Consolas" panose="020B0609020204030204" pitchFamily="49" charset="0"/>
                          <a:ea typeface="Arial"/>
                          <a:cs typeface="Consolas" panose="020B0609020204030204" pitchFamily="49" charset="0"/>
                        </a:rPr>
                        <a:t>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t>
                      </a:r>
                      <a:r>
                        <a:rPr lang="en-US" sz="1800" b="0" i="0" dirty="0">
                          <a:solidFill>
                            <a:srgbClr val="F37440"/>
                          </a:solidFill>
                          <a:effectLst/>
                          <a:latin typeface="Consolas" panose="020B0609020204030204" pitchFamily="49" charset="0"/>
                          <a:ea typeface="Arial"/>
                          <a:cs typeface="Consolas" panose="020B0609020204030204" pitchFamily="49" charset="0"/>
                        </a:rPr>
                        <a:t>N</a:t>
                      </a:r>
                      <a:r>
                        <a:rPr lang="en-US" sz="1800" b="0" i="0" dirty="0">
                          <a:solidFill>
                            <a:srgbClr val="000000"/>
                          </a:solidFill>
                          <a:effectLst/>
                          <a:latin typeface="Consolas" panose="020B0609020204030204" pitchFamily="49" charset="0"/>
                          <a:ea typeface="Arial"/>
                          <a:cs typeface="Consolas" panose="020B0609020204030204" pitchFamily="49" charset="0"/>
                        </a:rPr>
                        <a:t>-4)*4</a:t>
                      </a:r>
                      <a:endParaRPr lang="en-US" sz="1800" b="0" i="0" dirty="0">
                        <a:solidFill>
                          <a:srgbClr val="F3744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ARGN]</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9001857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ARG9</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20</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ARG9]</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1"/>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ARG8</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2"/>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ARG7</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12</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FF0000"/>
                          </a:solidFill>
                          <a:effectLst/>
                          <a:latin typeface="Consolas" panose="020B0609020204030204" pitchFamily="49" charset="0"/>
                          <a:ea typeface="Arial"/>
                          <a:cs typeface="Consolas" panose="020B0609020204030204" pitchFamily="49" charset="0"/>
                        </a:rPr>
                        <a:t>ldrb</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ARG7]</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3"/>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Calibri"/>
                          <a:cs typeface="Consolas" panose="020B0609020204030204" pitchFamily="49" charset="0"/>
                        </a:rPr>
                        <a:t>ARG6</a:t>
                      </a:r>
                      <a:endParaRPr lang="en-US" sz="1800" b="0" i="0" dirty="0">
                        <a:solidFill>
                          <a:srgbClr val="000000"/>
                        </a:solidFill>
                        <a:effectLst/>
                        <a:latin typeface="Consolas" panose="020B0609020204030204" pitchFamily="49" charset="0"/>
                        <a:ea typeface="Arial"/>
                        <a:cs typeface="Consolas" panose="020B0609020204030204" pitchFamily="49" charset="0"/>
                      </a:endParaRP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8</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800" b="0" i="0" dirty="0" err="1">
                          <a:solidFill>
                            <a:srgbClr val="000000"/>
                          </a:solidFill>
                          <a:effectLst/>
                          <a:latin typeface="Consolas" panose="020B0609020204030204" pitchFamily="49" charset="0"/>
                          <a:ea typeface="Arial"/>
                          <a:cs typeface="Consolas" panose="020B0609020204030204" pitchFamily="49" charset="0"/>
                        </a:rPr>
                        <a:t>ldr</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ARG6]</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4"/>
                  </a:ext>
                </a:extLst>
              </a:tr>
              <a:tr h="323295">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gn="ctr">
                        <a:lnSpc>
                          <a:spcPct val="115000"/>
                        </a:lnSpc>
                        <a:spcBef>
                          <a:spcPts val="0"/>
                        </a:spcBef>
                        <a:spcAft>
                          <a:spcPts val="0"/>
                        </a:spcAft>
                      </a:pPr>
                      <a:r>
                        <a:rPr lang="en-US" sz="1800" b="0" i="0" dirty="0">
                          <a:solidFill>
                            <a:srgbClr val="000000"/>
                          </a:solidFill>
                          <a:effectLst/>
                          <a:latin typeface="Consolas" panose="020B0609020204030204" pitchFamily="49" charset="0"/>
                          <a:ea typeface="Arial"/>
                          <a:cs typeface="Consolas" panose="020B0609020204030204" pitchFamily="49" charset="0"/>
                        </a:rPr>
                        <a:t>4</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marL="0" marR="0">
                        <a:lnSpc>
                          <a:spcPct val="115000"/>
                        </a:lnSpc>
                        <a:spcBef>
                          <a:spcPts val="0"/>
                        </a:spcBef>
                        <a:spcAft>
                          <a:spcPts val="0"/>
                        </a:spcAft>
                      </a:pPr>
                      <a:r>
                        <a:rPr lang="en-US" sz="1800" b="0" i="0" dirty="0" err="1">
                          <a:solidFill>
                            <a:srgbClr val="FF0000"/>
                          </a:solidFill>
                          <a:effectLst/>
                          <a:latin typeface="Consolas" panose="020B0609020204030204" pitchFamily="49" charset="0"/>
                          <a:ea typeface="Arial"/>
                          <a:cs typeface="Consolas" panose="020B0609020204030204" pitchFamily="49" charset="0"/>
                        </a:rPr>
                        <a:t>ldrh</a:t>
                      </a:r>
                      <a:r>
                        <a:rPr lang="en-US" sz="1800" b="0" i="0" dirty="0">
                          <a:solidFill>
                            <a:srgbClr val="000000"/>
                          </a:solidFill>
                          <a:effectLst/>
                          <a:latin typeface="Consolas" panose="020B0609020204030204" pitchFamily="49" charset="0"/>
                          <a:ea typeface="Arial"/>
                          <a:cs typeface="Consolas" panose="020B0609020204030204" pitchFamily="49" charset="0"/>
                        </a:rPr>
                        <a:t> r4, [</a:t>
                      </a:r>
                      <a:r>
                        <a:rPr lang="en-US" sz="1800" b="0" i="0" dirty="0" err="1">
                          <a:solidFill>
                            <a:srgbClr val="000000"/>
                          </a:solidFill>
                          <a:effectLst/>
                          <a:latin typeface="Consolas" panose="020B0609020204030204" pitchFamily="49" charset="0"/>
                          <a:ea typeface="Arial"/>
                          <a:cs typeface="Consolas" panose="020B0609020204030204" pitchFamily="49" charset="0"/>
                        </a:rPr>
                        <a:t>fp</a:t>
                      </a:r>
                      <a:r>
                        <a:rPr lang="en-US" sz="1800" b="0" i="0" dirty="0">
                          <a:solidFill>
                            <a:srgbClr val="000000"/>
                          </a:solidFill>
                          <a:effectLst/>
                          <a:latin typeface="Consolas" panose="020B0609020204030204" pitchFamily="49" charset="0"/>
                          <a:ea typeface="Arial"/>
                          <a:cs typeface="Consolas" panose="020B0609020204030204" pitchFamily="49" charset="0"/>
                        </a:rPr>
                        <a:t>, ARG5]</a:t>
                      </a:r>
                    </a:p>
                  </a:txBody>
                  <a:tcPr marL="69221" marR="69221" marT="34911" marB="34911"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317700116"/>
                  </a:ext>
                </a:extLst>
              </a:tr>
            </a:tbl>
          </a:graphicData>
        </a:graphic>
      </p:graphicFrame>
      <p:sp>
        <p:nvSpPr>
          <p:cNvPr id="32" name="Rounded Rectangle 31">
            <a:extLst>
              <a:ext uri="{FF2B5EF4-FFF2-40B4-BE49-F238E27FC236}">
                <a16:creationId xmlns:a16="http://schemas.microsoft.com/office/drawing/2014/main" id="{9EFBE7B0-CF5C-B948-9DAA-693EFFE3B67B}"/>
              </a:ext>
            </a:extLst>
          </p:cNvPr>
          <p:cNvSpPr/>
          <p:nvPr/>
        </p:nvSpPr>
        <p:spPr bwMode="auto">
          <a:xfrm>
            <a:off x="287075" y="3022923"/>
            <a:ext cx="6167969" cy="60174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chemeClr val="tx2"/>
                </a:solidFill>
                <a:latin typeface="Consolas" panose="020B0609020204030204" pitchFamily="49" charset="0"/>
                <a:cs typeface="Consolas" panose="020B0609020204030204" pitchFamily="49" charset="0"/>
              </a:rPr>
              <a:t>int </a:t>
            </a:r>
            <a:r>
              <a:rPr lang="en-US" sz="1600" dirty="0" err="1">
                <a:solidFill>
                  <a:schemeClr val="tx2"/>
                </a:solidFill>
                <a:latin typeface="Consolas" panose="020B0609020204030204" pitchFamily="49" charset="0"/>
                <a:cs typeface="Consolas" panose="020B0609020204030204" pitchFamily="49" charset="0"/>
              </a:rPr>
              <a:t>func</a:t>
            </a:r>
            <a:r>
              <a:rPr lang="en-US" sz="1600" dirty="0">
                <a:solidFill>
                  <a:schemeClr val="tx2"/>
                </a:solidFill>
                <a:latin typeface="Consolas" panose="020B0609020204030204" pitchFamily="49" charset="0"/>
                <a:cs typeface="Consolas" panose="020B0609020204030204" pitchFamily="49" charset="0"/>
              </a:rPr>
              <a:t>(int a1, int a2, int a3, int a4,</a:t>
            </a:r>
          </a:p>
          <a:p>
            <a:r>
              <a:rPr lang="en-US" sz="1600" dirty="0">
                <a:solidFill>
                  <a:schemeClr val="tx2"/>
                </a:solidFill>
                <a:latin typeface="Consolas" panose="020B0609020204030204" pitchFamily="49" charset="0"/>
                <a:cs typeface="Consolas" panose="020B0609020204030204" pitchFamily="49" charset="0"/>
              </a:rPr>
              <a:t>         </a:t>
            </a:r>
            <a:r>
              <a:rPr lang="en-US" sz="1600" dirty="0">
                <a:solidFill>
                  <a:srgbClr val="0070C0"/>
                </a:solidFill>
                <a:latin typeface="Consolas" panose="020B0609020204030204" pitchFamily="49" charset="0"/>
                <a:cs typeface="Consolas" panose="020B0609020204030204" pitchFamily="49" charset="0"/>
              </a:rPr>
              <a:t>short a5, int a6, char a7, int a8, int a9</a:t>
            </a:r>
            <a:r>
              <a:rPr lang="en-US" sz="1600" dirty="0">
                <a:solidFill>
                  <a:schemeClr val="tx2"/>
                </a:solidFill>
                <a:latin typeface="Consolas" panose="020B0609020204030204" pitchFamily="49" charset="0"/>
                <a:cs typeface="Consolas" panose="020B0609020204030204" pitchFamily="49" charset="0"/>
              </a:rPr>
              <a:t>) </a:t>
            </a:r>
          </a:p>
        </p:txBody>
      </p:sp>
      <p:sp>
        <p:nvSpPr>
          <p:cNvPr id="33" name="TextBox 32">
            <a:extLst>
              <a:ext uri="{FF2B5EF4-FFF2-40B4-BE49-F238E27FC236}">
                <a16:creationId xmlns:a16="http://schemas.microsoft.com/office/drawing/2014/main" id="{12BC394A-6F5A-9B44-9172-C7BA04801F99}"/>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34" name="Rounded Rectangle 33">
            <a:extLst>
              <a:ext uri="{FF2B5EF4-FFF2-40B4-BE49-F238E27FC236}">
                <a16:creationId xmlns:a16="http://schemas.microsoft.com/office/drawing/2014/main" id="{06F7338A-878A-1947-B42A-631F31D832B3}"/>
              </a:ext>
            </a:extLst>
          </p:cNvPr>
          <p:cNvSpPr/>
          <p:nvPr/>
        </p:nvSpPr>
        <p:spPr bwMode="auto">
          <a:xfrm>
            <a:off x="6178914" y="4787481"/>
            <a:ext cx="2197030" cy="1520190"/>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ARG9,  </a:t>
            </a:r>
            <a:r>
              <a:rPr lang="en-US" dirty="0">
                <a:solidFill>
                  <a:srgbClr val="7030A0"/>
                </a:solidFill>
                <a:latin typeface="Consolas" panose="020B0609020204030204" pitchFamily="49" charset="0"/>
                <a:cs typeface="Consolas" panose="020B0609020204030204" pitchFamily="49" charset="0"/>
              </a:rPr>
              <a:t>20</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ARG8,  </a:t>
            </a:r>
            <a:r>
              <a:rPr lang="en-US" dirty="0">
                <a:solidFill>
                  <a:srgbClr val="7030A0"/>
                </a:solidFill>
                <a:latin typeface="Consolas" panose="020B0609020204030204" pitchFamily="49" charset="0"/>
                <a:cs typeface="Consolas" panose="020B0609020204030204" pitchFamily="49" charset="0"/>
              </a:rPr>
              <a:t>16</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ARG7,  </a:t>
            </a:r>
            <a:r>
              <a:rPr lang="en-US" dirty="0">
                <a:solidFill>
                  <a:srgbClr val="7030A0"/>
                </a:solidFill>
                <a:latin typeface="Consolas" panose="020B0609020204030204" pitchFamily="49" charset="0"/>
                <a:cs typeface="Consolas" panose="020B0609020204030204" pitchFamily="49" charset="0"/>
              </a:rPr>
              <a:t>12</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ARG6,   </a:t>
            </a:r>
            <a:r>
              <a:rPr lang="en-US" dirty="0">
                <a:solidFill>
                  <a:srgbClr val="7030A0"/>
                </a:solidFill>
                <a:latin typeface="Consolas" panose="020B0609020204030204" pitchFamily="49" charset="0"/>
                <a:cs typeface="Consolas" panose="020B0609020204030204" pitchFamily="49" charset="0"/>
              </a:rPr>
              <a:t>8</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ARG5,   </a:t>
            </a:r>
            <a:r>
              <a:rPr lang="en-US" dirty="0">
                <a:solidFill>
                  <a:srgbClr val="7030A0"/>
                </a:solidFill>
                <a:latin typeface="Consolas" panose="020B0609020204030204" pitchFamily="49" charset="0"/>
                <a:cs typeface="Consolas" panose="020B0609020204030204" pitchFamily="49" charset="0"/>
              </a:rPr>
              <a:t>4</a:t>
            </a:r>
          </a:p>
        </p:txBody>
      </p:sp>
      <p:grpSp>
        <p:nvGrpSpPr>
          <p:cNvPr id="8" name="Group 7">
            <a:extLst>
              <a:ext uri="{FF2B5EF4-FFF2-40B4-BE49-F238E27FC236}">
                <a16:creationId xmlns:a16="http://schemas.microsoft.com/office/drawing/2014/main" id="{9C5EF835-8160-0BE8-F728-A4840F10A585}"/>
              </a:ext>
            </a:extLst>
          </p:cNvPr>
          <p:cNvGrpSpPr/>
          <p:nvPr/>
        </p:nvGrpSpPr>
        <p:grpSpPr>
          <a:xfrm>
            <a:off x="6357713" y="772935"/>
            <a:ext cx="5857713" cy="5309340"/>
            <a:chOff x="6357713" y="772935"/>
            <a:chExt cx="5857713" cy="5309340"/>
          </a:xfrm>
        </p:grpSpPr>
        <p:grpSp>
          <p:nvGrpSpPr>
            <p:cNvPr id="47" name="Group 46">
              <a:extLst>
                <a:ext uri="{FF2B5EF4-FFF2-40B4-BE49-F238E27FC236}">
                  <a16:creationId xmlns:a16="http://schemas.microsoft.com/office/drawing/2014/main" id="{D6A68C43-36E8-DE4F-B680-81466F99CD8E}"/>
                </a:ext>
              </a:extLst>
            </p:cNvPr>
            <p:cNvGrpSpPr/>
            <p:nvPr/>
          </p:nvGrpSpPr>
          <p:grpSpPr>
            <a:xfrm>
              <a:off x="6357713" y="801363"/>
              <a:ext cx="3413602" cy="3422958"/>
              <a:chOff x="5865526" y="1099727"/>
              <a:chExt cx="3413602" cy="3422958"/>
            </a:xfrm>
          </p:grpSpPr>
          <p:sp>
            <p:nvSpPr>
              <p:cNvPr id="48" name="Left Brace 47">
                <a:extLst>
                  <a:ext uri="{FF2B5EF4-FFF2-40B4-BE49-F238E27FC236}">
                    <a16:creationId xmlns:a16="http://schemas.microsoft.com/office/drawing/2014/main" id="{B2D36AB6-2133-F24D-B340-7E115C00E397}"/>
                  </a:ext>
                </a:extLst>
              </p:cNvPr>
              <p:cNvSpPr/>
              <p:nvPr/>
            </p:nvSpPr>
            <p:spPr>
              <a:xfrm>
                <a:off x="8728534" y="1099727"/>
                <a:ext cx="550594" cy="3334618"/>
              </a:xfrm>
              <a:prstGeom prst="leftBrace">
                <a:avLst>
                  <a:gd name="adj1" fmla="val 8333"/>
                  <a:gd name="adj2" fmla="val 78904"/>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6472989A-484E-1C4C-95FD-1E1829373E1D}"/>
                  </a:ext>
                </a:extLst>
              </p:cNvPr>
              <p:cNvSpPr txBox="1"/>
              <p:nvPr/>
            </p:nvSpPr>
            <p:spPr>
              <a:xfrm>
                <a:off x="5865526" y="3291579"/>
                <a:ext cx="2908969" cy="1231106"/>
              </a:xfrm>
              <a:prstGeom prst="rect">
                <a:avLst/>
              </a:prstGeom>
              <a:noFill/>
            </p:spPr>
            <p:txBody>
              <a:bodyPr wrap="square" rtlCol="0">
                <a:spAutoFit/>
              </a:bodyPr>
              <a:lstStyle/>
              <a:p>
                <a:pPr algn="r"/>
                <a:r>
                  <a:rPr lang="en-US" sz="2000" b="1" dirty="0">
                    <a:solidFill>
                      <a:schemeClr val="accent5"/>
                    </a:solidFill>
                  </a:rPr>
                  <a:t>Callers Stack frame</a:t>
                </a:r>
                <a:endParaRPr lang="en-US" b="1" dirty="0">
                  <a:solidFill>
                    <a:schemeClr val="accent5"/>
                  </a:solidFill>
                </a:endParaRPr>
              </a:p>
              <a:p>
                <a:pPr algn="r"/>
                <a:r>
                  <a:rPr lang="en-US" dirty="0">
                    <a:solidFill>
                      <a:schemeClr val="accent5"/>
                    </a:solidFill>
                  </a:rPr>
                  <a:t>no defined limit to number of </a:t>
                </a:r>
                <a:r>
                  <a:rPr lang="en-US" dirty="0" err="1">
                    <a:solidFill>
                      <a:schemeClr val="accent5"/>
                    </a:solidFill>
                  </a:rPr>
                  <a:t>args</a:t>
                </a:r>
                <a:r>
                  <a:rPr lang="en-US" dirty="0">
                    <a:solidFill>
                      <a:schemeClr val="accent5"/>
                    </a:solidFill>
                  </a:rPr>
                  <a:t>, keep going up stack 4 bytes at a time</a:t>
                </a:r>
              </a:p>
            </p:txBody>
          </p:sp>
        </p:grpSp>
        <p:sp>
          <p:nvSpPr>
            <p:cNvPr id="39" name="Rectangle 38">
              <a:extLst>
                <a:ext uri="{FF2B5EF4-FFF2-40B4-BE49-F238E27FC236}">
                  <a16:creationId xmlns:a16="http://schemas.microsoft.com/office/drawing/2014/main" id="{ADE077F7-2311-934F-AEF0-120DB3AC50F7}"/>
                </a:ext>
              </a:extLst>
            </p:cNvPr>
            <p:cNvSpPr/>
            <p:nvPr/>
          </p:nvSpPr>
          <p:spPr>
            <a:xfrm>
              <a:off x="9737776" y="4137376"/>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lr</a:t>
              </a:r>
              <a:r>
                <a:rPr lang="en-US" dirty="0"/>
                <a:t> to caller</a:t>
              </a:r>
            </a:p>
          </p:txBody>
        </p:sp>
        <p:sp>
          <p:nvSpPr>
            <p:cNvPr id="40" name="Rectangle 39">
              <a:extLst>
                <a:ext uri="{FF2B5EF4-FFF2-40B4-BE49-F238E27FC236}">
                  <a16:creationId xmlns:a16="http://schemas.microsoft.com/office/drawing/2014/main" id="{767DD52A-A1D2-CC44-BE78-CBE42EB03710}"/>
                </a:ext>
              </a:extLst>
            </p:cNvPr>
            <p:cNvSpPr/>
            <p:nvPr/>
          </p:nvSpPr>
          <p:spPr>
            <a:xfrm>
              <a:off x="9737775" y="4476461"/>
              <a:ext cx="1428745"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a:t>
              </a:r>
              <a:r>
                <a:rPr lang="en-US" dirty="0" err="1"/>
                <a:t>fp</a:t>
              </a:r>
              <a:endParaRPr lang="en-US" dirty="0"/>
            </a:p>
          </p:txBody>
        </p:sp>
        <p:sp>
          <p:nvSpPr>
            <p:cNvPr id="42" name="TextBox 41">
              <a:extLst>
                <a:ext uri="{FF2B5EF4-FFF2-40B4-BE49-F238E27FC236}">
                  <a16:creationId xmlns:a16="http://schemas.microsoft.com/office/drawing/2014/main" id="{8EB5C0F2-6A62-A84B-8BD4-0DA369FA169D}"/>
                </a:ext>
              </a:extLst>
            </p:cNvPr>
            <p:cNvSpPr txBox="1"/>
            <p:nvPr/>
          </p:nvSpPr>
          <p:spPr>
            <a:xfrm>
              <a:off x="11527899" y="4228119"/>
              <a:ext cx="377026" cy="369332"/>
            </a:xfrm>
            <a:prstGeom prst="rect">
              <a:avLst/>
            </a:prstGeom>
            <a:noFill/>
          </p:spPr>
          <p:txBody>
            <a:bodyPr wrap="none" rtlCol="0">
              <a:spAutoFit/>
            </a:bodyPr>
            <a:lstStyle/>
            <a:p>
              <a:r>
                <a:rPr lang="en-US" dirty="0" err="1"/>
                <a:t>fp</a:t>
              </a:r>
              <a:endParaRPr lang="en-US" dirty="0"/>
            </a:p>
          </p:txBody>
        </p:sp>
        <p:sp>
          <p:nvSpPr>
            <p:cNvPr id="43" name="Left Arrow 42">
              <a:extLst>
                <a:ext uri="{FF2B5EF4-FFF2-40B4-BE49-F238E27FC236}">
                  <a16:creationId xmlns:a16="http://schemas.microsoft.com/office/drawing/2014/main" id="{C4C1323C-265E-114F-BCC4-9C4A9B58406B}"/>
                </a:ext>
              </a:extLst>
            </p:cNvPr>
            <p:cNvSpPr/>
            <p:nvPr/>
          </p:nvSpPr>
          <p:spPr>
            <a:xfrm>
              <a:off x="11121127" y="434796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455EACC-BA79-A741-A822-D96D17B3284B}"/>
                </a:ext>
              </a:extLst>
            </p:cNvPr>
            <p:cNvSpPr txBox="1"/>
            <p:nvPr/>
          </p:nvSpPr>
          <p:spPr>
            <a:xfrm>
              <a:off x="11787104" y="5712943"/>
              <a:ext cx="428322" cy="369332"/>
            </a:xfrm>
            <a:prstGeom prst="rect">
              <a:avLst/>
            </a:prstGeom>
            <a:noFill/>
          </p:spPr>
          <p:txBody>
            <a:bodyPr wrap="none" rtlCol="0">
              <a:spAutoFit/>
            </a:bodyPr>
            <a:lstStyle/>
            <a:p>
              <a:r>
                <a:rPr lang="en-US" dirty="0" err="1"/>
                <a:t>sp</a:t>
              </a:r>
              <a:endParaRPr lang="en-US" dirty="0"/>
            </a:p>
          </p:txBody>
        </p:sp>
        <p:sp>
          <p:nvSpPr>
            <p:cNvPr id="59" name="Left Arrow 58">
              <a:extLst>
                <a:ext uri="{FF2B5EF4-FFF2-40B4-BE49-F238E27FC236}">
                  <a16:creationId xmlns:a16="http://schemas.microsoft.com/office/drawing/2014/main" id="{F843DC69-6D4F-C04D-BDC0-1ED3E05E21B4}"/>
                </a:ext>
              </a:extLst>
            </p:cNvPr>
            <p:cNvSpPr/>
            <p:nvPr/>
          </p:nvSpPr>
          <p:spPr>
            <a:xfrm>
              <a:off x="11159575" y="5914926"/>
              <a:ext cx="588065" cy="116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6817132B-FE02-5940-857F-FD8B76E1E139}"/>
                </a:ext>
              </a:extLst>
            </p:cNvPr>
            <p:cNvSpPr txBox="1"/>
            <p:nvPr/>
          </p:nvSpPr>
          <p:spPr>
            <a:xfrm>
              <a:off x="11131020" y="3200562"/>
              <a:ext cx="768159" cy="369332"/>
            </a:xfrm>
            <a:prstGeom prst="rect">
              <a:avLst/>
            </a:prstGeom>
            <a:noFill/>
          </p:spPr>
          <p:txBody>
            <a:bodyPr wrap="none" rtlCol="0">
              <a:spAutoFit/>
            </a:bodyPr>
            <a:lstStyle/>
            <a:p>
              <a:r>
                <a:rPr lang="en-US" dirty="0"/>
                <a:t>fp+12</a:t>
              </a:r>
            </a:p>
          </p:txBody>
        </p:sp>
        <p:sp>
          <p:nvSpPr>
            <p:cNvPr id="67" name="TextBox 66">
              <a:extLst>
                <a:ext uri="{FF2B5EF4-FFF2-40B4-BE49-F238E27FC236}">
                  <a16:creationId xmlns:a16="http://schemas.microsoft.com/office/drawing/2014/main" id="{C316E827-0AD3-FF4B-852B-59C028D2B991}"/>
                </a:ext>
              </a:extLst>
            </p:cNvPr>
            <p:cNvSpPr txBox="1"/>
            <p:nvPr/>
          </p:nvSpPr>
          <p:spPr>
            <a:xfrm>
              <a:off x="11131020" y="2879796"/>
              <a:ext cx="768159" cy="369332"/>
            </a:xfrm>
            <a:prstGeom prst="rect">
              <a:avLst/>
            </a:prstGeom>
            <a:noFill/>
          </p:spPr>
          <p:txBody>
            <a:bodyPr wrap="none" rtlCol="0">
              <a:spAutoFit/>
            </a:bodyPr>
            <a:lstStyle/>
            <a:p>
              <a:r>
                <a:rPr lang="en-US" dirty="0"/>
                <a:t>fp+16</a:t>
              </a:r>
            </a:p>
          </p:txBody>
        </p:sp>
        <p:sp>
          <p:nvSpPr>
            <p:cNvPr id="68" name="TextBox 67">
              <a:extLst>
                <a:ext uri="{FF2B5EF4-FFF2-40B4-BE49-F238E27FC236}">
                  <a16:creationId xmlns:a16="http://schemas.microsoft.com/office/drawing/2014/main" id="{E976C25E-3B1D-9E4E-B794-8AAA57E7DEF1}"/>
                </a:ext>
              </a:extLst>
            </p:cNvPr>
            <p:cNvSpPr txBox="1"/>
            <p:nvPr/>
          </p:nvSpPr>
          <p:spPr>
            <a:xfrm>
              <a:off x="11131020" y="2570815"/>
              <a:ext cx="768159" cy="369332"/>
            </a:xfrm>
            <a:prstGeom prst="rect">
              <a:avLst/>
            </a:prstGeom>
            <a:noFill/>
          </p:spPr>
          <p:txBody>
            <a:bodyPr wrap="none" rtlCol="0">
              <a:spAutoFit/>
            </a:bodyPr>
            <a:lstStyle/>
            <a:p>
              <a:r>
                <a:rPr lang="en-US" dirty="0"/>
                <a:t>fp+20</a:t>
              </a:r>
            </a:p>
          </p:txBody>
        </p:sp>
        <p:sp>
          <p:nvSpPr>
            <p:cNvPr id="70" name="TextBox 69">
              <a:extLst>
                <a:ext uri="{FF2B5EF4-FFF2-40B4-BE49-F238E27FC236}">
                  <a16:creationId xmlns:a16="http://schemas.microsoft.com/office/drawing/2014/main" id="{0F4991E6-7D5D-FF4C-8FFE-FB6EE239E77A}"/>
                </a:ext>
              </a:extLst>
            </p:cNvPr>
            <p:cNvSpPr txBox="1"/>
            <p:nvPr/>
          </p:nvSpPr>
          <p:spPr>
            <a:xfrm>
              <a:off x="11131020" y="3505805"/>
              <a:ext cx="639919" cy="369332"/>
            </a:xfrm>
            <a:prstGeom prst="rect">
              <a:avLst/>
            </a:prstGeom>
            <a:noFill/>
          </p:spPr>
          <p:txBody>
            <a:bodyPr wrap="none" rtlCol="0">
              <a:spAutoFit/>
            </a:bodyPr>
            <a:lstStyle/>
            <a:p>
              <a:r>
                <a:rPr lang="en-US" dirty="0"/>
                <a:t>fp+8</a:t>
              </a:r>
            </a:p>
          </p:txBody>
        </p:sp>
        <p:sp>
          <p:nvSpPr>
            <p:cNvPr id="71" name="TextBox 70">
              <a:extLst>
                <a:ext uri="{FF2B5EF4-FFF2-40B4-BE49-F238E27FC236}">
                  <a16:creationId xmlns:a16="http://schemas.microsoft.com/office/drawing/2014/main" id="{D658ED71-5242-AE44-8DFD-093B00A2E8D6}"/>
                </a:ext>
              </a:extLst>
            </p:cNvPr>
            <p:cNvSpPr txBox="1"/>
            <p:nvPr/>
          </p:nvSpPr>
          <p:spPr>
            <a:xfrm>
              <a:off x="11131020" y="3811048"/>
              <a:ext cx="639919" cy="369332"/>
            </a:xfrm>
            <a:prstGeom prst="rect">
              <a:avLst/>
            </a:prstGeom>
            <a:noFill/>
          </p:spPr>
          <p:txBody>
            <a:bodyPr wrap="none" rtlCol="0">
              <a:spAutoFit/>
            </a:bodyPr>
            <a:lstStyle/>
            <a:p>
              <a:r>
                <a:rPr lang="en-US" dirty="0"/>
                <a:t>fp+4</a:t>
              </a:r>
            </a:p>
          </p:txBody>
        </p:sp>
        <p:sp>
          <p:nvSpPr>
            <p:cNvPr id="44" name="Rectangle 43">
              <a:extLst>
                <a:ext uri="{FF2B5EF4-FFF2-40B4-BE49-F238E27FC236}">
                  <a16:creationId xmlns:a16="http://schemas.microsoft.com/office/drawing/2014/main" id="{DFC29060-80B2-0946-ABB3-4A600A119BFB}"/>
                </a:ext>
              </a:extLst>
            </p:cNvPr>
            <p:cNvSpPr/>
            <p:nvPr/>
          </p:nvSpPr>
          <p:spPr>
            <a:xfrm>
              <a:off x="10425992" y="3814127"/>
              <a:ext cx="74052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arg5</a:t>
              </a:r>
            </a:p>
          </p:txBody>
        </p:sp>
        <p:sp>
          <p:nvSpPr>
            <p:cNvPr id="51" name="Rectangle 50">
              <a:extLst>
                <a:ext uri="{FF2B5EF4-FFF2-40B4-BE49-F238E27FC236}">
                  <a16:creationId xmlns:a16="http://schemas.microsoft.com/office/drawing/2014/main" id="{83036491-5C1C-B247-929B-EDBFE8C4B00C}"/>
                </a:ext>
              </a:extLst>
            </p:cNvPr>
            <p:cNvSpPr/>
            <p:nvPr/>
          </p:nvSpPr>
          <p:spPr>
            <a:xfrm>
              <a:off x="9727547" y="3498961"/>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arg6</a:t>
              </a:r>
            </a:p>
          </p:txBody>
        </p:sp>
        <p:sp>
          <p:nvSpPr>
            <p:cNvPr id="52" name="Rectangle 51">
              <a:extLst>
                <a:ext uri="{FF2B5EF4-FFF2-40B4-BE49-F238E27FC236}">
                  <a16:creationId xmlns:a16="http://schemas.microsoft.com/office/drawing/2014/main" id="{6A31D99C-766B-6149-B0AA-06A0775A587F}"/>
                </a:ext>
              </a:extLst>
            </p:cNvPr>
            <p:cNvSpPr/>
            <p:nvPr/>
          </p:nvSpPr>
          <p:spPr>
            <a:xfrm>
              <a:off x="10647989" y="3180219"/>
              <a:ext cx="516314"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arg7</a:t>
              </a:r>
            </a:p>
          </p:txBody>
        </p:sp>
        <p:sp>
          <p:nvSpPr>
            <p:cNvPr id="53" name="Rectangle 52">
              <a:extLst>
                <a:ext uri="{FF2B5EF4-FFF2-40B4-BE49-F238E27FC236}">
                  <a16:creationId xmlns:a16="http://schemas.microsoft.com/office/drawing/2014/main" id="{8CC87B4F-D0A2-7D4E-A2A0-CC834E9C90E7}"/>
                </a:ext>
              </a:extLst>
            </p:cNvPr>
            <p:cNvSpPr/>
            <p:nvPr/>
          </p:nvSpPr>
          <p:spPr>
            <a:xfrm>
              <a:off x="9727547" y="2861307"/>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arg8</a:t>
              </a:r>
            </a:p>
          </p:txBody>
        </p:sp>
        <p:sp>
          <p:nvSpPr>
            <p:cNvPr id="54" name="Rectangle 53">
              <a:extLst>
                <a:ext uri="{FF2B5EF4-FFF2-40B4-BE49-F238E27FC236}">
                  <a16:creationId xmlns:a16="http://schemas.microsoft.com/office/drawing/2014/main" id="{349CDA64-31D5-7A45-A99A-1983FEBA9FF0}"/>
                </a:ext>
              </a:extLst>
            </p:cNvPr>
            <p:cNvSpPr/>
            <p:nvPr/>
          </p:nvSpPr>
          <p:spPr>
            <a:xfrm>
              <a:off x="9727547" y="2543514"/>
              <a:ext cx="1436755"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arg9</a:t>
              </a:r>
            </a:p>
          </p:txBody>
        </p:sp>
        <p:sp>
          <p:nvSpPr>
            <p:cNvPr id="55" name="Rectangle 54">
              <a:extLst>
                <a:ext uri="{FF2B5EF4-FFF2-40B4-BE49-F238E27FC236}">
                  <a16:creationId xmlns:a16="http://schemas.microsoft.com/office/drawing/2014/main" id="{29D9BC26-700F-6046-87DF-0F1C6F1307CA}"/>
                </a:ext>
              </a:extLst>
            </p:cNvPr>
            <p:cNvSpPr/>
            <p:nvPr/>
          </p:nvSpPr>
          <p:spPr>
            <a:xfrm>
              <a:off x="9715384" y="2216460"/>
              <a:ext cx="1436755" cy="312087"/>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PAD</a:t>
              </a:r>
            </a:p>
          </p:txBody>
        </p:sp>
        <p:sp>
          <p:nvSpPr>
            <p:cNvPr id="56" name="Rectangle 55">
              <a:extLst>
                <a:ext uri="{FF2B5EF4-FFF2-40B4-BE49-F238E27FC236}">
                  <a16:creationId xmlns:a16="http://schemas.microsoft.com/office/drawing/2014/main" id="{E04629A9-BB68-0C41-8C22-9BD0EA153899}"/>
                </a:ext>
              </a:extLst>
            </p:cNvPr>
            <p:cNvSpPr/>
            <p:nvPr/>
          </p:nvSpPr>
          <p:spPr>
            <a:xfrm>
              <a:off x="9744832" y="3814127"/>
              <a:ext cx="676411"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a:t>
              </a:r>
            </a:p>
          </p:txBody>
        </p:sp>
        <p:sp>
          <p:nvSpPr>
            <p:cNvPr id="65" name="Rectangle 64">
              <a:extLst>
                <a:ext uri="{FF2B5EF4-FFF2-40B4-BE49-F238E27FC236}">
                  <a16:creationId xmlns:a16="http://schemas.microsoft.com/office/drawing/2014/main" id="{F4F1E89E-0B96-F446-AD43-3378942314AD}"/>
                </a:ext>
              </a:extLst>
            </p:cNvPr>
            <p:cNvSpPr/>
            <p:nvPr/>
          </p:nvSpPr>
          <p:spPr>
            <a:xfrm>
              <a:off x="9715384" y="3181168"/>
              <a:ext cx="932605" cy="312087"/>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a:t>
              </a:r>
            </a:p>
          </p:txBody>
        </p:sp>
        <p:sp>
          <p:nvSpPr>
            <p:cNvPr id="69" name="Rectangle 68">
              <a:extLst>
                <a:ext uri="{FF2B5EF4-FFF2-40B4-BE49-F238E27FC236}">
                  <a16:creationId xmlns:a16="http://schemas.microsoft.com/office/drawing/2014/main" id="{6FDBD4C9-9997-734D-B3A3-8BB6B54553DC}"/>
                </a:ext>
              </a:extLst>
            </p:cNvPr>
            <p:cNvSpPr/>
            <p:nvPr/>
          </p:nvSpPr>
          <p:spPr>
            <a:xfrm>
              <a:off x="9724333" y="5306758"/>
              <a:ext cx="1442187" cy="704974"/>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Local variables</a:t>
              </a:r>
            </a:p>
          </p:txBody>
        </p:sp>
        <p:sp>
          <p:nvSpPr>
            <p:cNvPr id="72" name="Left Brace 71">
              <a:extLst>
                <a:ext uri="{FF2B5EF4-FFF2-40B4-BE49-F238E27FC236}">
                  <a16:creationId xmlns:a16="http://schemas.microsoft.com/office/drawing/2014/main" id="{9FEBD980-5C07-AA4E-A437-AEBFDE1C4FE2}"/>
                </a:ext>
              </a:extLst>
            </p:cNvPr>
            <p:cNvSpPr/>
            <p:nvPr/>
          </p:nvSpPr>
          <p:spPr>
            <a:xfrm>
              <a:off x="9169128" y="4147568"/>
              <a:ext cx="582470" cy="1864164"/>
            </a:xfrm>
            <a:prstGeom prst="lef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TextBox 72">
              <a:extLst>
                <a:ext uri="{FF2B5EF4-FFF2-40B4-BE49-F238E27FC236}">
                  <a16:creationId xmlns:a16="http://schemas.microsoft.com/office/drawing/2014/main" id="{C85B843C-81F4-974D-9E49-71FF152B1980}"/>
                </a:ext>
              </a:extLst>
            </p:cNvPr>
            <p:cNvSpPr txBox="1"/>
            <p:nvPr/>
          </p:nvSpPr>
          <p:spPr>
            <a:xfrm>
              <a:off x="8183615" y="4373115"/>
              <a:ext cx="1228188" cy="1015663"/>
            </a:xfrm>
            <a:prstGeom prst="rect">
              <a:avLst/>
            </a:prstGeom>
            <a:noFill/>
          </p:spPr>
          <p:txBody>
            <a:bodyPr wrap="square" rtlCol="0">
              <a:spAutoFit/>
            </a:bodyPr>
            <a:lstStyle/>
            <a:p>
              <a:pPr algn="r"/>
              <a:r>
                <a:rPr lang="en-US" sz="2000" b="1" dirty="0">
                  <a:solidFill>
                    <a:schemeClr val="accent5"/>
                  </a:solidFill>
                </a:rPr>
                <a:t>Current Stack Frame</a:t>
              </a:r>
              <a:endParaRPr lang="en-US" dirty="0">
                <a:solidFill>
                  <a:schemeClr val="accent5"/>
                </a:solidFill>
              </a:endParaRPr>
            </a:p>
          </p:txBody>
        </p:sp>
        <p:sp>
          <p:nvSpPr>
            <p:cNvPr id="3" name="Rectangle 2">
              <a:extLst>
                <a:ext uri="{FF2B5EF4-FFF2-40B4-BE49-F238E27FC236}">
                  <a16:creationId xmlns:a16="http://schemas.microsoft.com/office/drawing/2014/main" id="{DB5BEFAF-941A-D0F9-534A-7E86631077C6}"/>
                </a:ext>
              </a:extLst>
            </p:cNvPr>
            <p:cNvSpPr/>
            <p:nvPr/>
          </p:nvSpPr>
          <p:spPr>
            <a:xfrm>
              <a:off x="9751598" y="4775791"/>
              <a:ext cx="1375959" cy="53096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Registers</a:t>
              </a:r>
            </a:p>
          </p:txBody>
        </p:sp>
        <p:sp>
          <p:nvSpPr>
            <p:cNvPr id="4" name="Rectangle 3">
              <a:extLst>
                <a:ext uri="{FF2B5EF4-FFF2-40B4-BE49-F238E27FC236}">
                  <a16:creationId xmlns:a16="http://schemas.microsoft.com/office/drawing/2014/main" id="{31A54107-DA85-1DA7-BFB7-52F855BEB9F0}"/>
                </a:ext>
              </a:extLst>
            </p:cNvPr>
            <p:cNvSpPr/>
            <p:nvPr/>
          </p:nvSpPr>
          <p:spPr>
            <a:xfrm>
              <a:off x="9715384" y="77293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 name="Rectangle 4">
              <a:extLst>
                <a:ext uri="{FF2B5EF4-FFF2-40B4-BE49-F238E27FC236}">
                  <a16:creationId xmlns:a16="http://schemas.microsoft.com/office/drawing/2014/main" id="{541107F2-AE47-A712-0496-2B5CDB04F33F}"/>
                </a:ext>
              </a:extLst>
            </p:cNvPr>
            <p:cNvSpPr/>
            <p:nvPr/>
          </p:nvSpPr>
          <p:spPr>
            <a:xfrm>
              <a:off x="9715383" y="1093446"/>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 name="Rectangle 5">
              <a:extLst>
                <a:ext uri="{FF2B5EF4-FFF2-40B4-BE49-F238E27FC236}">
                  <a16:creationId xmlns:a16="http://schemas.microsoft.com/office/drawing/2014/main" id="{497B9238-BECC-3400-B101-4B6475BC2EA2}"/>
                </a:ext>
              </a:extLst>
            </p:cNvPr>
            <p:cNvSpPr/>
            <p:nvPr/>
          </p:nvSpPr>
          <p:spPr>
            <a:xfrm>
              <a:off x="9721846" y="1397872"/>
              <a:ext cx="1375959" cy="831030"/>
            </a:xfrm>
            <a:prstGeom prst="rect">
              <a:avLst/>
            </a:prstGeom>
            <a:solidFill>
              <a:schemeClr val="bg1">
                <a:lumMod val="9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rest of frame</a:t>
              </a:r>
            </a:p>
          </p:txBody>
        </p:sp>
      </p:grpSp>
    </p:spTree>
    <p:extLst>
      <p:ext uri="{BB962C8B-B14F-4D97-AF65-F5344CB8AC3E}">
        <p14:creationId xmlns:p14="http://schemas.microsoft.com/office/powerpoint/2010/main" val="31434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6" grpId="0" animBg="1"/>
      <p:bldP spid="32" grpId="0" animBg="1"/>
      <p:bldP spid="33" grpId="0"/>
      <p:bldP spid="3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410CF-5FA1-3F48-9AC4-484892B30014}"/>
              </a:ext>
            </a:extLst>
          </p:cNvPr>
          <p:cNvSpPr>
            <a:spLocks noGrp="1"/>
          </p:cNvSpPr>
          <p:nvPr>
            <p:ph type="title"/>
          </p:nvPr>
        </p:nvSpPr>
        <p:spPr/>
        <p:txBody>
          <a:bodyPr/>
          <a:lstStyle/>
          <a:p>
            <a:r>
              <a:rPr lang="en-US" dirty="0"/>
              <a:t>Determining the Passed Parameter Area on The Stack</a:t>
            </a:r>
          </a:p>
        </p:txBody>
      </p:sp>
      <p:sp>
        <p:nvSpPr>
          <p:cNvPr id="3" name="Content Placeholder 2">
            <a:extLst>
              <a:ext uri="{FF2B5EF4-FFF2-40B4-BE49-F238E27FC236}">
                <a16:creationId xmlns:a16="http://schemas.microsoft.com/office/drawing/2014/main" id="{46A3831B-DF06-5049-BA6D-F398279FAEB8}"/>
              </a:ext>
            </a:extLst>
          </p:cNvPr>
          <p:cNvSpPr>
            <a:spLocks noGrp="1"/>
          </p:cNvSpPr>
          <p:nvPr>
            <p:ph sz="quarter" idx="17"/>
          </p:nvPr>
        </p:nvSpPr>
        <p:spPr>
          <a:xfrm>
            <a:off x="587375" y="973016"/>
            <a:ext cx="10188872" cy="1063289"/>
          </a:xfrm>
          <a:solidFill>
            <a:schemeClr val="accent4">
              <a:lumMod val="20000"/>
              <a:lumOff val="80000"/>
            </a:schemeClr>
          </a:solidFill>
          <a:ln>
            <a:solidFill>
              <a:srgbClr val="0070C0"/>
            </a:solidFill>
          </a:ln>
        </p:spPr>
        <p:txBody>
          <a:bodyPr/>
          <a:lstStyle/>
          <a:p>
            <a:r>
              <a:rPr lang="en-US" dirty="0"/>
              <a:t>Find the function called by main with the largest number of parameters</a:t>
            </a:r>
          </a:p>
          <a:p>
            <a:r>
              <a:rPr lang="en-US" dirty="0"/>
              <a:t>That function determines the size of the Passed Parameter allocation on the stack</a:t>
            </a:r>
          </a:p>
        </p:txBody>
      </p:sp>
      <p:sp>
        <p:nvSpPr>
          <p:cNvPr id="4" name="Rounded Rectangle 3">
            <a:extLst>
              <a:ext uri="{FF2B5EF4-FFF2-40B4-BE49-F238E27FC236}">
                <a16:creationId xmlns:a16="http://schemas.microsoft.com/office/drawing/2014/main" id="{767AE1E1-B3A7-AA47-B0A0-F611A6EE1AC4}"/>
              </a:ext>
            </a:extLst>
          </p:cNvPr>
          <p:cNvSpPr/>
          <p:nvPr/>
        </p:nvSpPr>
        <p:spPr bwMode="auto">
          <a:xfrm>
            <a:off x="1251284" y="2414059"/>
            <a:ext cx="5303581"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main(void)</a:t>
            </a:r>
          </a:p>
          <a:p>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a(g, h);</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(a1, a2, a3, a4, a5, </a:t>
            </a:r>
            <a:r>
              <a:rPr lang="en-US" sz="2000" dirty="0">
                <a:solidFill>
                  <a:srgbClr val="0070C0"/>
                </a:solidFill>
                <a:latin typeface="Consolas" panose="020B0609020204030204" pitchFamily="49" charset="0"/>
                <a:cs typeface="Consolas" panose="020B0609020204030204" pitchFamily="49" charset="0"/>
              </a:rPr>
              <a:t>a6</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t>
            </a:r>
          </a:p>
          <a:p>
            <a:r>
              <a:rPr lang="en-US" sz="2000" dirty="0">
                <a:solidFill>
                  <a:schemeClr val="tx2"/>
                </a:solidFill>
                <a:latin typeface="Consolas" panose="020B0609020204030204" pitchFamily="49" charset="0"/>
                <a:cs typeface="Consolas" panose="020B0609020204030204" pitchFamily="49" charset="0"/>
              </a:rPr>
              <a:t>   /* code not shown */</a:t>
            </a:r>
          </a:p>
          <a:p>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b(q, w, e, r);</a:t>
            </a:r>
          </a:p>
          <a:p>
            <a:r>
              <a:rPr lang="en-US" sz="2000" dirty="0">
                <a:solidFill>
                  <a:schemeClr val="tx2"/>
                </a:solidFill>
                <a:latin typeface="Consolas" panose="020B0609020204030204" pitchFamily="49" charset="0"/>
                <a:cs typeface="Consolas" panose="020B0609020204030204" pitchFamily="49" charset="0"/>
              </a:rPr>
              <a:t>   /* code not shown */ </a:t>
            </a:r>
          </a:p>
          <a:p>
            <a:r>
              <a:rPr lang="en-US" sz="2000" dirty="0">
                <a:solidFill>
                  <a:schemeClr val="tx2"/>
                </a:solidFill>
                <a:latin typeface="Consolas" panose="020B0609020204030204" pitchFamily="49" charset="0"/>
                <a:cs typeface="Consolas" panose="020B0609020204030204" pitchFamily="49" charset="0"/>
              </a:rPr>
              <a:t>}</a:t>
            </a:r>
          </a:p>
        </p:txBody>
      </p:sp>
      <p:grpSp>
        <p:nvGrpSpPr>
          <p:cNvPr id="5" name="Group 4">
            <a:extLst>
              <a:ext uri="{FF2B5EF4-FFF2-40B4-BE49-F238E27FC236}">
                <a16:creationId xmlns:a16="http://schemas.microsoft.com/office/drawing/2014/main" id="{F3E2B492-BF3B-1346-BB31-B3E65DDC3633}"/>
              </a:ext>
            </a:extLst>
          </p:cNvPr>
          <p:cNvGrpSpPr/>
          <p:nvPr/>
        </p:nvGrpSpPr>
        <p:grpSpPr>
          <a:xfrm>
            <a:off x="6319397" y="4384953"/>
            <a:ext cx="4180035" cy="646331"/>
            <a:chOff x="11026820" y="950127"/>
            <a:chExt cx="4180035" cy="646331"/>
          </a:xfrm>
        </p:grpSpPr>
        <p:sp>
          <p:nvSpPr>
            <p:cNvPr id="6" name="TextBox 5">
              <a:extLst>
                <a:ext uri="{FF2B5EF4-FFF2-40B4-BE49-F238E27FC236}">
                  <a16:creationId xmlns:a16="http://schemas.microsoft.com/office/drawing/2014/main" id="{70268033-4029-E149-BF3F-4E8AF1C5E26A}"/>
                </a:ext>
              </a:extLst>
            </p:cNvPr>
            <p:cNvSpPr txBox="1"/>
            <p:nvPr/>
          </p:nvSpPr>
          <p:spPr>
            <a:xfrm>
              <a:off x="11337774" y="950127"/>
              <a:ext cx="386908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t>largest </a:t>
              </a:r>
              <a:r>
                <a:rPr lang="en-US" dirty="0" err="1"/>
                <a:t>arg</a:t>
              </a:r>
              <a:r>
                <a:rPr lang="en-US" dirty="0"/>
                <a:t> count is 6</a:t>
              </a:r>
            </a:p>
            <a:p>
              <a:r>
                <a:rPr lang="en-US" dirty="0"/>
                <a:t>allocate </a:t>
              </a:r>
              <a:r>
                <a:rPr lang="en-US" dirty="0">
                  <a:solidFill>
                    <a:srgbClr val="0070C0"/>
                  </a:solidFill>
                </a:rPr>
                <a:t>space for 6 - 4 = 2 </a:t>
              </a:r>
              <a:r>
                <a:rPr lang="en-US" dirty="0" err="1">
                  <a:solidFill>
                    <a:srgbClr val="0070C0"/>
                  </a:solidFill>
                </a:rPr>
                <a:t>arg</a:t>
              </a:r>
              <a:r>
                <a:rPr lang="en-US" dirty="0">
                  <a:solidFill>
                    <a:srgbClr val="0070C0"/>
                  </a:solidFill>
                </a:rPr>
                <a:t> slots</a:t>
              </a:r>
              <a:endParaRPr lang="en-US" dirty="0"/>
            </a:p>
          </p:txBody>
        </p:sp>
        <p:sp>
          <p:nvSpPr>
            <p:cNvPr id="7" name="Left Arrow 6">
              <a:extLst>
                <a:ext uri="{FF2B5EF4-FFF2-40B4-BE49-F238E27FC236}">
                  <a16:creationId xmlns:a16="http://schemas.microsoft.com/office/drawing/2014/main" id="{583DB175-AF35-834D-B530-F0AD3063390C}"/>
                </a:ext>
              </a:extLst>
            </p:cNvPr>
            <p:cNvSpPr/>
            <p:nvPr/>
          </p:nvSpPr>
          <p:spPr>
            <a:xfrm>
              <a:off x="11026820" y="1033248"/>
              <a:ext cx="283307"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EF5BE218-10C0-B641-8C96-8559F693F79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418172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DEAD-5ECC-7442-96F8-20EE69CCE08B}"/>
              </a:ext>
            </a:extLst>
          </p:cNvPr>
          <p:cNvSpPr>
            <a:spLocks noGrp="1"/>
          </p:cNvSpPr>
          <p:nvPr>
            <p:ph type="title"/>
          </p:nvPr>
        </p:nvSpPr>
        <p:spPr>
          <a:xfrm>
            <a:off x="204144" y="82184"/>
            <a:ext cx="10515895" cy="573499"/>
          </a:xfrm>
        </p:spPr>
        <p:txBody>
          <a:bodyPr/>
          <a:lstStyle/>
          <a:p>
            <a:r>
              <a:rPr lang="en-US" dirty="0"/>
              <a:t>Passing More than Four </a:t>
            </a:r>
            <a:r>
              <a:rPr lang="en-US" dirty="0" err="1"/>
              <a:t>Args</a:t>
            </a:r>
            <a:r>
              <a:rPr lang="en-US" dirty="0"/>
              <a:t> – Six Arg Example </a:t>
            </a:r>
          </a:p>
        </p:txBody>
      </p:sp>
      <p:sp>
        <p:nvSpPr>
          <p:cNvPr id="7" name="Content Placeholder 5">
            <a:extLst>
              <a:ext uri="{FF2B5EF4-FFF2-40B4-BE49-F238E27FC236}">
                <a16:creationId xmlns:a16="http://schemas.microsoft.com/office/drawing/2014/main" id="{4200C6EF-CF2D-4B48-A09F-012F7B625C02}"/>
              </a:ext>
            </a:extLst>
          </p:cNvPr>
          <p:cNvSpPr txBox="1">
            <a:spLocks/>
          </p:cNvSpPr>
          <p:nvPr/>
        </p:nvSpPr>
        <p:spPr>
          <a:xfrm>
            <a:off x="629392" y="775478"/>
            <a:ext cx="11175512" cy="1611106"/>
          </a:xfrm>
          <a:prstGeom prst="rect">
            <a:avLst/>
          </a:prstGeom>
          <a:solidFill>
            <a:schemeClr val="accent4">
              <a:lumMod val="20000"/>
              <a:lumOff val="80000"/>
            </a:schemeClr>
          </a:solidFill>
          <a:ln>
            <a:solidFill>
              <a:schemeClr val="accent1"/>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dirty="0"/>
              <a:t>Problem: Write and call a function that receives six integers and returns the sum</a:t>
            </a:r>
          </a:p>
          <a:p>
            <a:r>
              <a:rPr lang="en-US" sz="2200" dirty="0"/>
              <a:t>First 4 parameters are in register r0 - r3 and the remaining argument are on the stack</a:t>
            </a:r>
          </a:p>
          <a:p>
            <a:r>
              <a:rPr lang="en-US" sz="2200" dirty="0">
                <a:solidFill>
                  <a:srgbClr val="2C895B"/>
                </a:solidFill>
              </a:rPr>
              <a:t>For this example, we will put all the locals on the stack</a:t>
            </a:r>
          </a:p>
        </p:txBody>
      </p:sp>
      <p:sp>
        <p:nvSpPr>
          <p:cNvPr id="8" name="Rounded Rectangle 7">
            <a:extLst>
              <a:ext uri="{FF2B5EF4-FFF2-40B4-BE49-F238E27FC236}">
                <a16:creationId xmlns:a16="http://schemas.microsoft.com/office/drawing/2014/main" id="{723D2EDA-4E5A-3042-855F-E7F7CB65C318}"/>
              </a:ext>
            </a:extLst>
          </p:cNvPr>
          <p:cNvSpPr/>
          <p:nvPr/>
        </p:nvSpPr>
        <p:spPr bwMode="auto">
          <a:xfrm>
            <a:off x="3209660" y="2613498"/>
            <a:ext cx="5248540" cy="2090261"/>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main(void)</a:t>
            </a:r>
          </a:p>
          <a:p>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a:p>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printf</a:t>
            </a:r>
            <a:r>
              <a:rPr lang="en-US" dirty="0">
                <a:solidFill>
                  <a:schemeClr val="tx2"/>
                </a:solidFill>
                <a:latin typeface="Consolas" panose="020B0609020204030204" pitchFamily="49" charset="0"/>
                <a:cs typeface="Consolas" panose="020B0609020204030204" pitchFamily="49" charset="0"/>
              </a:rPr>
              <a:t>("the sum is %d\n",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return EXIT_SUCCESS;</a:t>
            </a:r>
          </a:p>
          <a:p>
            <a:r>
              <a:rPr lang="en-US" dirty="0">
                <a:solidFill>
                  <a:schemeClr val="tx2"/>
                </a:solidFill>
                <a:latin typeface="Consolas" panose="020B0609020204030204" pitchFamily="49" charset="0"/>
                <a:cs typeface="Consolas" panose="020B0609020204030204" pitchFamily="49" charset="0"/>
              </a:rPr>
              <a:t>}</a:t>
            </a:r>
          </a:p>
        </p:txBody>
      </p:sp>
      <p:sp>
        <p:nvSpPr>
          <p:cNvPr id="9" name="Rounded Rectangle 8">
            <a:extLst>
              <a:ext uri="{FF2B5EF4-FFF2-40B4-BE49-F238E27FC236}">
                <a16:creationId xmlns:a16="http://schemas.microsoft.com/office/drawing/2014/main" id="{70BAAFF0-6C03-F242-BCCA-FF9669668381}"/>
              </a:ext>
            </a:extLst>
          </p:cNvPr>
          <p:cNvSpPr/>
          <p:nvPr/>
        </p:nvSpPr>
        <p:spPr bwMode="auto">
          <a:xfrm>
            <a:off x="2124576" y="4883622"/>
            <a:ext cx="7910087" cy="1678543"/>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a:t>
            </a:r>
          </a:p>
          <a:p>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a:t>
            </a:r>
          </a:p>
        </p:txBody>
      </p:sp>
      <p:sp>
        <p:nvSpPr>
          <p:cNvPr id="10" name="TextBox 9">
            <a:extLst>
              <a:ext uri="{FF2B5EF4-FFF2-40B4-BE49-F238E27FC236}">
                <a16:creationId xmlns:a16="http://schemas.microsoft.com/office/drawing/2014/main" id="{9C6B8B31-F750-E942-8401-1E1A3EF6A96E}"/>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266590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153501" y="239099"/>
            <a:ext cx="11444491" cy="580101"/>
          </a:xfrm>
        </p:spPr>
        <p:txBody>
          <a:bodyPr/>
          <a:lstStyle/>
          <a:p>
            <a:r>
              <a:rPr lang="en-US" dirty="0"/>
              <a:t>Calling Function &gt; 4 </a:t>
            </a:r>
            <a:r>
              <a:rPr lang="en-US" dirty="0" err="1"/>
              <a:t>Args</a:t>
            </a:r>
            <a:r>
              <a:rPr lang="en-US" dirty="0"/>
              <a:t> - 1</a:t>
            </a:r>
          </a:p>
        </p:txBody>
      </p:sp>
      <p:sp>
        <p:nvSpPr>
          <p:cNvPr id="10" name="Rectangle 9">
            <a:extLst>
              <a:ext uri="{FF2B5EF4-FFF2-40B4-BE49-F238E27FC236}">
                <a16:creationId xmlns:a16="http://schemas.microsoft.com/office/drawing/2014/main" id="{C1D9BDDF-7B3F-E342-AB20-F0E66FD548D4}"/>
              </a:ext>
            </a:extLst>
          </p:cNvPr>
          <p:cNvSpPr/>
          <p:nvPr/>
        </p:nvSpPr>
        <p:spPr>
          <a:xfrm>
            <a:off x="8564539" y="5036937"/>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8553586" y="2643069"/>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8553586" y="3085005"/>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1361929" y="2834023"/>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1023921" y="2960087"/>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1037455" y="6080025"/>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619060" y="2833469"/>
            <a:ext cx="6383903" cy="2311956"/>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12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CNT,		4 + FP_OFF</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CNT</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OARG6,		4 + PAD</a:t>
            </a:r>
          </a:p>
          <a:p>
            <a:r>
              <a:rPr lang="en-US" sz="2000" dirty="0">
                <a:solidFill>
                  <a:srgbClr val="C00000"/>
                </a:solidFill>
                <a:latin typeface="Consolas" panose="020B0609020204030204" pitchFamily="49" charset="0"/>
                <a:cs typeface="Consolas" panose="020B0609020204030204" pitchFamily="49" charset="0"/>
              </a:rPr>
              <a:t>	.</a:t>
            </a:r>
            <a:r>
              <a:rPr lang="en-US" sz="2000" dirty="0" err="1">
                <a:solidFill>
                  <a:srgbClr val="C00000"/>
                </a:solidFill>
                <a:latin typeface="Consolas" panose="020B0609020204030204" pitchFamily="49" charset="0"/>
                <a:cs typeface="Consolas" panose="020B0609020204030204" pitchFamily="49" charset="0"/>
              </a:rPr>
              <a:t>equ</a:t>
            </a:r>
            <a:r>
              <a:rPr lang="en-US" sz="2000" dirty="0">
                <a:solidFill>
                  <a:srgbClr val="C00000"/>
                </a:solidFill>
                <a:latin typeface="Consolas" panose="020B0609020204030204" pitchFamily="49" charset="0"/>
                <a:cs typeface="Consolas" panose="020B0609020204030204" pitchFamily="49" charset="0"/>
              </a:rPr>
              <a:t>	OARG5,		4 + OARG6</a:t>
            </a:r>
          </a:p>
          <a:p>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OARG5 – FP_OFF</a:t>
            </a:r>
          </a:p>
        </p:txBody>
      </p:sp>
      <p:sp>
        <p:nvSpPr>
          <p:cNvPr id="37" name="Rounded Rectangle 36">
            <a:extLst>
              <a:ext uri="{FF2B5EF4-FFF2-40B4-BE49-F238E27FC236}">
                <a16:creationId xmlns:a16="http://schemas.microsoft.com/office/drawing/2014/main" id="{BF2767EC-D5E0-4B45-68B7-D715CF6C8C54}"/>
              </a:ext>
            </a:extLst>
          </p:cNvPr>
          <p:cNvSpPr/>
          <p:nvPr/>
        </p:nvSpPr>
        <p:spPr bwMode="auto">
          <a:xfrm>
            <a:off x="3123459" y="1356976"/>
            <a:ext cx="5244659" cy="41171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solidFill>
                  <a:schemeClr val="tx2"/>
                </a:solidFill>
                <a:latin typeface="Consolas" panose="020B0609020204030204" pitchFamily="49" charset="0"/>
                <a:cs typeface="Consolas" panose="020B0609020204030204" pitchFamily="49" charset="0"/>
              </a:rPr>
              <a:t>int </a:t>
            </a:r>
            <a:r>
              <a:rPr lang="en-US" sz="2000" dirty="0" err="1">
                <a:solidFill>
                  <a:schemeClr val="tx2"/>
                </a:solidFill>
                <a:latin typeface="Consolas" panose="020B0609020204030204" pitchFamily="49" charset="0"/>
                <a:cs typeface="Consolas" panose="020B0609020204030204" pitchFamily="49" charset="0"/>
              </a:rPr>
              <a:t>cnt</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(1, 2, 3, 4, 5, 6);</a:t>
            </a:r>
          </a:p>
        </p:txBody>
      </p:sp>
      <p:sp>
        <p:nvSpPr>
          <p:cNvPr id="40" name="Rectangle 39">
            <a:extLst>
              <a:ext uri="{FF2B5EF4-FFF2-40B4-BE49-F238E27FC236}">
                <a16:creationId xmlns:a16="http://schemas.microsoft.com/office/drawing/2014/main" id="{9292F772-6BC1-CC14-5193-F8EE967B6584}"/>
              </a:ext>
            </a:extLst>
          </p:cNvPr>
          <p:cNvSpPr/>
          <p:nvPr/>
        </p:nvSpPr>
        <p:spPr>
          <a:xfrm>
            <a:off x="8564538" y="457848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3" name="Group 2">
            <a:extLst>
              <a:ext uri="{FF2B5EF4-FFF2-40B4-BE49-F238E27FC236}">
                <a16:creationId xmlns:a16="http://schemas.microsoft.com/office/drawing/2014/main" id="{89870FBA-8B14-A709-0B50-590A4C1DB931}"/>
              </a:ext>
            </a:extLst>
          </p:cNvPr>
          <p:cNvGrpSpPr/>
          <p:nvPr/>
        </p:nvGrpSpPr>
        <p:grpSpPr>
          <a:xfrm>
            <a:off x="8548829" y="5506988"/>
            <a:ext cx="2462660" cy="857978"/>
            <a:chOff x="7897436" y="3971423"/>
            <a:chExt cx="2462660" cy="857978"/>
          </a:xfrm>
        </p:grpSpPr>
        <p:sp>
          <p:nvSpPr>
            <p:cNvPr id="43" name="Rectangle 42">
              <a:extLst>
                <a:ext uri="{FF2B5EF4-FFF2-40B4-BE49-F238E27FC236}">
                  <a16:creationId xmlns:a16="http://schemas.microsoft.com/office/drawing/2014/main" id="{9C627C81-E6B6-707F-FF19-D970A5214537}"/>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2" name="Rectangle 51">
              <a:extLst>
                <a:ext uri="{FF2B5EF4-FFF2-40B4-BE49-F238E27FC236}">
                  <a16:creationId xmlns:a16="http://schemas.microsoft.com/office/drawing/2014/main" id="{8F1A6F8D-BF35-B092-9F28-BC70225F8F8B}"/>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0" name="Group 19">
            <a:extLst>
              <a:ext uri="{FF2B5EF4-FFF2-40B4-BE49-F238E27FC236}">
                <a16:creationId xmlns:a16="http://schemas.microsoft.com/office/drawing/2014/main" id="{DBE8DC23-0D19-F859-3FB0-5E89AA1B327E}"/>
              </a:ext>
            </a:extLst>
          </p:cNvPr>
          <p:cNvGrpSpPr/>
          <p:nvPr/>
        </p:nvGrpSpPr>
        <p:grpSpPr>
          <a:xfrm>
            <a:off x="7327437" y="2643069"/>
            <a:ext cx="1162818" cy="3569374"/>
            <a:chOff x="2320632" y="3706071"/>
            <a:chExt cx="1162818" cy="3569374"/>
          </a:xfrm>
        </p:grpSpPr>
        <p:sp>
          <p:nvSpPr>
            <p:cNvPr id="21" name="TextBox 20">
              <a:extLst>
                <a:ext uri="{FF2B5EF4-FFF2-40B4-BE49-F238E27FC236}">
                  <a16:creationId xmlns:a16="http://schemas.microsoft.com/office/drawing/2014/main" id="{CE0A4D91-943B-8E5C-F2CE-A3288B9C1338}"/>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22" name="Right Brace 21">
              <a:extLst>
                <a:ext uri="{FF2B5EF4-FFF2-40B4-BE49-F238E27FC236}">
                  <a16:creationId xmlns:a16="http://schemas.microsoft.com/office/drawing/2014/main" id="{C89AFF59-A026-2B58-9949-041232DC76CA}"/>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 name="Rectangle 4">
            <a:extLst>
              <a:ext uri="{FF2B5EF4-FFF2-40B4-BE49-F238E27FC236}">
                <a16:creationId xmlns:a16="http://schemas.microsoft.com/office/drawing/2014/main" id="{87287984-F9DA-1F7C-1D81-BD5161C39154}"/>
              </a:ext>
            </a:extLst>
          </p:cNvPr>
          <p:cNvSpPr/>
          <p:nvPr/>
        </p:nvSpPr>
        <p:spPr>
          <a:xfrm>
            <a:off x="8570696" y="4056188"/>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 name="Rectangle 5">
            <a:extLst>
              <a:ext uri="{FF2B5EF4-FFF2-40B4-BE49-F238E27FC236}">
                <a16:creationId xmlns:a16="http://schemas.microsoft.com/office/drawing/2014/main" id="{CCB33B81-951B-A89A-7D76-D9068BA5D735}"/>
              </a:ext>
            </a:extLst>
          </p:cNvPr>
          <p:cNvSpPr/>
          <p:nvPr/>
        </p:nvSpPr>
        <p:spPr>
          <a:xfrm>
            <a:off x="8553586" y="3526197"/>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285394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0" y="105995"/>
            <a:ext cx="11444491" cy="580101"/>
          </a:xfrm>
        </p:spPr>
        <p:txBody>
          <a:bodyPr/>
          <a:lstStyle/>
          <a:p>
            <a:r>
              <a:rPr lang="en-US" dirty="0"/>
              <a:t>Calling Function &gt; 4 </a:t>
            </a:r>
            <a:r>
              <a:rPr lang="en-US" dirty="0" err="1"/>
              <a:t>Args</a:t>
            </a:r>
            <a:r>
              <a:rPr lang="en-US" dirty="0"/>
              <a:t> - 2</a:t>
            </a:r>
          </a:p>
        </p:txBody>
      </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207303" y="1093128"/>
            <a:ext cx="5153902" cy="161520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FP_OFF,	12</a:t>
            </a:r>
            <a:endParaRPr lang="en-US" sz="1600" i="1" dirty="0">
              <a:solidFill>
                <a:srgbClr val="2C895B"/>
              </a:solidFill>
              <a:latin typeface="Consolas" panose="020B0609020204030204" pitchFamily="49" charset="0"/>
              <a:cs typeface="Consolas" panose="020B0609020204030204" pitchFamily="49" charset="0"/>
            </a:endParaRP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CNT,		4 + FP_OFF</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PAD,		4 + CNT</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OARG6,		4 + PAD</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OARG5,		4 + OARG6</a:t>
            </a:r>
          </a:p>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equ</a:t>
            </a:r>
            <a:r>
              <a:rPr lang="en-US" sz="1600" dirty="0">
                <a:solidFill>
                  <a:schemeClr val="tx2"/>
                </a:solidFill>
                <a:latin typeface="Consolas" panose="020B0609020204030204" pitchFamily="49" charset="0"/>
                <a:cs typeface="Consolas" panose="020B0609020204030204" pitchFamily="49" charset="0"/>
              </a:rPr>
              <a:t>	FRMADD 	        OARG5 – FP_OFF</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6574085" y="526802"/>
            <a:ext cx="5284485" cy="624322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tx2"/>
                </a:solidFill>
                <a:latin typeface="Consolas" panose="020B0609020204030204" pitchFamily="49" charset="0"/>
                <a:cs typeface="Consolas" panose="020B0609020204030204" pitchFamily="49" charset="0"/>
              </a:rPr>
              <a:t>main:</a:t>
            </a:r>
          </a:p>
          <a:p>
            <a:r>
              <a:rPr lang="en-US" sz="1400" dirty="0">
                <a:solidFill>
                  <a:schemeClr val="tx2"/>
                </a:solidFill>
                <a:latin typeface="Consolas" panose="020B0609020204030204" pitchFamily="49" charset="0"/>
                <a:cs typeface="Consolas" panose="020B0609020204030204" pitchFamily="49" charset="0"/>
              </a:rPr>
              <a:t>    push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add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ldr</a:t>
            </a:r>
            <a:r>
              <a:rPr lang="en-US" sz="1400" dirty="0">
                <a:solidFill>
                  <a:schemeClr val="tx2"/>
                </a:solidFill>
                <a:latin typeface="Consolas" panose="020B0609020204030204" pitchFamily="49" charset="0"/>
                <a:cs typeface="Consolas" panose="020B0609020204030204" pitchFamily="49" charset="0"/>
              </a:rPr>
              <a:t>	   r3, =FRMADD</a:t>
            </a:r>
          </a:p>
          <a:p>
            <a:r>
              <a:rPr lang="en-US" sz="1400" dirty="0">
                <a:solidFill>
                  <a:srgbClr val="C00000"/>
                </a:solidFill>
                <a:latin typeface="Consolas" panose="020B0609020204030204" pitchFamily="49" charset="0"/>
                <a:cs typeface="Consolas" panose="020B0609020204030204" pitchFamily="49" charset="0"/>
              </a:rPr>
              <a:t>    sub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a:t>
            </a:r>
            <a:r>
              <a:rPr lang="en-US" sz="1400" dirty="0" err="1">
                <a:solidFill>
                  <a:srgbClr val="C00000"/>
                </a:solidFill>
                <a:latin typeface="Consolas" panose="020B0609020204030204" pitchFamily="49" charset="0"/>
                <a:cs typeface="Consolas" panose="020B0609020204030204" pitchFamily="49" charset="0"/>
              </a:rPr>
              <a:t>sp</a:t>
            </a:r>
            <a:r>
              <a:rPr lang="en-US" sz="1400" dirty="0">
                <a:solidFill>
                  <a:srgbClr val="C00000"/>
                </a:solidFill>
                <a:latin typeface="Consolas" panose="020B0609020204030204" pitchFamily="49" charset="0"/>
                <a:cs typeface="Consolas" panose="020B0609020204030204" pitchFamily="49" charset="0"/>
              </a:rPr>
              <a:t>, r3</a:t>
            </a:r>
          </a:p>
          <a:p>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chemeClr val="accent5"/>
                </a:solidFill>
                <a:latin typeface="Consolas" panose="020B0609020204030204" pitchFamily="49" charset="0"/>
                <a:cs typeface="Consolas" panose="020B0609020204030204" pitchFamily="49" charset="0"/>
              </a:rPr>
              <a:t>mov     r0, 6</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=OARG6</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arg6</a:t>
            </a:r>
          </a:p>
          <a:p>
            <a:r>
              <a:rPr lang="en-US" sz="1400" dirty="0">
                <a:solidFill>
                  <a:schemeClr val="accent5"/>
                </a:solidFill>
                <a:latin typeface="Consolas" panose="020B0609020204030204" pitchFamily="49" charset="0"/>
                <a:cs typeface="Consolas" panose="020B0609020204030204" pitchFamily="49" charset="0"/>
              </a:rPr>
              <a:t>    mov     r0, 5</a:t>
            </a:r>
          </a:p>
          <a:p>
            <a:r>
              <a:rPr lang="en-US" sz="1400" dirty="0">
                <a:solidFill>
                  <a:schemeClr val="accent5"/>
                </a:solidFill>
                <a:latin typeface="Consolas" panose="020B0609020204030204" pitchFamily="49" charset="0"/>
                <a:cs typeface="Consolas" panose="020B0609020204030204" pitchFamily="49" charset="0"/>
              </a:rPr>
              <a:t>    </a:t>
            </a:r>
            <a:r>
              <a:rPr lang="en-US" sz="1400" dirty="0" err="1">
                <a:solidFill>
                  <a:schemeClr val="accent5"/>
                </a:solidFill>
                <a:latin typeface="Consolas" panose="020B0609020204030204" pitchFamily="49" charset="0"/>
                <a:cs typeface="Consolas" panose="020B0609020204030204" pitchFamily="49" charset="0"/>
              </a:rPr>
              <a:t>ldr</a:t>
            </a:r>
            <a:r>
              <a:rPr lang="en-US" sz="1400" dirty="0">
                <a:solidFill>
                  <a:schemeClr val="accent5"/>
                </a:solidFill>
                <a:latin typeface="Consolas" panose="020B0609020204030204" pitchFamily="49" charset="0"/>
                <a:cs typeface="Consolas" panose="020B0609020204030204" pitchFamily="49" charset="0"/>
              </a:rPr>
              <a:t>     r5, =OARG5</a:t>
            </a:r>
          </a:p>
          <a:p>
            <a:r>
              <a:rPr lang="en-US" sz="1400" dirty="0">
                <a:solidFill>
                  <a:schemeClr val="accent5"/>
                </a:solidFill>
                <a:latin typeface="Consolas" panose="020B0609020204030204" pitchFamily="49" charset="0"/>
                <a:cs typeface="Consolas" panose="020B0609020204030204" pitchFamily="49" charset="0"/>
              </a:rPr>
              <a:t>    str     r0, [</a:t>
            </a:r>
            <a:r>
              <a:rPr lang="en-US" sz="1400" dirty="0" err="1">
                <a:solidFill>
                  <a:schemeClr val="accent5"/>
                </a:solidFill>
                <a:latin typeface="Consolas" panose="020B0609020204030204" pitchFamily="49" charset="0"/>
                <a:cs typeface="Consolas" panose="020B0609020204030204" pitchFamily="49" charset="0"/>
              </a:rPr>
              <a:t>fp</a:t>
            </a:r>
            <a:r>
              <a:rPr lang="en-US" sz="1400" dirty="0">
                <a:solidFill>
                  <a:schemeClr val="accent5"/>
                </a:solidFill>
                <a:latin typeface="Consolas" panose="020B0609020204030204" pitchFamily="49" charset="0"/>
                <a:cs typeface="Consolas" panose="020B0609020204030204" pitchFamily="49" charset="0"/>
              </a:rPr>
              <a:t>, -r5]	// arg5</a:t>
            </a:r>
          </a:p>
          <a:p>
            <a:r>
              <a:rPr lang="en-US" sz="1400" dirty="0">
                <a:solidFill>
                  <a:srgbClr val="F37440"/>
                </a:solidFill>
                <a:latin typeface="Consolas" panose="020B0609020204030204" pitchFamily="49" charset="0"/>
                <a:cs typeface="Consolas" panose="020B0609020204030204" pitchFamily="49" charset="0"/>
              </a:rPr>
              <a:t>    mov     r3, 4		// arg4</a:t>
            </a:r>
          </a:p>
          <a:p>
            <a:r>
              <a:rPr lang="en-US" sz="1400" dirty="0">
                <a:solidFill>
                  <a:srgbClr val="F37440"/>
                </a:solidFill>
                <a:latin typeface="Consolas" panose="020B0609020204030204" pitchFamily="49" charset="0"/>
                <a:cs typeface="Consolas" panose="020B0609020204030204" pitchFamily="49" charset="0"/>
              </a:rPr>
              <a:t>    mov     r2, 3		// arg3</a:t>
            </a:r>
          </a:p>
          <a:p>
            <a:r>
              <a:rPr lang="en-US" sz="1400" dirty="0">
                <a:solidFill>
                  <a:srgbClr val="F37440"/>
                </a:solidFill>
                <a:latin typeface="Consolas" panose="020B0609020204030204" pitchFamily="49" charset="0"/>
                <a:cs typeface="Consolas" panose="020B0609020204030204" pitchFamily="49" charset="0"/>
              </a:rPr>
              <a:t>    mov     r1, 2		// arg2</a:t>
            </a:r>
          </a:p>
          <a:p>
            <a:r>
              <a:rPr lang="en-US" sz="1400" dirty="0">
                <a:solidFill>
                  <a:srgbClr val="F37440"/>
                </a:solidFill>
                <a:latin typeface="Consolas" panose="020B0609020204030204" pitchFamily="49" charset="0"/>
                <a:cs typeface="Consolas" panose="020B0609020204030204" pitchFamily="49" charset="0"/>
              </a:rPr>
              <a:t>    mov     r0, 1		// arg1</a:t>
            </a:r>
          </a:p>
          <a:p>
            <a:r>
              <a:rPr lang="en-US" sz="1400" dirty="0">
                <a:solidFill>
                  <a:schemeClr val="tx2"/>
                </a:solidFill>
                <a:latin typeface="Consolas" panose="020B0609020204030204" pitchFamily="49" charset="0"/>
                <a:cs typeface="Consolas" panose="020B0609020204030204" pitchFamily="49" charset="0"/>
              </a:rPr>
              <a:t>    </a:t>
            </a:r>
            <a:r>
              <a:rPr lang="en-US" sz="1400" dirty="0">
                <a:solidFill>
                  <a:srgbClr val="F37440"/>
                </a:solidFill>
                <a:latin typeface="Consolas" panose="020B0609020204030204" pitchFamily="49" charset="0"/>
                <a:cs typeface="Consolas" panose="020B0609020204030204" pitchFamily="49" charset="0"/>
              </a:rPr>
              <a:t>bl      </a:t>
            </a:r>
            <a:r>
              <a:rPr lang="en-US" sz="1400" dirty="0" err="1">
                <a:solidFill>
                  <a:srgbClr val="F37440"/>
                </a:solidFill>
                <a:latin typeface="Consolas" panose="020B0609020204030204" pitchFamily="49" charset="0"/>
                <a:cs typeface="Consolas" panose="020B0609020204030204" pitchFamily="49" charset="0"/>
              </a:rPr>
              <a:t>sixsum</a:t>
            </a:r>
            <a:endParaRPr lang="en-US" sz="1400" dirty="0">
              <a:solidFill>
                <a:srgbClr val="F37440"/>
              </a:solidFill>
              <a:latin typeface="Consolas" panose="020B0609020204030204" pitchFamily="49" charset="0"/>
              <a:cs typeface="Consolas" panose="020B0609020204030204" pitchFamily="49" charset="0"/>
            </a:endParaRPr>
          </a:p>
          <a:p>
            <a:r>
              <a:rPr lang="en-US" sz="1400" dirty="0">
                <a:solidFill>
                  <a:srgbClr val="F37440"/>
                </a:solidFill>
                <a:latin typeface="Consolas" panose="020B0609020204030204" pitchFamily="49" charset="0"/>
                <a:cs typeface="Consolas" panose="020B0609020204030204" pitchFamily="49" charset="0"/>
              </a:rPr>
              <a:t>   </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r5, =CNT</a:t>
            </a:r>
          </a:p>
          <a:p>
            <a:r>
              <a:rPr lang="en-US" sz="1400" dirty="0">
                <a:solidFill>
                  <a:srgbClr val="2C895B"/>
                </a:solidFill>
                <a:latin typeface="Consolas" panose="020B0609020204030204" pitchFamily="49" charset="0"/>
                <a:cs typeface="Consolas" panose="020B0609020204030204" pitchFamily="49" charset="0"/>
              </a:rPr>
              <a:t>    str     r0, [</a:t>
            </a:r>
            <a:r>
              <a:rPr lang="en-US" sz="1400" dirty="0" err="1">
                <a:solidFill>
                  <a:srgbClr val="2C895B"/>
                </a:solidFill>
                <a:latin typeface="Consolas" panose="020B0609020204030204" pitchFamily="49" charset="0"/>
                <a:cs typeface="Consolas" panose="020B0609020204030204" pitchFamily="49" charset="0"/>
              </a:rPr>
              <a:t>fp</a:t>
            </a:r>
            <a:r>
              <a:rPr lang="en-US" sz="1400" dirty="0">
                <a:solidFill>
                  <a:srgbClr val="2C895B"/>
                </a:solidFill>
                <a:latin typeface="Consolas" panose="020B0609020204030204" pitchFamily="49" charset="0"/>
                <a:cs typeface="Consolas" panose="020B0609020204030204" pitchFamily="49" charset="0"/>
              </a:rPr>
              <a:t>, -r5]  // update </a:t>
            </a:r>
            <a:r>
              <a:rPr lang="en-US" sz="1400" dirty="0" err="1">
                <a:solidFill>
                  <a:srgbClr val="2C895B"/>
                </a:solidFill>
                <a:latin typeface="Consolas" panose="020B0609020204030204" pitchFamily="49" charset="0"/>
                <a:cs typeface="Consolas" panose="020B0609020204030204" pitchFamily="49" charset="0"/>
              </a:rPr>
              <a:t>cnt</a:t>
            </a:r>
            <a:r>
              <a:rPr lang="en-US" sz="1400" dirty="0">
                <a:solidFill>
                  <a:srgbClr val="2C895B"/>
                </a:solidFill>
                <a:latin typeface="Consolas" panose="020B0609020204030204" pitchFamily="49" charset="0"/>
                <a:cs typeface="Consolas" panose="020B0609020204030204" pitchFamily="49" charset="0"/>
              </a:rPr>
              <a:t> on stack</a:t>
            </a:r>
          </a:p>
          <a:p>
            <a:r>
              <a:rPr lang="en-US" sz="1400" dirty="0">
                <a:solidFill>
                  <a:srgbClr val="2C895B"/>
                </a:solidFill>
                <a:latin typeface="Consolas" panose="020B0609020204030204" pitchFamily="49" charset="0"/>
                <a:cs typeface="Consolas" panose="020B0609020204030204" pitchFamily="49" charset="0"/>
              </a:rPr>
              <a:t>    mov     r1, r0</a:t>
            </a:r>
          </a:p>
          <a:p>
            <a:r>
              <a:rPr lang="en-US" sz="1400" dirty="0">
                <a:solidFill>
                  <a:srgbClr val="2C895B"/>
                </a:solidFill>
                <a:latin typeface="Consolas" panose="020B0609020204030204" pitchFamily="49" charset="0"/>
                <a:cs typeface="Consolas" panose="020B0609020204030204" pitchFamily="49" charset="0"/>
              </a:rPr>
              <a:t>    </a:t>
            </a:r>
            <a:r>
              <a:rPr lang="en-US" sz="1400" dirty="0" err="1">
                <a:solidFill>
                  <a:srgbClr val="2C895B"/>
                </a:solidFill>
                <a:latin typeface="Consolas" panose="020B0609020204030204" pitchFamily="49" charset="0"/>
                <a:cs typeface="Consolas" panose="020B0609020204030204" pitchFamily="49" charset="0"/>
              </a:rPr>
              <a:t>ldr</a:t>
            </a:r>
            <a:r>
              <a:rPr lang="en-US" sz="1400" dirty="0">
                <a:solidFill>
                  <a:srgbClr val="2C895B"/>
                </a:solidFill>
                <a:latin typeface="Consolas" panose="020B0609020204030204" pitchFamily="49" charset="0"/>
                <a:cs typeface="Consolas" panose="020B0609020204030204" pitchFamily="49" charset="0"/>
              </a:rPr>
              <a:t>     r0, =.</a:t>
            </a:r>
            <a:r>
              <a:rPr lang="en-US" sz="1400" dirty="0" err="1">
                <a:solidFill>
                  <a:srgbClr val="2C895B"/>
                </a:solidFill>
                <a:latin typeface="Consolas" panose="020B0609020204030204" pitchFamily="49" charset="0"/>
                <a:cs typeface="Consolas" panose="020B0609020204030204" pitchFamily="49" charset="0"/>
              </a:rPr>
              <a:t>Lpfstr</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rgbClr val="2C895B"/>
                </a:solidFill>
                <a:latin typeface="Consolas" panose="020B0609020204030204" pitchFamily="49" charset="0"/>
                <a:cs typeface="Consolas" panose="020B0609020204030204" pitchFamily="49" charset="0"/>
              </a:rPr>
              <a:t>    bl      </a:t>
            </a:r>
            <a:r>
              <a:rPr lang="en-US" sz="1400" dirty="0" err="1">
                <a:solidFill>
                  <a:srgbClr val="2C895B"/>
                </a:solidFill>
                <a:latin typeface="Consolas" panose="020B0609020204030204" pitchFamily="49" charset="0"/>
                <a:cs typeface="Consolas" panose="020B0609020204030204" pitchFamily="49" charset="0"/>
              </a:rPr>
              <a:t>printf</a:t>
            </a:r>
            <a:endParaRPr lang="en-US" sz="1400" dirty="0">
              <a:solidFill>
                <a:srgbClr val="2C895B"/>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    </a:t>
            </a:r>
          </a:p>
          <a:p>
            <a:r>
              <a:rPr lang="en-US" sz="1400" dirty="0">
                <a:solidFill>
                  <a:schemeClr val="tx2"/>
                </a:solidFill>
                <a:latin typeface="Consolas" panose="020B0609020204030204" pitchFamily="49" charset="0"/>
                <a:cs typeface="Consolas" panose="020B0609020204030204" pitchFamily="49" charset="0"/>
              </a:rPr>
              <a:t>    mov     r0, EXIT_SUCCESS</a:t>
            </a:r>
          </a:p>
          <a:p>
            <a:r>
              <a:rPr lang="en-US" sz="1400" dirty="0">
                <a:solidFill>
                  <a:schemeClr val="tx2"/>
                </a:solidFill>
                <a:latin typeface="Consolas" panose="020B0609020204030204" pitchFamily="49" charset="0"/>
                <a:cs typeface="Consolas" panose="020B0609020204030204" pitchFamily="49" charset="0"/>
              </a:rPr>
              <a:t>    sub     </a:t>
            </a:r>
            <a:r>
              <a:rPr lang="en-US" sz="1400" dirty="0" err="1">
                <a:solidFill>
                  <a:schemeClr val="tx2"/>
                </a:solidFill>
                <a:latin typeface="Consolas" panose="020B0609020204030204" pitchFamily="49" charset="0"/>
                <a:cs typeface="Consolas" panose="020B0609020204030204" pitchFamily="49" charset="0"/>
              </a:rPr>
              <a:t>sp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FP_OFF</a:t>
            </a:r>
          </a:p>
          <a:p>
            <a:r>
              <a:rPr lang="en-US" sz="1400" dirty="0">
                <a:solidFill>
                  <a:schemeClr val="tx2"/>
                </a:solidFill>
                <a:latin typeface="Consolas" panose="020B0609020204030204" pitchFamily="49" charset="0"/>
                <a:cs typeface="Consolas" panose="020B0609020204030204" pitchFamily="49" charset="0"/>
              </a:rPr>
              <a:t>    pop     {r4, r5, </a:t>
            </a:r>
            <a:r>
              <a:rPr lang="en-US" sz="1400" dirty="0" err="1">
                <a:solidFill>
                  <a:schemeClr val="tx2"/>
                </a:solidFill>
                <a:latin typeface="Consolas" panose="020B0609020204030204" pitchFamily="49" charset="0"/>
                <a:cs typeface="Consolas" panose="020B0609020204030204" pitchFamily="49" charset="0"/>
              </a:rPr>
              <a:t>fp</a:t>
            </a:r>
            <a:r>
              <a:rPr lang="en-US" sz="1400" dirty="0">
                <a:solidFill>
                  <a:schemeClr val="tx2"/>
                </a:solidFill>
                <a:latin typeface="Consolas" panose="020B0609020204030204" pitchFamily="49" charset="0"/>
                <a:cs typeface="Consolas" panose="020B0609020204030204" pitchFamily="49" charset="0"/>
              </a:rPr>
              <a:t>, </a:t>
            </a:r>
            <a:r>
              <a:rPr lang="en-US" sz="1400" dirty="0" err="1">
                <a:solidFill>
                  <a:schemeClr val="tx2"/>
                </a:solidFill>
                <a:latin typeface="Consolas" panose="020B0609020204030204" pitchFamily="49" charset="0"/>
                <a:cs typeface="Consolas" panose="020B0609020204030204" pitchFamily="49" charset="0"/>
              </a:rPr>
              <a:t>lr</a:t>
            </a:r>
            <a:r>
              <a:rPr lang="en-US" sz="1400" dirty="0">
                <a:solidFill>
                  <a:schemeClr val="tx2"/>
                </a:solidFill>
                <a:latin typeface="Consolas" panose="020B0609020204030204" pitchFamily="49" charset="0"/>
                <a:cs typeface="Consolas" panose="020B0609020204030204" pitchFamily="49" charset="0"/>
              </a:rPr>
              <a:t>}</a:t>
            </a:r>
          </a:p>
          <a:p>
            <a:r>
              <a:rPr lang="en-US" sz="1400" dirty="0">
                <a:solidFill>
                  <a:schemeClr val="tx2"/>
                </a:solidFill>
                <a:latin typeface="Consolas" panose="020B0609020204030204" pitchFamily="49" charset="0"/>
                <a:cs typeface="Consolas" panose="020B0609020204030204" pitchFamily="49" charset="0"/>
              </a:rPr>
              <a:t>    bx      </a:t>
            </a:r>
            <a:r>
              <a:rPr lang="en-US" sz="1400" dirty="0" err="1">
                <a:solidFill>
                  <a:schemeClr val="tx2"/>
                </a:solidFill>
                <a:latin typeface="Consolas" panose="020B0609020204030204" pitchFamily="49" charset="0"/>
                <a:cs typeface="Consolas" panose="020B0609020204030204" pitchFamily="49" charset="0"/>
              </a:rPr>
              <a:t>lr</a:t>
            </a:r>
            <a:endParaRPr lang="en-US" sz="1400" dirty="0">
              <a:solidFill>
                <a:schemeClr val="tx2"/>
              </a:solidFill>
              <a:latin typeface="Consolas" panose="020B0609020204030204" pitchFamily="49" charset="0"/>
              <a:cs typeface="Consolas" panose="020B0609020204030204" pitchFamily="49" charset="0"/>
            </a:endParaRPr>
          </a:p>
        </p:txBody>
      </p:sp>
      <p:sp>
        <p:nvSpPr>
          <p:cNvPr id="20" name="Rounded Rectangle 19">
            <a:extLst>
              <a:ext uri="{FF2B5EF4-FFF2-40B4-BE49-F238E27FC236}">
                <a16:creationId xmlns:a16="http://schemas.microsoft.com/office/drawing/2014/main" id="{949A6012-9263-047D-4387-11D8FF8CC79E}"/>
              </a:ext>
            </a:extLst>
          </p:cNvPr>
          <p:cNvSpPr/>
          <p:nvPr/>
        </p:nvSpPr>
        <p:spPr bwMode="auto">
          <a:xfrm>
            <a:off x="1414462" y="648434"/>
            <a:ext cx="4714132" cy="380048"/>
          </a:xfrm>
          <a:prstGeom prst="roundRect">
            <a:avLst>
              <a:gd name="adj" fmla="val 5733"/>
            </a:avLst>
          </a:prstGeom>
          <a:solidFill>
            <a:schemeClr val="bg1">
              <a:lumMod val="95000"/>
            </a:schemeClr>
          </a:solidFill>
          <a:ln w="25400" cap="flat" cmpd="sng" algn="ctr">
            <a:solidFill>
              <a:srgbClr val="00B05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int </a:t>
            </a:r>
            <a:r>
              <a:rPr lang="en-US" dirty="0" err="1">
                <a:solidFill>
                  <a:schemeClr val="tx2"/>
                </a:solidFill>
                <a:latin typeface="Consolas" panose="020B0609020204030204" pitchFamily="49" charset="0"/>
                <a:cs typeface="Consolas" panose="020B0609020204030204" pitchFamily="49" charset="0"/>
              </a:rPr>
              <a:t>cnt</a:t>
            </a:r>
            <a:r>
              <a:rPr lang="en-US" dirty="0">
                <a:solidFill>
                  <a:schemeClr val="tx2"/>
                </a:solidFill>
                <a:latin typeface="Consolas" panose="020B0609020204030204" pitchFamily="49" charset="0"/>
                <a:cs typeface="Consolas" panose="020B0609020204030204" pitchFamily="49" charset="0"/>
              </a:rPr>
              <a:t> = </a:t>
            </a:r>
            <a:r>
              <a:rPr lang="en-US" dirty="0" err="1">
                <a:solidFill>
                  <a:schemeClr val="tx2"/>
                </a:solidFill>
                <a:latin typeface="Consolas" panose="020B0609020204030204" pitchFamily="49" charset="0"/>
                <a:cs typeface="Consolas" panose="020B0609020204030204" pitchFamily="49" charset="0"/>
              </a:rPr>
              <a:t>sixsum</a:t>
            </a:r>
            <a:r>
              <a:rPr lang="en-US" dirty="0">
                <a:solidFill>
                  <a:schemeClr val="tx2"/>
                </a:solidFill>
                <a:latin typeface="Consolas" panose="020B0609020204030204" pitchFamily="49" charset="0"/>
                <a:cs typeface="Consolas" panose="020B0609020204030204" pitchFamily="49" charset="0"/>
              </a:rPr>
              <a:t>(1, 2, 3, 4, 5, 6);</a:t>
            </a:r>
          </a:p>
        </p:txBody>
      </p:sp>
      <p:sp>
        <p:nvSpPr>
          <p:cNvPr id="21" name="TextBox 20">
            <a:extLst>
              <a:ext uri="{FF2B5EF4-FFF2-40B4-BE49-F238E27FC236}">
                <a16:creationId xmlns:a16="http://schemas.microsoft.com/office/drawing/2014/main" id="{863D96EC-11A4-BC03-3D45-60B269472EAD}"/>
              </a:ext>
            </a:extLst>
          </p:cNvPr>
          <p:cNvSpPr txBox="1"/>
          <p:nvPr/>
        </p:nvSpPr>
        <p:spPr>
          <a:xfrm>
            <a:off x="4703762" y="6006213"/>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OARG5</a:t>
            </a:r>
          </a:p>
        </p:txBody>
      </p:sp>
      <p:sp>
        <p:nvSpPr>
          <p:cNvPr id="22" name="TextBox 21">
            <a:extLst>
              <a:ext uri="{FF2B5EF4-FFF2-40B4-BE49-F238E27FC236}">
                <a16:creationId xmlns:a16="http://schemas.microsoft.com/office/drawing/2014/main" id="{337EA507-6456-A118-1688-F98FC3F2D7B7}"/>
              </a:ext>
            </a:extLst>
          </p:cNvPr>
          <p:cNvSpPr txBox="1"/>
          <p:nvPr/>
        </p:nvSpPr>
        <p:spPr>
          <a:xfrm>
            <a:off x="4726721" y="558848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OARG6</a:t>
            </a:r>
          </a:p>
        </p:txBody>
      </p:sp>
      <p:sp>
        <p:nvSpPr>
          <p:cNvPr id="23" name="TextBox 22">
            <a:extLst>
              <a:ext uri="{FF2B5EF4-FFF2-40B4-BE49-F238E27FC236}">
                <a16:creationId xmlns:a16="http://schemas.microsoft.com/office/drawing/2014/main" id="{135BC620-FF84-5E08-F131-65B503852E04}"/>
              </a:ext>
            </a:extLst>
          </p:cNvPr>
          <p:cNvSpPr txBox="1"/>
          <p:nvPr/>
        </p:nvSpPr>
        <p:spPr>
          <a:xfrm>
            <a:off x="4709832" y="5203139"/>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PAD</a:t>
            </a:r>
          </a:p>
        </p:txBody>
      </p:sp>
      <p:sp>
        <p:nvSpPr>
          <p:cNvPr id="24" name="TextBox 23">
            <a:extLst>
              <a:ext uri="{FF2B5EF4-FFF2-40B4-BE49-F238E27FC236}">
                <a16:creationId xmlns:a16="http://schemas.microsoft.com/office/drawing/2014/main" id="{F8C5D7B3-F1FC-D439-6457-89C9BB1314FE}"/>
              </a:ext>
            </a:extLst>
          </p:cNvPr>
          <p:cNvSpPr txBox="1"/>
          <p:nvPr/>
        </p:nvSpPr>
        <p:spPr>
          <a:xfrm>
            <a:off x="4656131" y="4785415"/>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CNT</a:t>
            </a:r>
          </a:p>
        </p:txBody>
      </p:sp>
      <p:sp>
        <p:nvSpPr>
          <p:cNvPr id="6" name="Rectangle 5">
            <a:extLst>
              <a:ext uri="{FF2B5EF4-FFF2-40B4-BE49-F238E27FC236}">
                <a16:creationId xmlns:a16="http://schemas.microsoft.com/office/drawing/2014/main" id="{36CAC680-5727-A082-38DB-A9A5C32A5F24}"/>
              </a:ext>
            </a:extLst>
          </p:cNvPr>
          <p:cNvSpPr/>
          <p:nvPr/>
        </p:nvSpPr>
        <p:spPr>
          <a:xfrm>
            <a:off x="2131978" y="516684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8" name="Rectangle 7">
            <a:extLst>
              <a:ext uri="{FF2B5EF4-FFF2-40B4-BE49-F238E27FC236}">
                <a16:creationId xmlns:a16="http://schemas.microsoft.com/office/drawing/2014/main" id="{184E6B89-302E-692D-28EA-E395B9448D99}"/>
              </a:ext>
            </a:extLst>
          </p:cNvPr>
          <p:cNvSpPr/>
          <p:nvPr/>
        </p:nvSpPr>
        <p:spPr>
          <a:xfrm>
            <a:off x="2121025" y="2772976"/>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 name="Rectangle 8">
            <a:extLst>
              <a:ext uri="{FF2B5EF4-FFF2-40B4-BE49-F238E27FC236}">
                <a16:creationId xmlns:a16="http://schemas.microsoft.com/office/drawing/2014/main" id="{BB281BC2-7810-CD98-B50E-7CC1C40F1B48}"/>
              </a:ext>
            </a:extLst>
          </p:cNvPr>
          <p:cNvSpPr/>
          <p:nvPr/>
        </p:nvSpPr>
        <p:spPr>
          <a:xfrm>
            <a:off x="2121025" y="3214912"/>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1" name="TextBox 10">
            <a:extLst>
              <a:ext uri="{FF2B5EF4-FFF2-40B4-BE49-F238E27FC236}">
                <a16:creationId xmlns:a16="http://schemas.microsoft.com/office/drawing/2014/main" id="{30F04A0B-31F5-3B7D-9989-E1120762B482}"/>
              </a:ext>
            </a:extLst>
          </p:cNvPr>
          <p:cNvSpPr txBox="1"/>
          <p:nvPr/>
        </p:nvSpPr>
        <p:spPr>
          <a:xfrm>
            <a:off x="4929368" y="2963930"/>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12" name="Left Arrow 11">
            <a:extLst>
              <a:ext uri="{FF2B5EF4-FFF2-40B4-BE49-F238E27FC236}">
                <a16:creationId xmlns:a16="http://schemas.microsoft.com/office/drawing/2014/main" id="{50D4B4A3-AE8B-4AD2-DCA0-C9B5BE317B87}"/>
              </a:ext>
            </a:extLst>
          </p:cNvPr>
          <p:cNvSpPr/>
          <p:nvPr/>
        </p:nvSpPr>
        <p:spPr>
          <a:xfrm>
            <a:off x="4591360" y="308999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6DCD1FA-B835-1C56-1576-3D1B23BE7E67}"/>
              </a:ext>
            </a:extLst>
          </p:cNvPr>
          <p:cNvGrpSpPr/>
          <p:nvPr/>
        </p:nvGrpSpPr>
        <p:grpSpPr>
          <a:xfrm>
            <a:off x="4604894" y="6209932"/>
            <a:ext cx="782992" cy="369332"/>
            <a:chOff x="8610225" y="4929091"/>
            <a:chExt cx="782992" cy="369332"/>
          </a:xfrm>
        </p:grpSpPr>
        <p:sp>
          <p:nvSpPr>
            <p:cNvPr id="14" name="TextBox 13">
              <a:extLst>
                <a:ext uri="{FF2B5EF4-FFF2-40B4-BE49-F238E27FC236}">
                  <a16:creationId xmlns:a16="http://schemas.microsoft.com/office/drawing/2014/main" id="{9249D951-7174-2ECB-11A9-2BD0786CF7D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15" name="Left Arrow 14">
              <a:extLst>
                <a:ext uri="{FF2B5EF4-FFF2-40B4-BE49-F238E27FC236}">
                  <a16:creationId xmlns:a16="http://schemas.microsoft.com/office/drawing/2014/main" id="{24DF7886-6F94-1E2A-BA28-1122EBCF11A0}"/>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5ADEE779-84C6-681A-47EE-A48912A667F6}"/>
              </a:ext>
            </a:extLst>
          </p:cNvPr>
          <p:cNvSpPr/>
          <p:nvPr/>
        </p:nvSpPr>
        <p:spPr>
          <a:xfrm>
            <a:off x="2131977" y="470839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grpSp>
        <p:nvGrpSpPr>
          <p:cNvPr id="18" name="Group 17">
            <a:extLst>
              <a:ext uri="{FF2B5EF4-FFF2-40B4-BE49-F238E27FC236}">
                <a16:creationId xmlns:a16="http://schemas.microsoft.com/office/drawing/2014/main" id="{9EF2D62C-A40E-B0D3-64C3-1AB6F8973341}"/>
              </a:ext>
            </a:extLst>
          </p:cNvPr>
          <p:cNvGrpSpPr/>
          <p:nvPr/>
        </p:nvGrpSpPr>
        <p:grpSpPr>
          <a:xfrm>
            <a:off x="2116268" y="5636895"/>
            <a:ext cx="2462660" cy="857978"/>
            <a:chOff x="7897436" y="3971423"/>
            <a:chExt cx="2462660" cy="857978"/>
          </a:xfrm>
        </p:grpSpPr>
        <p:sp>
          <p:nvSpPr>
            <p:cNvPr id="19" name="Rectangle 18">
              <a:extLst>
                <a:ext uri="{FF2B5EF4-FFF2-40B4-BE49-F238E27FC236}">
                  <a16:creationId xmlns:a16="http://schemas.microsoft.com/office/drawing/2014/main" id="{FE525315-19F8-CB5D-8CAF-9D1D3E2535C8}"/>
                </a:ext>
              </a:extLst>
            </p:cNvPr>
            <p:cNvSpPr/>
            <p:nvPr/>
          </p:nvSpPr>
          <p:spPr>
            <a:xfrm>
              <a:off x="7897436" y="4384210"/>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28" name="Rectangle 27">
              <a:extLst>
                <a:ext uri="{FF2B5EF4-FFF2-40B4-BE49-F238E27FC236}">
                  <a16:creationId xmlns:a16="http://schemas.microsoft.com/office/drawing/2014/main" id="{BF49DE0B-D13F-9B2E-49A9-B1DC3AED5152}"/>
                </a:ext>
              </a:extLst>
            </p:cNvPr>
            <p:cNvSpPr/>
            <p:nvPr/>
          </p:nvSpPr>
          <p:spPr>
            <a:xfrm>
              <a:off x="7909940" y="3971423"/>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grpSp>
      <p:grpSp>
        <p:nvGrpSpPr>
          <p:cNvPr id="29" name="Group 28">
            <a:extLst>
              <a:ext uri="{FF2B5EF4-FFF2-40B4-BE49-F238E27FC236}">
                <a16:creationId xmlns:a16="http://schemas.microsoft.com/office/drawing/2014/main" id="{5319A1F3-0B3B-310E-0281-B920E3A6973B}"/>
              </a:ext>
            </a:extLst>
          </p:cNvPr>
          <p:cNvGrpSpPr/>
          <p:nvPr/>
        </p:nvGrpSpPr>
        <p:grpSpPr>
          <a:xfrm>
            <a:off x="786855" y="2782048"/>
            <a:ext cx="1162818" cy="3569374"/>
            <a:chOff x="2320632" y="3706071"/>
            <a:chExt cx="1162818" cy="3569374"/>
          </a:xfrm>
        </p:grpSpPr>
        <p:sp>
          <p:nvSpPr>
            <p:cNvPr id="30" name="TextBox 29">
              <a:extLst>
                <a:ext uri="{FF2B5EF4-FFF2-40B4-BE49-F238E27FC236}">
                  <a16:creationId xmlns:a16="http://schemas.microsoft.com/office/drawing/2014/main" id="{07A3F678-5B54-23E4-C068-84CDD68ACB2D}"/>
                </a:ext>
              </a:extLst>
            </p:cNvPr>
            <p:cNvSpPr txBox="1"/>
            <p:nvPr/>
          </p:nvSpPr>
          <p:spPr>
            <a:xfrm>
              <a:off x="2320632" y="5135060"/>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1" name="Right Brace 30">
              <a:extLst>
                <a:ext uri="{FF2B5EF4-FFF2-40B4-BE49-F238E27FC236}">
                  <a16:creationId xmlns:a16="http://schemas.microsoft.com/office/drawing/2014/main" id="{AFBAD244-6C59-718C-B321-2474C2BB5AA3}"/>
                </a:ext>
              </a:extLst>
            </p:cNvPr>
            <p:cNvSpPr/>
            <p:nvPr/>
          </p:nvSpPr>
          <p:spPr>
            <a:xfrm rot="10800000">
              <a:off x="3267831" y="3706071"/>
              <a:ext cx="215619" cy="3569374"/>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32D43E6C-2D8D-6982-47F3-B37778E72BF3}"/>
              </a:ext>
            </a:extLst>
          </p:cNvPr>
          <p:cNvSpPr/>
          <p:nvPr/>
        </p:nvSpPr>
        <p:spPr>
          <a:xfrm>
            <a:off x="2138135" y="4186095"/>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33" name="Rectangle 32">
            <a:extLst>
              <a:ext uri="{FF2B5EF4-FFF2-40B4-BE49-F238E27FC236}">
                <a16:creationId xmlns:a16="http://schemas.microsoft.com/office/drawing/2014/main" id="{4DFBAF05-DB08-70D9-B378-E633FE9CA912}"/>
              </a:ext>
            </a:extLst>
          </p:cNvPr>
          <p:cNvSpPr/>
          <p:nvPr/>
        </p:nvSpPr>
        <p:spPr>
          <a:xfrm>
            <a:off x="2121025" y="3656104"/>
            <a:ext cx="2440793" cy="52230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34" name="TextBox 33">
            <a:extLst>
              <a:ext uri="{FF2B5EF4-FFF2-40B4-BE49-F238E27FC236}">
                <a16:creationId xmlns:a16="http://schemas.microsoft.com/office/drawing/2014/main" id="{203EFBD0-B6E5-06FF-EA3F-8BE84D2E03E9}"/>
              </a:ext>
            </a:extLst>
          </p:cNvPr>
          <p:cNvSpPr txBox="1"/>
          <p:nvPr/>
        </p:nvSpPr>
        <p:spPr>
          <a:xfrm>
            <a:off x="6970601" y="47484"/>
            <a:ext cx="3563796" cy="523220"/>
          </a:xfrm>
          <a:prstGeom prst="rect">
            <a:avLst/>
          </a:prstGeom>
          <a:solidFill>
            <a:schemeClr val="accent4">
              <a:lumMod val="20000"/>
              <a:lumOff val="80000"/>
            </a:schemeClr>
          </a:solidFill>
          <a:ln>
            <a:solidFill>
              <a:schemeClr val="accent1"/>
            </a:solidFill>
          </a:ln>
        </p:spPr>
        <p:txBody>
          <a:bodyPr wrap="none" rtlCol="0">
            <a:spAutoFit/>
          </a:bodyPr>
          <a:lstStyle/>
          <a:p>
            <a:r>
              <a:rPr lang="en-US" sz="1400" dirty="0">
                <a:solidFill>
                  <a:schemeClr val="tx2"/>
                </a:solidFill>
                <a:latin typeface="Consolas" panose="020B0609020204030204" pitchFamily="49" charset="0"/>
                <a:cs typeface="Consolas" panose="020B0609020204030204" pitchFamily="49" charset="0"/>
              </a:rPr>
              <a:t>    .section .</a:t>
            </a:r>
            <a:r>
              <a:rPr lang="en-US" sz="1400" dirty="0" err="1">
                <a:solidFill>
                  <a:schemeClr val="tx2"/>
                </a:solidFill>
                <a:latin typeface="Consolas" panose="020B0609020204030204" pitchFamily="49" charset="0"/>
                <a:cs typeface="Consolas" panose="020B0609020204030204" pitchFamily="49" charset="0"/>
              </a:rPr>
              <a:t>rodata</a:t>
            </a:r>
            <a:endParaRPr lang="en-US" sz="1400" dirty="0">
              <a:solidFill>
                <a:schemeClr val="tx2"/>
              </a:solidFill>
              <a:latin typeface="Consolas" panose="020B0609020204030204" pitchFamily="49" charset="0"/>
              <a:cs typeface="Consolas" panose="020B0609020204030204" pitchFamily="49" charset="0"/>
            </a:endParaRPr>
          </a:p>
          <a:p>
            <a:r>
              <a:rPr lang="en-US" sz="1400" dirty="0">
                <a:solidFill>
                  <a:schemeClr val="tx2"/>
                </a:solidFill>
                <a:latin typeface="Consolas" panose="020B0609020204030204" pitchFamily="49" charset="0"/>
                <a:cs typeface="Consolas" panose="020B0609020204030204" pitchFamily="49" charset="0"/>
              </a:rPr>
              <a:t>.</a:t>
            </a:r>
            <a:r>
              <a:rPr lang="en-US" sz="1400" dirty="0" err="1">
                <a:solidFill>
                  <a:schemeClr val="tx2"/>
                </a:solidFill>
                <a:latin typeface="Consolas" panose="020B0609020204030204" pitchFamily="49" charset="0"/>
                <a:cs typeface="Consolas" panose="020B0609020204030204" pitchFamily="49" charset="0"/>
              </a:rPr>
              <a:t>Lpfstr</a:t>
            </a:r>
            <a:r>
              <a:rPr lang="en-US" sz="1400" dirty="0">
                <a:solidFill>
                  <a:schemeClr val="tx2"/>
                </a:solidFill>
                <a:latin typeface="Consolas" panose="020B0609020204030204" pitchFamily="49" charset="0"/>
                <a:cs typeface="Consolas" panose="020B0609020204030204" pitchFamily="49" charset="0"/>
              </a:rPr>
              <a:t>: .string "the sum is %d\n"</a:t>
            </a:r>
            <a:endParaRPr lang="en-US" sz="1400" dirty="0"/>
          </a:p>
        </p:txBody>
      </p:sp>
    </p:spTree>
    <p:extLst>
      <p:ext uri="{BB962C8B-B14F-4D97-AF65-F5344CB8AC3E}">
        <p14:creationId xmlns:p14="http://schemas.microsoft.com/office/powerpoint/2010/main" val="417230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1">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1">
                                            <p:txEl>
                                              <p:pRg st="19" end="1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
                                            <p:txEl>
                                              <p:pRg st="20" end="2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
                                            <p:txEl>
                                              <p:pRg st="21" end="2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
                                            <p:txEl>
                                              <p:pRg st="22" end="2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xEl>
                                              <p:pRg st="23" end="2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24" end="2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1">
                                            <p:txEl>
                                              <p:pRg st="25" end="2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1">
                                            <p:txEl>
                                              <p:pRg st="26" end="26"/>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1">
                                            <p:txEl>
                                              <p:pRg st="27" end="27"/>
                                            </p:txEl>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solidFill>
                  <a:srgbClr val="FF0000"/>
                </a:solidFill>
              </a:rPr>
              <a:t>Called</a:t>
            </a:r>
            <a:r>
              <a:rPr lang="en-US" dirty="0"/>
              <a:t> Function &gt; 4 </a:t>
            </a:r>
            <a:r>
              <a:rPr lang="en-US" dirty="0" err="1"/>
              <a:t>Args</a:t>
            </a:r>
            <a:endParaRPr lang="en-US" dirty="0"/>
          </a:p>
        </p:txBody>
      </p:sp>
      <p:sp>
        <p:nvSpPr>
          <p:cNvPr id="10" name="Rectangle 9">
            <a:extLst>
              <a:ext uri="{FF2B5EF4-FFF2-40B4-BE49-F238E27FC236}">
                <a16:creationId xmlns:a16="http://schemas.microsoft.com/office/drawing/2014/main" id="{C1D9BDDF-7B3F-E342-AB20-F0E66FD548D4}"/>
              </a:ext>
            </a:extLst>
          </p:cNvPr>
          <p:cNvSpPr/>
          <p:nvPr/>
        </p:nvSpPr>
        <p:spPr>
          <a:xfrm>
            <a:off x="7769439" y="4149314"/>
            <a:ext cx="2446950"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44" name="Rectangle 43">
            <a:extLst>
              <a:ext uri="{FF2B5EF4-FFF2-40B4-BE49-F238E27FC236}">
                <a16:creationId xmlns:a16="http://schemas.microsoft.com/office/drawing/2014/main" id="{508BB42E-A3C0-4F47-9C2B-067C79DCDD68}"/>
              </a:ext>
            </a:extLst>
          </p:cNvPr>
          <p:cNvSpPr/>
          <p:nvPr/>
        </p:nvSpPr>
        <p:spPr>
          <a:xfrm>
            <a:off x="7753729" y="193427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753729" y="237621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580987" y="5677609"/>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10242979" y="5803673"/>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256513" y="6105147"/>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54141" y="1418731"/>
            <a:ext cx="7336817" cy="1045131"/>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ARG6,		8 // offset into caller's frame</a:t>
            </a: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ARG5,		4 // offset into caller's frame</a:t>
            </a:r>
          </a:p>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p:txBody>
      </p:sp>
      <p:sp>
        <p:nvSpPr>
          <p:cNvPr id="40" name="Rectangle 39">
            <a:extLst>
              <a:ext uri="{FF2B5EF4-FFF2-40B4-BE49-F238E27FC236}">
                <a16:creationId xmlns:a16="http://schemas.microsoft.com/office/drawing/2014/main" id="{9292F772-6BC1-CC14-5193-F8EE967B6584}"/>
              </a:ext>
            </a:extLst>
          </p:cNvPr>
          <p:cNvSpPr/>
          <p:nvPr/>
        </p:nvSpPr>
        <p:spPr>
          <a:xfrm>
            <a:off x="7769438" y="3690865"/>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cnt</a:t>
            </a:r>
            <a:endParaRPr lang="en-US" dirty="0"/>
          </a:p>
        </p:txBody>
      </p:sp>
      <p:sp>
        <p:nvSpPr>
          <p:cNvPr id="43" name="Rectangle 42">
            <a:extLst>
              <a:ext uri="{FF2B5EF4-FFF2-40B4-BE49-F238E27FC236}">
                <a16:creationId xmlns:a16="http://schemas.microsoft.com/office/drawing/2014/main" id="{9C627C81-E6B6-707F-FF19-D970A5214537}"/>
              </a:ext>
            </a:extLst>
          </p:cNvPr>
          <p:cNvSpPr/>
          <p:nvPr/>
        </p:nvSpPr>
        <p:spPr>
          <a:xfrm>
            <a:off x="7753729" y="5032152"/>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oarg5</a:t>
            </a:r>
          </a:p>
        </p:txBody>
      </p:sp>
      <p:sp>
        <p:nvSpPr>
          <p:cNvPr id="51" name="Rounded Rectangle 50">
            <a:extLst>
              <a:ext uri="{FF2B5EF4-FFF2-40B4-BE49-F238E27FC236}">
                <a16:creationId xmlns:a16="http://schemas.microsoft.com/office/drawing/2014/main" id="{50E56BCC-AE98-110D-99D7-D9EAAA58B24E}"/>
              </a:ext>
            </a:extLst>
          </p:cNvPr>
          <p:cNvSpPr/>
          <p:nvPr/>
        </p:nvSpPr>
        <p:spPr bwMode="auto">
          <a:xfrm>
            <a:off x="1169625" y="2540256"/>
            <a:ext cx="4554378" cy="421219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err="1">
                <a:solidFill>
                  <a:schemeClr val="tx2"/>
                </a:solidFill>
                <a:latin typeface="Consolas" panose="020B0609020204030204" pitchFamily="49" charset="0"/>
                <a:cs typeface="Consolas" panose="020B0609020204030204" pitchFamily="49" charset="0"/>
              </a:rPr>
              <a:t>sixsum</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push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a:t>
            </a:r>
          </a:p>
          <a:p>
            <a:r>
              <a:rPr lang="en-US" sz="2000" dirty="0">
                <a:solidFill>
                  <a:schemeClr val="tx2"/>
                </a:solidFill>
                <a:latin typeface="Consolas" panose="020B0609020204030204" pitchFamily="49" charset="0"/>
                <a:cs typeface="Consolas" panose="020B0609020204030204" pitchFamily="49" charset="0"/>
              </a:rPr>
              <a:t>	add     </a:t>
            </a:r>
            <a:r>
              <a:rPr lang="en-US" sz="2000" dirty="0" err="1">
                <a:solidFill>
                  <a:schemeClr val="tx2"/>
                </a:solidFill>
                <a:latin typeface="Consolas" panose="020B0609020204030204" pitchFamily="49" charset="0"/>
                <a:cs typeface="Consolas" panose="020B0609020204030204" pitchFamily="49" charset="0"/>
              </a:rPr>
              <a:t>fp</a:t>
            </a:r>
            <a:r>
              <a:rPr lang="en-US" sz="2000" dirty="0">
                <a:solidFill>
                  <a:schemeClr val="tx2"/>
                </a:solidFill>
                <a:latin typeface="Consolas" panose="020B0609020204030204" pitchFamily="49" charset="0"/>
                <a:cs typeface="Consolas" panose="020B0609020204030204" pitchFamily="49" charset="0"/>
              </a:rPr>
              <a:t>, </a:t>
            </a:r>
            <a:r>
              <a:rPr lang="en-US" sz="2000" dirty="0" err="1">
                <a:solidFill>
                  <a:schemeClr val="tx2"/>
                </a:solidFill>
                <a:latin typeface="Consolas" panose="020B0609020204030204" pitchFamily="49" charset="0"/>
                <a:cs typeface="Consolas" panose="020B0609020204030204" pitchFamily="49" charset="0"/>
              </a:rPr>
              <a:t>sp</a:t>
            </a:r>
            <a:r>
              <a:rPr lang="en-US" sz="2000" dirty="0">
                <a:solidFill>
                  <a:schemeClr val="tx2"/>
                </a:solidFill>
                <a:latin typeface="Consolas" panose="020B0609020204030204" pitchFamily="49" charset="0"/>
                <a:cs typeface="Consolas" panose="020B0609020204030204" pitchFamily="49" charset="0"/>
              </a:rPr>
              <a:t>, FP_OFF</a:t>
            </a:r>
          </a:p>
          <a:p>
            <a:r>
              <a:rPr lang="en-US" sz="2000" dirty="0">
                <a:solidFill>
                  <a:srgbClr val="2C895B"/>
                </a:solidFill>
                <a:latin typeface="Consolas" panose="020B0609020204030204" pitchFamily="49" charset="0"/>
                <a:cs typeface="Consolas" panose="020B0609020204030204" pitchFamily="49" charset="0"/>
              </a:rPr>
              <a:t>	add     r0, r0, r1</a:t>
            </a:r>
          </a:p>
          <a:p>
            <a:r>
              <a:rPr lang="en-US" sz="2000" dirty="0">
                <a:solidFill>
                  <a:srgbClr val="2C895B"/>
                </a:solidFill>
                <a:latin typeface="Consolas" panose="020B0609020204030204" pitchFamily="49" charset="0"/>
                <a:cs typeface="Consolas" panose="020B0609020204030204" pitchFamily="49" charset="0"/>
              </a:rPr>
              <a:t>	add     r0, r0, r2</a:t>
            </a:r>
          </a:p>
          <a:p>
            <a:pPr lvl="1"/>
            <a:r>
              <a:rPr lang="en-US" sz="2000" dirty="0">
                <a:solidFill>
                  <a:srgbClr val="2C895B"/>
                </a:solidFill>
                <a:latin typeface="Consolas" panose="020B0609020204030204" pitchFamily="49" charset="0"/>
                <a:cs typeface="Consolas" panose="020B0609020204030204" pitchFamily="49" charset="0"/>
              </a:rPr>
              <a:t>	add     r0, r0, r3</a:t>
            </a:r>
          </a:p>
          <a:p>
            <a:r>
              <a:rPr lang="en-US" sz="2000" dirty="0">
                <a:solidFill>
                  <a:srgbClr val="0070C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0070C0"/>
                </a:solidFill>
                <a:latin typeface="Consolas" panose="020B0609020204030204" pitchFamily="49" charset="0"/>
                <a:cs typeface="Consolas" panose="020B0609020204030204" pitchFamily="49" charset="0"/>
              </a:rPr>
              <a:t>     r1, [</a:t>
            </a:r>
            <a:r>
              <a:rPr lang="en-US" sz="2000" dirty="0" err="1">
                <a:solidFill>
                  <a:srgbClr val="0070C0"/>
                </a:solidFill>
                <a:latin typeface="Consolas" panose="020B0609020204030204" pitchFamily="49" charset="0"/>
                <a:cs typeface="Consolas" panose="020B0609020204030204" pitchFamily="49" charset="0"/>
              </a:rPr>
              <a:t>fp</a:t>
            </a:r>
            <a:r>
              <a:rPr lang="en-US" sz="2000" dirty="0">
                <a:solidFill>
                  <a:srgbClr val="0070C0"/>
                </a:solidFill>
                <a:latin typeface="Consolas" panose="020B0609020204030204" pitchFamily="49" charset="0"/>
                <a:cs typeface="Consolas" panose="020B0609020204030204" pitchFamily="49" charset="0"/>
              </a:rPr>
              <a:t>, ARG5]</a:t>
            </a:r>
          </a:p>
          <a:p>
            <a:r>
              <a:rPr lang="en-US" sz="2000" dirty="0">
                <a:solidFill>
                  <a:srgbClr val="0070C0"/>
                </a:solidFill>
                <a:latin typeface="Consolas" panose="020B0609020204030204" pitchFamily="49" charset="0"/>
                <a:cs typeface="Consolas" panose="020B0609020204030204" pitchFamily="49" charset="0"/>
              </a:rPr>
              <a:t>	add     r0, r0, r1</a:t>
            </a:r>
          </a:p>
          <a:p>
            <a:r>
              <a:rPr lang="en-US" sz="2000" dirty="0">
                <a:solidFill>
                  <a:srgbClr val="7030A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ldr</a:t>
            </a:r>
            <a:r>
              <a:rPr lang="en-US" sz="2000" dirty="0">
                <a:solidFill>
                  <a:srgbClr val="7030A0"/>
                </a:solidFill>
                <a:latin typeface="Consolas" panose="020B0609020204030204" pitchFamily="49" charset="0"/>
                <a:cs typeface="Consolas" panose="020B0609020204030204" pitchFamily="49" charset="0"/>
              </a:rPr>
              <a:t>     r1, [</a:t>
            </a:r>
            <a:r>
              <a:rPr lang="en-US" sz="2000" dirty="0" err="1">
                <a:solidFill>
                  <a:srgbClr val="7030A0"/>
                </a:solidFill>
                <a:latin typeface="Consolas" panose="020B0609020204030204" pitchFamily="49" charset="0"/>
                <a:cs typeface="Consolas" panose="020B0609020204030204" pitchFamily="49" charset="0"/>
              </a:rPr>
              <a:t>fp</a:t>
            </a:r>
            <a:r>
              <a:rPr lang="en-US" sz="2000" dirty="0">
                <a:solidFill>
                  <a:srgbClr val="7030A0"/>
                </a:solidFill>
                <a:latin typeface="Consolas" panose="020B0609020204030204" pitchFamily="49" charset="0"/>
                <a:cs typeface="Consolas" panose="020B0609020204030204" pitchFamily="49" charset="0"/>
              </a:rPr>
              <a:t>, ARG6]</a:t>
            </a:r>
          </a:p>
          <a:p>
            <a:r>
              <a:rPr lang="en-US" sz="2000" dirty="0">
                <a:solidFill>
                  <a:srgbClr val="7030A0"/>
                </a:solidFill>
                <a:latin typeface="Consolas" panose="020B0609020204030204" pitchFamily="49" charset="0"/>
                <a:cs typeface="Consolas" panose="020B0609020204030204" pitchFamily="49" charset="0"/>
              </a:rPr>
              <a:t>	add     r0, r0, r1</a:t>
            </a:r>
          </a:p>
          <a:p>
            <a:r>
              <a:rPr lang="en-US" sz="2000" dirty="0">
                <a:latin typeface="Consolas" panose="020B0609020204030204" pitchFamily="49" charset="0"/>
                <a:cs typeface="Consolas" panose="020B0609020204030204" pitchFamily="49" charset="0"/>
              </a:rPr>
              <a:t>	sub     </a:t>
            </a:r>
            <a:r>
              <a:rPr lang="en-US" sz="2000" dirty="0" err="1">
                <a:latin typeface="Consolas" panose="020B0609020204030204" pitchFamily="49" charset="0"/>
                <a:cs typeface="Consolas" panose="020B0609020204030204" pitchFamily="49" charset="0"/>
              </a:rPr>
              <a:t>sp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FP_OFF</a:t>
            </a:r>
          </a:p>
          <a:p>
            <a:r>
              <a:rPr lang="en-US" sz="2000" dirty="0">
                <a:latin typeface="Consolas" panose="020B0609020204030204" pitchFamily="49" charset="0"/>
                <a:cs typeface="Consolas" panose="020B0609020204030204" pitchFamily="49" charset="0"/>
              </a:rPr>
              <a:t>	pop     {</a:t>
            </a:r>
            <a:r>
              <a:rPr lang="en-US" sz="2000" dirty="0" err="1">
                <a:latin typeface="Consolas" panose="020B0609020204030204" pitchFamily="49" charset="0"/>
                <a:cs typeface="Consolas" panose="020B0609020204030204" pitchFamily="49" charset="0"/>
              </a:rPr>
              <a:t>fp</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lr</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bx      </a:t>
            </a:r>
            <a:r>
              <a:rPr lang="en-US" sz="2000" dirty="0" err="1">
                <a:latin typeface="Consolas" panose="020B0609020204030204" pitchFamily="49" charset="0"/>
                <a:cs typeface="Consolas" panose="020B0609020204030204" pitchFamily="49" charset="0"/>
              </a:rPr>
              <a:t>lr</a:t>
            </a:r>
            <a:endParaRPr lang="en-US" sz="2000" dirty="0">
              <a:latin typeface="Consolas" panose="020B0609020204030204" pitchFamily="49" charset="0"/>
              <a:cs typeface="Consolas" panose="020B0609020204030204" pitchFamily="49" charset="0"/>
            </a:endParaRPr>
          </a:p>
        </p:txBody>
      </p:sp>
      <p:sp>
        <p:nvSpPr>
          <p:cNvPr id="52" name="Rectangle 51">
            <a:extLst>
              <a:ext uri="{FF2B5EF4-FFF2-40B4-BE49-F238E27FC236}">
                <a16:creationId xmlns:a16="http://schemas.microsoft.com/office/drawing/2014/main" id="{8F1A6F8D-BF35-B092-9F28-BC70225F8F8B}"/>
              </a:ext>
            </a:extLst>
          </p:cNvPr>
          <p:cNvSpPr/>
          <p:nvPr/>
        </p:nvSpPr>
        <p:spPr>
          <a:xfrm>
            <a:off x="7766233" y="4619365"/>
            <a:ext cx="2450156"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oarg6</a:t>
            </a:r>
          </a:p>
        </p:txBody>
      </p:sp>
      <p:sp>
        <p:nvSpPr>
          <p:cNvPr id="22" name="Rounded Rectangle 21">
            <a:extLst>
              <a:ext uri="{FF2B5EF4-FFF2-40B4-BE49-F238E27FC236}">
                <a16:creationId xmlns:a16="http://schemas.microsoft.com/office/drawing/2014/main" id="{F01363F8-DEB4-F753-BD4A-C39EDFB5731B}"/>
              </a:ext>
            </a:extLst>
          </p:cNvPr>
          <p:cNvSpPr/>
          <p:nvPr/>
        </p:nvSpPr>
        <p:spPr bwMode="auto">
          <a:xfrm>
            <a:off x="154141" y="608664"/>
            <a:ext cx="8425242" cy="728424"/>
          </a:xfrm>
          <a:prstGeom prst="roundRect">
            <a:avLst>
              <a:gd name="adj" fmla="val 5733"/>
            </a:avLst>
          </a:prstGeom>
          <a:solidFill>
            <a:schemeClr val="bg1">
              <a:lumMod val="95000"/>
            </a:schemeClr>
          </a:solidFill>
          <a:ln w="25400" cap="flat" cmpd="sng" algn="ctr">
            <a:solidFill>
              <a:schemeClr val="accent3"/>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int </a:t>
            </a:r>
            <a:r>
              <a:rPr lang="en-US" sz="2000" dirty="0" err="1">
                <a:latin typeface="Consolas" panose="020B0609020204030204" pitchFamily="49" charset="0"/>
                <a:cs typeface="Consolas" panose="020B0609020204030204" pitchFamily="49" charset="0"/>
              </a:rPr>
              <a:t>sixsum</a:t>
            </a:r>
            <a:r>
              <a:rPr lang="en-US" sz="2000" dirty="0">
                <a:latin typeface="Consolas" panose="020B0609020204030204" pitchFamily="49" charset="0"/>
                <a:cs typeface="Consolas" panose="020B0609020204030204" pitchFamily="49" charset="0"/>
              </a:rPr>
              <a:t>(int a1, int a2, int a3, int a4, int a5, int a6)</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return a1 + a2 + a3 + a4 + a5 + a6</a:t>
            </a:r>
            <a:r>
              <a:rPr lang="en-US" sz="2000" dirty="0">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D7CD1D36-FE47-6439-B768-5573FD282A78}"/>
              </a:ext>
            </a:extLst>
          </p:cNvPr>
          <p:cNvSpPr/>
          <p:nvPr/>
        </p:nvSpPr>
        <p:spPr>
          <a:xfrm>
            <a:off x="7746480" y="549800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4" name="Rectangle 23">
            <a:extLst>
              <a:ext uri="{FF2B5EF4-FFF2-40B4-BE49-F238E27FC236}">
                <a16:creationId xmlns:a16="http://schemas.microsoft.com/office/drawing/2014/main" id="{7F92C35C-9D6F-DA19-339F-4106AE96F643}"/>
              </a:ext>
            </a:extLst>
          </p:cNvPr>
          <p:cNvSpPr/>
          <p:nvPr/>
        </p:nvSpPr>
        <p:spPr>
          <a:xfrm>
            <a:off x="7746480" y="593993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5" name="TextBox 24">
            <a:extLst>
              <a:ext uri="{FF2B5EF4-FFF2-40B4-BE49-F238E27FC236}">
                <a16:creationId xmlns:a16="http://schemas.microsoft.com/office/drawing/2014/main" id="{1876647D-24B6-CDB9-C6BF-B5073E771A49}"/>
              </a:ext>
            </a:extLst>
          </p:cNvPr>
          <p:cNvSpPr txBox="1"/>
          <p:nvPr/>
        </p:nvSpPr>
        <p:spPr>
          <a:xfrm>
            <a:off x="10193430" y="5154792"/>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ARG5</a:t>
            </a:r>
          </a:p>
        </p:txBody>
      </p:sp>
      <p:sp>
        <p:nvSpPr>
          <p:cNvPr id="27" name="TextBox 26">
            <a:extLst>
              <a:ext uri="{FF2B5EF4-FFF2-40B4-BE49-F238E27FC236}">
                <a16:creationId xmlns:a16="http://schemas.microsoft.com/office/drawing/2014/main" id="{60BB2349-0CC0-6DDD-F40E-E870521DB87D}"/>
              </a:ext>
            </a:extLst>
          </p:cNvPr>
          <p:cNvSpPr txBox="1"/>
          <p:nvPr/>
        </p:nvSpPr>
        <p:spPr>
          <a:xfrm>
            <a:off x="10216389" y="4737068"/>
            <a:ext cx="1621758" cy="369332"/>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 ARG6</a:t>
            </a:r>
          </a:p>
        </p:txBody>
      </p:sp>
      <p:grpSp>
        <p:nvGrpSpPr>
          <p:cNvPr id="31" name="Group 30">
            <a:extLst>
              <a:ext uri="{FF2B5EF4-FFF2-40B4-BE49-F238E27FC236}">
                <a16:creationId xmlns:a16="http://schemas.microsoft.com/office/drawing/2014/main" id="{FABEFD62-ADA7-932C-B941-2AAD5C5D4A0A}"/>
              </a:ext>
            </a:extLst>
          </p:cNvPr>
          <p:cNvGrpSpPr/>
          <p:nvPr/>
        </p:nvGrpSpPr>
        <p:grpSpPr>
          <a:xfrm>
            <a:off x="6480004" y="1934274"/>
            <a:ext cx="1309637" cy="3543069"/>
            <a:chOff x="2318012" y="2810500"/>
            <a:chExt cx="1309637" cy="3543069"/>
          </a:xfrm>
        </p:grpSpPr>
        <p:sp>
          <p:nvSpPr>
            <p:cNvPr id="32" name="TextBox 31">
              <a:extLst>
                <a:ext uri="{FF2B5EF4-FFF2-40B4-BE49-F238E27FC236}">
                  <a16:creationId xmlns:a16="http://schemas.microsoft.com/office/drawing/2014/main" id="{40EE8E4B-4BC3-8CBF-4148-8169AEB74D54}"/>
                </a:ext>
              </a:extLst>
            </p:cNvPr>
            <p:cNvSpPr txBox="1"/>
            <p:nvPr/>
          </p:nvSpPr>
          <p:spPr>
            <a:xfrm>
              <a:off x="2318012" y="4286876"/>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Callers stack frame</a:t>
              </a:r>
              <a:endParaRPr lang="en-US" sz="1600" b="1" dirty="0">
                <a:latin typeface="Courier New" panose="02070309020205020404" pitchFamily="49" charset="0"/>
                <a:cs typeface="Courier New" panose="02070309020205020404" pitchFamily="49" charset="0"/>
              </a:endParaRPr>
            </a:p>
          </p:txBody>
        </p:sp>
        <p:sp>
          <p:nvSpPr>
            <p:cNvPr id="33" name="Right Brace 32">
              <a:extLst>
                <a:ext uri="{FF2B5EF4-FFF2-40B4-BE49-F238E27FC236}">
                  <a16:creationId xmlns:a16="http://schemas.microsoft.com/office/drawing/2014/main" id="{CC03A8E4-1D81-C1AA-73AA-02EDED131FB4}"/>
                </a:ext>
              </a:extLst>
            </p:cNvPr>
            <p:cNvSpPr/>
            <p:nvPr/>
          </p:nvSpPr>
          <p:spPr>
            <a:xfrm rot="10800000">
              <a:off x="3267831" y="2810500"/>
              <a:ext cx="359818" cy="354306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628A0AA-FA99-2DB4-D44D-7A3426076C45}"/>
              </a:ext>
            </a:extLst>
          </p:cNvPr>
          <p:cNvGrpSpPr/>
          <p:nvPr/>
        </p:nvGrpSpPr>
        <p:grpSpPr>
          <a:xfrm>
            <a:off x="6456532" y="5499961"/>
            <a:ext cx="1170808" cy="936879"/>
            <a:chOff x="2286557" y="3706071"/>
            <a:chExt cx="1170808" cy="936879"/>
          </a:xfrm>
        </p:grpSpPr>
        <p:sp>
          <p:nvSpPr>
            <p:cNvPr id="35" name="TextBox 34">
              <a:extLst>
                <a:ext uri="{FF2B5EF4-FFF2-40B4-BE49-F238E27FC236}">
                  <a16:creationId xmlns:a16="http://schemas.microsoft.com/office/drawing/2014/main" id="{FB0889AB-9623-6E2A-DECE-6DAE409B11BB}"/>
                </a:ext>
              </a:extLst>
            </p:cNvPr>
            <p:cNvSpPr txBox="1"/>
            <p:nvPr/>
          </p:nvSpPr>
          <p:spPr>
            <a:xfrm>
              <a:off x="2286557" y="3805179"/>
              <a:ext cx="948221" cy="738664"/>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sz="1400" b="1" dirty="0">
                  <a:solidFill>
                    <a:schemeClr val="accent5"/>
                  </a:solidFill>
                  <a:latin typeface="Courier New" panose="02070309020205020404" pitchFamily="49" charset="0"/>
                  <a:cs typeface="Courier New" panose="02070309020205020404" pitchFamily="49" charset="0"/>
                </a:rPr>
                <a:t>Current stack frame</a:t>
              </a:r>
              <a:endParaRPr lang="en-US" sz="1600" b="1" dirty="0">
                <a:latin typeface="Courier New" panose="02070309020205020404" pitchFamily="49" charset="0"/>
                <a:cs typeface="Courier New" panose="02070309020205020404" pitchFamily="49" charset="0"/>
              </a:endParaRPr>
            </a:p>
          </p:txBody>
        </p:sp>
        <p:sp>
          <p:nvSpPr>
            <p:cNvPr id="36" name="Right Brace 35">
              <a:extLst>
                <a:ext uri="{FF2B5EF4-FFF2-40B4-BE49-F238E27FC236}">
                  <a16:creationId xmlns:a16="http://schemas.microsoft.com/office/drawing/2014/main" id="{2375AF21-B713-A20B-F89B-FF37EDBF370C}"/>
                </a:ext>
              </a:extLst>
            </p:cNvPr>
            <p:cNvSpPr/>
            <p:nvPr/>
          </p:nvSpPr>
          <p:spPr>
            <a:xfrm rot="10800000">
              <a:off x="3267831" y="3706071"/>
              <a:ext cx="189534" cy="93687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 name="Rectangle 2">
            <a:extLst>
              <a:ext uri="{FF2B5EF4-FFF2-40B4-BE49-F238E27FC236}">
                <a16:creationId xmlns:a16="http://schemas.microsoft.com/office/drawing/2014/main" id="{5C712971-2EB9-A8B7-ECFF-8F0FCDE37365}"/>
              </a:ext>
            </a:extLst>
          </p:cNvPr>
          <p:cNvSpPr/>
          <p:nvPr/>
        </p:nvSpPr>
        <p:spPr>
          <a:xfrm>
            <a:off x="7766233" y="3252874"/>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5" name="Rectangle 4">
            <a:extLst>
              <a:ext uri="{FF2B5EF4-FFF2-40B4-BE49-F238E27FC236}">
                <a16:creationId xmlns:a16="http://schemas.microsoft.com/office/drawing/2014/main" id="{6F7E1307-02C5-64B6-1AFA-1B0BEEFAAA4B}"/>
              </a:ext>
            </a:extLst>
          </p:cNvPr>
          <p:cNvSpPr/>
          <p:nvPr/>
        </p:nvSpPr>
        <p:spPr>
          <a:xfrm>
            <a:off x="7752132" y="2840087"/>
            <a:ext cx="2450144" cy="445191"/>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Tree>
    <p:extLst>
      <p:ext uri="{BB962C8B-B14F-4D97-AF65-F5344CB8AC3E}">
        <p14:creationId xmlns:p14="http://schemas.microsoft.com/office/powerpoint/2010/main" val="169986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075C54C-5AB2-324E-BB21-95F8E99D9B8F}"/>
              </a:ext>
            </a:extLst>
          </p:cNvPr>
          <p:cNvSpPr>
            <a:spLocks noGrp="1"/>
          </p:cNvSpPr>
          <p:nvPr>
            <p:ph sz="quarter" idx="18"/>
          </p:nvPr>
        </p:nvSpPr>
        <p:spPr>
          <a:xfrm>
            <a:off x="501505" y="1191017"/>
            <a:ext cx="6092083" cy="800300"/>
          </a:xfrm>
          <a:solidFill>
            <a:schemeClr val="accent4">
              <a:lumMod val="20000"/>
              <a:lumOff val="80000"/>
            </a:schemeClr>
          </a:solidFill>
          <a:ln>
            <a:solidFill>
              <a:schemeClr val="accent1"/>
            </a:solidFill>
          </a:ln>
        </p:spPr>
        <p:txBody>
          <a:bodyPr/>
          <a:lstStyle/>
          <a:p>
            <a:pPr>
              <a:lnSpc>
                <a:spcPct val="100000"/>
              </a:lnSpc>
            </a:pPr>
            <a:r>
              <a:rPr lang="en-US" sz="1800" dirty="0"/>
              <a:t>Local variables are on the stack below the lowest numbered saved (pushed) register</a:t>
            </a:r>
          </a:p>
        </p:txBody>
      </p:sp>
      <p:sp>
        <p:nvSpPr>
          <p:cNvPr id="3" name="Title 2">
            <a:extLst>
              <a:ext uri="{FF2B5EF4-FFF2-40B4-BE49-F238E27FC236}">
                <a16:creationId xmlns:a16="http://schemas.microsoft.com/office/drawing/2014/main" id="{69FBE076-285C-3145-846C-FCFC2692FDC8}"/>
              </a:ext>
            </a:extLst>
          </p:cNvPr>
          <p:cNvSpPr>
            <a:spLocks noGrp="1"/>
          </p:cNvSpPr>
          <p:nvPr>
            <p:ph type="title"/>
          </p:nvPr>
        </p:nvSpPr>
        <p:spPr>
          <a:xfrm>
            <a:off x="251175" y="190014"/>
            <a:ext cx="8370311" cy="490375"/>
          </a:xfrm>
        </p:spPr>
        <p:txBody>
          <a:bodyPr/>
          <a:lstStyle/>
          <a:p>
            <a:r>
              <a:rPr lang="en-US" sz="2800" dirty="0"/>
              <a:t>Local Variables are Part of Each Stack Frame</a:t>
            </a:r>
          </a:p>
        </p:txBody>
      </p:sp>
      <p:sp>
        <p:nvSpPr>
          <p:cNvPr id="5" name="Rounded Rectangle 4">
            <a:extLst>
              <a:ext uri="{FF2B5EF4-FFF2-40B4-BE49-F238E27FC236}">
                <a16:creationId xmlns:a16="http://schemas.microsoft.com/office/drawing/2014/main" id="{E492C885-E7A4-C64A-9D56-56FA55C264E9}"/>
              </a:ext>
            </a:extLst>
          </p:cNvPr>
          <p:cNvSpPr/>
          <p:nvPr/>
        </p:nvSpPr>
        <p:spPr bwMode="auto">
          <a:xfrm>
            <a:off x="1416395" y="2161199"/>
            <a:ext cx="3959204" cy="136183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solidFill>
                  <a:srgbClr val="7030A0"/>
                </a:solidFill>
                <a:latin typeface="Consolas" panose="020B0609020204030204" pitchFamily="49" charset="0"/>
                <a:cs typeface="Consolas" panose="020B0609020204030204" pitchFamily="49" charset="0"/>
              </a:rPr>
              <a:t>#define BFSZ 4</a:t>
            </a:r>
          </a:p>
          <a:p>
            <a:r>
              <a:rPr lang="en-US" sz="1600" dirty="0">
                <a:latin typeface="Consolas" panose="020B0609020204030204" pitchFamily="49" charset="0"/>
                <a:cs typeface="Consolas" panose="020B0609020204030204" pitchFamily="49" charset="0"/>
              </a:rPr>
              <a:t>int 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char </a:t>
            </a:r>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 // BFSZ bytes</a:t>
            </a:r>
          </a:p>
          <a:p>
            <a:r>
              <a:rPr lang="en-US" sz="1600" dirty="0">
                <a:solidFill>
                  <a:srgbClr val="7030A0"/>
                </a:solidFill>
                <a:latin typeface="Consolas" panose="020B0609020204030204" pitchFamily="49" charset="0"/>
                <a:cs typeface="Consolas" panose="020B0609020204030204" pitchFamily="49" charset="0"/>
              </a:rPr>
              <a:t>...</a:t>
            </a:r>
          </a:p>
        </p:txBody>
      </p:sp>
      <p:grpSp>
        <p:nvGrpSpPr>
          <p:cNvPr id="12" name="Group 11">
            <a:extLst>
              <a:ext uri="{FF2B5EF4-FFF2-40B4-BE49-F238E27FC236}">
                <a16:creationId xmlns:a16="http://schemas.microsoft.com/office/drawing/2014/main" id="{8F3DAF7E-0A97-F44F-BBDC-E36C127C313E}"/>
              </a:ext>
            </a:extLst>
          </p:cNvPr>
          <p:cNvGrpSpPr/>
          <p:nvPr/>
        </p:nvGrpSpPr>
        <p:grpSpPr>
          <a:xfrm>
            <a:off x="6969477" y="838064"/>
            <a:ext cx="5034832" cy="5313276"/>
            <a:chOff x="2526165" y="2893955"/>
            <a:chExt cx="4053007" cy="3733892"/>
          </a:xfrm>
        </p:grpSpPr>
        <p:sp>
          <p:nvSpPr>
            <p:cNvPr id="64" name="Rectangle 63">
              <a:extLst>
                <a:ext uri="{FF2B5EF4-FFF2-40B4-BE49-F238E27FC236}">
                  <a16:creationId xmlns:a16="http://schemas.microsoft.com/office/drawing/2014/main" id="{191CCE08-4B8F-0B49-90AB-E3A560CCAF77}"/>
                </a:ext>
              </a:extLst>
            </p:cNvPr>
            <p:cNvSpPr/>
            <p:nvPr/>
          </p:nvSpPr>
          <p:spPr>
            <a:xfrm>
              <a:off x="2526165" y="2893955"/>
              <a:ext cx="3740354" cy="3733892"/>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8" name="Group 7">
              <a:extLst>
                <a:ext uri="{FF2B5EF4-FFF2-40B4-BE49-F238E27FC236}">
                  <a16:creationId xmlns:a16="http://schemas.microsoft.com/office/drawing/2014/main" id="{694F48EC-D8E9-6B4B-8B45-B8E2B8EB6909}"/>
                </a:ext>
              </a:extLst>
            </p:cNvPr>
            <p:cNvGrpSpPr/>
            <p:nvPr/>
          </p:nvGrpSpPr>
          <p:grpSpPr>
            <a:xfrm>
              <a:off x="4054572" y="3162073"/>
              <a:ext cx="2524600" cy="3403551"/>
              <a:chOff x="3219231" y="3669596"/>
              <a:chExt cx="2399746" cy="2912842"/>
            </a:xfrm>
          </p:grpSpPr>
          <p:grpSp>
            <p:nvGrpSpPr>
              <p:cNvPr id="43" name="Group 42">
                <a:extLst>
                  <a:ext uri="{FF2B5EF4-FFF2-40B4-BE49-F238E27FC236}">
                    <a16:creationId xmlns:a16="http://schemas.microsoft.com/office/drawing/2014/main" id="{5DA818D3-C412-EA4A-8007-AA2FBB16786B}"/>
                  </a:ext>
                </a:extLst>
              </p:cNvPr>
              <p:cNvGrpSpPr/>
              <p:nvPr/>
            </p:nvGrpSpPr>
            <p:grpSpPr>
              <a:xfrm>
                <a:off x="3219231" y="3669596"/>
                <a:ext cx="2399746" cy="2912842"/>
                <a:chOff x="8748789" y="2843332"/>
                <a:chExt cx="2399746" cy="2912842"/>
              </a:xfrm>
            </p:grpSpPr>
            <p:grpSp>
              <p:nvGrpSpPr>
                <p:cNvPr id="45" name="Group 44">
                  <a:extLst>
                    <a:ext uri="{FF2B5EF4-FFF2-40B4-BE49-F238E27FC236}">
                      <a16:creationId xmlns:a16="http://schemas.microsoft.com/office/drawing/2014/main" id="{34CEACB2-C2A9-3741-A104-B797E0A49D93}"/>
                    </a:ext>
                  </a:extLst>
                </p:cNvPr>
                <p:cNvGrpSpPr/>
                <p:nvPr/>
              </p:nvGrpSpPr>
              <p:grpSpPr>
                <a:xfrm>
                  <a:off x="10158383" y="5440091"/>
                  <a:ext cx="990152" cy="316083"/>
                  <a:chOff x="7366831" y="6146419"/>
                  <a:chExt cx="990152" cy="316083"/>
                </a:xfrm>
              </p:grpSpPr>
              <p:sp>
                <p:nvSpPr>
                  <p:cNvPr id="54" name="TextBox 53">
                    <a:extLst>
                      <a:ext uri="{FF2B5EF4-FFF2-40B4-BE49-F238E27FC236}">
                        <a16:creationId xmlns:a16="http://schemas.microsoft.com/office/drawing/2014/main" id="{949EB283-6062-A944-87FE-866AF4A7DF21}"/>
                      </a:ext>
                    </a:extLst>
                  </p:cNvPr>
                  <p:cNvSpPr txBox="1"/>
                  <p:nvPr/>
                </p:nvSpPr>
                <p:spPr>
                  <a:xfrm>
                    <a:off x="7693151" y="6146419"/>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55" name="Left Arrow 54">
                    <a:extLst>
                      <a:ext uri="{FF2B5EF4-FFF2-40B4-BE49-F238E27FC236}">
                        <a16:creationId xmlns:a16="http://schemas.microsoft.com/office/drawing/2014/main" id="{A9D5129C-A61F-0744-B465-720EC8EBD1EB}"/>
                      </a:ext>
                    </a:extLst>
                  </p:cNvPr>
                  <p:cNvSpPr/>
                  <p:nvPr/>
                </p:nvSpPr>
                <p:spPr>
                  <a:xfrm>
                    <a:off x="7366831" y="625623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46" name="Rectangle 45">
                  <a:extLst>
                    <a:ext uri="{FF2B5EF4-FFF2-40B4-BE49-F238E27FC236}">
                      <a16:creationId xmlns:a16="http://schemas.microsoft.com/office/drawing/2014/main" id="{F48207DA-74C2-C34B-94E0-6E479B4752CA}"/>
                    </a:ext>
                  </a:extLst>
                </p:cNvPr>
                <p:cNvSpPr/>
                <p:nvPr/>
              </p:nvSpPr>
              <p:spPr>
                <a:xfrm>
                  <a:off x="8748789" y="284333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47" name="Rectangle 46">
                  <a:extLst>
                    <a:ext uri="{FF2B5EF4-FFF2-40B4-BE49-F238E27FC236}">
                      <a16:creationId xmlns:a16="http://schemas.microsoft.com/office/drawing/2014/main" id="{CB490346-9458-D845-A2EB-A7823A9C9D76}"/>
                    </a:ext>
                  </a:extLst>
                </p:cNvPr>
                <p:cNvSpPr/>
                <p:nvPr/>
              </p:nvSpPr>
              <p:spPr>
                <a:xfrm>
                  <a:off x="8768531" y="315592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48" name="Rectangle 47">
                  <a:extLst>
                    <a:ext uri="{FF2B5EF4-FFF2-40B4-BE49-F238E27FC236}">
                      <a16:creationId xmlns:a16="http://schemas.microsoft.com/office/drawing/2014/main" id="{DC2C8D33-277F-0843-80C0-586D0F296299}"/>
                    </a:ext>
                  </a:extLst>
                </p:cNvPr>
                <p:cNvSpPr/>
                <p:nvPr/>
              </p:nvSpPr>
              <p:spPr>
                <a:xfrm>
                  <a:off x="8775244" y="346814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sp>
            <p:nvSpPr>
              <p:cNvPr id="56" name="Rectangle 55">
                <a:extLst>
                  <a:ext uri="{FF2B5EF4-FFF2-40B4-BE49-F238E27FC236}">
                    <a16:creationId xmlns:a16="http://schemas.microsoft.com/office/drawing/2014/main" id="{D6DF84E5-44D2-904E-9E63-DAECBE2EA35B}"/>
                  </a:ext>
                </a:extLst>
              </p:cNvPr>
              <p:cNvSpPr/>
              <p:nvPr/>
            </p:nvSpPr>
            <p:spPr>
              <a:xfrm>
                <a:off x="3239341" y="5229607"/>
                <a:ext cx="1375959" cy="1278397"/>
              </a:xfrm>
              <a:prstGeom prst="rect">
                <a:avLst/>
              </a:prstGeom>
              <a:solidFill>
                <a:schemeClr val="accent4"/>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6"/>
                    </a:solidFill>
                    <a:latin typeface="Consolas" panose="020B0609020204030204" pitchFamily="49" charset="0"/>
                    <a:cs typeface="Consolas" panose="020B0609020204030204" pitchFamily="49" charset="0"/>
                  </a:rPr>
                  <a:t>buf</a:t>
                </a:r>
                <a:r>
                  <a:rPr lang="en-US" dirty="0">
                    <a:solidFill>
                      <a:schemeClr val="accent6"/>
                    </a:solidFill>
                    <a:latin typeface="Consolas" panose="020B0609020204030204" pitchFamily="49" charset="0"/>
                    <a:cs typeface="Consolas" panose="020B0609020204030204" pitchFamily="49" charset="0"/>
                  </a:rPr>
                  <a:t>[BFSZ]</a:t>
                </a:r>
              </a:p>
            </p:txBody>
          </p:sp>
        </p:grpSp>
      </p:grpSp>
      <p:grpSp>
        <p:nvGrpSpPr>
          <p:cNvPr id="9" name="Group 8">
            <a:extLst>
              <a:ext uri="{FF2B5EF4-FFF2-40B4-BE49-F238E27FC236}">
                <a16:creationId xmlns:a16="http://schemas.microsoft.com/office/drawing/2014/main" id="{C0CA01B3-3CB8-1544-8082-5BB959AD8B6A}"/>
              </a:ext>
            </a:extLst>
          </p:cNvPr>
          <p:cNvGrpSpPr/>
          <p:nvPr/>
        </p:nvGrpSpPr>
        <p:grpSpPr>
          <a:xfrm>
            <a:off x="7719386" y="3851266"/>
            <a:ext cx="1200255" cy="2124932"/>
            <a:chOff x="4105154" y="5163066"/>
            <a:chExt cx="966197" cy="1493291"/>
          </a:xfrm>
        </p:grpSpPr>
        <p:sp>
          <p:nvSpPr>
            <p:cNvPr id="59" name="TextBox 58">
              <a:extLst>
                <a:ext uri="{FF2B5EF4-FFF2-40B4-BE49-F238E27FC236}">
                  <a16:creationId xmlns:a16="http://schemas.microsoft.com/office/drawing/2014/main" id="{45CEC3B7-4F43-6648-AD5D-2E4F40DC963F}"/>
                </a:ext>
              </a:extLst>
            </p:cNvPr>
            <p:cNvSpPr txBox="1"/>
            <p:nvPr/>
          </p:nvSpPr>
          <p:spPr>
            <a:xfrm>
              <a:off x="4105154" y="5738154"/>
              <a:ext cx="966197" cy="369332"/>
            </a:xfrm>
            <a:prstGeom prst="rect">
              <a:avLst/>
            </a:prstGeom>
            <a:noFill/>
          </p:spPr>
          <p:txBody>
            <a:bodyPr wrap="square" rtlCol="0">
              <a:spAutoFit/>
            </a:bodyPr>
            <a:lstStyle/>
            <a:p>
              <a:r>
                <a:rPr lang="en-US" dirty="0">
                  <a:solidFill>
                    <a:srgbClr val="7030A0"/>
                  </a:solidFill>
                  <a:latin typeface="Consolas" panose="020B0609020204030204" pitchFamily="49" charset="0"/>
                  <a:cs typeface="Consolas" panose="020B0609020204030204" pitchFamily="49" charset="0"/>
                </a:rPr>
                <a:t>BFSZ</a:t>
              </a:r>
            </a:p>
          </p:txBody>
        </p:sp>
        <p:sp>
          <p:nvSpPr>
            <p:cNvPr id="2" name="Right Brace 1">
              <a:extLst>
                <a:ext uri="{FF2B5EF4-FFF2-40B4-BE49-F238E27FC236}">
                  <a16:creationId xmlns:a16="http://schemas.microsoft.com/office/drawing/2014/main" id="{FCB50385-8202-B148-8C05-BE6523933D1F}"/>
                </a:ext>
              </a:extLst>
            </p:cNvPr>
            <p:cNvSpPr/>
            <p:nvPr/>
          </p:nvSpPr>
          <p:spPr>
            <a:xfrm rot="10800000">
              <a:off x="4775827" y="5163066"/>
              <a:ext cx="273673" cy="1493291"/>
            </a:xfrm>
            <a:prstGeom prst="rightBrace">
              <a:avLst/>
            </a:prstGeom>
            <a:ln w="2222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onsolas" panose="020B0609020204030204" pitchFamily="49" charset="0"/>
                <a:cs typeface="Consolas" panose="020B0609020204030204" pitchFamily="49" charset="0"/>
              </a:endParaRPr>
            </a:p>
          </p:txBody>
        </p:sp>
      </p:grpSp>
      <p:grpSp>
        <p:nvGrpSpPr>
          <p:cNvPr id="11" name="Group 10">
            <a:extLst>
              <a:ext uri="{FF2B5EF4-FFF2-40B4-BE49-F238E27FC236}">
                <a16:creationId xmlns:a16="http://schemas.microsoft.com/office/drawing/2014/main" id="{4A07B1A4-415F-0545-82DD-1FDA532BBD96}"/>
              </a:ext>
            </a:extLst>
          </p:cNvPr>
          <p:cNvGrpSpPr/>
          <p:nvPr/>
        </p:nvGrpSpPr>
        <p:grpSpPr>
          <a:xfrm>
            <a:off x="7420351" y="3768099"/>
            <a:ext cx="2118933" cy="2380120"/>
            <a:chOff x="2862685" y="4894691"/>
            <a:chExt cx="1705727" cy="1672623"/>
          </a:xfrm>
        </p:grpSpPr>
        <p:sp>
          <p:nvSpPr>
            <p:cNvPr id="62" name="TextBox 61">
              <a:extLst>
                <a:ext uri="{FF2B5EF4-FFF2-40B4-BE49-F238E27FC236}">
                  <a16:creationId xmlns:a16="http://schemas.microsoft.com/office/drawing/2014/main" id="{20B9563A-94E7-2E4A-B1CF-CC7753F1C805}"/>
                </a:ext>
              </a:extLst>
            </p:cNvPr>
            <p:cNvSpPr txBox="1"/>
            <p:nvPr/>
          </p:nvSpPr>
          <p:spPr>
            <a:xfrm>
              <a:off x="3077471" y="6228760"/>
              <a:ext cx="1070799"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[0]</a:t>
              </a:r>
            </a:p>
          </p:txBody>
        </p:sp>
        <p:sp>
          <p:nvSpPr>
            <p:cNvPr id="63" name="TextBox 62">
              <a:extLst>
                <a:ext uri="{FF2B5EF4-FFF2-40B4-BE49-F238E27FC236}">
                  <a16:creationId xmlns:a16="http://schemas.microsoft.com/office/drawing/2014/main" id="{CD15E194-9F5E-934E-895D-1A979737A709}"/>
                </a:ext>
              </a:extLst>
            </p:cNvPr>
            <p:cNvSpPr txBox="1"/>
            <p:nvPr/>
          </p:nvSpPr>
          <p:spPr>
            <a:xfrm>
              <a:off x="2862685" y="4894691"/>
              <a:ext cx="1705727" cy="338554"/>
            </a:xfrm>
            <a:prstGeom prst="rect">
              <a:avLst/>
            </a:prstGeom>
            <a:noFill/>
          </p:spPr>
          <p:txBody>
            <a:bodyPr wrap="square" rtlCol="0">
              <a:spAutoFit/>
            </a:bodyPr>
            <a:lstStyle/>
            <a:p>
              <a:r>
                <a:rPr lang="en-US" sz="1600" dirty="0" err="1">
                  <a:solidFill>
                    <a:srgbClr val="7030A0"/>
                  </a:solidFill>
                  <a:latin typeface="Consolas" panose="020B0609020204030204" pitchFamily="49" charset="0"/>
                  <a:cs typeface="Consolas" panose="020B0609020204030204" pitchFamily="49" charset="0"/>
                </a:rPr>
                <a:t>buf</a:t>
              </a:r>
              <a:r>
                <a:rPr lang="en-US" sz="1600" dirty="0">
                  <a:solidFill>
                    <a:srgbClr val="7030A0"/>
                  </a:solidFill>
                  <a:latin typeface="Consolas" panose="020B0609020204030204" pitchFamily="49" charset="0"/>
                  <a:cs typeface="Consolas" panose="020B0609020204030204" pitchFamily="49" charset="0"/>
                </a:rPr>
                <a:t>[BFSZ-1]</a:t>
              </a:r>
            </a:p>
          </p:txBody>
        </p:sp>
      </p:grpSp>
      <p:sp>
        <p:nvSpPr>
          <p:cNvPr id="41" name="TextBox 40">
            <a:extLst>
              <a:ext uri="{FF2B5EF4-FFF2-40B4-BE49-F238E27FC236}">
                <a16:creationId xmlns:a16="http://schemas.microsoft.com/office/drawing/2014/main" id="{68519BD2-E5DF-B545-B51D-2939DA81D1A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3" name="Rectangle 12">
            <a:extLst>
              <a:ext uri="{FF2B5EF4-FFF2-40B4-BE49-F238E27FC236}">
                <a16:creationId xmlns:a16="http://schemas.microsoft.com/office/drawing/2014/main" id="{818E3A5B-30EC-E74B-8A16-F0447A3F22EB}"/>
              </a:ext>
            </a:extLst>
          </p:cNvPr>
          <p:cNvSpPr/>
          <p:nvPr/>
        </p:nvSpPr>
        <p:spPr>
          <a:xfrm>
            <a:off x="8893935" y="3291396"/>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sp>
        <p:nvSpPr>
          <p:cNvPr id="15" name="Rectangle 14">
            <a:extLst>
              <a:ext uri="{FF2B5EF4-FFF2-40B4-BE49-F238E27FC236}">
                <a16:creationId xmlns:a16="http://schemas.microsoft.com/office/drawing/2014/main" id="{1A839297-F04B-FBD4-CE20-C38D3D7E565B}"/>
              </a:ext>
            </a:extLst>
          </p:cNvPr>
          <p:cNvSpPr/>
          <p:nvPr/>
        </p:nvSpPr>
        <p:spPr>
          <a:xfrm>
            <a:off x="8902708" y="2775384"/>
            <a:ext cx="1798210" cy="518910"/>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register</a:t>
            </a:r>
          </a:p>
        </p:txBody>
      </p:sp>
      <p:grpSp>
        <p:nvGrpSpPr>
          <p:cNvPr id="16" name="Group 15">
            <a:extLst>
              <a:ext uri="{FF2B5EF4-FFF2-40B4-BE49-F238E27FC236}">
                <a16:creationId xmlns:a16="http://schemas.microsoft.com/office/drawing/2014/main" id="{6D98B1A1-04C4-6852-70F4-573511524818}"/>
              </a:ext>
            </a:extLst>
          </p:cNvPr>
          <p:cNvGrpSpPr/>
          <p:nvPr/>
        </p:nvGrpSpPr>
        <p:grpSpPr>
          <a:xfrm>
            <a:off x="1504550" y="3769762"/>
            <a:ext cx="4687270" cy="2375598"/>
            <a:chOff x="2805950" y="3527875"/>
            <a:chExt cx="3773222" cy="1669445"/>
          </a:xfrm>
        </p:grpSpPr>
        <p:sp>
          <p:nvSpPr>
            <p:cNvPr id="17" name="Rectangle 16">
              <a:extLst>
                <a:ext uri="{FF2B5EF4-FFF2-40B4-BE49-F238E27FC236}">
                  <a16:creationId xmlns:a16="http://schemas.microsoft.com/office/drawing/2014/main" id="{56E25359-EDDE-53CE-3DA3-79233761E7CE}"/>
                </a:ext>
              </a:extLst>
            </p:cNvPr>
            <p:cNvSpPr/>
            <p:nvPr/>
          </p:nvSpPr>
          <p:spPr>
            <a:xfrm>
              <a:off x="2805950" y="3527875"/>
              <a:ext cx="3460569" cy="16694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nvGrpSpPr>
            <p:cNvPr id="18" name="Group 17">
              <a:extLst>
                <a:ext uri="{FF2B5EF4-FFF2-40B4-BE49-F238E27FC236}">
                  <a16:creationId xmlns:a16="http://schemas.microsoft.com/office/drawing/2014/main" id="{808BF710-3C12-62DC-3CF1-D1B14495F899}"/>
                </a:ext>
              </a:extLst>
            </p:cNvPr>
            <p:cNvGrpSpPr/>
            <p:nvPr/>
          </p:nvGrpSpPr>
          <p:grpSpPr>
            <a:xfrm>
              <a:off x="4078197" y="3883640"/>
              <a:ext cx="2500975" cy="1205386"/>
              <a:chOff x="8771244" y="3460868"/>
              <a:chExt cx="2377290" cy="1031599"/>
            </a:xfrm>
          </p:grpSpPr>
          <p:grpSp>
            <p:nvGrpSpPr>
              <p:cNvPr id="19" name="Group 18">
                <a:extLst>
                  <a:ext uri="{FF2B5EF4-FFF2-40B4-BE49-F238E27FC236}">
                    <a16:creationId xmlns:a16="http://schemas.microsoft.com/office/drawing/2014/main" id="{A2579DC1-1A7D-0D3D-BDB2-92FC443DE742}"/>
                  </a:ext>
                </a:extLst>
              </p:cNvPr>
              <p:cNvGrpSpPr/>
              <p:nvPr/>
            </p:nvGrpSpPr>
            <p:grpSpPr>
              <a:xfrm>
                <a:off x="10158382" y="4176384"/>
                <a:ext cx="990152" cy="316083"/>
                <a:chOff x="7366830" y="4882712"/>
                <a:chExt cx="990152" cy="316083"/>
              </a:xfrm>
            </p:grpSpPr>
            <p:sp>
              <p:nvSpPr>
                <p:cNvPr id="26" name="TextBox 25">
                  <a:extLst>
                    <a:ext uri="{FF2B5EF4-FFF2-40B4-BE49-F238E27FC236}">
                      <a16:creationId xmlns:a16="http://schemas.microsoft.com/office/drawing/2014/main" id="{604AB217-8028-3D0C-7B57-9C902354B844}"/>
                    </a:ext>
                  </a:extLst>
                </p:cNvPr>
                <p:cNvSpPr txBox="1"/>
                <p:nvPr/>
              </p:nvSpPr>
              <p:spPr>
                <a:xfrm>
                  <a:off x="7693150" y="4882712"/>
                  <a:ext cx="663832"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sp</a:t>
                  </a:r>
                  <a:endParaRPr lang="en-US" dirty="0">
                    <a:latin typeface="Consolas" panose="020B0609020204030204" pitchFamily="49" charset="0"/>
                    <a:cs typeface="Consolas" panose="020B0609020204030204" pitchFamily="49" charset="0"/>
                  </a:endParaRPr>
                </a:p>
              </p:txBody>
            </p:sp>
            <p:sp>
              <p:nvSpPr>
                <p:cNvPr id="27" name="Left Arrow 26">
                  <a:extLst>
                    <a:ext uri="{FF2B5EF4-FFF2-40B4-BE49-F238E27FC236}">
                      <a16:creationId xmlns:a16="http://schemas.microsoft.com/office/drawing/2014/main" id="{E2C9CE43-3BBC-0151-C8CA-011C7F669ADA}"/>
                    </a:ext>
                  </a:extLst>
                </p:cNvPr>
                <p:cNvSpPr/>
                <p:nvPr/>
              </p:nvSpPr>
              <p:spPr>
                <a:xfrm>
                  <a:off x="7366830" y="499252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sp>
            <p:nvSpPr>
              <p:cNvPr id="20" name="Rectangle 19">
                <a:extLst>
                  <a:ext uri="{FF2B5EF4-FFF2-40B4-BE49-F238E27FC236}">
                    <a16:creationId xmlns:a16="http://schemas.microsoft.com/office/drawing/2014/main" id="{BF900130-E0B1-89EA-0B15-98B41EB1C51D}"/>
                  </a:ext>
                </a:extLst>
              </p:cNvPr>
              <p:cNvSpPr/>
              <p:nvPr/>
            </p:nvSpPr>
            <p:spPr>
              <a:xfrm>
                <a:off x="8773221" y="346086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5CCC4450-F8FC-7C49-F8BC-69BA136957F6}"/>
                  </a:ext>
                </a:extLst>
              </p:cNvPr>
              <p:cNvSpPr/>
              <p:nvPr/>
            </p:nvSpPr>
            <p:spPr>
              <a:xfrm>
                <a:off x="8771244" y="376886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55C2C11-BAEB-218D-F329-6C0B250CCDBE}"/>
                  </a:ext>
                </a:extLst>
              </p:cNvPr>
              <p:cNvSpPr/>
              <p:nvPr/>
            </p:nvSpPr>
            <p:spPr>
              <a:xfrm>
                <a:off x="8773081" y="409716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saved </a:t>
                </a:r>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grpSp>
            <p:nvGrpSpPr>
              <p:cNvPr id="23" name="Group 22">
                <a:extLst>
                  <a:ext uri="{FF2B5EF4-FFF2-40B4-BE49-F238E27FC236}">
                    <a16:creationId xmlns:a16="http://schemas.microsoft.com/office/drawing/2014/main" id="{9F6E1E6A-25B7-CB27-2820-8A562055CD1B}"/>
                  </a:ext>
                </a:extLst>
              </p:cNvPr>
              <p:cNvGrpSpPr/>
              <p:nvPr/>
            </p:nvGrpSpPr>
            <p:grpSpPr>
              <a:xfrm>
                <a:off x="10149040" y="3830572"/>
                <a:ext cx="796526" cy="316083"/>
                <a:chOff x="7569116" y="1911757"/>
                <a:chExt cx="796526" cy="316083"/>
              </a:xfrm>
            </p:grpSpPr>
            <p:sp>
              <p:nvSpPr>
                <p:cNvPr id="24" name="TextBox 23">
                  <a:extLst>
                    <a:ext uri="{FF2B5EF4-FFF2-40B4-BE49-F238E27FC236}">
                      <a16:creationId xmlns:a16="http://schemas.microsoft.com/office/drawing/2014/main" id="{1182A042-3809-BCAF-D0C7-A6013A1ED43E}"/>
                    </a:ext>
                  </a:extLst>
                </p:cNvPr>
                <p:cNvSpPr txBox="1"/>
                <p:nvPr/>
              </p:nvSpPr>
              <p:spPr>
                <a:xfrm>
                  <a:off x="7907124" y="1911757"/>
                  <a:ext cx="458518" cy="316083"/>
                </a:xfrm>
                <a:prstGeom prst="rect">
                  <a:avLst/>
                </a:prstGeom>
                <a:noFill/>
              </p:spPr>
              <p:txBody>
                <a:bodyPr wrap="square" rtlCol="0">
                  <a:spAutoFit/>
                </a:bodyPr>
                <a:lstStyle/>
                <a:p>
                  <a:r>
                    <a:rPr lang="en-US" dirty="0" err="1">
                      <a:latin typeface="Consolas" panose="020B0609020204030204" pitchFamily="49" charset="0"/>
                      <a:cs typeface="Consolas" panose="020B0609020204030204" pitchFamily="49" charset="0"/>
                    </a:rPr>
                    <a:t>fp</a:t>
                  </a:r>
                  <a:endParaRPr lang="en-US" dirty="0">
                    <a:latin typeface="Consolas" panose="020B0609020204030204" pitchFamily="49" charset="0"/>
                    <a:cs typeface="Consolas" panose="020B0609020204030204" pitchFamily="49" charset="0"/>
                  </a:endParaRPr>
                </a:p>
              </p:txBody>
            </p:sp>
            <p:sp>
              <p:nvSpPr>
                <p:cNvPr id="25" name="Left Arrow 24">
                  <a:extLst>
                    <a:ext uri="{FF2B5EF4-FFF2-40B4-BE49-F238E27FC236}">
                      <a16:creationId xmlns:a16="http://schemas.microsoft.com/office/drawing/2014/main" id="{0647AAF3-0B35-B8B0-F4A5-CA0073A55598}"/>
                    </a:ext>
                  </a:extLst>
                </p:cNvPr>
                <p:cNvSpPr/>
                <p:nvPr/>
              </p:nvSpPr>
              <p:spPr>
                <a:xfrm>
                  <a:off x="7569116" y="2037821"/>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nsolas" panose="020B0609020204030204" pitchFamily="49" charset="0"/>
                    <a:cs typeface="Consolas" panose="020B0609020204030204" pitchFamily="49" charset="0"/>
                  </a:endParaRPr>
                </a:p>
              </p:txBody>
            </p:sp>
          </p:grpSp>
        </p:grpSp>
      </p:grpSp>
    </p:spTree>
    <p:extLst>
      <p:ext uri="{BB962C8B-B14F-4D97-AF65-F5344CB8AC3E}">
        <p14:creationId xmlns:p14="http://schemas.microsoft.com/office/powerpoint/2010/main" val="422883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6FF9F-59C3-5B1E-1454-95446D758E0D}"/>
              </a:ext>
            </a:extLst>
          </p:cNvPr>
          <p:cNvSpPr>
            <a:spLocks noGrp="1"/>
          </p:cNvSpPr>
          <p:nvPr>
            <p:ph sz="quarter" idx="15"/>
          </p:nvPr>
        </p:nvSpPr>
        <p:spPr/>
        <p:txBody>
          <a:bodyPr/>
          <a:lstStyle/>
          <a:p>
            <a:endParaRPr lang="en-US"/>
          </a:p>
        </p:txBody>
      </p:sp>
      <p:sp>
        <p:nvSpPr>
          <p:cNvPr id="3" name="Title 2">
            <a:extLst>
              <a:ext uri="{FF2B5EF4-FFF2-40B4-BE49-F238E27FC236}">
                <a16:creationId xmlns:a16="http://schemas.microsoft.com/office/drawing/2014/main" id="{1ECB964F-FE00-FDC8-7963-397A92C499BA}"/>
              </a:ext>
            </a:extLst>
          </p:cNvPr>
          <p:cNvSpPr>
            <a:spLocks noGrp="1"/>
          </p:cNvSpPr>
          <p:nvPr>
            <p:ph type="title"/>
          </p:nvPr>
        </p:nvSpPr>
        <p:spPr/>
        <p:txBody>
          <a:bodyPr/>
          <a:lstStyle/>
          <a:p>
            <a:r>
              <a:rPr lang="en-US" dirty="0"/>
              <a:t>Extra Slides</a:t>
            </a:r>
          </a:p>
        </p:txBody>
      </p:sp>
    </p:spTree>
    <p:extLst>
      <p:ext uri="{BB962C8B-B14F-4D97-AF65-F5344CB8AC3E}">
        <p14:creationId xmlns:p14="http://schemas.microsoft.com/office/powerpoint/2010/main" val="627051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Practice</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latin typeface="Consolas" panose="020B0609020204030204" pitchFamily="49" charset="0"/>
                <a:cs typeface="Consolas" panose="020B0609020204030204" pitchFamily="49" charset="0"/>
              </a:rPr>
              <a:t>    char </a:t>
            </a:r>
            <a:r>
              <a:rPr lang="en-US" sz="2000" dirty="0" err="1">
                <a:latin typeface="Consolas" panose="020B0609020204030204" pitchFamily="49" charset="0"/>
                <a:cs typeface="Consolas" panose="020B0609020204030204" pitchFamily="49" charset="0"/>
              </a:rPr>
              <a:t>tmp</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*ptr2;</a:t>
            </a:r>
          </a:p>
          <a:p>
            <a:r>
              <a:rPr lang="en-US" sz="2000" dirty="0">
                <a:latin typeface="Consolas" panose="020B0609020204030204" pitchFamily="49" charset="0"/>
                <a:cs typeface="Consolas" panose="020B0609020204030204" pitchFamily="49" charset="0"/>
              </a:rPr>
              <a:t>    char nm[] = "cse30";</a:t>
            </a:r>
          </a:p>
        </p:txBody>
      </p:sp>
      <p:sp>
        <p:nvSpPr>
          <p:cNvPr id="10" name="Rectangle 9">
            <a:extLst>
              <a:ext uri="{FF2B5EF4-FFF2-40B4-BE49-F238E27FC236}">
                <a16:creationId xmlns:a16="http://schemas.microsoft.com/office/drawing/2014/main" id="{C1D9BDDF-7B3F-E342-AB20-F0E66FD548D4}"/>
              </a:ext>
            </a:extLst>
          </p:cNvPr>
          <p:cNvSpPr/>
          <p:nvPr/>
        </p:nvSpPr>
        <p:spPr>
          <a:xfrm>
            <a:off x="7526768" y="4782394"/>
            <a:ext cx="2473461" cy="445191"/>
          </a:xfrm>
          <a:prstGeom prst="rect">
            <a:avLst/>
          </a:prstGeom>
          <a:solidFill>
            <a:schemeClr val="bg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pad</a:t>
            </a:r>
          </a:p>
        </p:txBody>
      </p:sp>
      <p:sp>
        <p:nvSpPr>
          <p:cNvPr id="61" name="Rectangle 60">
            <a:extLst>
              <a:ext uri="{FF2B5EF4-FFF2-40B4-BE49-F238E27FC236}">
                <a16:creationId xmlns:a16="http://schemas.microsoft.com/office/drawing/2014/main" id="{56398406-20D1-2549-B866-8F7343B22577}"/>
              </a:ext>
            </a:extLst>
          </p:cNvPr>
          <p:cNvSpPr/>
          <p:nvPr/>
        </p:nvSpPr>
        <p:spPr>
          <a:xfrm>
            <a:off x="7535136" y="2540868"/>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grpSp>
        <p:nvGrpSpPr>
          <p:cNvPr id="66" name="Group 65">
            <a:extLst>
              <a:ext uri="{FF2B5EF4-FFF2-40B4-BE49-F238E27FC236}">
                <a16:creationId xmlns:a16="http://schemas.microsoft.com/office/drawing/2014/main" id="{A8DB2895-5DB6-C449-914B-531AD87A1095}"/>
              </a:ext>
            </a:extLst>
          </p:cNvPr>
          <p:cNvGrpSpPr/>
          <p:nvPr/>
        </p:nvGrpSpPr>
        <p:grpSpPr>
          <a:xfrm>
            <a:off x="7542358" y="2983809"/>
            <a:ext cx="2451280" cy="445191"/>
            <a:chOff x="6206209" y="3479230"/>
            <a:chExt cx="2451280" cy="445191"/>
          </a:xfrm>
        </p:grpSpPr>
        <p:sp>
          <p:nvSpPr>
            <p:cNvPr id="62" name="Rectangle 61">
              <a:extLst>
                <a:ext uri="{FF2B5EF4-FFF2-40B4-BE49-F238E27FC236}">
                  <a16:creationId xmlns:a16="http://schemas.microsoft.com/office/drawing/2014/main" id="{5F745C48-FAE3-9F44-98A5-056E98425D6F}"/>
                </a:ext>
              </a:extLst>
            </p:cNvPr>
            <p:cNvSpPr/>
            <p:nvPr/>
          </p:nvSpPr>
          <p:spPr>
            <a:xfrm>
              <a:off x="8058808" y="3479230"/>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4" name="Rectangle 63">
              <a:extLst>
                <a:ext uri="{FF2B5EF4-FFF2-40B4-BE49-F238E27FC236}">
                  <a16:creationId xmlns:a16="http://schemas.microsoft.com/office/drawing/2014/main" id="{A249B9CE-9692-4A4C-B8BB-92121A5225E5}"/>
                </a:ext>
              </a:extLst>
            </p:cNvPr>
            <p:cNvSpPr/>
            <p:nvPr/>
          </p:nvSpPr>
          <p:spPr>
            <a:xfrm>
              <a:off x="6206209" y="3479230"/>
              <a:ext cx="1838428"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65" name="Rectangle 64">
            <a:extLst>
              <a:ext uri="{FF2B5EF4-FFF2-40B4-BE49-F238E27FC236}">
                <a16:creationId xmlns:a16="http://schemas.microsoft.com/office/drawing/2014/main" id="{625EB78B-C80E-044A-AAAA-664BB46DBDAD}"/>
              </a:ext>
            </a:extLst>
          </p:cNvPr>
          <p:cNvSpPr/>
          <p:nvPr/>
        </p:nvSpPr>
        <p:spPr>
          <a:xfrm>
            <a:off x="7533093" y="3418305"/>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535136" y="1641520"/>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545969" y="766082"/>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547566" y="1208018"/>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334388" y="957036"/>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996380" y="1083100"/>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10022941" y="500498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542358" y="3861246"/>
            <a:ext cx="2465451" cy="912543"/>
            <a:chOff x="7728848" y="4780262"/>
            <a:chExt cx="2465451"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8" y="4780262"/>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183606" y="2437373"/>
            <a:ext cx="6716295"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8 + 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4 + NM</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 // for locals</a:t>
            </a:r>
          </a:p>
        </p:txBody>
      </p:sp>
      <p:sp>
        <p:nvSpPr>
          <p:cNvPr id="83" name="TextBox 82">
            <a:extLst>
              <a:ext uri="{FF2B5EF4-FFF2-40B4-BE49-F238E27FC236}">
                <a16:creationId xmlns:a16="http://schemas.microsoft.com/office/drawing/2014/main" id="{2BC400DF-319A-A335-2876-54D47FA4692A}"/>
              </a:ext>
            </a:extLst>
          </p:cNvPr>
          <p:cNvSpPr txBox="1"/>
          <p:nvPr/>
        </p:nvSpPr>
        <p:spPr>
          <a:xfrm>
            <a:off x="7045604" y="811322"/>
            <a:ext cx="437940" cy="4485843"/>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9</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10</a:t>
            </a:r>
          </a:p>
        </p:txBody>
      </p:sp>
      <p:sp>
        <p:nvSpPr>
          <p:cNvPr id="84" name="Left Arrow 83">
            <a:extLst>
              <a:ext uri="{FF2B5EF4-FFF2-40B4-BE49-F238E27FC236}">
                <a16:creationId xmlns:a16="http://schemas.microsoft.com/office/drawing/2014/main" id="{F972903D-D686-95D5-E76D-56629E250688}"/>
              </a:ext>
            </a:extLst>
          </p:cNvPr>
          <p:cNvSpPr/>
          <p:nvPr/>
        </p:nvSpPr>
        <p:spPr>
          <a:xfrm>
            <a:off x="10039627" y="1559956"/>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548601" y="1499835"/>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2C895B"/>
                </a:solidFill>
              </a:rPr>
              <a:t>without reordering </a:t>
            </a:r>
            <a:r>
              <a:rPr lang="en-US" dirty="0">
                <a:solidFill>
                  <a:srgbClr val="2C895B"/>
                </a:solidFill>
              </a:rPr>
              <a:t>variables to optimize space</a:t>
            </a:r>
          </a:p>
        </p:txBody>
      </p:sp>
      <p:grpSp>
        <p:nvGrpSpPr>
          <p:cNvPr id="11" name="Group 10">
            <a:extLst>
              <a:ext uri="{FF2B5EF4-FFF2-40B4-BE49-F238E27FC236}">
                <a16:creationId xmlns:a16="http://schemas.microsoft.com/office/drawing/2014/main" id="{D895F286-5499-AD79-5C6F-BEEDAEFB1653}"/>
              </a:ext>
            </a:extLst>
          </p:cNvPr>
          <p:cNvGrpSpPr/>
          <p:nvPr/>
        </p:nvGrpSpPr>
        <p:grpSpPr>
          <a:xfrm>
            <a:off x="10271492" y="1751798"/>
            <a:ext cx="857927" cy="3369604"/>
            <a:chOff x="10271492" y="1751798"/>
            <a:chExt cx="857927" cy="3369604"/>
          </a:xfrm>
        </p:grpSpPr>
        <p:cxnSp>
          <p:nvCxnSpPr>
            <p:cNvPr id="9" name="Straight Arrow Connector 8">
              <a:extLst>
                <a:ext uri="{FF2B5EF4-FFF2-40B4-BE49-F238E27FC236}">
                  <a16:creationId xmlns:a16="http://schemas.microsoft.com/office/drawing/2014/main" id="{47E26406-D7C7-7A50-6B06-2D5413FDF457}"/>
                </a:ext>
              </a:extLst>
            </p:cNvPr>
            <p:cNvCxnSpPr/>
            <p:nvPr/>
          </p:nvCxnSpPr>
          <p:spPr>
            <a:xfrm>
              <a:off x="10334388" y="1751798"/>
              <a:ext cx="0" cy="3369604"/>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A7ABDE4-3FAB-EA1A-846B-39FD9CC7753C}"/>
                </a:ext>
              </a:extLst>
            </p:cNvPr>
            <p:cNvSpPr txBox="1"/>
            <p:nvPr/>
          </p:nvSpPr>
          <p:spPr>
            <a:xfrm>
              <a:off x="10271492" y="3180425"/>
              <a:ext cx="857927"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FRMADD</a:t>
              </a:r>
            </a:p>
          </p:txBody>
        </p:sp>
      </p:grpSp>
    </p:spTree>
    <p:extLst>
      <p:ext uri="{BB962C8B-B14F-4D97-AF65-F5344CB8AC3E}">
        <p14:creationId xmlns:p14="http://schemas.microsoft.com/office/powerpoint/2010/main" val="296039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2">
                                            <p:txEl>
                                              <p:pRg st="7" end="7"/>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2">
                                            <p:txEl>
                                              <p:pRg st="8" end="8"/>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1" grpId="0" animBg="1"/>
      <p:bldP spid="65" grpId="0" animBg="1"/>
      <p:bldP spid="42" grpId="0"/>
      <p:bldP spid="81" grpId="0" animBg="1"/>
      <p:bldP spid="8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ED64-0262-7540-B5CC-9376B0A8CD7A}"/>
              </a:ext>
            </a:extLst>
          </p:cNvPr>
          <p:cNvSpPr>
            <a:spLocks noGrp="1"/>
          </p:cNvSpPr>
          <p:nvPr>
            <p:ph type="title"/>
          </p:nvPr>
        </p:nvSpPr>
        <p:spPr>
          <a:xfrm>
            <a:off x="265287" y="-9999"/>
            <a:ext cx="11444491" cy="580101"/>
          </a:xfrm>
        </p:spPr>
        <p:txBody>
          <a:bodyPr/>
          <a:lstStyle/>
          <a:p>
            <a:r>
              <a:rPr lang="en-US" dirty="0"/>
              <a:t>Local Variables: Stack Frame Design Reordering</a:t>
            </a:r>
          </a:p>
        </p:txBody>
      </p:sp>
      <p:sp>
        <p:nvSpPr>
          <p:cNvPr id="5" name="Rounded Rectangle 4">
            <a:extLst>
              <a:ext uri="{FF2B5EF4-FFF2-40B4-BE49-F238E27FC236}">
                <a16:creationId xmlns:a16="http://schemas.microsoft.com/office/drawing/2014/main" id="{93685FF3-1172-7B45-AB73-FA54D4C4F70B}"/>
              </a:ext>
            </a:extLst>
          </p:cNvPr>
          <p:cNvSpPr/>
          <p:nvPr/>
        </p:nvSpPr>
        <p:spPr bwMode="auto">
          <a:xfrm>
            <a:off x="2849733" y="532966"/>
            <a:ext cx="3729237" cy="167854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short a[3];</a:t>
            </a:r>
          </a:p>
          <a:p>
            <a:r>
              <a:rPr lang="en-US" sz="2000" dirty="0">
                <a:latin typeface="Consolas" panose="020B0609020204030204" pitchFamily="49" charset="0"/>
                <a:cs typeface="Consolas" panose="020B0609020204030204" pitchFamily="49" charset="0"/>
              </a:rPr>
              <a:t>    short *ptr1;</a:t>
            </a:r>
          </a:p>
          <a:p>
            <a:r>
              <a:rPr lang="en-US" sz="2000" dirty="0">
                <a:solidFill>
                  <a:srgbClr val="FF0000"/>
                </a:solidFill>
                <a:latin typeface="Consolas" panose="020B0609020204030204" pitchFamily="49" charset="0"/>
                <a:cs typeface="Consolas" panose="020B0609020204030204" pitchFamily="49" charset="0"/>
              </a:rPr>
              <a:t>    char *ptr2;</a:t>
            </a:r>
          </a:p>
          <a:p>
            <a:r>
              <a:rPr lang="en-US" sz="2000" dirty="0">
                <a:solidFill>
                  <a:srgbClr val="FF0000"/>
                </a:solidFill>
                <a:latin typeface="Consolas" panose="020B0609020204030204" pitchFamily="49" charset="0"/>
                <a:cs typeface="Consolas" panose="020B0609020204030204" pitchFamily="49" charset="0"/>
              </a:rPr>
              <a:t>    char </a:t>
            </a:r>
            <a:r>
              <a:rPr lang="en-US" sz="2000" dirty="0" err="1">
                <a:solidFill>
                  <a:srgbClr val="FF0000"/>
                </a:solidFill>
                <a:latin typeface="Consolas" panose="020B0609020204030204" pitchFamily="49" charset="0"/>
                <a:cs typeface="Consolas" panose="020B0609020204030204" pitchFamily="49" charset="0"/>
              </a:rPr>
              <a:t>tmp</a:t>
            </a:r>
            <a:r>
              <a:rPr lang="en-US" sz="2000" dirty="0">
                <a:solidFill>
                  <a:srgbClr val="FF0000"/>
                </a:solidFill>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char nm[] = "cse30";</a:t>
            </a:r>
          </a:p>
        </p:txBody>
      </p:sp>
      <p:sp>
        <p:nvSpPr>
          <p:cNvPr id="61" name="Rectangle 60">
            <a:extLst>
              <a:ext uri="{FF2B5EF4-FFF2-40B4-BE49-F238E27FC236}">
                <a16:creationId xmlns:a16="http://schemas.microsoft.com/office/drawing/2014/main" id="{56398406-20D1-2549-B866-8F7343B22577}"/>
              </a:ext>
            </a:extLst>
          </p:cNvPr>
          <p:cNvSpPr/>
          <p:nvPr/>
        </p:nvSpPr>
        <p:spPr>
          <a:xfrm>
            <a:off x="7273464" y="2950610"/>
            <a:ext cx="2450156" cy="445191"/>
          </a:xfrm>
          <a:prstGeom prst="rect">
            <a:avLst/>
          </a:prstGeom>
          <a:solidFill>
            <a:schemeClr val="accent5"/>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ptr1</a:t>
            </a:r>
          </a:p>
        </p:txBody>
      </p:sp>
      <p:sp>
        <p:nvSpPr>
          <p:cNvPr id="62" name="Rectangle 61">
            <a:extLst>
              <a:ext uri="{FF2B5EF4-FFF2-40B4-BE49-F238E27FC236}">
                <a16:creationId xmlns:a16="http://schemas.microsoft.com/office/drawing/2014/main" id="{5F745C48-FAE3-9F44-98A5-056E98425D6F}"/>
              </a:ext>
            </a:extLst>
          </p:cNvPr>
          <p:cNvSpPr/>
          <p:nvPr/>
        </p:nvSpPr>
        <p:spPr>
          <a:xfrm>
            <a:off x="7945284" y="3813009"/>
            <a:ext cx="598681" cy="445191"/>
          </a:xfrm>
          <a:prstGeom prst="rect">
            <a:avLst/>
          </a:prstGeom>
          <a:solidFill>
            <a:schemeClr val="accent1">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tmp</a:t>
            </a:r>
            <a:endParaRPr lang="en-US" dirty="0"/>
          </a:p>
        </p:txBody>
      </p:sp>
      <p:sp>
        <p:nvSpPr>
          <p:cNvPr id="65" name="Rectangle 64">
            <a:extLst>
              <a:ext uri="{FF2B5EF4-FFF2-40B4-BE49-F238E27FC236}">
                <a16:creationId xmlns:a16="http://schemas.microsoft.com/office/drawing/2014/main" id="{625EB78B-C80E-044A-AAAA-664BB46DBDAD}"/>
              </a:ext>
            </a:extLst>
          </p:cNvPr>
          <p:cNvSpPr/>
          <p:nvPr/>
        </p:nvSpPr>
        <p:spPr>
          <a:xfrm>
            <a:off x="7295682" y="3369597"/>
            <a:ext cx="2474716" cy="445191"/>
          </a:xfrm>
          <a:prstGeom prst="rect">
            <a:avLst/>
          </a:prstGeom>
          <a:solidFill>
            <a:srgbClr val="00B05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ptr2</a:t>
            </a:r>
          </a:p>
        </p:txBody>
      </p:sp>
      <p:grpSp>
        <p:nvGrpSpPr>
          <p:cNvPr id="67" name="Group 66">
            <a:extLst>
              <a:ext uri="{FF2B5EF4-FFF2-40B4-BE49-F238E27FC236}">
                <a16:creationId xmlns:a16="http://schemas.microsoft.com/office/drawing/2014/main" id="{44394F66-5BAF-BC4B-B6D9-A74E9C8B895F}"/>
              </a:ext>
            </a:extLst>
          </p:cNvPr>
          <p:cNvGrpSpPr/>
          <p:nvPr/>
        </p:nvGrpSpPr>
        <p:grpSpPr>
          <a:xfrm>
            <a:off x="7273464" y="2051262"/>
            <a:ext cx="2457366" cy="897426"/>
            <a:chOff x="6208481" y="2138266"/>
            <a:chExt cx="2457366" cy="897426"/>
          </a:xfrm>
        </p:grpSpPr>
        <p:sp>
          <p:nvSpPr>
            <p:cNvPr id="35" name="Rectangle 34">
              <a:extLst>
                <a:ext uri="{FF2B5EF4-FFF2-40B4-BE49-F238E27FC236}">
                  <a16:creationId xmlns:a16="http://schemas.microsoft.com/office/drawing/2014/main" id="{B7DDEDAA-8CC5-3744-8D11-F2A731DAF01F}"/>
                </a:ext>
              </a:extLst>
            </p:cNvPr>
            <p:cNvSpPr/>
            <p:nvPr/>
          </p:nvSpPr>
          <p:spPr>
            <a:xfrm>
              <a:off x="6208481" y="2138267"/>
              <a:ext cx="1221141"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sp>
          <p:nvSpPr>
            <p:cNvPr id="38" name="Rectangle 37">
              <a:extLst>
                <a:ext uri="{FF2B5EF4-FFF2-40B4-BE49-F238E27FC236}">
                  <a16:creationId xmlns:a16="http://schemas.microsoft.com/office/drawing/2014/main" id="{D7C4B475-BD3B-5747-8524-76B3C9F5FD53}"/>
                </a:ext>
              </a:extLst>
            </p:cNvPr>
            <p:cNvSpPr/>
            <p:nvPr/>
          </p:nvSpPr>
          <p:spPr>
            <a:xfrm>
              <a:off x="7444386" y="2138266"/>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a[2]</a:t>
              </a:r>
            </a:p>
          </p:txBody>
        </p:sp>
        <p:sp>
          <p:nvSpPr>
            <p:cNvPr id="58" name="Rectangle 57">
              <a:extLst>
                <a:ext uri="{FF2B5EF4-FFF2-40B4-BE49-F238E27FC236}">
                  <a16:creationId xmlns:a16="http://schemas.microsoft.com/office/drawing/2014/main" id="{2386F5B6-168F-4F46-8D57-018D42FD37F9}"/>
                </a:ext>
              </a:extLst>
            </p:cNvPr>
            <p:cNvSpPr/>
            <p:nvPr/>
          </p:nvSpPr>
          <p:spPr>
            <a:xfrm>
              <a:off x="6215703" y="2583457"/>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a[1]</a:t>
              </a:r>
            </a:p>
          </p:txBody>
        </p:sp>
        <p:sp>
          <p:nvSpPr>
            <p:cNvPr id="59" name="Rectangle 58">
              <a:extLst>
                <a:ext uri="{FF2B5EF4-FFF2-40B4-BE49-F238E27FC236}">
                  <a16:creationId xmlns:a16="http://schemas.microsoft.com/office/drawing/2014/main" id="{ABE38ADC-33DF-FC43-ADFD-8B4E5EE9D9B3}"/>
                </a:ext>
              </a:extLst>
            </p:cNvPr>
            <p:cNvSpPr/>
            <p:nvPr/>
          </p:nvSpPr>
          <p:spPr>
            <a:xfrm>
              <a:off x="7429623" y="2590501"/>
              <a:ext cx="1221461" cy="445191"/>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a[0]</a:t>
              </a:r>
            </a:p>
          </p:txBody>
        </p:sp>
      </p:grpSp>
      <p:sp>
        <p:nvSpPr>
          <p:cNvPr id="44" name="Rectangle 43">
            <a:extLst>
              <a:ext uri="{FF2B5EF4-FFF2-40B4-BE49-F238E27FC236}">
                <a16:creationId xmlns:a16="http://schemas.microsoft.com/office/drawing/2014/main" id="{508BB42E-A3C0-4F47-9C2B-067C79DCDD68}"/>
              </a:ext>
            </a:extLst>
          </p:cNvPr>
          <p:cNvSpPr/>
          <p:nvPr/>
        </p:nvSpPr>
        <p:spPr>
          <a:xfrm>
            <a:off x="7284297" y="1175824"/>
            <a:ext cx="2450144" cy="445481"/>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5" name="Rectangle 44">
            <a:extLst>
              <a:ext uri="{FF2B5EF4-FFF2-40B4-BE49-F238E27FC236}">
                <a16:creationId xmlns:a16="http://schemas.microsoft.com/office/drawing/2014/main" id="{06004244-5A18-1E42-B09A-8544FA14E076}"/>
              </a:ext>
            </a:extLst>
          </p:cNvPr>
          <p:cNvSpPr/>
          <p:nvPr/>
        </p:nvSpPr>
        <p:spPr>
          <a:xfrm>
            <a:off x="7285894" y="1617760"/>
            <a:ext cx="2446950" cy="433501"/>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6" name="TextBox 45">
            <a:extLst>
              <a:ext uri="{FF2B5EF4-FFF2-40B4-BE49-F238E27FC236}">
                <a16:creationId xmlns:a16="http://schemas.microsoft.com/office/drawing/2014/main" id="{8E5957A8-7837-094B-81E1-260076DCAF38}"/>
              </a:ext>
            </a:extLst>
          </p:cNvPr>
          <p:cNvSpPr txBox="1"/>
          <p:nvPr/>
        </p:nvSpPr>
        <p:spPr>
          <a:xfrm>
            <a:off x="10072716" y="1366778"/>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fp</a:t>
            </a:r>
            <a:endParaRPr lang="en-US" b="1" dirty="0">
              <a:latin typeface="Courier New" panose="02070309020205020404" pitchFamily="49" charset="0"/>
              <a:cs typeface="Courier New" panose="02070309020205020404" pitchFamily="49" charset="0"/>
            </a:endParaRPr>
          </a:p>
        </p:txBody>
      </p:sp>
      <p:sp>
        <p:nvSpPr>
          <p:cNvPr id="47" name="Left Arrow 46">
            <a:extLst>
              <a:ext uri="{FF2B5EF4-FFF2-40B4-BE49-F238E27FC236}">
                <a16:creationId xmlns:a16="http://schemas.microsoft.com/office/drawing/2014/main" id="{1225ED34-554C-F94E-A3E6-833B4C053421}"/>
              </a:ext>
            </a:extLst>
          </p:cNvPr>
          <p:cNvSpPr/>
          <p:nvPr/>
        </p:nvSpPr>
        <p:spPr>
          <a:xfrm>
            <a:off x="9734708" y="1492842"/>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3C1CD434-424F-1E41-B306-15168083FAD0}"/>
              </a:ext>
            </a:extLst>
          </p:cNvPr>
          <p:cNvGrpSpPr/>
          <p:nvPr/>
        </p:nvGrpSpPr>
        <p:grpSpPr>
          <a:xfrm>
            <a:off x="9792173" y="4479049"/>
            <a:ext cx="782992" cy="369332"/>
            <a:chOff x="8610225" y="4929091"/>
            <a:chExt cx="782992" cy="369332"/>
          </a:xfrm>
        </p:grpSpPr>
        <p:sp>
          <p:nvSpPr>
            <p:cNvPr id="48" name="TextBox 47">
              <a:extLst>
                <a:ext uri="{FF2B5EF4-FFF2-40B4-BE49-F238E27FC236}">
                  <a16:creationId xmlns:a16="http://schemas.microsoft.com/office/drawing/2014/main" id="{3F4838D6-9CC0-E44B-B3F4-47D2D0E31AC3}"/>
                </a:ext>
              </a:extLst>
            </p:cNvPr>
            <p:cNvSpPr txBox="1"/>
            <p:nvPr/>
          </p:nvSpPr>
          <p:spPr>
            <a:xfrm>
              <a:off x="8934699" y="4929091"/>
              <a:ext cx="458518" cy="369332"/>
            </a:xfrm>
            <a:prstGeom prst="rect">
              <a:avLst/>
            </a:prstGeom>
            <a:noFill/>
          </p:spPr>
          <p:txBody>
            <a:bodyPr wrap="square" rtlCol="0">
              <a:spAutoFit/>
            </a:bodyPr>
            <a:lstStyle/>
            <a:p>
              <a:r>
                <a:rPr lang="en-US" b="1" dirty="0" err="1">
                  <a:latin typeface="Courier New" panose="02070309020205020404" pitchFamily="49" charset="0"/>
                  <a:cs typeface="Courier New" panose="02070309020205020404" pitchFamily="49" charset="0"/>
                </a:rPr>
                <a:t>sp</a:t>
              </a:r>
              <a:endParaRPr lang="en-US" b="1" dirty="0">
                <a:latin typeface="Courier New" panose="02070309020205020404" pitchFamily="49" charset="0"/>
                <a:cs typeface="Courier New" panose="02070309020205020404" pitchFamily="49" charset="0"/>
              </a:endParaRPr>
            </a:p>
          </p:txBody>
        </p:sp>
        <p:sp>
          <p:nvSpPr>
            <p:cNvPr id="49" name="Left Arrow 48">
              <a:extLst>
                <a:ext uri="{FF2B5EF4-FFF2-40B4-BE49-F238E27FC236}">
                  <a16:creationId xmlns:a16="http://schemas.microsoft.com/office/drawing/2014/main" id="{18199F82-FF88-3F49-AE56-A267A8608414}"/>
                </a:ext>
              </a:extLst>
            </p:cNvPr>
            <p:cNvSpPr/>
            <p:nvPr/>
          </p:nvSpPr>
          <p:spPr>
            <a:xfrm>
              <a:off x="8610225" y="5045504"/>
              <a:ext cx="385932" cy="14970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extBox 41">
            <a:extLst>
              <a:ext uri="{FF2B5EF4-FFF2-40B4-BE49-F238E27FC236}">
                <a16:creationId xmlns:a16="http://schemas.microsoft.com/office/drawing/2014/main" id="{5A879CE6-7BB9-974E-B68F-07CC86548285}"/>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7CA35D3F-F033-5A40-B833-89FCB13A14AD}"/>
              </a:ext>
            </a:extLst>
          </p:cNvPr>
          <p:cNvSpPr txBox="1"/>
          <p:nvPr/>
        </p:nvSpPr>
        <p:spPr>
          <a:xfrm>
            <a:off x="-596685" y="-1030637"/>
            <a:ext cx="184731" cy="369332"/>
          </a:xfrm>
          <a:prstGeom prst="rect">
            <a:avLst/>
          </a:prstGeom>
          <a:noFill/>
        </p:spPr>
        <p:txBody>
          <a:bodyPr wrap="none" rtlCol="0">
            <a:spAutoFit/>
          </a:bodyPr>
          <a:lstStyle/>
          <a:p>
            <a:endParaRPr lang="en-US" dirty="0"/>
          </a:p>
        </p:txBody>
      </p:sp>
      <p:grpSp>
        <p:nvGrpSpPr>
          <p:cNvPr id="6" name="Group 5">
            <a:extLst>
              <a:ext uri="{FF2B5EF4-FFF2-40B4-BE49-F238E27FC236}">
                <a16:creationId xmlns:a16="http://schemas.microsoft.com/office/drawing/2014/main" id="{012ED68C-4828-364E-ADD8-E2CEAF0562DD}"/>
              </a:ext>
            </a:extLst>
          </p:cNvPr>
          <p:cNvGrpSpPr/>
          <p:nvPr/>
        </p:nvGrpSpPr>
        <p:grpSpPr>
          <a:xfrm>
            <a:off x="7295682" y="3804734"/>
            <a:ext cx="2465450" cy="912543"/>
            <a:chOff x="7728849" y="4780262"/>
            <a:chExt cx="2465450" cy="912543"/>
          </a:xfrm>
        </p:grpSpPr>
        <p:sp>
          <p:nvSpPr>
            <p:cNvPr id="50" name="Rectangle 49">
              <a:extLst>
                <a:ext uri="{FF2B5EF4-FFF2-40B4-BE49-F238E27FC236}">
                  <a16:creationId xmlns:a16="http://schemas.microsoft.com/office/drawing/2014/main" id="{299CC67A-508D-484F-9F24-227EFE3082E7}"/>
                </a:ext>
              </a:extLst>
            </p:cNvPr>
            <p:cNvSpPr/>
            <p:nvPr/>
          </p:nvSpPr>
          <p:spPr>
            <a:xfrm>
              <a:off x="9590124" y="5247614"/>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56" name="Rectangle 55">
              <a:extLst>
                <a:ext uri="{FF2B5EF4-FFF2-40B4-BE49-F238E27FC236}">
                  <a16:creationId xmlns:a16="http://schemas.microsoft.com/office/drawing/2014/main" id="{9D8643A3-5A9A-6B49-847F-77BCE0F1ADFF}"/>
                </a:ext>
              </a:extLst>
            </p:cNvPr>
            <p:cNvSpPr/>
            <p:nvPr/>
          </p:nvSpPr>
          <p:spPr>
            <a:xfrm>
              <a:off x="8977272" y="5245238"/>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60" name="Rectangle 59">
              <a:extLst>
                <a:ext uri="{FF2B5EF4-FFF2-40B4-BE49-F238E27FC236}">
                  <a16:creationId xmlns:a16="http://schemas.microsoft.com/office/drawing/2014/main" id="{2066E06A-A956-DF4E-BECA-649AD77D4C52}"/>
                </a:ext>
              </a:extLst>
            </p:cNvPr>
            <p:cNvSpPr/>
            <p:nvPr/>
          </p:nvSpPr>
          <p:spPr>
            <a:xfrm>
              <a:off x="8368758" y="524752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63" name="Rectangle 62">
              <a:extLst>
                <a:ext uri="{FF2B5EF4-FFF2-40B4-BE49-F238E27FC236}">
                  <a16:creationId xmlns:a16="http://schemas.microsoft.com/office/drawing/2014/main" id="{42B11D2E-1BC5-B84B-BBF6-B8F35E7CD183}"/>
                </a:ext>
              </a:extLst>
            </p:cNvPr>
            <p:cNvSpPr/>
            <p:nvPr/>
          </p:nvSpPr>
          <p:spPr>
            <a:xfrm>
              <a:off x="7758075" y="524696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2" name="Rectangle 71">
              <a:extLst>
                <a:ext uri="{FF2B5EF4-FFF2-40B4-BE49-F238E27FC236}">
                  <a16:creationId xmlns:a16="http://schemas.microsoft.com/office/drawing/2014/main" id="{6CC1C3C4-50D8-D143-A274-39AF68BB454F}"/>
                </a:ext>
              </a:extLst>
            </p:cNvPr>
            <p:cNvSpPr/>
            <p:nvPr/>
          </p:nvSpPr>
          <p:spPr>
            <a:xfrm>
              <a:off x="9590123" y="4791442"/>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7" name="Rectangle 76">
              <a:extLst>
                <a:ext uri="{FF2B5EF4-FFF2-40B4-BE49-F238E27FC236}">
                  <a16:creationId xmlns:a16="http://schemas.microsoft.com/office/drawing/2014/main" id="{4472B0CF-681E-9E4A-A565-4F28BE415630}"/>
                </a:ext>
              </a:extLst>
            </p:cNvPr>
            <p:cNvSpPr/>
            <p:nvPr/>
          </p:nvSpPr>
          <p:spPr>
            <a:xfrm>
              <a:off x="8972933" y="4789009"/>
              <a:ext cx="604175" cy="445191"/>
            </a:xfrm>
            <a:prstGeom prst="rect">
              <a:avLst/>
            </a:prstGeom>
            <a:solidFill>
              <a:srgbClr val="F3753F"/>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a:t>
              </a:r>
            </a:p>
          </p:txBody>
        </p:sp>
        <p:sp>
          <p:nvSpPr>
            <p:cNvPr id="78" name="Rectangle 77">
              <a:extLst>
                <a:ext uri="{FF2B5EF4-FFF2-40B4-BE49-F238E27FC236}">
                  <a16:creationId xmlns:a16="http://schemas.microsoft.com/office/drawing/2014/main" id="{EDE19962-2EAC-BC46-A96E-9B32634A71D5}"/>
                </a:ext>
              </a:extLst>
            </p:cNvPr>
            <p:cNvSpPr/>
            <p:nvPr/>
          </p:nvSpPr>
          <p:spPr>
            <a:xfrm>
              <a:off x="7728849" y="4780262"/>
              <a:ext cx="639910" cy="445191"/>
            </a:xfrm>
            <a:prstGeom prst="rect">
              <a:avLst/>
            </a:prstGeom>
            <a:solidFill>
              <a:schemeClr val="bg1">
                <a:lumMod val="8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pad</a:t>
              </a:r>
            </a:p>
          </p:txBody>
        </p:sp>
      </p:grpSp>
      <p:sp>
        <p:nvSpPr>
          <p:cNvPr id="81" name="TextBox 80">
            <a:extLst>
              <a:ext uri="{FF2B5EF4-FFF2-40B4-BE49-F238E27FC236}">
                <a16:creationId xmlns:a16="http://schemas.microsoft.com/office/drawing/2014/main" id="{4E1FE0D3-E8BB-DA4A-A270-86C61BA3C35A}"/>
              </a:ext>
            </a:extLst>
          </p:cNvPr>
          <p:cNvSpPr txBox="1"/>
          <p:nvPr/>
        </p:nvSpPr>
        <p:spPr>
          <a:xfrm>
            <a:off x="505636" y="5672900"/>
            <a:ext cx="10575230" cy="1107996"/>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sz="2200" b="1" dirty="0">
                <a:solidFill>
                  <a:srgbClr val="C00000"/>
                </a:solidFill>
              </a:rPr>
              <a:t>When writing real code, you do not have to put all locals on the stack</a:t>
            </a:r>
          </a:p>
          <a:p>
            <a:pPr marL="342900" indent="-342900">
              <a:buFont typeface="Arial" panose="020B0604020202020204" pitchFamily="34" charset="0"/>
              <a:buChar char="•"/>
            </a:pPr>
            <a:r>
              <a:rPr lang="en-US" sz="2200" dirty="0">
                <a:solidFill>
                  <a:srgbClr val="0070C0"/>
                </a:solidFill>
              </a:rPr>
              <a:t>Place locals in registers if they fit, are accessed often, </a:t>
            </a:r>
            <a:r>
              <a:rPr lang="en-US" sz="2200" b="1" dirty="0">
                <a:solidFill>
                  <a:srgbClr val="0070C0"/>
                </a:solidFill>
              </a:rPr>
              <a:t>and</a:t>
            </a:r>
          </a:p>
          <a:p>
            <a:pPr marL="342900" indent="-342900">
              <a:buFont typeface="Arial" panose="020B0604020202020204" pitchFamily="34" charset="0"/>
              <a:buChar char="•"/>
            </a:pPr>
            <a:r>
              <a:rPr lang="en-US" sz="2200" dirty="0">
                <a:solidFill>
                  <a:srgbClr val="0070C0"/>
                </a:solidFill>
              </a:rPr>
              <a:t>You do not need their address (they are not an output variable in a function call)</a:t>
            </a:r>
          </a:p>
        </p:txBody>
      </p:sp>
      <p:sp>
        <p:nvSpPr>
          <p:cNvPr id="82" name="Rounded Rectangle 81">
            <a:extLst>
              <a:ext uri="{FF2B5EF4-FFF2-40B4-BE49-F238E27FC236}">
                <a16:creationId xmlns:a16="http://schemas.microsoft.com/office/drawing/2014/main" id="{F5E7D084-46AC-6BC6-11E1-2106FFADF0A0}"/>
              </a:ext>
            </a:extLst>
          </p:cNvPr>
          <p:cNvSpPr/>
          <p:nvPr/>
        </p:nvSpPr>
        <p:spPr bwMode="auto">
          <a:xfrm>
            <a:off x="509238" y="2496453"/>
            <a:ext cx="6137331" cy="2945368"/>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FP_OFF,	4  </a:t>
            </a:r>
            <a:r>
              <a:rPr lang="en-US" sz="2000" i="1" dirty="0">
                <a:solidFill>
                  <a:srgbClr val="2C895B"/>
                </a:solidFill>
                <a:latin typeface="Consolas" panose="020B0609020204030204" pitchFamily="49" charset="0"/>
                <a:cs typeface="Consolas" panose="020B0609020204030204" pitchFamily="49" charset="0"/>
              </a:rPr>
              <a:t>// Local base</a:t>
            </a:r>
          </a:p>
          <a:p>
            <a:r>
              <a:rPr lang="en-US" sz="2000" i="1" dirty="0">
                <a:solidFill>
                  <a:srgbClr val="2C895B"/>
                </a:solidFill>
                <a:latin typeface="Consolas" panose="020B0609020204030204" pitchFamily="49" charset="0"/>
                <a:cs typeface="Consolas" panose="020B0609020204030204" pitchFamily="49" charset="0"/>
              </a:rPr>
              <a:t>// NAME,	     SIZE + </a:t>
            </a:r>
            <a:r>
              <a:rPr lang="en-US" sz="2000" i="1" dirty="0" err="1">
                <a:solidFill>
                  <a:srgbClr val="2C895B"/>
                </a:solidFill>
                <a:latin typeface="Consolas" panose="020B0609020204030204" pitchFamily="49" charset="0"/>
                <a:cs typeface="Consolas" panose="020B0609020204030204" pitchFamily="49" charset="0"/>
              </a:rPr>
              <a:t>prev_name</a:t>
            </a:r>
            <a:endParaRPr lang="en-US" sz="2000" i="1" dirty="0">
              <a:solidFill>
                <a:srgbClr val="2C895B"/>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A,		8 + FP_OFF</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PTR1,		4 + A</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PTR2,		4 + PTR1</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TMP,		</a:t>
            </a:r>
            <a:r>
              <a:rPr lang="en-US" sz="2000" dirty="0">
                <a:solidFill>
                  <a:srgbClr val="FF0000"/>
                </a:solidFill>
                <a:latin typeface="Consolas" panose="020B0609020204030204" pitchFamily="49" charset="0"/>
                <a:cs typeface="Consolas" panose="020B0609020204030204" pitchFamily="49" charset="0"/>
              </a:rPr>
              <a:t>2</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PTR2</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NM,		</a:t>
            </a:r>
            <a:r>
              <a:rPr lang="en-US" sz="2000" dirty="0">
                <a:solidFill>
                  <a:srgbClr val="FF0000"/>
                </a:solidFill>
                <a:latin typeface="Consolas" panose="020B0609020204030204" pitchFamily="49" charset="0"/>
                <a:cs typeface="Consolas" panose="020B0609020204030204" pitchFamily="49" charset="0"/>
              </a:rPr>
              <a:t>6</a:t>
            </a:r>
            <a:r>
              <a:rPr lang="en-US" sz="2000" dirty="0">
                <a:solidFill>
                  <a:schemeClr val="tx2"/>
                </a:solidFill>
                <a:latin typeface="Consolas" panose="020B0609020204030204" pitchFamily="49" charset="0"/>
                <a:cs typeface="Consolas" panose="020B0609020204030204" pitchFamily="49" charset="0"/>
              </a:rPr>
              <a:t> + </a:t>
            </a:r>
            <a:r>
              <a:rPr lang="en-US" sz="2000" dirty="0">
                <a:solidFill>
                  <a:srgbClr val="2C895B"/>
                </a:solidFill>
                <a:latin typeface="Consolas" panose="020B0609020204030204" pitchFamily="49" charset="0"/>
                <a:cs typeface="Consolas" panose="020B0609020204030204" pitchFamily="49" charset="0"/>
              </a:rPr>
              <a:t>TMP</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PAD,		</a:t>
            </a:r>
            <a:r>
              <a:rPr lang="en-US" sz="2000" dirty="0">
                <a:solidFill>
                  <a:srgbClr val="FF0000"/>
                </a:solidFill>
                <a:latin typeface="Consolas" panose="020B0609020204030204" pitchFamily="49" charset="0"/>
                <a:cs typeface="Consolas" panose="020B0609020204030204" pitchFamily="49" charset="0"/>
              </a:rPr>
              <a:t>0</a:t>
            </a:r>
            <a:r>
              <a:rPr lang="en-US" sz="2000" dirty="0">
                <a:solidFill>
                  <a:schemeClr val="tx2"/>
                </a:solidFill>
                <a:latin typeface="Consolas" panose="020B0609020204030204" pitchFamily="49" charset="0"/>
                <a:cs typeface="Consolas" panose="020B0609020204030204" pitchFamily="49" charset="0"/>
              </a:rPr>
              <a:t> + NM </a:t>
            </a:r>
            <a:r>
              <a:rPr lang="en-US" sz="2000" dirty="0">
                <a:solidFill>
                  <a:srgbClr val="F3753F"/>
                </a:solidFill>
                <a:latin typeface="Consolas" panose="020B0609020204030204" pitchFamily="49" charset="0"/>
                <a:cs typeface="Consolas" panose="020B0609020204030204" pitchFamily="49" charset="0"/>
              </a:rPr>
              <a:t>// not needed</a:t>
            </a:r>
          </a:p>
          <a:p>
            <a:r>
              <a:rPr lang="en-US" sz="2000" dirty="0">
                <a:solidFill>
                  <a:schemeClr val="tx2"/>
                </a:solidFill>
                <a:latin typeface="Consolas" panose="020B0609020204030204" pitchFamily="49" charset="0"/>
                <a:cs typeface="Consolas" panose="020B0609020204030204" pitchFamily="49" charset="0"/>
              </a:rPr>
              <a:t>.</a:t>
            </a:r>
            <a:r>
              <a:rPr lang="en-US" sz="2000" dirty="0" err="1">
                <a:solidFill>
                  <a:schemeClr val="tx2"/>
                </a:solidFill>
                <a:latin typeface="Consolas" panose="020B0609020204030204" pitchFamily="49" charset="0"/>
                <a:cs typeface="Consolas" panose="020B0609020204030204" pitchFamily="49" charset="0"/>
              </a:rPr>
              <a:t>equ</a:t>
            </a:r>
            <a:r>
              <a:rPr lang="en-US" sz="2000" dirty="0">
                <a:solidFill>
                  <a:schemeClr val="tx2"/>
                </a:solidFill>
                <a:latin typeface="Consolas" panose="020B0609020204030204" pitchFamily="49" charset="0"/>
                <a:cs typeface="Consolas" panose="020B0609020204030204" pitchFamily="49" charset="0"/>
              </a:rPr>
              <a:t>	FRMADD 	PAD – FP_OFF</a:t>
            </a:r>
          </a:p>
        </p:txBody>
      </p:sp>
      <p:sp>
        <p:nvSpPr>
          <p:cNvPr id="83" name="TextBox 82">
            <a:extLst>
              <a:ext uri="{FF2B5EF4-FFF2-40B4-BE49-F238E27FC236}">
                <a16:creationId xmlns:a16="http://schemas.microsoft.com/office/drawing/2014/main" id="{2BC400DF-319A-A335-2876-54D47FA4692A}"/>
              </a:ext>
            </a:extLst>
          </p:cNvPr>
          <p:cNvSpPr txBox="1"/>
          <p:nvPr/>
        </p:nvSpPr>
        <p:spPr>
          <a:xfrm>
            <a:off x="6783932" y="1221064"/>
            <a:ext cx="311304" cy="3470181"/>
          </a:xfrm>
          <a:prstGeom prst="rect">
            <a:avLst/>
          </a:prstGeom>
          <a:noFill/>
        </p:spPr>
        <p:txBody>
          <a:bodyPr wrap="none" rtlCol="0">
            <a:spAutoFit/>
          </a:bodyPr>
          <a:lstStyle/>
          <a:p>
            <a:r>
              <a:rPr lang="en-US" dirty="0">
                <a:solidFill>
                  <a:srgbClr val="F3753F"/>
                </a:solidFill>
                <a:latin typeface="Consolas" panose="020B0609020204030204" pitchFamily="49" charset="0"/>
                <a:cs typeface="Consolas" panose="020B0609020204030204" pitchFamily="49" charset="0"/>
              </a:rPr>
              <a:t>1</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2</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3</a:t>
            </a:r>
          </a:p>
          <a:p>
            <a:endParaRPr lang="en-US" sz="11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4</a:t>
            </a:r>
          </a:p>
          <a:p>
            <a:endParaRPr lang="en-US" sz="12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5</a:t>
            </a: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6</a:t>
            </a:r>
          </a:p>
          <a:p>
            <a:endParaRPr lang="en-US" sz="105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7</a:t>
            </a:r>
            <a:endParaRPr lang="en-US" sz="1600" dirty="0">
              <a:solidFill>
                <a:srgbClr val="F3753F"/>
              </a:solidFill>
              <a:latin typeface="Consolas" panose="020B0609020204030204" pitchFamily="49" charset="0"/>
              <a:cs typeface="Consolas" panose="020B0609020204030204" pitchFamily="49" charset="0"/>
            </a:endParaRPr>
          </a:p>
          <a:p>
            <a:endParaRPr lang="en-US" sz="1000" dirty="0">
              <a:solidFill>
                <a:srgbClr val="F3753F"/>
              </a:solidFill>
              <a:latin typeface="Consolas" panose="020B0609020204030204" pitchFamily="49" charset="0"/>
              <a:cs typeface="Consolas" panose="020B0609020204030204" pitchFamily="49" charset="0"/>
            </a:endParaRPr>
          </a:p>
          <a:p>
            <a:r>
              <a:rPr lang="en-US" dirty="0">
                <a:solidFill>
                  <a:srgbClr val="F3753F"/>
                </a:solidFill>
                <a:latin typeface="Consolas" panose="020B0609020204030204" pitchFamily="49" charset="0"/>
                <a:cs typeface="Consolas" panose="020B0609020204030204" pitchFamily="49" charset="0"/>
              </a:rPr>
              <a:t>8</a:t>
            </a:r>
          </a:p>
        </p:txBody>
      </p:sp>
      <p:sp>
        <p:nvSpPr>
          <p:cNvPr id="84" name="Left Arrow 83">
            <a:extLst>
              <a:ext uri="{FF2B5EF4-FFF2-40B4-BE49-F238E27FC236}">
                <a16:creationId xmlns:a16="http://schemas.microsoft.com/office/drawing/2014/main" id="{F972903D-D686-95D5-E76D-56629E250688}"/>
              </a:ext>
            </a:extLst>
          </p:cNvPr>
          <p:cNvSpPr/>
          <p:nvPr/>
        </p:nvSpPr>
        <p:spPr>
          <a:xfrm>
            <a:off x="9777955" y="1969698"/>
            <a:ext cx="565006" cy="191842"/>
          </a:xfrm>
          <a:prstGeom prst="leftArrow">
            <a:avLst/>
          </a:prstGeom>
          <a:solidFill>
            <a:srgbClr val="00B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85" name="TextBox 84">
            <a:extLst>
              <a:ext uri="{FF2B5EF4-FFF2-40B4-BE49-F238E27FC236}">
                <a16:creationId xmlns:a16="http://schemas.microsoft.com/office/drawing/2014/main" id="{F9DAAFA2-3587-9E1C-14AF-4E6AD9FD1A5E}"/>
              </a:ext>
            </a:extLst>
          </p:cNvPr>
          <p:cNvSpPr txBox="1"/>
          <p:nvPr/>
        </p:nvSpPr>
        <p:spPr>
          <a:xfrm>
            <a:off x="10284379" y="1872554"/>
            <a:ext cx="1643399" cy="338554"/>
          </a:xfrm>
          <a:prstGeom prst="rect">
            <a:avLst/>
          </a:prstGeom>
          <a:noFill/>
        </p:spPr>
        <p:txBody>
          <a:bodyPr wrap="none" rtlCol="0">
            <a:spAutoFit/>
          </a:bodyPr>
          <a:lstStyle/>
          <a:p>
            <a:r>
              <a:rPr lang="en-US" sz="1600" dirty="0">
                <a:solidFill>
                  <a:schemeClr val="tx2"/>
                </a:solidFill>
                <a:latin typeface="Consolas" panose="020B0609020204030204" pitchFamily="49" charset="0"/>
                <a:cs typeface="Consolas" panose="020B0609020204030204" pitchFamily="49" charset="0"/>
              </a:rPr>
              <a:t>[</a:t>
            </a:r>
            <a:r>
              <a:rPr lang="en-US" sz="1600" dirty="0" err="1">
                <a:solidFill>
                  <a:schemeClr val="tx2"/>
                </a:solidFill>
                <a:latin typeface="Consolas" panose="020B0609020204030204" pitchFamily="49" charset="0"/>
                <a:cs typeface="Consolas" panose="020B0609020204030204" pitchFamily="49" charset="0"/>
              </a:rPr>
              <a:t>fp</a:t>
            </a:r>
            <a:r>
              <a:rPr lang="en-US" sz="1600" dirty="0">
                <a:solidFill>
                  <a:schemeClr val="tx2"/>
                </a:solidFill>
                <a:latin typeface="Consolas" panose="020B0609020204030204" pitchFamily="49" charset="0"/>
                <a:cs typeface="Consolas" panose="020B0609020204030204" pitchFamily="49" charset="0"/>
              </a:rPr>
              <a:t>, -FP_OFF]</a:t>
            </a:r>
          </a:p>
        </p:txBody>
      </p:sp>
      <p:sp>
        <p:nvSpPr>
          <p:cNvPr id="3" name="TextBox 2">
            <a:extLst>
              <a:ext uri="{FF2B5EF4-FFF2-40B4-BE49-F238E27FC236}">
                <a16:creationId xmlns:a16="http://schemas.microsoft.com/office/drawing/2014/main" id="{BD23A7BB-21E7-65BC-91B8-0F4EE4D30135}"/>
              </a:ext>
            </a:extLst>
          </p:cNvPr>
          <p:cNvSpPr txBox="1"/>
          <p:nvPr/>
        </p:nvSpPr>
        <p:spPr>
          <a:xfrm>
            <a:off x="310336" y="739599"/>
            <a:ext cx="2334435"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Example shows allocation </a:t>
            </a:r>
            <a:r>
              <a:rPr lang="en-US" b="1" dirty="0">
                <a:solidFill>
                  <a:srgbClr val="FF0000"/>
                </a:solidFill>
              </a:rPr>
              <a:t>with reordering </a:t>
            </a:r>
            <a:r>
              <a:rPr lang="en-US" dirty="0">
                <a:solidFill>
                  <a:srgbClr val="2C895B"/>
                </a:solidFill>
              </a:rPr>
              <a:t>variables to optimize space</a:t>
            </a:r>
          </a:p>
        </p:txBody>
      </p:sp>
      <p:grpSp>
        <p:nvGrpSpPr>
          <p:cNvPr id="10" name="Group 9">
            <a:extLst>
              <a:ext uri="{FF2B5EF4-FFF2-40B4-BE49-F238E27FC236}">
                <a16:creationId xmlns:a16="http://schemas.microsoft.com/office/drawing/2014/main" id="{4E852941-4AF3-07D7-9CB3-35FF488BC515}"/>
              </a:ext>
            </a:extLst>
          </p:cNvPr>
          <p:cNvGrpSpPr/>
          <p:nvPr/>
        </p:nvGrpSpPr>
        <p:grpSpPr>
          <a:xfrm>
            <a:off x="8539765" y="2131115"/>
            <a:ext cx="3042351" cy="1973249"/>
            <a:chOff x="8539765" y="2131115"/>
            <a:chExt cx="3042351" cy="1973249"/>
          </a:xfrm>
        </p:grpSpPr>
        <p:sp>
          <p:nvSpPr>
            <p:cNvPr id="8" name="U-Turn Arrow 7">
              <a:extLst>
                <a:ext uri="{FF2B5EF4-FFF2-40B4-BE49-F238E27FC236}">
                  <a16:creationId xmlns:a16="http://schemas.microsoft.com/office/drawing/2014/main" id="{6DD2622F-C6DA-3A9D-A14E-70CC12F2A561}"/>
                </a:ext>
              </a:extLst>
            </p:cNvPr>
            <p:cNvSpPr/>
            <p:nvPr/>
          </p:nvSpPr>
          <p:spPr>
            <a:xfrm rot="16200000" flipV="1">
              <a:off x="8454738" y="2216142"/>
              <a:ext cx="1973249" cy="1803196"/>
            </a:xfrm>
            <a:prstGeom prst="uturnArrow">
              <a:avLst>
                <a:gd name="adj1" fmla="val 3314"/>
                <a:gd name="adj2" fmla="val 6735"/>
                <a:gd name="adj3" fmla="val 25000"/>
                <a:gd name="adj4" fmla="val 43750"/>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BA0C082-ADA0-8C3C-D8B8-F31BCCB2509D}"/>
                </a:ext>
              </a:extLst>
            </p:cNvPr>
            <p:cNvSpPr txBox="1"/>
            <p:nvPr/>
          </p:nvSpPr>
          <p:spPr>
            <a:xfrm>
              <a:off x="10307408" y="2824739"/>
              <a:ext cx="1274708" cy="646331"/>
            </a:xfrm>
            <a:prstGeom prst="rect">
              <a:avLst/>
            </a:prstGeom>
            <a:solidFill>
              <a:schemeClr val="accent4">
                <a:lumMod val="20000"/>
                <a:lumOff val="80000"/>
              </a:schemeClr>
            </a:solidFill>
            <a:ln>
              <a:solidFill>
                <a:schemeClr val="accent1"/>
              </a:solidFill>
            </a:ln>
          </p:spPr>
          <p:txBody>
            <a:bodyPr wrap="none" rtlCol="0">
              <a:spAutoFit/>
            </a:bodyPr>
            <a:lstStyle/>
            <a:p>
              <a:r>
                <a:rPr lang="en-US" dirty="0">
                  <a:solidFill>
                    <a:srgbClr val="FF0000"/>
                  </a:solidFill>
                </a:rPr>
                <a:t>Alternative</a:t>
              </a:r>
            </a:p>
            <a:p>
              <a:r>
                <a:rPr lang="en-US" dirty="0">
                  <a:solidFill>
                    <a:srgbClr val="FF0000"/>
                  </a:solidFill>
                </a:rPr>
                <a:t>location</a:t>
              </a:r>
            </a:p>
          </p:txBody>
        </p:sp>
      </p:grpSp>
      <p:grpSp>
        <p:nvGrpSpPr>
          <p:cNvPr id="13" name="Group 12">
            <a:extLst>
              <a:ext uri="{FF2B5EF4-FFF2-40B4-BE49-F238E27FC236}">
                <a16:creationId xmlns:a16="http://schemas.microsoft.com/office/drawing/2014/main" id="{E2FD1545-1C0E-1FA2-A034-80CF5BBA82F5}"/>
              </a:ext>
            </a:extLst>
          </p:cNvPr>
          <p:cNvGrpSpPr/>
          <p:nvPr/>
        </p:nvGrpSpPr>
        <p:grpSpPr>
          <a:xfrm>
            <a:off x="2410482" y="4009826"/>
            <a:ext cx="933077" cy="853766"/>
            <a:chOff x="2410482" y="4009826"/>
            <a:chExt cx="933077" cy="853766"/>
          </a:xfrm>
        </p:grpSpPr>
        <p:sp>
          <p:nvSpPr>
            <p:cNvPr id="11" name="Right Arrow 10">
              <a:extLst>
                <a:ext uri="{FF2B5EF4-FFF2-40B4-BE49-F238E27FC236}">
                  <a16:creationId xmlns:a16="http://schemas.microsoft.com/office/drawing/2014/main" id="{5264190A-D3AE-0630-FFA9-50A91240699C}"/>
                </a:ext>
              </a:extLst>
            </p:cNvPr>
            <p:cNvSpPr/>
            <p:nvPr/>
          </p:nvSpPr>
          <p:spPr>
            <a:xfrm>
              <a:off x="2644771" y="4595462"/>
              <a:ext cx="596823" cy="26813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E94F6BF-0AE9-3FDE-7EED-65CF4659E077}"/>
                </a:ext>
              </a:extLst>
            </p:cNvPr>
            <p:cNvSpPr txBox="1"/>
            <p:nvPr/>
          </p:nvSpPr>
          <p:spPr>
            <a:xfrm>
              <a:off x="2410482" y="4009826"/>
              <a:ext cx="933077" cy="646331"/>
            </a:xfrm>
            <a:prstGeom prst="rect">
              <a:avLst/>
            </a:prstGeom>
            <a:noFill/>
          </p:spPr>
          <p:txBody>
            <a:bodyPr wrap="square" rtlCol="0">
              <a:spAutoFit/>
            </a:bodyPr>
            <a:lstStyle/>
            <a:p>
              <a:pPr algn="ctr"/>
              <a:r>
                <a:rPr lang="en-US" dirty="0">
                  <a:solidFill>
                    <a:srgbClr val="FF0000"/>
                  </a:solidFill>
                </a:rPr>
                <a:t>size change</a:t>
              </a:r>
            </a:p>
          </p:txBody>
        </p:sp>
      </p:grpSp>
    </p:spTree>
    <p:extLst>
      <p:ext uri="{BB962C8B-B14F-4D97-AF65-F5344CB8AC3E}">
        <p14:creationId xmlns:p14="http://schemas.microsoft.com/office/powerpoint/2010/main" val="29110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p:bldP spid="8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442B06-AC17-DE4F-8206-980C20EAEA9A}"/>
              </a:ext>
            </a:extLst>
          </p:cNvPr>
          <p:cNvSpPr>
            <a:spLocks noGrp="1"/>
          </p:cNvSpPr>
          <p:nvPr>
            <p:ph type="title"/>
          </p:nvPr>
        </p:nvSpPr>
        <p:spPr>
          <a:xfrm>
            <a:off x="165113" y="35661"/>
            <a:ext cx="11469734" cy="450287"/>
          </a:xfrm>
        </p:spPr>
        <p:txBody>
          <a:bodyPr/>
          <a:lstStyle/>
          <a:p>
            <a:r>
              <a:rPr lang="en-US" dirty="0"/>
              <a:t>ARM Assembly Source File: Header and Footer</a:t>
            </a:r>
          </a:p>
        </p:txBody>
      </p:sp>
      <p:sp>
        <p:nvSpPr>
          <p:cNvPr id="2" name="Content Placeholder 1">
            <a:extLst>
              <a:ext uri="{FF2B5EF4-FFF2-40B4-BE49-F238E27FC236}">
                <a16:creationId xmlns:a16="http://schemas.microsoft.com/office/drawing/2014/main" id="{6E4BD828-E213-2A4E-BC41-20417EFFBDCA}"/>
              </a:ext>
            </a:extLst>
          </p:cNvPr>
          <p:cNvSpPr>
            <a:spLocks noGrp="1"/>
          </p:cNvSpPr>
          <p:nvPr>
            <p:ph sz="quarter" idx="17"/>
          </p:nvPr>
        </p:nvSpPr>
        <p:spPr>
          <a:xfrm>
            <a:off x="506476" y="3656645"/>
            <a:ext cx="11287690" cy="3201355"/>
          </a:xfrm>
          <a:solidFill>
            <a:schemeClr val="accent4">
              <a:lumMod val="20000"/>
              <a:lumOff val="80000"/>
            </a:schemeClr>
          </a:solidFill>
          <a:ln>
            <a:solidFill>
              <a:srgbClr val="0070C0"/>
            </a:solidFill>
          </a:ln>
        </p:spPr>
        <p:txBody>
          <a:bodyPr/>
          <a:lstStyle/>
          <a:p>
            <a:pPr marL="0" indent="0">
              <a:lnSpc>
                <a:spcPct val="100000"/>
              </a:lnSpc>
              <a:buNone/>
            </a:pPr>
            <a:r>
              <a:rPr lang="en-US" sz="2400" b="1" dirty="0">
                <a:solidFill>
                  <a:srgbClr val="7030A0"/>
                </a:solidFill>
                <a:latin typeface="Courier New" panose="02070309020205020404" pitchFamily="49" charset="0"/>
                <a:cs typeface="Courier New" panose="02070309020205020404" pitchFamily="49" charset="0"/>
              </a:rPr>
              <a:t>.</a:t>
            </a:r>
            <a:r>
              <a:rPr lang="en-US" sz="2000" b="1" dirty="0">
                <a:solidFill>
                  <a:srgbClr val="7030A0"/>
                </a:solidFill>
                <a:latin typeface="Courier New" panose="02070309020205020404" pitchFamily="49" charset="0"/>
                <a:cs typeface="Courier New" panose="02070309020205020404" pitchFamily="49" charset="0"/>
              </a:rPr>
              <a:t>syntax </a:t>
            </a:r>
            <a:r>
              <a:rPr lang="en-US" sz="2000" b="1" dirty="0">
                <a:solidFill>
                  <a:srgbClr val="F3753F"/>
                </a:solidFill>
                <a:latin typeface="Courier New" panose="02070309020205020404" pitchFamily="49" charset="0"/>
                <a:cs typeface="Courier New" panose="02070309020205020404" pitchFamily="49" charset="0"/>
              </a:rPr>
              <a:t>unified</a:t>
            </a:r>
            <a:r>
              <a:rPr lang="en-US" sz="2000" b="1" dirty="0">
                <a:solidFill>
                  <a:srgbClr val="7030A0"/>
                </a:solidFill>
                <a:latin typeface="Courier New" panose="02070309020205020404" pitchFamily="49" charset="0"/>
                <a:cs typeface="Courier New" panose="02070309020205020404" pitchFamily="49" charset="0"/>
              </a:rPr>
              <a:t> </a:t>
            </a:r>
          </a:p>
          <a:p>
            <a:pPr lvl="1"/>
            <a:r>
              <a:rPr lang="en-US" sz="2000" dirty="0"/>
              <a:t>use the standard ARM assembly language syntax called </a:t>
            </a:r>
            <a:r>
              <a:rPr lang="en-US" sz="2000" b="1" i="1" dirty="0">
                <a:solidFill>
                  <a:schemeClr val="accent5"/>
                </a:solidFill>
              </a:rPr>
              <a:t>Unified Assembler Language</a:t>
            </a:r>
            <a:r>
              <a:rPr lang="en-US" sz="2000" dirty="0">
                <a:solidFill>
                  <a:schemeClr val="accent5"/>
                </a:solidFill>
              </a:rPr>
              <a:t> (</a:t>
            </a:r>
            <a:r>
              <a:rPr lang="en-US" sz="2000" b="1" i="1" dirty="0">
                <a:solidFill>
                  <a:schemeClr val="accent5"/>
                </a:solidFill>
              </a:rPr>
              <a:t>UAL)</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.section .note.GNU-stack,"",%</a:t>
            </a:r>
            <a:r>
              <a:rPr lang="en-US" sz="2000" b="1" dirty="0" err="1">
                <a:solidFill>
                  <a:srgbClr val="7030A0"/>
                </a:solidFill>
                <a:latin typeface="Courier New" panose="02070309020205020404" pitchFamily="49" charset="0"/>
                <a:cs typeface="Courier New" panose="02070309020205020404" pitchFamily="49" charset="0"/>
              </a:rPr>
              <a:t>progbits</a:t>
            </a:r>
            <a:endParaRPr lang="en-US" sz="2000" b="1" dirty="0">
              <a:solidFill>
                <a:srgbClr val="7030A0"/>
              </a:solidFill>
              <a:latin typeface="Courier New" panose="02070309020205020404" pitchFamily="49" charset="0"/>
              <a:cs typeface="Courier New" panose="02070309020205020404" pitchFamily="49" charset="0"/>
            </a:endParaRPr>
          </a:p>
          <a:p>
            <a:pPr lvl="1"/>
            <a:r>
              <a:rPr lang="en-US" sz="2000" dirty="0"/>
              <a:t>tells the linker to </a:t>
            </a:r>
            <a:r>
              <a:rPr lang="en-US" sz="2000" b="1" dirty="0">
                <a:solidFill>
                  <a:srgbClr val="FF0000"/>
                </a:solidFill>
              </a:rPr>
              <a:t>make the stack and all data segments not-executable </a:t>
            </a:r>
            <a:r>
              <a:rPr lang="en-US" sz="2000" dirty="0"/>
              <a:t>(no instructions in those sections) – security measure</a:t>
            </a:r>
          </a:p>
          <a:p>
            <a:pPr marL="0" indent="0">
              <a:lnSpc>
                <a:spcPct val="100000"/>
              </a:lnSpc>
              <a:buNone/>
            </a:pPr>
            <a:r>
              <a:rPr lang="en-US" sz="2000" b="1" dirty="0">
                <a:solidFill>
                  <a:srgbClr val="7030A0"/>
                </a:solidFill>
                <a:latin typeface="Courier New" panose="02070309020205020404" pitchFamily="49" charset="0"/>
                <a:cs typeface="Courier New" panose="02070309020205020404" pitchFamily="49" charset="0"/>
              </a:rPr>
              <a:t>.end</a:t>
            </a:r>
          </a:p>
          <a:p>
            <a:pPr lvl="1"/>
            <a:r>
              <a:rPr lang="en-US" sz="2000" dirty="0"/>
              <a:t>at the end of the source file, everything written after the </a:t>
            </a:r>
            <a:r>
              <a:rPr lang="en-US" sz="2000" dirty="0">
                <a:solidFill>
                  <a:srgbClr val="7030A0"/>
                </a:solidFill>
              </a:rPr>
              <a:t>.end </a:t>
            </a:r>
            <a:r>
              <a:rPr lang="en-US" sz="2000" dirty="0"/>
              <a:t>is ignored</a:t>
            </a:r>
          </a:p>
        </p:txBody>
      </p:sp>
      <p:sp>
        <p:nvSpPr>
          <p:cNvPr id="4" name="Rounded Rectangle 3">
            <a:extLst>
              <a:ext uri="{FF2B5EF4-FFF2-40B4-BE49-F238E27FC236}">
                <a16:creationId xmlns:a16="http://schemas.microsoft.com/office/drawing/2014/main" id="{872B4DFE-4742-C94B-98CC-E24EDD2357EC}"/>
              </a:ext>
            </a:extLst>
          </p:cNvPr>
          <p:cNvSpPr/>
          <p:nvPr/>
        </p:nvSpPr>
        <p:spPr bwMode="auto">
          <a:xfrm>
            <a:off x="3466535" y="439353"/>
            <a:ext cx="8218989"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.arch  </a:t>
            </a:r>
            <a:r>
              <a:rPr lang="en-US" sz="1600" b="1" dirty="0">
                <a:solidFill>
                  <a:srgbClr val="F3753F"/>
                </a:solidFill>
                <a:latin typeface="Courier New" panose="02070309020205020404" pitchFamily="49" charset="0"/>
                <a:cs typeface="Courier New" panose="02070309020205020404" pitchFamily="49" charset="0"/>
              </a:rPr>
              <a:t> armv6        </a:t>
            </a:r>
            <a:r>
              <a:rPr lang="en-US" sz="1600" b="1" dirty="0">
                <a:solidFill>
                  <a:schemeClr val="accent3"/>
                </a:solidFill>
                <a:latin typeface="Courier New" panose="02070309020205020404" pitchFamily="49" charset="0"/>
                <a:cs typeface="Courier New" panose="02070309020205020404" pitchFamily="49" charset="0"/>
              </a:rPr>
              <a:t>// armv6 architecture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.arm	</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arm 32-bit instruction set</a:t>
            </a:r>
          </a:p>
          <a:p>
            <a:r>
              <a:rPr lang="en-US" sz="1600" b="1" dirty="0">
                <a:solidFill>
                  <a:schemeClr val="accent3"/>
                </a:solidFill>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fpu</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err="1">
                <a:solidFill>
                  <a:srgbClr val="F3753F"/>
                </a:solidFill>
                <a:latin typeface="Courier New" panose="02070309020205020404" pitchFamily="49" charset="0"/>
                <a:cs typeface="Courier New" panose="02070309020205020404" pitchFamily="49" charset="0"/>
              </a:rPr>
              <a:t>vfp</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floating point co-processor</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.syntax </a:t>
            </a:r>
            <a:r>
              <a:rPr lang="en-US" sz="1600" b="1" dirty="0">
                <a:solidFill>
                  <a:srgbClr val="F3753F"/>
                </a:solidFill>
                <a:latin typeface="Courier New" panose="02070309020205020404" pitchFamily="49" charset="0"/>
                <a:cs typeface="Courier New" panose="02070309020205020404" pitchFamily="49" charset="0"/>
              </a:rPr>
              <a:t>unified</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 modern syntax</a:t>
            </a:r>
            <a:endParaRPr lang="en-US" sz="1600" b="1" dirty="0">
              <a:latin typeface="Courier New" panose="02070309020205020404" pitchFamily="49" charset="0"/>
              <a:cs typeface="Courier New" panose="02070309020205020404" pitchFamily="49" charset="0"/>
            </a:endParaRPr>
          </a:p>
        </p:txBody>
      </p:sp>
      <p:sp>
        <p:nvSpPr>
          <p:cNvPr id="9" name="Right Arrow 8">
            <a:extLst>
              <a:ext uri="{FF2B5EF4-FFF2-40B4-BE49-F238E27FC236}">
                <a16:creationId xmlns:a16="http://schemas.microsoft.com/office/drawing/2014/main" id="{D4C7C688-910C-DF40-9EA1-385C14BDCAF5}"/>
              </a:ext>
            </a:extLst>
          </p:cNvPr>
          <p:cNvSpPr/>
          <p:nvPr/>
        </p:nvSpPr>
        <p:spPr>
          <a:xfrm>
            <a:off x="2701379" y="729179"/>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D045405-18A3-C84E-BCB9-C3DC047DFB4C}"/>
              </a:ext>
            </a:extLst>
          </p:cNvPr>
          <p:cNvSpPr txBox="1"/>
          <p:nvPr/>
        </p:nvSpPr>
        <p:spPr>
          <a:xfrm>
            <a:off x="557153" y="445582"/>
            <a:ext cx="2148575" cy="830997"/>
          </a:xfrm>
          <a:prstGeom prst="rect">
            <a:avLst/>
          </a:prstGeom>
          <a:noFill/>
          <a:ln w="28575">
            <a:solidFill>
              <a:schemeClr val="accent1"/>
            </a:solidFill>
          </a:ln>
        </p:spPr>
        <p:txBody>
          <a:bodyPr wrap="square" rtlCol="0">
            <a:spAutoFit/>
          </a:bodyPr>
          <a:lstStyle/>
          <a:p>
            <a:pPr algn="ctr"/>
            <a:r>
              <a:rPr lang="en-US" sz="1600" b="1" dirty="0">
                <a:solidFill>
                  <a:schemeClr val="accent1"/>
                </a:solidFill>
              </a:rPr>
              <a:t>File Header</a:t>
            </a:r>
            <a:r>
              <a:rPr lang="en-US" sz="1600" dirty="0"/>
              <a:t> </a:t>
            </a:r>
          </a:p>
          <a:p>
            <a:pPr algn="ctr"/>
            <a:r>
              <a:rPr lang="en-US" sz="1600" dirty="0"/>
              <a:t>At the top of every ARM source file</a:t>
            </a:r>
          </a:p>
        </p:txBody>
      </p:sp>
      <p:sp>
        <p:nvSpPr>
          <p:cNvPr id="13" name="Rounded Rectangle 12">
            <a:extLst>
              <a:ext uri="{FF2B5EF4-FFF2-40B4-BE49-F238E27FC236}">
                <a16:creationId xmlns:a16="http://schemas.microsoft.com/office/drawing/2014/main" id="{970B258B-BD7C-A645-966C-0D7571289C94}"/>
              </a:ext>
            </a:extLst>
          </p:cNvPr>
          <p:cNvSpPr/>
          <p:nvPr/>
        </p:nvSpPr>
        <p:spPr bwMode="auto">
          <a:xfrm>
            <a:off x="3443291" y="2373110"/>
            <a:ext cx="8242233" cy="110847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rgbClr val="7030A0"/>
                </a:solidFill>
                <a:latin typeface="Courier New" panose="02070309020205020404" pitchFamily="49" charset="0"/>
                <a:cs typeface="Courier New" panose="02070309020205020404" pitchFamily="49" charset="0"/>
              </a:rPr>
              <a:t>.section .note.GNU-stack,"",%</a:t>
            </a:r>
            <a:r>
              <a:rPr lang="en-US" sz="1600" b="1" dirty="0" err="1">
                <a:solidFill>
                  <a:srgbClr val="7030A0"/>
                </a:solidFill>
                <a:latin typeface="Courier New" panose="02070309020205020404" pitchFamily="49" charset="0"/>
                <a:cs typeface="Courier New" panose="02070309020205020404" pitchFamily="49" charset="0"/>
              </a:rPr>
              <a:t>progbits</a:t>
            </a:r>
            <a:r>
              <a:rPr lang="en-US" sz="1600" b="1" dirty="0">
                <a:solidFill>
                  <a:srgbClr val="7030A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set stack/data non-exec</a:t>
            </a:r>
            <a:endParaRPr lang="en-US" sz="1600" b="1" dirty="0">
              <a:solidFill>
                <a:schemeClr val="accent1"/>
              </a:solidFill>
              <a:latin typeface="Courier New" panose="02070309020205020404" pitchFamily="49" charset="0"/>
              <a:cs typeface="Courier New" panose="02070309020205020404" pitchFamily="49" charset="0"/>
            </a:endParaRPr>
          </a:p>
          <a:p>
            <a:r>
              <a:rPr lang="en-US" sz="1600" b="1" dirty="0">
                <a:solidFill>
                  <a:schemeClr val="accent1"/>
                </a:solidFill>
                <a:latin typeface="Courier New" panose="02070309020205020404" pitchFamily="49" charset="0"/>
                <a:cs typeface="Courier New" panose="02070309020205020404" pitchFamily="49" charset="0"/>
              </a:rPr>
              <a:t>.</a:t>
            </a:r>
            <a:r>
              <a:rPr lang="en-US" sz="1600" b="1" dirty="0">
                <a:solidFill>
                  <a:srgbClr val="7030A0"/>
                </a:solidFill>
                <a:latin typeface="Courier New" panose="02070309020205020404" pitchFamily="49" charset="0"/>
                <a:cs typeface="Courier New" panose="02070309020205020404" pitchFamily="49" charset="0"/>
              </a:rPr>
              <a:t>end</a:t>
            </a:r>
          </a:p>
          <a:p>
            <a:r>
              <a:rPr lang="en-US" sz="1600" b="1" dirty="0">
                <a:solidFill>
                  <a:schemeClr val="accent1"/>
                </a:solidFill>
                <a:latin typeface="Courier New" panose="02070309020205020404" pitchFamily="49" charset="0"/>
                <a:cs typeface="Courier New" panose="02070309020205020404" pitchFamily="49" charset="0"/>
              </a:rPr>
              <a:t>       // everything past the .end is ignored!</a:t>
            </a:r>
          </a:p>
          <a:p>
            <a:r>
              <a:rPr lang="en-US" sz="1600" b="1" dirty="0">
                <a:solidFill>
                  <a:schemeClr val="accent1"/>
                </a:solidFill>
                <a:latin typeface="Courier New" panose="02070309020205020404" pitchFamily="49" charset="0"/>
                <a:cs typeface="Courier New" panose="02070309020205020404" pitchFamily="49" charset="0"/>
              </a:rPr>
              <a:t>       // Debugging notes </a:t>
            </a:r>
            <a:r>
              <a:rPr lang="en-US" sz="1600" b="1" dirty="0" err="1">
                <a:solidFill>
                  <a:schemeClr val="accent1"/>
                </a:solidFill>
                <a:latin typeface="Courier New" panose="02070309020205020404" pitchFamily="49" charset="0"/>
                <a:cs typeface="Courier New" panose="02070309020205020404" pitchFamily="49" charset="0"/>
              </a:rPr>
              <a:t>etc</a:t>
            </a:r>
            <a:endParaRPr lang="en-US" sz="1600" dirty="0">
              <a:solidFill>
                <a:schemeClr val="accent1"/>
              </a:solidFill>
            </a:endParaRPr>
          </a:p>
        </p:txBody>
      </p:sp>
      <p:sp>
        <p:nvSpPr>
          <p:cNvPr id="14" name="Right Arrow 13">
            <a:extLst>
              <a:ext uri="{FF2B5EF4-FFF2-40B4-BE49-F238E27FC236}">
                <a16:creationId xmlns:a16="http://schemas.microsoft.com/office/drawing/2014/main" id="{F38762D6-75E8-6348-85BD-1A570B0EFA46}"/>
              </a:ext>
            </a:extLst>
          </p:cNvPr>
          <p:cNvSpPr/>
          <p:nvPr/>
        </p:nvSpPr>
        <p:spPr>
          <a:xfrm>
            <a:off x="2701644" y="2508204"/>
            <a:ext cx="745787" cy="2983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8DC7F181-871E-8B41-85C2-E00FB1DB408F}"/>
              </a:ext>
            </a:extLst>
          </p:cNvPr>
          <p:cNvSpPr txBox="1"/>
          <p:nvPr/>
        </p:nvSpPr>
        <p:spPr>
          <a:xfrm>
            <a:off x="460518" y="2294833"/>
            <a:ext cx="2245266" cy="830997"/>
          </a:xfrm>
          <a:prstGeom prst="rect">
            <a:avLst/>
          </a:prstGeom>
          <a:noFill/>
          <a:ln w="31750">
            <a:solidFill>
              <a:schemeClr val="accent1"/>
            </a:solidFill>
          </a:ln>
        </p:spPr>
        <p:txBody>
          <a:bodyPr wrap="square" rtlCol="0">
            <a:spAutoFit/>
          </a:bodyPr>
          <a:lstStyle/>
          <a:p>
            <a:pPr algn="ctr"/>
            <a:r>
              <a:rPr lang="en-US" sz="1600" b="1" dirty="0">
                <a:solidFill>
                  <a:schemeClr val="accent1"/>
                </a:solidFill>
              </a:rPr>
              <a:t>File Footer</a:t>
            </a:r>
            <a:r>
              <a:rPr lang="en-US" sz="1600" dirty="0"/>
              <a:t> </a:t>
            </a:r>
          </a:p>
          <a:p>
            <a:pPr algn="ctr"/>
            <a:r>
              <a:rPr lang="en-US" sz="1600" dirty="0"/>
              <a:t>At the bottom of every ARM source file</a:t>
            </a:r>
          </a:p>
        </p:txBody>
      </p:sp>
      <p:sp>
        <p:nvSpPr>
          <p:cNvPr id="16" name="Rounded Rectangle 15">
            <a:extLst>
              <a:ext uri="{FF2B5EF4-FFF2-40B4-BE49-F238E27FC236}">
                <a16:creationId xmlns:a16="http://schemas.microsoft.com/office/drawing/2014/main" id="{1A5A4D2F-48B9-6D4A-975B-A9DF36853C3E}"/>
              </a:ext>
            </a:extLst>
          </p:cNvPr>
          <p:cNvSpPr/>
          <p:nvPr/>
        </p:nvSpPr>
        <p:spPr bwMode="auto">
          <a:xfrm>
            <a:off x="3466535" y="1788229"/>
            <a:ext cx="8242233" cy="34837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solidFill>
                  <a:schemeClr val="accent1"/>
                </a:solidFill>
                <a:latin typeface="Courier New" panose="02070309020205020404" pitchFamily="49" charset="0"/>
                <a:cs typeface="Courier New" panose="02070309020205020404" pitchFamily="49" charset="0"/>
              </a:rPr>
              <a:t>// Contents of the other memory segment include .text (your code)</a:t>
            </a:r>
          </a:p>
        </p:txBody>
      </p:sp>
      <p:sp>
        <p:nvSpPr>
          <p:cNvPr id="11" name="TextBox 10">
            <a:extLst>
              <a:ext uri="{FF2B5EF4-FFF2-40B4-BE49-F238E27FC236}">
                <a16:creationId xmlns:a16="http://schemas.microsoft.com/office/drawing/2014/main" id="{56E6E2BC-42FE-F142-ACAA-915AD518B3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41560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4A61F-C9B5-D64D-983D-48C171109F61}"/>
              </a:ext>
            </a:extLst>
          </p:cNvPr>
          <p:cNvSpPr>
            <a:spLocks noGrp="1"/>
          </p:cNvSpPr>
          <p:nvPr>
            <p:ph type="title"/>
          </p:nvPr>
        </p:nvSpPr>
        <p:spPr>
          <a:xfrm>
            <a:off x="498164" y="0"/>
            <a:ext cx="10515600" cy="477155"/>
          </a:xfrm>
        </p:spPr>
        <p:txBody>
          <a:bodyPr/>
          <a:lstStyle/>
          <a:p>
            <a:r>
              <a:rPr lang="en-US" dirty="0"/>
              <a:t>Function Header and Footer Assembler Directives</a:t>
            </a:r>
          </a:p>
        </p:txBody>
      </p:sp>
      <p:sp>
        <p:nvSpPr>
          <p:cNvPr id="3" name="Content Placeholder 2">
            <a:extLst>
              <a:ext uri="{FF2B5EF4-FFF2-40B4-BE49-F238E27FC236}">
                <a16:creationId xmlns:a16="http://schemas.microsoft.com/office/drawing/2014/main" id="{B4DC5C90-C73C-4D41-9383-BE1D54873C91}"/>
              </a:ext>
            </a:extLst>
          </p:cNvPr>
          <p:cNvSpPr>
            <a:spLocks noGrp="1"/>
          </p:cNvSpPr>
          <p:nvPr>
            <p:ph sz="quarter" idx="17"/>
          </p:nvPr>
        </p:nvSpPr>
        <p:spPr>
          <a:xfrm>
            <a:off x="367649" y="2499245"/>
            <a:ext cx="11560129" cy="4178943"/>
          </a:xfrm>
          <a:solidFill>
            <a:schemeClr val="accent4">
              <a:lumMod val="20000"/>
              <a:lumOff val="80000"/>
            </a:schemeClr>
          </a:solidFill>
          <a:ln>
            <a:solidFill>
              <a:srgbClr val="0070C0"/>
            </a:solidFill>
          </a:ln>
        </p:spPr>
        <p:txBody>
          <a:bodyPr/>
          <a:lstStyle/>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.global </a:t>
            </a:r>
            <a:r>
              <a:rPr lang="en-US" sz="1600" b="1" dirty="0" err="1">
                <a:solidFill>
                  <a:srgbClr val="F3753F"/>
                </a:solidFill>
                <a:latin typeface="Courier New" panose="02070309020205020404" pitchFamily="49" charset="0"/>
                <a:cs typeface="Courier New" panose="02070309020205020404" pitchFamily="49" charset="0"/>
              </a:rPr>
              <a:t>function_name</a:t>
            </a:r>
            <a:endParaRPr lang="en-US" sz="1600" b="1" dirty="0">
              <a:solidFill>
                <a:srgbClr val="F3753F"/>
              </a:solidFill>
              <a:latin typeface="Courier New" panose="02070309020205020404" pitchFamily="49" charset="0"/>
              <a:cs typeface="Courier New" panose="02070309020205020404" pitchFamily="49" charset="0"/>
            </a:endParaRPr>
          </a:p>
          <a:p>
            <a:pPr lvl="1"/>
            <a:r>
              <a:rPr lang="en-US" sz="1600" dirty="0">
                <a:solidFill>
                  <a:schemeClr val="tx2"/>
                </a:solidFill>
                <a:cs typeface="Courier New" panose="02070309020205020404" pitchFamily="49" charset="0"/>
              </a:rPr>
              <a:t>Exports the function name to other files. </a:t>
            </a:r>
            <a:r>
              <a:rPr lang="en-US" sz="1600" b="1" u="sng" dirty="0">
                <a:solidFill>
                  <a:srgbClr val="0070C0"/>
                </a:solidFill>
                <a:cs typeface="Courier New" panose="02070309020205020404" pitchFamily="49" charset="0"/>
              </a:rPr>
              <a:t>Required</a:t>
            </a:r>
            <a:r>
              <a:rPr lang="en-US" sz="1600" b="1" dirty="0">
                <a:solidFill>
                  <a:srgbClr val="0070C0"/>
                </a:solidFill>
                <a:cs typeface="Courier New" panose="02070309020205020404" pitchFamily="49" charset="0"/>
              </a:rPr>
              <a:t> for main function, </a:t>
            </a:r>
            <a:r>
              <a:rPr lang="en-US" sz="1600" dirty="0">
                <a:solidFill>
                  <a:schemeClr val="tx2"/>
                </a:solidFill>
                <a:cs typeface="Courier New" panose="02070309020205020404" pitchFamily="49" charset="0"/>
              </a:rPr>
              <a:t>optional for others</a:t>
            </a:r>
          </a:p>
          <a:p>
            <a:pPr marL="0" indent="0">
              <a:lnSpc>
                <a:spcPct val="100000"/>
              </a:lnSpc>
              <a:buNone/>
            </a:pPr>
            <a:r>
              <a:rPr lang="en-US" sz="1600" b="1" dirty="0">
                <a:solidFill>
                  <a:srgbClr val="7030A0"/>
                </a:solidFill>
                <a:latin typeface="Courier New" panose="02070309020205020404" pitchFamily="49" charset="0"/>
                <a:cs typeface="Courier New" panose="02070309020205020404" pitchFamily="49" charset="0"/>
              </a:rPr>
              <a:t>.type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440"/>
                </a:solidFill>
                <a:latin typeface="Courier New" panose="02070309020205020404" pitchFamily="49" charset="0"/>
                <a:cs typeface="Courier New" panose="02070309020205020404" pitchFamily="49" charset="0"/>
              </a:rPr>
              <a:t>%function </a:t>
            </a:r>
            <a:endParaRPr lang="en-US" sz="1600" b="1" dirty="0">
              <a:latin typeface="Courier New" panose="02070309020205020404" pitchFamily="49" charset="0"/>
              <a:cs typeface="Courier New" panose="02070309020205020404" pitchFamily="49" charset="0"/>
            </a:endParaRPr>
          </a:p>
          <a:p>
            <a:pPr lvl="1"/>
            <a:r>
              <a:rPr lang="en-US" sz="1600" dirty="0"/>
              <a:t>The</a:t>
            </a:r>
            <a:r>
              <a:rPr lang="en-US" sz="1600" b="1" dirty="0">
                <a:solidFill>
                  <a:srgbClr val="7030A0"/>
                </a:solidFill>
                <a:latin typeface="Courier New" panose="02070309020205020404" pitchFamily="49" charset="0"/>
                <a:cs typeface="Courier New" panose="02070309020205020404" pitchFamily="49" charset="0"/>
              </a:rPr>
              <a:t> .type </a:t>
            </a:r>
            <a:r>
              <a:rPr lang="en-US" sz="1600" dirty="0"/>
              <a:t>directive sets the </a:t>
            </a:r>
            <a:r>
              <a:rPr lang="en-US" sz="1600" b="1" dirty="0">
                <a:solidFill>
                  <a:schemeClr val="accent1"/>
                </a:solidFill>
              </a:rPr>
              <a:t>type of a symbol/label name</a:t>
            </a:r>
          </a:p>
          <a:p>
            <a:pPr lvl="1"/>
            <a:r>
              <a:rPr lang="en-US" sz="1600" dirty="0"/>
              <a:t> </a:t>
            </a:r>
            <a:r>
              <a:rPr lang="en-US" sz="1600" b="1" dirty="0">
                <a:solidFill>
                  <a:srgbClr val="F37440"/>
                </a:solidFill>
                <a:latin typeface="Courier New" panose="02070309020205020404" pitchFamily="49" charset="0"/>
                <a:cs typeface="Courier New" panose="02070309020205020404" pitchFamily="49" charset="0"/>
              </a:rPr>
              <a:t>%function </a:t>
            </a:r>
            <a:r>
              <a:rPr lang="en-US" sz="1600" dirty="0">
                <a:cs typeface="Courier New" panose="02070309020205020404" pitchFamily="49" charset="0"/>
              </a:rPr>
              <a:t>specifies </a:t>
            </a:r>
            <a:r>
              <a:rPr lang="en-US" sz="1600" dirty="0"/>
              <a:t>that </a:t>
            </a:r>
            <a:r>
              <a:rPr lang="en-US" sz="1600" b="1" dirty="0">
                <a:solidFill>
                  <a:schemeClr val="accent3"/>
                </a:solidFill>
              </a:rPr>
              <a:t>name</a:t>
            </a:r>
            <a:r>
              <a:rPr lang="en-US" sz="1600" dirty="0"/>
              <a:t> is a function (name is the address of the first instruction)</a:t>
            </a:r>
          </a:p>
          <a:p>
            <a:pPr marL="0" indent="0">
              <a:lnSpc>
                <a:spcPct val="100000"/>
              </a:lnSpc>
              <a:buNone/>
            </a:pP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4</a:t>
            </a:r>
          </a:p>
          <a:p>
            <a:pPr lvl="1"/>
            <a:r>
              <a:rPr lang="en-US" sz="1600" dirty="0">
                <a:cs typeface="Courier New" panose="02070309020205020404" pitchFamily="49" charset="0"/>
              </a:rPr>
              <a:t>Used for basic stack frame setup; the number 4 will change – later slides</a:t>
            </a:r>
            <a:endParaRPr lang="en-US" sz="1600" dirty="0">
              <a:solidFill>
                <a:schemeClr val="accent1"/>
              </a:solidFill>
            </a:endParaRPr>
          </a:p>
          <a:p>
            <a:pPr marL="0" indent="0">
              <a:lnSpc>
                <a:spcPct val="100000"/>
              </a:lnSpc>
              <a:buNone/>
            </a:pP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bytes </a:t>
            </a:r>
          </a:p>
          <a:p>
            <a:pPr lvl="1"/>
            <a:r>
              <a:rPr lang="en-US" sz="1600" dirty="0">
                <a:cs typeface="Courier New" panose="02070309020205020404" pitchFamily="49" charset="0"/>
              </a:rPr>
              <a:t>The </a:t>
            </a:r>
            <a:r>
              <a:rPr lang="en-US" sz="1600" b="1" dirty="0">
                <a:solidFill>
                  <a:srgbClr val="7030A0"/>
                </a:solidFill>
                <a:latin typeface="Courier New" panose="02070309020205020404" pitchFamily="49" charset="0"/>
                <a:cs typeface="Courier New" panose="02070309020205020404" pitchFamily="49" charset="0"/>
              </a:rPr>
              <a:t>.size </a:t>
            </a:r>
            <a:r>
              <a:rPr lang="en-US" sz="1600" dirty="0"/>
              <a:t>directive is used to </a:t>
            </a:r>
            <a:r>
              <a:rPr lang="en-US" sz="1600" dirty="0">
                <a:solidFill>
                  <a:schemeClr val="accent1"/>
                </a:solidFill>
              </a:rPr>
              <a:t>set the size associated with a symbol</a:t>
            </a:r>
          </a:p>
          <a:p>
            <a:pPr lvl="1"/>
            <a:r>
              <a:rPr lang="en-US" sz="1600" dirty="0"/>
              <a:t>Used by the linker to exclude unneeded code and/or data when creating an executable file</a:t>
            </a:r>
          </a:p>
          <a:p>
            <a:pPr lvl="1"/>
            <a:r>
              <a:rPr lang="en-US" sz="1600" dirty="0"/>
              <a:t>It is also used by the </a:t>
            </a:r>
            <a:r>
              <a:rPr lang="en-US" sz="1600" b="1" dirty="0"/>
              <a:t>debugger</a:t>
            </a:r>
            <a:r>
              <a:rPr lang="en-US" sz="1600" dirty="0"/>
              <a:t> </a:t>
            </a:r>
            <a:r>
              <a:rPr lang="en-US" sz="1600" dirty="0" err="1"/>
              <a:t>gdb</a:t>
            </a:r>
            <a:endParaRPr lang="en-US" sz="1600" dirty="0"/>
          </a:p>
          <a:p>
            <a:pPr lvl="1"/>
            <a:r>
              <a:rPr lang="en-US" sz="1600" b="1" dirty="0">
                <a:solidFill>
                  <a:srgbClr val="F3753F"/>
                </a:solidFill>
                <a:latin typeface="Courier New" panose="02070309020205020404" pitchFamily="49" charset="0"/>
                <a:cs typeface="Courier New" panose="02070309020205020404" pitchFamily="49" charset="0"/>
              </a:rPr>
              <a:t>bytes</a:t>
            </a:r>
            <a:r>
              <a:rPr lang="en-US" sz="1600" b="1" dirty="0">
                <a:solidFill>
                  <a:schemeClr val="accent1"/>
                </a:solidFill>
              </a:rPr>
              <a:t> is best calculated as an expression: (period is the current address in a memory segment)</a:t>
            </a:r>
          </a:p>
          <a:p>
            <a:pPr marL="354012" lvl="1" indent="0">
              <a:buNone/>
            </a:pPr>
            <a:r>
              <a:rPr lang="en-US" sz="1600" dirty="0">
                <a:solidFill>
                  <a:srgbClr val="0070C0"/>
                </a:solidFill>
                <a:cs typeface="Courier New" panose="02070309020205020404" pitchFamily="49" charset="0"/>
              </a:rPr>
              <a:t>	</a:t>
            </a:r>
            <a:r>
              <a:rPr lang="en-US" sz="1600" b="1" dirty="0">
                <a:solidFill>
                  <a:srgbClr val="0070C0"/>
                </a:solidFill>
                <a:cs typeface="Courier New" panose="02070309020205020404" pitchFamily="49" charset="0"/>
              </a:rPr>
              <a:t>In CSE30 required use:  </a:t>
            </a:r>
            <a:r>
              <a:rPr lang="en-US" sz="1600" dirty="0"/>
              <a:t>.</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latin typeface="Courier New" panose="02070309020205020404" pitchFamily="49" charset="0"/>
                <a:cs typeface="Courier New" panose="02070309020205020404" pitchFamily="49" charset="0"/>
              </a:rPr>
              <a:t> </a:t>
            </a:r>
            <a:r>
              <a:rPr lang="en-US" sz="1600" b="1" dirty="0">
                <a:solidFill>
                  <a:schemeClr val="accent3"/>
                </a:solidFill>
                <a:latin typeface="Courier New" panose="02070309020205020404" pitchFamily="49" charset="0"/>
                <a:cs typeface="Courier New" panose="02070309020205020404" pitchFamily="49" charset="0"/>
              </a:rPr>
              <a:t>name</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 – name)</a:t>
            </a:r>
            <a:endParaRPr lang="en-US" sz="1600" dirty="0"/>
          </a:p>
        </p:txBody>
      </p:sp>
      <p:sp>
        <p:nvSpPr>
          <p:cNvPr id="8" name="Rounded Rectangle 7">
            <a:extLst>
              <a:ext uri="{FF2B5EF4-FFF2-40B4-BE49-F238E27FC236}">
                <a16:creationId xmlns:a16="http://schemas.microsoft.com/office/drawing/2014/main" id="{FF8F8AFA-BDEF-694B-BD87-73A4B5F74428}"/>
              </a:ext>
            </a:extLst>
          </p:cNvPr>
          <p:cNvSpPr/>
          <p:nvPr/>
        </p:nvSpPr>
        <p:spPr bwMode="auto">
          <a:xfrm>
            <a:off x="3394410" y="372434"/>
            <a:ext cx="8533368" cy="2375297"/>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.text</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global</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make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global for linking</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type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a:solidFill>
                  <a:srgbClr val="F3753F"/>
                </a:solidFill>
                <a:latin typeface="Courier New" panose="02070309020205020404" pitchFamily="49" charset="0"/>
                <a:cs typeface="Courier New" panose="02070309020205020404" pitchFamily="49" charset="0"/>
              </a:rPr>
              <a:t>%function </a:t>
            </a:r>
            <a:r>
              <a:rPr lang="en-US" sz="1600" b="1" dirty="0">
                <a:solidFill>
                  <a:srgbClr val="0070C0"/>
                </a:solidFill>
                <a:latin typeface="Courier New" panose="02070309020205020404" pitchFamily="49" charset="0"/>
                <a:cs typeface="Courier New" panose="02070309020205020404" pitchFamily="49" charset="0"/>
              </a:rPr>
              <a:t>// define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to be a function</a:t>
            </a:r>
          </a:p>
          <a:p>
            <a:r>
              <a:rPr lang="en-US" sz="1600" b="1" dirty="0">
                <a:solidFill>
                  <a:srgbClr val="0070C0"/>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 .</a:t>
            </a:r>
            <a:r>
              <a:rPr lang="en-US" sz="1600" b="1" dirty="0" err="1">
                <a:solidFill>
                  <a:srgbClr val="7030A0"/>
                </a:solidFill>
                <a:latin typeface="Courier New" panose="02070309020205020404" pitchFamily="49" charset="0"/>
                <a:cs typeface="Courier New" panose="02070309020205020404" pitchFamily="49" charset="0"/>
              </a:rPr>
              <a:t>equ</a:t>
            </a:r>
            <a:r>
              <a:rPr lang="en-US" sz="1600" b="1" dirty="0">
                <a:latin typeface="Courier New" panose="02070309020205020404" pitchFamily="49" charset="0"/>
                <a:cs typeface="Courier New" panose="02070309020205020404" pitchFamily="49" charset="0"/>
              </a:rPr>
              <a:t>    </a:t>
            </a:r>
            <a:r>
              <a:rPr lang="en-US" sz="1600" b="1" dirty="0">
                <a:solidFill>
                  <a:schemeClr val="accent5"/>
                </a:solidFill>
                <a:latin typeface="Courier New" panose="02070309020205020404" pitchFamily="49" charset="0"/>
                <a:cs typeface="Courier New" panose="02070309020205020404" pitchFamily="49" charset="0"/>
              </a:rPr>
              <a:t>FP_OFF</a:t>
            </a:r>
            <a:r>
              <a:rPr lang="en-US" sz="1600" b="1" dirty="0">
                <a:latin typeface="Courier New" panose="02070309020205020404" pitchFamily="49" charset="0"/>
                <a:cs typeface="Courier New" panose="02070309020205020404" pitchFamily="49" charset="0"/>
              </a:rPr>
              <a:t>,  4        // </a:t>
            </a:r>
            <a:r>
              <a:rPr lang="en-US" sz="1600" b="1" dirty="0" err="1">
                <a:latin typeface="Courier New" panose="02070309020205020404" pitchFamily="49" charset="0"/>
                <a:cs typeface="Courier New" panose="02070309020205020404" pitchFamily="49" charset="0"/>
              </a:rPr>
              <a:t>fp</a:t>
            </a:r>
            <a:r>
              <a:rPr lang="en-US" sz="1600" b="1" dirty="0">
                <a:latin typeface="Courier New" panose="02070309020205020404" pitchFamily="49" charset="0"/>
                <a:cs typeface="Courier New" panose="02070309020205020404" pitchFamily="49" charset="0"/>
              </a:rPr>
              <a:t> offset in main stack frame</a:t>
            </a:r>
            <a:endParaRPr lang="en-US" sz="1600" b="1" dirty="0">
              <a:solidFill>
                <a:srgbClr val="0070C0"/>
              </a:solidFill>
              <a:latin typeface="Courier New" panose="02070309020205020404" pitchFamily="49" charset="0"/>
              <a:cs typeface="Courier New" panose="02070309020205020404" pitchFamily="49" charset="0"/>
            </a:endParaRPr>
          </a:p>
          <a:p>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latin typeface="Courier New" panose="02070309020205020404" pitchFamily="49" charset="0"/>
                <a:cs typeface="Courier New" panose="02070309020205020404" pitchFamily="49" charset="0"/>
              </a:rPr>
              <a:t>:</a:t>
            </a:r>
          </a:p>
          <a:p>
            <a:r>
              <a:rPr lang="en-US" sz="1600" b="1" dirty="0">
                <a:solidFill>
                  <a:srgbClr val="00B050"/>
                </a:solidFill>
                <a:latin typeface="Courier New" panose="02070309020205020404" pitchFamily="49" charset="0"/>
                <a:cs typeface="Courier New" panose="02070309020205020404" pitchFamily="49" charset="0"/>
              </a:rPr>
              <a:t>	  // function prologue, stack frame setup</a:t>
            </a:r>
          </a:p>
          <a:p>
            <a:pPr lvl="2"/>
            <a:r>
              <a:rPr lang="en-US" sz="1600" b="1" dirty="0">
                <a:solidFill>
                  <a:srgbClr val="00B050"/>
                </a:solidFill>
                <a:latin typeface="Courier New" panose="02070309020205020404" pitchFamily="49" charset="0"/>
                <a:cs typeface="Courier New" panose="02070309020205020404" pitchFamily="49" charset="0"/>
              </a:rPr>
              <a:t>  // your code</a:t>
            </a:r>
          </a:p>
          <a:p>
            <a:r>
              <a:rPr lang="en-US" sz="1600" b="1" dirty="0">
                <a:solidFill>
                  <a:srgbClr val="00B050"/>
                </a:solidFill>
                <a:latin typeface="Courier New" panose="02070309020205020404" pitchFamily="49" charset="0"/>
                <a:cs typeface="Courier New" panose="02070309020205020404" pitchFamily="49" charset="0"/>
              </a:rPr>
              <a:t>	  // function epilogue, stack frame teardown</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size</a:t>
            </a:r>
            <a:r>
              <a:rPr lang="en-US" sz="1600" b="1" dirty="0">
                <a:solidFill>
                  <a:srgbClr val="0070C0"/>
                </a:solidFill>
                <a:latin typeface="Courier New" panose="02070309020205020404" pitchFamily="49" charset="0"/>
                <a:cs typeface="Courier New" panose="02070309020205020404" pitchFamily="49" charset="0"/>
              </a:rPr>
              <a:t>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 (. – </a:t>
            </a:r>
            <a:r>
              <a:rPr lang="en-US" sz="1600" b="1" dirty="0" err="1">
                <a:solidFill>
                  <a:srgbClr val="0070C0"/>
                </a:solidFill>
                <a:latin typeface="Courier New" panose="02070309020205020404" pitchFamily="49" charset="0"/>
                <a:cs typeface="Courier New" panose="02070309020205020404" pitchFamily="49" charset="0"/>
              </a:rPr>
              <a:t>myfunc</a:t>
            </a:r>
            <a:r>
              <a:rPr lang="en-US" sz="1600" b="1" dirty="0">
                <a:solidFill>
                  <a:srgbClr val="0070C0"/>
                </a:solidFill>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3BC91EA-B772-6D48-B0CC-2E3C2079EAA0}"/>
              </a:ext>
            </a:extLst>
          </p:cNvPr>
          <p:cNvGrpSpPr/>
          <p:nvPr/>
        </p:nvGrpSpPr>
        <p:grpSpPr>
          <a:xfrm>
            <a:off x="211581" y="791956"/>
            <a:ext cx="3310662" cy="1477328"/>
            <a:chOff x="85557" y="5029693"/>
            <a:chExt cx="3310662" cy="1477328"/>
          </a:xfrm>
        </p:grpSpPr>
        <p:sp>
          <p:nvSpPr>
            <p:cNvPr id="10" name="TextBox 9">
              <a:extLst>
                <a:ext uri="{FF2B5EF4-FFF2-40B4-BE49-F238E27FC236}">
                  <a16:creationId xmlns:a16="http://schemas.microsoft.com/office/drawing/2014/main" id="{140208B7-DC86-754C-965F-66550A19A31B}"/>
                </a:ext>
              </a:extLst>
            </p:cNvPr>
            <p:cNvSpPr txBox="1"/>
            <p:nvPr/>
          </p:nvSpPr>
          <p:spPr>
            <a:xfrm>
              <a:off x="85557" y="5029693"/>
              <a:ext cx="2842679" cy="1477328"/>
            </a:xfrm>
            <a:prstGeom prst="rect">
              <a:avLst/>
            </a:prstGeom>
            <a:noFill/>
            <a:ln w="34925">
              <a:solidFill>
                <a:schemeClr val="accent1"/>
              </a:solidFill>
            </a:ln>
          </p:spPr>
          <p:txBody>
            <a:bodyPr wrap="square" rtlCol="0">
              <a:spAutoFit/>
            </a:bodyPr>
            <a:lstStyle/>
            <a:p>
              <a:pPr algn="r"/>
              <a:r>
                <a:rPr lang="en-US" b="1" dirty="0">
                  <a:solidFill>
                    <a:srgbClr val="F3753F"/>
                  </a:solidFill>
                </a:rPr>
                <a:t>function entry point</a:t>
              </a:r>
            </a:p>
            <a:p>
              <a:pPr algn="r"/>
              <a:r>
                <a:rPr lang="en-US" dirty="0"/>
                <a:t>address of the first instruction in the function</a:t>
              </a:r>
            </a:p>
            <a:p>
              <a:pPr algn="r"/>
              <a:r>
                <a:rPr lang="en-US" b="1" dirty="0">
                  <a:solidFill>
                    <a:srgbClr val="FF0000"/>
                  </a:solidFill>
                </a:rPr>
                <a:t>Must not be a local label (does not start with .L) </a:t>
              </a:r>
            </a:p>
          </p:txBody>
        </p:sp>
        <p:sp>
          <p:nvSpPr>
            <p:cNvPr id="11" name="Right Arrow 10">
              <a:extLst>
                <a:ext uri="{FF2B5EF4-FFF2-40B4-BE49-F238E27FC236}">
                  <a16:creationId xmlns:a16="http://schemas.microsoft.com/office/drawing/2014/main" id="{D1A62B22-F901-3145-8775-F356A32F6FB7}"/>
                </a:ext>
              </a:extLst>
            </p:cNvPr>
            <p:cNvSpPr/>
            <p:nvPr/>
          </p:nvSpPr>
          <p:spPr>
            <a:xfrm>
              <a:off x="2928236" y="5665872"/>
              <a:ext cx="467983" cy="14425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Left Brace 11">
            <a:extLst>
              <a:ext uri="{FF2B5EF4-FFF2-40B4-BE49-F238E27FC236}">
                <a16:creationId xmlns:a16="http://schemas.microsoft.com/office/drawing/2014/main" id="{7BAA202C-037E-6B4D-836F-69520C079EEE}"/>
              </a:ext>
            </a:extLst>
          </p:cNvPr>
          <p:cNvSpPr/>
          <p:nvPr/>
        </p:nvSpPr>
        <p:spPr>
          <a:xfrm>
            <a:off x="4276909" y="716577"/>
            <a:ext cx="448301" cy="765416"/>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367A0FB-C41C-0245-B62C-5001CB6ADCED}"/>
              </a:ext>
            </a:extLst>
          </p:cNvPr>
          <p:cNvSpPr/>
          <p:nvPr/>
        </p:nvSpPr>
        <p:spPr>
          <a:xfrm>
            <a:off x="3522243" y="837675"/>
            <a:ext cx="978816" cy="523220"/>
          </a:xfrm>
          <a:prstGeom prst="rect">
            <a:avLst/>
          </a:prstGeom>
        </p:spPr>
        <p:txBody>
          <a:bodyPr wrap="square">
            <a:spAutoFit/>
          </a:bodyPr>
          <a:lstStyle/>
          <a:p>
            <a:pPr algn="r"/>
            <a:r>
              <a:rPr lang="en-US" sz="1400" b="1" dirty="0">
                <a:solidFill>
                  <a:srgbClr val="0070C0"/>
                </a:solidFill>
              </a:rPr>
              <a:t>Function Header</a:t>
            </a:r>
          </a:p>
        </p:txBody>
      </p:sp>
      <p:sp>
        <p:nvSpPr>
          <p:cNvPr id="14" name="Left Brace 13">
            <a:extLst>
              <a:ext uri="{FF2B5EF4-FFF2-40B4-BE49-F238E27FC236}">
                <a16:creationId xmlns:a16="http://schemas.microsoft.com/office/drawing/2014/main" id="{F6A6AB6A-A4CE-D44E-AACE-B0575E5A7F6C}"/>
              </a:ext>
            </a:extLst>
          </p:cNvPr>
          <p:cNvSpPr/>
          <p:nvPr/>
        </p:nvSpPr>
        <p:spPr>
          <a:xfrm>
            <a:off x="4276908" y="2399257"/>
            <a:ext cx="448301" cy="286453"/>
          </a:xfrm>
          <a:prstGeom prst="leftBrace">
            <a:avLst>
              <a:gd name="adj1" fmla="val 9137"/>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0B082EE-7E75-F644-8DB8-4EC69C62BDD9}"/>
              </a:ext>
            </a:extLst>
          </p:cNvPr>
          <p:cNvSpPr/>
          <p:nvPr/>
        </p:nvSpPr>
        <p:spPr>
          <a:xfrm>
            <a:off x="3372571" y="2264345"/>
            <a:ext cx="978816" cy="523220"/>
          </a:xfrm>
          <a:prstGeom prst="rect">
            <a:avLst/>
          </a:prstGeom>
        </p:spPr>
        <p:txBody>
          <a:bodyPr wrap="square">
            <a:spAutoFit/>
          </a:bodyPr>
          <a:lstStyle/>
          <a:p>
            <a:pPr algn="r"/>
            <a:r>
              <a:rPr lang="en-US" sz="1400" b="1" dirty="0">
                <a:solidFill>
                  <a:srgbClr val="0070C0"/>
                </a:solidFill>
              </a:rPr>
              <a:t>Function Footer</a:t>
            </a:r>
          </a:p>
        </p:txBody>
      </p:sp>
      <p:sp>
        <p:nvSpPr>
          <p:cNvPr id="16" name="TextBox 15">
            <a:extLst>
              <a:ext uri="{FF2B5EF4-FFF2-40B4-BE49-F238E27FC236}">
                <a16:creationId xmlns:a16="http://schemas.microsoft.com/office/drawing/2014/main" id="{8A903F26-9C3A-9A46-8CD0-4D05EE01B693}"/>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06199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570755" y="126251"/>
            <a:ext cx="10515600" cy="464764"/>
          </a:xfrm>
        </p:spPr>
        <p:txBody>
          <a:bodyPr/>
          <a:lstStyle/>
          <a:p>
            <a:r>
              <a:rPr lang="en-US" sz="2800" dirty="0"/>
              <a:t>Reference For PA8/9: C Stream Functions Opening Files</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297837" y="708526"/>
            <a:ext cx="11629941" cy="5444301"/>
          </a:xfrm>
          <a:solidFill>
            <a:schemeClr val="accent4">
              <a:lumMod val="20000"/>
              <a:lumOff val="80000"/>
            </a:schemeClr>
          </a:solidFill>
          <a:ln>
            <a:solidFill>
              <a:schemeClr val="accent1"/>
            </a:solidFill>
          </a:ln>
        </p:spPr>
        <p:txBody>
          <a:bodyPr/>
          <a:lstStyle/>
          <a:p>
            <a:pPr marL="0" indent="0">
              <a:buNone/>
            </a:pPr>
            <a:r>
              <a:rPr lang="en-US" sz="2000" b="1" dirty="0">
                <a:solidFill>
                  <a:schemeClr val="tx1">
                    <a:lumMod val="50000"/>
                  </a:schemeClr>
                </a:solidFill>
                <a:latin typeface="Courier New" panose="02070309020205020404" pitchFamily="49" charset="0"/>
                <a:cs typeface="Courier New" panose="02070309020205020404" pitchFamily="49" charset="0"/>
              </a:rPr>
              <a:t>FILE *</a:t>
            </a:r>
            <a:r>
              <a:rPr lang="en-US" sz="2000" b="1" dirty="0" err="1">
                <a:solidFill>
                  <a:schemeClr val="accent1"/>
                </a:solidFill>
                <a:latin typeface="Courier New" panose="02070309020205020404" pitchFamily="49" charset="0"/>
                <a:cs typeface="Courier New" panose="02070309020205020404" pitchFamily="49" charset="0"/>
              </a:rPr>
              <a:t>fopen</a:t>
            </a:r>
            <a:r>
              <a:rPr lang="en-US" sz="2000" b="1" dirty="0">
                <a:latin typeface="Courier New" panose="02070309020205020404" pitchFamily="49" charset="0"/>
                <a:cs typeface="Courier New" panose="02070309020205020404" pitchFamily="49" charset="0"/>
              </a:rPr>
              <a:t>(</a:t>
            </a:r>
            <a:r>
              <a:rPr lang="en-US" sz="2000" b="1" dirty="0">
                <a:solidFill>
                  <a:schemeClr val="tx1">
                    <a:lumMod val="50000"/>
                  </a:schemeClr>
                </a:solidFill>
                <a:latin typeface="Courier New" panose="02070309020205020404" pitchFamily="49" charset="0"/>
                <a:cs typeface="Courier New" panose="02070309020205020404" pitchFamily="49" charset="0"/>
              </a:rPr>
              <a:t>char filename[], const char mode[]);</a:t>
            </a:r>
          </a:p>
          <a:p>
            <a:pPr>
              <a:lnSpc>
                <a:spcPct val="100000"/>
              </a:lnSpc>
            </a:pPr>
            <a:r>
              <a:rPr lang="en-US" sz="2200" dirty="0">
                <a:solidFill>
                  <a:schemeClr val="accent1"/>
                </a:solidFill>
              </a:rPr>
              <a:t>Opens a stream to the specified file in specified file access mode </a:t>
            </a:r>
          </a:p>
          <a:p>
            <a:pPr lvl="1"/>
            <a:r>
              <a:rPr lang="en-US" sz="2000" dirty="0">
                <a:solidFill>
                  <a:schemeClr val="accent1"/>
                </a:solidFill>
              </a:rPr>
              <a:t>returns NULL on failure – </a:t>
            </a:r>
            <a:r>
              <a:rPr lang="en-US" sz="2000" dirty="0">
                <a:solidFill>
                  <a:srgbClr val="FF0000"/>
                </a:solidFill>
              </a:rPr>
              <a:t>always check the return value; make sure the open succeeded!</a:t>
            </a:r>
          </a:p>
          <a:p>
            <a:pPr>
              <a:lnSpc>
                <a:spcPct val="100000"/>
              </a:lnSpc>
            </a:pPr>
            <a:r>
              <a:rPr lang="en-US" sz="2200" dirty="0">
                <a:solidFill>
                  <a:schemeClr val="accent1"/>
                </a:solidFill>
              </a:rPr>
              <a:t>Mode is a string that describes the actions </a:t>
            </a:r>
            <a:r>
              <a:rPr lang="en-US" sz="2200" dirty="0"/>
              <a:t>that </a:t>
            </a:r>
            <a:r>
              <a:rPr lang="en-US" sz="2200" dirty="0">
                <a:solidFill>
                  <a:schemeClr val="accent1"/>
                </a:solidFill>
              </a:rPr>
              <a:t>can be performed on the stream</a:t>
            </a:r>
            <a:r>
              <a:rPr lang="en-US" sz="2200" dirty="0"/>
              <a:t>:</a:t>
            </a:r>
            <a:endParaRPr lang="en-US" sz="2200" dirty="0">
              <a:solidFill>
                <a:schemeClr val="accent1"/>
              </a:solidFill>
            </a:endParaRPr>
          </a:p>
          <a:p>
            <a:pPr marL="11112" indent="0">
              <a:lnSpc>
                <a:spcPct val="100000"/>
              </a:lnSpc>
              <a:buNone/>
            </a:pPr>
            <a:r>
              <a:rPr lang="en-US" sz="2000" dirty="0">
                <a:solidFill>
                  <a:schemeClr val="accent1"/>
                </a:solidFill>
              </a:rPr>
              <a:t>''r’"    Open for reading.  </a:t>
            </a:r>
          </a:p>
          <a:p>
            <a:pPr marL="11112" indent="0">
              <a:lnSpc>
                <a:spcPct val="100000"/>
              </a:lnSpc>
              <a:buNone/>
            </a:pPr>
            <a:r>
              <a:rPr lang="en-US" sz="2000" dirty="0">
                <a:solidFill>
                  <a:schemeClr val="accent1"/>
                </a:solidFill>
              </a:rPr>
              <a:t>	</a:t>
            </a:r>
            <a:r>
              <a:rPr lang="en-US" sz="2000" dirty="0">
                <a:solidFill>
                  <a:schemeClr val="tx1">
                    <a:lumMod val="50000"/>
                  </a:schemeClr>
                </a:solidFill>
              </a:rPr>
              <a:t>The stream is positioned at the</a:t>
            </a:r>
            <a:r>
              <a:rPr lang="en-US" sz="2000" dirty="0"/>
              <a:t> </a:t>
            </a:r>
            <a:r>
              <a:rPr lang="en-US" sz="2000" dirty="0">
                <a:solidFill>
                  <a:schemeClr val="accent1"/>
                </a:solidFill>
              </a:rPr>
              <a:t>beginning of the file</a:t>
            </a:r>
            <a:r>
              <a:rPr lang="en-US" sz="2000" dirty="0"/>
              <a:t>.  </a:t>
            </a:r>
            <a:r>
              <a:rPr lang="en-US" sz="2000" dirty="0">
                <a:solidFill>
                  <a:schemeClr val="accent1"/>
                </a:solidFill>
              </a:rPr>
              <a:t>Fail if the file does not exist</a:t>
            </a:r>
            <a:r>
              <a:rPr lang="en-US" sz="2000" dirty="0"/>
              <a:t>.</a:t>
            </a:r>
          </a:p>
          <a:p>
            <a:pPr marL="11112" indent="0">
              <a:lnSpc>
                <a:spcPct val="100000"/>
              </a:lnSpc>
              <a:buNone/>
            </a:pPr>
            <a:r>
              <a:rPr lang="en-US" sz="2000" dirty="0">
                <a:solidFill>
                  <a:schemeClr val="accent1"/>
                </a:solidFill>
              </a:rPr>
              <a:t>''w"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beginning of the file</a:t>
            </a:r>
            <a:r>
              <a:rPr lang="en-US" sz="2000" dirty="0"/>
              <a:t>.  </a:t>
            </a:r>
            <a:r>
              <a:rPr lang="en-US" sz="2000" dirty="0">
                <a:solidFill>
                  <a:schemeClr val="accent1"/>
                </a:solidFill>
              </a:rPr>
              <a:t>Create the file if it does not exist.</a:t>
            </a:r>
          </a:p>
          <a:p>
            <a:pPr marL="11112" indent="0">
              <a:lnSpc>
                <a:spcPct val="100000"/>
              </a:lnSpc>
              <a:buNone/>
            </a:pPr>
            <a:r>
              <a:rPr lang="en-US" sz="2000" dirty="0">
                <a:solidFill>
                  <a:schemeClr val="accent1"/>
                </a:solidFill>
              </a:rPr>
              <a:t>''a"   Open for writing</a:t>
            </a:r>
            <a:r>
              <a:rPr lang="en-US" sz="2000" dirty="0"/>
              <a:t>.  </a:t>
            </a:r>
          </a:p>
          <a:p>
            <a:pPr marL="11112" indent="0">
              <a:lnSpc>
                <a:spcPct val="100000"/>
              </a:lnSpc>
              <a:buNone/>
            </a:pPr>
            <a:r>
              <a:rPr lang="en-US" sz="2000" dirty="0">
                <a:solidFill>
                  <a:schemeClr val="tx1">
                    <a:lumMod val="50000"/>
                  </a:schemeClr>
                </a:solidFill>
              </a:rPr>
              <a:t>	The stream is positioned at the </a:t>
            </a:r>
            <a:r>
              <a:rPr lang="en-US" sz="2000" dirty="0">
                <a:solidFill>
                  <a:schemeClr val="accent1"/>
                </a:solidFill>
              </a:rPr>
              <a:t>end of the file</a:t>
            </a:r>
            <a:r>
              <a:rPr lang="en-US" sz="2000" dirty="0"/>
              <a:t>.  </a:t>
            </a:r>
            <a:r>
              <a:rPr lang="en-US" sz="2000" dirty="0">
                <a:solidFill>
                  <a:schemeClr val="accent1"/>
                </a:solidFill>
              </a:rPr>
              <a:t>Create the file if it does not exist. </a:t>
            </a:r>
          </a:p>
          <a:p>
            <a:pPr marL="11112" indent="0">
              <a:lnSpc>
                <a:spcPct val="100000"/>
              </a:lnSpc>
              <a:buNone/>
            </a:pPr>
            <a:r>
              <a:rPr lang="en-US" sz="2000" dirty="0">
                <a:solidFill>
                  <a:schemeClr val="accent1"/>
                </a:solidFill>
              </a:rPr>
              <a:t>             Subsequent writes to the file will always be at current end of file</a:t>
            </a:r>
            <a:r>
              <a:rPr lang="en-US" sz="2000" dirty="0"/>
              <a:t>.</a:t>
            </a:r>
            <a:endParaRPr lang="en-US" sz="2200" dirty="0"/>
          </a:p>
          <a:p>
            <a:pPr>
              <a:lnSpc>
                <a:spcPct val="100000"/>
              </a:lnSpc>
            </a:pPr>
            <a:r>
              <a:rPr lang="en-US" sz="2200" dirty="0">
                <a:solidFill>
                  <a:schemeClr val="tx1">
                    <a:lumMod val="50000"/>
                  </a:schemeClr>
                </a:solidFill>
              </a:rPr>
              <a:t>An optional ''+'' following ''r'', ''w'', or ''a'' opens the file for both reading and writing</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75820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66420-659D-CC49-9EC5-A7F1F43C990E}"/>
              </a:ext>
            </a:extLst>
          </p:cNvPr>
          <p:cNvSpPr>
            <a:spLocks noGrp="1"/>
          </p:cNvSpPr>
          <p:nvPr>
            <p:ph type="title"/>
          </p:nvPr>
        </p:nvSpPr>
        <p:spPr>
          <a:xfrm>
            <a:off x="434397" y="286672"/>
            <a:ext cx="10963519" cy="464764"/>
          </a:xfrm>
        </p:spPr>
        <p:txBody>
          <a:bodyPr/>
          <a:lstStyle/>
          <a:p>
            <a:r>
              <a:rPr lang="en-US" dirty="0"/>
              <a:t>Reference: C Stream Functions Closing Files and Usage</a:t>
            </a:r>
          </a:p>
        </p:txBody>
      </p:sp>
      <p:sp>
        <p:nvSpPr>
          <p:cNvPr id="3" name="Content Placeholder 2">
            <a:extLst>
              <a:ext uri="{FF2B5EF4-FFF2-40B4-BE49-F238E27FC236}">
                <a16:creationId xmlns:a16="http://schemas.microsoft.com/office/drawing/2014/main" id="{3DC39C1B-6246-D64F-B17A-9C5AF6FD745E}"/>
              </a:ext>
            </a:extLst>
          </p:cNvPr>
          <p:cNvSpPr>
            <a:spLocks noGrp="1"/>
          </p:cNvSpPr>
          <p:nvPr>
            <p:ph sz="quarter" idx="17"/>
          </p:nvPr>
        </p:nvSpPr>
        <p:spPr>
          <a:xfrm>
            <a:off x="338179" y="1239520"/>
            <a:ext cx="11629941" cy="3454880"/>
          </a:xfrm>
          <a:solidFill>
            <a:schemeClr val="accent4">
              <a:lumMod val="20000"/>
              <a:lumOff val="80000"/>
            </a:schemeClr>
          </a:solidFill>
          <a:ln>
            <a:solidFill>
              <a:schemeClr val="accent1"/>
            </a:solidFill>
          </a:ln>
        </p:spPr>
        <p:txBody>
          <a:bodyPr/>
          <a:lstStyle/>
          <a:p>
            <a:pPr marL="0" indent="0">
              <a:spcBef>
                <a:spcPts val="1800"/>
              </a:spcBef>
              <a:buNone/>
            </a:pPr>
            <a:r>
              <a:rPr lang="en-US" sz="2200" b="1" dirty="0">
                <a:solidFill>
                  <a:schemeClr val="tx1">
                    <a:lumMod val="50000"/>
                  </a:schemeClr>
                </a:solidFill>
                <a:latin typeface="Courier New" panose="02070309020205020404" pitchFamily="49" charset="0"/>
                <a:cs typeface="Courier New" panose="02070309020205020404" pitchFamily="49" charset="0"/>
              </a:rPr>
              <a:t>int</a:t>
            </a:r>
            <a:r>
              <a:rPr lang="en-US" sz="2200" b="1" dirty="0">
                <a:solidFill>
                  <a:srgbClr val="0066FF"/>
                </a:solidFill>
                <a:latin typeface="Courier New" panose="02070309020205020404" pitchFamily="49" charset="0"/>
                <a:cs typeface="Courier New" panose="02070309020205020404" pitchFamily="49" charset="0"/>
              </a:rPr>
              <a:t> </a:t>
            </a:r>
            <a:r>
              <a:rPr lang="en-US" sz="2200" b="1" dirty="0" err="1">
                <a:solidFill>
                  <a:schemeClr val="accent1"/>
                </a:solidFill>
                <a:latin typeface="Courier New" panose="02070309020205020404" pitchFamily="49" charset="0"/>
                <a:cs typeface="Courier New" panose="02070309020205020404" pitchFamily="49" charset="0"/>
              </a:rPr>
              <a:t>fclose</a:t>
            </a:r>
            <a:r>
              <a:rPr lang="en-US" sz="2200" b="1" dirty="0">
                <a:latin typeface="Courier New" panose="02070309020205020404" pitchFamily="49" charset="0"/>
                <a:cs typeface="Courier New" panose="02070309020205020404" pitchFamily="49" charset="0"/>
              </a:rPr>
              <a:t>(</a:t>
            </a:r>
            <a:r>
              <a:rPr lang="en-US" sz="2200" b="1" dirty="0">
                <a:solidFill>
                  <a:schemeClr val="tx1">
                    <a:lumMod val="50000"/>
                  </a:schemeClr>
                </a:solidFill>
                <a:latin typeface="Courier New" panose="02070309020205020404" pitchFamily="49" charset="0"/>
                <a:cs typeface="Courier New" panose="02070309020205020404" pitchFamily="49" charset="0"/>
              </a:rPr>
              <a:t>FILE *stream);</a:t>
            </a:r>
          </a:p>
          <a:p>
            <a:pPr lvl="1"/>
            <a:r>
              <a:rPr lang="en-US" sz="2200" dirty="0">
                <a:solidFill>
                  <a:schemeClr val="tx1">
                    <a:lumMod val="50000"/>
                  </a:schemeClr>
                </a:solidFill>
              </a:rPr>
              <a:t>Closes the specified stream, if open for writing, then forcing output to complete (eventually)</a:t>
            </a:r>
          </a:p>
          <a:p>
            <a:pPr lvl="2"/>
            <a:r>
              <a:rPr lang="en-US" sz="2200" dirty="0">
                <a:solidFill>
                  <a:schemeClr val="tx1">
                    <a:lumMod val="50000"/>
                  </a:schemeClr>
                </a:solidFill>
              </a:rPr>
              <a:t>returns EOF on failure (often ignored as no easy recovery other than a message)</a:t>
            </a:r>
          </a:p>
          <a:p>
            <a:r>
              <a:rPr lang="en-US" sz="2200" dirty="0">
                <a:solidFill>
                  <a:schemeClr val="tx1">
                    <a:lumMod val="50000"/>
                  </a:schemeClr>
                </a:solidFill>
              </a:rPr>
              <a:t>Usage template for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rPr>
              <a:t>and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p>
          <a:p>
            <a:pPr marL="811212" lvl="1" indent="-457200">
              <a:buFont typeface="+mj-lt"/>
              <a:buAutoNum type="arabicPeriod"/>
            </a:pPr>
            <a:r>
              <a:rPr lang="en-US" sz="2200" dirty="0">
                <a:solidFill>
                  <a:schemeClr val="tx1">
                    <a:lumMod val="50000"/>
                  </a:schemeClr>
                </a:solidFill>
              </a:rPr>
              <a:t>Open a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fopen</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b="1" dirty="0">
                <a:solidFill>
                  <a:schemeClr val="tx1">
                    <a:lumMod val="50000"/>
                  </a:schemeClr>
                </a:solidFill>
                <a:cs typeface="Courier New" panose="02070309020205020404" pitchFamily="49" charset="0"/>
              </a:rPr>
              <a:t>always</a:t>
            </a:r>
            <a:r>
              <a:rPr lang="en-US" sz="2200" b="1" dirty="0">
                <a:solidFill>
                  <a:schemeClr val="tx1">
                    <a:lumMod val="50000"/>
                  </a:schemeClr>
                </a:solidFill>
                <a:latin typeface="Courier New" panose="02070309020205020404" pitchFamily="49" charset="0"/>
                <a:cs typeface="Courier New" panose="02070309020205020404" pitchFamily="49" charset="0"/>
              </a:rPr>
              <a:t> </a:t>
            </a:r>
            <a:r>
              <a:rPr lang="en-US" sz="2200" dirty="0">
                <a:solidFill>
                  <a:schemeClr val="tx1">
                    <a:lumMod val="50000"/>
                  </a:schemeClr>
                </a:solidFill>
                <a:cs typeface="Courier New" panose="02070309020205020404" pitchFamily="49" charset="0"/>
              </a:rPr>
              <a:t>checking the return value</a:t>
            </a:r>
            <a:endParaRPr lang="en-US" sz="2200" dirty="0">
              <a:solidFill>
                <a:schemeClr val="tx1">
                  <a:lumMod val="50000"/>
                </a:schemeClr>
              </a:solidFill>
            </a:endParaRPr>
          </a:p>
          <a:p>
            <a:pPr marL="811212" lvl="1" indent="-457200">
              <a:buFont typeface="+mj-lt"/>
              <a:buAutoNum type="arabicPeriod"/>
            </a:pPr>
            <a:r>
              <a:rPr lang="en-US" sz="2200" dirty="0">
                <a:solidFill>
                  <a:schemeClr val="tx1">
                    <a:lumMod val="50000"/>
                  </a:schemeClr>
                </a:solidFill>
              </a:rPr>
              <a:t>do </a:t>
            </a:r>
            <a:r>
              <a:rPr lang="en-US" sz="2200" dirty="0" err="1">
                <a:solidFill>
                  <a:schemeClr val="tx1">
                    <a:lumMod val="50000"/>
                  </a:schemeClr>
                </a:solidFill>
              </a:rPr>
              <a:t>i</a:t>
            </a:r>
            <a:r>
              <a:rPr lang="en-US" sz="2200" dirty="0">
                <a:solidFill>
                  <a:schemeClr val="tx1">
                    <a:lumMod val="50000"/>
                  </a:schemeClr>
                </a:solidFill>
              </a:rPr>
              <a:t>/o – keep calling </a:t>
            </a:r>
            <a:r>
              <a:rPr lang="en-US" sz="2200" dirty="0" err="1">
                <a:solidFill>
                  <a:schemeClr val="tx1">
                    <a:lumMod val="50000"/>
                  </a:schemeClr>
                </a:solidFill>
              </a:rPr>
              <a:t>stdio</a:t>
            </a:r>
            <a:r>
              <a:rPr lang="en-US" sz="2200" dirty="0">
                <a:solidFill>
                  <a:schemeClr val="tx1">
                    <a:lumMod val="50000"/>
                  </a:schemeClr>
                </a:solidFill>
              </a:rPr>
              <a:t> io routines</a:t>
            </a:r>
          </a:p>
          <a:p>
            <a:pPr marL="811212" lvl="1" indent="-457200">
              <a:buFont typeface="+mj-lt"/>
              <a:buAutoNum type="arabicPeriod"/>
            </a:pPr>
            <a:r>
              <a:rPr lang="en-US" sz="2200" dirty="0">
                <a:solidFill>
                  <a:schemeClr val="tx1">
                    <a:lumMod val="50000"/>
                  </a:schemeClr>
                </a:solidFill>
              </a:rPr>
              <a:t>close the file with </a:t>
            </a:r>
            <a:r>
              <a:rPr lang="en-US" sz="2200" b="1" dirty="0" err="1">
                <a:solidFill>
                  <a:schemeClr val="tx1">
                    <a:lumMod val="50000"/>
                  </a:schemeClr>
                </a:solidFill>
                <a:latin typeface="Courier New" panose="02070309020205020404" pitchFamily="49" charset="0"/>
                <a:cs typeface="Courier New" panose="02070309020205020404" pitchFamily="49" charset="0"/>
              </a:rPr>
              <a:t>fclose</a:t>
            </a:r>
            <a:r>
              <a:rPr lang="en-US" sz="2200" b="1" dirty="0">
                <a:solidFill>
                  <a:schemeClr val="tx1">
                    <a:lumMod val="50000"/>
                  </a:schemeClr>
                </a:solidFill>
                <a:latin typeface="Courier New" panose="02070309020205020404" pitchFamily="49" charset="0"/>
                <a:cs typeface="Courier New" panose="02070309020205020404" pitchFamily="49" charset="0"/>
              </a:rPr>
              <a:t>()</a:t>
            </a:r>
            <a:r>
              <a:rPr lang="en-US" sz="2200" dirty="0">
                <a:solidFill>
                  <a:schemeClr val="tx1">
                    <a:lumMod val="50000"/>
                  </a:schemeClr>
                </a:solidFill>
              </a:rPr>
              <a:t> when done with that I/O stream</a:t>
            </a:r>
          </a:p>
        </p:txBody>
      </p:sp>
      <p:sp>
        <p:nvSpPr>
          <p:cNvPr id="4" name="TextBox 3">
            <a:extLst>
              <a:ext uri="{FF2B5EF4-FFF2-40B4-BE49-F238E27FC236}">
                <a16:creationId xmlns:a16="http://schemas.microsoft.com/office/drawing/2014/main" id="{E0FECE6A-D723-4C43-822E-C49680ADEDB7}"/>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181107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7B4B6-D96B-F746-A561-E831460B963C}"/>
              </a:ext>
            </a:extLst>
          </p:cNvPr>
          <p:cNvSpPr>
            <a:spLocks noGrp="1"/>
          </p:cNvSpPr>
          <p:nvPr>
            <p:ph type="title"/>
          </p:nvPr>
        </p:nvSpPr>
        <p:spPr>
          <a:xfrm>
            <a:off x="537301" y="96202"/>
            <a:ext cx="10841015" cy="514139"/>
          </a:xfrm>
        </p:spPr>
        <p:txBody>
          <a:bodyPr/>
          <a:lstStyle/>
          <a:p>
            <a:r>
              <a:rPr lang="en-US" dirty="0"/>
              <a:t>C Stream Functions Array/block read/write</a:t>
            </a:r>
          </a:p>
        </p:txBody>
      </p:sp>
      <p:sp>
        <p:nvSpPr>
          <p:cNvPr id="3" name="Content Placeholder 2">
            <a:extLst>
              <a:ext uri="{FF2B5EF4-FFF2-40B4-BE49-F238E27FC236}">
                <a16:creationId xmlns:a16="http://schemas.microsoft.com/office/drawing/2014/main" id="{EFC90036-2270-6547-9536-AFD95F109418}"/>
              </a:ext>
            </a:extLst>
          </p:cNvPr>
          <p:cNvSpPr>
            <a:spLocks noGrp="1"/>
          </p:cNvSpPr>
          <p:nvPr>
            <p:ph sz="quarter" idx="17"/>
          </p:nvPr>
        </p:nvSpPr>
        <p:spPr>
          <a:xfrm>
            <a:off x="391031" y="610341"/>
            <a:ext cx="8295726" cy="5945251"/>
          </a:xfrm>
          <a:solidFill>
            <a:schemeClr val="accent4">
              <a:lumMod val="20000"/>
              <a:lumOff val="80000"/>
            </a:schemeClr>
          </a:solidFill>
          <a:ln>
            <a:solidFill>
              <a:schemeClr val="accent1"/>
            </a:solidFill>
          </a:ln>
        </p:spPr>
        <p:txBody>
          <a:bodyPr/>
          <a:lstStyle/>
          <a:p>
            <a:r>
              <a:rPr lang="en-US" altLang="en-US" sz="1600" dirty="0">
                <a:solidFill>
                  <a:srgbClr val="2C895B"/>
                </a:solidFill>
              </a:rPr>
              <a:t>Read/write </a:t>
            </a:r>
            <a:r>
              <a:rPr lang="en-US" altLang="en-US" sz="1600" dirty="0">
                <a:solidFill>
                  <a:schemeClr val="tx2"/>
                </a:solidFill>
              </a:rPr>
              <a:t>ops </a:t>
            </a:r>
            <a:r>
              <a:rPr lang="en-US" altLang="en-US" sz="1600" i="1" dirty="0">
                <a:solidFill>
                  <a:srgbClr val="0070C0"/>
                </a:solidFill>
              </a:rPr>
              <a:t>advance</a:t>
            </a:r>
            <a:r>
              <a:rPr lang="en-US" altLang="en-US" sz="1600" dirty="0">
                <a:solidFill>
                  <a:srgbClr val="0070C0"/>
                </a:solidFill>
              </a:rPr>
              <a:t> </a:t>
            </a:r>
            <a:r>
              <a:rPr lang="en-US" altLang="en-US" sz="1600" dirty="0">
                <a:solidFill>
                  <a:schemeClr val="tx1">
                    <a:lumMod val="50000"/>
                  </a:schemeClr>
                </a:solidFill>
              </a:rPr>
              <a:t>the</a:t>
            </a:r>
            <a:r>
              <a:rPr lang="en-US" altLang="en-US" sz="1600" dirty="0"/>
              <a:t> </a:t>
            </a:r>
            <a:r>
              <a:rPr lang="en-US" altLang="en-US" sz="1600" b="1" i="1" dirty="0">
                <a:solidFill>
                  <a:schemeClr val="accent5"/>
                </a:solidFill>
              </a:rPr>
              <a:t>file position pointer </a:t>
            </a:r>
            <a:r>
              <a:rPr lang="en-US" altLang="en-US" sz="1600" dirty="0">
                <a:solidFill>
                  <a:srgbClr val="2C895B"/>
                </a:solidFill>
              </a:rPr>
              <a:t>from</a:t>
            </a:r>
            <a:r>
              <a:rPr lang="en-US" altLang="en-US" sz="1600" dirty="0">
                <a:solidFill>
                  <a:schemeClr val="tx1">
                    <a:lumMod val="50000"/>
                  </a:schemeClr>
                </a:solidFill>
              </a:rPr>
              <a:t> TOF </a:t>
            </a:r>
            <a:r>
              <a:rPr lang="en-US" altLang="en-US" sz="1600" dirty="0">
                <a:solidFill>
                  <a:srgbClr val="2C895B"/>
                </a:solidFill>
              </a:rPr>
              <a:t>towards</a:t>
            </a:r>
            <a:r>
              <a:rPr lang="en-US" altLang="en-US" sz="1600" dirty="0">
                <a:solidFill>
                  <a:schemeClr val="tx1">
                    <a:lumMod val="50000"/>
                  </a:schemeClr>
                </a:solidFill>
              </a:rPr>
              <a:t> EOF </a:t>
            </a:r>
            <a:r>
              <a:rPr lang="en-US" altLang="en-US" sz="1600" dirty="0">
                <a:solidFill>
                  <a:srgbClr val="FF0000"/>
                </a:solidFill>
              </a:rPr>
              <a:t>on each I/O</a:t>
            </a:r>
          </a:p>
          <a:p>
            <a:pPr lvl="1"/>
            <a:r>
              <a:rPr lang="en-US" altLang="en-US" sz="1600" dirty="0">
                <a:solidFill>
                  <a:srgbClr val="FF0000"/>
                </a:solidFill>
              </a:rPr>
              <a:t>Moves towards EOF by number of bytes read/written</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fwrite</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Writes an array *</a:t>
            </a:r>
            <a:r>
              <a:rPr lang="en-US" sz="1600" dirty="0" err="1"/>
              <a:t>ptr</a:t>
            </a:r>
            <a:r>
              <a:rPr lang="en-US" sz="1600" dirty="0"/>
              <a:t> of </a:t>
            </a:r>
            <a:r>
              <a:rPr lang="en-US" sz="1600" i="1" dirty="0">
                <a:solidFill>
                  <a:srgbClr val="0070C0"/>
                </a:solidFill>
              </a:rPr>
              <a:t>count</a:t>
            </a:r>
            <a:r>
              <a:rPr lang="en-US" sz="1600" dirty="0"/>
              <a:t> </a:t>
            </a:r>
            <a:r>
              <a:rPr lang="en-US" sz="1600" b="1" i="1" dirty="0">
                <a:solidFill>
                  <a:srgbClr val="0070C0"/>
                </a:solidFill>
              </a:rPr>
              <a:t>elements</a:t>
            </a:r>
            <a:r>
              <a:rPr lang="en-US" sz="1600" dirty="0"/>
              <a:t> of </a:t>
            </a:r>
            <a:r>
              <a:rPr lang="en-US" sz="1600" b="1" i="1" dirty="0">
                <a:solidFill>
                  <a:srgbClr val="0070C0"/>
                </a:solidFill>
              </a:rPr>
              <a:t>size</a:t>
            </a:r>
            <a:r>
              <a:rPr lang="en-US" sz="1600" dirty="0"/>
              <a:t> bytes from </a:t>
            </a:r>
            <a:r>
              <a:rPr lang="en-US" sz="1600" b="1" dirty="0">
                <a:solidFill>
                  <a:srgbClr val="0070C0"/>
                </a:solidFill>
              </a:rPr>
              <a:t>stream</a:t>
            </a:r>
          </a:p>
          <a:p>
            <a:pPr lvl="1"/>
            <a:r>
              <a:rPr lang="en-US" sz="1600" i="1" dirty="0"/>
              <a:t>Updates the </a:t>
            </a:r>
            <a:r>
              <a:rPr lang="en-US" sz="1600" i="1" dirty="0">
                <a:solidFill>
                  <a:srgbClr val="0070C0"/>
                </a:solidFill>
              </a:rPr>
              <a:t>write file pointer forward </a:t>
            </a:r>
            <a:r>
              <a:rPr lang="en-US" sz="1600" i="1" dirty="0"/>
              <a:t>by the </a:t>
            </a:r>
            <a:r>
              <a:rPr lang="en-US" sz="1600" i="1" dirty="0">
                <a:solidFill>
                  <a:srgbClr val="0070C0"/>
                </a:solidFill>
              </a:rPr>
              <a:t>number of bytes written</a:t>
            </a:r>
          </a:p>
          <a:p>
            <a:pPr lvl="1"/>
            <a:r>
              <a:rPr lang="en-US" sz="1600" dirty="0">
                <a:solidFill>
                  <a:srgbClr val="7030A0"/>
                </a:solidFill>
              </a:rPr>
              <a:t>returns number of elements written</a:t>
            </a:r>
          </a:p>
          <a:p>
            <a:pPr lvl="2"/>
            <a:r>
              <a:rPr lang="en-US" sz="1600" dirty="0"/>
              <a:t>Treat return != count as an error</a:t>
            </a:r>
          </a:p>
          <a:p>
            <a:pPr marL="285750" lvl="1" indent="-285750"/>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a:t>
            </a:r>
            <a:r>
              <a:rPr lang="en-US" sz="1600" dirty="0" err="1">
                <a:solidFill>
                  <a:schemeClr val="accent1"/>
                </a:solidFill>
                <a:latin typeface="Consolas" panose="020B0609020204030204" pitchFamily="49" charset="0"/>
                <a:cs typeface="Consolas" panose="020B0609020204030204" pitchFamily="49" charset="0"/>
              </a:rPr>
              <a:t>fread</a:t>
            </a:r>
            <a:r>
              <a:rPr lang="en-US" sz="1600" dirty="0">
                <a:latin typeface="Consolas" panose="020B0609020204030204" pitchFamily="49" charset="0"/>
                <a:cs typeface="Consolas" panose="020B0609020204030204" pitchFamily="49" charset="0"/>
              </a:rPr>
              <a:t>(void *</a:t>
            </a:r>
            <a:r>
              <a:rPr lang="en-US" sz="1600" dirty="0" err="1">
                <a:latin typeface="Consolas" panose="020B0609020204030204" pitchFamily="49" charset="0"/>
                <a:cs typeface="Consolas" panose="020B0609020204030204" pitchFamily="49" charset="0"/>
              </a:rPr>
              <a:t>ptr</a:t>
            </a:r>
            <a:r>
              <a:rPr lang="en-US" sz="1600" dirty="0">
                <a:latin typeface="Consolas" panose="020B0609020204030204" pitchFamily="49" charset="0"/>
                <a:cs typeface="Consolas" panose="020B0609020204030204" pitchFamily="49" charset="0"/>
              </a:rPr>
              <a:t>,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size, </a:t>
            </a:r>
            <a:r>
              <a:rPr lang="en-US" sz="1600" dirty="0" err="1">
                <a:latin typeface="Consolas" panose="020B0609020204030204" pitchFamily="49" charset="0"/>
                <a:cs typeface="Consolas" panose="020B0609020204030204" pitchFamily="49" charset="0"/>
              </a:rPr>
              <a:t>size_t</a:t>
            </a:r>
            <a:r>
              <a:rPr lang="en-US" sz="1600" dirty="0">
                <a:latin typeface="Consolas" panose="020B0609020204030204" pitchFamily="49" charset="0"/>
                <a:cs typeface="Consolas" panose="020B0609020204030204" pitchFamily="49" charset="0"/>
              </a:rPr>
              <a:t> count, FILE *stream);</a:t>
            </a:r>
          </a:p>
          <a:p>
            <a:pPr lvl="1"/>
            <a:r>
              <a:rPr lang="en-US" sz="1600" dirty="0"/>
              <a:t>Reads an array *</a:t>
            </a:r>
            <a:r>
              <a:rPr lang="en-US" sz="1600" dirty="0" err="1"/>
              <a:t>ptr</a:t>
            </a:r>
            <a:r>
              <a:rPr lang="en-US" sz="1600" dirty="0"/>
              <a:t> of </a:t>
            </a:r>
            <a:r>
              <a:rPr lang="en-US" sz="1600" b="1" i="1" dirty="0">
                <a:solidFill>
                  <a:srgbClr val="0070C0"/>
                </a:solidFill>
              </a:rPr>
              <a:t>count elements </a:t>
            </a:r>
            <a:r>
              <a:rPr lang="en-US" sz="1600" dirty="0"/>
              <a:t>of </a:t>
            </a:r>
            <a:r>
              <a:rPr lang="en-US" sz="1600" b="1" i="1" dirty="0">
                <a:solidFill>
                  <a:srgbClr val="0070C0"/>
                </a:solidFill>
              </a:rPr>
              <a:t>size</a:t>
            </a:r>
            <a:r>
              <a:rPr lang="en-US" sz="1600" dirty="0"/>
              <a:t> bytes from </a:t>
            </a:r>
            <a:r>
              <a:rPr lang="en-US" sz="1600" i="1" dirty="0"/>
              <a:t>stream</a:t>
            </a:r>
            <a:r>
              <a:rPr lang="en-US" sz="1600" dirty="0"/>
              <a:t> </a:t>
            </a:r>
            <a:endParaRPr lang="en-US" sz="1600" i="1" dirty="0"/>
          </a:p>
          <a:p>
            <a:pPr lvl="1"/>
            <a:r>
              <a:rPr lang="en-US" sz="1600" i="1" dirty="0"/>
              <a:t>Updates the </a:t>
            </a:r>
            <a:r>
              <a:rPr lang="en-US" sz="1600" i="1" dirty="0">
                <a:solidFill>
                  <a:srgbClr val="0070C0"/>
                </a:solidFill>
              </a:rPr>
              <a:t>read file pointer forward </a:t>
            </a:r>
            <a:r>
              <a:rPr lang="en-US" sz="1600" i="1" dirty="0"/>
              <a:t>by the </a:t>
            </a:r>
            <a:r>
              <a:rPr lang="en-US" sz="1600" i="1" dirty="0">
                <a:solidFill>
                  <a:srgbClr val="0070C0"/>
                </a:solidFill>
              </a:rPr>
              <a:t>number of bytes read</a:t>
            </a:r>
          </a:p>
          <a:p>
            <a:pPr lvl="1"/>
            <a:r>
              <a:rPr lang="en-US" sz="1600" dirty="0">
                <a:solidFill>
                  <a:srgbClr val="7030A0"/>
                </a:solidFill>
              </a:rPr>
              <a:t>returns number of elements read</a:t>
            </a:r>
            <a:r>
              <a:rPr lang="en-US" sz="1600" dirty="0"/>
              <a:t>, </a:t>
            </a:r>
          </a:p>
          <a:p>
            <a:pPr lvl="2"/>
            <a:r>
              <a:rPr lang="en-US" sz="1600" dirty="0">
                <a:solidFill>
                  <a:srgbClr val="FF0000"/>
                </a:solidFill>
              </a:rPr>
              <a:t>Treat a return of 0 as being in EOF state</a:t>
            </a:r>
          </a:p>
          <a:p>
            <a:r>
              <a:rPr lang="en-US" sz="1600" b="1" dirty="0">
                <a:solidFill>
                  <a:srgbClr val="0070C0"/>
                </a:solidFill>
              </a:rPr>
              <a:t>Set element size to 1 to return bytes read/written</a:t>
            </a:r>
          </a:p>
          <a:p>
            <a:r>
              <a:rPr lang="en-US" altLang="en-US" sz="1600" dirty="0">
                <a:solidFill>
                  <a:srgbClr val="FF0000"/>
                </a:solidFill>
              </a:rPr>
              <a:t>EOF is </a:t>
            </a:r>
            <a:r>
              <a:rPr lang="en-US" altLang="en-US" sz="1600" b="1" dirty="0">
                <a:solidFill>
                  <a:srgbClr val="FF0000"/>
                </a:solidFill>
              </a:rPr>
              <a:t>NOT</a:t>
            </a:r>
            <a:r>
              <a:rPr lang="en-US" altLang="en-US" sz="1600" dirty="0">
                <a:solidFill>
                  <a:srgbClr val="FF0000"/>
                </a:solidFill>
              </a:rPr>
              <a:t> </a:t>
            </a:r>
            <a:r>
              <a:rPr lang="en-US" altLang="en-US" sz="1600" b="1" dirty="0">
                <a:solidFill>
                  <a:srgbClr val="FF0000"/>
                </a:solidFill>
              </a:rPr>
              <a:t>a character in the file</a:t>
            </a:r>
            <a:r>
              <a:rPr lang="en-US" altLang="en-US" sz="1600" dirty="0">
                <a:solidFill>
                  <a:srgbClr val="0070C0"/>
                </a:solidFill>
              </a:rPr>
              <a:t>, but a condition on the stream</a:t>
            </a:r>
            <a:endParaRPr lang="en-US" sz="1600" b="1" dirty="0">
              <a:solidFill>
                <a:srgbClr val="0070C0"/>
              </a:solidFill>
            </a:endParaRP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feof</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at  end-of-file for stream</a:t>
            </a:r>
          </a:p>
          <a:p>
            <a:pPr fontAlgn="t"/>
            <a:r>
              <a:rPr lang="en-US" sz="1600" dirty="0">
                <a:latin typeface="Consolas" panose="020B0609020204030204" pitchFamily="49" charset="0"/>
                <a:cs typeface="Consolas" panose="020B0609020204030204" pitchFamily="49" charset="0"/>
              </a:rPr>
              <a:t>int </a:t>
            </a:r>
            <a:r>
              <a:rPr lang="en-US" sz="1600" dirty="0" err="1">
                <a:latin typeface="Consolas" panose="020B0609020204030204" pitchFamily="49" charset="0"/>
                <a:cs typeface="Consolas" panose="020B0609020204030204" pitchFamily="49" charset="0"/>
              </a:rPr>
              <a:t>ferror</a:t>
            </a:r>
            <a:r>
              <a:rPr lang="en-US" sz="1600" dirty="0">
                <a:latin typeface="Consolas" panose="020B0609020204030204" pitchFamily="49" charset="0"/>
                <a:cs typeface="Consolas" panose="020B0609020204030204" pitchFamily="49" charset="0"/>
              </a:rPr>
              <a:t>(FILE *stream)</a:t>
            </a:r>
          </a:p>
          <a:p>
            <a:pPr lvl="1" fontAlgn="t"/>
            <a:r>
              <a:rPr lang="en-US" sz="1600" dirty="0"/>
              <a:t>Returns non-zero if error for stream</a:t>
            </a:r>
          </a:p>
        </p:txBody>
      </p:sp>
      <p:sp>
        <p:nvSpPr>
          <p:cNvPr id="4" name="TextBox 3">
            <a:extLst>
              <a:ext uri="{FF2B5EF4-FFF2-40B4-BE49-F238E27FC236}">
                <a16:creationId xmlns:a16="http://schemas.microsoft.com/office/drawing/2014/main" id="{712DA7A6-9A03-1535-8B2F-6DF152D2AC48}"/>
              </a:ext>
            </a:extLst>
          </p:cNvPr>
          <p:cNvSpPr txBox="1"/>
          <p:nvPr/>
        </p:nvSpPr>
        <p:spPr>
          <a:xfrm>
            <a:off x="11927778" y="6555592"/>
            <a:ext cx="300082" cy="369332"/>
          </a:xfrm>
          <a:prstGeom prst="rect">
            <a:avLst/>
          </a:prstGeom>
          <a:noFill/>
        </p:spPr>
        <p:txBody>
          <a:bodyPr wrap="none" rtlCol="0">
            <a:spAutoFit/>
          </a:bodyPr>
          <a:lstStyle/>
          <a:p>
            <a:r>
              <a:rPr lang="en-US" dirty="0">
                <a:solidFill>
                  <a:srgbClr val="FF0000"/>
                </a:solidFill>
              </a:rPr>
              <a:t>x</a:t>
            </a:r>
          </a:p>
        </p:txBody>
      </p:sp>
      <p:sp>
        <p:nvSpPr>
          <p:cNvPr id="9" name="AutoShape 5">
            <a:extLst>
              <a:ext uri="{FF2B5EF4-FFF2-40B4-BE49-F238E27FC236}">
                <a16:creationId xmlns:a16="http://schemas.microsoft.com/office/drawing/2014/main" id="{A7C1514B-BCF6-5C34-9C9E-5E66B13255C6}"/>
              </a:ext>
            </a:extLst>
          </p:cNvPr>
          <p:cNvSpPr>
            <a:spLocks noChangeArrowheads="1"/>
          </p:cNvSpPr>
          <p:nvPr/>
        </p:nvSpPr>
        <p:spPr bwMode="auto">
          <a:xfrm>
            <a:off x="11110176" y="1223321"/>
            <a:ext cx="990600" cy="5115688"/>
          </a:xfrm>
          <a:prstGeom prst="foldedCorner">
            <a:avLst>
              <a:gd name="adj" fmla="val 21153"/>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lang="en-US" altLang="en-US">
                <a:solidFill>
                  <a:schemeClr val="tx1">
                    <a:lumMod val="50000"/>
                  </a:schemeClr>
                </a:solidFill>
                <a:latin typeface="Arial" panose="020B0604020202020204" pitchFamily="34" charset="0"/>
              </a:rPr>
              <a:t>file</a:t>
            </a:r>
          </a:p>
        </p:txBody>
      </p:sp>
      <p:sp>
        <p:nvSpPr>
          <p:cNvPr id="10" name="Line 7">
            <a:extLst>
              <a:ext uri="{FF2B5EF4-FFF2-40B4-BE49-F238E27FC236}">
                <a16:creationId xmlns:a16="http://schemas.microsoft.com/office/drawing/2014/main" id="{C982B330-D520-9635-9D26-A9396525FB8A}"/>
              </a:ext>
            </a:extLst>
          </p:cNvPr>
          <p:cNvSpPr>
            <a:spLocks noChangeShapeType="1"/>
          </p:cNvSpPr>
          <p:nvPr/>
        </p:nvSpPr>
        <p:spPr bwMode="auto">
          <a:xfrm>
            <a:off x="10416560" y="2817674"/>
            <a:ext cx="685800" cy="0"/>
          </a:xfrm>
          <a:prstGeom prst="line">
            <a:avLst/>
          </a:prstGeom>
          <a:noFill/>
          <a:ln w="412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a:extLst>
              <a:ext uri="{FF2B5EF4-FFF2-40B4-BE49-F238E27FC236}">
                <a16:creationId xmlns:a16="http://schemas.microsoft.com/office/drawing/2014/main" id="{F5635D3C-CE1E-E230-9A81-4366B94E31A9}"/>
              </a:ext>
            </a:extLst>
          </p:cNvPr>
          <p:cNvSpPr txBox="1"/>
          <p:nvPr/>
        </p:nvSpPr>
        <p:spPr>
          <a:xfrm>
            <a:off x="8669059" y="2328091"/>
            <a:ext cx="1811476" cy="646331"/>
          </a:xfrm>
          <a:prstGeom prst="rect">
            <a:avLst/>
          </a:prstGeom>
          <a:noFill/>
        </p:spPr>
        <p:txBody>
          <a:bodyPr wrap="square" rtlCol="0">
            <a:spAutoFit/>
          </a:bodyPr>
          <a:lstStyle/>
          <a:p>
            <a:pPr algn="r"/>
            <a:r>
              <a:rPr lang="en-US" dirty="0">
                <a:solidFill>
                  <a:srgbClr val="FF0000"/>
                </a:solidFill>
              </a:rPr>
              <a:t>Old file position pointer</a:t>
            </a:r>
          </a:p>
        </p:txBody>
      </p:sp>
      <p:sp>
        <p:nvSpPr>
          <p:cNvPr id="12" name="Line 7">
            <a:extLst>
              <a:ext uri="{FF2B5EF4-FFF2-40B4-BE49-F238E27FC236}">
                <a16:creationId xmlns:a16="http://schemas.microsoft.com/office/drawing/2014/main" id="{07F84471-5F18-1A67-7CB6-F6187726199E}"/>
              </a:ext>
            </a:extLst>
          </p:cNvPr>
          <p:cNvSpPr>
            <a:spLocks noChangeShapeType="1"/>
          </p:cNvSpPr>
          <p:nvPr/>
        </p:nvSpPr>
        <p:spPr bwMode="auto">
          <a:xfrm>
            <a:off x="10480535" y="4465379"/>
            <a:ext cx="685800" cy="0"/>
          </a:xfrm>
          <a:prstGeom prst="line">
            <a:avLst/>
          </a:prstGeom>
          <a:noFill/>
          <a:ln w="508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a:extLst>
              <a:ext uri="{FF2B5EF4-FFF2-40B4-BE49-F238E27FC236}">
                <a16:creationId xmlns:a16="http://schemas.microsoft.com/office/drawing/2014/main" id="{A95E96CC-3BD6-9BE4-84AA-10D3344EA74E}"/>
              </a:ext>
            </a:extLst>
          </p:cNvPr>
          <p:cNvSpPr txBox="1"/>
          <p:nvPr/>
        </p:nvSpPr>
        <p:spPr>
          <a:xfrm>
            <a:off x="8332193" y="4302287"/>
            <a:ext cx="2162331" cy="646331"/>
          </a:xfrm>
          <a:prstGeom prst="rect">
            <a:avLst/>
          </a:prstGeom>
          <a:noFill/>
        </p:spPr>
        <p:txBody>
          <a:bodyPr wrap="square" rtlCol="0">
            <a:spAutoFit/>
          </a:bodyPr>
          <a:lstStyle/>
          <a:p>
            <a:pPr algn="r"/>
            <a:r>
              <a:rPr lang="en-US" dirty="0">
                <a:solidFill>
                  <a:srgbClr val="FF0000"/>
                </a:solidFill>
              </a:rPr>
              <a:t>New file position pointer</a:t>
            </a:r>
          </a:p>
        </p:txBody>
      </p:sp>
      <p:cxnSp>
        <p:nvCxnSpPr>
          <p:cNvPr id="14" name="Straight Arrow Connector 13">
            <a:extLst>
              <a:ext uri="{FF2B5EF4-FFF2-40B4-BE49-F238E27FC236}">
                <a16:creationId xmlns:a16="http://schemas.microsoft.com/office/drawing/2014/main" id="{FF56E80F-6F36-8D77-E2D7-0415A44EB81E}"/>
              </a:ext>
            </a:extLst>
          </p:cNvPr>
          <p:cNvCxnSpPr>
            <a:cxnSpLocks/>
          </p:cNvCxnSpPr>
          <p:nvPr/>
        </p:nvCxnSpPr>
        <p:spPr>
          <a:xfrm>
            <a:off x="10759460" y="2817674"/>
            <a:ext cx="0" cy="1586661"/>
          </a:xfrm>
          <a:prstGeom prst="straightConnector1">
            <a:avLst/>
          </a:prstGeom>
          <a:ln w="50800">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C02B767-C396-C63C-3B78-44768DDF664E}"/>
              </a:ext>
            </a:extLst>
          </p:cNvPr>
          <p:cNvSpPr txBox="1"/>
          <p:nvPr/>
        </p:nvSpPr>
        <p:spPr>
          <a:xfrm>
            <a:off x="8951693" y="3397803"/>
            <a:ext cx="1826141" cy="646331"/>
          </a:xfrm>
          <a:prstGeom prst="rect">
            <a:avLst/>
          </a:prstGeom>
          <a:noFill/>
        </p:spPr>
        <p:txBody>
          <a:bodyPr wrap="none" rtlCol="0">
            <a:spAutoFit/>
          </a:bodyPr>
          <a:lstStyle/>
          <a:p>
            <a:pPr algn="r"/>
            <a:r>
              <a:rPr lang="en-US" dirty="0">
                <a:solidFill>
                  <a:srgbClr val="0070C0"/>
                </a:solidFill>
              </a:rPr>
              <a:t>read or write  N </a:t>
            </a:r>
          </a:p>
          <a:p>
            <a:pPr algn="r"/>
            <a:r>
              <a:rPr lang="en-US" dirty="0">
                <a:solidFill>
                  <a:srgbClr val="0070C0"/>
                </a:solidFill>
              </a:rPr>
              <a:t>bytes/chars</a:t>
            </a:r>
          </a:p>
        </p:txBody>
      </p:sp>
    </p:spTree>
    <p:extLst>
      <p:ext uri="{BB962C8B-B14F-4D97-AF65-F5344CB8AC3E}">
        <p14:creationId xmlns:p14="http://schemas.microsoft.com/office/powerpoint/2010/main" val="3899686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animBg="1"/>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58933" y="89522"/>
            <a:ext cx="5340671" cy="879015"/>
          </a:xfrm>
        </p:spPr>
        <p:txBody>
          <a:bodyPr/>
          <a:lstStyle/>
          <a:p>
            <a:r>
              <a:rPr lang="en-US" sz="2800" dirty="0" err="1"/>
              <a:t>putchar</a:t>
            </a:r>
            <a:r>
              <a:rPr lang="en-US" sz="2800" dirty="0"/>
              <a:t>/</a:t>
            </a:r>
            <a:r>
              <a:rPr lang="en-US" sz="2800" dirty="0" err="1"/>
              <a:t>getchar</a:t>
            </a:r>
            <a:br>
              <a:rPr lang="en-US" sz="2800" dirty="0"/>
            </a:br>
            <a:r>
              <a:rPr lang="en-US" sz="2800" dirty="0"/>
              <a:t>Setting up and Usage</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6526890" y="0"/>
            <a:ext cx="5530268" cy="693586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getchar</a:t>
            </a:r>
            <a:endParaRPr lang="en-US" dirty="0">
              <a:solidFill>
                <a:srgbClr val="0070C0"/>
              </a:solidFill>
              <a:latin typeface="Consolas" panose="020B0609020204030204" pitchFamily="49" charset="0"/>
              <a:cs typeface="Consolas" panose="020B0609020204030204" pitchFamily="49" charset="0"/>
            </a:endParaRPr>
          </a:p>
          <a:p>
            <a:r>
              <a:rPr lang="en-US" dirty="0">
                <a:solidFill>
                  <a:srgbClr val="0070C0"/>
                </a:solidFill>
                <a:latin typeface="Consolas" panose="020B0609020204030204" pitchFamily="49" charset="0"/>
                <a:cs typeface="Consolas" panose="020B0609020204030204" pitchFamily="49" charset="0"/>
              </a:rPr>
              <a:t>        .extern </a:t>
            </a:r>
            <a:r>
              <a:rPr lang="en-US" dirty="0" err="1">
                <a:solidFill>
                  <a:srgbClr val="0070C0"/>
                </a:solidFill>
                <a:latin typeface="Consolas" panose="020B0609020204030204" pitchFamily="49" charset="0"/>
                <a:cs typeface="Consolas" panose="020B0609020204030204" pitchFamily="49" charset="0"/>
              </a:rPr>
              <a:t>putchar</a:t>
            </a:r>
            <a:endParaRPr lang="en-US" dirty="0">
              <a:solidFill>
                <a:srgbClr val="0070C0"/>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.section .</a:t>
            </a:r>
            <a:r>
              <a:rPr lang="en-US" dirty="0" err="1">
                <a:latin typeface="Consolas" panose="020B0609020204030204" pitchFamily="49" charset="0"/>
                <a:cs typeface="Consolas" panose="020B0609020204030204" pitchFamily="49" charset="0"/>
              </a:rPr>
              <a:t>rodata</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Lfstr</a:t>
            </a:r>
            <a:r>
              <a:rPr lang="en-US" dirty="0">
                <a:latin typeface="Consolas" panose="020B0609020204030204" pitchFamily="49" charset="0"/>
                <a:cs typeface="Consolas" panose="020B0609020204030204" pitchFamily="49" charset="0"/>
              </a:rPr>
              <a:t>: .string  "Echo count: %d\n"</a:t>
            </a:r>
          </a:p>
          <a:p>
            <a:r>
              <a:rPr lang="en-US" dirty="0">
                <a:latin typeface="Consolas" panose="020B0609020204030204" pitchFamily="49" charset="0"/>
                <a:cs typeface="Consolas" panose="020B0609020204030204" pitchFamily="49" charset="0"/>
              </a:rPr>
              <a:t>        .text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EOF,         -1</a:t>
            </a:r>
          </a:p>
          <a:p>
            <a:r>
              <a:rPr lang="en-US" dirty="0">
                <a:latin typeface="Consolas" panose="020B0609020204030204" pitchFamily="49" charset="0"/>
                <a:cs typeface="Consolas" panose="020B0609020204030204" pitchFamily="49" charset="0"/>
              </a:rPr>
              <a:t>        .type   main, %function</a:t>
            </a:r>
          </a:p>
          <a:p>
            <a:r>
              <a:rPr lang="en-US" dirty="0">
                <a:latin typeface="Consolas" panose="020B0609020204030204" pitchFamily="49" charset="0"/>
                <a:cs typeface="Consolas" panose="020B0609020204030204" pitchFamily="49" charset="0"/>
              </a:rPr>
              <a:t>        .global main	 	 	  	 .</a:t>
            </a:r>
            <a:r>
              <a:rPr lang="en-US" dirty="0" err="1">
                <a:solidFill>
                  <a:schemeClr val="accent1"/>
                </a:solidFill>
                <a:latin typeface="Consolas" panose="020B0609020204030204" pitchFamily="49" charset="0"/>
                <a:cs typeface="Consolas" panose="020B0609020204030204" pitchFamily="49" charset="0"/>
              </a:rPr>
              <a:t>equ</a:t>
            </a:r>
            <a:r>
              <a:rPr lang="en-US" dirty="0">
                <a:solidFill>
                  <a:schemeClr val="accent1"/>
                </a:solidFill>
                <a:latin typeface="Consolas" panose="020B0609020204030204" pitchFamily="49" charset="0"/>
                <a:cs typeface="Consolas" panose="020B0609020204030204" pitchFamily="49" charset="0"/>
              </a:rPr>
              <a:t>    FP_OFF,    12</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equ</a:t>
            </a:r>
            <a:r>
              <a:rPr lang="en-US" dirty="0">
                <a:latin typeface="Consolas" panose="020B0609020204030204" pitchFamily="49" charset="0"/>
                <a:cs typeface="Consolas" panose="020B0609020204030204" pitchFamily="49" charset="0"/>
              </a:rPr>
              <a:t>    EXIT_SUCCESS, 0</a:t>
            </a:r>
          </a:p>
          <a:p>
            <a:r>
              <a:rPr lang="en-US" dirty="0">
                <a:latin typeface="Consolas" panose="020B0609020204030204" pitchFamily="49" charset="0"/>
                <a:cs typeface="Consolas" panose="020B0609020204030204" pitchFamily="49" charset="0"/>
              </a:rPr>
              <a:t>main:   push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r4, 0  //r4 = count</a:t>
            </a:r>
          </a:p>
          <a:p>
            <a:endParaRPr lang="en-US" dirty="0">
              <a:latin typeface="Consolas" panose="020B0609020204030204" pitchFamily="49" charset="0"/>
              <a:cs typeface="Consolas" panose="020B0609020204030204" pitchFamily="49" charset="0"/>
            </a:endParaRPr>
          </a:p>
          <a:p>
            <a:r>
              <a:rPr lang="en-US" dirty="0">
                <a:solidFill>
                  <a:srgbClr val="00B050"/>
                </a:solidFill>
                <a:latin typeface="Consolas" panose="020B0609020204030204" pitchFamily="49" charset="0"/>
                <a:cs typeface="Consolas" panose="020B0609020204030204" pitchFamily="49" charset="0"/>
              </a:rPr>
              <a:t>/* while loop code will go here */</a:t>
            </a:r>
          </a:p>
          <a:p>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Ldone</a:t>
            </a:r>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a:t>
            </a:r>
            <a:r>
              <a:rPr lang="en-US" dirty="0">
                <a:solidFill>
                  <a:srgbClr val="0070C0"/>
                </a:solidFill>
                <a:latin typeface="Consolas" panose="020B0609020204030204" pitchFamily="49" charset="0"/>
                <a:cs typeface="Consolas" panose="020B0609020204030204" pitchFamily="49" charset="0"/>
              </a:rPr>
              <a:t>mov     r1, r4 // count</a:t>
            </a:r>
          </a:p>
          <a:p>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ldr</a:t>
            </a:r>
            <a:r>
              <a:rPr lang="en-US" dirty="0">
                <a:solidFill>
                  <a:schemeClr val="accent5"/>
                </a:solidFill>
                <a:latin typeface="Consolas" panose="020B0609020204030204" pitchFamily="49" charset="0"/>
                <a:cs typeface="Consolas" panose="020B0609020204030204" pitchFamily="49" charset="0"/>
              </a:rPr>
              <a:t>     r0, =.</a:t>
            </a:r>
            <a:r>
              <a:rPr lang="en-US" dirty="0" err="1">
                <a:solidFill>
                  <a:schemeClr val="accent5"/>
                </a:solidFill>
                <a:latin typeface="Consolas" panose="020B0609020204030204" pitchFamily="49" charset="0"/>
                <a:cs typeface="Consolas" panose="020B0609020204030204" pitchFamily="49" charset="0"/>
              </a:rPr>
              <a:t>Lfstr</a:t>
            </a:r>
            <a:endParaRPr lang="en-US" dirty="0">
              <a:solidFill>
                <a:schemeClr val="accent5"/>
              </a:solidFill>
              <a:latin typeface="Consolas" panose="020B0609020204030204" pitchFamily="49" charset="0"/>
              <a:cs typeface="Consolas" panose="020B0609020204030204" pitchFamily="49" charset="0"/>
            </a:endParaRPr>
          </a:p>
          <a:p>
            <a:r>
              <a:rPr lang="en-US" dirty="0">
                <a:solidFill>
                  <a:schemeClr val="accent5"/>
                </a:solidFill>
                <a:latin typeface="Consolas" panose="020B0609020204030204" pitchFamily="49" charset="0"/>
                <a:cs typeface="Consolas" panose="020B0609020204030204" pitchFamily="49" charset="0"/>
              </a:rPr>
              <a:t>        bl      </a:t>
            </a:r>
            <a:r>
              <a:rPr lang="en-US" dirty="0" err="1">
                <a:solidFill>
                  <a:schemeClr val="accent5"/>
                </a:solidFill>
                <a:latin typeface="Consolas" panose="020B0609020204030204" pitchFamily="49" charset="0"/>
                <a:cs typeface="Consolas" panose="020B0609020204030204" pitchFamily="49" charset="0"/>
              </a:rPr>
              <a:t>printf</a:t>
            </a:r>
            <a:endParaRPr lang="en-US" dirty="0">
              <a:solidFill>
                <a:schemeClr val="accent5"/>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EXIT_SUCCESS</a:t>
            </a:r>
          </a:p>
          <a:p>
            <a:r>
              <a:rPr lang="en-US" dirty="0">
                <a:latin typeface="Consolas" panose="020B0609020204030204" pitchFamily="49" charset="0"/>
                <a:cs typeface="Consolas" panose="020B0609020204030204" pitchFamily="49" charset="0"/>
              </a:rPr>
              <a:t>        sub     </a:t>
            </a: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fp</a:t>
            </a:r>
            <a:r>
              <a:rPr lang="en-US" dirty="0">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440"/>
                </a:solidFill>
                <a:latin typeface="Consolas" panose="020B0609020204030204" pitchFamily="49" charset="0"/>
                <a:cs typeface="Consolas" panose="020B0609020204030204" pitchFamily="49" charset="0"/>
              </a:rPr>
              <a:t>{r4, r5, </a:t>
            </a:r>
            <a:r>
              <a:rPr lang="en-US" dirty="0" err="1">
                <a:solidFill>
                  <a:srgbClr val="F37440"/>
                </a:solidFill>
                <a:latin typeface="Consolas" panose="020B0609020204030204" pitchFamily="49" charset="0"/>
                <a:cs typeface="Consolas" panose="020B0609020204030204" pitchFamily="49" charset="0"/>
              </a:rPr>
              <a:t>fp</a:t>
            </a:r>
            <a:r>
              <a:rPr lang="en-US" dirty="0">
                <a:solidFill>
                  <a:srgbClr val="F37440"/>
                </a:solidFill>
                <a:latin typeface="Consolas" panose="020B0609020204030204" pitchFamily="49" charset="0"/>
                <a:cs typeface="Consolas" panose="020B0609020204030204" pitchFamily="49" charset="0"/>
              </a:rPr>
              <a:t>, </a:t>
            </a:r>
            <a:r>
              <a:rPr lang="en-US" dirty="0" err="1">
                <a:solidFill>
                  <a:srgbClr val="F37440"/>
                </a:solidFill>
                <a:latin typeface="Consolas" panose="020B0609020204030204" pitchFamily="49" charset="0"/>
                <a:cs typeface="Consolas" panose="020B0609020204030204" pitchFamily="49" charset="0"/>
              </a:rPr>
              <a:t>lr</a:t>
            </a:r>
            <a:r>
              <a:rPr lang="en-US" dirty="0">
                <a:solidFill>
                  <a:srgbClr val="F37440"/>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.size main, (. – main)</a:t>
            </a: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522403" y="1520189"/>
            <a:ext cx="5142708"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stdlib.h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int</a:t>
            </a:r>
          </a:p>
          <a:p>
            <a:r>
              <a:rPr lang="en-US" sz="1600" b="1" dirty="0">
                <a:latin typeface="Courier New" panose="02070309020205020404" pitchFamily="49" charset="0"/>
                <a:cs typeface="Courier New" panose="02070309020205020404" pitchFamily="49" charset="0"/>
              </a:rPr>
              <a:t>main(void)</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int c;</a:t>
            </a:r>
          </a:p>
          <a:p>
            <a:r>
              <a:rPr lang="en-US" sz="1600" b="1" dirty="0">
                <a:solidFill>
                  <a:srgbClr val="0070C0"/>
                </a:solidFill>
                <a:latin typeface="Courier New" panose="02070309020205020404" pitchFamily="49" charset="0"/>
                <a:cs typeface="Courier New" panose="02070309020205020404" pitchFamily="49" charset="0"/>
              </a:rPr>
              <a:t>    int count = 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while ((c = </a:t>
            </a:r>
            <a:r>
              <a:rPr lang="en-US" sz="1600" b="1" dirty="0" err="1">
                <a:latin typeface="Courier New" panose="02070309020205020404" pitchFamily="49" charset="0"/>
                <a:cs typeface="Courier New" panose="02070309020205020404" pitchFamily="49" charset="0"/>
              </a:rPr>
              <a:t>getchar</a:t>
            </a:r>
            <a:r>
              <a:rPr lang="en-US" sz="1600" b="1" dirty="0">
                <a:latin typeface="Courier New" panose="02070309020205020404" pitchFamily="49" charset="0"/>
                <a:cs typeface="Courier New" panose="02070309020205020404" pitchFamily="49" charset="0"/>
              </a:rPr>
              <a:t>()) != EOF)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putchar</a:t>
            </a:r>
            <a:r>
              <a:rPr lang="en-US" sz="1600" b="1" dirty="0">
                <a:latin typeface="Courier New" panose="02070309020205020404" pitchFamily="49" charset="0"/>
                <a:cs typeface="Courier New" panose="02070309020205020404" pitchFamily="49" charset="0"/>
              </a:rPr>
              <a:t>(c);</a:t>
            </a:r>
          </a:p>
          <a:p>
            <a:r>
              <a:rPr lang="en-US" sz="1600" b="1" dirty="0">
                <a:latin typeface="Courier New" panose="02070309020205020404" pitchFamily="49" charset="0"/>
                <a:cs typeface="Courier New" panose="02070309020205020404" pitchFamily="49" charset="0"/>
              </a:rPr>
              <a:t>        count++;</a:t>
            </a:r>
          </a:p>
          <a:p>
            <a:r>
              <a:rPr lang="en-US" sz="1600" b="1" dirty="0">
                <a:latin typeface="Courier New" panose="02070309020205020404" pitchFamily="49" charset="0"/>
                <a:cs typeface="Courier New" panose="02070309020205020404" pitchFamily="49" charset="0"/>
              </a:rPr>
              <a:t>    }</a:t>
            </a:r>
            <a:endParaRPr lang="en-US" sz="1600" b="1" dirty="0">
              <a:solidFill>
                <a:schemeClr val="accent5"/>
              </a:solidFill>
              <a:latin typeface="Courier New" panose="02070309020205020404" pitchFamily="49" charset="0"/>
              <a:cs typeface="Courier New" panose="02070309020205020404" pitchFamily="49" charset="0"/>
            </a:endParaRPr>
          </a:p>
          <a:p>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printf</a:t>
            </a:r>
            <a:r>
              <a:rPr lang="en-US" sz="1600" b="1" dirty="0">
                <a:solidFill>
                  <a:schemeClr val="accent5"/>
                </a:solidFill>
                <a:latin typeface="Courier New" panose="02070309020205020404" pitchFamily="49" charset="0"/>
                <a:cs typeface="Courier New" panose="02070309020205020404" pitchFamily="49" charset="0"/>
              </a:rPr>
              <a:t>("Echo count: %d\n”, count);</a:t>
            </a:r>
          </a:p>
          <a:p>
            <a:r>
              <a:rPr lang="en-US" sz="1600" b="1" dirty="0">
                <a:latin typeface="Courier New" panose="02070309020205020404" pitchFamily="49" charset="0"/>
                <a:cs typeface="Courier New" panose="02070309020205020404" pitchFamily="49" charset="0"/>
              </a:rPr>
              <a:t>    return EXIT_SUCCESS;</a:t>
            </a:r>
          </a:p>
          <a:p>
            <a:r>
              <a:rPr lang="en-US" sz="1600" b="1" dirty="0">
                <a:latin typeface="Courier New" panose="02070309020205020404" pitchFamily="49" charset="0"/>
                <a:cs typeface="Courier New" panose="02070309020205020404" pitchFamily="49" charset="0"/>
              </a:rPr>
              <a:t>}</a:t>
            </a:r>
          </a:p>
        </p:txBody>
      </p:sp>
      <p:sp>
        <p:nvSpPr>
          <p:cNvPr id="2" name="TextBox 1">
            <a:extLst>
              <a:ext uri="{FF2B5EF4-FFF2-40B4-BE49-F238E27FC236}">
                <a16:creationId xmlns:a16="http://schemas.microsoft.com/office/drawing/2014/main" id="{1E320749-93FA-5D4A-B74C-8A193388D529}"/>
              </a:ext>
            </a:extLst>
          </p:cNvPr>
          <p:cNvSpPr txBox="1"/>
          <p:nvPr/>
        </p:nvSpPr>
        <p:spPr>
          <a:xfrm>
            <a:off x="3630002" y="3850776"/>
            <a:ext cx="851515" cy="369332"/>
          </a:xfrm>
          <a:prstGeom prst="rect">
            <a:avLst/>
          </a:prstGeom>
          <a:solidFill>
            <a:schemeClr val="bg1"/>
          </a:solidFill>
          <a:ln>
            <a:solidFill>
              <a:schemeClr val="accent1"/>
            </a:solidFill>
          </a:ln>
        </p:spPr>
        <p:txBody>
          <a:bodyPr wrap="none" rtlCol="0">
            <a:spAutoFit/>
          </a:bodyPr>
          <a:lstStyle/>
          <a:p>
            <a:r>
              <a:rPr lang="en-US" dirty="0">
                <a:solidFill>
                  <a:srgbClr val="0070C0"/>
                </a:solidFill>
              </a:rPr>
              <a:t>r0    r1</a:t>
            </a:r>
          </a:p>
        </p:txBody>
      </p:sp>
      <p:cxnSp>
        <p:nvCxnSpPr>
          <p:cNvPr id="7" name="Straight Arrow Connector 6">
            <a:extLst>
              <a:ext uri="{FF2B5EF4-FFF2-40B4-BE49-F238E27FC236}">
                <a16:creationId xmlns:a16="http://schemas.microsoft.com/office/drawing/2014/main" id="{D6E7CB4B-119B-5A48-A284-4C3111F092B9}"/>
              </a:ext>
            </a:extLst>
          </p:cNvPr>
          <p:cNvCxnSpPr>
            <a:cxnSpLocks/>
          </p:cNvCxnSpPr>
          <p:nvPr/>
        </p:nvCxnSpPr>
        <p:spPr>
          <a:xfrm>
            <a:off x="3781248" y="4123818"/>
            <a:ext cx="0"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C7F8C93-3CCF-D448-816D-7A4464007EC6}"/>
              </a:ext>
            </a:extLst>
          </p:cNvPr>
          <p:cNvCxnSpPr>
            <a:cxnSpLocks/>
          </p:cNvCxnSpPr>
          <p:nvPr/>
        </p:nvCxnSpPr>
        <p:spPr>
          <a:xfrm>
            <a:off x="4238448" y="4123818"/>
            <a:ext cx="361597" cy="430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62C1AB1-438D-2047-9F3E-DBDD31B7A26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307746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1144A-AFC7-7B4E-8623-EC0D3B10B625}"/>
              </a:ext>
            </a:extLst>
          </p:cNvPr>
          <p:cNvSpPr>
            <a:spLocks noGrp="1"/>
          </p:cNvSpPr>
          <p:nvPr>
            <p:ph type="title"/>
          </p:nvPr>
        </p:nvSpPr>
        <p:spPr>
          <a:xfrm>
            <a:off x="196115" y="458033"/>
            <a:ext cx="5514843" cy="617487"/>
          </a:xfrm>
        </p:spPr>
        <p:txBody>
          <a:bodyPr/>
          <a:lstStyle/>
          <a:p>
            <a:r>
              <a:rPr lang="en-US" sz="2800" dirty="0" err="1"/>
              <a:t>Putchar</a:t>
            </a:r>
            <a:r>
              <a:rPr lang="en-US" sz="2800" dirty="0"/>
              <a:t>/</a:t>
            </a:r>
            <a:r>
              <a:rPr lang="en-US" sz="2800" dirty="0" err="1"/>
              <a:t>getchar</a:t>
            </a:r>
            <a:r>
              <a:rPr lang="en-US" sz="2800" dirty="0"/>
              <a:t>: </a:t>
            </a:r>
            <a:br>
              <a:rPr lang="en-US" sz="2800" dirty="0"/>
            </a:br>
            <a:r>
              <a:rPr lang="en-US" sz="2800" dirty="0"/>
              <a:t>The while loop</a:t>
            </a:r>
          </a:p>
        </p:txBody>
      </p:sp>
      <p:sp>
        <p:nvSpPr>
          <p:cNvPr id="4" name="Rounded Rectangle 3">
            <a:extLst>
              <a:ext uri="{FF2B5EF4-FFF2-40B4-BE49-F238E27FC236}">
                <a16:creationId xmlns:a16="http://schemas.microsoft.com/office/drawing/2014/main" id="{004187B1-772D-A943-B0FB-E74C8E01B8BE}"/>
              </a:ext>
            </a:extLst>
          </p:cNvPr>
          <p:cNvSpPr/>
          <p:nvPr/>
        </p:nvSpPr>
        <p:spPr bwMode="auto">
          <a:xfrm>
            <a:off x="7023279" y="882603"/>
            <a:ext cx="4588388" cy="4528899"/>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mov     r4, 0  //count</a:t>
            </a:r>
          </a:p>
          <a:p>
            <a:r>
              <a:rPr lang="en-US" sz="2000" dirty="0">
                <a:solidFill>
                  <a:srgbClr val="00B050"/>
                </a:solidFill>
                <a:latin typeface="Consolas" panose="020B0609020204030204" pitchFamily="49" charset="0"/>
                <a:cs typeface="Consolas" panose="020B0609020204030204" pitchFamily="49" charset="0"/>
              </a:rPr>
              <a:t>        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beq</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Ldone</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Lloop</a:t>
            </a:r>
            <a:r>
              <a:rPr lang="en-US" sz="2000" dirty="0">
                <a:latin typeface="Consolas" panose="020B0609020204030204" pitchFamily="49" charset="0"/>
                <a:cs typeface="Consolas" panose="020B0609020204030204" pitchFamily="49" charset="0"/>
              </a:rPr>
              <a:t>:   </a:t>
            </a: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bl      </a:t>
            </a:r>
            <a:r>
              <a:rPr lang="en-US" sz="2000" dirty="0" err="1">
                <a:solidFill>
                  <a:srgbClr val="7030A0"/>
                </a:solidFill>
                <a:latin typeface="Consolas" panose="020B0609020204030204" pitchFamily="49" charset="0"/>
                <a:cs typeface="Consolas" panose="020B0609020204030204" pitchFamily="49" charset="0"/>
              </a:rPr>
              <a:t>putchar</a:t>
            </a:r>
            <a:endParaRPr lang="en-US" sz="2000" dirty="0">
              <a:solidFill>
                <a:srgbClr val="7030A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B050"/>
                </a:solidFill>
                <a:latin typeface="Consolas" panose="020B0609020204030204" pitchFamily="49" charset="0"/>
                <a:cs typeface="Consolas" panose="020B0609020204030204" pitchFamily="49" charset="0"/>
              </a:rPr>
              <a:t>bl      </a:t>
            </a:r>
            <a:r>
              <a:rPr lang="en-US" sz="2000" dirty="0" err="1">
                <a:solidFill>
                  <a:srgbClr val="00B050"/>
                </a:solidFill>
                <a:latin typeface="Consolas" panose="020B0609020204030204" pitchFamily="49" charset="0"/>
                <a:cs typeface="Consolas" panose="020B0609020204030204" pitchFamily="49" charset="0"/>
              </a:rPr>
              <a:t>getchar</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0070C0"/>
                </a:solidFill>
                <a:latin typeface="Consolas" panose="020B0609020204030204" pitchFamily="49" charset="0"/>
                <a:cs typeface="Consolas" panose="020B0609020204030204" pitchFamily="49" charset="0"/>
              </a:rPr>
              <a:t>add     r4, r4, 1</a:t>
            </a:r>
          </a:p>
          <a:p>
            <a:r>
              <a:rPr lang="en-US" sz="2000" dirty="0">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cmp</a:t>
            </a:r>
            <a:r>
              <a:rPr lang="en-US" sz="2000" dirty="0">
                <a:solidFill>
                  <a:srgbClr val="00B050"/>
                </a:solidFill>
                <a:latin typeface="Consolas" panose="020B0609020204030204" pitchFamily="49" charset="0"/>
                <a:cs typeface="Consolas" panose="020B0609020204030204" pitchFamily="49" charset="0"/>
              </a:rPr>
              <a:t>     r0, EOF</a:t>
            </a:r>
          </a:p>
          <a:p>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bne</a:t>
            </a:r>
            <a:r>
              <a:rPr lang="en-US" sz="2000" dirty="0">
                <a:solidFill>
                  <a:srgbClr val="00B050"/>
                </a:solidFill>
                <a:latin typeface="Consolas" panose="020B0609020204030204" pitchFamily="49" charset="0"/>
                <a:cs typeface="Consolas" panose="020B0609020204030204" pitchFamily="49" charset="0"/>
              </a:rPr>
              <a:t>     .</a:t>
            </a:r>
            <a:r>
              <a:rPr lang="en-US" sz="2000" dirty="0" err="1">
                <a:solidFill>
                  <a:srgbClr val="00B050"/>
                </a:solidFill>
                <a:latin typeface="Consolas" panose="020B0609020204030204" pitchFamily="49" charset="0"/>
                <a:cs typeface="Consolas" panose="020B0609020204030204" pitchFamily="49" charset="0"/>
              </a:rPr>
              <a:t>Lloop</a:t>
            </a:r>
            <a:endParaRPr lang="en-US" sz="2000" dirty="0">
              <a:solidFill>
                <a:srgbClr val="00B05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Ldone</a:t>
            </a:r>
            <a:r>
              <a:rPr lang="en-US" sz="2000" dirty="0">
                <a:latin typeface="Consolas" panose="020B0609020204030204" pitchFamily="49" charset="0"/>
                <a:cs typeface="Consolas" panose="020B0609020204030204" pitchFamily="49" charset="0"/>
              </a:rPr>
              <a:t>:</a:t>
            </a: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mov     r1, r4</a:t>
            </a:r>
          </a:p>
          <a:p>
            <a:r>
              <a:rPr lang="en-US" sz="2000" dirty="0">
                <a:solidFill>
                  <a:srgbClr val="F3753F"/>
                </a:solidFill>
                <a:latin typeface="Consolas" panose="020B0609020204030204" pitchFamily="49" charset="0"/>
                <a:cs typeface="Consolas" panose="020B0609020204030204" pitchFamily="49" charset="0"/>
              </a:rPr>
              <a:t>        </a:t>
            </a:r>
            <a:r>
              <a:rPr lang="en-US" sz="2000" dirty="0" err="1">
                <a:solidFill>
                  <a:srgbClr val="F3753F"/>
                </a:solidFill>
                <a:latin typeface="Consolas" panose="020B0609020204030204" pitchFamily="49" charset="0"/>
                <a:cs typeface="Consolas" panose="020B0609020204030204" pitchFamily="49" charset="0"/>
              </a:rPr>
              <a:t>ldr</a:t>
            </a:r>
            <a:r>
              <a:rPr lang="en-US" sz="2000" dirty="0">
                <a:solidFill>
                  <a:srgbClr val="F3753F"/>
                </a:solidFill>
                <a:latin typeface="Consolas" panose="020B0609020204030204" pitchFamily="49" charset="0"/>
                <a:cs typeface="Consolas" panose="020B0609020204030204" pitchFamily="49" charset="0"/>
              </a:rPr>
              <a:t>     r0, =</a:t>
            </a:r>
            <a:r>
              <a:rPr lang="en-US" sz="2000" dirty="0" err="1">
                <a:solidFill>
                  <a:srgbClr val="F3753F"/>
                </a:solidFill>
                <a:latin typeface="Consolas" panose="020B0609020204030204" pitchFamily="49" charset="0"/>
                <a:cs typeface="Consolas" panose="020B0609020204030204" pitchFamily="49" charset="0"/>
              </a:rPr>
              <a:t>pfstr</a:t>
            </a:r>
            <a:endParaRPr lang="en-US" sz="2000" dirty="0">
              <a:solidFill>
                <a:srgbClr val="F3753F"/>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bl      </a:t>
            </a:r>
            <a:r>
              <a:rPr lang="en-US" sz="2000" dirty="0" err="1">
                <a:solidFill>
                  <a:srgbClr val="F3753F"/>
                </a:solidFill>
                <a:latin typeface="Consolas" panose="020B0609020204030204" pitchFamily="49" charset="0"/>
                <a:cs typeface="Consolas" panose="020B0609020204030204" pitchFamily="49" charset="0"/>
              </a:rPr>
              <a:t>printf</a:t>
            </a:r>
            <a:endParaRPr lang="en-US" sz="2000" dirty="0">
              <a:solidFill>
                <a:srgbClr val="F3753F"/>
              </a:solidFill>
              <a:latin typeface="Consolas" panose="020B0609020204030204" pitchFamily="49" charset="0"/>
              <a:cs typeface="Consolas" panose="020B0609020204030204" pitchFamily="49" charset="0"/>
            </a:endParaRPr>
          </a:p>
        </p:txBody>
      </p:sp>
      <p:sp>
        <p:nvSpPr>
          <p:cNvPr id="5" name="Rounded Rectangle 4">
            <a:extLst>
              <a:ext uri="{FF2B5EF4-FFF2-40B4-BE49-F238E27FC236}">
                <a16:creationId xmlns:a16="http://schemas.microsoft.com/office/drawing/2014/main" id="{01D68DD2-7EB9-A348-B8F8-54456108F5BD}"/>
              </a:ext>
            </a:extLst>
          </p:cNvPr>
          <p:cNvSpPr/>
          <p:nvPr/>
        </p:nvSpPr>
        <p:spPr bwMode="auto">
          <a:xfrm>
            <a:off x="272161" y="2798642"/>
            <a:ext cx="4588389" cy="3895487"/>
          </a:xfrm>
          <a:prstGeom prst="roundRect">
            <a:avLst>
              <a:gd name="adj" fmla="val 5733"/>
            </a:avLst>
          </a:prstGeom>
          <a:solidFill>
            <a:schemeClr val="bg1">
              <a:lumMod val="95000"/>
            </a:schemeClr>
          </a:solidFill>
          <a:ln w="25400" cap="flat" cmpd="sng" algn="ctr">
            <a:solidFill>
              <a:schemeClr val="accent5"/>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stdio.h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#include &lt;</a:t>
            </a:r>
            <a:r>
              <a:rPr lang="en-US" sz="1600" dirty="0" err="1">
                <a:latin typeface="Consolas" panose="020B0609020204030204" pitchFamily="49" charset="0"/>
                <a:cs typeface="Consolas" panose="020B0609020204030204" pitchFamily="49" charset="0"/>
              </a:rPr>
              <a:t>stdlib.h</a:t>
            </a:r>
            <a:r>
              <a:rPr lang="en-US" sz="1600" dirty="0">
                <a:latin typeface="Consolas" panose="020B0609020204030204" pitchFamily="49" charset="0"/>
                <a:cs typeface="Consolas" panose="020B0609020204030204" pitchFamily="49" charset="0"/>
              </a:rPr>
              <a:t>&gt;</a:t>
            </a:r>
          </a:p>
          <a:p>
            <a:r>
              <a:rPr lang="en-US" sz="1600" dirty="0">
                <a:latin typeface="Consolas" panose="020B0609020204030204" pitchFamily="49" charset="0"/>
                <a:cs typeface="Consolas" panose="020B0609020204030204" pitchFamily="49" charset="0"/>
              </a:rPr>
              <a:t>int</a:t>
            </a:r>
          </a:p>
          <a:p>
            <a:r>
              <a:rPr lang="en-US" sz="1600" dirty="0">
                <a:latin typeface="Consolas" panose="020B0609020204030204" pitchFamily="49" charset="0"/>
                <a:cs typeface="Consolas" panose="020B0609020204030204" pitchFamily="49" charset="0"/>
              </a:rPr>
              <a:t>main(void)</a:t>
            </a:r>
          </a:p>
          <a:p>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int c;</a:t>
            </a:r>
          </a:p>
          <a:p>
            <a:r>
              <a:rPr lang="en-US" sz="1600" dirty="0">
                <a:latin typeface="Consolas" panose="020B0609020204030204" pitchFamily="49" charset="0"/>
                <a:cs typeface="Consolas" panose="020B0609020204030204" pitchFamily="49" charset="0"/>
              </a:rPr>
              <a:t>    int count = 0;</a:t>
            </a:r>
          </a:p>
          <a:p>
            <a:endParaRPr lang="en-US" sz="1600" dirty="0">
              <a:latin typeface="Consolas" panose="020B0609020204030204" pitchFamily="49" charset="0"/>
              <a:cs typeface="Consolas" panose="020B0609020204030204" pitchFamily="49" charset="0"/>
            </a:endParaRPr>
          </a:p>
          <a:p>
            <a:r>
              <a:rPr lang="en-US" sz="1600" dirty="0">
                <a:latin typeface="Consolas" panose="020B0609020204030204" pitchFamily="49" charset="0"/>
                <a:cs typeface="Consolas" panose="020B0609020204030204" pitchFamily="49" charset="0"/>
              </a:rPr>
              <a:t>    while (</a:t>
            </a:r>
            <a:r>
              <a:rPr lang="en-US" sz="1600" dirty="0">
                <a:solidFill>
                  <a:srgbClr val="00B050"/>
                </a:solidFill>
                <a:latin typeface="Consolas" panose="020B0609020204030204" pitchFamily="49" charset="0"/>
                <a:cs typeface="Consolas" panose="020B0609020204030204" pitchFamily="49" charset="0"/>
              </a:rPr>
              <a:t>(c = </a:t>
            </a:r>
            <a:r>
              <a:rPr lang="en-US" sz="1600" dirty="0" err="1">
                <a:solidFill>
                  <a:srgbClr val="00B050"/>
                </a:solidFill>
                <a:latin typeface="Consolas" panose="020B0609020204030204" pitchFamily="49" charset="0"/>
                <a:cs typeface="Consolas" panose="020B0609020204030204" pitchFamily="49" charset="0"/>
              </a:rPr>
              <a:t>getchar</a:t>
            </a:r>
            <a:r>
              <a:rPr lang="en-US" sz="1600" dirty="0">
                <a:solidFill>
                  <a:srgbClr val="00B050"/>
                </a:solidFill>
                <a:latin typeface="Consolas" panose="020B0609020204030204" pitchFamily="49" charset="0"/>
                <a:cs typeface="Consolas" panose="020B0609020204030204" pitchFamily="49" charset="0"/>
              </a:rPr>
              <a:t>()) != EOF) </a:t>
            </a:r>
            <a:r>
              <a:rPr lang="en-US" sz="1600" dirty="0">
                <a:latin typeface="Consolas" panose="020B0609020204030204" pitchFamily="49" charset="0"/>
                <a:cs typeface="Consolas" panose="020B0609020204030204" pitchFamily="49" charset="0"/>
              </a:rPr>
              <a:t>{</a:t>
            </a:r>
          </a:p>
          <a:p>
            <a:r>
              <a:rPr lang="en-US" sz="1600" dirty="0">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putchar</a:t>
            </a:r>
            <a:r>
              <a:rPr lang="en-US" sz="1600" dirty="0">
                <a:solidFill>
                  <a:srgbClr val="7030A0"/>
                </a:solidFill>
                <a:latin typeface="Consolas" panose="020B0609020204030204" pitchFamily="49" charset="0"/>
                <a:cs typeface="Consolas" panose="020B0609020204030204" pitchFamily="49" charset="0"/>
              </a:rPr>
              <a:t>(c);</a:t>
            </a:r>
          </a:p>
          <a:p>
            <a:r>
              <a:rPr lang="en-US" sz="1600" dirty="0">
                <a:latin typeface="Consolas" panose="020B0609020204030204" pitchFamily="49" charset="0"/>
                <a:cs typeface="Consolas" panose="020B0609020204030204" pitchFamily="49" charset="0"/>
              </a:rPr>
              <a:t>        count++;</a:t>
            </a:r>
          </a:p>
          <a:p>
            <a:r>
              <a:rPr lang="en-US" sz="1600" dirty="0">
                <a:latin typeface="Consolas" panose="020B0609020204030204" pitchFamily="49" charset="0"/>
                <a:cs typeface="Consolas" panose="020B0609020204030204" pitchFamily="49" charset="0"/>
              </a:rPr>
              <a:t>    }</a:t>
            </a:r>
          </a:p>
          <a:p>
            <a:r>
              <a:rPr lang="en-US" sz="1600" dirty="0">
                <a:solidFill>
                  <a:srgbClr val="F3753F"/>
                </a:solidFill>
                <a:latin typeface="Consolas" panose="020B0609020204030204" pitchFamily="49" charset="0"/>
                <a:cs typeface="Consolas" panose="020B0609020204030204" pitchFamily="49" charset="0"/>
              </a:rPr>
              <a:t>    </a:t>
            </a:r>
            <a:r>
              <a:rPr lang="en-US" sz="1600" dirty="0" err="1">
                <a:solidFill>
                  <a:srgbClr val="F3753F"/>
                </a:solidFill>
                <a:latin typeface="Consolas" panose="020B0609020204030204" pitchFamily="49" charset="0"/>
                <a:cs typeface="Consolas" panose="020B0609020204030204" pitchFamily="49" charset="0"/>
              </a:rPr>
              <a:t>printf</a:t>
            </a:r>
            <a:r>
              <a:rPr lang="en-US" sz="1600" dirty="0">
                <a:solidFill>
                  <a:srgbClr val="F3753F"/>
                </a:solidFill>
                <a:latin typeface="Consolas" panose="020B0609020204030204" pitchFamily="49" charset="0"/>
                <a:cs typeface="Consolas" panose="020B0609020204030204" pitchFamily="49" charset="0"/>
              </a:rPr>
              <a:t>("Echo count: %d\n”, count);</a:t>
            </a:r>
          </a:p>
          <a:p>
            <a:r>
              <a:rPr lang="en-US" sz="1600" dirty="0">
                <a:latin typeface="Consolas" panose="020B0609020204030204" pitchFamily="49" charset="0"/>
                <a:cs typeface="Consolas" panose="020B0609020204030204" pitchFamily="49" charset="0"/>
              </a:rPr>
              <a:t>    return EXIT_SUCCESS;</a:t>
            </a:r>
          </a:p>
          <a:p>
            <a:r>
              <a:rPr lang="en-US" sz="1600" dirty="0">
                <a:latin typeface="Consolas" panose="020B0609020204030204" pitchFamily="49" charset="0"/>
                <a:cs typeface="Consolas" panose="020B0609020204030204" pitchFamily="49" charset="0"/>
              </a:rPr>
              <a:t>}</a:t>
            </a:r>
          </a:p>
        </p:txBody>
      </p:sp>
      <p:grpSp>
        <p:nvGrpSpPr>
          <p:cNvPr id="14" name="Group 13">
            <a:extLst>
              <a:ext uri="{FF2B5EF4-FFF2-40B4-BE49-F238E27FC236}">
                <a16:creationId xmlns:a16="http://schemas.microsoft.com/office/drawing/2014/main" id="{444F7BBD-04AC-514E-8A35-D8E25704A2FA}"/>
              </a:ext>
            </a:extLst>
          </p:cNvPr>
          <p:cNvGrpSpPr/>
          <p:nvPr/>
        </p:nvGrpSpPr>
        <p:grpSpPr>
          <a:xfrm>
            <a:off x="3096380" y="1285619"/>
            <a:ext cx="5106610" cy="646331"/>
            <a:chOff x="8661085" y="438783"/>
            <a:chExt cx="5106610" cy="646331"/>
          </a:xfrm>
        </p:grpSpPr>
        <p:sp>
          <p:nvSpPr>
            <p:cNvPr id="15" name="TextBox 14">
              <a:extLst>
                <a:ext uri="{FF2B5EF4-FFF2-40B4-BE49-F238E27FC236}">
                  <a16:creationId xmlns:a16="http://schemas.microsoft.com/office/drawing/2014/main" id="{CDCBAB0C-F4A3-D142-879B-741E9F6CC785}"/>
                </a:ext>
              </a:extLst>
            </p:cNvPr>
            <p:cNvSpPr txBox="1"/>
            <p:nvPr/>
          </p:nvSpPr>
          <p:spPr>
            <a:xfrm>
              <a:off x="8661085" y="438783"/>
              <a:ext cx="4029412"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pre loop test with a call to </a:t>
              </a:r>
              <a:r>
                <a:rPr lang="en-US" dirty="0" err="1">
                  <a:solidFill>
                    <a:srgbClr val="0070C0"/>
                  </a:solidFill>
                </a:rPr>
                <a:t>getchar</a:t>
              </a:r>
              <a:r>
                <a:rPr lang="en-US" dirty="0">
                  <a:solidFill>
                    <a:srgbClr val="0070C0"/>
                  </a:solidFill>
                </a:rPr>
                <a:t>()</a:t>
              </a:r>
            </a:p>
            <a:p>
              <a:r>
                <a:rPr lang="en-US" dirty="0">
                  <a:solidFill>
                    <a:srgbClr val="0070C0"/>
                  </a:solidFill>
                </a:rPr>
                <a:t>if it returns EOF in r0 we are done</a:t>
              </a:r>
            </a:p>
          </p:txBody>
        </p:sp>
        <p:sp>
          <p:nvSpPr>
            <p:cNvPr id="16" name="Left Arrow 15">
              <a:extLst>
                <a:ext uri="{FF2B5EF4-FFF2-40B4-BE49-F238E27FC236}">
                  <a16:creationId xmlns:a16="http://schemas.microsoft.com/office/drawing/2014/main" id="{2533B2E1-3044-E243-B332-01A5FB427A3C}"/>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TextBox 19">
            <a:extLst>
              <a:ext uri="{FF2B5EF4-FFF2-40B4-BE49-F238E27FC236}">
                <a16:creationId xmlns:a16="http://schemas.microsoft.com/office/drawing/2014/main" id="{2F0E6AF4-6CAF-0042-BB67-1495C2279193}"/>
              </a:ext>
            </a:extLst>
          </p:cNvPr>
          <p:cNvSpPr txBox="1"/>
          <p:nvPr/>
        </p:nvSpPr>
        <p:spPr>
          <a:xfrm>
            <a:off x="7023279" y="6294019"/>
            <a:ext cx="4883068" cy="400110"/>
          </a:xfrm>
          <a:prstGeom prst="rect">
            <a:avLst/>
          </a:prstGeom>
          <a:noFill/>
        </p:spPr>
        <p:txBody>
          <a:bodyPr wrap="none" rtlCol="0">
            <a:spAutoFit/>
          </a:bodyPr>
          <a:lstStyle/>
          <a:p>
            <a:r>
              <a:rPr lang="en-US" sz="2000" b="1" dirty="0">
                <a:solidFill>
                  <a:srgbClr val="FF0000"/>
                </a:solidFill>
              </a:rPr>
              <a:t>File header and footers are not shown </a:t>
            </a:r>
          </a:p>
        </p:txBody>
      </p:sp>
      <p:grpSp>
        <p:nvGrpSpPr>
          <p:cNvPr id="11" name="Group 10">
            <a:extLst>
              <a:ext uri="{FF2B5EF4-FFF2-40B4-BE49-F238E27FC236}">
                <a16:creationId xmlns:a16="http://schemas.microsoft.com/office/drawing/2014/main" id="{0CEDADDA-081D-0748-8468-1BA8028F1FF1}"/>
              </a:ext>
            </a:extLst>
          </p:cNvPr>
          <p:cNvGrpSpPr/>
          <p:nvPr/>
        </p:nvGrpSpPr>
        <p:grpSpPr>
          <a:xfrm>
            <a:off x="2566356" y="2356423"/>
            <a:ext cx="5460839" cy="646331"/>
            <a:chOff x="8306856" y="438783"/>
            <a:chExt cx="5460839" cy="646331"/>
          </a:xfrm>
        </p:grpSpPr>
        <p:sp>
          <p:nvSpPr>
            <p:cNvPr id="12" name="TextBox 11">
              <a:extLst>
                <a:ext uri="{FF2B5EF4-FFF2-40B4-BE49-F238E27FC236}">
                  <a16:creationId xmlns:a16="http://schemas.microsoft.com/office/drawing/2014/main" id="{42B541F1-2405-4F46-9684-0F6536C8FD27}"/>
                </a:ext>
              </a:extLst>
            </p:cNvPr>
            <p:cNvSpPr txBox="1"/>
            <p:nvPr/>
          </p:nvSpPr>
          <p:spPr>
            <a:xfrm>
              <a:off x="8306856" y="438783"/>
              <a:ext cx="4383641"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echo the character read with </a:t>
              </a:r>
              <a:r>
                <a:rPr lang="en-US" dirty="0" err="1">
                  <a:solidFill>
                    <a:srgbClr val="0070C0"/>
                  </a:solidFill>
                </a:rPr>
                <a:t>getchar</a:t>
              </a:r>
              <a:r>
                <a:rPr lang="en-US" dirty="0">
                  <a:solidFill>
                    <a:srgbClr val="0070C0"/>
                  </a:solidFill>
                </a:rPr>
                <a:t> and then read another and increment count</a:t>
              </a:r>
            </a:p>
          </p:txBody>
        </p:sp>
        <p:sp>
          <p:nvSpPr>
            <p:cNvPr id="13" name="Left Arrow 12">
              <a:extLst>
                <a:ext uri="{FF2B5EF4-FFF2-40B4-BE49-F238E27FC236}">
                  <a16:creationId xmlns:a16="http://schemas.microsoft.com/office/drawing/2014/main" id="{82ABE2BD-93BB-0A4D-8D98-039D5783CD2B}"/>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Left Brace 1">
            <a:extLst>
              <a:ext uri="{FF2B5EF4-FFF2-40B4-BE49-F238E27FC236}">
                <a16:creationId xmlns:a16="http://schemas.microsoft.com/office/drawing/2014/main" id="{15CF23E0-A1AE-D749-8F6F-7471E642F909}"/>
              </a:ext>
            </a:extLst>
          </p:cNvPr>
          <p:cNvSpPr/>
          <p:nvPr/>
        </p:nvSpPr>
        <p:spPr>
          <a:xfrm>
            <a:off x="8027195" y="2485835"/>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grpSp>
        <p:nvGrpSpPr>
          <p:cNvPr id="17" name="Group 16">
            <a:extLst>
              <a:ext uri="{FF2B5EF4-FFF2-40B4-BE49-F238E27FC236}">
                <a16:creationId xmlns:a16="http://schemas.microsoft.com/office/drawing/2014/main" id="{3942BB64-A137-BE4C-B503-FBED433CE36D}"/>
              </a:ext>
            </a:extLst>
          </p:cNvPr>
          <p:cNvGrpSpPr/>
          <p:nvPr/>
        </p:nvGrpSpPr>
        <p:grpSpPr>
          <a:xfrm>
            <a:off x="5103002" y="766777"/>
            <a:ext cx="3078436" cy="416832"/>
            <a:chOff x="10689259" y="664352"/>
            <a:chExt cx="3078436" cy="416832"/>
          </a:xfrm>
        </p:grpSpPr>
        <p:sp>
          <p:nvSpPr>
            <p:cNvPr id="18" name="TextBox 17">
              <a:extLst>
                <a:ext uri="{FF2B5EF4-FFF2-40B4-BE49-F238E27FC236}">
                  <a16:creationId xmlns:a16="http://schemas.microsoft.com/office/drawing/2014/main" id="{D8F101A7-E964-BC40-9DEC-19C6C8F5F8A1}"/>
                </a:ext>
              </a:extLst>
            </p:cNvPr>
            <p:cNvSpPr txBox="1"/>
            <p:nvPr/>
          </p:nvSpPr>
          <p:spPr>
            <a:xfrm>
              <a:off x="10689259" y="664352"/>
              <a:ext cx="1973603"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initialize count</a:t>
              </a:r>
            </a:p>
          </p:txBody>
        </p:sp>
        <p:sp>
          <p:nvSpPr>
            <p:cNvPr id="19" name="Left Arrow 18">
              <a:extLst>
                <a:ext uri="{FF2B5EF4-FFF2-40B4-BE49-F238E27FC236}">
                  <a16:creationId xmlns:a16="http://schemas.microsoft.com/office/drawing/2014/main" id="{ECE3F4EC-79F9-7341-8C53-D9CBF7407939}"/>
                </a:ext>
              </a:extLst>
            </p:cNvPr>
            <p:cNvSpPr/>
            <p:nvPr/>
          </p:nvSpPr>
          <p:spPr>
            <a:xfrm rot="10800000">
              <a:off x="12662862" y="918284"/>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a:extLst>
              <a:ext uri="{FF2B5EF4-FFF2-40B4-BE49-F238E27FC236}">
                <a16:creationId xmlns:a16="http://schemas.microsoft.com/office/drawing/2014/main" id="{9AC19F88-AF9B-2745-929F-E769BA779FB9}"/>
              </a:ext>
            </a:extLst>
          </p:cNvPr>
          <p:cNvGrpSpPr/>
          <p:nvPr/>
        </p:nvGrpSpPr>
        <p:grpSpPr>
          <a:xfrm>
            <a:off x="3068745" y="3576507"/>
            <a:ext cx="5179123" cy="369332"/>
            <a:chOff x="9192704" y="438783"/>
            <a:chExt cx="5179123" cy="369332"/>
          </a:xfrm>
        </p:grpSpPr>
        <p:sp>
          <p:nvSpPr>
            <p:cNvPr id="22" name="TextBox 21">
              <a:extLst>
                <a:ext uri="{FF2B5EF4-FFF2-40B4-BE49-F238E27FC236}">
                  <a16:creationId xmlns:a16="http://schemas.microsoft.com/office/drawing/2014/main" id="{90BD1043-46FD-2A41-AD11-64F3472D83E0}"/>
                </a:ext>
              </a:extLst>
            </p:cNvPr>
            <p:cNvSpPr txBox="1"/>
            <p:nvPr/>
          </p:nvSpPr>
          <p:spPr>
            <a:xfrm>
              <a:off x="9192704" y="438783"/>
              <a:ext cx="4029412"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did </a:t>
              </a:r>
              <a:r>
                <a:rPr lang="en-US" dirty="0" err="1">
                  <a:solidFill>
                    <a:srgbClr val="0070C0"/>
                  </a:solidFill>
                </a:rPr>
                <a:t>getchar</a:t>
              </a:r>
              <a:r>
                <a:rPr lang="en-US" dirty="0">
                  <a:solidFill>
                    <a:srgbClr val="0070C0"/>
                  </a:solidFill>
                </a:rPr>
                <a:t>() return EOF if not loop</a:t>
              </a:r>
            </a:p>
          </p:txBody>
        </p:sp>
        <p:sp>
          <p:nvSpPr>
            <p:cNvPr id="23" name="Left Arrow 22">
              <a:extLst>
                <a:ext uri="{FF2B5EF4-FFF2-40B4-BE49-F238E27FC236}">
                  <a16:creationId xmlns:a16="http://schemas.microsoft.com/office/drawing/2014/main" id="{E00BC756-D7E1-9F4E-8C40-46800C68186F}"/>
                </a:ext>
              </a:extLst>
            </p:cNvPr>
            <p:cNvSpPr/>
            <p:nvPr/>
          </p:nvSpPr>
          <p:spPr>
            <a:xfrm rot="10800000">
              <a:off x="13266994" y="541999"/>
              <a:ext cx="1104833"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57493E7D-D664-F64B-BC82-7A9C80F8D111}"/>
              </a:ext>
            </a:extLst>
          </p:cNvPr>
          <p:cNvGrpSpPr/>
          <p:nvPr/>
        </p:nvGrpSpPr>
        <p:grpSpPr>
          <a:xfrm>
            <a:off x="4970861" y="4653446"/>
            <a:ext cx="2983092" cy="369332"/>
            <a:chOff x="11388734" y="411415"/>
            <a:chExt cx="2983092" cy="369332"/>
          </a:xfrm>
        </p:grpSpPr>
        <p:sp>
          <p:nvSpPr>
            <p:cNvPr id="25" name="TextBox 24">
              <a:extLst>
                <a:ext uri="{FF2B5EF4-FFF2-40B4-BE49-F238E27FC236}">
                  <a16:creationId xmlns:a16="http://schemas.microsoft.com/office/drawing/2014/main" id="{434DBB08-2030-EF4D-81BC-F93DBB59FE69}"/>
                </a:ext>
              </a:extLst>
            </p:cNvPr>
            <p:cNvSpPr txBox="1"/>
            <p:nvPr/>
          </p:nvSpPr>
          <p:spPr>
            <a:xfrm>
              <a:off x="11388734" y="411415"/>
              <a:ext cx="2452846" cy="369332"/>
            </a:xfrm>
            <a:prstGeom prst="rect">
              <a:avLst/>
            </a:prstGeom>
            <a:solidFill>
              <a:schemeClr val="accent4">
                <a:lumMod val="20000"/>
                <a:lumOff val="80000"/>
              </a:schemeClr>
            </a:solidFill>
            <a:ln>
              <a:solidFill>
                <a:schemeClr val="accent5"/>
              </a:solidFill>
            </a:ln>
          </p:spPr>
          <p:txBody>
            <a:bodyPr wrap="square" rtlCol="0">
              <a:spAutoFit/>
            </a:bodyPr>
            <a:lstStyle/>
            <a:p>
              <a:r>
                <a:rPr lang="en-US" dirty="0">
                  <a:solidFill>
                    <a:srgbClr val="0070C0"/>
                  </a:solidFill>
                </a:rPr>
                <a:t>saw EOF, print count</a:t>
              </a:r>
            </a:p>
          </p:txBody>
        </p:sp>
        <p:sp>
          <p:nvSpPr>
            <p:cNvPr id="26" name="Left Arrow 25">
              <a:extLst>
                <a:ext uri="{FF2B5EF4-FFF2-40B4-BE49-F238E27FC236}">
                  <a16:creationId xmlns:a16="http://schemas.microsoft.com/office/drawing/2014/main" id="{21273661-DC6D-C448-B5A8-11C8A5336A34}"/>
                </a:ext>
              </a:extLst>
            </p:cNvPr>
            <p:cNvSpPr/>
            <p:nvPr/>
          </p:nvSpPr>
          <p:spPr>
            <a:xfrm rot="10800000">
              <a:off x="13879005" y="541999"/>
              <a:ext cx="492821" cy="162900"/>
            </a:xfrm>
            <a:prstGeom prst="leftArrow">
              <a:avLst>
                <a:gd name="adj1" fmla="val 64911"/>
                <a:gd name="adj2" fmla="val 50000"/>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7" name="Left Brace 26">
            <a:extLst>
              <a:ext uri="{FF2B5EF4-FFF2-40B4-BE49-F238E27FC236}">
                <a16:creationId xmlns:a16="http://schemas.microsoft.com/office/drawing/2014/main" id="{12CE7C2B-9ECD-2B4F-90EB-AB64A26EA35B}"/>
              </a:ext>
            </a:extLst>
          </p:cNvPr>
          <p:cNvSpPr/>
          <p:nvPr/>
        </p:nvSpPr>
        <p:spPr>
          <a:xfrm>
            <a:off x="7953954" y="4376447"/>
            <a:ext cx="291879" cy="923330"/>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latin typeface="Consolas" panose="020B0609020204030204" pitchFamily="49" charset="0"/>
              <a:cs typeface="Consolas" panose="020B0609020204030204" pitchFamily="49" charset="0"/>
            </a:endParaRPr>
          </a:p>
        </p:txBody>
      </p:sp>
      <p:sp>
        <p:nvSpPr>
          <p:cNvPr id="28" name="TextBox 27">
            <a:extLst>
              <a:ext uri="{FF2B5EF4-FFF2-40B4-BE49-F238E27FC236}">
                <a16:creationId xmlns:a16="http://schemas.microsoft.com/office/drawing/2014/main" id="{480B0F8B-A457-B349-9DE4-57530F915E7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104030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27" grpId="0" animBg="1"/>
      <p:bldP spid="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541589" y="-1118"/>
            <a:ext cx="10515600" cy="477237"/>
          </a:xfrm>
        </p:spPr>
        <p:txBody>
          <a:bodyPr/>
          <a:lstStyle/>
          <a:p>
            <a:r>
              <a:rPr lang="en-US" sz="2800" dirty="0"/>
              <a:t>Stack Frame (Arm Arch32 Procedure Call Standards)</a:t>
            </a:r>
          </a:p>
        </p:txBody>
      </p:sp>
      <p:sp>
        <p:nvSpPr>
          <p:cNvPr id="11" name="Content Placeholder 10">
            <a:extLst>
              <a:ext uri="{FF2B5EF4-FFF2-40B4-BE49-F238E27FC236}">
                <a16:creationId xmlns:a16="http://schemas.microsoft.com/office/drawing/2014/main" id="{AA06CBEA-17C6-BE49-D16A-6F8CFB82557E}"/>
              </a:ext>
            </a:extLst>
          </p:cNvPr>
          <p:cNvSpPr>
            <a:spLocks noGrp="1"/>
          </p:cNvSpPr>
          <p:nvPr>
            <p:ph sz="quarter" idx="17"/>
          </p:nvPr>
        </p:nvSpPr>
        <p:spPr>
          <a:xfrm>
            <a:off x="325560" y="573581"/>
            <a:ext cx="7798758" cy="2899228"/>
          </a:xfrm>
          <a:solidFill>
            <a:schemeClr val="accent4">
              <a:lumMod val="20000"/>
              <a:lumOff val="80000"/>
            </a:schemeClr>
          </a:solidFill>
          <a:ln>
            <a:solidFill>
              <a:schemeClr val="accent1"/>
            </a:solidFill>
          </a:ln>
        </p:spPr>
        <p:txBody>
          <a:bodyPr/>
          <a:lstStyle/>
          <a:p>
            <a:pPr marL="0" indent="0" algn="ctr">
              <a:lnSpc>
                <a:spcPct val="100000"/>
              </a:lnSpc>
              <a:buNone/>
            </a:pPr>
            <a:r>
              <a:rPr lang="en-US" sz="2000" b="1" dirty="0">
                <a:solidFill>
                  <a:schemeClr val="accent1"/>
                </a:solidFill>
                <a:latin typeface="Consolas" panose="020B0609020204030204" pitchFamily="49" charset="0"/>
                <a:cs typeface="Consolas" panose="020B0609020204030204" pitchFamily="49" charset="0"/>
              </a:rPr>
              <a:t>Stack Frame Requirements</a:t>
            </a:r>
          </a:p>
          <a:p>
            <a:pPr>
              <a:lnSpc>
                <a:spcPct val="100000"/>
              </a:lnSpc>
            </a:pPr>
            <a:r>
              <a:rPr lang="en-US" sz="1800" b="1" dirty="0">
                <a:solidFill>
                  <a:schemeClr val="accent1"/>
                </a:solidFill>
                <a:latin typeface="Calibri" panose="020F0502020204030204" pitchFamily="34" charset="0"/>
                <a:cs typeface="Calibri" panose="020F0502020204030204" pitchFamily="34" charset="0"/>
              </a:rPr>
              <a:t>Minimal frame: at function entry   </a:t>
            </a:r>
            <a:r>
              <a:rPr lang="en-US" sz="1800" dirty="0">
                <a:solidFill>
                  <a:srgbClr val="7030A0"/>
                </a:solidFill>
                <a:latin typeface="Consolas" panose="020B0609020204030204" pitchFamily="49" charset="0"/>
                <a:cs typeface="Consolas" panose="020B0609020204030204" pitchFamily="49" charset="0"/>
              </a:rPr>
              <a:t>push {</a:t>
            </a:r>
            <a:r>
              <a:rPr lang="en-US" sz="1800" dirty="0" err="1">
                <a:solidFill>
                  <a:srgbClr val="7030A0"/>
                </a:solidFill>
                <a:latin typeface="Consolas" panose="020B0609020204030204" pitchFamily="49" charset="0"/>
                <a:cs typeface="Consolas" panose="020B0609020204030204" pitchFamily="49" charset="0"/>
              </a:rPr>
              <a:t>fp</a:t>
            </a:r>
            <a:r>
              <a:rPr lang="en-US" sz="1800" dirty="0">
                <a:solidFill>
                  <a:srgbClr val="7030A0"/>
                </a:solidFill>
                <a:latin typeface="Consolas" panose="020B0609020204030204" pitchFamily="49" charset="0"/>
                <a:cs typeface="Consolas" panose="020B0609020204030204" pitchFamily="49" charset="0"/>
              </a:rPr>
              <a:t>, </a:t>
            </a:r>
            <a:r>
              <a:rPr lang="en-US" sz="1800" dirty="0" err="1">
                <a:solidFill>
                  <a:srgbClr val="7030A0"/>
                </a:solidFill>
                <a:latin typeface="Consolas" panose="020B0609020204030204" pitchFamily="49" charset="0"/>
                <a:cs typeface="Consolas" panose="020B0609020204030204" pitchFamily="49" charset="0"/>
              </a:rPr>
              <a:t>lr</a:t>
            </a:r>
            <a:r>
              <a:rPr lang="en-US" sz="1800" dirty="0">
                <a:solidFill>
                  <a:srgbClr val="7030A0"/>
                </a:solidFill>
                <a:latin typeface="Consolas" panose="020B0609020204030204" pitchFamily="49" charset="0"/>
                <a:cs typeface="Consolas" panose="020B0609020204030204" pitchFamily="49" charset="0"/>
              </a:rPr>
              <a:t>}</a:t>
            </a:r>
          </a:p>
          <a:p>
            <a:pPr>
              <a:lnSpc>
                <a:spcPct val="100000"/>
              </a:lnSpc>
            </a:pPr>
            <a:r>
              <a:rPr lang="en-US" sz="1800" dirty="0">
                <a:solidFill>
                  <a:schemeClr val="accent1"/>
                </a:solidFill>
                <a:cs typeface="Calibri" panose="020F0502020204030204" pitchFamily="34" charset="0"/>
              </a:rPr>
              <a:t>The top two entries in a stack frame are always (1) saved </a:t>
            </a:r>
            <a:r>
              <a:rPr lang="en-US" sz="1800" dirty="0" err="1">
                <a:solidFill>
                  <a:schemeClr val="accent1"/>
                </a:solidFill>
                <a:cs typeface="Calibri" panose="020F0502020204030204" pitchFamily="34" charset="0"/>
              </a:rPr>
              <a:t>lr</a:t>
            </a:r>
            <a:r>
              <a:rPr lang="en-US" sz="1800" dirty="0">
                <a:solidFill>
                  <a:schemeClr val="accent1"/>
                </a:solidFill>
                <a:cs typeface="Calibri" panose="020F0502020204030204" pitchFamily="34" charset="0"/>
              </a:rPr>
              <a:t>, (2) saved </a:t>
            </a:r>
            <a:r>
              <a:rPr lang="en-US" sz="1800" dirty="0" err="1">
                <a:solidFill>
                  <a:schemeClr val="accent1"/>
                </a:solidFill>
                <a:cs typeface="Calibri" panose="020F0502020204030204" pitchFamily="34" charset="0"/>
              </a:rPr>
              <a:t>fp</a:t>
            </a:r>
            <a:endParaRPr lang="en-US" sz="1800" dirty="0">
              <a:solidFill>
                <a:schemeClr val="accent1"/>
              </a:solidFill>
              <a:cs typeface="Calibri" panose="020F0502020204030204" pitchFamily="34" charset="0"/>
            </a:endParaRPr>
          </a:p>
          <a:p>
            <a:pPr>
              <a:lnSpc>
                <a:spcPct val="100000"/>
              </a:lnSpc>
            </a:pPr>
            <a:r>
              <a:rPr lang="en-US" sz="1800" dirty="0" err="1">
                <a:solidFill>
                  <a:srgbClr val="F3753F"/>
                </a:solidFill>
                <a:latin typeface="Consolas" panose="020B0609020204030204" pitchFamily="49" charset="0"/>
                <a:cs typeface="Consolas" panose="020B0609020204030204" pitchFamily="49" charset="0"/>
              </a:rPr>
              <a:t>sp</a:t>
            </a:r>
            <a:r>
              <a:rPr lang="en-US" sz="1800" dirty="0">
                <a:solidFill>
                  <a:schemeClr val="tx2"/>
                </a:solidFill>
              </a:rPr>
              <a:t> points at top element in the stack (lowest byte address)</a:t>
            </a:r>
          </a:p>
          <a:p>
            <a:pPr>
              <a:lnSpc>
                <a:spcPct val="100000"/>
              </a:lnSpc>
            </a:pPr>
            <a:r>
              <a:rPr lang="en-US" sz="1800" dirty="0" err="1">
                <a:solidFill>
                  <a:srgbClr val="F37440"/>
                </a:solidFill>
                <a:latin typeface="Consolas" panose="020B0609020204030204" pitchFamily="49" charset="0"/>
                <a:cs typeface="Consolas" panose="020B0609020204030204" pitchFamily="49" charset="0"/>
              </a:rPr>
              <a:t>fp</a:t>
            </a:r>
            <a:r>
              <a:rPr lang="en-US" sz="1800" dirty="0">
                <a:solidFill>
                  <a:schemeClr val="tx2"/>
                </a:solidFill>
              </a:rPr>
              <a:t> </a:t>
            </a:r>
            <a:r>
              <a:rPr lang="en-US" sz="1800" dirty="0">
                <a:solidFill>
                  <a:srgbClr val="0070C0"/>
                </a:solidFill>
                <a:cs typeface="Courier New" panose="02070309020205020404" pitchFamily="49" charset="0"/>
              </a:rPr>
              <a:t>points at the </a:t>
            </a:r>
            <a:r>
              <a:rPr lang="en-US" sz="1800" dirty="0" err="1">
                <a:solidFill>
                  <a:srgbClr val="F3753F"/>
                </a:solidFill>
                <a:latin typeface="Consolas" panose="020B0609020204030204" pitchFamily="49" charset="0"/>
                <a:cs typeface="Consolas" panose="020B0609020204030204" pitchFamily="49" charset="0"/>
              </a:rPr>
              <a:t>lr</a:t>
            </a:r>
            <a:r>
              <a:rPr lang="en-US" sz="1800" dirty="0">
                <a:solidFill>
                  <a:srgbClr val="0070C0"/>
                </a:solidFill>
                <a:cs typeface="Courier New" panose="02070309020205020404" pitchFamily="49" charset="0"/>
              </a:rPr>
              <a:t> </a:t>
            </a:r>
            <a:r>
              <a:rPr lang="en-US" sz="1800" dirty="0">
                <a:solidFill>
                  <a:schemeClr val="tx2"/>
                </a:solidFill>
                <a:cs typeface="Courier New" panose="02070309020205020404" pitchFamily="49" charset="0"/>
              </a:rPr>
              <a:t>copy stored in the </a:t>
            </a:r>
            <a:r>
              <a:rPr lang="en-US" sz="1800" dirty="0">
                <a:solidFill>
                  <a:srgbClr val="0070C0"/>
                </a:solidFill>
                <a:cs typeface="Courier New" panose="02070309020205020404" pitchFamily="49" charset="0"/>
              </a:rPr>
              <a:t>current stack frame</a:t>
            </a:r>
          </a:p>
          <a:p>
            <a:pPr>
              <a:lnSpc>
                <a:spcPct val="100000"/>
              </a:lnSpc>
            </a:pPr>
            <a:r>
              <a:rPr lang="en-US" sz="1800" b="1" dirty="0">
                <a:solidFill>
                  <a:schemeClr val="tx2"/>
                </a:solidFill>
              </a:rPr>
              <a:t>Stack frames </a:t>
            </a:r>
            <a:r>
              <a:rPr lang="en-US" sz="1800" b="1" dirty="0">
                <a:solidFill>
                  <a:srgbClr val="FF0000"/>
                </a:solidFill>
              </a:rPr>
              <a:t>MUST ALWAYS BE </a:t>
            </a:r>
            <a:r>
              <a:rPr lang="en-US" sz="1800" b="1" dirty="0">
                <a:solidFill>
                  <a:schemeClr val="tx2"/>
                </a:solidFill>
              </a:rPr>
              <a:t>aligned to 8-byte addresses</a:t>
            </a:r>
            <a:r>
              <a:rPr lang="en-US" sz="1800" dirty="0">
                <a:solidFill>
                  <a:srgbClr val="0070C0"/>
                </a:solidFill>
                <a:cs typeface="Courier New" panose="02070309020205020404" pitchFamily="49" charset="0"/>
              </a:rPr>
              <a:t> </a:t>
            </a:r>
          </a:p>
          <a:p>
            <a:pPr lvl="1"/>
            <a:r>
              <a:rPr lang="en-US" sz="1600" dirty="0">
                <a:solidFill>
                  <a:schemeClr val="tx2"/>
                </a:solidFill>
                <a:cs typeface="Courier New" panose="02070309020205020404" pitchFamily="49" charset="0"/>
              </a:rPr>
              <a:t>So, this must always be true: </a:t>
            </a:r>
            <a:r>
              <a:rPr lang="en-US" sz="1600" dirty="0" err="1">
                <a:solidFill>
                  <a:srgbClr val="FF0000"/>
                </a:solidFill>
                <a:cs typeface="Courier New" panose="02070309020205020404" pitchFamily="49" charset="0"/>
              </a:rPr>
              <a:t>sp</a:t>
            </a:r>
            <a:r>
              <a:rPr lang="en-US" sz="1600" dirty="0">
                <a:solidFill>
                  <a:srgbClr val="FF0000"/>
                </a:solidFill>
                <a:cs typeface="Courier New" panose="02070309020205020404" pitchFamily="49" charset="0"/>
              </a:rPr>
              <a:t> % 8 == 0</a:t>
            </a:r>
          </a:p>
        </p:txBody>
      </p:sp>
      <p:sp>
        <p:nvSpPr>
          <p:cNvPr id="111" name="TextBox 110">
            <a:extLst>
              <a:ext uri="{FF2B5EF4-FFF2-40B4-BE49-F238E27FC236}">
                <a16:creationId xmlns:a16="http://schemas.microsoft.com/office/drawing/2014/main" id="{16D3DDF5-2A47-CD40-B6F8-44B9825A105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66" name="Text Placeholder 4">
            <a:extLst>
              <a:ext uri="{FF2B5EF4-FFF2-40B4-BE49-F238E27FC236}">
                <a16:creationId xmlns:a16="http://schemas.microsoft.com/office/drawing/2014/main" id="{C31095C3-F22C-AB96-5952-FB83D0460EF9}"/>
              </a:ext>
            </a:extLst>
          </p:cNvPr>
          <p:cNvSpPr txBox="1">
            <a:spLocks/>
          </p:cNvSpPr>
          <p:nvPr>
            <p:custDataLst>
              <p:tags r:id="rId1"/>
            </p:custDataLst>
          </p:nvPr>
        </p:nvSpPr>
        <p:spPr bwMode="auto">
          <a:xfrm>
            <a:off x="5522606" y="3680989"/>
            <a:ext cx="2039136" cy="39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None/>
            </a:pPr>
            <a:r>
              <a:rPr lang="en-US" dirty="0"/>
              <a:t>Stack high address</a:t>
            </a:r>
          </a:p>
        </p:txBody>
      </p:sp>
      <p:sp>
        <p:nvSpPr>
          <p:cNvPr id="71" name="Rectangle 70" descr="Memory is represnted as a giant array. The &quot;middle&quot; of the array is free/available space. The &quot;top&quot; of the array is occupied by the heap, which grows downward into the free/available space as more memory is allocated from the heap. The &quot;bottom&quot; of the array is occupied by the stack, which grows up as function calls are made (and shrinks back down as those functions return). The stack holds the local variables of each function. The heap holds space that was allocated with &quot;new&quot; in C++ (or &quot;malloc()&quot; in C). We will talk more about the heap and &quot;new&quot; later in the quarter!" title="Memory: stack and heap">
            <a:extLst>
              <a:ext uri="{FF2B5EF4-FFF2-40B4-BE49-F238E27FC236}">
                <a16:creationId xmlns:a16="http://schemas.microsoft.com/office/drawing/2014/main" id="{99B81C11-B1AD-84E0-B675-E55958B4FD73}"/>
              </a:ext>
            </a:extLst>
          </p:cNvPr>
          <p:cNvSpPr/>
          <p:nvPr>
            <p:custDataLst>
              <p:tags r:id="rId2"/>
            </p:custDataLst>
          </p:nvPr>
        </p:nvSpPr>
        <p:spPr>
          <a:xfrm>
            <a:off x="5137933" y="3910167"/>
            <a:ext cx="2438400" cy="2768635"/>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585"/>
            <a:endParaRPr lang="en-US">
              <a:solidFill>
                <a:srgbClr val="FFFFFF"/>
              </a:solidFill>
              <a:latin typeface="Source Sans Pro"/>
            </a:endParaRPr>
          </a:p>
        </p:txBody>
      </p:sp>
      <p:sp>
        <p:nvSpPr>
          <p:cNvPr id="72" name="Rectangle 71">
            <a:extLst>
              <a:ext uri="{FF2B5EF4-FFF2-40B4-BE49-F238E27FC236}">
                <a16:creationId xmlns:a16="http://schemas.microsoft.com/office/drawing/2014/main" id="{72B69895-193E-1DB4-2CF9-87675A61CD14}"/>
              </a:ext>
            </a:extLst>
          </p:cNvPr>
          <p:cNvSpPr/>
          <p:nvPr>
            <p:custDataLst>
              <p:tags r:id="rId3"/>
            </p:custDataLst>
          </p:nvPr>
        </p:nvSpPr>
        <p:spPr>
          <a:xfrm>
            <a:off x="3751584" y="6353073"/>
            <a:ext cx="1415772" cy="369332"/>
          </a:xfrm>
          <a:prstGeom prst="rect">
            <a:avLst/>
          </a:prstGeom>
        </p:spPr>
        <p:txBody>
          <a:bodyPr wrap="none">
            <a:spAutoFit/>
          </a:bodyPr>
          <a:lstStyle/>
          <a:p>
            <a:pPr defTabSz="609585"/>
            <a:r>
              <a:rPr lang="en-US" dirty="0">
                <a:solidFill>
                  <a:srgbClr val="000000"/>
                </a:solidFill>
              </a:rPr>
              <a:t>low address</a:t>
            </a:r>
          </a:p>
        </p:txBody>
      </p:sp>
      <p:grpSp>
        <p:nvGrpSpPr>
          <p:cNvPr id="14" name="Group 13">
            <a:extLst>
              <a:ext uri="{FF2B5EF4-FFF2-40B4-BE49-F238E27FC236}">
                <a16:creationId xmlns:a16="http://schemas.microsoft.com/office/drawing/2014/main" id="{1B23C301-99B4-2EFB-2F8C-496F31A9DE2D}"/>
              </a:ext>
            </a:extLst>
          </p:cNvPr>
          <p:cNvGrpSpPr/>
          <p:nvPr/>
        </p:nvGrpSpPr>
        <p:grpSpPr>
          <a:xfrm>
            <a:off x="3953645" y="4076207"/>
            <a:ext cx="3622686" cy="700605"/>
            <a:chOff x="7722685" y="2038752"/>
            <a:chExt cx="3622686" cy="700605"/>
          </a:xfrm>
        </p:grpSpPr>
        <p:sp>
          <p:nvSpPr>
            <p:cNvPr id="73" name="TextBox 72">
              <a:extLst>
                <a:ext uri="{FF2B5EF4-FFF2-40B4-BE49-F238E27FC236}">
                  <a16:creationId xmlns:a16="http://schemas.microsoft.com/office/drawing/2014/main" id="{1941AA8B-EA55-F7DF-DFA3-FF888032ADEB}"/>
                </a:ext>
              </a:extLst>
            </p:cNvPr>
            <p:cNvSpPr txBox="1"/>
            <p:nvPr/>
          </p:nvSpPr>
          <p:spPr>
            <a:xfrm>
              <a:off x="8906972" y="2093026"/>
              <a:ext cx="2438399" cy="646331"/>
            </a:xfrm>
            <a:prstGeom prst="rect">
              <a:avLst/>
            </a:prstGeom>
            <a:solidFill>
              <a:schemeClr val="accent1">
                <a:lumMod val="20000"/>
                <a:lumOff val="80000"/>
              </a:schemeClr>
            </a:solidFill>
            <a:ln>
              <a:solidFill>
                <a:schemeClr val="tx1"/>
              </a:solidFill>
            </a:ln>
          </p:spPr>
          <p:txBody>
            <a:bodyPr wrap="square" rtlCol="0">
              <a:spAutoFit/>
            </a:bodyPr>
            <a:lstStyle/>
            <a:p>
              <a:pPr algn="l"/>
              <a:r>
                <a:rPr lang="en-US" b="1" u="sng" dirty="0">
                  <a:latin typeface="Courier New" panose="02070309020205020404" pitchFamily="49" charset="0"/>
                  <a:cs typeface="Courier New" panose="02070309020205020404" pitchFamily="49" charset="0"/>
                </a:rPr>
                <a:t>main</a:t>
              </a:r>
              <a:endParaRPr lang="en-US" u="sng" dirty="0">
                <a:cs typeface="Courier New" panose="02070309020205020404" pitchFamily="49" charset="0"/>
              </a:endParaRPr>
            </a:p>
            <a:p>
              <a:pPr algn="l"/>
              <a:endParaRPr lang="en-US" b="1" u="sng" dirty="0">
                <a:latin typeface="Courier New" panose="02070309020205020404" pitchFamily="49" charset="0"/>
                <a:cs typeface="Courier New" panose="02070309020205020404" pitchFamily="49" charset="0"/>
              </a:endParaRPr>
            </a:p>
          </p:txBody>
        </p:sp>
        <p:sp>
          <p:nvSpPr>
            <p:cNvPr id="112" name="TextBox 111">
              <a:extLst>
                <a:ext uri="{FF2B5EF4-FFF2-40B4-BE49-F238E27FC236}">
                  <a16:creationId xmlns:a16="http://schemas.microsoft.com/office/drawing/2014/main" id="{7144D2CE-FAD0-F0C4-4712-A03F2AF98EDA}"/>
                </a:ext>
              </a:extLst>
            </p:cNvPr>
            <p:cNvSpPr txBox="1"/>
            <p:nvPr/>
          </p:nvSpPr>
          <p:spPr>
            <a:xfrm>
              <a:off x="7722685" y="2038752"/>
              <a:ext cx="907621" cy="646331"/>
            </a:xfrm>
            <a:prstGeom prst="rect">
              <a:avLst/>
            </a:prstGeom>
            <a:noFill/>
          </p:spPr>
          <p:txBody>
            <a:bodyPr wrap="none" rtlCol="0">
              <a:spAutoFit/>
            </a:bodyPr>
            <a:lstStyle/>
            <a:p>
              <a:r>
                <a:rPr lang="en-US" dirty="0"/>
                <a:t>main's </a:t>
              </a:r>
            </a:p>
            <a:p>
              <a:r>
                <a:rPr lang="en-US" dirty="0"/>
                <a:t>frame</a:t>
              </a:r>
            </a:p>
          </p:txBody>
        </p:sp>
        <p:sp>
          <p:nvSpPr>
            <p:cNvPr id="113" name="Rectangle 112">
              <a:extLst>
                <a:ext uri="{FF2B5EF4-FFF2-40B4-BE49-F238E27FC236}">
                  <a16:creationId xmlns:a16="http://schemas.microsoft.com/office/drawing/2014/main" id="{9DAFCD92-7B12-EF18-9801-6A52F487E3A6}"/>
                </a:ext>
              </a:extLst>
            </p:cNvPr>
            <p:cNvSpPr/>
            <p:nvPr/>
          </p:nvSpPr>
          <p:spPr>
            <a:xfrm>
              <a:off x="9962738" y="2100279"/>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14" name="Rectangle 113">
              <a:extLst>
                <a:ext uri="{FF2B5EF4-FFF2-40B4-BE49-F238E27FC236}">
                  <a16:creationId xmlns:a16="http://schemas.microsoft.com/office/drawing/2014/main" id="{01DDCC24-6A5C-6874-99F0-27B4C1068B3C}"/>
                </a:ext>
              </a:extLst>
            </p:cNvPr>
            <p:cNvSpPr/>
            <p:nvPr/>
          </p:nvSpPr>
          <p:spPr>
            <a:xfrm>
              <a:off x="9962738" y="2423161"/>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saved </a:t>
              </a:r>
              <a:r>
                <a:rPr lang="en-US" dirty="0" err="1">
                  <a:solidFill>
                    <a:schemeClr val="bg1"/>
                  </a:solidFill>
                </a:rPr>
                <a:t>fp</a:t>
              </a:r>
              <a:endParaRPr lang="en-US" dirty="0">
                <a:solidFill>
                  <a:schemeClr val="bg1"/>
                </a:solidFill>
              </a:endParaRPr>
            </a:p>
          </p:txBody>
        </p:sp>
        <p:sp>
          <p:nvSpPr>
            <p:cNvPr id="128" name="Left Brace 127">
              <a:extLst>
                <a:ext uri="{FF2B5EF4-FFF2-40B4-BE49-F238E27FC236}">
                  <a16:creationId xmlns:a16="http://schemas.microsoft.com/office/drawing/2014/main" id="{58543E09-3D1C-4D3F-CCA1-A2D975642AC9}"/>
                </a:ext>
              </a:extLst>
            </p:cNvPr>
            <p:cNvSpPr/>
            <p:nvPr/>
          </p:nvSpPr>
          <p:spPr>
            <a:xfrm>
              <a:off x="8519514" y="2105617"/>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8DF1912E-EA16-DCE5-D444-3C890B5D347A}"/>
              </a:ext>
            </a:extLst>
          </p:cNvPr>
          <p:cNvGrpSpPr/>
          <p:nvPr/>
        </p:nvGrpSpPr>
        <p:grpSpPr>
          <a:xfrm>
            <a:off x="7561742" y="4189918"/>
            <a:ext cx="861218" cy="654947"/>
            <a:chOff x="11034740" y="1755433"/>
            <a:chExt cx="861218" cy="654947"/>
          </a:xfrm>
        </p:grpSpPr>
        <p:sp>
          <p:nvSpPr>
            <p:cNvPr id="132" name="TextBox 131">
              <a:extLst>
                <a:ext uri="{FF2B5EF4-FFF2-40B4-BE49-F238E27FC236}">
                  <a16:creationId xmlns:a16="http://schemas.microsoft.com/office/drawing/2014/main" id="{56E6914A-00A8-3820-57C9-5D6FC9C2255A}"/>
                </a:ext>
              </a:extLst>
            </p:cNvPr>
            <p:cNvSpPr txBox="1"/>
            <p:nvPr/>
          </p:nvSpPr>
          <p:spPr>
            <a:xfrm>
              <a:off x="11467636" y="2041048"/>
              <a:ext cx="428322" cy="369332"/>
            </a:xfrm>
            <a:prstGeom prst="rect">
              <a:avLst/>
            </a:prstGeom>
            <a:noFill/>
          </p:spPr>
          <p:txBody>
            <a:bodyPr wrap="none" rtlCol="0">
              <a:spAutoFit/>
            </a:bodyPr>
            <a:lstStyle/>
            <a:p>
              <a:r>
                <a:rPr lang="en-US" dirty="0" err="1"/>
                <a:t>sp</a:t>
              </a:r>
              <a:endParaRPr lang="en-US" dirty="0"/>
            </a:p>
          </p:txBody>
        </p:sp>
        <p:sp>
          <p:nvSpPr>
            <p:cNvPr id="133" name="Left Arrow 132">
              <a:extLst>
                <a:ext uri="{FF2B5EF4-FFF2-40B4-BE49-F238E27FC236}">
                  <a16:creationId xmlns:a16="http://schemas.microsoft.com/office/drawing/2014/main" id="{CB537EB3-6C36-72EF-98A9-54BE8E711B74}"/>
                </a:ext>
              </a:extLst>
            </p:cNvPr>
            <p:cNvSpPr/>
            <p:nvPr/>
          </p:nvSpPr>
          <p:spPr>
            <a:xfrm>
              <a:off x="11068995" y="222222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DC388B61-9E95-6410-3B4A-C30776A4AB6D}"/>
                </a:ext>
              </a:extLst>
            </p:cNvPr>
            <p:cNvSpPr txBox="1"/>
            <p:nvPr/>
          </p:nvSpPr>
          <p:spPr>
            <a:xfrm>
              <a:off x="11360399" y="1755433"/>
              <a:ext cx="377026" cy="369332"/>
            </a:xfrm>
            <a:prstGeom prst="rect">
              <a:avLst/>
            </a:prstGeom>
            <a:noFill/>
          </p:spPr>
          <p:txBody>
            <a:bodyPr wrap="none" rtlCol="0">
              <a:spAutoFit/>
            </a:bodyPr>
            <a:lstStyle/>
            <a:p>
              <a:r>
                <a:rPr lang="en-US" dirty="0" err="1"/>
                <a:t>fp</a:t>
              </a:r>
              <a:endParaRPr lang="en-US" dirty="0"/>
            </a:p>
          </p:txBody>
        </p:sp>
        <p:sp>
          <p:nvSpPr>
            <p:cNvPr id="135" name="Left Arrow 134">
              <a:extLst>
                <a:ext uri="{FF2B5EF4-FFF2-40B4-BE49-F238E27FC236}">
                  <a16:creationId xmlns:a16="http://schemas.microsoft.com/office/drawing/2014/main" id="{E1447805-06C1-05FC-0C09-46DABF8209C8}"/>
                </a:ext>
              </a:extLst>
            </p:cNvPr>
            <p:cNvSpPr/>
            <p:nvPr/>
          </p:nvSpPr>
          <p:spPr>
            <a:xfrm>
              <a:off x="11034740" y="1902280"/>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ounded Rectangle 37">
            <a:extLst>
              <a:ext uri="{FF2B5EF4-FFF2-40B4-BE49-F238E27FC236}">
                <a16:creationId xmlns:a16="http://schemas.microsoft.com/office/drawing/2014/main" id="{C5E4445B-26D9-D6E7-D086-340B08B5CB04}"/>
              </a:ext>
            </a:extLst>
          </p:cNvPr>
          <p:cNvSpPr/>
          <p:nvPr/>
        </p:nvSpPr>
        <p:spPr bwMode="auto">
          <a:xfrm>
            <a:off x="729808" y="3745366"/>
            <a:ext cx="2785469" cy="297703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400" dirty="0">
                <a:solidFill>
                  <a:schemeClr val="accent1"/>
                </a:solidFill>
                <a:latin typeface="Consolas" panose="020B0609020204030204" pitchFamily="49" charset="0"/>
                <a:cs typeface="Consolas" panose="020B0609020204030204" pitchFamily="49" charset="0"/>
              </a:rPr>
              <a:t>int main(void)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a();</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EXIT_SUCCESS;</a:t>
            </a:r>
          </a:p>
          <a:p>
            <a:r>
              <a:rPr lang="en-US" sz="1400" dirty="0">
                <a:latin typeface="Consolas" panose="020B0609020204030204" pitchFamily="49" charset="0"/>
                <a:cs typeface="Consolas" panose="020B0609020204030204" pitchFamily="49" charset="0"/>
              </a:rPr>
              <a:t>}</a:t>
            </a:r>
            <a:endParaRPr lang="en-US" sz="1400" dirty="0">
              <a:solidFill>
                <a:schemeClr val="accent1"/>
              </a:solidFill>
              <a:latin typeface="Consolas" panose="020B0609020204030204" pitchFamily="49" charset="0"/>
              <a:cs typeface="Consolas" panose="020B0609020204030204" pitchFamily="49" charset="0"/>
            </a:endParaRPr>
          </a:p>
          <a:p>
            <a:r>
              <a:rPr lang="en-US" sz="1400" dirty="0">
                <a:solidFill>
                  <a:schemeClr val="accent1"/>
                </a:solidFill>
                <a:latin typeface="Consolas" panose="020B0609020204030204" pitchFamily="49" charset="0"/>
                <a:cs typeface="Consolas" panose="020B0609020204030204" pitchFamily="49" charset="0"/>
              </a:rPr>
              <a:t>int a(void)</a:t>
            </a:r>
          </a:p>
          <a:p>
            <a:r>
              <a:rPr lang="en-US" sz="1400" dirty="0">
                <a:latin typeface="Consolas" panose="020B0609020204030204" pitchFamily="49" charset="0"/>
                <a:cs typeface="Consolas" panose="020B0609020204030204" pitchFamily="49" charset="0"/>
              </a:rPr>
              <a:t>{</a:t>
            </a:r>
          </a:p>
          <a:p>
            <a:r>
              <a:rPr lang="en-US" sz="1400" dirty="0">
                <a:latin typeface="Consolas" panose="020B0609020204030204" pitchFamily="49" charset="0"/>
                <a:cs typeface="Consolas" panose="020B0609020204030204" pitchFamily="49" charset="0"/>
              </a:rPr>
              <a:t>    int x;</a:t>
            </a:r>
          </a:p>
          <a:p>
            <a:r>
              <a:rPr lang="en-US" sz="1400" dirty="0">
                <a:latin typeface="Consolas" panose="020B0609020204030204" pitchFamily="49" charset="0"/>
                <a:cs typeface="Consolas" panose="020B0609020204030204" pitchFamily="49" charset="0"/>
              </a:rPr>
              <a:t>    int y;</a:t>
            </a:r>
          </a:p>
          <a:p>
            <a:r>
              <a:rPr lang="en-US" sz="1400" dirty="0">
                <a:latin typeface="Consolas" panose="020B0609020204030204" pitchFamily="49" charset="0"/>
                <a:cs typeface="Consolas" panose="020B0609020204030204" pitchFamily="49" charset="0"/>
              </a:rPr>
              <a:t>    /* other code */</a:t>
            </a:r>
          </a:p>
          <a:p>
            <a:r>
              <a:rPr lang="en-US" sz="1400" dirty="0">
                <a:latin typeface="Consolas" panose="020B0609020204030204" pitchFamily="49" charset="0"/>
                <a:cs typeface="Consolas" panose="020B0609020204030204" pitchFamily="49" charset="0"/>
              </a:rPr>
              <a:t>    return 0;</a:t>
            </a:r>
          </a:p>
          <a:p>
            <a:r>
              <a:rPr lang="en-US" sz="1400" dirty="0">
                <a:latin typeface="Consolas" panose="020B0609020204030204" pitchFamily="49" charset="0"/>
                <a:cs typeface="Consolas" panose="020B0609020204030204" pitchFamily="49" charset="0"/>
              </a:rPr>
              <a:t>}</a:t>
            </a:r>
          </a:p>
        </p:txBody>
      </p:sp>
      <p:grpSp>
        <p:nvGrpSpPr>
          <p:cNvPr id="6" name="Group 5">
            <a:extLst>
              <a:ext uri="{FF2B5EF4-FFF2-40B4-BE49-F238E27FC236}">
                <a16:creationId xmlns:a16="http://schemas.microsoft.com/office/drawing/2014/main" id="{7A6BF617-80CD-7B27-0901-9300615679BC}"/>
              </a:ext>
            </a:extLst>
          </p:cNvPr>
          <p:cNvGrpSpPr/>
          <p:nvPr/>
        </p:nvGrpSpPr>
        <p:grpSpPr>
          <a:xfrm>
            <a:off x="4058968" y="4784454"/>
            <a:ext cx="3510689" cy="1754326"/>
            <a:chOff x="7525954" y="2042752"/>
            <a:chExt cx="3510689" cy="1754326"/>
          </a:xfrm>
        </p:grpSpPr>
        <p:sp>
          <p:nvSpPr>
            <p:cNvPr id="59" name="TextBox 58">
              <a:extLst>
                <a:ext uri="{FF2B5EF4-FFF2-40B4-BE49-F238E27FC236}">
                  <a16:creationId xmlns:a16="http://schemas.microsoft.com/office/drawing/2014/main" id="{3B901614-A85E-27C6-D01A-BD66A98AD1F0}"/>
                </a:ext>
              </a:extLst>
            </p:cNvPr>
            <p:cNvSpPr txBox="1"/>
            <p:nvPr/>
          </p:nvSpPr>
          <p:spPr>
            <a:xfrm>
              <a:off x="8598244" y="2042752"/>
              <a:ext cx="2438399" cy="1754326"/>
            </a:xfrm>
            <a:prstGeom prst="rect">
              <a:avLst/>
            </a:prstGeom>
            <a:solidFill>
              <a:schemeClr val="accent3"/>
            </a:solidFill>
            <a:ln>
              <a:solidFill>
                <a:schemeClr val="tx1"/>
              </a:solidFill>
            </a:ln>
          </p:spPr>
          <p:txBody>
            <a:bodyPr wrap="square" rtlCol="0">
              <a:spAutoFit/>
            </a:bodyPr>
            <a:lstStyle/>
            <a:p>
              <a:pPr algn="l"/>
              <a:r>
                <a:rPr lang="en-US" b="1" u="sng" dirty="0">
                  <a:solidFill>
                    <a:schemeClr val="bg1"/>
                  </a:solidFill>
                  <a:latin typeface="Courier New" panose="02070309020205020404" pitchFamily="49" charset="0"/>
                  <a:cs typeface="Courier New" panose="02070309020205020404" pitchFamily="49" charset="0"/>
                </a:rPr>
                <a:t>a</a:t>
              </a:r>
              <a:endParaRPr lang="en-US" u="sng" dirty="0">
                <a:solidFill>
                  <a:schemeClr val="bg1"/>
                </a:solidFill>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a:p>
              <a:pPr algn="l"/>
              <a:endParaRPr lang="en-US" b="1" u="sng" dirty="0">
                <a:solidFill>
                  <a:schemeClr val="bg1"/>
                </a:solidFill>
                <a:latin typeface="Courier New" panose="02070309020205020404" pitchFamily="49" charset="0"/>
                <a:cs typeface="Courier New" panose="02070309020205020404" pitchFamily="49" charset="0"/>
              </a:endParaRPr>
            </a:p>
          </p:txBody>
        </p:sp>
        <p:sp>
          <p:nvSpPr>
            <p:cNvPr id="60" name="TextBox 59">
              <a:extLst>
                <a:ext uri="{FF2B5EF4-FFF2-40B4-BE49-F238E27FC236}">
                  <a16:creationId xmlns:a16="http://schemas.microsoft.com/office/drawing/2014/main" id="{2BBCC681-3CFA-C008-0499-132F62CED09E}"/>
                </a:ext>
              </a:extLst>
            </p:cNvPr>
            <p:cNvSpPr txBox="1"/>
            <p:nvPr/>
          </p:nvSpPr>
          <p:spPr>
            <a:xfrm>
              <a:off x="7525954" y="2413381"/>
              <a:ext cx="774571" cy="646331"/>
            </a:xfrm>
            <a:prstGeom prst="rect">
              <a:avLst/>
            </a:prstGeom>
            <a:noFill/>
          </p:spPr>
          <p:txBody>
            <a:bodyPr wrap="none" rtlCol="0">
              <a:spAutoFit/>
            </a:bodyPr>
            <a:lstStyle/>
            <a:p>
              <a:r>
                <a:rPr lang="en-US" dirty="0"/>
                <a:t>a's </a:t>
              </a:r>
            </a:p>
            <a:p>
              <a:r>
                <a:rPr lang="en-US" dirty="0"/>
                <a:t>frame</a:t>
              </a:r>
            </a:p>
          </p:txBody>
        </p:sp>
        <p:sp>
          <p:nvSpPr>
            <p:cNvPr id="61" name="Rectangle 60">
              <a:extLst>
                <a:ext uri="{FF2B5EF4-FFF2-40B4-BE49-F238E27FC236}">
                  <a16:creationId xmlns:a16="http://schemas.microsoft.com/office/drawing/2014/main" id="{C735421D-27C2-D991-322B-5708A558891F}"/>
                </a:ext>
              </a:extLst>
            </p:cNvPr>
            <p:cNvSpPr/>
            <p:nvPr/>
          </p:nvSpPr>
          <p:spPr>
            <a:xfrm>
              <a:off x="9654010" y="2050005"/>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2" name="Rectangle 61">
              <a:extLst>
                <a:ext uri="{FF2B5EF4-FFF2-40B4-BE49-F238E27FC236}">
                  <a16:creationId xmlns:a16="http://schemas.microsoft.com/office/drawing/2014/main" id="{1A7566A2-794C-547A-9D34-AF1E0F4DBE5F}"/>
                </a:ext>
              </a:extLst>
            </p:cNvPr>
            <p:cNvSpPr/>
            <p:nvPr/>
          </p:nvSpPr>
          <p:spPr>
            <a:xfrm>
              <a:off x="9654010" y="2372887"/>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Left Brace 62">
              <a:extLst>
                <a:ext uri="{FF2B5EF4-FFF2-40B4-BE49-F238E27FC236}">
                  <a16:creationId xmlns:a16="http://schemas.microsoft.com/office/drawing/2014/main" id="{47A16AC1-6092-CD5A-B46D-2B01CDFC37E0}"/>
                </a:ext>
              </a:extLst>
            </p:cNvPr>
            <p:cNvSpPr/>
            <p:nvPr/>
          </p:nvSpPr>
          <p:spPr>
            <a:xfrm>
              <a:off x="8210786" y="2055343"/>
              <a:ext cx="393628" cy="1740694"/>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44B80511-9813-1F2B-3110-E3EF1868A077}"/>
              </a:ext>
            </a:extLst>
          </p:cNvPr>
          <p:cNvGrpSpPr/>
          <p:nvPr/>
        </p:nvGrpSpPr>
        <p:grpSpPr>
          <a:xfrm>
            <a:off x="7563487" y="5719375"/>
            <a:ext cx="826963" cy="369332"/>
            <a:chOff x="7053919" y="4695469"/>
            <a:chExt cx="826963" cy="369332"/>
          </a:xfrm>
        </p:grpSpPr>
        <p:sp>
          <p:nvSpPr>
            <p:cNvPr id="65" name="TextBox 64">
              <a:extLst>
                <a:ext uri="{FF2B5EF4-FFF2-40B4-BE49-F238E27FC236}">
                  <a16:creationId xmlns:a16="http://schemas.microsoft.com/office/drawing/2014/main" id="{DB6D1327-DBBD-5656-A197-55204E19BB91}"/>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67" name="Left Arrow 66">
              <a:extLst>
                <a:ext uri="{FF2B5EF4-FFF2-40B4-BE49-F238E27FC236}">
                  <a16:creationId xmlns:a16="http://schemas.microsoft.com/office/drawing/2014/main" id="{F96F52E4-FB2B-86F3-D98D-563A14A2FE86}"/>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4530F9D-1056-1265-5372-9BB3CC5621D6}"/>
              </a:ext>
            </a:extLst>
          </p:cNvPr>
          <p:cNvGrpSpPr/>
          <p:nvPr/>
        </p:nvGrpSpPr>
        <p:grpSpPr>
          <a:xfrm>
            <a:off x="7555068" y="4843891"/>
            <a:ext cx="702685" cy="369332"/>
            <a:chOff x="7045500" y="3819985"/>
            <a:chExt cx="702685" cy="369332"/>
          </a:xfrm>
        </p:grpSpPr>
        <p:sp>
          <p:nvSpPr>
            <p:cNvPr id="68" name="TextBox 67">
              <a:extLst>
                <a:ext uri="{FF2B5EF4-FFF2-40B4-BE49-F238E27FC236}">
                  <a16:creationId xmlns:a16="http://schemas.microsoft.com/office/drawing/2014/main" id="{623F08C1-41D7-2E6D-AA7F-863CA0456C92}"/>
                </a:ext>
              </a:extLst>
            </p:cNvPr>
            <p:cNvSpPr txBox="1"/>
            <p:nvPr/>
          </p:nvSpPr>
          <p:spPr>
            <a:xfrm>
              <a:off x="7371159" y="3819985"/>
              <a:ext cx="377026" cy="369332"/>
            </a:xfrm>
            <a:prstGeom prst="rect">
              <a:avLst/>
            </a:prstGeom>
            <a:noFill/>
          </p:spPr>
          <p:txBody>
            <a:bodyPr wrap="none" rtlCol="0">
              <a:spAutoFit/>
            </a:bodyPr>
            <a:lstStyle/>
            <a:p>
              <a:r>
                <a:rPr lang="en-US" dirty="0" err="1"/>
                <a:t>fp</a:t>
              </a:r>
              <a:endParaRPr lang="en-US" dirty="0"/>
            </a:p>
          </p:txBody>
        </p:sp>
        <p:sp>
          <p:nvSpPr>
            <p:cNvPr id="69" name="Left Arrow 68">
              <a:extLst>
                <a:ext uri="{FF2B5EF4-FFF2-40B4-BE49-F238E27FC236}">
                  <a16:creationId xmlns:a16="http://schemas.microsoft.com/office/drawing/2014/main" id="{91C59E6E-6FC7-B536-BD66-331DD1FEEEF6}"/>
                </a:ext>
              </a:extLst>
            </p:cNvPr>
            <p:cNvSpPr/>
            <p:nvPr/>
          </p:nvSpPr>
          <p:spPr>
            <a:xfrm>
              <a:off x="7045500" y="3966832"/>
              <a:ext cx="377026" cy="12521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41C53438-1A19-93E2-91C8-13CFFA40BAD5}"/>
              </a:ext>
            </a:extLst>
          </p:cNvPr>
          <p:cNvGrpSpPr/>
          <p:nvPr/>
        </p:nvGrpSpPr>
        <p:grpSpPr>
          <a:xfrm>
            <a:off x="8550524" y="490772"/>
            <a:ext cx="3550180" cy="2431631"/>
            <a:chOff x="5098721" y="636336"/>
            <a:chExt cx="3550180" cy="2431631"/>
          </a:xfrm>
        </p:grpSpPr>
        <p:sp>
          <p:nvSpPr>
            <p:cNvPr id="9" name="TextBox 8">
              <a:extLst>
                <a:ext uri="{FF2B5EF4-FFF2-40B4-BE49-F238E27FC236}">
                  <a16:creationId xmlns:a16="http://schemas.microsoft.com/office/drawing/2014/main" id="{6F385558-B557-3A71-E4E5-292497701064}"/>
                </a:ext>
              </a:extLst>
            </p:cNvPr>
            <p:cNvSpPr txBox="1"/>
            <p:nvPr/>
          </p:nvSpPr>
          <p:spPr>
            <a:xfrm>
              <a:off x="6454958" y="636336"/>
              <a:ext cx="1495140" cy="1477328"/>
            </a:xfrm>
            <a:prstGeom prst="rect">
              <a:avLst/>
            </a:prstGeom>
            <a:noFill/>
          </p:spPr>
          <p:txBody>
            <a:bodyPr wrap="square" rtlCol="0">
              <a:spAutoFit/>
            </a:bodyPr>
            <a:lstStyle/>
            <a:p>
              <a:r>
                <a:rPr lang="en-US" dirty="0"/>
                <a:t>high address</a:t>
              </a:r>
            </a:p>
            <a:p>
              <a:endParaRPr lang="en-US" dirty="0"/>
            </a:p>
            <a:p>
              <a:endParaRPr lang="en-US" dirty="0"/>
            </a:p>
            <a:p>
              <a:endParaRPr lang="en-US" dirty="0"/>
            </a:p>
            <a:p>
              <a:r>
                <a:rPr lang="en-US" dirty="0"/>
                <a:t>low address</a:t>
              </a:r>
            </a:p>
          </p:txBody>
        </p:sp>
        <p:grpSp>
          <p:nvGrpSpPr>
            <p:cNvPr id="12" name="Group 11">
              <a:extLst>
                <a:ext uri="{FF2B5EF4-FFF2-40B4-BE49-F238E27FC236}">
                  <a16:creationId xmlns:a16="http://schemas.microsoft.com/office/drawing/2014/main" id="{D2A5E3D0-8EC3-01BB-CFFE-84626847D5D3}"/>
                </a:ext>
              </a:extLst>
            </p:cNvPr>
            <p:cNvGrpSpPr/>
            <p:nvPr/>
          </p:nvGrpSpPr>
          <p:grpSpPr>
            <a:xfrm>
              <a:off x="5098721" y="1095336"/>
              <a:ext cx="3550180" cy="1972631"/>
              <a:chOff x="5098721" y="1095336"/>
              <a:chExt cx="3550180" cy="1972631"/>
            </a:xfrm>
          </p:grpSpPr>
          <p:sp>
            <p:nvSpPr>
              <p:cNvPr id="15" name="Rectangle 14">
                <a:extLst>
                  <a:ext uri="{FF2B5EF4-FFF2-40B4-BE49-F238E27FC236}">
                    <a16:creationId xmlns:a16="http://schemas.microsoft.com/office/drawing/2014/main" id="{A73B6435-ADEF-D8DE-C156-C1C158AFC2D4}"/>
                  </a:ext>
                </a:extLst>
              </p:cNvPr>
              <p:cNvSpPr/>
              <p:nvPr/>
            </p:nvSpPr>
            <p:spPr>
              <a:xfrm>
                <a:off x="6454958" y="1095336"/>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6" name="Rectangle 15">
                <a:extLst>
                  <a:ext uri="{FF2B5EF4-FFF2-40B4-BE49-F238E27FC236}">
                    <a16:creationId xmlns:a16="http://schemas.microsoft.com/office/drawing/2014/main" id="{A37CB31C-BEBC-2645-FCE6-50A5332FA6C6}"/>
                  </a:ext>
                </a:extLst>
              </p:cNvPr>
              <p:cNvSpPr/>
              <p:nvPr/>
            </p:nvSpPr>
            <p:spPr>
              <a:xfrm>
                <a:off x="6454958" y="1418218"/>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7" name="TextBox 16">
                <a:extLst>
                  <a:ext uri="{FF2B5EF4-FFF2-40B4-BE49-F238E27FC236}">
                    <a16:creationId xmlns:a16="http://schemas.microsoft.com/office/drawing/2014/main" id="{902BC831-81C0-803A-649C-39633C65E63C}"/>
                  </a:ext>
                </a:extLst>
              </p:cNvPr>
              <p:cNvSpPr txBox="1"/>
              <p:nvPr/>
            </p:nvSpPr>
            <p:spPr>
              <a:xfrm>
                <a:off x="8205304" y="1523434"/>
                <a:ext cx="428322" cy="369332"/>
              </a:xfrm>
              <a:prstGeom prst="rect">
                <a:avLst/>
              </a:prstGeom>
              <a:noFill/>
            </p:spPr>
            <p:txBody>
              <a:bodyPr wrap="none" rtlCol="0">
                <a:spAutoFit/>
              </a:bodyPr>
              <a:lstStyle/>
              <a:p>
                <a:r>
                  <a:rPr lang="en-US" dirty="0" err="1"/>
                  <a:t>sp</a:t>
                </a:r>
                <a:endParaRPr lang="en-US" dirty="0"/>
              </a:p>
            </p:txBody>
          </p:sp>
          <p:sp>
            <p:nvSpPr>
              <p:cNvPr id="18" name="Left Arrow 17">
                <a:extLst>
                  <a:ext uri="{FF2B5EF4-FFF2-40B4-BE49-F238E27FC236}">
                    <a16:creationId xmlns:a16="http://schemas.microsoft.com/office/drawing/2014/main" id="{564B168B-86EE-EF9A-CB7E-493FF30A6017}"/>
                  </a:ext>
                </a:extLst>
              </p:cNvPr>
              <p:cNvSpPr/>
              <p:nvPr/>
            </p:nvSpPr>
            <p:spPr>
              <a:xfrm>
                <a:off x="7843721" y="1671087"/>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50236161-0609-0FB7-DB50-F5404A194BED}"/>
                  </a:ext>
                </a:extLst>
              </p:cNvPr>
              <p:cNvSpPr txBox="1"/>
              <p:nvPr/>
            </p:nvSpPr>
            <p:spPr>
              <a:xfrm>
                <a:off x="8271875" y="1169988"/>
                <a:ext cx="377026" cy="369332"/>
              </a:xfrm>
              <a:prstGeom prst="rect">
                <a:avLst/>
              </a:prstGeom>
              <a:noFill/>
            </p:spPr>
            <p:txBody>
              <a:bodyPr wrap="none" rtlCol="0">
                <a:spAutoFit/>
              </a:bodyPr>
              <a:lstStyle/>
              <a:p>
                <a:r>
                  <a:rPr lang="en-US" dirty="0" err="1"/>
                  <a:t>fp</a:t>
                </a:r>
                <a:endParaRPr lang="en-US" dirty="0"/>
              </a:p>
            </p:txBody>
          </p:sp>
          <p:sp>
            <p:nvSpPr>
              <p:cNvPr id="20" name="Left Arrow 19">
                <a:extLst>
                  <a:ext uri="{FF2B5EF4-FFF2-40B4-BE49-F238E27FC236}">
                    <a16:creationId xmlns:a16="http://schemas.microsoft.com/office/drawing/2014/main" id="{85F731B5-6330-FB7A-708A-F671E20260BD}"/>
                  </a:ext>
                </a:extLst>
              </p:cNvPr>
              <p:cNvSpPr/>
              <p:nvPr/>
            </p:nvSpPr>
            <p:spPr>
              <a:xfrm>
                <a:off x="7844709" y="1331782"/>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ED58F7-6618-AD56-5FC9-A06FB8393771}"/>
                  </a:ext>
                </a:extLst>
              </p:cNvPr>
              <p:cNvSpPr txBox="1"/>
              <p:nvPr/>
            </p:nvSpPr>
            <p:spPr>
              <a:xfrm>
                <a:off x="5098721" y="2144637"/>
                <a:ext cx="3197170" cy="923330"/>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chemeClr val="accent5"/>
                    </a:solidFill>
                  </a:rPr>
                  <a:t>minimal frame above</a:t>
                </a:r>
              </a:p>
              <a:p>
                <a:r>
                  <a:rPr lang="en-US" dirty="0">
                    <a:solidFill>
                      <a:srgbClr val="0070C0"/>
                    </a:solidFill>
                  </a:rPr>
                  <a:t>Always save at least </a:t>
                </a:r>
                <a:r>
                  <a:rPr lang="en-US" dirty="0" err="1">
                    <a:solidFill>
                      <a:srgbClr val="0070C0"/>
                    </a:solidFill>
                  </a:rPr>
                  <a:t>fp</a:t>
                </a:r>
                <a:r>
                  <a:rPr lang="en-US" dirty="0">
                    <a:solidFill>
                      <a:srgbClr val="0070C0"/>
                    </a:solidFill>
                  </a:rPr>
                  <a:t> and </a:t>
                </a:r>
                <a:r>
                  <a:rPr lang="en-US" dirty="0" err="1">
                    <a:solidFill>
                      <a:srgbClr val="0070C0"/>
                    </a:solidFill>
                  </a:rPr>
                  <a:t>lr</a:t>
                </a:r>
                <a:endParaRPr lang="en-US" dirty="0">
                  <a:solidFill>
                    <a:srgbClr val="0070C0"/>
                  </a:solidFill>
                </a:endParaRPr>
              </a:p>
              <a:p>
                <a:r>
                  <a:rPr lang="en-US" dirty="0">
                    <a:solidFill>
                      <a:srgbClr val="0070C0"/>
                    </a:solidFill>
                  </a:rPr>
                  <a:t>and set </a:t>
                </a:r>
                <a:r>
                  <a:rPr lang="en-US" dirty="0" err="1">
                    <a:solidFill>
                      <a:srgbClr val="0070C0"/>
                    </a:solidFill>
                  </a:rPr>
                  <a:t>fp</a:t>
                </a:r>
                <a:r>
                  <a:rPr lang="en-US" dirty="0">
                    <a:solidFill>
                      <a:srgbClr val="0070C0"/>
                    </a:solidFill>
                  </a:rPr>
                  <a:t> at saved </a:t>
                </a:r>
                <a:r>
                  <a:rPr lang="en-US" dirty="0" err="1">
                    <a:solidFill>
                      <a:srgbClr val="0070C0"/>
                    </a:solidFill>
                  </a:rPr>
                  <a:t>lr</a:t>
                </a:r>
                <a:endParaRPr lang="en-US" dirty="0">
                  <a:solidFill>
                    <a:srgbClr val="0070C0"/>
                  </a:solidFill>
                </a:endParaRPr>
              </a:p>
            </p:txBody>
          </p:sp>
        </p:grpSp>
      </p:grpSp>
      <p:grpSp>
        <p:nvGrpSpPr>
          <p:cNvPr id="24" name="Group 23">
            <a:extLst>
              <a:ext uri="{FF2B5EF4-FFF2-40B4-BE49-F238E27FC236}">
                <a16:creationId xmlns:a16="http://schemas.microsoft.com/office/drawing/2014/main" id="{8B8D2060-2515-74B2-EB69-4D525545938D}"/>
              </a:ext>
            </a:extLst>
          </p:cNvPr>
          <p:cNvGrpSpPr/>
          <p:nvPr/>
        </p:nvGrpSpPr>
        <p:grpSpPr>
          <a:xfrm>
            <a:off x="8826506" y="3601990"/>
            <a:ext cx="2692429" cy="923330"/>
            <a:chOff x="3488149" y="5809654"/>
            <a:chExt cx="2692429" cy="923330"/>
          </a:xfrm>
        </p:grpSpPr>
        <p:sp>
          <p:nvSpPr>
            <p:cNvPr id="23" name="TextBox 22">
              <a:extLst>
                <a:ext uri="{FF2B5EF4-FFF2-40B4-BE49-F238E27FC236}">
                  <a16:creationId xmlns:a16="http://schemas.microsoft.com/office/drawing/2014/main" id="{05E75F11-DF94-9204-C987-B734EFC737A3}"/>
                </a:ext>
              </a:extLst>
            </p:cNvPr>
            <p:cNvSpPr txBox="1"/>
            <p:nvPr/>
          </p:nvSpPr>
          <p:spPr>
            <a:xfrm>
              <a:off x="3488149" y="5809654"/>
              <a:ext cx="2692429"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grows "down"</a:t>
              </a:r>
            </a:p>
          </p:txBody>
        </p:sp>
        <p:sp>
          <p:nvSpPr>
            <p:cNvPr id="22" name="Down Arrow 21">
              <a:extLst>
                <a:ext uri="{FF2B5EF4-FFF2-40B4-BE49-F238E27FC236}">
                  <a16:creationId xmlns:a16="http://schemas.microsoft.com/office/drawing/2014/main" id="{6BA5BD37-91E9-A5B9-FCD6-D470716BCA12}"/>
                </a:ext>
              </a:extLst>
            </p:cNvPr>
            <p:cNvSpPr/>
            <p:nvPr/>
          </p:nvSpPr>
          <p:spPr>
            <a:xfrm>
              <a:off x="5702155" y="5913958"/>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25" name="Group 24">
            <a:extLst>
              <a:ext uri="{FF2B5EF4-FFF2-40B4-BE49-F238E27FC236}">
                <a16:creationId xmlns:a16="http://schemas.microsoft.com/office/drawing/2014/main" id="{1B494211-B8DF-FA25-FA0D-2CFEBC8489FC}"/>
              </a:ext>
            </a:extLst>
          </p:cNvPr>
          <p:cNvGrpSpPr/>
          <p:nvPr/>
        </p:nvGrpSpPr>
        <p:grpSpPr>
          <a:xfrm>
            <a:off x="8768974" y="4840262"/>
            <a:ext cx="2749962" cy="923330"/>
            <a:chOff x="3488150" y="5809654"/>
            <a:chExt cx="2749962" cy="923330"/>
          </a:xfrm>
        </p:grpSpPr>
        <p:sp>
          <p:nvSpPr>
            <p:cNvPr id="26" name="TextBox 25">
              <a:extLst>
                <a:ext uri="{FF2B5EF4-FFF2-40B4-BE49-F238E27FC236}">
                  <a16:creationId xmlns:a16="http://schemas.microsoft.com/office/drawing/2014/main" id="{DCEDD184-39B4-4F83-35A3-A7C41A64C4C5}"/>
                </a:ext>
              </a:extLst>
            </p:cNvPr>
            <p:cNvSpPr txBox="1"/>
            <p:nvPr/>
          </p:nvSpPr>
          <p:spPr>
            <a:xfrm>
              <a:off x="3488150" y="5809654"/>
              <a:ext cx="2749962" cy="923330"/>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rgbClr val="F3753F"/>
                  </a:solidFill>
                </a:rPr>
                <a:t>deallocate</a:t>
              </a:r>
              <a:r>
                <a:rPr lang="en-US" dirty="0">
                  <a:solidFill>
                    <a:schemeClr val="accent1"/>
                  </a:solidFill>
                </a:rPr>
                <a:t> stack space</a:t>
              </a:r>
            </a:p>
            <a:p>
              <a:r>
                <a:rPr lang="en-US" dirty="0">
                  <a:solidFill>
                    <a:schemeClr val="accent1"/>
                  </a:solidFill>
                </a:rPr>
                <a:t>SP = SP + "space"</a:t>
              </a:r>
            </a:p>
            <a:p>
              <a:r>
                <a:rPr lang="en-US" dirty="0">
                  <a:solidFill>
                    <a:schemeClr val="accent1"/>
                  </a:solidFill>
                </a:rPr>
                <a:t>shrinks "up"</a:t>
              </a:r>
            </a:p>
          </p:txBody>
        </p:sp>
        <p:sp>
          <p:nvSpPr>
            <p:cNvPr id="27" name="Down Arrow 26">
              <a:extLst>
                <a:ext uri="{FF2B5EF4-FFF2-40B4-BE49-F238E27FC236}">
                  <a16:creationId xmlns:a16="http://schemas.microsoft.com/office/drawing/2014/main" id="{3FE89962-5FA1-3C4F-F594-36C7780779B0}"/>
                </a:ext>
              </a:extLst>
            </p:cNvPr>
            <p:cNvSpPr/>
            <p:nvPr/>
          </p:nvSpPr>
          <p:spPr>
            <a:xfrm rot="10800000">
              <a:off x="5975531" y="5903574"/>
              <a:ext cx="215843" cy="7118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grpSp>
      <p:grpSp>
        <p:nvGrpSpPr>
          <p:cNvPr id="7" name="Group 6">
            <a:extLst>
              <a:ext uri="{FF2B5EF4-FFF2-40B4-BE49-F238E27FC236}">
                <a16:creationId xmlns:a16="http://schemas.microsoft.com/office/drawing/2014/main" id="{BCEEA7FD-0AE7-23F4-01BD-667EB81627BA}"/>
              </a:ext>
            </a:extLst>
          </p:cNvPr>
          <p:cNvGrpSpPr/>
          <p:nvPr/>
        </p:nvGrpSpPr>
        <p:grpSpPr>
          <a:xfrm>
            <a:off x="6179109" y="5430526"/>
            <a:ext cx="1383873" cy="1107213"/>
            <a:chOff x="5669541" y="4406620"/>
            <a:chExt cx="1383873" cy="1107213"/>
          </a:xfrm>
        </p:grpSpPr>
        <p:sp>
          <p:nvSpPr>
            <p:cNvPr id="4" name="Rectangle 3">
              <a:extLst>
                <a:ext uri="{FF2B5EF4-FFF2-40B4-BE49-F238E27FC236}">
                  <a16:creationId xmlns:a16="http://schemas.microsoft.com/office/drawing/2014/main" id="{95F2E842-7D94-9FAD-A9ED-0D9E648B1496}"/>
                </a:ext>
              </a:extLst>
            </p:cNvPr>
            <p:cNvSpPr/>
            <p:nvPr/>
          </p:nvSpPr>
          <p:spPr>
            <a:xfrm>
              <a:off x="5669541" y="4406620"/>
              <a:ext cx="1375959" cy="558674"/>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preserved registers</a:t>
              </a:r>
            </a:p>
          </p:txBody>
        </p:sp>
        <p:sp>
          <p:nvSpPr>
            <p:cNvPr id="5" name="Rectangle 4">
              <a:extLst>
                <a:ext uri="{FF2B5EF4-FFF2-40B4-BE49-F238E27FC236}">
                  <a16:creationId xmlns:a16="http://schemas.microsoft.com/office/drawing/2014/main" id="{0560DDB2-BA43-172D-5378-DB7C1ADB8C20}"/>
                </a:ext>
              </a:extLst>
            </p:cNvPr>
            <p:cNvSpPr/>
            <p:nvPr/>
          </p:nvSpPr>
          <p:spPr>
            <a:xfrm>
              <a:off x="5677455" y="4966335"/>
              <a:ext cx="1375959" cy="547498"/>
            </a:xfrm>
            <a:prstGeom prst="rect">
              <a:avLst/>
            </a:prstGeom>
            <a:solidFill>
              <a:srgbClr val="7030A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grpSp>
      <p:grpSp>
        <p:nvGrpSpPr>
          <p:cNvPr id="29" name="Group 28">
            <a:extLst>
              <a:ext uri="{FF2B5EF4-FFF2-40B4-BE49-F238E27FC236}">
                <a16:creationId xmlns:a16="http://schemas.microsoft.com/office/drawing/2014/main" id="{352A6619-8A89-43A6-154D-C1EF19B25CC0}"/>
              </a:ext>
            </a:extLst>
          </p:cNvPr>
          <p:cNvGrpSpPr/>
          <p:nvPr/>
        </p:nvGrpSpPr>
        <p:grpSpPr>
          <a:xfrm>
            <a:off x="7579690" y="6270252"/>
            <a:ext cx="826963" cy="369332"/>
            <a:chOff x="7053919" y="4695469"/>
            <a:chExt cx="826963" cy="369332"/>
          </a:xfrm>
        </p:grpSpPr>
        <p:sp>
          <p:nvSpPr>
            <p:cNvPr id="30" name="TextBox 29">
              <a:extLst>
                <a:ext uri="{FF2B5EF4-FFF2-40B4-BE49-F238E27FC236}">
                  <a16:creationId xmlns:a16="http://schemas.microsoft.com/office/drawing/2014/main" id="{82CC4A7C-EA88-7099-CC6D-CB9E29472400}"/>
                </a:ext>
              </a:extLst>
            </p:cNvPr>
            <p:cNvSpPr txBox="1"/>
            <p:nvPr/>
          </p:nvSpPr>
          <p:spPr>
            <a:xfrm>
              <a:off x="7452560" y="4695469"/>
              <a:ext cx="428322" cy="369332"/>
            </a:xfrm>
            <a:prstGeom prst="rect">
              <a:avLst/>
            </a:prstGeom>
            <a:noFill/>
          </p:spPr>
          <p:txBody>
            <a:bodyPr wrap="none" rtlCol="0">
              <a:spAutoFit/>
            </a:bodyPr>
            <a:lstStyle/>
            <a:p>
              <a:r>
                <a:rPr lang="en-US" dirty="0" err="1"/>
                <a:t>sp</a:t>
              </a:r>
              <a:endParaRPr lang="en-US" dirty="0"/>
            </a:p>
          </p:txBody>
        </p:sp>
        <p:sp>
          <p:nvSpPr>
            <p:cNvPr id="31" name="Left Arrow 30">
              <a:extLst>
                <a:ext uri="{FF2B5EF4-FFF2-40B4-BE49-F238E27FC236}">
                  <a16:creationId xmlns:a16="http://schemas.microsoft.com/office/drawing/2014/main" id="{A02EEA6B-A026-29F7-B119-90EC5547BE32}"/>
                </a:ext>
              </a:extLst>
            </p:cNvPr>
            <p:cNvSpPr/>
            <p:nvPr/>
          </p:nvSpPr>
          <p:spPr>
            <a:xfrm>
              <a:off x="7053919" y="4876648"/>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C6B6C2BA-ABE1-B535-79AF-E6EB02A3B970}"/>
              </a:ext>
            </a:extLst>
          </p:cNvPr>
          <p:cNvSpPr txBox="1"/>
          <p:nvPr/>
        </p:nvSpPr>
        <p:spPr>
          <a:xfrm>
            <a:off x="8685540" y="6377499"/>
            <a:ext cx="2313454" cy="369332"/>
          </a:xfrm>
          <a:prstGeom prst="rect">
            <a:avLst/>
          </a:prstGeom>
          <a:noFill/>
        </p:spPr>
        <p:txBody>
          <a:bodyPr wrap="none" rtlCol="0">
            <a:spAutoFit/>
          </a:bodyPr>
          <a:lstStyle/>
          <a:p>
            <a:r>
              <a:rPr lang="en-US" dirty="0"/>
              <a:t>Note slide has builds</a:t>
            </a:r>
          </a:p>
        </p:txBody>
      </p:sp>
      <p:sp>
        <p:nvSpPr>
          <p:cNvPr id="33" name="TextBox 32">
            <a:extLst>
              <a:ext uri="{FF2B5EF4-FFF2-40B4-BE49-F238E27FC236}">
                <a16:creationId xmlns:a16="http://schemas.microsoft.com/office/drawing/2014/main" id="{48593B56-79EC-7A20-7C09-31B54A630DCC}"/>
              </a:ext>
            </a:extLst>
          </p:cNvPr>
          <p:cNvSpPr txBox="1"/>
          <p:nvPr/>
        </p:nvSpPr>
        <p:spPr>
          <a:xfrm>
            <a:off x="8100707" y="807348"/>
            <a:ext cx="1612271" cy="923330"/>
          </a:xfrm>
          <a:prstGeom prst="rect">
            <a:avLst/>
          </a:prstGeom>
          <a:noFill/>
        </p:spPr>
        <p:txBody>
          <a:bodyPr wrap="square" rtlCol="0">
            <a:spAutoFit/>
          </a:bodyPr>
          <a:lstStyle/>
          <a:p>
            <a:r>
              <a:rPr lang="en-US" dirty="0" err="1"/>
              <a:t>lr</a:t>
            </a:r>
            <a:r>
              <a:rPr lang="en-US" dirty="0"/>
              <a:t> &amp; </a:t>
            </a:r>
            <a:r>
              <a:rPr lang="en-US" dirty="0" err="1"/>
              <a:t>fp</a:t>
            </a:r>
            <a:r>
              <a:rPr lang="en-US" dirty="0"/>
              <a:t> must always be at top of frame</a:t>
            </a:r>
          </a:p>
        </p:txBody>
      </p:sp>
      <p:sp>
        <p:nvSpPr>
          <p:cNvPr id="34" name="Left Brace 33">
            <a:extLst>
              <a:ext uri="{FF2B5EF4-FFF2-40B4-BE49-F238E27FC236}">
                <a16:creationId xmlns:a16="http://schemas.microsoft.com/office/drawing/2014/main" id="{05E29384-1C50-42A3-14BA-8FEEF80A10A3}"/>
              </a:ext>
            </a:extLst>
          </p:cNvPr>
          <p:cNvSpPr/>
          <p:nvPr/>
        </p:nvSpPr>
        <p:spPr>
          <a:xfrm>
            <a:off x="9522478" y="993880"/>
            <a:ext cx="381000" cy="629631"/>
          </a:xfrm>
          <a:prstGeom prst="leftBrace">
            <a:avLst>
              <a:gd name="adj1" fmla="val 8333"/>
              <a:gd name="adj2" fmla="val 45943"/>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28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animBg="1"/>
      <p:bldP spid="11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F3DB010-5667-8846-B65F-A00BE3D1347A}"/>
              </a:ext>
            </a:extLst>
          </p:cNvPr>
          <p:cNvSpPr>
            <a:spLocks noGrp="1"/>
          </p:cNvSpPr>
          <p:nvPr>
            <p:ph type="title"/>
          </p:nvPr>
        </p:nvSpPr>
        <p:spPr>
          <a:xfrm>
            <a:off x="89941" y="0"/>
            <a:ext cx="8015673" cy="520827"/>
          </a:xfrm>
        </p:spPr>
        <p:txBody>
          <a:bodyPr/>
          <a:lstStyle/>
          <a:p>
            <a:r>
              <a:rPr lang="en-US" dirty="0"/>
              <a:t>printing error messages in assembly</a:t>
            </a:r>
          </a:p>
        </p:txBody>
      </p:sp>
      <p:sp>
        <p:nvSpPr>
          <p:cNvPr id="18" name="TextBox 17">
            <a:extLst>
              <a:ext uri="{FF2B5EF4-FFF2-40B4-BE49-F238E27FC236}">
                <a16:creationId xmlns:a16="http://schemas.microsoft.com/office/drawing/2014/main" id="{5A393EA9-6F47-E74A-911D-C46BEA23A851}"/>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19" name="Rounded Rectangle 18">
            <a:extLst>
              <a:ext uri="{FF2B5EF4-FFF2-40B4-BE49-F238E27FC236}">
                <a16:creationId xmlns:a16="http://schemas.microsoft.com/office/drawing/2014/main" id="{A5367BE4-B543-194F-AA1E-DCB50E13D959}"/>
              </a:ext>
            </a:extLst>
          </p:cNvPr>
          <p:cNvSpPr/>
          <p:nvPr/>
        </p:nvSpPr>
        <p:spPr bwMode="auto">
          <a:xfrm>
            <a:off x="886533" y="1521178"/>
            <a:ext cx="10219025" cy="522565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        // int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(char *</a:t>
            </a:r>
            <a:r>
              <a:rPr lang="en-US" dirty="0" err="1">
                <a:solidFill>
                  <a:schemeClr val="tx2"/>
                </a:solidFill>
                <a:latin typeface="Consolas" panose="020B0609020204030204" pitchFamily="49" charset="0"/>
                <a:cs typeface="Consolas" panose="020B0609020204030204" pitchFamily="49" charset="0"/>
              </a:rPr>
              <a:t>errormsg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 writes error messages to stderr</a:t>
            </a:r>
          </a:p>
          <a:p>
            <a:r>
              <a:rPr lang="en-US" dirty="0">
                <a:solidFill>
                  <a:schemeClr val="tx2"/>
                </a:solidFill>
                <a:latin typeface="Consolas" panose="020B0609020204030204" pitchFamily="49" charset="0"/>
                <a:cs typeface="Consolas" panose="020B0609020204030204" pitchFamily="49" charset="0"/>
              </a:rPr>
              <a:t>        .type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%function               // define to be a function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equ</a:t>
            </a:r>
            <a:r>
              <a:rPr lang="en-US" dirty="0">
                <a:solidFill>
                  <a:schemeClr val="tx2"/>
                </a:solidFill>
                <a:latin typeface="Consolas" panose="020B0609020204030204" pitchFamily="49" charset="0"/>
                <a:cs typeface="Consolas" panose="020B0609020204030204" pitchFamily="49" charset="0"/>
              </a:rPr>
              <a:t>    FP_OFF,         4               //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offset in stack frame</a:t>
            </a:r>
          </a:p>
          <a:p>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a:t>
            </a:r>
          </a:p>
          <a:p>
            <a:r>
              <a:rPr lang="en-US" dirty="0">
                <a:solidFill>
                  <a:schemeClr val="tx2"/>
                </a:solidFill>
                <a:latin typeface="Consolas" panose="020B0609020204030204" pitchFamily="49" charset="0"/>
                <a:cs typeface="Consolas" panose="020B0609020204030204" pitchFamily="49" charset="0"/>
              </a:rPr>
              <a:t>        push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stack frame register save</a:t>
            </a:r>
          </a:p>
          <a:p>
            <a:r>
              <a:rPr lang="en-US" dirty="0">
                <a:solidFill>
                  <a:schemeClr val="tx2"/>
                </a:solidFill>
                <a:latin typeface="Consolas" panose="020B0609020204030204" pitchFamily="49" charset="0"/>
                <a:cs typeface="Consolas" panose="020B0609020204030204" pitchFamily="49" charset="0"/>
              </a:rPr>
              <a:t>        add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FP_OFF                  // set the frame pointer</a:t>
            </a:r>
            <a:br>
              <a:rPr lang="en-US" dirty="0">
                <a:solidFill>
                  <a:schemeClr val="tx2"/>
                </a:solidFill>
                <a:latin typeface="Consolas" panose="020B0609020204030204" pitchFamily="49" charset="0"/>
                <a:cs typeface="Consolas" panose="020B0609020204030204" pitchFamily="49" charset="0"/>
              </a:rPr>
            </a:b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r1, r0</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=stderr</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[r0]</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fprintf</a:t>
            </a:r>
            <a:endParaRPr lang="en-US" dirty="0">
              <a:solidFill>
                <a:schemeClr val="tx2"/>
              </a:solidFill>
              <a:latin typeface="Consolas" panose="020B0609020204030204" pitchFamily="49" charset="0"/>
              <a:cs typeface="Consolas" panose="020B0609020204030204" pitchFamily="49" charset="0"/>
            </a:endParaRPr>
          </a:p>
          <a:p>
            <a:r>
              <a:rPr lang="en-US" dirty="0">
                <a:solidFill>
                  <a:schemeClr val="tx2"/>
                </a:solidFill>
                <a:latin typeface="Consolas" panose="020B0609020204030204" pitchFamily="49" charset="0"/>
                <a:cs typeface="Consolas" panose="020B0609020204030204" pitchFamily="49" charset="0"/>
              </a:rPr>
              <a:t>        mov     r0, EXIT_FAILURE                // Set return value</a:t>
            </a:r>
          </a:p>
          <a:p>
            <a:r>
              <a:rPr lang="en-US" dirty="0">
                <a:solidFill>
                  <a:schemeClr val="tx2"/>
                </a:solidFill>
                <a:latin typeface="Consolas" panose="020B0609020204030204" pitchFamily="49" charset="0"/>
                <a:cs typeface="Consolas" panose="020B0609020204030204" pitchFamily="49" charset="0"/>
              </a:rPr>
              <a:t>        sub     </a:t>
            </a:r>
            <a:r>
              <a:rPr lang="en-US" dirty="0" err="1">
                <a:solidFill>
                  <a:schemeClr val="tx2"/>
                </a:solidFill>
                <a:latin typeface="Consolas" panose="020B0609020204030204" pitchFamily="49" charset="0"/>
                <a:cs typeface="Consolas" panose="020B0609020204030204" pitchFamily="49" charset="0"/>
              </a:rPr>
              <a:t>sp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FP_OFF                  // restore stack frame top</a:t>
            </a:r>
          </a:p>
          <a:p>
            <a:r>
              <a:rPr lang="en-US" dirty="0">
                <a:solidFill>
                  <a:schemeClr val="tx2"/>
                </a:solidFill>
                <a:latin typeface="Consolas" panose="020B0609020204030204" pitchFamily="49" charset="0"/>
                <a:cs typeface="Consolas" panose="020B0609020204030204" pitchFamily="49" charset="0"/>
              </a:rPr>
              <a:t>        pop     {</a:t>
            </a:r>
            <a:r>
              <a:rPr lang="en-US" dirty="0" err="1">
                <a:solidFill>
                  <a:schemeClr val="tx2"/>
                </a:solidFill>
                <a:latin typeface="Consolas" panose="020B0609020204030204" pitchFamily="49" charset="0"/>
                <a:cs typeface="Consolas" panose="020B0609020204030204" pitchFamily="49" charset="0"/>
              </a:rPr>
              <a:t>fp</a:t>
            </a:r>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remove frame and restore</a:t>
            </a:r>
          </a:p>
          <a:p>
            <a:r>
              <a:rPr lang="en-US" dirty="0">
                <a:solidFill>
                  <a:schemeClr val="tx2"/>
                </a:solidFill>
                <a:latin typeface="Consolas" panose="020B0609020204030204" pitchFamily="49" charset="0"/>
                <a:cs typeface="Consolas" panose="020B0609020204030204" pitchFamily="49" charset="0"/>
              </a:rPr>
              <a:t>        bx      </a:t>
            </a:r>
            <a:r>
              <a:rPr lang="en-US" dirty="0" err="1">
                <a:solidFill>
                  <a:schemeClr val="tx2"/>
                </a:solidFill>
                <a:latin typeface="Consolas" panose="020B0609020204030204" pitchFamily="49" charset="0"/>
                <a:cs typeface="Consolas" panose="020B0609020204030204" pitchFamily="49" charset="0"/>
              </a:rPr>
              <a:t>lr</a:t>
            </a:r>
            <a:r>
              <a:rPr lang="en-US" dirty="0">
                <a:solidFill>
                  <a:schemeClr val="tx2"/>
                </a:solidFill>
                <a:latin typeface="Consolas" panose="020B0609020204030204" pitchFamily="49" charset="0"/>
                <a:cs typeface="Consolas" panose="020B0609020204030204" pitchFamily="49" charset="0"/>
              </a:rPr>
              <a:t>                              // return to caller</a:t>
            </a:r>
          </a:p>
          <a:p>
            <a:r>
              <a:rPr lang="en-US" dirty="0">
                <a:solidFill>
                  <a:schemeClr val="tx2"/>
                </a:solidFill>
                <a:latin typeface="Consolas" panose="020B0609020204030204" pitchFamily="49" charset="0"/>
                <a:cs typeface="Consolas" panose="020B0609020204030204" pitchFamily="49" charset="0"/>
              </a:rPr>
              <a:t>        // function footer</a:t>
            </a:r>
          </a:p>
          <a:p>
            <a:r>
              <a:rPr lang="en-US" dirty="0">
                <a:solidFill>
                  <a:schemeClr val="tx2"/>
                </a:solidFill>
                <a:latin typeface="Consolas" panose="020B0609020204030204" pitchFamily="49" charset="0"/>
                <a:cs typeface="Consolas" panose="020B0609020204030204" pitchFamily="49" charset="0"/>
              </a:rPr>
              <a:t>        .size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 </a:t>
            </a:r>
            <a:r>
              <a:rPr lang="en-US" dirty="0" err="1">
                <a:solidFill>
                  <a:schemeClr val="tx2"/>
                </a:solidFill>
                <a:latin typeface="Consolas" panose="020B0609020204030204" pitchFamily="49" charset="0"/>
                <a:cs typeface="Consolas" panose="020B0609020204030204" pitchFamily="49" charset="0"/>
              </a:rPr>
              <a:t>errmsg</a:t>
            </a:r>
            <a:r>
              <a:rPr lang="en-US" dirty="0">
                <a:solidFill>
                  <a:schemeClr val="tx2"/>
                </a:solidFill>
                <a:latin typeface="Consolas" panose="020B0609020204030204" pitchFamily="49" charset="0"/>
                <a:cs typeface="Consolas" panose="020B0609020204030204" pitchFamily="49" charset="0"/>
              </a:rPr>
              <a:t>)            // set size for function</a:t>
            </a:r>
          </a:p>
        </p:txBody>
      </p:sp>
      <p:sp>
        <p:nvSpPr>
          <p:cNvPr id="5" name="Rounded Rectangle 4">
            <a:extLst>
              <a:ext uri="{FF2B5EF4-FFF2-40B4-BE49-F238E27FC236}">
                <a16:creationId xmlns:a16="http://schemas.microsoft.com/office/drawing/2014/main" id="{4950288A-1DE4-834C-984A-C8EC0936B972}"/>
              </a:ext>
            </a:extLst>
          </p:cNvPr>
          <p:cNvSpPr/>
          <p:nvPr/>
        </p:nvSpPr>
        <p:spPr bwMode="auto">
          <a:xfrm>
            <a:off x="405063" y="520827"/>
            <a:ext cx="10219025" cy="950119"/>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dirty="0">
                <a:solidFill>
                  <a:schemeClr val="tx2"/>
                </a:solidFill>
                <a:latin typeface="Consolas" panose="020B0609020204030204" pitchFamily="49" charset="0"/>
                <a:cs typeface="Consolas" panose="020B0609020204030204" pitchFamily="49" charset="0"/>
              </a:rPr>
              <a:t>.Lmsg0: .string "Read failed\n"</a:t>
            </a:r>
          </a:p>
          <a:p>
            <a:r>
              <a:rPr lang="en-US" dirty="0">
                <a:solidFill>
                  <a:schemeClr val="tx2"/>
                </a:solidFill>
                <a:latin typeface="Consolas" panose="020B0609020204030204" pitchFamily="49" charset="0"/>
                <a:cs typeface="Consolas" panose="020B0609020204030204" pitchFamily="49" charset="0"/>
              </a:rPr>
              <a:t>        </a:t>
            </a:r>
            <a:r>
              <a:rPr lang="en-US" dirty="0" err="1">
                <a:solidFill>
                  <a:schemeClr val="tx2"/>
                </a:solidFill>
                <a:latin typeface="Consolas" panose="020B0609020204030204" pitchFamily="49" charset="0"/>
                <a:cs typeface="Consolas" panose="020B0609020204030204" pitchFamily="49" charset="0"/>
              </a:rPr>
              <a:t>ldr</a:t>
            </a:r>
            <a:r>
              <a:rPr lang="en-US" dirty="0">
                <a:solidFill>
                  <a:schemeClr val="tx2"/>
                </a:solidFill>
                <a:latin typeface="Consolas" panose="020B0609020204030204" pitchFamily="49" charset="0"/>
                <a:cs typeface="Consolas" panose="020B0609020204030204" pitchFamily="49" charset="0"/>
              </a:rPr>
              <a:t>     r0, =.Lmsg0                  // read failed print error</a:t>
            </a:r>
          </a:p>
          <a:p>
            <a:r>
              <a:rPr lang="en-US" dirty="0">
                <a:solidFill>
                  <a:schemeClr val="tx2"/>
                </a:solidFill>
                <a:latin typeface="Consolas" panose="020B0609020204030204" pitchFamily="49" charset="0"/>
                <a:cs typeface="Consolas" panose="020B0609020204030204" pitchFamily="49" charset="0"/>
              </a:rPr>
              <a:t>        bl      </a:t>
            </a:r>
            <a:r>
              <a:rPr lang="en-US" dirty="0" err="1">
                <a:solidFill>
                  <a:schemeClr val="tx2"/>
                </a:solidFill>
                <a:latin typeface="Consolas" panose="020B0609020204030204" pitchFamily="49" charset="0"/>
                <a:cs typeface="Consolas" panose="020B0609020204030204" pitchFamily="49" charset="0"/>
              </a:rPr>
              <a:t>errmsg</a:t>
            </a:r>
            <a:endParaRPr lang="en-US" dirty="0">
              <a:solidFill>
                <a:schemeClr val="tx2"/>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0163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FB7338E-AD3F-D342-AD85-F357D1C294B4}"/>
              </a:ext>
            </a:extLst>
          </p:cNvPr>
          <p:cNvSpPr/>
          <p:nvPr/>
        </p:nvSpPr>
        <p:spPr bwMode="auto">
          <a:xfrm>
            <a:off x="2773673" y="340307"/>
            <a:ext cx="5956048" cy="7968734"/>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1500" b="1" dirty="0">
                <a:solidFill>
                  <a:srgbClr val="7030A0"/>
                </a:solidFill>
                <a:latin typeface="Courier New" panose="02070309020205020404" pitchFamily="49" charset="0"/>
                <a:cs typeface="Courier New" panose="02070309020205020404" pitchFamily="49" charset="0"/>
              </a:rPr>
              <a:t>        .arch armv6</a:t>
            </a:r>
          </a:p>
          <a:p>
            <a:r>
              <a:rPr lang="en-US" sz="1500" b="1" dirty="0">
                <a:solidFill>
                  <a:srgbClr val="7030A0"/>
                </a:solidFill>
                <a:latin typeface="Courier New" panose="02070309020205020404" pitchFamily="49" charset="0"/>
                <a:cs typeface="Courier New" panose="02070309020205020404" pitchFamily="49" charset="0"/>
              </a:rPr>
              <a:t>        .arm</a:t>
            </a:r>
          </a:p>
          <a:p>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fpu</a:t>
            </a:r>
            <a:r>
              <a:rPr lang="en-US" sz="1500" b="1" dirty="0">
                <a:solidFill>
                  <a:srgbClr val="7030A0"/>
                </a:solidFill>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vfp</a:t>
            </a:r>
            <a:endParaRPr lang="en-US" sz="1500" b="1" dirty="0">
              <a:solidFill>
                <a:srgbClr val="7030A0"/>
              </a:solidFill>
              <a:latin typeface="Courier New" panose="02070309020205020404" pitchFamily="49" charset="0"/>
              <a:cs typeface="Courier New" panose="02070309020205020404" pitchFamily="49" charset="0"/>
            </a:endParaRPr>
          </a:p>
          <a:p>
            <a:r>
              <a:rPr lang="en-US" sz="1500" b="1" dirty="0">
                <a:solidFill>
                  <a:srgbClr val="7030A0"/>
                </a:solidFill>
                <a:latin typeface="Courier New" panose="02070309020205020404" pitchFamily="49" charset="0"/>
                <a:cs typeface="Courier New" panose="02070309020205020404" pitchFamily="49" charset="0"/>
              </a:rPr>
              <a:t>        .syntax unified</a:t>
            </a:r>
          </a:p>
          <a:p>
            <a:r>
              <a:rPr lang="en-US" sz="1500" b="1" dirty="0">
                <a:solidFill>
                  <a:srgbClr val="F37440"/>
                </a:solidFill>
                <a:latin typeface="Courier New" panose="02070309020205020404" pitchFamily="49" charset="0"/>
                <a:cs typeface="Courier New" panose="02070309020205020404" pitchFamily="49" charset="0"/>
              </a:rPr>
              <a:t>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BSS Segment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 .</a:t>
            </a:r>
            <a:r>
              <a:rPr lang="en-US" sz="1600" dirty="0" err="1">
                <a:solidFill>
                  <a:srgbClr val="7030A0"/>
                </a:solidFill>
                <a:latin typeface="Consolas" panose="020B0609020204030204" pitchFamily="49" charset="0"/>
                <a:cs typeface="Consolas" panose="020B0609020204030204" pitchFamily="49" charset="0"/>
              </a:rPr>
              <a:t>bss</a:t>
            </a:r>
            <a:r>
              <a:rPr lang="en-US" sz="1600" dirty="0">
                <a:latin typeface="Consolas" panose="020B0609020204030204" pitchFamily="49" charset="0"/>
                <a:cs typeface="Consolas" panose="020B0609020204030204" pitchFamily="49" charset="0"/>
              </a:rPr>
              <a:t>	</a:t>
            </a:r>
            <a:endParaRPr lang="en-US" sz="1600" dirty="0">
              <a:solidFill>
                <a:srgbClr val="2C895B"/>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Data Segment (only when needed)</a:t>
            </a:r>
          </a:p>
          <a:p>
            <a:r>
              <a:rPr lang="en-US" sz="1600" dirty="0">
                <a:solidFill>
                  <a:srgbClr val="7030A0"/>
                </a:solidFill>
                <a:latin typeface="Consolas" panose="020B0609020204030204" pitchFamily="49" charset="0"/>
                <a:cs typeface="Consolas" panose="020B0609020204030204" pitchFamily="49" charset="0"/>
              </a:rPr>
              <a:t>        .data	</a:t>
            </a:r>
            <a:endParaRPr lang="en-US" sz="1600" dirty="0">
              <a:solidFill>
                <a:srgbClr val="0070C0"/>
              </a:solidFill>
              <a:latin typeface="Consolas" panose="020B0609020204030204" pitchFamily="49" charset="0"/>
              <a:cs typeface="Consolas" panose="020B0609020204030204" pitchFamily="49" charset="0"/>
            </a:endParaRPr>
          </a:p>
          <a:p>
            <a:r>
              <a:rPr lang="en-US" sz="1600" dirty="0">
                <a:solidFill>
                  <a:srgbClr val="0070C0"/>
                </a:solidFill>
                <a:latin typeface="Consolas" panose="020B0609020204030204" pitchFamily="49" charset="0"/>
                <a:cs typeface="Consolas" panose="020B0609020204030204" pitchFamily="49" charset="0"/>
              </a:rPr>
              <a:t>// Read-Only Data (only when needed)</a:t>
            </a:r>
          </a:p>
          <a:p>
            <a:r>
              <a:rPr lang="en-US" sz="1600" dirty="0">
                <a:latin typeface="Consolas" panose="020B0609020204030204" pitchFamily="49" charset="0"/>
                <a:cs typeface="Consolas" panose="020B0609020204030204" pitchFamily="49" charset="0"/>
              </a:rPr>
              <a:t>        .</a:t>
            </a:r>
            <a:r>
              <a:rPr lang="en-US" sz="1600" dirty="0">
                <a:solidFill>
                  <a:srgbClr val="7030A0"/>
                </a:solidFill>
                <a:latin typeface="Consolas" panose="020B0609020204030204" pitchFamily="49" charset="0"/>
                <a:cs typeface="Consolas" panose="020B0609020204030204" pitchFamily="49" charset="0"/>
              </a:rPr>
              <a:t>section .</a:t>
            </a:r>
            <a:r>
              <a:rPr lang="en-US" sz="1600" dirty="0" err="1">
                <a:solidFill>
                  <a:srgbClr val="7030A0"/>
                </a:solidFill>
                <a:latin typeface="Consolas" panose="020B0609020204030204" pitchFamily="49" charset="0"/>
                <a:cs typeface="Consolas" panose="020B0609020204030204" pitchFamily="49" charset="0"/>
              </a:rPr>
              <a:t>rodata</a:t>
            </a:r>
            <a:r>
              <a:rPr lang="en-US" sz="1600" dirty="0">
                <a:latin typeface="Consolas" panose="020B0609020204030204" pitchFamily="49" charset="0"/>
                <a:cs typeface="Consolas" panose="020B0609020204030204" pitchFamily="49" charset="0"/>
              </a:rPr>
              <a:t>    </a:t>
            </a:r>
            <a:endParaRPr lang="en-US" sz="1600" dirty="0">
              <a:solidFill>
                <a:schemeClr val="accent1"/>
              </a:solidFill>
              <a:latin typeface="Consolas" panose="020B0609020204030204" pitchFamily="49" charset="0"/>
              <a:cs typeface="Consolas" panose="020B0609020204030204" pitchFamily="49" charset="0"/>
            </a:endParaRPr>
          </a:p>
          <a:p>
            <a:r>
              <a:rPr lang="en-US" sz="1600" dirty="0">
                <a:solidFill>
                  <a:schemeClr val="accent1"/>
                </a:solidFill>
                <a:latin typeface="Consolas" panose="020B0609020204030204" pitchFamily="49" charset="0"/>
                <a:cs typeface="Consolas" panose="020B0609020204030204" pitchFamily="49" charset="0"/>
              </a:rPr>
              <a:t>// Text Segment – your code</a:t>
            </a:r>
            <a:endParaRPr lang="en-US" sz="1500" b="1" dirty="0">
              <a:solidFill>
                <a:srgbClr val="F37440"/>
              </a:solidFill>
              <a:latin typeface="Courier New" panose="02070309020205020404" pitchFamily="49" charset="0"/>
              <a:cs typeface="Courier New" panose="02070309020205020404" pitchFamily="49" charset="0"/>
            </a:endParaRP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.text</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type</a:t>
            </a:r>
            <a:r>
              <a:rPr lang="en-US" sz="1500" b="1" dirty="0">
                <a:solidFill>
                  <a:srgbClr val="0070C0"/>
                </a:solidFill>
                <a:latin typeface="Courier New" panose="02070309020205020404" pitchFamily="49" charset="0"/>
                <a:cs typeface="Courier New" panose="02070309020205020404" pitchFamily="49" charset="0"/>
              </a:rPr>
              <a:t>   main, %function</a:t>
            </a: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global</a:t>
            </a:r>
            <a:r>
              <a:rPr lang="en-US" sz="1500" b="1" dirty="0">
                <a:solidFill>
                  <a:srgbClr val="0070C0"/>
                </a:solidFill>
                <a:latin typeface="Courier New" panose="02070309020205020404" pitchFamily="49" charset="0"/>
                <a:cs typeface="Courier New" panose="02070309020205020404" pitchFamily="49" charset="0"/>
              </a:rPr>
              <a:t> main             </a:t>
            </a:r>
          </a:p>
          <a:p>
            <a:r>
              <a:rPr lang="en-US" sz="1500" b="1" dirty="0">
                <a:latin typeface="Courier New" panose="02070309020205020404" pitchFamily="49" charset="0"/>
                <a:cs typeface="Courier New" panose="02070309020205020404" pitchFamily="49" charset="0"/>
              </a:rPr>
              <a:t>        .</a:t>
            </a:r>
            <a:r>
              <a:rPr lang="en-US" sz="1500" b="1" dirty="0" err="1">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r>
              <a:rPr lang="en-US" sz="1500" b="1" dirty="0">
                <a:latin typeface="Courier New" panose="02070309020205020404" pitchFamily="49" charset="0"/>
                <a:cs typeface="Courier New" panose="02070309020205020404" pitchFamily="49" charset="0"/>
              </a:rPr>
              <a:t>,       </a:t>
            </a:r>
            <a:r>
              <a:rPr lang="en-US" sz="1500" b="1" dirty="0">
                <a:solidFill>
                  <a:srgbClr val="F37440"/>
                </a:solidFill>
                <a:latin typeface="Courier New" panose="02070309020205020404" pitchFamily="49" charset="0"/>
                <a:cs typeface="Courier New" panose="02070309020205020404" pitchFamily="49" charset="0"/>
              </a:rPr>
              <a:t>4</a:t>
            </a:r>
          </a:p>
          <a:p>
            <a:r>
              <a:rPr lang="en-US" sz="1500" b="1" dirty="0">
                <a:solidFill>
                  <a:srgbClr val="F37440"/>
                </a:solidFill>
                <a:latin typeface="Courier New" panose="02070309020205020404" pitchFamily="49" charset="0"/>
                <a:cs typeface="Courier New" panose="02070309020205020404" pitchFamily="49" charset="0"/>
              </a:rPr>
              <a:t>        </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equ</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EXIT_SUCCESS</a:t>
            </a:r>
            <a:r>
              <a:rPr lang="en-US" sz="1500" b="1" dirty="0">
                <a:latin typeface="Courier New" panose="02070309020205020404" pitchFamily="49" charset="0"/>
                <a:cs typeface="Courier New" panose="02070309020205020404" pitchFamily="49" charset="0"/>
              </a:rPr>
              <a:t>, </a:t>
            </a:r>
            <a:r>
              <a:rPr lang="en-US" sz="1500" b="1" dirty="0">
                <a:solidFill>
                  <a:srgbClr val="F3753F"/>
                </a:solidFill>
                <a:latin typeface="Courier New" panose="02070309020205020404" pitchFamily="49" charset="0"/>
                <a:cs typeface="Courier New" panose="02070309020205020404" pitchFamily="49" charset="0"/>
              </a:rPr>
              <a:t>0</a:t>
            </a:r>
            <a:endParaRPr lang="en-US" sz="1500" b="1" dirty="0">
              <a:solidFill>
                <a:srgbClr val="0070C0"/>
              </a:solidFill>
              <a:latin typeface="Courier New" panose="02070309020205020404" pitchFamily="49" charset="0"/>
              <a:cs typeface="Courier New" panose="02070309020205020404" pitchFamily="49" charset="0"/>
            </a:endParaRPr>
          </a:p>
          <a:p>
            <a:endParaRPr lang="en-US" sz="1500" b="1" dirty="0">
              <a:solidFill>
                <a:srgbClr val="0070C0"/>
              </a:solidFill>
              <a:latin typeface="Courier New" panose="02070309020205020404" pitchFamily="49" charset="0"/>
              <a:cs typeface="Courier New" panose="02070309020205020404" pitchFamily="49" charset="0"/>
            </a:endParaRPr>
          </a:p>
          <a:p>
            <a:r>
              <a:rPr lang="en-US" sz="1500" b="1" dirty="0">
                <a:solidFill>
                  <a:srgbClr val="0070C0"/>
                </a:solidFill>
                <a:latin typeface="Courier New" panose="02070309020205020404" pitchFamily="49" charset="0"/>
                <a:cs typeface="Courier New" panose="02070309020205020404" pitchFamily="49" charset="0"/>
              </a:rPr>
              <a:t>main</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push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add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a:solidFill>
                  <a:schemeClr val="accent3"/>
                </a:solidFill>
                <a:latin typeface="Courier New" panose="02070309020205020404" pitchFamily="49" charset="0"/>
                <a:cs typeface="Courier New" panose="02070309020205020404" pitchFamily="49" charset="0"/>
              </a:rPr>
              <a:t>FP_OFF</a:t>
            </a:r>
          </a:p>
          <a:p>
            <a:r>
              <a:rPr lang="en-US" sz="1500" b="1" dirty="0">
                <a:solidFill>
                  <a:srgbClr val="00B050"/>
                </a:solidFill>
                <a:latin typeface="Courier New" panose="02070309020205020404" pitchFamily="49" charset="0"/>
                <a:cs typeface="Courier New" panose="02070309020205020404" pitchFamily="49" charset="0"/>
              </a:rPr>
              <a:t>	</a:t>
            </a:r>
          </a:p>
          <a:p>
            <a:r>
              <a:rPr lang="en-US" sz="1500" b="1" dirty="0">
                <a:solidFill>
                  <a:srgbClr val="00B050"/>
                </a:solidFill>
                <a:latin typeface="Courier New" panose="02070309020205020404" pitchFamily="49" charset="0"/>
                <a:cs typeface="Courier New" panose="02070309020205020404" pitchFamily="49" charset="0"/>
              </a:rPr>
              <a:t>	// main() code goes here</a:t>
            </a:r>
          </a:p>
          <a:p>
            <a:r>
              <a:rPr lang="en-US" sz="1500" b="1" dirty="0">
                <a:latin typeface="Courier New" panose="02070309020205020404" pitchFamily="49" charset="0"/>
                <a:cs typeface="Courier New" panose="02070309020205020404" pitchFamily="49" charset="0"/>
              </a:rPr>
              <a:t>        </a:t>
            </a:r>
          </a:p>
          <a:p>
            <a:r>
              <a:rPr lang="en-US" sz="1500" b="1" dirty="0">
                <a:latin typeface="Courier New" panose="02070309020205020404" pitchFamily="49" charset="0"/>
                <a:cs typeface="Courier New" panose="02070309020205020404" pitchFamily="49" charset="0"/>
              </a:rPr>
              <a:t>	mov     r0, EXIT_SUCCESS</a:t>
            </a:r>
          </a:p>
          <a:p>
            <a:r>
              <a:rPr lang="en-US" sz="1500" b="1" dirty="0">
                <a:latin typeface="Courier New" panose="02070309020205020404" pitchFamily="49" charset="0"/>
                <a:cs typeface="Courier New" panose="02070309020205020404" pitchFamily="49" charset="0"/>
              </a:rPr>
              <a:t>        sub     </a:t>
            </a:r>
            <a:r>
              <a:rPr lang="en-US" sz="1500" b="1" dirty="0" err="1">
                <a:latin typeface="Courier New" panose="02070309020205020404" pitchFamily="49" charset="0"/>
                <a:cs typeface="Courier New" panose="02070309020205020404" pitchFamily="49" charset="0"/>
              </a:rPr>
              <a:t>sp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a:t>
            </a:r>
            <a:r>
              <a:rPr lang="en-US" sz="1500" b="1" dirty="0">
                <a:solidFill>
                  <a:schemeClr val="accent3"/>
                </a:solidFill>
                <a:latin typeface="Courier New" panose="02070309020205020404" pitchFamily="49" charset="0"/>
                <a:cs typeface="Courier New" panose="02070309020205020404" pitchFamily="49" charset="0"/>
              </a:rPr>
              <a:t> FP_OFF</a:t>
            </a:r>
          </a:p>
          <a:p>
            <a:r>
              <a:rPr lang="en-US" sz="1500" b="1" dirty="0">
                <a:latin typeface="Courier New" panose="02070309020205020404" pitchFamily="49" charset="0"/>
                <a:cs typeface="Courier New" panose="02070309020205020404" pitchFamily="49" charset="0"/>
              </a:rPr>
              <a:t>        pop     {</a:t>
            </a:r>
            <a:r>
              <a:rPr lang="en-US" sz="1500" b="1" dirty="0" err="1">
                <a:latin typeface="Courier New" panose="02070309020205020404" pitchFamily="49" charset="0"/>
                <a:cs typeface="Courier New" panose="02070309020205020404" pitchFamily="49" charset="0"/>
              </a:rPr>
              <a:t>fp</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lr</a:t>
            </a:r>
            <a:r>
              <a:rPr lang="en-US" sz="1500" b="1" dirty="0">
                <a:latin typeface="Courier New" panose="02070309020205020404" pitchFamily="49" charset="0"/>
                <a:cs typeface="Courier New" panose="02070309020205020404" pitchFamily="49" charset="0"/>
              </a:rPr>
              <a:t>}</a:t>
            </a:r>
          </a:p>
          <a:p>
            <a:r>
              <a:rPr lang="en-US" sz="1500" b="1" dirty="0">
                <a:latin typeface="Courier New" panose="02070309020205020404" pitchFamily="49" charset="0"/>
                <a:cs typeface="Courier New" panose="02070309020205020404" pitchFamily="49" charset="0"/>
              </a:rPr>
              <a:t>        bx      </a:t>
            </a:r>
            <a:r>
              <a:rPr lang="en-US" sz="1500" b="1" dirty="0" err="1">
                <a:latin typeface="Courier New" panose="02070309020205020404" pitchFamily="49" charset="0"/>
                <a:cs typeface="Courier New" panose="02070309020205020404" pitchFamily="49" charset="0"/>
              </a:rPr>
              <a:t>lr</a:t>
            </a:r>
            <a:endParaRPr lang="en-US" sz="1500" b="1" dirty="0">
              <a:solidFill>
                <a:srgbClr val="00B050"/>
              </a:solidFill>
              <a:latin typeface="Courier New" panose="02070309020205020404" pitchFamily="49" charset="0"/>
              <a:cs typeface="Courier New" panose="02070309020205020404" pitchFamily="49" charset="0"/>
            </a:endParaRPr>
          </a:p>
          <a:p>
            <a:endParaRPr lang="en-US" sz="1500" b="1" dirty="0">
              <a:solidFill>
                <a:srgbClr val="00B050"/>
              </a:solidFill>
              <a:latin typeface="Courier New" panose="02070309020205020404" pitchFamily="49" charset="0"/>
              <a:cs typeface="Courier New" panose="02070309020205020404" pitchFamily="49" charset="0"/>
            </a:endParaRPr>
          </a:p>
          <a:p>
            <a:r>
              <a:rPr lang="en-US" sz="1500" b="1"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size</a:t>
            </a:r>
            <a:r>
              <a:rPr lang="en-US" sz="1500" b="1" dirty="0">
                <a:solidFill>
                  <a:srgbClr val="0070C0"/>
                </a:solidFill>
                <a:latin typeface="Courier New" panose="02070309020205020404" pitchFamily="49" charset="0"/>
                <a:cs typeface="Courier New" panose="02070309020205020404" pitchFamily="49" charset="0"/>
              </a:rPr>
              <a:t> main, (. – main)</a:t>
            </a:r>
            <a:endParaRPr lang="en-US" sz="1500" dirty="0">
              <a:solidFill>
                <a:srgbClr val="7030A0"/>
              </a:solidFill>
            </a:endParaRPr>
          </a:p>
          <a:p>
            <a:r>
              <a:rPr lang="en-US" sz="1500" dirty="0">
                <a:solidFill>
                  <a:srgbClr val="7030A0"/>
                </a:solidFill>
              </a:rPr>
              <a:t>                </a:t>
            </a:r>
          </a:p>
          <a:p>
            <a:r>
              <a:rPr lang="en-US" sz="1500" dirty="0">
                <a:solidFill>
                  <a:srgbClr val="7030A0"/>
                </a:solidFill>
              </a:rPr>
              <a:t>	.</a:t>
            </a:r>
            <a:r>
              <a:rPr lang="en-US" sz="1500" b="1" dirty="0">
                <a:solidFill>
                  <a:srgbClr val="7030A0"/>
                </a:solidFill>
                <a:latin typeface="Courier New" panose="02070309020205020404" pitchFamily="49" charset="0"/>
                <a:cs typeface="Courier New" panose="02070309020205020404" pitchFamily="49" charset="0"/>
              </a:rPr>
              <a:t>section </a:t>
            </a:r>
            <a:r>
              <a:rPr lang="en-US" sz="1500" b="1" dirty="0">
                <a:solidFill>
                  <a:srgbClr val="F37440"/>
                </a:solidFill>
                <a:latin typeface="Courier New" panose="02070309020205020404" pitchFamily="49" charset="0"/>
                <a:cs typeface="Courier New" panose="02070309020205020404" pitchFamily="49" charset="0"/>
              </a:rPr>
              <a:t>.note.GNU-stack</a:t>
            </a:r>
            <a:r>
              <a:rPr lang="en-US" sz="1500" b="1" dirty="0">
                <a:latin typeface="Courier New" panose="02070309020205020404" pitchFamily="49" charset="0"/>
                <a:cs typeface="Courier New" panose="02070309020205020404" pitchFamily="49" charset="0"/>
              </a:rPr>
              <a:t>,"",</a:t>
            </a:r>
            <a:r>
              <a:rPr lang="en-US" sz="1500" b="1" dirty="0">
                <a:solidFill>
                  <a:srgbClr val="7030A0"/>
                </a:solidFill>
                <a:latin typeface="Courier New" panose="02070309020205020404" pitchFamily="49" charset="0"/>
                <a:cs typeface="Courier New" panose="02070309020205020404" pitchFamily="49" charset="0"/>
              </a:rPr>
              <a:t>%</a:t>
            </a:r>
            <a:r>
              <a:rPr lang="en-US" sz="1500" b="1" dirty="0" err="1">
                <a:solidFill>
                  <a:srgbClr val="7030A0"/>
                </a:solidFill>
                <a:latin typeface="Courier New" panose="02070309020205020404" pitchFamily="49" charset="0"/>
                <a:cs typeface="Courier New" panose="02070309020205020404" pitchFamily="49" charset="0"/>
              </a:rPr>
              <a:t>progbits</a:t>
            </a:r>
            <a:r>
              <a:rPr lang="en-US" sz="1500" b="1" dirty="0">
                <a:solidFill>
                  <a:srgbClr val="7030A0"/>
                </a:solidFill>
                <a:latin typeface="Courier New" panose="02070309020205020404" pitchFamily="49" charset="0"/>
                <a:cs typeface="Courier New" panose="02070309020205020404" pitchFamily="49" charset="0"/>
              </a:rPr>
              <a:t> </a:t>
            </a:r>
          </a:p>
          <a:p>
            <a:r>
              <a:rPr lang="en-US" sz="1500" b="1" dirty="0">
                <a:solidFill>
                  <a:srgbClr val="7030A0"/>
                </a:solidFill>
                <a:latin typeface="Courier New" panose="02070309020205020404" pitchFamily="49" charset="0"/>
                <a:cs typeface="Courier New" panose="02070309020205020404" pitchFamily="49" charset="0"/>
              </a:rPr>
              <a:t>.end</a:t>
            </a:r>
          </a:p>
        </p:txBody>
      </p:sp>
      <p:grpSp>
        <p:nvGrpSpPr>
          <p:cNvPr id="8" name="Group 7">
            <a:extLst>
              <a:ext uri="{FF2B5EF4-FFF2-40B4-BE49-F238E27FC236}">
                <a16:creationId xmlns:a16="http://schemas.microsoft.com/office/drawing/2014/main" id="{2CA753D1-D7AA-244A-8908-8C2F8F3349FF}"/>
              </a:ext>
            </a:extLst>
          </p:cNvPr>
          <p:cNvGrpSpPr/>
          <p:nvPr/>
        </p:nvGrpSpPr>
        <p:grpSpPr>
          <a:xfrm>
            <a:off x="1008004" y="3586188"/>
            <a:ext cx="2868506" cy="855372"/>
            <a:chOff x="8925138" y="173481"/>
            <a:chExt cx="2868506" cy="855372"/>
          </a:xfrm>
        </p:grpSpPr>
        <p:sp>
          <p:nvSpPr>
            <p:cNvPr id="9" name="Right Brace 8">
              <a:extLst>
                <a:ext uri="{FF2B5EF4-FFF2-40B4-BE49-F238E27FC236}">
                  <a16:creationId xmlns:a16="http://schemas.microsoft.com/office/drawing/2014/main" id="{6886412A-9BAF-D347-AF76-BDDDFAB7CACD}"/>
                </a:ext>
              </a:extLst>
            </p:cNvPr>
            <p:cNvSpPr/>
            <p:nvPr/>
          </p:nvSpPr>
          <p:spPr>
            <a:xfrm rot="10800000">
              <a:off x="11344084" y="173481"/>
              <a:ext cx="449560" cy="85537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1D68E33E-2691-214A-AAC8-1FD512C14661}"/>
                </a:ext>
              </a:extLst>
            </p:cNvPr>
            <p:cNvSpPr txBox="1"/>
            <p:nvPr/>
          </p:nvSpPr>
          <p:spPr>
            <a:xfrm>
              <a:off x="8925138" y="173481"/>
              <a:ext cx="2418945" cy="646331"/>
            </a:xfrm>
            <a:prstGeom prst="rect">
              <a:avLst/>
            </a:prstGeom>
            <a:solidFill>
              <a:schemeClr val="bg1"/>
            </a:solidFill>
            <a:ln w="25400">
              <a:solidFill>
                <a:schemeClr val="accent5"/>
              </a:solidFill>
            </a:ln>
          </p:spPr>
          <p:txBody>
            <a:bodyPr wrap="square" rtlCol="0">
              <a:spAutoFit/>
            </a:bodyPr>
            <a:lstStyle/>
            <a:p>
              <a:pPr algn="ctr"/>
              <a:r>
                <a:rPr lang="en-US" dirty="0"/>
                <a:t>function header</a:t>
              </a:r>
            </a:p>
            <a:p>
              <a:pPr algn="ctr"/>
              <a:r>
                <a:rPr lang="en-US" dirty="0"/>
                <a:t>+ prologue constant</a:t>
              </a:r>
            </a:p>
          </p:txBody>
        </p:sp>
      </p:grpSp>
      <p:grpSp>
        <p:nvGrpSpPr>
          <p:cNvPr id="11" name="Group 10">
            <a:extLst>
              <a:ext uri="{FF2B5EF4-FFF2-40B4-BE49-F238E27FC236}">
                <a16:creationId xmlns:a16="http://schemas.microsoft.com/office/drawing/2014/main" id="{6271EE52-25C4-A442-B3F2-3BF43398B1FF}"/>
              </a:ext>
            </a:extLst>
          </p:cNvPr>
          <p:cNvGrpSpPr/>
          <p:nvPr/>
        </p:nvGrpSpPr>
        <p:grpSpPr>
          <a:xfrm>
            <a:off x="1448550" y="6318702"/>
            <a:ext cx="2624645" cy="535344"/>
            <a:chOff x="9511573" y="506697"/>
            <a:chExt cx="2624645" cy="535344"/>
          </a:xfrm>
        </p:grpSpPr>
        <p:sp>
          <p:nvSpPr>
            <p:cNvPr id="12" name="Right Brace 11">
              <a:extLst>
                <a:ext uri="{FF2B5EF4-FFF2-40B4-BE49-F238E27FC236}">
                  <a16:creationId xmlns:a16="http://schemas.microsoft.com/office/drawing/2014/main" id="{291A5675-4367-F848-9BA0-D76938E787E2}"/>
                </a:ext>
              </a:extLst>
            </p:cNvPr>
            <p:cNvSpPr/>
            <p:nvPr/>
          </p:nvSpPr>
          <p:spPr>
            <a:xfrm rot="10800000">
              <a:off x="11446283" y="506697"/>
              <a:ext cx="689935" cy="458658"/>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2F9DEDED-9076-F640-8352-73D4B14A7D07}"/>
                </a:ext>
              </a:extLst>
            </p:cNvPr>
            <p:cNvSpPr txBox="1"/>
            <p:nvPr/>
          </p:nvSpPr>
          <p:spPr>
            <a:xfrm>
              <a:off x="9511573" y="672709"/>
              <a:ext cx="1936852" cy="369332"/>
            </a:xfrm>
            <a:prstGeom prst="rect">
              <a:avLst/>
            </a:prstGeom>
            <a:solidFill>
              <a:schemeClr val="bg1"/>
            </a:solidFill>
            <a:ln w="25400">
              <a:solidFill>
                <a:schemeClr val="accent5"/>
              </a:solidFill>
            </a:ln>
          </p:spPr>
          <p:txBody>
            <a:bodyPr wrap="square" rtlCol="0">
              <a:spAutoFit/>
            </a:bodyPr>
            <a:lstStyle/>
            <a:p>
              <a:r>
                <a:rPr lang="en-US" dirty="0"/>
                <a:t>function epilogue</a:t>
              </a:r>
            </a:p>
          </p:txBody>
        </p:sp>
      </p:grpSp>
      <p:grpSp>
        <p:nvGrpSpPr>
          <p:cNvPr id="17" name="Group 16">
            <a:extLst>
              <a:ext uri="{FF2B5EF4-FFF2-40B4-BE49-F238E27FC236}">
                <a16:creationId xmlns:a16="http://schemas.microsoft.com/office/drawing/2014/main" id="{C2495F7E-55F9-264D-9A75-6491F70CCB09}"/>
              </a:ext>
            </a:extLst>
          </p:cNvPr>
          <p:cNvGrpSpPr/>
          <p:nvPr/>
        </p:nvGrpSpPr>
        <p:grpSpPr>
          <a:xfrm>
            <a:off x="6311589" y="7241673"/>
            <a:ext cx="2354853" cy="387244"/>
            <a:chOff x="9553133" y="528278"/>
            <a:chExt cx="844473" cy="387244"/>
          </a:xfrm>
        </p:grpSpPr>
        <p:sp>
          <p:nvSpPr>
            <p:cNvPr id="18" name="Right Brace 17">
              <a:extLst>
                <a:ext uri="{FF2B5EF4-FFF2-40B4-BE49-F238E27FC236}">
                  <a16:creationId xmlns:a16="http://schemas.microsoft.com/office/drawing/2014/main" id="{B4B57A15-9816-9746-85B2-C1791FF3C5EE}"/>
                </a:ext>
              </a:extLst>
            </p:cNvPr>
            <p:cNvSpPr/>
            <p:nvPr/>
          </p:nvSpPr>
          <p:spPr>
            <a:xfrm>
              <a:off x="9553133" y="528278"/>
              <a:ext cx="185285" cy="229363"/>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15D093C8-D121-E441-B88F-0D0942542881}"/>
                </a:ext>
              </a:extLst>
            </p:cNvPr>
            <p:cNvSpPr txBox="1"/>
            <p:nvPr/>
          </p:nvSpPr>
          <p:spPr>
            <a:xfrm>
              <a:off x="9760593" y="546190"/>
              <a:ext cx="637013" cy="369332"/>
            </a:xfrm>
            <a:prstGeom prst="rect">
              <a:avLst/>
            </a:prstGeom>
            <a:solidFill>
              <a:schemeClr val="bg1"/>
            </a:solidFill>
            <a:ln w="25400">
              <a:solidFill>
                <a:schemeClr val="accent5"/>
              </a:solidFill>
            </a:ln>
          </p:spPr>
          <p:txBody>
            <a:bodyPr wrap="square" rtlCol="0">
              <a:spAutoFit/>
            </a:bodyPr>
            <a:lstStyle/>
            <a:p>
              <a:r>
                <a:rPr lang="en-US" dirty="0"/>
                <a:t>function footer</a:t>
              </a:r>
            </a:p>
          </p:txBody>
        </p:sp>
      </p:grpSp>
      <p:grpSp>
        <p:nvGrpSpPr>
          <p:cNvPr id="20" name="Group 19">
            <a:extLst>
              <a:ext uri="{FF2B5EF4-FFF2-40B4-BE49-F238E27FC236}">
                <a16:creationId xmlns:a16="http://schemas.microsoft.com/office/drawing/2014/main" id="{BE3CE5C6-4BC2-574E-8559-9B8D70575824}"/>
              </a:ext>
            </a:extLst>
          </p:cNvPr>
          <p:cNvGrpSpPr/>
          <p:nvPr/>
        </p:nvGrpSpPr>
        <p:grpSpPr>
          <a:xfrm>
            <a:off x="6569926" y="5945253"/>
            <a:ext cx="3354142" cy="369332"/>
            <a:chOff x="9553133" y="546190"/>
            <a:chExt cx="1202828" cy="369332"/>
          </a:xfrm>
        </p:grpSpPr>
        <p:sp>
          <p:nvSpPr>
            <p:cNvPr id="21" name="Right Brace 20">
              <a:extLst>
                <a:ext uri="{FF2B5EF4-FFF2-40B4-BE49-F238E27FC236}">
                  <a16:creationId xmlns:a16="http://schemas.microsoft.com/office/drawing/2014/main" id="{18791BE5-0702-8F43-AD2E-581AEEAB36FE}"/>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75F15F06-B0AA-CE4B-B09E-5C6FC6CD63BC}"/>
                </a:ext>
              </a:extLst>
            </p:cNvPr>
            <p:cNvSpPr txBox="1"/>
            <p:nvPr/>
          </p:nvSpPr>
          <p:spPr>
            <a:xfrm>
              <a:off x="9760593" y="546190"/>
              <a:ext cx="995368" cy="369332"/>
            </a:xfrm>
            <a:prstGeom prst="rect">
              <a:avLst/>
            </a:prstGeom>
            <a:solidFill>
              <a:schemeClr val="bg1"/>
            </a:solidFill>
            <a:ln w="25400">
              <a:solidFill>
                <a:schemeClr val="accent5"/>
              </a:solidFill>
            </a:ln>
          </p:spPr>
          <p:txBody>
            <a:bodyPr wrap="square" rtlCol="0">
              <a:spAutoFit/>
            </a:bodyPr>
            <a:lstStyle/>
            <a:p>
              <a:r>
                <a:rPr lang="en-US" dirty="0"/>
                <a:t>function return value in r0</a:t>
              </a:r>
            </a:p>
          </p:txBody>
        </p:sp>
      </p:grpSp>
      <p:grpSp>
        <p:nvGrpSpPr>
          <p:cNvPr id="23" name="Group 22">
            <a:extLst>
              <a:ext uri="{FF2B5EF4-FFF2-40B4-BE49-F238E27FC236}">
                <a16:creationId xmlns:a16="http://schemas.microsoft.com/office/drawing/2014/main" id="{7DACAE43-90CA-D540-9338-7E12B70A62BB}"/>
              </a:ext>
            </a:extLst>
          </p:cNvPr>
          <p:cNvGrpSpPr/>
          <p:nvPr/>
        </p:nvGrpSpPr>
        <p:grpSpPr>
          <a:xfrm>
            <a:off x="4998321" y="6798711"/>
            <a:ext cx="3301581" cy="369332"/>
            <a:chOff x="9588439" y="423567"/>
            <a:chExt cx="1183979" cy="369332"/>
          </a:xfrm>
        </p:grpSpPr>
        <p:sp>
          <p:nvSpPr>
            <p:cNvPr id="24" name="Right Brace 23">
              <a:extLst>
                <a:ext uri="{FF2B5EF4-FFF2-40B4-BE49-F238E27FC236}">
                  <a16:creationId xmlns:a16="http://schemas.microsoft.com/office/drawing/2014/main" id="{EE52FC94-0E1C-544B-9305-9AFD918257A2}"/>
                </a:ext>
              </a:extLst>
            </p:cNvPr>
            <p:cNvSpPr/>
            <p:nvPr/>
          </p:nvSpPr>
          <p:spPr>
            <a:xfrm>
              <a:off x="9588439" y="435013"/>
              <a:ext cx="204447" cy="20411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83AF0D1D-ABCB-BD47-8527-9C59F9016005}"/>
                </a:ext>
              </a:extLst>
            </p:cNvPr>
            <p:cNvSpPr txBox="1"/>
            <p:nvPr/>
          </p:nvSpPr>
          <p:spPr>
            <a:xfrm>
              <a:off x="9777050" y="423567"/>
              <a:ext cx="995368" cy="369332"/>
            </a:xfrm>
            <a:prstGeom prst="rect">
              <a:avLst/>
            </a:prstGeom>
            <a:solidFill>
              <a:schemeClr val="bg1"/>
            </a:solidFill>
            <a:ln w="25400">
              <a:solidFill>
                <a:schemeClr val="accent5"/>
              </a:solidFill>
            </a:ln>
          </p:spPr>
          <p:txBody>
            <a:bodyPr wrap="square" rtlCol="0">
              <a:spAutoFit/>
            </a:bodyPr>
            <a:lstStyle/>
            <a:p>
              <a:r>
                <a:rPr lang="en-US" dirty="0"/>
                <a:t>“branch” (return) to caller</a:t>
              </a:r>
            </a:p>
          </p:txBody>
        </p:sp>
      </p:grpSp>
      <p:grpSp>
        <p:nvGrpSpPr>
          <p:cNvPr id="26" name="Group 25">
            <a:extLst>
              <a:ext uri="{FF2B5EF4-FFF2-40B4-BE49-F238E27FC236}">
                <a16:creationId xmlns:a16="http://schemas.microsoft.com/office/drawing/2014/main" id="{B6B610BD-3AB8-A14E-9AD2-88CBFBA93A9F}"/>
              </a:ext>
            </a:extLst>
          </p:cNvPr>
          <p:cNvGrpSpPr/>
          <p:nvPr/>
        </p:nvGrpSpPr>
        <p:grpSpPr>
          <a:xfrm>
            <a:off x="1227810" y="4940854"/>
            <a:ext cx="2813661" cy="547239"/>
            <a:chOff x="7566384" y="477168"/>
            <a:chExt cx="1009006" cy="547239"/>
          </a:xfrm>
        </p:grpSpPr>
        <p:sp>
          <p:nvSpPr>
            <p:cNvPr id="27" name="Right Brace 26">
              <a:extLst>
                <a:ext uri="{FF2B5EF4-FFF2-40B4-BE49-F238E27FC236}">
                  <a16:creationId xmlns:a16="http://schemas.microsoft.com/office/drawing/2014/main" id="{A29792BC-0A87-9F4F-B9F9-321B9DC519BE}"/>
                </a:ext>
              </a:extLst>
            </p:cNvPr>
            <p:cNvSpPr/>
            <p:nvPr/>
          </p:nvSpPr>
          <p:spPr>
            <a:xfrm rot="10800000">
              <a:off x="8327973" y="477168"/>
              <a:ext cx="247417" cy="54723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D2A666FE-12E9-614B-87F0-C9379BF89390}"/>
                </a:ext>
              </a:extLst>
            </p:cNvPr>
            <p:cNvSpPr txBox="1"/>
            <p:nvPr/>
          </p:nvSpPr>
          <p:spPr>
            <a:xfrm>
              <a:off x="7566384" y="532697"/>
              <a:ext cx="750276" cy="369332"/>
            </a:xfrm>
            <a:prstGeom prst="rect">
              <a:avLst/>
            </a:prstGeom>
            <a:solidFill>
              <a:schemeClr val="bg1"/>
            </a:solidFill>
            <a:ln w="25400">
              <a:solidFill>
                <a:schemeClr val="accent5"/>
              </a:solidFill>
            </a:ln>
          </p:spPr>
          <p:txBody>
            <a:bodyPr wrap="square" rtlCol="0">
              <a:spAutoFit/>
            </a:bodyPr>
            <a:lstStyle/>
            <a:p>
              <a:r>
                <a:rPr lang="en-US" dirty="0"/>
                <a:t>function prologue</a:t>
              </a:r>
            </a:p>
          </p:txBody>
        </p:sp>
      </p:grpSp>
      <p:grpSp>
        <p:nvGrpSpPr>
          <p:cNvPr id="34" name="Group 33">
            <a:extLst>
              <a:ext uri="{FF2B5EF4-FFF2-40B4-BE49-F238E27FC236}">
                <a16:creationId xmlns:a16="http://schemas.microsoft.com/office/drawing/2014/main" id="{B387C33E-0384-A04F-AC82-72379E02B1CA}"/>
              </a:ext>
            </a:extLst>
          </p:cNvPr>
          <p:cNvGrpSpPr/>
          <p:nvPr/>
        </p:nvGrpSpPr>
        <p:grpSpPr>
          <a:xfrm>
            <a:off x="1448550" y="7570917"/>
            <a:ext cx="1673156" cy="607932"/>
            <a:chOff x="9984895" y="450222"/>
            <a:chExt cx="600010" cy="607932"/>
          </a:xfrm>
        </p:grpSpPr>
        <p:sp>
          <p:nvSpPr>
            <p:cNvPr id="38" name="Right Brace 37">
              <a:extLst>
                <a:ext uri="{FF2B5EF4-FFF2-40B4-BE49-F238E27FC236}">
                  <a16:creationId xmlns:a16="http://schemas.microsoft.com/office/drawing/2014/main" id="{186C3E91-0907-D843-BCB6-E57EDF2C3A2F}"/>
                </a:ext>
              </a:extLst>
            </p:cNvPr>
            <p:cNvSpPr/>
            <p:nvPr/>
          </p:nvSpPr>
          <p:spPr>
            <a:xfrm rot="10800000">
              <a:off x="10399620" y="450222"/>
              <a:ext cx="185285" cy="607932"/>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98B38D15-9800-C54B-86A4-C264D7B6FF6E}"/>
                </a:ext>
              </a:extLst>
            </p:cNvPr>
            <p:cNvSpPr txBox="1"/>
            <p:nvPr/>
          </p:nvSpPr>
          <p:spPr>
            <a:xfrm>
              <a:off x="9984895" y="546190"/>
              <a:ext cx="412711" cy="369332"/>
            </a:xfrm>
            <a:prstGeom prst="rect">
              <a:avLst/>
            </a:prstGeom>
            <a:solidFill>
              <a:schemeClr val="bg1"/>
            </a:solidFill>
            <a:ln w="25400">
              <a:solidFill>
                <a:schemeClr val="accent5"/>
              </a:solidFill>
            </a:ln>
          </p:spPr>
          <p:txBody>
            <a:bodyPr wrap="square" rtlCol="0">
              <a:spAutoFit/>
            </a:bodyPr>
            <a:lstStyle/>
            <a:p>
              <a:r>
                <a:rPr lang="en-US" dirty="0"/>
                <a:t>file footer</a:t>
              </a:r>
            </a:p>
          </p:txBody>
        </p:sp>
      </p:grpSp>
      <p:sp>
        <p:nvSpPr>
          <p:cNvPr id="3" name="Title 2">
            <a:extLst>
              <a:ext uri="{FF2B5EF4-FFF2-40B4-BE49-F238E27FC236}">
                <a16:creationId xmlns:a16="http://schemas.microsoft.com/office/drawing/2014/main" id="{06075FB1-E752-614C-A527-EFEED102363B}"/>
              </a:ext>
            </a:extLst>
          </p:cNvPr>
          <p:cNvSpPr>
            <a:spLocks noGrp="1"/>
          </p:cNvSpPr>
          <p:nvPr>
            <p:ph type="title"/>
          </p:nvPr>
        </p:nvSpPr>
        <p:spPr>
          <a:xfrm>
            <a:off x="189571" y="11104"/>
            <a:ext cx="11418850" cy="414929"/>
          </a:xfrm>
          <a:noFill/>
        </p:spPr>
        <p:txBody>
          <a:bodyPr/>
          <a:lstStyle/>
          <a:p>
            <a:r>
              <a:rPr lang="en-US" dirty="0" err="1"/>
              <a:t>main.S</a:t>
            </a:r>
            <a:r>
              <a:rPr lang="en-US" dirty="0"/>
              <a:t> Source File Showing a minimum stack frame</a:t>
            </a:r>
            <a:endParaRPr lang="en-US" u="sng" dirty="0">
              <a:solidFill>
                <a:srgbClr val="F37440"/>
              </a:solidFill>
            </a:endParaRPr>
          </a:p>
        </p:txBody>
      </p:sp>
      <p:sp>
        <p:nvSpPr>
          <p:cNvPr id="40" name="TextBox 39">
            <a:extLst>
              <a:ext uri="{FF2B5EF4-FFF2-40B4-BE49-F238E27FC236}">
                <a16:creationId xmlns:a16="http://schemas.microsoft.com/office/drawing/2014/main" id="{3394F333-EFD5-264B-8DA6-64C528D172AA}"/>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41" name="Group 40">
            <a:extLst>
              <a:ext uri="{FF2B5EF4-FFF2-40B4-BE49-F238E27FC236}">
                <a16:creationId xmlns:a16="http://schemas.microsoft.com/office/drawing/2014/main" id="{9FFBF1B2-A249-604B-B7C3-F4D46E6E161B}"/>
              </a:ext>
            </a:extLst>
          </p:cNvPr>
          <p:cNvGrpSpPr/>
          <p:nvPr/>
        </p:nvGrpSpPr>
        <p:grpSpPr>
          <a:xfrm>
            <a:off x="2076469" y="531406"/>
            <a:ext cx="1738561" cy="907107"/>
            <a:chOff x="9928273" y="404454"/>
            <a:chExt cx="623465" cy="907107"/>
          </a:xfrm>
        </p:grpSpPr>
        <p:sp>
          <p:nvSpPr>
            <p:cNvPr id="42" name="Right Brace 41">
              <a:extLst>
                <a:ext uri="{FF2B5EF4-FFF2-40B4-BE49-F238E27FC236}">
                  <a16:creationId xmlns:a16="http://schemas.microsoft.com/office/drawing/2014/main" id="{CF3C6933-99A3-5C42-BC92-11E78835EA7A}"/>
                </a:ext>
              </a:extLst>
            </p:cNvPr>
            <p:cNvSpPr/>
            <p:nvPr/>
          </p:nvSpPr>
          <p:spPr>
            <a:xfrm rot="10800000">
              <a:off x="10390521" y="404454"/>
              <a:ext cx="161217" cy="90710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F2AC599F-5E37-7D49-AE1E-A793B727BD84}"/>
                </a:ext>
              </a:extLst>
            </p:cNvPr>
            <p:cNvSpPr txBox="1"/>
            <p:nvPr/>
          </p:nvSpPr>
          <p:spPr>
            <a:xfrm>
              <a:off x="9928273" y="546190"/>
              <a:ext cx="469333" cy="369332"/>
            </a:xfrm>
            <a:prstGeom prst="rect">
              <a:avLst/>
            </a:prstGeom>
            <a:solidFill>
              <a:schemeClr val="bg1"/>
            </a:solidFill>
            <a:ln w="25400">
              <a:solidFill>
                <a:schemeClr val="accent5"/>
              </a:solidFill>
            </a:ln>
          </p:spPr>
          <p:txBody>
            <a:bodyPr wrap="square" rtlCol="0">
              <a:spAutoFit/>
            </a:bodyPr>
            <a:lstStyle/>
            <a:p>
              <a:r>
                <a:rPr lang="en-US" dirty="0"/>
                <a:t>file header</a:t>
              </a:r>
            </a:p>
          </p:txBody>
        </p:sp>
      </p:grpSp>
      <p:grpSp>
        <p:nvGrpSpPr>
          <p:cNvPr id="29" name="Group 28">
            <a:extLst>
              <a:ext uri="{FF2B5EF4-FFF2-40B4-BE49-F238E27FC236}">
                <a16:creationId xmlns:a16="http://schemas.microsoft.com/office/drawing/2014/main" id="{7B1DE593-AD06-2545-BD58-559391DD5FF5}"/>
              </a:ext>
            </a:extLst>
          </p:cNvPr>
          <p:cNvGrpSpPr/>
          <p:nvPr/>
        </p:nvGrpSpPr>
        <p:grpSpPr>
          <a:xfrm>
            <a:off x="6352105" y="3632354"/>
            <a:ext cx="2282345" cy="1200329"/>
            <a:chOff x="9553133" y="269191"/>
            <a:chExt cx="818471" cy="1200329"/>
          </a:xfrm>
        </p:grpSpPr>
        <p:sp>
          <p:nvSpPr>
            <p:cNvPr id="30" name="Right Brace 29">
              <a:extLst>
                <a:ext uri="{FF2B5EF4-FFF2-40B4-BE49-F238E27FC236}">
                  <a16:creationId xmlns:a16="http://schemas.microsoft.com/office/drawing/2014/main" id="{F8627971-B2F8-AE41-9868-DED252CCDBCC}"/>
                </a:ext>
              </a:extLst>
            </p:cNvPr>
            <p:cNvSpPr/>
            <p:nvPr/>
          </p:nvSpPr>
          <p:spPr>
            <a:xfrm>
              <a:off x="9553133" y="651582"/>
              <a:ext cx="185285" cy="246027"/>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21BEA863-15A2-8941-8B79-ADE1EA0EB3C9}"/>
                </a:ext>
              </a:extLst>
            </p:cNvPr>
            <p:cNvSpPr txBox="1"/>
            <p:nvPr/>
          </p:nvSpPr>
          <p:spPr>
            <a:xfrm>
              <a:off x="9760593" y="269191"/>
              <a:ext cx="611011" cy="1200329"/>
            </a:xfrm>
            <a:prstGeom prst="rect">
              <a:avLst/>
            </a:prstGeom>
            <a:solidFill>
              <a:schemeClr val="bg1"/>
            </a:solidFill>
            <a:ln w="25400">
              <a:solidFill>
                <a:schemeClr val="accent5"/>
              </a:solidFill>
            </a:ln>
          </p:spPr>
          <p:txBody>
            <a:bodyPr wrap="square" rtlCol="0">
              <a:spAutoFit/>
            </a:bodyPr>
            <a:lstStyle/>
            <a:p>
              <a:r>
                <a:rPr lang="en-US" dirty="0"/>
                <a:t>4 is for minimum stack frame this will vary</a:t>
              </a:r>
            </a:p>
          </p:txBody>
        </p:sp>
      </p:grpSp>
    </p:spTree>
    <p:extLst>
      <p:ext uri="{BB962C8B-B14F-4D97-AF65-F5344CB8AC3E}">
        <p14:creationId xmlns:p14="http://schemas.microsoft.com/office/powerpoint/2010/main" val="260343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DEA4-F370-B94B-901F-5DCC4947EBA7}"/>
              </a:ext>
            </a:extLst>
          </p:cNvPr>
          <p:cNvSpPr>
            <a:spLocks noGrp="1"/>
          </p:cNvSpPr>
          <p:nvPr>
            <p:ph type="title"/>
          </p:nvPr>
        </p:nvSpPr>
        <p:spPr>
          <a:xfrm>
            <a:off x="478412" y="148928"/>
            <a:ext cx="11507262" cy="509814"/>
          </a:xfrm>
        </p:spPr>
        <p:txBody>
          <a:bodyPr/>
          <a:lstStyle/>
          <a:p>
            <a:r>
              <a:rPr lang="en-US" sz="2000" dirty="0"/>
              <a:t>FP_OFF: Distance from FP to SP </a:t>
            </a:r>
            <a:br>
              <a:rPr lang="en-US" sz="2000" dirty="0"/>
            </a:br>
            <a:r>
              <a:rPr lang="en-US" sz="2000" dirty="0"/>
              <a:t>	Used to set FP at push and SP before pop</a:t>
            </a:r>
          </a:p>
        </p:txBody>
      </p:sp>
      <p:sp>
        <p:nvSpPr>
          <p:cNvPr id="30" name="Rectangle 29">
            <a:extLst>
              <a:ext uri="{FF2B5EF4-FFF2-40B4-BE49-F238E27FC236}">
                <a16:creationId xmlns:a16="http://schemas.microsoft.com/office/drawing/2014/main" id="{7579AE87-06F7-3C48-B7B8-59998F2B865B}"/>
              </a:ext>
            </a:extLst>
          </p:cNvPr>
          <p:cNvSpPr/>
          <p:nvPr/>
        </p:nvSpPr>
        <p:spPr>
          <a:xfrm>
            <a:off x="4309439" y="5020623"/>
            <a:ext cx="7235401" cy="707886"/>
          </a:xfrm>
          <a:prstGeom prst="rect">
            <a:avLst/>
          </a:prstGeom>
          <a:solidFill>
            <a:schemeClr val="accent4">
              <a:lumMod val="20000"/>
              <a:lumOff val="80000"/>
            </a:schemeClr>
          </a:solidFill>
          <a:ln w="28575">
            <a:solidFill>
              <a:schemeClr val="accent5"/>
            </a:solidFill>
          </a:ln>
        </p:spPr>
        <p:txBody>
          <a:bodyPr wrap="square">
            <a:spAutoFit/>
          </a:bodyPr>
          <a:lstStyle/>
          <a:p>
            <a:r>
              <a:rPr lang="en-US" sz="2000" dirty="0">
                <a:solidFill>
                  <a:srgbClr val="2C895B"/>
                </a:solidFill>
                <a:latin typeface="Consolas" panose="020B0609020204030204" pitchFamily="49" charset="0"/>
                <a:cs typeface="Consolas" panose="020B0609020204030204" pitchFamily="49" charset="0"/>
              </a:rPr>
              <a:t>FP_OFF </a:t>
            </a:r>
            <a:r>
              <a:rPr lang="en-US" sz="2000" dirty="0">
                <a:solidFill>
                  <a:schemeClr val="tx2"/>
                </a:solidFill>
                <a:latin typeface="Consolas" panose="020B0609020204030204" pitchFamily="49" charset="0"/>
                <a:cs typeface="Consolas" panose="020B0609020204030204" pitchFamily="49" charset="0"/>
              </a:rPr>
              <a:t>= (#regs - 1)*4 // -1 is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offset from </a:t>
            </a:r>
            <a:r>
              <a:rPr lang="en-US" sz="2000" dirty="0" err="1">
                <a:solidFill>
                  <a:schemeClr val="tx2"/>
                </a:solidFill>
                <a:latin typeface="Consolas" panose="020B0609020204030204" pitchFamily="49" charset="0"/>
                <a:cs typeface="Consolas" panose="020B0609020204030204" pitchFamily="49" charset="0"/>
              </a:rPr>
              <a:t>sp</a:t>
            </a:r>
            <a:endParaRPr lang="en-US" sz="2000" dirty="0">
              <a:solidFill>
                <a:schemeClr val="tx2"/>
              </a:solidFill>
              <a:latin typeface="Consolas" panose="020B0609020204030204" pitchFamily="49" charset="0"/>
              <a:cs typeface="Consolas" panose="020B0609020204030204" pitchFamily="49" charset="0"/>
            </a:endParaRPr>
          </a:p>
          <a:p>
            <a:r>
              <a:rPr lang="en-US" sz="2000" dirty="0">
                <a:solidFill>
                  <a:schemeClr val="tx2"/>
                </a:solidFill>
                <a:latin typeface="Consolas" panose="020B0609020204030204" pitchFamily="49" charset="0"/>
                <a:cs typeface="Consolas" panose="020B0609020204030204" pitchFamily="49" charset="0"/>
              </a:rPr>
              <a:t>Where # regs = #preserved + </a:t>
            </a:r>
            <a:r>
              <a:rPr lang="en-US" sz="2000" dirty="0" err="1">
                <a:solidFill>
                  <a:schemeClr val="tx2"/>
                </a:solidFill>
                <a:latin typeface="Consolas" panose="020B0609020204030204" pitchFamily="49" charset="0"/>
                <a:cs typeface="Consolas" panose="020B0609020204030204" pitchFamily="49" charset="0"/>
              </a:rPr>
              <a:t>lr</a:t>
            </a:r>
            <a:r>
              <a:rPr lang="en-US" sz="2000" dirty="0">
                <a:solidFill>
                  <a:schemeClr val="tx2"/>
                </a:solidFill>
                <a:latin typeface="Consolas" panose="020B0609020204030204" pitchFamily="49" charset="0"/>
                <a:cs typeface="Consolas" panose="020B0609020204030204" pitchFamily="49" charset="0"/>
              </a:rPr>
              <a:t> + </a:t>
            </a:r>
            <a:r>
              <a:rPr lang="en-US" sz="2000" dirty="0" err="1">
                <a:solidFill>
                  <a:schemeClr val="tx2"/>
                </a:solidFill>
                <a:latin typeface="Consolas" panose="020B0609020204030204" pitchFamily="49" charset="0"/>
                <a:cs typeface="Consolas" panose="020B0609020204030204" pitchFamily="49" charset="0"/>
              </a:rPr>
              <a:t>fp</a:t>
            </a:r>
            <a:endParaRPr lang="en-US" sz="2000" dirty="0">
              <a:solidFill>
                <a:schemeClr val="tx2"/>
              </a:solidFill>
              <a:latin typeface="Consolas" panose="020B0609020204030204" pitchFamily="49" charset="0"/>
              <a:cs typeface="Consolas" panose="020B0609020204030204" pitchFamily="49" charset="0"/>
            </a:endParaRPr>
          </a:p>
        </p:txBody>
      </p:sp>
      <p:grpSp>
        <p:nvGrpSpPr>
          <p:cNvPr id="3" name="Group 2">
            <a:extLst>
              <a:ext uri="{FF2B5EF4-FFF2-40B4-BE49-F238E27FC236}">
                <a16:creationId xmlns:a16="http://schemas.microsoft.com/office/drawing/2014/main" id="{84536139-1CC4-FC4E-8D36-1694FF88E0A1}"/>
              </a:ext>
            </a:extLst>
          </p:cNvPr>
          <p:cNvGrpSpPr/>
          <p:nvPr/>
        </p:nvGrpSpPr>
        <p:grpSpPr>
          <a:xfrm>
            <a:off x="8159026" y="421542"/>
            <a:ext cx="5085978" cy="3674223"/>
            <a:chOff x="7410365" y="2143255"/>
            <a:chExt cx="5085978" cy="3674223"/>
          </a:xfrm>
        </p:grpSpPr>
        <p:sp>
          <p:nvSpPr>
            <p:cNvPr id="15" name="Rectangle 14">
              <a:extLst>
                <a:ext uri="{FF2B5EF4-FFF2-40B4-BE49-F238E27FC236}">
                  <a16:creationId xmlns:a16="http://schemas.microsoft.com/office/drawing/2014/main" id="{B6B388A4-237E-D84C-91D9-367230F97222}"/>
                </a:ext>
              </a:extLst>
            </p:cNvPr>
            <p:cNvSpPr/>
            <p:nvPr/>
          </p:nvSpPr>
          <p:spPr>
            <a:xfrm>
              <a:off x="8096822" y="5245627"/>
              <a:ext cx="1375959" cy="3120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DE8F2FF-9F1A-AB45-9A98-58C44C25E0F8}"/>
                </a:ext>
              </a:extLst>
            </p:cNvPr>
            <p:cNvSpPr/>
            <p:nvPr/>
          </p:nvSpPr>
          <p:spPr>
            <a:xfrm>
              <a:off x="8096822" y="3003228"/>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20A9FD0-2E23-424B-BD90-D39018CFC431}"/>
                </a:ext>
              </a:extLst>
            </p:cNvPr>
            <p:cNvSpPr txBox="1"/>
            <p:nvPr/>
          </p:nvSpPr>
          <p:spPr>
            <a:xfrm>
              <a:off x="9472632" y="5171147"/>
              <a:ext cx="3023711" cy="646331"/>
            </a:xfrm>
            <a:prstGeom prst="rect">
              <a:avLst/>
            </a:prstGeom>
            <a:noFill/>
          </p:spPr>
          <p:txBody>
            <a:bodyPr wrap="square" rtlCol="0">
              <a:spAutoFit/>
            </a:bodyPr>
            <a:lstStyle/>
            <a:p>
              <a:r>
                <a:rPr lang="en-US" dirty="0"/>
                <a:t>low memory</a:t>
              </a:r>
            </a:p>
            <a:p>
              <a:r>
                <a:rPr lang="en-US" dirty="0"/>
                <a:t>4-byte words</a:t>
              </a:r>
            </a:p>
          </p:txBody>
        </p:sp>
        <p:sp>
          <p:nvSpPr>
            <p:cNvPr id="18" name="Rectangle 17">
              <a:extLst>
                <a:ext uri="{FF2B5EF4-FFF2-40B4-BE49-F238E27FC236}">
                  <a16:creationId xmlns:a16="http://schemas.microsoft.com/office/drawing/2014/main" id="{E8E37572-6570-3D4F-972B-8EBD20E6E33F}"/>
                </a:ext>
              </a:extLst>
            </p:cNvPr>
            <p:cNvSpPr/>
            <p:nvPr/>
          </p:nvSpPr>
          <p:spPr>
            <a:xfrm>
              <a:off x="8096822" y="268448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B45C0622-E74A-684E-8FF7-E4EB6BB84B93}"/>
                </a:ext>
              </a:extLst>
            </p:cNvPr>
            <p:cNvSpPr txBox="1"/>
            <p:nvPr/>
          </p:nvSpPr>
          <p:spPr>
            <a:xfrm>
              <a:off x="9943900" y="4926062"/>
              <a:ext cx="428322" cy="369332"/>
            </a:xfrm>
            <a:prstGeom prst="rect">
              <a:avLst/>
            </a:prstGeom>
            <a:noFill/>
          </p:spPr>
          <p:txBody>
            <a:bodyPr wrap="none" rtlCol="0">
              <a:spAutoFit/>
            </a:bodyPr>
            <a:lstStyle/>
            <a:p>
              <a:r>
                <a:rPr lang="en-US" dirty="0" err="1"/>
                <a:t>sp</a:t>
              </a:r>
              <a:endParaRPr lang="en-US" dirty="0"/>
            </a:p>
          </p:txBody>
        </p:sp>
        <p:sp>
          <p:nvSpPr>
            <p:cNvPr id="20" name="Left Arrow 19">
              <a:extLst>
                <a:ext uri="{FF2B5EF4-FFF2-40B4-BE49-F238E27FC236}">
                  <a16:creationId xmlns:a16="http://schemas.microsoft.com/office/drawing/2014/main" id="{FEA071F5-CB97-0A4D-BB26-4D8BBE4B6CFB}"/>
                </a:ext>
              </a:extLst>
            </p:cNvPr>
            <p:cNvSpPr/>
            <p:nvPr/>
          </p:nvSpPr>
          <p:spPr>
            <a:xfrm>
              <a:off x="9496126" y="510851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3936473-2CAE-3040-A941-37BEE0619C33}"/>
                </a:ext>
              </a:extLst>
            </p:cNvPr>
            <p:cNvSpPr/>
            <p:nvPr/>
          </p:nvSpPr>
          <p:spPr>
            <a:xfrm>
              <a:off x="8096822" y="3311227"/>
              <a:ext cx="1375959" cy="312087"/>
            </a:xfrm>
            <a:prstGeom prst="rect">
              <a:avLst/>
            </a:prstGeom>
            <a:solidFill>
              <a:srgbClr val="00B0F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2" name="Rectangle 21">
              <a:extLst>
                <a:ext uri="{FF2B5EF4-FFF2-40B4-BE49-F238E27FC236}">
                  <a16:creationId xmlns:a16="http://schemas.microsoft.com/office/drawing/2014/main" id="{C1A28C20-D978-F14F-8F72-4714D2234C93}"/>
                </a:ext>
              </a:extLst>
            </p:cNvPr>
            <p:cNvSpPr/>
            <p:nvPr/>
          </p:nvSpPr>
          <p:spPr>
            <a:xfrm>
              <a:off x="8096822" y="36395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Rectangle 22">
              <a:extLst>
                <a:ext uri="{FF2B5EF4-FFF2-40B4-BE49-F238E27FC236}">
                  <a16:creationId xmlns:a16="http://schemas.microsoft.com/office/drawing/2014/main" id="{AEFD4BFD-921B-EA45-9249-9D83FA31719F}"/>
                </a:ext>
              </a:extLst>
            </p:cNvPr>
            <p:cNvSpPr/>
            <p:nvPr/>
          </p:nvSpPr>
          <p:spPr>
            <a:xfrm>
              <a:off x="8096822" y="459776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24" name="Rectangle 23">
              <a:extLst>
                <a:ext uri="{FF2B5EF4-FFF2-40B4-BE49-F238E27FC236}">
                  <a16:creationId xmlns:a16="http://schemas.microsoft.com/office/drawing/2014/main" id="{056D4B5C-81BF-E541-B450-21AC506D6E33}"/>
                </a:ext>
              </a:extLst>
            </p:cNvPr>
            <p:cNvSpPr/>
            <p:nvPr/>
          </p:nvSpPr>
          <p:spPr>
            <a:xfrm>
              <a:off x="8096822" y="492606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25" name="Rectangle 24">
              <a:extLst>
                <a:ext uri="{FF2B5EF4-FFF2-40B4-BE49-F238E27FC236}">
                  <a16:creationId xmlns:a16="http://schemas.microsoft.com/office/drawing/2014/main" id="{B96DF14B-49B3-D74E-A156-5FD39DA9421A}"/>
                </a:ext>
              </a:extLst>
            </p:cNvPr>
            <p:cNvSpPr/>
            <p:nvPr/>
          </p:nvSpPr>
          <p:spPr>
            <a:xfrm>
              <a:off x="7410365" y="2143255"/>
              <a:ext cx="3147016" cy="584775"/>
            </a:xfrm>
            <a:prstGeom prst="rect">
              <a:avLst/>
            </a:prstGeom>
          </p:spPr>
          <p:txBody>
            <a:bodyPr wrap="none">
              <a:spAutoFit/>
            </a:bodyPr>
            <a:lstStyle/>
            <a:p>
              <a:pPr algn="ctr"/>
              <a:r>
                <a:rPr lang="en-US" sz="1600" b="1" dirty="0">
                  <a:latin typeface="Courier New" panose="02070309020205020404" pitchFamily="49" charset="0"/>
                  <a:cs typeface="Courier New" panose="02070309020205020404" pitchFamily="49" charset="0"/>
                </a:rPr>
                <a:t>after push </a:t>
              </a:r>
              <a:r>
                <a:rPr lang="en-US" sz="1600" b="1" dirty="0">
                  <a:solidFill>
                    <a:srgbClr val="F3753F"/>
                  </a:solidFill>
                  <a:latin typeface="Courier New" panose="02070309020205020404" pitchFamily="49" charset="0"/>
                  <a:cs typeface="Courier New" panose="02070309020205020404" pitchFamily="49" charset="0"/>
                </a:rPr>
                <a:t>{r4-r7,fp,lr}</a:t>
              </a:r>
            </a:p>
            <a:p>
              <a:pPr algn="ctr"/>
              <a:r>
                <a:rPr lang="en-US" sz="1600" b="1" dirty="0">
                  <a:solidFill>
                    <a:schemeClr val="accent5"/>
                  </a:solidFill>
                  <a:latin typeface="Courier New" panose="02070309020205020404" pitchFamily="49" charset="0"/>
                  <a:cs typeface="Courier New" panose="02070309020205020404" pitchFamily="49" charset="0"/>
                </a:rPr>
                <a:t>add </a:t>
              </a:r>
              <a:r>
                <a:rPr lang="en-US" sz="1600" b="1" dirty="0" err="1">
                  <a:solidFill>
                    <a:schemeClr val="accent5"/>
                  </a:solidFill>
                  <a:latin typeface="Courier New" panose="02070309020205020404" pitchFamily="49" charset="0"/>
                  <a:cs typeface="Courier New" panose="02070309020205020404" pitchFamily="49" charset="0"/>
                </a:rPr>
                <a:t>fp</a:t>
              </a:r>
              <a:r>
                <a:rPr lang="en-US" sz="1600" b="1" dirty="0">
                  <a:solidFill>
                    <a:schemeClr val="accent5"/>
                  </a:solidFill>
                  <a:latin typeface="Courier New" panose="02070309020205020404" pitchFamily="49" charset="0"/>
                  <a:cs typeface="Courier New" panose="02070309020205020404" pitchFamily="49" charset="0"/>
                </a:rPr>
                <a:t>, </a:t>
              </a:r>
              <a:r>
                <a:rPr lang="en-US" sz="1600" b="1" dirty="0" err="1">
                  <a:solidFill>
                    <a:schemeClr val="accent5"/>
                  </a:solidFill>
                  <a:latin typeface="Courier New" panose="02070309020205020404" pitchFamily="49" charset="0"/>
                  <a:cs typeface="Courier New" panose="02070309020205020404" pitchFamily="49" charset="0"/>
                </a:rPr>
                <a:t>sp</a:t>
              </a:r>
              <a:r>
                <a:rPr lang="en-US" sz="1600" b="1" dirty="0">
                  <a:solidFill>
                    <a:schemeClr val="accent5"/>
                  </a:solidFill>
                  <a:latin typeface="Courier New" panose="02070309020205020404" pitchFamily="49" charset="0"/>
                  <a:cs typeface="Courier New" panose="02070309020205020404" pitchFamily="49" charset="0"/>
                </a:rPr>
                <a:t>, FP_OFF</a:t>
              </a:r>
              <a:endParaRPr lang="en-US" sz="1600" dirty="0">
                <a:solidFill>
                  <a:schemeClr val="accent5"/>
                </a:solidFill>
              </a:endParaRPr>
            </a:p>
          </p:txBody>
        </p:sp>
        <p:sp>
          <p:nvSpPr>
            <p:cNvPr id="26" name="TextBox 25">
              <a:extLst>
                <a:ext uri="{FF2B5EF4-FFF2-40B4-BE49-F238E27FC236}">
                  <a16:creationId xmlns:a16="http://schemas.microsoft.com/office/drawing/2014/main" id="{EDAA330E-8E10-B544-87DB-299D50E42525}"/>
                </a:ext>
              </a:extLst>
            </p:cNvPr>
            <p:cNvSpPr txBox="1"/>
            <p:nvPr/>
          </p:nvSpPr>
          <p:spPr>
            <a:xfrm>
              <a:off x="10148028" y="3396011"/>
              <a:ext cx="1293744" cy="584775"/>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sz="1600" dirty="0" err="1"/>
                <a:t>fp</a:t>
              </a:r>
              <a:r>
                <a:rPr lang="en-US" sz="1600" dirty="0"/>
                <a:t> = </a:t>
              </a:r>
              <a:r>
                <a:rPr lang="en-US" sz="1600" dirty="0" err="1"/>
                <a:t>sp</a:t>
              </a:r>
              <a:r>
                <a:rPr lang="en-US" sz="1600" dirty="0"/>
                <a:t> + 20 bytes </a:t>
              </a:r>
            </a:p>
          </p:txBody>
        </p:sp>
        <p:sp>
          <p:nvSpPr>
            <p:cNvPr id="27" name="Left Arrow 26">
              <a:extLst>
                <a:ext uri="{FF2B5EF4-FFF2-40B4-BE49-F238E27FC236}">
                  <a16:creationId xmlns:a16="http://schemas.microsoft.com/office/drawing/2014/main" id="{3C286B68-9127-CD41-8B4B-E0B52F7517F7}"/>
                </a:ext>
              </a:extLst>
            </p:cNvPr>
            <p:cNvSpPr/>
            <p:nvPr/>
          </p:nvSpPr>
          <p:spPr>
            <a:xfrm>
              <a:off x="9472632" y="3493682"/>
              <a:ext cx="67539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9CDE53-7DD3-2147-9806-F2039E2DD158}"/>
                </a:ext>
              </a:extLst>
            </p:cNvPr>
            <p:cNvSpPr/>
            <p:nvPr/>
          </p:nvSpPr>
          <p:spPr>
            <a:xfrm>
              <a:off x="8096822" y="3941171"/>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r7</a:t>
              </a:r>
            </a:p>
          </p:txBody>
        </p:sp>
        <p:sp>
          <p:nvSpPr>
            <p:cNvPr id="29" name="Rectangle 28">
              <a:extLst>
                <a:ext uri="{FF2B5EF4-FFF2-40B4-BE49-F238E27FC236}">
                  <a16:creationId xmlns:a16="http://schemas.microsoft.com/office/drawing/2014/main" id="{DD398EE9-4D70-D84C-AA23-0C1F5FAC78D7}"/>
                </a:ext>
              </a:extLst>
            </p:cNvPr>
            <p:cNvSpPr/>
            <p:nvPr/>
          </p:nvSpPr>
          <p:spPr>
            <a:xfrm>
              <a:off x="8096822" y="4269468"/>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r6</a:t>
              </a:r>
            </a:p>
          </p:txBody>
        </p:sp>
        <p:sp>
          <p:nvSpPr>
            <p:cNvPr id="31" name="Up-Down Arrow 30">
              <a:extLst>
                <a:ext uri="{FF2B5EF4-FFF2-40B4-BE49-F238E27FC236}">
                  <a16:creationId xmlns:a16="http://schemas.microsoft.com/office/drawing/2014/main" id="{9BC90C30-16FE-E04F-AD20-D9E6E9207A35}"/>
                </a:ext>
              </a:extLst>
            </p:cNvPr>
            <p:cNvSpPr/>
            <p:nvPr/>
          </p:nvSpPr>
          <p:spPr>
            <a:xfrm>
              <a:off x="9604705" y="3606260"/>
              <a:ext cx="147542" cy="1538898"/>
            </a:xfrm>
            <a:prstGeom prst="upDown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AC958CEF-C647-DA48-9701-E66CC6D610B2}"/>
              </a:ext>
            </a:extLst>
          </p:cNvPr>
          <p:cNvSpPr/>
          <p:nvPr/>
        </p:nvSpPr>
        <p:spPr bwMode="auto">
          <a:xfrm>
            <a:off x="79661" y="664350"/>
            <a:ext cx="4658837" cy="2660333"/>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b="1" dirty="0">
                <a:latin typeface="Courier New" panose="02070309020205020404" pitchFamily="49" charset="0"/>
                <a:cs typeface="Courier New" panose="02070309020205020404" pitchFamily="49" charset="0"/>
              </a:rPr>
              <a:t>     </a:t>
            </a:r>
            <a:r>
              <a:rPr lang="en-US" dirty="0">
                <a:latin typeface="Consolas" panose="020B0609020204030204" pitchFamily="49" charset="0"/>
                <a:cs typeface="Consolas" panose="020B0609020204030204" pitchFamily="49" charset="0"/>
              </a:rPr>
              <a:t>// other code </a:t>
            </a:r>
            <a:r>
              <a:rPr lang="en-US" dirty="0" err="1">
                <a:latin typeface="Consolas" panose="020B0609020204030204" pitchFamily="49" charset="0"/>
                <a:cs typeface="Consolas" panose="020B0609020204030204" pitchFamily="49" charset="0"/>
              </a:rPr>
              <a:t>etc</a:t>
            </a:r>
            <a:r>
              <a:rPr lang="en-US" dirty="0">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equ</a:t>
            </a:r>
            <a:r>
              <a:rPr lang="en-US" dirty="0">
                <a:solidFill>
                  <a:srgbClr val="FF0000"/>
                </a:solidFill>
                <a:latin typeface="Consolas" panose="020B0609020204030204" pitchFamily="49" charset="0"/>
                <a:cs typeface="Consolas" panose="020B0609020204030204" pitchFamily="49" charset="0"/>
              </a:rPr>
              <a:t>    FP_OFF,  20      </a:t>
            </a:r>
          </a:p>
          <a:p>
            <a:r>
              <a:rPr lang="en-US" dirty="0">
                <a:latin typeface="Consolas" panose="020B0609020204030204" pitchFamily="49" charset="0"/>
                <a:cs typeface="Consolas" panose="020B0609020204030204" pitchFamily="49" charset="0"/>
              </a:rPr>
              <a:t>main:</a:t>
            </a:r>
          </a:p>
          <a:p>
            <a:r>
              <a:rPr lang="en-US" dirty="0">
                <a:latin typeface="Consolas" panose="020B0609020204030204" pitchFamily="49" charset="0"/>
                <a:cs typeface="Consolas" panose="020B0609020204030204" pitchFamily="49" charset="0"/>
              </a:rPr>
              <a:t>      push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add     </a:t>
            </a:r>
            <a:r>
              <a:rPr lang="en-US" dirty="0" err="1">
                <a:solidFill>
                  <a:schemeClr val="accent5"/>
                </a:solidFill>
                <a:latin typeface="Consolas" panose="020B0609020204030204" pitchFamily="49" charset="0"/>
                <a:cs typeface="Consolas" panose="020B0609020204030204" pitchFamily="49" charset="0"/>
              </a:rPr>
              <a:t>fp</a:t>
            </a:r>
            <a:r>
              <a:rPr lang="en-US" dirty="0">
                <a:solidFill>
                  <a:schemeClr val="accent5"/>
                </a:solidFill>
                <a:latin typeface="Consolas" panose="020B0609020204030204" pitchFamily="49" charset="0"/>
                <a:cs typeface="Consolas" panose="020B0609020204030204" pitchFamily="49" charset="0"/>
              </a:rPr>
              <a:t>,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FP_OFF</a:t>
            </a:r>
            <a:br>
              <a:rPr lang="en-US" dirty="0">
                <a:latin typeface="Consolas" panose="020B0609020204030204" pitchFamily="49" charset="0"/>
                <a:cs typeface="Consolas" panose="020B0609020204030204" pitchFamily="49" charset="0"/>
              </a:rPr>
            </a:b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a:solidFill>
                  <a:srgbClr val="00B050"/>
                </a:solidFill>
                <a:latin typeface="Consolas" panose="020B0609020204030204" pitchFamily="49" charset="0"/>
                <a:cs typeface="Consolas" panose="020B0609020204030204" pitchFamily="49" charset="0"/>
              </a:rPr>
              <a:t>sub     </a:t>
            </a:r>
            <a:r>
              <a:rPr lang="en-US" dirty="0" err="1">
                <a:solidFill>
                  <a:srgbClr val="00B050"/>
                </a:solidFill>
                <a:latin typeface="Consolas" panose="020B0609020204030204" pitchFamily="49" charset="0"/>
                <a:cs typeface="Consolas" panose="020B0609020204030204" pitchFamily="49" charset="0"/>
              </a:rPr>
              <a:t>sp</a:t>
            </a:r>
            <a:r>
              <a:rPr lang="en-US" dirty="0">
                <a:solidFill>
                  <a:srgbClr val="00B050"/>
                </a:solidFill>
                <a:latin typeface="Consolas" panose="020B0609020204030204" pitchFamily="49" charset="0"/>
                <a:cs typeface="Consolas" panose="020B0609020204030204" pitchFamily="49" charset="0"/>
              </a:rPr>
              <a:t>, </a:t>
            </a:r>
            <a:r>
              <a:rPr lang="en-US" dirty="0" err="1">
                <a:solidFill>
                  <a:srgbClr val="00B050"/>
                </a:solidFill>
                <a:latin typeface="Consolas" panose="020B0609020204030204" pitchFamily="49" charset="0"/>
                <a:cs typeface="Consolas" panose="020B0609020204030204" pitchFamily="49" charset="0"/>
              </a:rPr>
              <a:t>fp</a:t>
            </a:r>
            <a:r>
              <a:rPr lang="en-US" dirty="0">
                <a:solidFill>
                  <a:srgbClr val="00B050"/>
                </a:solidFill>
                <a:latin typeface="Consolas" panose="020B0609020204030204" pitchFamily="49" charset="0"/>
                <a:cs typeface="Consolas" panose="020B0609020204030204" pitchFamily="49" charset="0"/>
              </a:rPr>
              <a:t>, FP_OFF</a:t>
            </a:r>
          </a:p>
          <a:p>
            <a:r>
              <a:rPr lang="en-US" dirty="0">
                <a:latin typeface="Consolas" panose="020B0609020204030204" pitchFamily="49" charset="0"/>
                <a:cs typeface="Consolas" panose="020B0609020204030204" pitchFamily="49" charset="0"/>
              </a:rPr>
              <a:t>      pop     </a:t>
            </a:r>
            <a:r>
              <a:rPr lang="en-US" dirty="0">
                <a:solidFill>
                  <a:srgbClr val="F3753F"/>
                </a:solidFill>
                <a:latin typeface="Consolas" panose="020B0609020204030204" pitchFamily="49" charset="0"/>
                <a:cs typeface="Consolas" panose="020B0609020204030204" pitchFamily="49" charset="0"/>
              </a:rPr>
              <a:t>{r4-r7, </a:t>
            </a:r>
            <a:r>
              <a:rPr lang="en-US" dirty="0" err="1">
                <a:solidFill>
                  <a:srgbClr val="F3753F"/>
                </a:solidFill>
                <a:latin typeface="Consolas" panose="020B0609020204030204" pitchFamily="49" charset="0"/>
                <a:cs typeface="Consolas" panose="020B0609020204030204" pitchFamily="49" charset="0"/>
              </a:rPr>
              <a:t>fp</a:t>
            </a:r>
            <a:r>
              <a:rPr lang="en-US" dirty="0">
                <a:solidFill>
                  <a:srgbClr val="F3753F"/>
                </a:solidFill>
                <a:latin typeface="Consolas" panose="020B0609020204030204" pitchFamily="49" charset="0"/>
                <a:cs typeface="Consolas" panose="020B0609020204030204" pitchFamily="49" charset="0"/>
              </a:rPr>
              <a:t>, </a:t>
            </a:r>
            <a:r>
              <a:rPr lang="en-US" dirty="0" err="1">
                <a:solidFill>
                  <a:srgbClr val="F3753F"/>
                </a:solidFill>
                <a:latin typeface="Consolas" panose="020B0609020204030204" pitchFamily="49" charset="0"/>
                <a:cs typeface="Consolas" panose="020B0609020204030204" pitchFamily="49" charset="0"/>
              </a:rPr>
              <a:t>lr</a:t>
            </a:r>
            <a:r>
              <a:rPr lang="en-US" dirty="0">
                <a:solidFill>
                  <a:srgbClr val="F3753F"/>
                </a:solidFill>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      bx      </a:t>
            </a:r>
            <a:r>
              <a:rPr lang="en-US" dirty="0" err="1">
                <a:latin typeface="Consolas" panose="020B0609020204030204" pitchFamily="49" charset="0"/>
                <a:cs typeface="Consolas" panose="020B0609020204030204" pitchFamily="49" charset="0"/>
              </a:rPr>
              <a:t>lr</a:t>
            </a:r>
            <a:endParaRPr lang="en-US" dirty="0">
              <a:latin typeface="Consolas" panose="020B0609020204030204" pitchFamily="49" charset="0"/>
              <a:cs typeface="Consolas" panose="020B0609020204030204" pitchFamily="49" charset="0"/>
            </a:endParaRPr>
          </a:p>
        </p:txBody>
      </p:sp>
      <p:graphicFrame>
        <p:nvGraphicFramePr>
          <p:cNvPr id="36" name="Content Placeholder 32">
            <a:extLst>
              <a:ext uri="{FF2B5EF4-FFF2-40B4-BE49-F238E27FC236}">
                <a16:creationId xmlns:a16="http://schemas.microsoft.com/office/drawing/2014/main" id="{BB22691C-016D-B445-90B0-B8246F2894DA}"/>
              </a:ext>
            </a:extLst>
          </p:cNvPr>
          <p:cNvGraphicFramePr>
            <a:graphicFrameLocks/>
          </p:cNvGraphicFramePr>
          <p:nvPr>
            <p:extLst>
              <p:ext uri="{D42A27DB-BD31-4B8C-83A1-F6EECF244321}">
                <p14:modId xmlns:p14="http://schemas.microsoft.com/office/powerpoint/2010/main" val="1395214866"/>
              </p:ext>
            </p:extLst>
          </p:nvPr>
        </p:nvGraphicFramePr>
        <p:xfrm>
          <a:off x="335839" y="3434026"/>
          <a:ext cx="3386478" cy="3261360"/>
        </p:xfrm>
        <a:graphic>
          <a:graphicData uri="http://schemas.openxmlformats.org/drawingml/2006/table">
            <a:tbl>
              <a:tblPr firstRow="1" bandRow="1">
                <a:tableStyleId>{5A111915-BE36-4E01-A7E5-04B1672EAD32}</a:tableStyleId>
              </a:tblPr>
              <a:tblGrid>
                <a:gridCol w="1272554">
                  <a:extLst>
                    <a:ext uri="{9D8B030D-6E8A-4147-A177-3AD203B41FA5}">
                      <a16:colId xmlns:a16="http://schemas.microsoft.com/office/drawing/2014/main" val="3740377692"/>
                    </a:ext>
                  </a:extLst>
                </a:gridCol>
                <a:gridCol w="2113924">
                  <a:extLst>
                    <a:ext uri="{9D8B030D-6E8A-4147-A177-3AD203B41FA5}">
                      <a16:colId xmlns:a16="http://schemas.microsoft.com/office/drawing/2014/main" val="2317977396"/>
                    </a:ext>
                  </a:extLst>
                </a:gridCol>
              </a:tblGrid>
              <a:tr h="302596">
                <a:tc>
                  <a:txBody>
                    <a:bodyPr/>
                    <a:lstStyle/>
                    <a:p>
                      <a:pPr algn="ctr"/>
                      <a:r>
                        <a:rPr lang="en-US" sz="1600" dirty="0"/>
                        <a:t># regs saved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tc>
                  <a:txBody>
                    <a:bodyPr/>
                    <a:lstStyle/>
                    <a:p>
                      <a:pPr algn="ctr"/>
                      <a:r>
                        <a:rPr lang="en-US" sz="1600" dirty="0"/>
                        <a:t>FP_OFF</a:t>
                      </a:r>
                    </a:p>
                    <a:p>
                      <a:pPr algn="ctr"/>
                      <a:r>
                        <a:rPr lang="en-US" sz="1600" dirty="0"/>
                        <a:t>in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alpha val="80000"/>
                      </a:srgbClr>
                    </a:solidFill>
                  </a:tcPr>
                </a:tc>
                <a:extLst>
                  <a:ext uri="{0D108BD9-81ED-4DB2-BD59-A6C34878D82A}">
                    <a16:rowId xmlns:a16="http://schemas.microsoft.com/office/drawing/2014/main" val="2345454755"/>
                  </a:ext>
                </a:extLst>
              </a:tr>
              <a:tr h="302596">
                <a:tc>
                  <a:txBody>
                    <a:bodyPr/>
                    <a:lstStyle/>
                    <a:p>
                      <a:pPr algn="ctr"/>
                      <a:r>
                        <a:rPr lang="en-US" sz="1600" dirty="0">
                          <a:solidFill>
                            <a:schemeClr val="accent6"/>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300593945"/>
                  </a:ext>
                </a:extLst>
              </a:tr>
              <a:tr h="302596">
                <a:tc>
                  <a:txBody>
                    <a:bodyPr/>
                    <a:lstStyle/>
                    <a:p>
                      <a:pPr algn="ctr"/>
                      <a:r>
                        <a:rPr lang="en-US" sz="1600" dirty="0">
                          <a:solidFill>
                            <a:schemeClr val="accent6"/>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2064497892"/>
                  </a:ext>
                </a:extLst>
              </a:tr>
              <a:tr h="302596">
                <a:tc>
                  <a:txBody>
                    <a:bodyPr/>
                    <a:lstStyle/>
                    <a:p>
                      <a:pPr algn="ctr"/>
                      <a:r>
                        <a:rPr lang="en-US" sz="1600" dirty="0">
                          <a:solidFill>
                            <a:schemeClr val="accent6"/>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958176719"/>
                  </a:ext>
                </a:extLst>
              </a:tr>
              <a:tr h="302596">
                <a:tc>
                  <a:txBody>
                    <a:bodyPr/>
                    <a:lstStyle/>
                    <a:p>
                      <a:pPr algn="ctr"/>
                      <a:r>
                        <a:rPr lang="en-US" sz="1600" dirty="0">
                          <a:solidFill>
                            <a:schemeClr val="accent6"/>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791474434"/>
                  </a:ext>
                </a:extLst>
              </a:tr>
              <a:tr h="302596">
                <a:tc>
                  <a:txBody>
                    <a:bodyPr/>
                    <a:lstStyle/>
                    <a:p>
                      <a:pPr algn="ctr"/>
                      <a:r>
                        <a:rPr lang="en-US" sz="1600" dirty="0">
                          <a:solidFill>
                            <a:schemeClr val="accent6"/>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204545271"/>
                  </a:ext>
                </a:extLst>
              </a:tr>
              <a:tr h="302596">
                <a:tc>
                  <a:txBody>
                    <a:bodyPr/>
                    <a:lstStyle/>
                    <a:p>
                      <a:pPr algn="ctr"/>
                      <a:r>
                        <a:rPr lang="en-US" sz="1600" dirty="0">
                          <a:solidFill>
                            <a:schemeClr val="accent6"/>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182360813"/>
                  </a:ext>
                </a:extLst>
              </a:tr>
              <a:tr h="302596">
                <a:tc>
                  <a:txBody>
                    <a:bodyPr/>
                    <a:lstStyle/>
                    <a:p>
                      <a:pPr algn="ctr"/>
                      <a:r>
                        <a:rPr lang="en-US" sz="1600" dirty="0">
                          <a:solidFill>
                            <a:schemeClr val="accent6"/>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1600" dirty="0">
                          <a:solidFill>
                            <a:schemeClr val="accent6"/>
                          </a:solidFill>
                        </a:rPr>
                        <a:t>28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3953300"/>
                  </a:ext>
                </a:extLst>
              </a:tr>
              <a:tr h="302596">
                <a:tc>
                  <a:txBody>
                    <a:bodyPr/>
                    <a:lstStyle/>
                    <a:p>
                      <a:pPr algn="ctr"/>
                      <a:r>
                        <a:rPr lang="en-US" sz="1600" dirty="0">
                          <a:solidFill>
                            <a:schemeClr val="accent6"/>
                          </a:solidFill>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tc>
                  <a:txBody>
                    <a:bodyPr/>
                    <a:lstStyle/>
                    <a:p>
                      <a:pPr algn="ctr"/>
                      <a:r>
                        <a:rPr lang="en-US" sz="1600" dirty="0">
                          <a:solidFill>
                            <a:schemeClr val="accent6"/>
                          </a:solidFill>
                        </a:rPr>
                        <a:t>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DnDiag">
                      <a:fgClr>
                        <a:srgbClr val="92D050"/>
                      </a:fgClr>
                      <a:bgClr>
                        <a:schemeClr val="bg1"/>
                      </a:bgClr>
                    </a:pattFill>
                  </a:tcPr>
                </a:tc>
                <a:extLst>
                  <a:ext uri="{0D108BD9-81ED-4DB2-BD59-A6C34878D82A}">
                    <a16:rowId xmlns:a16="http://schemas.microsoft.com/office/drawing/2014/main" val="3553169727"/>
                  </a:ext>
                </a:extLst>
              </a:tr>
            </a:tbl>
          </a:graphicData>
        </a:graphic>
      </p:graphicFrame>
      <p:grpSp>
        <p:nvGrpSpPr>
          <p:cNvPr id="33" name="Group 32">
            <a:extLst>
              <a:ext uri="{FF2B5EF4-FFF2-40B4-BE49-F238E27FC236}">
                <a16:creationId xmlns:a16="http://schemas.microsoft.com/office/drawing/2014/main" id="{37E78FC1-EF7C-1C40-99DA-6A0541D96039}"/>
              </a:ext>
            </a:extLst>
          </p:cNvPr>
          <p:cNvGrpSpPr/>
          <p:nvPr/>
        </p:nvGrpSpPr>
        <p:grpSpPr>
          <a:xfrm>
            <a:off x="3986761" y="1033864"/>
            <a:ext cx="3462427" cy="1108119"/>
            <a:chOff x="9538831" y="4730399"/>
            <a:chExt cx="3462427" cy="1108119"/>
          </a:xfrm>
        </p:grpSpPr>
        <p:sp>
          <p:nvSpPr>
            <p:cNvPr id="34" name="TextBox 33">
              <a:extLst>
                <a:ext uri="{FF2B5EF4-FFF2-40B4-BE49-F238E27FC236}">
                  <a16:creationId xmlns:a16="http://schemas.microsoft.com/office/drawing/2014/main" id="{A4786F0D-6342-7F4E-8F72-64D1B9AC5D63}"/>
                </a:ext>
              </a:extLst>
            </p:cNvPr>
            <p:cNvSpPr txBox="1"/>
            <p:nvPr/>
          </p:nvSpPr>
          <p:spPr>
            <a:xfrm>
              <a:off x="10337582" y="4730399"/>
              <a:ext cx="2663676" cy="923330"/>
            </a:xfrm>
            <a:prstGeom prst="rect">
              <a:avLst/>
            </a:prstGeom>
            <a:solidFill>
              <a:schemeClr val="accent4">
                <a:lumMod val="20000"/>
                <a:lumOff val="80000"/>
              </a:schemeClr>
            </a:solidFill>
            <a:ln w="31750">
              <a:solidFill>
                <a:schemeClr val="accent5"/>
              </a:solidFill>
            </a:ln>
          </p:spPr>
          <p:txBody>
            <a:bodyPr wrap="square" rtlCol="0">
              <a:spAutoFit/>
            </a:bodyPr>
            <a:lstStyle/>
            <a:p>
              <a:r>
                <a:rPr lang="en-US" dirty="0">
                  <a:solidFill>
                    <a:schemeClr val="accent1"/>
                  </a:solidFill>
                </a:rPr>
                <a:t>Function Prologue</a:t>
              </a:r>
            </a:p>
            <a:p>
              <a:r>
                <a:rPr lang="en-US" dirty="0"/>
                <a:t>always at top of function saves regs and </a:t>
              </a:r>
              <a:r>
                <a:rPr lang="en-US" dirty="0">
                  <a:solidFill>
                    <a:srgbClr val="FF0000"/>
                  </a:solidFill>
                </a:rPr>
                <a:t>sets </a:t>
              </a:r>
              <a:r>
                <a:rPr lang="en-US" dirty="0" err="1">
                  <a:solidFill>
                    <a:srgbClr val="FF0000"/>
                  </a:solidFill>
                </a:rPr>
                <a:t>fp</a:t>
              </a:r>
              <a:endParaRPr lang="en-US" dirty="0">
                <a:solidFill>
                  <a:srgbClr val="FF0000"/>
                </a:solidFill>
              </a:endParaRPr>
            </a:p>
          </p:txBody>
        </p:sp>
        <p:sp>
          <p:nvSpPr>
            <p:cNvPr id="37" name="Right Brace 36">
              <a:extLst>
                <a:ext uri="{FF2B5EF4-FFF2-40B4-BE49-F238E27FC236}">
                  <a16:creationId xmlns:a16="http://schemas.microsoft.com/office/drawing/2014/main" id="{91527B39-B32E-F947-9C9A-CCC54AD7A9E7}"/>
                </a:ext>
              </a:extLst>
            </p:cNvPr>
            <p:cNvSpPr/>
            <p:nvPr/>
          </p:nvSpPr>
          <p:spPr>
            <a:xfrm>
              <a:off x="9538831" y="5236427"/>
              <a:ext cx="402970" cy="60209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Left Arrow 37">
              <a:extLst>
                <a:ext uri="{FF2B5EF4-FFF2-40B4-BE49-F238E27FC236}">
                  <a16:creationId xmlns:a16="http://schemas.microsoft.com/office/drawing/2014/main" id="{80F1BD7E-A448-A54E-A8E7-978857F909C8}"/>
                </a:ext>
              </a:extLst>
            </p:cNvPr>
            <p:cNvSpPr/>
            <p:nvPr/>
          </p:nvSpPr>
          <p:spPr>
            <a:xfrm>
              <a:off x="9861509" y="5446525"/>
              <a:ext cx="43337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C8F3A1C5-C0E1-D541-92B9-C8D75685086D}"/>
              </a:ext>
            </a:extLst>
          </p:cNvPr>
          <p:cNvGrpSpPr/>
          <p:nvPr/>
        </p:nvGrpSpPr>
        <p:grpSpPr>
          <a:xfrm>
            <a:off x="4034257" y="2310848"/>
            <a:ext cx="3062644" cy="1200329"/>
            <a:chOff x="9544330" y="5761734"/>
            <a:chExt cx="3062644" cy="1200329"/>
          </a:xfrm>
        </p:grpSpPr>
        <p:sp>
          <p:nvSpPr>
            <p:cNvPr id="40" name="TextBox 39">
              <a:extLst>
                <a:ext uri="{FF2B5EF4-FFF2-40B4-BE49-F238E27FC236}">
                  <a16:creationId xmlns:a16="http://schemas.microsoft.com/office/drawing/2014/main" id="{63A74AD4-95A8-764F-8710-D0458D381FCF}"/>
                </a:ext>
              </a:extLst>
            </p:cNvPr>
            <p:cNvSpPr txBox="1"/>
            <p:nvPr/>
          </p:nvSpPr>
          <p:spPr>
            <a:xfrm>
              <a:off x="10306255" y="5761734"/>
              <a:ext cx="2300719" cy="1200329"/>
            </a:xfrm>
            <a:prstGeom prst="rect">
              <a:avLst/>
            </a:prstGeom>
            <a:solidFill>
              <a:schemeClr val="accent4">
                <a:lumMod val="20000"/>
                <a:lumOff val="80000"/>
              </a:schemeClr>
            </a:solidFill>
            <a:ln w="28575">
              <a:solidFill>
                <a:schemeClr val="accent5"/>
              </a:solidFill>
            </a:ln>
          </p:spPr>
          <p:txBody>
            <a:bodyPr wrap="square" rtlCol="0">
              <a:spAutoFit/>
            </a:bodyPr>
            <a:lstStyle/>
            <a:p>
              <a:r>
                <a:rPr lang="en-US" dirty="0">
                  <a:solidFill>
                    <a:schemeClr val="accent1"/>
                  </a:solidFill>
                </a:rPr>
                <a:t>Function Epilogue</a:t>
              </a:r>
            </a:p>
            <a:p>
              <a:r>
                <a:rPr lang="en-US" dirty="0"/>
                <a:t>always at bottom of function </a:t>
              </a:r>
              <a:r>
                <a:rPr lang="en-US" dirty="0">
                  <a:solidFill>
                    <a:srgbClr val="FF0000"/>
                  </a:solidFill>
                </a:rPr>
                <a:t>restores regs including the </a:t>
              </a:r>
              <a:r>
                <a:rPr lang="en-US" dirty="0" err="1">
                  <a:solidFill>
                    <a:srgbClr val="FF0000"/>
                  </a:solidFill>
                </a:rPr>
                <a:t>sp</a:t>
              </a:r>
              <a:endParaRPr lang="en-US" dirty="0">
                <a:solidFill>
                  <a:srgbClr val="FF0000"/>
                </a:solidFill>
              </a:endParaRPr>
            </a:p>
          </p:txBody>
        </p:sp>
        <p:sp>
          <p:nvSpPr>
            <p:cNvPr id="41" name="Right Brace 40">
              <a:extLst>
                <a:ext uri="{FF2B5EF4-FFF2-40B4-BE49-F238E27FC236}">
                  <a16:creationId xmlns:a16="http://schemas.microsoft.com/office/drawing/2014/main" id="{237E87FC-B617-D043-9B50-1AB8AA549C19}"/>
                </a:ext>
              </a:extLst>
            </p:cNvPr>
            <p:cNvSpPr/>
            <p:nvPr/>
          </p:nvSpPr>
          <p:spPr>
            <a:xfrm>
              <a:off x="9544330" y="5930750"/>
              <a:ext cx="377562" cy="466481"/>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Left Arrow 41">
              <a:extLst>
                <a:ext uri="{FF2B5EF4-FFF2-40B4-BE49-F238E27FC236}">
                  <a16:creationId xmlns:a16="http://schemas.microsoft.com/office/drawing/2014/main" id="{D5BD8713-5CFA-AC45-88C0-54995C06F442}"/>
                </a:ext>
              </a:extLst>
            </p:cNvPr>
            <p:cNvSpPr/>
            <p:nvPr/>
          </p:nvSpPr>
          <p:spPr>
            <a:xfrm>
              <a:off x="9919584" y="6089306"/>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BE47489A-2760-1845-A813-DA0136D88EE0}"/>
              </a:ext>
            </a:extLst>
          </p:cNvPr>
          <p:cNvGrpSpPr/>
          <p:nvPr/>
        </p:nvGrpSpPr>
        <p:grpSpPr>
          <a:xfrm>
            <a:off x="7503031" y="1610610"/>
            <a:ext cx="1342452" cy="1897094"/>
            <a:chOff x="1435988" y="2732659"/>
            <a:chExt cx="1342452" cy="1897094"/>
          </a:xfrm>
        </p:grpSpPr>
        <p:sp>
          <p:nvSpPr>
            <p:cNvPr id="44" name="Right Brace 43">
              <a:extLst>
                <a:ext uri="{FF2B5EF4-FFF2-40B4-BE49-F238E27FC236}">
                  <a16:creationId xmlns:a16="http://schemas.microsoft.com/office/drawing/2014/main" id="{C0EDD95D-C953-2D40-9429-6341C18FA0C3}"/>
                </a:ext>
              </a:extLst>
            </p:cNvPr>
            <p:cNvSpPr/>
            <p:nvPr/>
          </p:nvSpPr>
          <p:spPr>
            <a:xfrm rot="10800000">
              <a:off x="2494384" y="2732659"/>
              <a:ext cx="284056" cy="1897094"/>
            </a:xfrm>
            <a:prstGeom prst="rightBrace">
              <a:avLst/>
            </a:prstGeom>
            <a:ln w="3175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TextBox 44">
              <a:extLst>
                <a:ext uri="{FF2B5EF4-FFF2-40B4-BE49-F238E27FC236}">
                  <a16:creationId xmlns:a16="http://schemas.microsoft.com/office/drawing/2014/main" id="{FE895B70-A5B3-6C4B-B4BE-4827FCE051BB}"/>
                </a:ext>
              </a:extLst>
            </p:cNvPr>
            <p:cNvSpPr txBox="1"/>
            <p:nvPr/>
          </p:nvSpPr>
          <p:spPr>
            <a:xfrm>
              <a:off x="1435988" y="3566392"/>
              <a:ext cx="1099669" cy="830997"/>
            </a:xfrm>
            <a:prstGeom prst="rect">
              <a:avLst/>
            </a:prstGeom>
            <a:solidFill>
              <a:schemeClr val="accent4">
                <a:lumMod val="20000"/>
                <a:lumOff val="80000"/>
              </a:schemeClr>
            </a:solidFill>
            <a:ln>
              <a:solidFill>
                <a:schemeClr val="accent5"/>
              </a:solidFill>
            </a:ln>
          </p:spPr>
          <p:txBody>
            <a:bodyPr wrap="square" rtlCol="0">
              <a:spAutoFit/>
            </a:bodyPr>
            <a:lstStyle/>
            <a:p>
              <a:pPr algn="r"/>
              <a:r>
                <a:rPr lang="en-US" sz="1600" b="1" dirty="0"/>
                <a:t>Function </a:t>
              </a:r>
              <a:r>
                <a:rPr lang="en-US" sz="1600" b="1" dirty="0">
                  <a:solidFill>
                    <a:srgbClr val="0070C0"/>
                  </a:solidFill>
                </a:rPr>
                <a:t>Stack Frame</a:t>
              </a:r>
              <a:endParaRPr lang="en-US" sz="1600" dirty="0">
                <a:solidFill>
                  <a:srgbClr val="0070C0"/>
                </a:solidFill>
              </a:endParaRPr>
            </a:p>
          </p:txBody>
        </p:sp>
      </p:grpSp>
      <p:sp>
        <p:nvSpPr>
          <p:cNvPr id="46" name="Rectangle 45">
            <a:extLst>
              <a:ext uri="{FF2B5EF4-FFF2-40B4-BE49-F238E27FC236}">
                <a16:creationId xmlns:a16="http://schemas.microsoft.com/office/drawing/2014/main" id="{D8FB7D75-D7C6-7142-BC08-FBF3ADE95123}"/>
              </a:ext>
            </a:extLst>
          </p:cNvPr>
          <p:cNvSpPr/>
          <p:nvPr/>
        </p:nvSpPr>
        <p:spPr>
          <a:xfrm>
            <a:off x="10531966" y="2265814"/>
            <a:ext cx="1505650" cy="738664"/>
          </a:xfrm>
          <a:prstGeom prst="rect">
            <a:avLst/>
          </a:prstGeom>
        </p:spPr>
        <p:txBody>
          <a:bodyPr wrap="square">
            <a:spAutoFit/>
          </a:bodyPr>
          <a:lstStyle/>
          <a:p>
            <a:r>
              <a:rPr lang="en-US" sz="1400" dirty="0">
                <a:solidFill>
                  <a:srgbClr val="FF0000"/>
                </a:solidFill>
                <a:latin typeface="Consolas" panose="020B0609020204030204" pitchFamily="49" charset="0"/>
                <a:cs typeface="Consolas" panose="020B0609020204030204" pitchFamily="49" charset="0"/>
              </a:rPr>
              <a:t>FP_OFF: </a:t>
            </a:r>
          </a:p>
          <a:p>
            <a:r>
              <a:rPr lang="en-US" sz="1400" dirty="0">
                <a:solidFill>
                  <a:srgbClr val="FF0000"/>
                </a:solidFill>
                <a:latin typeface="Consolas" panose="020B0609020204030204" pitchFamily="49" charset="0"/>
                <a:cs typeface="Consolas" panose="020B0609020204030204" pitchFamily="49" charset="0"/>
              </a:rPr>
              <a:t>Where to set FP after push</a:t>
            </a:r>
            <a:endParaRPr lang="en-US" sz="1400" dirty="0">
              <a:solidFill>
                <a:schemeClr val="accent5"/>
              </a:solidFill>
              <a:latin typeface="Consolas" panose="020B0609020204030204" pitchFamily="49" charset="0"/>
              <a:cs typeface="Consolas" panose="020B0609020204030204" pitchFamily="49" charset="0"/>
            </a:endParaRPr>
          </a:p>
        </p:txBody>
      </p:sp>
      <p:grpSp>
        <p:nvGrpSpPr>
          <p:cNvPr id="6" name="Group 5">
            <a:extLst>
              <a:ext uri="{FF2B5EF4-FFF2-40B4-BE49-F238E27FC236}">
                <a16:creationId xmlns:a16="http://schemas.microsoft.com/office/drawing/2014/main" id="{63EDD9F6-91E8-6D4D-9532-C6794B5500A8}"/>
              </a:ext>
            </a:extLst>
          </p:cNvPr>
          <p:cNvGrpSpPr/>
          <p:nvPr/>
        </p:nvGrpSpPr>
        <p:grpSpPr>
          <a:xfrm>
            <a:off x="3867689" y="3624195"/>
            <a:ext cx="4846822" cy="1200329"/>
            <a:chOff x="8750327" y="6295338"/>
            <a:chExt cx="4846822" cy="1200329"/>
          </a:xfrm>
        </p:grpSpPr>
        <p:sp>
          <p:nvSpPr>
            <p:cNvPr id="4" name="TextBox 3">
              <a:extLst>
                <a:ext uri="{FF2B5EF4-FFF2-40B4-BE49-F238E27FC236}">
                  <a16:creationId xmlns:a16="http://schemas.microsoft.com/office/drawing/2014/main" id="{6CFDBAD7-8FF9-0D43-93FF-BDD5ECE851D3}"/>
                </a:ext>
              </a:extLst>
            </p:cNvPr>
            <p:cNvSpPr txBox="1"/>
            <p:nvPr/>
          </p:nvSpPr>
          <p:spPr>
            <a:xfrm>
              <a:off x="8750327" y="6295338"/>
              <a:ext cx="4846822" cy="1200329"/>
            </a:xfrm>
            <a:prstGeom prst="rect">
              <a:avLst/>
            </a:prstGeom>
            <a:noFill/>
            <a:ln w="38100">
              <a:solidFill>
                <a:srgbClr val="0070C0"/>
              </a:solidFill>
            </a:ln>
          </p:spPr>
          <p:txBody>
            <a:bodyPr wrap="square" rtlCol="0">
              <a:spAutoFit/>
            </a:bodyPr>
            <a:lstStyle/>
            <a:p>
              <a:pPr algn="r"/>
              <a:r>
                <a:rPr lang="en-US" dirty="0">
                  <a:solidFill>
                    <a:srgbClr val="F3753F"/>
                  </a:solidFill>
                </a:rPr>
                <a:t>Means Caution, odd number of regs!</a:t>
              </a:r>
            </a:p>
            <a:p>
              <a:pPr algn="r"/>
              <a:r>
                <a:rPr lang="en-US" dirty="0"/>
                <a:t>      If odd number pushed, make sure frame is 8-byte aligned (later)</a:t>
              </a:r>
            </a:p>
            <a:p>
              <a:pPr algn="r"/>
              <a:r>
                <a:rPr lang="en-US" sz="1800" dirty="0">
                  <a:solidFill>
                    <a:schemeClr val="tx2"/>
                  </a:solidFill>
                  <a:cs typeface="Courier New" panose="02070309020205020404" pitchFamily="49" charset="0"/>
                </a:rPr>
                <a:t>this must always be true: </a:t>
              </a:r>
              <a:r>
                <a:rPr lang="en-US" sz="1800" dirty="0" err="1">
                  <a:solidFill>
                    <a:srgbClr val="FF0000"/>
                  </a:solidFill>
                  <a:cs typeface="Courier New" panose="02070309020205020404" pitchFamily="49" charset="0"/>
                </a:rPr>
                <a:t>sp</a:t>
              </a:r>
              <a:r>
                <a:rPr lang="en-US" sz="1800" dirty="0">
                  <a:solidFill>
                    <a:srgbClr val="FF0000"/>
                  </a:solidFill>
                  <a:cs typeface="Courier New" panose="02070309020205020404" pitchFamily="49" charset="0"/>
                </a:rPr>
                <a:t> % 8 == 0</a:t>
              </a:r>
              <a:r>
                <a:rPr lang="en-US" dirty="0"/>
                <a:t> </a:t>
              </a:r>
            </a:p>
          </p:txBody>
        </p:sp>
        <p:sp>
          <p:nvSpPr>
            <p:cNvPr id="5" name="Rectangle 4">
              <a:extLst>
                <a:ext uri="{FF2B5EF4-FFF2-40B4-BE49-F238E27FC236}">
                  <a16:creationId xmlns:a16="http://schemas.microsoft.com/office/drawing/2014/main" id="{5D200B6E-5044-1144-B394-6E9491FF8F6C}"/>
                </a:ext>
              </a:extLst>
            </p:cNvPr>
            <p:cNvSpPr/>
            <p:nvPr/>
          </p:nvSpPr>
          <p:spPr>
            <a:xfrm>
              <a:off x="8922864" y="6342022"/>
              <a:ext cx="509451" cy="275965"/>
            </a:xfrm>
            <a:prstGeom prst="rect">
              <a:avLst/>
            </a:prstGeom>
            <a:pattFill prst="wdDnDiag">
              <a:fgClr>
                <a:srgbClr val="92D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7" name="TextBox 46">
            <a:extLst>
              <a:ext uri="{FF2B5EF4-FFF2-40B4-BE49-F238E27FC236}">
                <a16:creationId xmlns:a16="http://schemas.microsoft.com/office/drawing/2014/main" id="{717CC47C-F379-F949-9A0E-9E8FA57112D6}"/>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 name="TextBox 6">
            <a:extLst>
              <a:ext uri="{FF2B5EF4-FFF2-40B4-BE49-F238E27FC236}">
                <a16:creationId xmlns:a16="http://schemas.microsoft.com/office/drawing/2014/main" id="{36C16F02-AF8D-23DA-54F0-79B112BFA5D9}"/>
              </a:ext>
            </a:extLst>
          </p:cNvPr>
          <p:cNvSpPr txBox="1"/>
          <p:nvPr/>
        </p:nvSpPr>
        <p:spPr>
          <a:xfrm>
            <a:off x="3867689" y="5809924"/>
            <a:ext cx="8360171" cy="954107"/>
          </a:xfrm>
          <a:prstGeom prst="rect">
            <a:avLst/>
          </a:prstGeom>
          <a:solidFill>
            <a:schemeClr val="accent4">
              <a:lumMod val="20000"/>
              <a:lumOff val="80000"/>
            </a:schemeClr>
          </a:solidFill>
          <a:ln>
            <a:solidFill>
              <a:schemeClr val="accent1"/>
            </a:solidFill>
          </a:ln>
        </p:spPr>
        <p:txBody>
          <a:bodyPr wrap="square" rtlCol="0">
            <a:spAutoFit/>
          </a:bodyPr>
          <a:lstStyle/>
          <a:p>
            <a:r>
              <a:rPr lang="en-US" sz="2000" b="1" dirty="0">
                <a:solidFill>
                  <a:srgbClr val="F3753F"/>
                </a:solidFill>
                <a:latin typeface="Consolas" panose="020B0609020204030204" pitchFamily="49" charset="0"/>
                <a:cs typeface="Consolas" panose="020B0609020204030204" pitchFamily="49" charset="0"/>
              </a:rPr>
              <a:t>IMPORTANT: </a:t>
            </a:r>
            <a:r>
              <a:rPr lang="en-US" sz="2000" dirty="0">
                <a:solidFill>
                  <a:srgbClr val="F3753F"/>
                </a:solidFill>
                <a:latin typeface="Consolas" panose="020B0609020204030204" pitchFamily="49" charset="0"/>
                <a:cs typeface="Consolas" panose="020B0609020204030204" pitchFamily="49" charset="0"/>
              </a:rPr>
              <a:t>FP_OFF has </a:t>
            </a:r>
            <a:r>
              <a:rPr lang="en-US" sz="2000" b="1" dirty="0">
                <a:solidFill>
                  <a:srgbClr val="F3753F"/>
                </a:solidFill>
                <a:latin typeface="Consolas" panose="020B0609020204030204" pitchFamily="49" charset="0"/>
                <a:cs typeface="Consolas" panose="020B0609020204030204" pitchFamily="49" charset="0"/>
              </a:rPr>
              <a:t>two</a:t>
            </a:r>
            <a:r>
              <a:rPr lang="en-US" sz="2000" dirty="0">
                <a:solidFill>
                  <a:srgbClr val="F3753F"/>
                </a:solidFill>
                <a:latin typeface="Consolas" panose="020B0609020204030204" pitchFamily="49" charset="0"/>
                <a:cs typeface="Consolas" panose="020B0609020204030204" pitchFamily="49" charset="0"/>
              </a:rPr>
              <a:t> uses:</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Where to set </a:t>
            </a:r>
            <a:r>
              <a:rPr lang="en-US" dirty="0" err="1">
                <a:solidFill>
                  <a:schemeClr val="accent1"/>
                </a:solidFill>
                <a:latin typeface="Consolas" panose="020B0609020204030204" pitchFamily="49" charset="0"/>
                <a:cs typeface="Consolas" panose="020B0609020204030204" pitchFamily="49" charset="0"/>
              </a:rPr>
              <a:t>fp</a:t>
            </a:r>
            <a:r>
              <a:rPr lang="en-US" dirty="0">
                <a:solidFill>
                  <a:schemeClr val="accent1"/>
                </a:solidFill>
                <a:latin typeface="Consolas" panose="020B0609020204030204" pitchFamily="49" charset="0"/>
                <a:cs typeface="Consolas" panose="020B0609020204030204" pitchFamily="49" charset="0"/>
              </a:rPr>
              <a:t> after prologue push </a:t>
            </a:r>
            <a:r>
              <a:rPr lang="en-US" dirty="0">
                <a:solidFill>
                  <a:schemeClr val="accent5"/>
                </a:solidFill>
                <a:latin typeface="Consolas" panose="020B0609020204030204" pitchFamily="49" charset="0"/>
                <a:cs typeface="Consolas" panose="020B0609020204030204" pitchFamily="49" charset="0"/>
              </a:rPr>
              <a:t>(remember </a:t>
            </a:r>
            <a:r>
              <a:rPr lang="en-US" dirty="0" err="1">
                <a:solidFill>
                  <a:schemeClr val="accent5"/>
                </a:solidFill>
                <a:latin typeface="Consolas" panose="020B0609020204030204" pitchFamily="49" charset="0"/>
                <a:cs typeface="Consolas" panose="020B0609020204030204" pitchFamily="49" charset="0"/>
              </a:rPr>
              <a:t>sp</a:t>
            </a:r>
            <a:r>
              <a:rPr lang="en-US" dirty="0">
                <a:solidFill>
                  <a:schemeClr val="accent5"/>
                </a:solidFill>
                <a:latin typeface="Consolas" panose="020B0609020204030204" pitchFamily="49" charset="0"/>
                <a:cs typeface="Consolas" panose="020B0609020204030204" pitchFamily="49" charset="0"/>
              </a:rPr>
              <a:t> position)</a:t>
            </a:r>
          </a:p>
          <a:p>
            <a:pPr marL="457200" indent="-457200">
              <a:buFont typeface="+mj-lt"/>
              <a:buAutoNum type="arabicPeriod"/>
            </a:pPr>
            <a:r>
              <a:rPr lang="en-US" dirty="0">
                <a:solidFill>
                  <a:schemeClr val="accent1"/>
                </a:solidFill>
                <a:latin typeface="Consolas" panose="020B0609020204030204" pitchFamily="49" charset="0"/>
                <a:cs typeface="Consolas" panose="020B0609020204030204" pitchFamily="49" charset="0"/>
              </a:rPr>
              <a:t>Restore </a:t>
            </a:r>
            <a:r>
              <a:rPr lang="en-US" dirty="0" err="1">
                <a:solidFill>
                  <a:schemeClr val="accent1"/>
                </a:solidFill>
                <a:latin typeface="Consolas" panose="020B0609020204030204" pitchFamily="49" charset="0"/>
                <a:cs typeface="Consolas" panose="020B0609020204030204" pitchFamily="49" charset="0"/>
              </a:rPr>
              <a:t>sp</a:t>
            </a:r>
            <a:r>
              <a:rPr lang="en-US" dirty="0">
                <a:solidFill>
                  <a:schemeClr val="accent1"/>
                </a:solidFill>
                <a:latin typeface="Consolas" panose="020B0609020204030204" pitchFamily="49" charset="0"/>
                <a:cs typeface="Consolas" panose="020B0609020204030204" pitchFamily="49" charset="0"/>
              </a:rPr>
              <a:t> (</a:t>
            </a:r>
            <a:r>
              <a:rPr lang="en-US" dirty="0">
                <a:solidFill>
                  <a:schemeClr val="accent5"/>
                </a:solidFill>
                <a:latin typeface="Consolas" panose="020B0609020204030204" pitchFamily="49" charset="0"/>
                <a:cs typeface="Consolas" panose="020B0609020204030204" pitchFamily="49" charset="0"/>
              </a:rPr>
              <a:t>deallocate locals</a:t>
            </a:r>
            <a:r>
              <a:rPr lang="en-US" dirty="0">
                <a:solidFill>
                  <a:schemeClr val="accent1"/>
                </a:solidFill>
                <a:latin typeface="Consolas" panose="020B0609020204030204" pitchFamily="49" charset="0"/>
                <a:cs typeface="Consolas" panose="020B0609020204030204" pitchFamily="49" charset="0"/>
              </a:rPr>
              <a:t>) right before epilogue pop</a:t>
            </a:r>
          </a:p>
        </p:txBody>
      </p:sp>
    </p:spTree>
    <p:extLst>
      <p:ext uri="{BB962C8B-B14F-4D97-AF65-F5344CB8AC3E}">
        <p14:creationId xmlns:p14="http://schemas.microsoft.com/office/powerpoint/2010/main" val="193231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973EF-9756-A145-B060-E203E5E580C4}"/>
              </a:ext>
            </a:extLst>
          </p:cNvPr>
          <p:cNvSpPr>
            <a:spLocks noGrp="1"/>
          </p:cNvSpPr>
          <p:nvPr>
            <p:ph type="title"/>
          </p:nvPr>
        </p:nvSpPr>
        <p:spPr>
          <a:xfrm>
            <a:off x="161576" y="73871"/>
            <a:ext cx="11479817" cy="451794"/>
          </a:xfrm>
        </p:spPr>
        <p:txBody>
          <a:bodyPr/>
          <a:lstStyle/>
          <a:p>
            <a:r>
              <a:rPr lang="en-US" dirty="0"/>
              <a:t>Function Prologue and Epilogue: Minimum Stack Frame</a:t>
            </a:r>
          </a:p>
        </p:txBody>
      </p:sp>
      <p:sp>
        <p:nvSpPr>
          <p:cNvPr id="69" name="TextBox 68">
            <a:extLst>
              <a:ext uri="{FF2B5EF4-FFF2-40B4-BE49-F238E27FC236}">
                <a16:creationId xmlns:a16="http://schemas.microsoft.com/office/drawing/2014/main" id="{E9A47E82-6243-464D-9919-A82F8E1357D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
        <p:nvSpPr>
          <p:cNvPr id="71" name="Rounded Rectangle 70">
            <a:extLst>
              <a:ext uri="{FF2B5EF4-FFF2-40B4-BE49-F238E27FC236}">
                <a16:creationId xmlns:a16="http://schemas.microsoft.com/office/drawing/2014/main" id="{4E4AAC6C-F3D6-8B18-EA8E-11FEB283CAB6}"/>
              </a:ext>
            </a:extLst>
          </p:cNvPr>
          <p:cNvSpPr/>
          <p:nvPr/>
        </p:nvSpPr>
        <p:spPr bwMode="auto">
          <a:xfrm>
            <a:off x="5042849" y="1507460"/>
            <a:ext cx="5405847" cy="5162312"/>
          </a:xfrm>
          <a:prstGeom prst="roundRect">
            <a:avLst>
              <a:gd name="adj" fmla="val 5733"/>
            </a:avLst>
          </a:prstGeom>
          <a:solidFill>
            <a:schemeClr val="bg1">
              <a:lumMod val="95000"/>
            </a:schemeClr>
          </a:solid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spAutoFit/>
          </a:bodyPr>
          <a:lstStyle/>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global</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endParaRPr lang="en-US" sz="2000" dirty="0">
              <a:solidFill>
                <a:srgbClr val="0070C0"/>
              </a:solidFill>
              <a:latin typeface="Consolas" panose="020B0609020204030204" pitchFamily="49" charset="0"/>
              <a:cs typeface="Consolas" panose="020B0609020204030204" pitchFamily="49" charset="0"/>
            </a:endParaRPr>
          </a:p>
          <a:p>
            <a:r>
              <a:rPr lang="en-US" sz="2000" dirty="0">
                <a:solidFill>
                  <a:srgbClr val="0070C0"/>
                </a:solidFill>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a:t>
            </a:r>
            <a:r>
              <a:rPr lang="en-US" sz="2000" dirty="0">
                <a:solidFill>
                  <a:srgbClr val="7030A0"/>
                </a:solidFill>
                <a:latin typeface="Consolas" panose="020B0609020204030204" pitchFamily="49" charset="0"/>
                <a:cs typeface="Consolas" panose="020B0609020204030204" pitchFamily="49" charset="0"/>
              </a:rPr>
              <a:t>type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one</a:t>
            </a:r>
            <a:r>
              <a:rPr lang="en-US" sz="2000" dirty="0">
                <a:solidFill>
                  <a:srgbClr val="0070C0"/>
                </a:solidFill>
                <a:latin typeface="Consolas" panose="020B0609020204030204" pitchFamily="49" charset="0"/>
                <a:cs typeface="Consolas" panose="020B0609020204030204" pitchFamily="49" charset="0"/>
              </a:rPr>
              <a:t>, </a:t>
            </a:r>
            <a:r>
              <a:rPr lang="en-US" sz="2000" dirty="0">
                <a:solidFill>
                  <a:srgbClr val="F3753F"/>
                </a:solidFill>
                <a:latin typeface="Consolas" panose="020B0609020204030204" pitchFamily="49" charset="0"/>
                <a:cs typeface="Consolas" panose="020B0609020204030204" pitchFamily="49" charset="0"/>
              </a:rPr>
              <a:t>%function </a:t>
            </a:r>
            <a:endParaRPr lang="en-US" sz="2000" dirty="0">
              <a:solidFill>
                <a:srgbClr val="0070C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err="1">
                <a:solidFill>
                  <a:srgbClr val="7030A0"/>
                </a:solidFill>
                <a:latin typeface="Consolas" panose="020B0609020204030204" pitchFamily="49" charset="0"/>
                <a:cs typeface="Consolas" panose="020B0609020204030204" pitchFamily="49" charset="0"/>
              </a:rPr>
              <a:t>equ</a:t>
            </a:r>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FP_OFF</a:t>
            </a: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4</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one:</a:t>
            </a:r>
          </a:p>
          <a:p>
            <a:r>
              <a:rPr lang="en-US" sz="2000" dirty="0">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push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    </a:t>
            </a:r>
          </a:p>
          <a:p>
            <a:r>
              <a:rPr lang="en-US" sz="2000" dirty="0">
                <a:solidFill>
                  <a:srgbClr val="FF0000"/>
                </a:solidFill>
                <a:latin typeface="Consolas" panose="020B0609020204030204" pitchFamily="49" charset="0"/>
                <a:cs typeface="Consolas" panose="020B0609020204030204" pitchFamily="49" charset="0"/>
              </a:rPr>
              <a:t>      add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FP_OFF</a:t>
            </a:r>
            <a:br>
              <a:rPr lang="en-US" sz="2000" dirty="0">
                <a:latin typeface="Consolas" panose="020B0609020204030204" pitchFamily="49" charset="0"/>
                <a:cs typeface="Consolas" panose="020B0609020204030204" pitchFamily="49" charset="0"/>
              </a:rPr>
            </a:br>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 add space for locals</a:t>
            </a:r>
          </a:p>
          <a:p>
            <a:r>
              <a:rPr lang="en-US" sz="2000" dirty="0">
                <a:solidFill>
                  <a:srgbClr val="00B050"/>
                </a:solidFill>
                <a:latin typeface="Consolas" panose="020B0609020204030204" pitchFamily="49" charset="0"/>
                <a:cs typeface="Consolas" panose="020B0609020204030204" pitchFamily="49" charset="0"/>
              </a:rPr>
              <a:t>     // your code</a:t>
            </a:r>
          </a:p>
          <a:p>
            <a:endParaRPr lang="en-US" sz="2000" dirty="0">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FF0000"/>
                </a:solidFill>
                <a:latin typeface="Consolas" panose="020B0609020204030204" pitchFamily="49" charset="0"/>
                <a:cs typeface="Consolas" panose="020B0609020204030204" pitchFamily="49" charset="0"/>
              </a:rPr>
              <a:t>sub     </a:t>
            </a:r>
            <a:r>
              <a:rPr lang="en-US" sz="2000" dirty="0" err="1">
                <a:solidFill>
                  <a:srgbClr val="FF0000"/>
                </a:solidFill>
                <a:latin typeface="Consolas" panose="020B0609020204030204" pitchFamily="49" charset="0"/>
                <a:cs typeface="Consolas" panose="020B0609020204030204" pitchFamily="49" charset="0"/>
              </a:rPr>
              <a:t>sp</a:t>
            </a:r>
            <a:r>
              <a:rPr lang="en-US" sz="2000" dirty="0">
                <a:solidFill>
                  <a:srgbClr val="FF0000"/>
                </a:solidFill>
                <a:latin typeface="Consolas" panose="020B0609020204030204" pitchFamily="49" charset="0"/>
                <a:cs typeface="Consolas" panose="020B0609020204030204" pitchFamily="49" charset="0"/>
              </a:rPr>
              <a:t>, </a:t>
            </a:r>
            <a:r>
              <a:rPr lang="en-US" sz="2000" dirty="0" err="1">
                <a:solidFill>
                  <a:srgbClr val="FF0000"/>
                </a:solidFill>
                <a:latin typeface="Consolas" panose="020B0609020204030204" pitchFamily="49" charset="0"/>
                <a:cs typeface="Consolas" panose="020B0609020204030204" pitchFamily="49" charset="0"/>
              </a:rPr>
              <a:t>fp</a:t>
            </a:r>
            <a:r>
              <a:rPr lang="en-US" sz="2000" dirty="0">
                <a:solidFill>
                  <a:srgbClr val="FF0000"/>
                </a:solidFill>
                <a:latin typeface="Consolas" panose="020B0609020204030204" pitchFamily="49" charset="0"/>
                <a:cs typeface="Consolas" panose="020B0609020204030204" pitchFamily="49" charset="0"/>
              </a:rPr>
              <a:t>, FP_OFF</a:t>
            </a:r>
          </a:p>
          <a:p>
            <a:r>
              <a:rPr lang="en-US" sz="2000" dirty="0">
                <a:solidFill>
                  <a:srgbClr val="FF0000"/>
                </a:solidFill>
                <a:latin typeface="Consolas" panose="020B0609020204030204" pitchFamily="49" charset="0"/>
                <a:cs typeface="Consolas" panose="020B0609020204030204" pitchFamily="49" charset="0"/>
              </a:rPr>
              <a:t>      </a:t>
            </a:r>
            <a:r>
              <a:rPr lang="en-US" sz="2000" dirty="0">
                <a:solidFill>
                  <a:schemeClr val="accent5"/>
                </a:solidFill>
                <a:latin typeface="Consolas" panose="020B0609020204030204" pitchFamily="49" charset="0"/>
                <a:cs typeface="Consolas" panose="020B0609020204030204" pitchFamily="49" charset="0"/>
              </a:rPr>
              <a:t>pop     {</a:t>
            </a:r>
            <a:r>
              <a:rPr lang="en-US" sz="2000" dirty="0" err="1">
                <a:solidFill>
                  <a:schemeClr val="accent5"/>
                </a:solidFill>
                <a:latin typeface="Consolas" panose="020B0609020204030204" pitchFamily="49" charset="0"/>
                <a:cs typeface="Consolas" panose="020B0609020204030204" pitchFamily="49" charset="0"/>
              </a:rPr>
              <a:t>fp</a:t>
            </a:r>
            <a:r>
              <a:rPr lang="en-US" sz="2000" dirty="0">
                <a:solidFill>
                  <a:schemeClr val="accent5"/>
                </a:solidFill>
                <a:latin typeface="Consolas" panose="020B0609020204030204" pitchFamily="49" charset="0"/>
                <a:cs typeface="Consolas" panose="020B0609020204030204" pitchFamily="49" charset="0"/>
              </a:rPr>
              <a:t>, </a:t>
            </a:r>
            <a:r>
              <a:rPr lang="en-US" sz="2000" dirty="0" err="1">
                <a:solidFill>
                  <a:schemeClr val="accent5"/>
                </a:solidFill>
                <a:latin typeface="Consolas" panose="020B0609020204030204" pitchFamily="49" charset="0"/>
                <a:cs typeface="Consolas" panose="020B0609020204030204" pitchFamily="49" charset="0"/>
              </a:rPr>
              <a:t>lr</a:t>
            </a:r>
            <a:r>
              <a:rPr lang="en-US" sz="2000" dirty="0">
                <a:solidFill>
                  <a:schemeClr val="accent5"/>
                </a:solidFill>
                <a:latin typeface="Consolas" panose="020B0609020204030204" pitchFamily="49" charset="0"/>
                <a:cs typeface="Consolas" panose="020B0609020204030204" pitchFamily="49" charset="0"/>
              </a:rPr>
              <a:t>}</a:t>
            </a:r>
          </a:p>
          <a:p>
            <a:endParaRPr lang="en-US" sz="2000" dirty="0">
              <a:latin typeface="Consolas" panose="020B0609020204030204" pitchFamily="49" charset="0"/>
              <a:cs typeface="Consolas" panose="020B0609020204030204" pitchFamily="49" charset="0"/>
            </a:endParaRPr>
          </a:p>
          <a:p>
            <a:r>
              <a:rPr lang="en-US" sz="2000" dirty="0">
                <a:solidFill>
                  <a:srgbClr val="F37440"/>
                </a:solidFill>
                <a:latin typeface="Consolas" panose="020B0609020204030204" pitchFamily="49" charset="0"/>
                <a:cs typeface="Consolas" panose="020B0609020204030204" pitchFamily="49" charset="0"/>
              </a:rPr>
              <a:t>      bx      </a:t>
            </a:r>
            <a:r>
              <a:rPr lang="en-US" sz="2000" dirty="0" err="1">
                <a:solidFill>
                  <a:srgbClr val="F37440"/>
                </a:solidFill>
                <a:latin typeface="Consolas" panose="020B0609020204030204" pitchFamily="49" charset="0"/>
                <a:cs typeface="Consolas" panose="020B0609020204030204" pitchFamily="49" charset="0"/>
              </a:rPr>
              <a:t>lr</a:t>
            </a:r>
            <a:r>
              <a:rPr lang="en-US" sz="2000" dirty="0">
                <a:solidFill>
                  <a:srgbClr val="F37440"/>
                </a:solidFill>
                <a:latin typeface="Consolas" panose="020B0609020204030204" pitchFamily="49" charset="0"/>
                <a:cs typeface="Consolas" panose="020B0609020204030204" pitchFamily="49" charset="0"/>
              </a:rPr>
              <a:t>  // </a:t>
            </a:r>
            <a:r>
              <a:rPr lang="en-US" sz="2000" dirty="0" err="1">
                <a:solidFill>
                  <a:srgbClr val="F37440"/>
                </a:solidFill>
                <a:latin typeface="Consolas" panose="020B0609020204030204" pitchFamily="49" charset="0"/>
                <a:cs typeface="Consolas" panose="020B0609020204030204" pitchFamily="49" charset="0"/>
              </a:rPr>
              <a:t>func</a:t>
            </a:r>
            <a:r>
              <a:rPr lang="en-US" sz="2000" dirty="0">
                <a:solidFill>
                  <a:srgbClr val="F37440"/>
                </a:solidFill>
                <a:latin typeface="Consolas" panose="020B0609020204030204" pitchFamily="49" charset="0"/>
                <a:cs typeface="Consolas" panose="020B0609020204030204" pitchFamily="49" charset="0"/>
              </a:rPr>
              <a:t> return</a:t>
            </a:r>
          </a:p>
          <a:p>
            <a:endParaRPr lang="en-US" sz="2000" dirty="0">
              <a:solidFill>
                <a:srgbClr val="F37440"/>
              </a:solidFill>
              <a:latin typeface="Consolas" panose="020B0609020204030204" pitchFamily="49" charset="0"/>
              <a:cs typeface="Consolas" panose="020B0609020204030204" pitchFamily="49" charset="0"/>
            </a:endParaRPr>
          </a:p>
          <a:p>
            <a:r>
              <a:rPr lang="en-US" sz="2000" dirty="0">
                <a:latin typeface="Consolas" panose="020B0609020204030204" pitchFamily="49" charset="0"/>
                <a:cs typeface="Consolas" panose="020B0609020204030204" pitchFamily="49" charset="0"/>
              </a:rPr>
              <a:t>     .</a:t>
            </a:r>
            <a:r>
              <a:rPr lang="en-US" sz="2000" dirty="0">
                <a:solidFill>
                  <a:srgbClr val="7030A0"/>
                </a:solidFill>
                <a:latin typeface="Consolas" panose="020B0609020204030204" pitchFamily="49" charset="0"/>
                <a:cs typeface="Consolas" panose="020B0609020204030204" pitchFamily="49" charset="0"/>
              </a:rPr>
              <a:t>size</a:t>
            </a:r>
            <a:r>
              <a:rPr lang="en-US" sz="2000" dirty="0">
                <a:solidFill>
                  <a:srgbClr val="0070C0"/>
                </a:solidFill>
                <a:latin typeface="Consolas" panose="020B0609020204030204" pitchFamily="49" charset="0"/>
                <a:cs typeface="Consolas" panose="020B0609020204030204" pitchFamily="49" charset="0"/>
              </a:rPr>
              <a:t> one, (. – one)</a:t>
            </a:r>
            <a:endParaRPr lang="en-US" sz="2000" dirty="0">
              <a:solidFill>
                <a:srgbClr val="F37440"/>
              </a:solidFill>
              <a:latin typeface="Consolas" panose="020B0609020204030204" pitchFamily="49" charset="0"/>
              <a:cs typeface="Consolas" panose="020B0609020204030204" pitchFamily="49" charset="0"/>
            </a:endParaRPr>
          </a:p>
        </p:txBody>
      </p:sp>
      <p:grpSp>
        <p:nvGrpSpPr>
          <p:cNvPr id="72" name="Group 71">
            <a:extLst>
              <a:ext uri="{FF2B5EF4-FFF2-40B4-BE49-F238E27FC236}">
                <a16:creationId xmlns:a16="http://schemas.microsoft.com/office/drawing/2014/main" id="{9CA4645C-C10F-710D-94C6-8D58DD9E24A8}"/>
              </a:ext>
            </a:extLst>
          </p:cNvPr>
          <p:cNvGrpSpPr/>
          <p:nvPr/>
        </p:nvGrpSpPr>
        <p:grpSpPr>
          <a:xfrm>
            <a:off x="9145619" y="3184391"/>
            <a:ext cx="3082241" cy="959998"/>
            <a:chOff x="9504017" y="5108580"/>
            <a:chExt cx="3082241" cy="959998"/>
          </a:xfrm>
        </p:grpSpPr>
        <p:sp>
          <p:nvSpPr>
            <p:cNvPr id="73" name="TextBox 72">
              <a:extLst>
                <a:ext uri="{FF2B5EF4-FFF2-40B4-BE49-F238E27FC236}">
                  <a16:creationId xmlns:a16="http://schemas.microsoft.com/office/drawing/2014/main" id="{40F77123-AFFC-C1F3-D399-6BF8B205053C}"/>
                </a:ext>
              </a:extLst>
            </p:cNvPr>
            <p:cNvSpPr txBox="1"/>
            <p:nvPr/>
          </p:nvSpPr>
          <p:spPr>
            <a:xfrm>
              <a:off x="10370134" y="5108580"/>
              <a:ext cx="2216124"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Prologue </a:t>
              </a:r>
              <a:r>
                <a:rPr lang="en-US" dirty="0"/>
                <a:t>always at top of function</a:t>
              </a:r>
            </a:p>
          </p:txBody>
        </p:sp>
        <p:sp>
          <p:nvSpPr>
            <p:cNvPr id="74" name="Right Brace 73">
              <a:extLst>
                <a:ext uri="{FF2B5EF4-FFF2-40B4-BE49-F238E27FC236}">
                  <a16:creationId xmlns:a16="http://schemas.microsoft.com/office/drawing/2014/main" id="{DE3FA071-235A-4FED-5B4D-7F214EB611A0}"/>
                </a:ext>
              </a:extLst>
            </p:cNvPr>
            <p:cNvSpPr/>
            <p:nvPr/>
          </p:nvSpPr>
          <p:spPr>
            <a:xfrm>
              <a:off x="9504017" y="5172123"/>
              <a:ext cx="273697" cy="89645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5" name="Left Arrow 74">
              <a:extLst>
                <a:ext uri="{FF2B5EF4-FFF2-40B4-BE49-F238E27FC236}">
                  <a16:creationId xmlns:a16="http://schemas.microsoft.com/office/drawing/2014/main" id="{0D106B67-188D-E325-5D08-6CBB931D5A4A}"/>
                </a:ext>
              </a:extLst>
            </p:cNvPr>
            <p:cNvSpPr/>
            <p:nvPr/>
          </p:nvSpPr>
          <p:spPr>
            <a:xfrm>
              <a:off x="9777714" y="5520679"/>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75">
            <a:extLst>
              <a:ext uri="{FF2B5EF4-FFF2-40B4-BE49-F238E27FC236}">
                <a16:creationId xmlns:a16="http://schemas.microsoft.com/office/drawing/2014/main" id="{C3896939-A559-2919-ADB9-D3EDB9A5028D}"/>
              </a:ext>
            </a:extLst>
          </p:cNvPr>
          <p:cNvGrpSpPr/>
          <p:nvPr/>
        </p:nvGrpSpPr>
        <p:grpSpPr>
          <a:xfrm>
            <a:off x="9077094" y="4597515"/>
            <a:ext cx="3114906" cy="923330"/>
            <a:chOff x="9506899" y="5989261"/>
            <a:chExt cx="3114906" cy="923330"/>
          </a:xfrm>
        </p:grpSpPr>
        <p:sp>
          <p:nvSpPr>
            <p:cNvPr id="77" name="TextBox 76">
              <a:extLst>
                <a:ext uri="{FF2B5EF4-FFF2-40B4-BE49-F238E27FC236}">
                  <a16:creationId xmlns:a16="http://schemas.microsoft.com/office/drawing/2014/main" id="{3649E429-7F96-82B7-F547-193A797AE618}"/>
                </a:ext>
              </a:extLst>
            </p:cNvPr>
            <p:cNvSpPr txBox="1"/>
            <p:nvPr/>
          </p:nvSpPr>
          <p:spPr>
            <a:xfrm>
              <a:off x="10357746" y="5989261"/>
              <a:ext cx="2264059" cy="923330"/>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Epilogue</a:t>
              </a:r>
            </a:p>
            <a:p>
              <a:r>
                <a:rPr lang="en-US" dirty="0"/>
                <a:t>always at bottom of function</a:t>
              </a:r>
            </a:p>
          </p:txBody>
        </p:sp>
        <p:sp>
          <p:nvSpPr>
            <p:cNvPr id="78" name="Right Brace 77">
              <a:extLst>
                <a:ext uri="{FF2B5EF4-FFF2-40B4-BE49-F238E27FC236}">
                  <a16:creationId xmlns:a16="http://schemas.microsoft.com/office/drawing/2014/main" id="{D064B8CD-2395-6A16-3962-78491E14B58D}"/>
                </a:ext>
              </a:extLst>
            </p:cNvPr>
            <p:cNvSpPr/>
            <p:nvPr/>
          </p:nvSpPr>
          <p:spPr>
            <a:xfrm>
              <a:off x="9506899" y="6002120"/>
              <a:ext cx="377562" cy="752769"/>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9" name="Left Arrow 78">
              <a:extLst>
                <a:ext uri="{FF2B5EF4-FFF2-40B4-BE49-F238E27FC236}">
                  <a16:creationId xmlns:a16="http://schemas.microsoft.com/office/drawing/2014/main" id="{1074207D-E24F-DAB8-13B9-957ACF169888}"/>
                </a:ext>
              </a:extLst>
            </p:cNvPr>
            <p:cNvSpPr/>
            <p:nvPr/>
          </p:nvSpPr>
          <p:spPr>
            <a:xfrm>
              <a:off x="9874843" y="6309732"/>
              <a:ext cx="377562"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8D34A531-1926-D294-8F65-6E60771F2E31}"/>
              </a:ext>
            </a:extLst>
          </p:cNvPr>
          <p:cNvGrpSpPr/>
          <p:nvPr/>
        </p:nvGrpSpPr>
        <p:grpSpPr>
          <a:xfrm>
            <a:off x="9077094" y="1793720"/>
            <a:ext cx="3066971" cy="646331"/>
            <a:chOff x="9519287" y="5108580"/>
            <a:chExt cx="3066971" cy="646331"/>
          </a:xfrm>
        </p:grpSpPr>
        <p:sp>
          <p:nvSpPr>
            <p:cNvPr id="81" name="TextBox 80">
              <a:extLst>
                <a:ext uri="{FF2B5EF4-FFF2-40B4-BE49-F238E27FC236}">
                  <a16:creationId xmlns:a16="http://schemas.microsoft.com/office/drawing/2014/main" id="{6C9009E2-308F-7FFE-67C0-CA917F486346}"/>
                </a:ext>
              </a:extLst>
            </p:cNvPr>
            <p:cNvSpPr txBox="1"/>
            <p:nvPr/>
          </p:nvSpPr>
          <p:spPr>
            <a:xfrm>
              <a:off x="10370134" y="5108580"/>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Header </a:t>
              </a:r>
              <a:r>
                <a:rPr lang="en-US" dirty="0"/>
                <a:t>Assembly directives</a:t>
              </a:r>
            </a:p>
          </p:txBody>
        </p:sp>
        <p:sp>
          <p:nvSpPr>
            <p:cNvPr id="82" name="Right Brace 81">
              <a:extLst>
                <a:ext uri="{FF2B5EF4-FFF2-40B4-BE49-F238E27FC236}">
                  <a16:creationId xmlns:a16="http://schemas.microsoft.com/office/drawing/2014/main" id="{1018A2A1-C6FE-E23B-71AE-9CB0717E3B63}"/>
                </a:ext>
              </a:extLst>
            </p:cNvPr>
            <p:cNvSpPr/>
            <p:nvPr/>
          </p:nvSpPr>
          <p:spPr>
            <a:xfrm>
              <a:off x="9519287" y="5117327"/>
              <a:ext cx="273697" cy="614275"/>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Left Arrow 82">
              <a:extLst>
                <a:ext uri="{FF2B5EF4-FFF2-40B4-BE49-F238E27FC236}">
                  <a16:creationId xmlns:a16="http://schemas.microsoft.com/office/drawing/2014/main" id="{70F9B4AA-A4A2-E19E-2E13-F02ECCD76153}"/>
                </a:ext>
              </a:extLst>
            </p:cNvPr>
            <p:cNvSpPr/>
            <p:nvPr/>
          </p:nvSpPr>
          <p:spPr>
            <a:xfrm>
              <a:off x="9861509" y="5353342"/>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4" name="Group 83">
            <a:extLst>
              <a:ext uri="{FF2B5EF4-FFF2-40B4-BE49-F238E27FC236}">
                <a16:creationId xmlns:a16="http://schemas.microsoft.com/office/drawing/2014/main" id="{751A5A4B-52A9-E31D-8105-46F178B459F0}"/>
              </a:ext>
            </a:extLst>
          </p:cNvPr>
          <p:cNvGrpSpPr/>
          <p:nvPr/>
        </p:nvGrpSpPr>
        <p:grpSpPr>
          <a:xfrm>
            <a:off x="8640669" y="6032593"/>
            <a:ext cx="2985013" cy="646331"/>
            <a:chOff x="9519288" y="5003375"/>
            <a:chExt cx="2985013" cy="646331"/>
          </a:xfrm>
        </p:grpSpPr>
        <p:sp>
          <p:nvSpPr>
            <p:cNvPr id="85" name="TextBox 84">
              <a:extLst>
                <a:ext uri="{FF2B5EF4-FFF2-40B4-BE49-F238E27FC236}">
                  <a16:creationId xmlns:a16="http://schemas.microsoft.com/office/drawing/2014/main" id="{7226F645-1C35-4F6B-48EB-57CE06E3E215}"/>
                </a:ext>
              </a:extLst>
            </p:cNvPr>
            <p:cNvSpPr txBox="1"/>
            <p:nvPr/>
          </p:nvSpPr>
          <p:spPr>
            <a:xfrm>
              <a:off x="10288177" y="5003375"/>
              <a:ext cx="2216124" cy="646331"/>
            </a:xfrm>
            <a:prstGeom prst="rect">
              <a:avLst/>
            </a:prstGeom>
            <a:solidFill>
              <a:schemeClr val="accent4">
                <a:lumMod val="20000"/>
                <a:lumOff val="80000"/>
              </a:schemeClr>
            </a:solidFill>
            <a:ln>
              <a:solidFill>
                <a:schemeClr val="accent5"/>
              </a:solidFill>
            </a:ln>
          </p:spPr>
          <p:txBody>
            <a:bodyPr wrap="square" rtlCol="0">
              <a:spAutoFit/>
            </a:bodyPr>
            <a:lstStyle/>
            <a:p>
              <a:r>
                <a:rPr lang="en-US" b="1" dirty="0">
                  <a:solidFill>
                    <a:schemeClr val="accent1"/>
                  </a:solidFill>
                </a:rPr>
                <a:t>Function Footer </a:t>
              </a:r>
              <a:r>
                <a:rPr lang="en-US" dirty="0"/>
                <a:t>Assembly directive</a:t>
              </a:r>
            </a:p>
          </p:txBody>
        </p:sp>
        <p:sp>
          <p:nvSpPr>
            <p:cNvPr id="86" name="Right Brace 85">
              <a:extLst>
                <a:ext uri="{FF2B5EF4-FFF2-40B4-BE49-F238E27FC236}">
                  <a16:creationId xmlns:a16="http://schemas.microsoft.com/office/drawing/2014/main" id="{6B5D754A-1066-2925-F2B8-979AE9136509}"/>
                </a:ext>
              </a:extLst>
            </p:cNvPr>
            <p:cNvSpPr/>
            <p:nvPr/>
          </p:nvSpPr>
          <p:spPr>
            <a:xfrm>
              <a:off x="9519288" y="5117328"/>
              <a:ext cx="260264" cy="415620"/>
            </a:xfrm>
            <a:prstGeom prst="rightBrace">
              <a:avLst/>
            </a:prstGeom>
            <a:ln w="254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7" name="Left Arrow 86">
              <a:extLst>
                <a:ext uri="{FF2B5EF4-FFF2-40B4-BE49-F238E27FC236}">
                  <a16:creationId xmlns:a16="http://schemas.microsoft.com/office/drawing/2014/main" id="{F83B0C70-5FAB-9932-B5B1-728BB02F3C29}"/>
                </a:ext>
              </a:extLst>
            </p:cNvPr>
            <p:cNvSpPr/>
            <p:nvPr/>
          </p:nvSpPr>
          <p:spPr>
            <a:xfrm>
              <a:off x="9779552" y="5248137"/>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55A0EBFD-D18A-AD4A-7C9C-1E545EF52D24}"/>
              </a:ext>
            </a:extLst>
          </p:cNvPr>
          <p:cNvGrpSpPr/>
          <p:nvPr/>
        </p:nvGrpSpPr>
        <p:grpSpPr>
          <a:xfrm>
            <a:off x="4470168" y="3497016"/>
            <a:ext cx="1584127" cy="646331"/>
            <a:chOff x="4317357" y="2500124"/>
            <a:chExt cx="1584127" cy="646331"/>
          </a:xfrm>
        </p:grpSpPr>
        <p:sp>
          <p:nvSpPr>
            <p:cNvPr id="44" name="TextBox 43">
              <a:extLst>
                <a:ext uri="{FF2B5EF4-FFF2-40B4-BE49-F238E27FC236}">
                  <a16:creationId xmlns:a16="http://schemas.microsoft.com/office/drawing/2014/main" id="{7337DE53-75B3-69E8-229F-82CEF7D52533}"/>
                </a:ext>
              </a:extLst>
            </p:cNvPr>
            <p:cNvSpPr txBox="1"/>
            <p:nvPr/>
          </p:nvSpPr>
          <p:spPr>
            <a:xfrm>
              <a:off x="4317357" y="2500124"/>
              <a:ext cx="1050834"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fp</a:t>
              </a:r>
              <a:endParaRPr lang="en-US" dirty="0">
                <a:solidFill>
                  <a:srgbClr val="0070C0"/>
                </a:solidFill>
              </a:endParaRPr>
            </a:p>
          </p:txBody>
        </p:sp>
        <p:sp>
          <p:nvSpPr>
            <p:cNvPr id="88" name="Left Arrow 87">
              <a:extLst>
                <a:ext uri="{FF2B5EF4-FFF2-40B4-BE49-F238E27FC236}">
                  <a16:creationId xmlns:a16="http://schemas.microsoft.com/office/drawing/2014/main" id="{B3F27145-3445-8ECB-745F-5FB487920034}"/>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259E1A9A-4BB6-5304-BBCB-4FDC1BD01056}"/>
              </a:ext>
            </a:extLst>
          </p:cNvPr>
          <p:cNvGrpSpPr/>
          <p:nvPr/>
        </p:nvGrpSpPr>
        <p:grpSpPr>
          <a:xfrm>
            <a:off x="5278056" y="488043"/>
            <a:ext cx="5499141" cy="966982"/>
            <a:chOff x="2674025" y="1095721"/>
            <a:chExt cx="5499141" cy="966982"/>
          </a:xfrm>
        </p:grpSpPr>
        <p:sp>
          <p:nvSpPr>
            <p:cNvPr id="95" name="TextBox 94">
              <a:extLst>
                <a:ext uri="{FF2B5EF4-FFF2-40B4-BE49-F238E27FC236}">
                  <a16:creationId xmlns:a16="http://schemas.microsoft.com/office/drawing/2014/main" id="{AF5F5688-24EC-1F64-285F-F7E3A40D0267}"/>
                </a:ext>
              </a:extLst>
            </p:cNvPr>
            <p:cNvSpPr txBox="1"/>
            <p:nvPr/>
          </p:nvSpPr>
          <p:spPr>
            <a:xfrm>
              <a:off x="5979223" y="1693371"/>
              <a:ext cx="1495140" cy="369332"/>
            </a:xfrm>
            <a:prstGeom prst="rect">
              <a:avLst/>
            </a:prstGeom>
            <a:noFill/>
          </p:spPr>
          <p:txBody>
            <a:bodyPr wrap="square" rtlCol="0">
              <a:spAutoFit/>
            </a:bodyPr>
            <a:lstStyle/>
            <a:p>
              <a:r>
                <a:rPr lang="en-US" dirty="0"/>
                <a:t>low memory</a:t>
              </a:r>
            </a:p>
          </p:txBody>
        </p:sp>
        <p:grpSp>
          <p:nvGrpSpPr>
            <p:cNvPr id="96" name="Group 95">
              <a:extLst>
                <a:ext uri="{FF2B5EF4-FFF2-40B4-BE49-F238E27FC236}">
                  <a16:creationId xmlns:a16="http://schemas.microsoft.com/office/drawing/2014/main" id="{F4B66B72-0715-A3EA-19D6-7D26566C671A}"/>
                </a:ext>
              </a:extLst>
            </p:cNvPr>
            <p:cNvGrpSpPr/>
            <p:nvPr/>
          </p:nvGrpSpPr>
          <p:grpSpPr>
            <a:xfrm>
              <a:off x="2674025" y="1095721"/>
              <a:ext cx="5499141" cy="797430"/>
              <a:chOff x="2674025" y="1095721"/>
              <a:chExt cx="5499141" cy="797430"/>
            </a:xfrm>
          </p:grpSpPr>
          <p:sp>
            <p:nvSpPr>
              <p:cNvPr id="97" name="Rectangle 96">
                <a:extLst>
                  <a:ext uri="{FF2B5EF4-FFF2-40B4-BE49-F238E27FC236}">
                    <a16:creationId xmlns:a16="http://schemas.microsoft.com/office/drawing/2014/main" id="{41DFAD6E-8C39-4022-F115-54FDBCEE97BB}"/>
                  </a:ext>
                </a:extLst>
              </p:cNvPr>
              <p:cNvSpPr/>
              <p:nvPr/>
            </p:nvSpPr>
            <p:spPr>
              <a:xfrm>
                <a:off x="5979223" y="1095721"/>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98" name="Rectangle 97">
                <a:extLst>
                  <a:ext uri="{FF2B5EF4-FFF2-40B4-BE49-F238E27FC236}">
                    <a16:creationId xmlns:a16="http://schemas.microsoft.com/office/drawing/2014/main" id="{9AC0EF10-3856-FF1A-B996-4091E6D0D307}"/>
                  </a:ext>
                </a:extLst>
              </p:cNvPr>
              <p:cNvSpPr/>
              <p:nvPr/>
            </p:nvSpPr>
            <p:spPr>
              <a:xfrm>
                <a:off x="5979223" y="1418603"/>
                <a:ext cx="1375959" cy="312087"/>
              </a:xfrm>
              <a:prstGeom prst="rect">
                <a:avLst/>
              </a:prstGeom>
              <a:solidFill>
                <a:schemeClr val="accent1">
                  <a:lumMod val="60000"/>
                  <a:lumOff val="4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99" name="TextBox 98">
                <a:extLst>
                  <a:ext uri="{FF2B5EF4-FFF2-40B4-BE49-F238E27FC236}">
                    <a16:creationId xmlns:a16="http://schemas.microsoft.com/office/drawing/2014/main" id="{2B18FB52-2C3E-251B-F2F1-C55B037E7597}"/>
                  </a:ext>
                </a:extLst>
              </p:cNvPr>
              <p:cNvSpPr txBox="1"/>
              <p:nvPr/>
            </p:nvSpPr>
            <p:spPr>
              <a:xfrm>
                <a:off x="7729569" y="1523819"/>
                <a:ext cx="428322" cy="369332"/>
              </a:xfrm>
              <a:prstGeom prst="rect">
                <a:avLst/>
              </a:prstGeom>
              <a:noFill/>
            </p:spPr>
            <p:txBody>
              <a:bodyPr wrap="none" rtlCol="0">
                <a:spAutoFit/>
              </a:bodyPr>
              <a:lstStyle/>
              <a:p>
                <a:r>
                  <a:rPr lang="en-US" dirty="0" err="1"/>
                  <a:t>sp</a:t>
                </a:r>
                <a:endParaRPr lang="en-US" dirty="0"/>
              </a:p>
            </p:txBody>
          </p:sp>
          <p:sp>
            <p:nvSpPr>
              <p:cNvPr id="100" name="Left Arrow 99">
                <a:extLst>
                  <a:ext uri="{FF2B5EF4-FFF2-40B4-BE49-F238E27FC236}">
                    <a16:creationId xmlns:a16="http://schemas.microsoft.com/office/drawing/2014/main" id="{FA463E06-75DF-FC19-8FE8-26DBEA1DD140}"/>
                  </a:ext>
                </a:extLst>
              </p:cNvPr>
              <p:cNvSpPr/>
              <p:nvPr/>
            </p:nvSpPr>
            <p:spPr>
              <a:xfrm>
                <a:off x="7367986" y="1671472"/>
                <a:ext cx="379003" cy="118436"/>
              </a:xfrm>
              <a:prstGeom prst="leftArrow">
                <a:avLst>
                  <a:gd name="adj1" fmla="val 42613"/>
                  <a:gd name="adj2" fmla="val 50000"/>
                </a:avLst>
              </a:prstGeom>
              <a:solidFill>
                <a:srgbClr val="0070C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11BFB4D-1A82-A4A4-4338-53CD37E4F4DF}"/>
                  </a:ext>
                </a:extLst>
              </p:cNvPr>
              <p:cNvSpPr txBox="1"/>
              <p:nvPr/>
            </p:nvSpPr>
            <p:spPr>
              <a:xfrm>
                <a:off x="7796140" y="1170373"/>
                <a:ext cx="377026" cy="369332"/>
              </a:xfrm>
              <a:prstGeom prst="rect">
                <a:avLst/>
              </a:prstGeom>
              <a:noFill/>
            </p:spPr>
            <p:txBody>
              <a:bodyPr wrap="none" rtlCol="0">
                <a:spAutoFit/>
              </a:bodyPr>
              <a:lstStyle/>
              <a:p>
                <a:r>
                  <a:rPr lang="en-US" dirty="0" err="1"/>
                  <a:t>fp</a:t>
                </a:r>
                <a:endParaRPr lang="en-US" dirty="0"/>
              </a:p>
            </p:txBody>
          </p:sp>
          <p:sp>
            <p:nvSpPr>
              <p:cNvPr id="102" name="Left Arrow 101">
                <a:extLst>
                  <a:ext uri="{FF2B5EF4-FFF2-40B4-BE49-F238E27FC236}">
                    <a16:creationId xmlns:a16="http://schemas.microsoft.com/office/drawing/2014/main" id="{651FB890-3937-AFA4-294B-BCED7A732C29}"/>
                  </a:ext>
                </a:extLst>
              </p:cNvPr>
              <p:cNvSpPr/>
              <p:nvPr/>
            </p:nvSpPr>
            <p:spPr>
              <a:xfrm>
                <a:off x="7368974" y="1332167"/>
                <a:ext cx="377026" cy="86436"/>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67E4EACF-CA28-3723-7BEA-CB29EAF952F0}"/>
                  </a:ext>
                </a:extLst>
              </p:cNvPr>
              <p:cNvSpPr txBox="1"/>
              <p:nvPr/>
            </p:nvSpPr>
            <p:spPr>
              <a:xfrm>
                <a:off x="2674025" y="1170373"/>
                <a:ext cx="2733623" cy="646331"/>
              </a:xfrm>
              <a:prstGeom prst="rect">
                <a:avLst/>
              </a:prstGeom>
              <a:solidFill>
                <a:schemeClr val="accent4">
                  <a:lumMod val="20000"/>
                  <a:lumOff val="80000"/>
                </a:schemeClr>
              </a:solidFill>
              <a:ln w="25400">
                <a:solidFill>
                  <a:srgbClr val="0070C0"/>
                </a:solidFill>
              </a:ln>
            </p:spPr>
            <p:txBody>
              <a:bodyPr wrap="square" rtlCol="0">
                <a:spAutoFit/>
              </a:bodyPr>
              <a:lstStyle/>
              <a:p>
                <a:r>
                  <a:rPr lang="en-US" dirty="0">
                    <a:solidFill>
                      <a:srgbClr val="0070C0"/>
                    </a:solidFill>
                  </a:rPr>
                  <a:t>smallest frame has:</a:t>
                </a:r>
              </a:p>
              <a:p>
                <a:r>
                  <a:rPr lang="en-US" dirty="0">
                    <a:solidFill>
                      <a:srgbClr val="0070C0"/>
                    </a:solidFill>
                  </a:rPr>
                  <a:t>4 bytes between </a:t>
                </a:r>
                <a:r>
                  <a:rPr lang="en-US" dirty="0" err="1">
                    <a:solidFill>
                      <a:srgbClr val="0070C0"/>
                    </a:solidFill>
                  </a:rPr>
                  <a:t>sp</a:t>
                </a:r>
                <a:r>
                  <a:rPr lang="en-US" dirty="0">
                    <a:solidFill>
                      <a:srgbClr val="0070C0"/>
                    </a:solidFill>
                  </a:rPr>
                  <a:t> &amp; </a:t>
                </a:r>
                <a:r>
                  <a:rPr lang="en-US" dirty="0" err="1">
                    <a:solidFill>
                      <a:srgbClr val="0070C0"/>
                    </a:solidFill>
                  </a:rPr>
                  <a:t>fp</a:t>
                </a:r>
                <a:endParaRPr lang="en-US" dirty="0">
                  <a:solidFill>
                    <a:srgbClr val="0070C0"/>
                  </a:solidFill>
                </a:endParaRPr>
              </a:p>
            </p:txBody>
          </p:sp>
          <p:sp>
            <p:nvSpPr>
              <p:cNvPr id="104" name="Right Brace 103">
                <a:extLst>
                  <a:ext uri="{FF2B5EF4-FFF2-40B4-BE49-F238E27FC236}">
                    <a16:creationId xmlns:a16="http://schemas.microsoft.com/office/drawing/2014/main" id="{C27A294F-EA57-C760-5FAC-8D43489FED0C}"/>
                  </a:ext>
                </a:extLst>
              </p:cNvPr>
              <p:cNvSpPr/>
              <p:nvPr/>
            </p:nvSpPr>
            <p:spPr>
              <a:xfrm rot="10800000">
                <a:off x="5394580" y="1097129"/>
                <a:ext cx="563328" cy="646329"/>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grpSp>
        <p:nvGrpSpPr>
          <p:cNvPr id="91" name="Group 90">
            <a:extLst>
              <a:ext uri="{FF2B5EF4-FFF2-40B4-BE49-F238E27FC236}">
                <a16:creationId xmlns:a16="http://schemas.microsoft.com/office/drawing/2014/main" id="{6E0D62AD-D7BB-0C28-1E41-619D8BB1133C}"/>
              </a:ext>
            </a:extLst>
          </p:cNvPr>
          <p:cNvGrpSpPr/>
          <p:nvPr/>
        </p:nvGrpSpPr>
        <p:grpSpPr>
          <a:xfrm>
            <a:off x="4531994" y="4716812"/>
            <a:ext cx="1549313" cy="646331"/>
            <a:chOff x="4352171" y="2500124"/>
            <a:chExt cx="1549313" cy="646331"/>
          </a:xfrm>
        </p:grpSpPr>
        <p:sp>
          <p:nvSpPr>
            <p:cNvPr id="92" name="TextBox 91">
              <a:extLst>
                <a:ext uri="{FF2B5EF4-FFF2-40B4-BE49-F238E27FC236}">
                  <a16:creationId xmlns:a16="http://schemas.microsoft.com/office/drawing/2014/main" id="{9AEF9AEC-23DB-8042-3CEE-E440CCFC150A}"/>
                </a:ext>
              </a:extLst>
            </p:cNvPr>
            <p:cNvSpPr txBox="1"/>
            <p:nvPr/>
          </p:nvSpPr>
          <p:spPr>
            <a:xfrm>
              <a:off x="4352171" y="2500124"/>
              <a:ext cx="1016020" cy="646331"/>
            </a:xfrm>
            <a:prstGeom prst="rect">
              <a:avLst/>
            </a:prstGeom>
            <a:solidFill>
              <a:schemeClr val="bg1"/>
            </a:solidFill>
            <a:ln>
              <a:solidFill>
                <a:srgbClr val="0070C0"/>
              </a:solidFill>
            </a:ln>
          </p:spPr>
          <p:txBody>
            <a:bodyPr wrap="square" rtlCol="0">
              <a:spAutoFit/>
            </a:bodyPr>
            <a:lstStyle/>
            <a:p>
              <a:pPr algn="r"/>
              <a:r>
                <a:rPr lang="en-US" dirty="0">
                  <a:solidFill>
                    <a:srgbClr val="0070C0"/>
                  </a:solidFill>
                </a:rPr>
                <a:t>Position the </a:t>
              </a:r>
              <a:r>
                <a:rPr lang="en-US" dirty="0" err="1">
                  <a:solidFill>
                    <a:srgbClr val="0070C0"/>
                  </a:solidFill>
                </a:rPr>
                <a:t>sp</a:t>
              </a:r>
              <a:endParaRPr lang="en-US" dirty="0">
                <a:solidFill>
                  <a:srgbClr val="0070C0"/>
                </a:solidFill>
              </a:endParaRPr>
            </a:p>
          </p:txBody>
        </p:sp>
        <p:sp>
          <p:nvSpPr>
            <p:cNvPr id="93" name="Left Arrow 92">
              <a:extLst>
                <a:ext uri="{FF2B5EF4-FFF2-40B4-BE49-F238E27FC236}">
                  <a16:creationId xmlns:a16="http://schemas.microsoft.com/office/drawing/2014/main" id="{9FF0CF92-E0A3-156A-8CBB-20BB54B76C8A}"/>
                </a:ext>
              </a:extLst>
            </p:cNvPr>
            <p:cNvSpPr/>
            <p:nvPr/>
          </p:nvSpPr>
          <p:spPr>
            <a:xfrm rot="10800000">
              <a:off x="5392859" y="2572445"/>
              <a:ext cx="508625" cy="151419"/>
            </a:xfrm>
            <a:prstGeom prst="leftArrow">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7" name="Straight Arrow Connector 106">
            <a:extLst>
              <a:ext uri="{FF2B5EF4-FFF2-40B4-BE49-F238E27FC236}">
                <a16:creationId xmlns:a16="http://schemas.microsoft.com/office/drawing/2014/main" id="{6DE2C7F9-D21B-6277-E6FA-16056B4A125C}"/>
              </a:ext>
            </a:extLst>
          </p:cNvPr>
          <p:cNvCxnSpPr>
            <a:cxnSpLocks/>
          </p:cNvCxnSpPr>
          <p:nvPr/>
        </p:nvCxnSpPr>
        <p:spPr>
          <a:xfrm>
            <a:off x="7977296" y="1135780"/>
            <a:ext cx="370308" cy="11560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EF0EF416-9F2D-FD90-5AF4-6AC755603E4A}"/>
              </a:ext>
            </a:extLst>
          </p:cNvPr>
          <p:cNvSpPr txBox="1">
            <a:spLocks/>
          </p:cNvSpPr>
          <p:nvPr/>
        </p:nvSpPr>
        <p:spPr>
          <a:xfrm>
            <a:off x="176353" y="524161"/>
            <a:ext cx="4353817" cy="6090349"/>
          </a:xfrm>
          <a:prstGeom prst="rect">
            <a:avLst/>
          </a:prstGeom>
          <a:solidFill>
            <a:schemeClr val="accent4">
              <a:lumMod val="20000"/>
              <a:lumOff val="80000"/>
            </a:schemeClr>
          </a:solidFill>
          <a:ln>
            <a:solidFill>
              <a:srgbClr val="0070C0"/>
            </a:solidFill>
          </a:ln>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100" kern="1200">
                <a:solidFill>
                  <a:schemeClr val="accent2"/>
                </a:solidFill>
                <a:latin typeface="+mn-lt"/>
                <a:ea typeface="+mn-ea"/>
                <a:cs typeface="+mn-cs"/>
              </a:defRPr>
            </a:lvl1pPr>
            <a:lvl2pPr marL="577850" indent="-223838" algn="l" defTabSz="914400" rtl="0" eaLnBrk="1" latinLnBrk="0" hangingPunct="1">
              <a:lnSpc>
                <a:spcPct val="100000"/>
              </a:lnSpc>
              <a:spcBef>
                <a:spcPts val="500"/>
              </a:spcBef>
              <a:buFont typeface="Arial" panose="020B0604020202020204" pitchFamily="34" charset="0"/>
              <a:buChar char="•"/>
              <a:tabLst/>
              <a:defRPr sz="1900" kern="1200">
                <a:solidFill>
                  <a:schemeClr val="accent2"/>
                </a:solidFill>
                <a:latin typeface="+mn-lt"/>
                <a:ea typeface="+mn-ea"/>
                <a:cs typeface="+mn-cs"/>
              </a:defRPr>
            </a:lvl2pPr>
            <a:lvl3pPr marL="914400"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3pPr>
            <a:lvl4pPr marL="1260475" indent="-233363"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4pPr>
            <a:lvl5pPr marL="1603375" indent="-222250" algn="l" defTabSz="914400" rtl="0" eaLnBrk="1" latinLnBrk="0" hangingPunct="1">
              <a:lnSpc>
                <a:spcPct val="90000"/>
              </a:lnSpc>
              <a:spcBef>
                <a:spcPts val="500"/>
              </a:spcBef>
              <a:buFont typeface="Arial" panose="020B0604020202020204" pitchFamily="34" charset="0"/>
              <a:buChar char="•"/>
              <a:tabLst/>
              <a:defRPr sz="1700"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tx1"/>
                </a:solidFill>
              </a:rPr>
              <a:t>Each function has only </a:t>
            </a:r>
            <a:r>
              <a:rPr lang="en-US" sz="1800" dirty="0">
                <a:solidFill>
                  <a:schemeClr val="accent1"/>
                </a:solidFill>
              </a:rPr>
              <a:t>one Prologue at the top of the function bod</a:t>
            </a:r>
            <a:r>
              <a:rPr lang="en-US" sz="1800" dirty="0">
                <a:solidFill>
                  <a:schemeClr val="tx1"/>
                </a:solidFill>
              </a:rPr>
              <a:t>y </a:t>
            </a:r>
            <a:r>
              <a:rPr lang="en-US" sz="1800" dirty="0">
                <a:solidFill>
                  <a:srgbClr val="7030A0"/>
                </a:solidFill>
              </a:rPr>
              <a:t>and only one Epilogue at the bottom of the function body</a:t>
            </a:r>
          </a:p>
          <a:p>
            <a:r>
              <a:rPr lang="en-US" sz="1800" dirty="0">
                <a:solidFill>
                  <a:srgbClr val="00B0F0"/>
                </a:solidFill>
              </a:rPr>
              <a:t>When you want to exit the function</a:t>
            </a:r>
            <a:r>
              <a:rPr lang="en-US" sz="1800" dirty="0">
                <a:solidFill>
                  <a:srgbClr val="7030A0"/>
                </a:solidFill>
              </a:rPr>
              <a:t>, set the return value in r0, and then branch (or fall through) to the epilogue</a:t>
            </a:r>
          </a:p>
          <a:p>
            <a:r>
              <a:rPr lang="en-US" sz="1800" dirty="0">
                <a:solidFill>
                  <a:srgbClr val="C00000"/>
                </a:solidFill>
              </a:rPr>
              <a:t>Function entry </a:t>
            </a:r>
            <a:r>
              <a:rPr lang="en-US" sz="1800" dirty="0"/>
              <a:t>(</a:t>
            </a:r>
            <a:r>
              <a:rPr lang="en-US" sz="1800" dirty="0">
                <a:solidFill>
                  <a:srgbClr val="FF0000"/>
                </a:solidFill>
              </a:rPr>
              <a:t>Function </a:t>
            </a:r>
            <a:r>
              <a:rPr lang="en-US" sz="1800" b="1" dirty="0">
                <a:solidFill>
                  <a:srgbClr val="FF0000"/>
                </a:solidFill>
              </a:rPr>
              <a:t>Prologue</a:t>
            </a:r>
            <a:r>
              <a:rPr lang="en-US" sz="1800" dirty="0"/>
              <a:t>): </a:t>
            </a:r>
          </a:p>
          <a:p>
            <a:pPr marL="800100" lvl="1" indent="-457200">
              <a:buFont typeface="+mj-lt"/>
              <a:buAutoNum type="arabicPeriod"/>
            </a:pPr>
            <a:r>
              <a:rPr lang="en-US" sz="1800" dirty="0"/>
              <a:t>save preserved registers</a:t>
            </a:r>
          </a:p>
          <a:p>
            <a:pPr marL="800100" lvl="1" indent="-457200">
              <a:buFont typeface="+mj-lt"/>
              <a:buAutoNum type="arabicPeriod"/>
            </a:pPr>
            <a:r>
              <a:rPr lang="en-US" sz="1800" dirty="0"/>
              <a:t>set the </a:t>
            </a:r>
            <a:r>
              <a:rPr lang="en-US" sz="1800" dirty="0" err="1"/>
              <a:t>fp</a:t>
            </a:r>
            <a:r>
              <a:rPr lang="en-US" sz="1800" dirty="0"/>
              <a:t> to point at saved </a:t>
            </a:r>
            <a:r>
              <a:rPr lang="en-US" sz="1800" dirty="0" err="1"/>
              <a:t>lr</a:t>
            </a:r>
            <a:endParaRPr lang="en-US" sz="1800" dirty="0"/>
          </a:p>
          <a:p>
            <a:pPr marL="800100" lvl="1" indent="-457200">
              <a:buFont typeface="+mj-lt"/>
              <a:buAutoNum type="arabicPeriod"/>
            </a:pPr>
            <a:r>
              <a:rPr lang="en-US" sz="1800" dirty="0"/>
              <a:t>allocate space for locals</a:t>
            </a:r>
          </a:p>
          <a:p>
            <a:pPr marL="342900" lvl="1" indent="0">
              <a:buFont typeface="Arial" panose="020B0604020202020204" pitchFamily="34" charset="0"/>
              <a:buNone/>
            </a:pPr>
            <a:r>
              <a:rPr lang="en-US" sz="1800" dirty="0">
                <a:solidFill>
                  <a:srgbClr val="0070C0"/>
                </a:solidFill>
              </a:rPr>
              <a:t>	(subtracts from </a:t>
            </a:r>
            <a:r>
              <a:rPr lang="en-US" sz="1800" dirty="0" err="1">
                <a:solidFill>
                  <a:srgbClr val="0070C0"/>
                </a:solidFill>
              </a:rPr>
              <a:t>sp</a:t>
            </a:r>
            <a:r>
              <a:rPr lang="en-US" sz="1800" dirty="0"/>
              <a:t>)</a:t>
            </a:r>
          </a:p>
          <a:p>
            <a:r>
              <a:rPr lang="en-US" sz="1800" dirty="0">
                <a:solidFill>
                  <a:srgbClr val="2C895B"/>
                </a:solidFill>
              </a:rPr>
              <a:t>Function return </a:t>
            </a:r>
            <a:r>
              <a:rPr lang="en-US" sz="1800" dirty="0"/>
              <a:t>(</a:t>
            </a:r>
            <a:r>
              <a:rPr lang="en-US" sz="1800" dirty="0">
                <a:solidFill>
                  <a:srgbClr val="2C895B"/>
                </a:solidFill>
              </a:rPr>
              <a:t>Function </a:t>
            </a:r>
            <a:r>
              <a:rPr lang="en-US" sz="1800" b="1" dirty="0">
                <a:solidFill>
                  <a:srgbClr val="2C895B"/>
                </a:solidFill>
              </a:rPr>
              <a:t>Epilogue</a:t>
            </a:r>
            <a:r>
              <a:rPr lang="en-US" sz="1800" dirty="0"/>
              <a:t>): </a:t>
            </a:r>
          </a:p>
          <a:p>
            <a:pPr marL="800100" lvl="1" indent="-457200">
              <a:buFont typeface="+mj-lt"/>
              <a:buAutoNum type="arabicPeriod"/>
            </a:pPr>
            <a:r>
              <a:rPr lang="en-US" sz="1800" dirty="0"/>
              <a:t>deallocate space for locals (</a:t>
            </a:r>
            <a:r>
              <a:rPr lang="en-US" sz="1800" dirty="0">
                <a:solidFill>
                  <a:srgbClr val="0070C0"/>
                </a:solidFill>
              </a:rPr>
              <a:t>adds to </a:t>
            </a:r>
            <a:r>
              <a:rPr lang="en-US" sz="1800" dirty="0" err="1">
                <a:solidFill>
                  <a:srgbClr val="0070C0"/>
                </a:solidFill>
              </a:rPr>
              <a:t>sp</a:t>
            </a:r>
            <a:r>
              <a:rPr lang="en-US" sz="1800" dirty="0"/>
              <a:t>) </a:t>
            </a:r>
          </a:p>
          <a:p>
            <a:pPr marL="800100" lvl="1" indent="-457200">
              <a:buFont typeface="+mj-lt"/>
              <a:buAutoNum type="arabicPeriod"/>
            </a:pPr>
            <a:r>
              <a:rPr lang="en-US" sz="1800" dirty="0"/>
              <a:t>restores preserved registers</a:t>
            </a:r>
          </a:p>
          <a:p>
            <a:pPr marL="800100" lvl="1" indent="-457200">
              <a:buFont typeface="+mj-lt"/>
              <a:buAutoNum type="arabicPeriod"/>
            </a:pPr>
            <a:r>
              <a:rPr lang="en-US" sz="1800" dirty="0"/>
              <a:t>return to caller</a:t>
            </a:r>
          </a:p>
        </p:txBody>
      </p:sp>
    </p:spTree>
    <p:extLst>
      <p:ext uri="{BB962C8B-B14F-4D97-AF65-F5344CB8AC3E}">
        <p14:creationId xmlns:p14="http://schemas.microsoft.com/office/powerpoint/2010/main" val="317544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bg/>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2" end="2"/>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xEl>
                                              <p:pRg st="3" end="3"/>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
                                            <p:txEl>
                                              <p:pRg st="5" end="5"/>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
                                            <p:txEl>
                                              <p:pRg st="7" end="7"/>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8" end="8"/>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9" end="9"/>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6" grpId="0" uiExpand="1"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8920962" y="243302"/>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C7A8F0EC-F20E-774B-84C1-8A5D1E3613E2}"/>
              </a:ext>
            </a:extLst>
          </p:cNvPr>
          <p:cNvSpPr/>
          <p:nvPr/>
        </p:nvSpPr>
        <p:spPr>
          <a:xfrm>
            <a:off x="6053615" y="591391"/>
            <a:ext cx="2784083"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96C186C6-7F7C-8943-BB13-C7FE0760896C}"/>
              </a:ext>
            </a:extLst>
          </p:cNvPr>
          <p:cNvSpPr/>
          <p:nvPr/>
        </p:nvSpPr>
        <p:spPr>
          <a:xfrm>
            <a:off x="2999299" y="606764"/>
            <a:ext cx="2694632"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CBD58CC-446D-774A-BB00-BEF55ECD8506}"/>
              </a:ext>
            </a:extLst>
          </p:cNvPr>
          <p:cNvSpPr/>
          <p:nvPr/>
        </p:nvSpPr>
        <p:spPr>
          <a:xfrm>
            <a:off x="331868" y="606765"/>
            <a:ext cx="2455345" cy="309287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Prologue: Allocating the Stack Frame</a:t>
            </a:r>
          </a:p>
        </p:txBody>
      </p:sp>
      <p:grpSp>
        <p:nvGrpSpPr>
          <p:cNvPr id="12" name="Group 11">
            <a:extLst>
              <a:ext uri="{FF2B5EF4-FFF2-40B4-BE49-F238E27FC236}">
                <a16:creationId xmlns:a16="http://schemas.microsoft.com/office/drawing/2014/main" id="{10FED89D-FB91-5E4A-9F4E-B365C838E83B}"/>
              </a:ext>
            </a:extLst>
          </p:cNvPr>
          <p:cNvGrpSpPr/>
          <p:nvPr/>
        </p:nvGrpSpPr>
        <p:grpSpPr>
          <a:xfrm>
            <a:off x="3190797" y="559039"/>
            <a:ext cx="2407248" cy="3166429"/>
            <a:chOff x="3190797" y="3389649"/>
            <a:chExt cx="2407248" cy="3166429"/>
          </a:xfrm>
        </p:grpSpPr>
        <p:sp>
          <p:nvSpPr>
            <p:cNvPr id="10" name="Rectangle 9">
              <a:extLst>
                <a:ext uri="{FF2B5EF4-FFF2-40B4-BE49-F238E27FC236}">
                  <a16:creationId xmlns:a16="http://schemas.microsoft.com/office/drawing/2014/main" id="{28EEA036-7267-1048-ACE7-7739F63C8416}"/>
                </a:ext>
              </a:extLst>
            </p:cNvPr>
            <p:cNvSpPr/>
            <p:nvPr/>
          </p:nvSpPr>
          <p:spPr>
            <a:xfrm>
              <a:off x="3479268"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D11CB6F-DD0C-6449-9887-5F6DAD3BEE5D}"/>
                </a:ext>
              </a:extLst>
            </p:cNvPr>
            <p:cNvSpPr/>
            <p:nvPr/>
          </p:nvSpPr>
          <p:spPr>
            <a:xfrm>
              <a:off x="3481247"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23" name="TextBox 22">
              <a:extLst>
                <a:ext uri="{FF2B5EF4-FFF2-40B4-BE49-F238E27FC236}">
                  <a16:creationId xmlns:a16="http://schemas.microsoft.com/office/drawing/2014/main" id="{1229CBC1-B1B2-2449-BAC0-C972A42AC77D}"/>
                </a:ext>
              </a:extLst>
            </p:cNvPr>
            <p:cNvSpPr txBox="1"/>
            <p:nvPr/>
          </p:nvSpPr>
          <p:spPr>
            <a:xfrm>
              <a:off x="3479268" y="6186746"/>
              <a:ext cx="1428596" cy="369332"/>
            </a:xfrm>
            <a:prstGeom prst="rect">
              <a:avLst/>
            </a:prstGeom>
            <a:noFill/>
          </p:spPr>
          <p:txBody>
            <a:bodyPr wrap="none" rtlCol="0">
              <a:spAutoFit/>
            </a:bodyPr>
            <a:lstStyle/>
            <a:p>
              <a:r>
                <a:rPr lang="en-US" dirty="0"/>
                <a:t>low memory</a:t>
              </a:r>
            </a:p>
          </p:txBody>
        </p:sp>
        <p:sp>
          <p:nvSpPr>
            <p:cNvPr id="24" name="Rectangle 23">
              <a:extLst>
                <a:ext uri="{FF2B5EF4-FFF2-40B4-BE49-F238E27FC236}">
                  <a16:creationId xmlns:a16="http://schemas.microsoft.com/office/drawing/2014/main" id="{D5A637A0-583C-3B4A-A2A8-A453A8F70197}"/>
                </a:ext>
              </a:extLst>
            </p:cNvPr>
            <p:cNvSpPr/>
            <p:nvPr/>
          </p:nvSpPr>
          <p:spPr>
            <a:xfrm>
              <a:off x="3479270"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5" name="TextBox 24">
              <a:extLst>
                <a:ext uri="{FF2B5EF4-FFF2-40B4-BE49-F238E27FC236}">
                  <a16:creationId xmlns:a16="http://schemas.microsoft.com/office/drawing/2014/main" id="{32BD2CB5-050E-A744-A3B6-08777AEB75D1}"/>
                </a:ext>
              </a:extLst>
            </p:cNvPr>
            <p:cNvSpPr txBox="1"/>
            <p:nvPr/>
          </p:nvSpPr>
          <p:spPr>
            <a:xfrm>
              <a:off x="5169723" y="5610270"/>
              <a:ext cx="428322" cy="369332"/>
            </a:xfrm>
            <a:prstGeom prst="rect">
              <a:avLst/>
            </a:prstGeom>
            <a:noFill/>
          </p:spPr>
          <p:txBody>
            <a:bodyPr wrap="none" rtlCol="0">
              <a:spAutoFit/>
            </a:bodyPr>
            <a:lstStyle/>
            <a:p>
              <a:r>
                <a:rPr lang="en-US" dirty="0" err="1"/>
                <a:t>sp</a:t>
              </a:r>
              <a:endParaRPr lang="en-US" dirty="0"/>
            </a:p>
          </p:txBody>
        </p:sp>
        <p:sp>
          <p:nvSpPr>
            <p:cNvPr id="26" name="Left Arrow 25">
              <a:extLst>
                <a:ext uri="{FF2B5EF4-FFF2-40B4-BE49-F238E27FC236}">
                  <a16:creationId xmlns:a16="http://schemas.microsoft.com/office/drawing/2014/main" id="{B1779425-B42F-CD4E-A2A1-2B8D6CC2EF6C}"/>
                </a:ext>
              </a:extLst>
            </p:cNvPr>
            <p:cNvSpPr/>
            <p:nvPr/>
          </p:nvSpPr>
          <p:spPr>
            <a:xfrm>
              <a:off x="4855227" y="5771885"/>
              <a:ext cx="378846"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5706E26D-31D0-8A4D-9408-524C18072942}"/>
                </a:ext>
              </a:extLst>
            </p:cNvPr>
            <p:cNvSpPr/>
            <p:nvPr/>
          </p:nvSpPr>
          <p:spPr>
            <a:xfrm>
              <a:off x="3479270"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8" name="Rectangle 27">
              <a:extLst>
                <a:ext uri="{FF2B5EF4-FFF2-40B4-BE49-F238E27FC236}">
                  <a16:creationId xmlns:a16="http://schemas.microsoft.com/office/drawing/2014/main" id="{ADDAE7BA-4E01-8744-AD20-BDB4D6243851}"/>
                </a:ext>
              </a:extLst>
            </p:cNvPr>
            <p:cNvSpPr/>
            <p:nvPr/>
          </p:nvSpPr>
          <p:spPr>
            <a:xfrm>
              <a:off x="3481107" y="491969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4" name="Rectangle 43">
              <a:extLst>
                <a:ext uri="{FF2B5EF4-FFF2-40B4-BE49-F238E27FC236}">
                  <a16:creationId xmlns:a16="http://schemas.microsoft.com/office/drawing/2014/main" id="{BBE001ED-E268-404D-8E74-FB77375F397D}"/>
                </a:ext>
              </a:extLst>
            </p:cNvPr>
            <p:cNvSpPr/>
            <p:nvPr/>
          </p:nvSpPr>
          <p:spPr>
            <a:xfrm>
              <a:off x="3479269"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5" name="Rectangle 44">
              <a:extLst>
                <a:ext uri="{FF2B5EF4-FFF2-40B4-BE49-F238E27FC236}">
                  <a16:creationId xmlns:a16="http://schemas.microsoft.com/office/drawing/2014/main" id="{C551824B-4BD2-0E47-B87A-741101B60E80}"/>
                </a:ext>
              </a:extLst>
            </p:cNvPr>
            <p:cNvSpPr/>
            <p:nvPr/>
          </p:nvSpPr>
          <p:spPr>
            <a:xfrm>
              <a:off x="3481106"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47" name="Rectangle 46">
              <a:extLst>
                <a:ext uri="{FF2B5EF4-FFF2-40B4-BE49-F238E27FC236}">
                  <a16:creationId xmlns:a16="http://schemas.microsoft.com/office/drawing/2014/main" id="{C1EEA8C3-607D-9D4D-B5A2-260AF1106D6B}"/>
                </a:ext>
              </a:extLst>
            </p:cNvPr>
            <p:cNvSpPr/>
            <p:nvPr/>
          </p:nvSpPr>
          <p:spPr>
            <a:xfrm>
              <a:off x="3190797"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after</a:t>
              </a:r>
            </a:p>
            <a:p>
              <a:pPr algn="ctr"/>
              <a:r>
                <a:rPr lang="en-US" sz="1600" dirty="0">
                  <a:solidFill>
                    <a:schemeClr val="accent6"/>
                  </a:solidFill>
                  <a:latin typeface="Consolas" panose="020B0609020204030204" pitchFamily="49" charset="0"/>
                  <a:cs typeface="Consolas" panose="020B0609020204030204" pitchFamily="49" charset="0"/>
                </a:rPr>
                <a:t>push {r4,r5,fp,lr}</a:t>
              </a:r>
            </a:p>
          </p:txBody>
        </p:sp>
      </p:grpSp>
      <p:grpSp>
        <p:nvGrpSpPr>
          <p:cNvPr id="18" name="Group 17">
            <a:extLst>
              <a:ext uri="{FF2B5EF4-FFF2-40B4-BE49-F238E27FC236}">
                <a16:creationId xmlns:a16="http://schemas.microsoft.com/office/drawing/2014/main" id="{89987F11-7505-DD46-9672-24C397E8B280}"/>
              </a:ext>
            </a:extLst>
          </p:cNvPr>
          <p:cNvGrpSpPr/>
          <p:nvPr/>
        </p:nvGrpSpPr>
        <p:grpSpPr>
          <a:xfrm>
            <a:off x="6063006" y="559039"/>
            <a:ext cx="2602859" cy="3166429"/>
            <a:chOff x="6063006" y="3389649"/>
            <a:chExt cx="2602859" cy="3166429"/>
          </a:xfrm>
        </p:grpSpPr>
        <p:sp>
          <p:nvSpPr>
            <p:cNvPr id="48" name="Rectangle 47">
              <a:extLst>
                <a:ext uri="{FF2B5EF4-FFF2-40B4-BE49-F238E27FC236}">
                  <a16:creationId xmlns:a16="http://schemas.microsoft.com/office/drawing/2014/main" id="{A3F8D7BC-6082-B843-BA33-D2FB253733A9}"/>
                </a:ext>
              </a:extLst>
            </p:cNvPr>
            <p:cNvSpPr/>
            <p:nvPr/>
          </p:nvSpPr>
          <p:spPr>
            <a:xfrm>
              <a:off x="6409370" y="5858449"/>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E3475303-F61B-7640-A8D2-22B5DF041930}"/>
                </a:ext>
              </a:extLst>
            </p:cNvPr>
            <p:cNvSpPr/>
            <p:nvPr/>
          </p:nvSpPr>
          <p:spPr>
            <a:xfrm>
              <a:off x="6411349" y="4283396"/>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0" name="TextBox 49">
              <a:extLst>
                <a:ext uri="{FF2B5EF4-FFF2-40B4-BE49-F238E27FC236}">
                  <a16:creationId xmlns:a16="http://schemas.microsoft.com/office/drawing/2014/main" id="{513626FD-E72B-2948-BB66-D13D061635B0}"/>
                </a:ext>
              </a:extLst>
            </p:cNvPr>
            <p:cNvSpPr txBox="1"/>
            <p:nvPr/>
          </p:nvSpPr>
          <p:spPr>
            <a:xfrm>
              <a:off x="6409370" y="6186746"/>
              <a:ext cx="1428596" cy="369332"/>
            </a:xfrm>
            <a:prstGeom prst="rect">
              <a:avLst/>
            </a:prstGeom>
            <a:noFill/>
          </p:spPr>
          <p:txBody>
            <a:bodyPr wrap="none" rtlCol="0">
              <a:spAutoFit/>
            </a:bodyPr>
            <a:lstStyle/>
            <a:p>
              <a:r>
                <a:rPr lang="en-US" dirty="0"/>
                <a:t>low memory</a:t>
              </a:r>
            </a:p>
          </p:txBody>
        </p:sp>
        <p:sp>
          <p:nvSpPr>
            <p:cNvPr id="51" name="Rectangle 50">
              <a:extLst>
                <a:ext uri="{FF2B5EF4-FFF2-40B4-BE49-F238E27FC236}">
                  <a16:creationId xmlns:a16="http://schemas.microsoft.com/office/drawing/2014/main" id="{461350B8-3162-344F-954D-D8298E4DDFED}"/>
                </a:ext>
              </a:extLst>
            </p:cNvPr>
            <p:cNvSpPr/>
            <p:nvPr/>
          </p:nvSpPr>
          <p:spPr>
            <a:xfrm>
              <a:off x="6409372" y="3964654"/>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2" name="TextBox 51">
              <a:extLst>
                <a:ext uri="{FF2B5EF4-FFF2-40B4-BE49-F238E27FC236}">
                  <a16:creationId xmlns:a16="http://schemas.microsoft.com/office/drawing/2014/main" id="{11CBE157-B124-1C4B-8F41-6D7FC43B1AC7}"/>
                </a:ext>
              </a:extLst>
            </p:cNvPr>
            <p:cNvSpPr txBox="1"/>
            <p:nvPr/>
          </p:nvSpPr>
          <p:spPr>
            <a:xfrm>
              <a:off x="8237543" y="5632388"/>
              <a:ext cx="428322" cy="369332"/>
            </a:xfrm>
            <a:prstGeom prst="rect">
              <a:avLst/>
            </a:prstGeom>
            <a:noFill/>
          </p:spPr>
          <p:txBody>
            <a:bodyPr wrap="none" rtlCol="0">
              <a:spAutoFit/>
            </a:bodyPr>
            <a:lstStyle/>
            <a:p>
              <a:r>
                <a:rPr lang="en-US" dirty="0" err="1"/>
                <a:t>sp</a:t>
              </a:r>
              <a:endParaRPr lang="en-US" dirty="0"/>
            </a:p>
          </p:txBody>
        </p:sp>
        <p:sp>
          <p:nvSpPr>
            <p:cNvPr id="53" name="Left Arrow 52">
              <a:extLst>
                <a:ext uri="{FF2B5EF4-FFF2-40B4-BE49-F238E27FC236}">
                  <a16:creationId xmlns:a16="http://schemas.microsoft.com/office/drawing/2014/main" id="{5BA09D82-7156-DC40-9838-B6D3CC4C6668}"/>
                </a:ext>
              </a:extLst>
            </p:cNvPr>
            <p:cNvSpPr/>
            <p:nvPr/>
          </p:nvSpPr>
          <p:spPr>
            <a:xfrm>
              <a:off x="7785329" y="577188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5EBF3914-72CA-E04D-8557-0EE1B1EC203E}"/>
                </a:ext>
              </a:extLst>
            </p:cNvPr>
            <p:cNvSpPr/>
            <p:nvPr/>
          </p:nvSpPr>
          <p:spPr>
            <a:xfrm>
              <a:off x="6409372" y="459139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55" name="Rectangle 54">
              <a:extLst>
                <a:ext uri="{FF2B5EF4-FFF2-40B4-BE49-F238E27FC236}">
                  <a16:creationId xmlns:a16="http://schemas.microsoft.com/office/drawing/2014/main" id="{D40526F2-DF52-8B4A-892F-A33726E1A211}"/>
                </a:ext>
              </a:extLst>
            </p:cNvPr>
            <p:cNvSpPr/>
            <p:nvPr/>
          </p:nvSpPr>
          <p:spPr>
            <a:xfrm>
              <a:off x="6411209" y="4919692"/>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56" name="Rectangle 55">
              <a:extLst>
                <a:ext uri="{FF2B5EF4-FFF2-40B4-BE49-F238E27FC236}">
                  <a16:creationId xmlns:a16="http://schemas.microsoft.com/office/drawing/2014/main" id="{65D16D79-25A6-6742-8B5E-2E296E0414B2}"/>
                </a:ext>
              </a:extLst>
            </p:cNvPr>
            <p:cNvSpPr/>
            <p:nvPr/>
          </p:nvSpPr>
          <p:spPr>
            <a:xfrm>
              <a:off x="6409371" y="5222153"/>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r5</a:t>
              </a:r>
            </a:p>
          </p:txBody>
        </p:sp>
        <p:sp>
          <p:nvSpPr>
            <p:cNvPr id="57" name="Rectangle 56">
              <a:extLst>
                <a:ext uri="{FF2B5EF4-FFF2-40B4-BE49-F238E27FC236}">
                  <a16:creationId xmlns:a16="http://schemas.microsoft.com/office/drawing/2014/main" id="{B9B04390-6FE1-4E4C-B2DB-E9E2FFF8204C}"/>
                </a:ext>
              </a:extLst>
            </p:cNvPr>
            <p:cNvSpPr/>
            <p:nvPr/>
          </p:nvSpPr>
          <p:spPr>
            <a:xfrm>
              <a:off x="6411208" y="5550450"/>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callers r4</a:t>
              </a:r>
            </a:p>
          </p:txBody>
        </p:sp>
        <p:sp>
          <p:nvSpPr>
            <p:cNvPr id="58" name="Rectangle 57">
              <a:extLst>
                <a:ext uri="{FF2B5EF4-FFF2-40B4-BE49-F238E27FC236}">
                  <a16:creationId xmlns:a16="http://schemas.microsoft.com/office/drawing/2014/main" id="{042C867C-2EBC-3843-BBEF-AAF72E8639D5}"/>
                </a:ext>
              </a:extLst>
            </p:cNvPr>
            <p:cNvSpPr/>
            <p:nvPr/>
          </p:nvSpPr>
          <p:spPr>
            <a:xfrm>
              <a:off x="6063006" y="3389649"/>
              <a:ext cx="220445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Set FP</a:t>
              </a:r>
            </a:p>
            <a:p>
              <a:pPr algn="ctr"/>
              <a:r>
                <a:rPr lang="en-US" sz="1600" dirty="0">
                  <a:solidFill>
                    <a:schemeClr val="accent6"/>
                  </a:solidFill>
                  <a:latin typeface="Consolas" panose="020B0609020204030204" pitchFamily="49" charset="0"/>
                  <a:cs typeface="Consolas" panose="020B0609020204030204" pitchFamily="49" charset="0"/>
                </a:rPr>
                <a:t>add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59" name="TextBox 58">
              <a:extLst>
                <a:ext uri="{FF2B5EF4-FFF2-40B4-BE49-F238E27FC236}">
                  <a16:creationId xmlns:a16="http://schemas.microsoft.com/office/drawing/2014/main" id="{5E56F2D6-8AF7-FD43-8EC8-D76FAF448F8C}"/>
                </a:ext>
              </a:extLst>
            </p:cNvPr>
            <p:cNvSpPr txBox="1"/>
            <p:nvPr/>
          </p:nvSpPr>
          <p:spPr>
            <a:xfrm>
              <a:off x="8237543" y="4650380"/>
              <a:ext cx="377026" cy="369332"/>
            </a:xfrm>
            <a:prstGeom prst="rect">
              <a:avLst/>
            </a:prstGeom>
            <a:noFill/>
          </p:spPr>
          <p:txBody>
            <a:bodyPr wrap="none" rtlCol="0">
              <a:spAutoFit/>
            </a:bodyPr>
            <a:lstStyle/>
            <a:p>
              <a:r>
                <a:rPr lang="en-US" dirty="0" err="1"/>
                <a:t>fp</a:t>
              </a:r>
              <a:endParaRPr lang="en-US" dirty="0"/>
            </a:p>
          </p:txBody>
        </p:sp>
        <p:sp>
          <p:nvSpPr>
            <p:cNvPr id="60" name="Left Arrow 59">
              <a:extLst>
                <a:ext uri="{FF2B5EF4-FFF2-40B4-BE49-F238E27FC236}">
                  <a16:creationId xmlns:a16="http://schemas.microsoft.com/office/drawing/2014/main" id="{E1BC1BCE-DA08-0649-A865-51F6C9B3F2DF}"/>
                </a:ext>
              </a:extLst>
            </p:cNvPr>
            <p:cNvSpPr/>
            <p:nvPr/>
          </p:nvSpPr>
          <p:spPr>
            <a:xfrm>
              <a:off x="7785329" y="4789877"/>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D03EE234-ADD7-8D4E-AA60-78E28F812161}"/>
              </a:ext>
            </a:extLst>
          </p:cNvPr>
          <p:cNvGrpSpPr/>
          <p:nvPr/>
        </p:nvGrpSpPr>
        <p:grpSpPr>
          <a:xfrm>
            <a:off x="344787" y="627809"/>
            <a:ext cx="2348112" cy="3024197"/>
            <a:chOff x="344787" y="3458419"/>
            <a:chExt cx="2348112" cy="3024197"/>
          </a:xfrm>
        </p:grpSpPr>
        <p:sp>
          <p:nvSpPr>
            <p:cNvPr id="9" name="Rectangle 8">
              <a:extLst>
                <a:ext uri="{FF2B5EF4-FFF2-40B4-BE49-F238E27FC236}">
                  <a16:creationId xmlns:a16="http://schemas.microsoft.com/office/drawing/2014/main" id="{756192E3-9DCC-0343-899F-6861F19A6E30}"/>
                </a:ext>
              </a:extLst>
            </p:cNvPr>
            <p:cNvSpPr/>
            <p:nvPr/>
          </p:nvSpPr>
          <p:spPr>
            <a:xfrm>
              <a:off x="436668" y="4260512"/>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3" name="TextBox 12">
              <a:extLst>
                <a:ext uri="{FF2B5EF4-FFF2-40B4-BE49-F238E27FC236}">
                  <a16:creationId xmlns:a16="http://schemas.microsoft.com/office/drawing/2014/main" id="{E2B38AA8-2929-2049-8BAF-DA4AC8B74E11}"/>
                </a:ext>
              </a:extLst>
            </p:cNvPr>
            <p:cNvSpPr txBox="1"/>
            <p:nvPr/>
          </p:nvSpPr>
          <p:spPr>
            <a:xfrm>
              <a:off x="344787" y="6113284"/>
              <a:ext cx="1428596" cy="369332"/>
            </a:xfrm>
            <a:prstGeom prst="rect">
              <a:avLst/>
            </a:prstGeom>
            <a:noFill/>
          </p:spPr>
          <p:txBody>
            <a:bodyPr wrap="none" rtlCol="0">
              <a:spAutoFit/>
            </a:bodyPr>
            <a:lstStyle/>
            <a:p>
              <a:r>
                <a:rPr lang="en-US" dirty="0"/>
                <a:t>low memory</a:t>
              </a:r>
            </a:p>
          </p:txBody>
        </p:sp>
        <p:sp>
          <p:nvSpPr>
            <p:cNvPr id="14" name="Rectangle 13">
              <a:extLst>
                <a:ext uri="{FF2B5EF4-FFF2-40B4-BE49-F238E27FC236}">
                  <a16:creationId xmlns:a16="http://schemas.microsoft.com/office/drawing/2014/main" id="{BE28A147-8BAD-4949-8C1E-1CA85E117042}"/>
                </a:ext>
              </a:extLst>
            </p:cNvPr>
            <p:cNvSpPr/>
            <p:nvPr/>
          </p:nvSpPr>
          <p:spPr>
            <a:xfrm>
              <a:off x="434691" y="4890741"/>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060BA2E-2BA7-6B4F-B7B7-DFFA0118380C}"/>
                </a:ext>
              </a:extLst>
            </p:cNvPr>
            <p:cNvSpPr/>
            <p:nvPr/>
          </p:nvSpPr>
          <p:spPr>
            <a:xfrm>
              <a:off x="434691" y="5196760"/>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6AB91C2-F487-D14A-8C84-AF5A45161265}"/>
                </a:ext>
              </a:extLst>
            </p:cNvPr>
            <p:cNvSpPr/>
            <p:nvPr/>
          </p:nvSpPr>
          <p:spPr>
            <a:xfrm>
              <a:off x="434691" y="5511245"/>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4074AC5-E76F-0947-AE5B-5EF2E7BF177F}"/>
                </a:ext>
              </a:extLst>
            </p:cNvPr>
            <p:cNvSpPr/>
            <p:nvPr/>
          </p:nvSpPr>
          <p:spPr>
            <a:xfrm>
              <a:off x="434691" y="4579254"/>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055681A-1728-3A45-85ED-DE000F72062C}"/>
                </a:ext>
              </a:extLst>
            </p:cNvPr>
            <p:cNvSpPr/>
            <p:nvPr/>
          </p:nvSpPr>
          <p:spPr>
            <a:xfrm>
              <a:off x="434691" y="3941770"/>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21" name="Left Arrow 20">
              <a:extLst>
                <a:ext uri="{FF2B5EF4-FFF2-40B4-BE49-F238E27FC236}">
                  <a16:creationId xmlns:a16="http://schemas.microsoft.com/office/drawing/2014/main" id="{525D34E4-3F9B-A843-B652-8814FBC8B8D2}"/>
                </a:ext>
              </a:extLst>
            </p:cNvPr>
            <p:cNvSpPr/>
            <p:nvPr/>
          </p:nvSpPr>
          <p:spPr>
            <a:xfrm>
              <a:off x="1810650" y="4434400"/>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D3E097B-32EE-6046-9911-FB4BF0C96045}"/>
                </a:ext>
              </a:extLst>
            </p:cNvPr>
            <p:cNvSpPr txBox="1"/>
            <p:nvPr/>
          </p:nvSpPr>
          <p:spPr>
            <a:xfrm>
              <a:off x="2264577" y="4208215"/>
              <a:ext cx="428322" cy="369332"/>
            </a:xfrm>
            <a:prstGeom prst="rect">
              <a:avLst/>
            </a:prstGeom>
            <a:noFill/>
          </p:spPr>
          <p:txBody>
            <a:bodyPr wrap="none" rtlCol="0">
              <a:spAutoFit/>
            </a:bodyPr>
            <a:lstStyle/>
            <a:p>
              <a:r>
                <a:rPr lang="en-US" dirty="0" err="1"/>
                <a:t>sp</a:t>
              </a:r>
              <a:endParaRPr lang="en-US" dirty="0"/>
            </a:p>
          </p:txBody>
        </p:sp>
        <p:sp>
          <p:nvSpPr>
            <p:cNvPr id="41" name="TextBox 40">
              <a:extLst>
                <a:ext uri="{FF2B5EF4-FFF2-40B4-BE49-F238E27FC236}">
                  <a16:creationId xmlns:a16="http://schemas.microsoft.com/office/drawing/2014/main" id="{2B6664F5-1402-804D-A906-7D6D6AC60B35}"/>
                </a:ext>
              </a:extLst>
            </p:cNvPr>
            <p:cNvSpPr txBox="1"/>
            <p:nvPr/>
          </p:nvSpPr>
          <p:spPr>
            <a:xfrm>
              <a:off x="592201" y="3458419"/>
              <a:ext cx="1826141" cy="369332"/>
            </a:xfrm>
            <a:prstGeom prst="rect">
              <a:avLst/>
            </a:prstGeom>
            <a:noFill/>
          </p:spPr>
          <p:txBody>
            <a:bodyPr wrap="none" rtlCol="0">
              <a:spAutoFit/>
            </a:bodyPr>
            <a:lstStyle/>
            <a:p>
              <a:r>
                <a:rPr lang="en-US" dirty="0"/>
                <a:t>at function entry</a:t>
              </a:r>
            </a:p>
          </p:txBody>
        </p:sp>
        <p:sp>
          <p:nvSpPr>
            <p:cNvPr id="42" name="Rectangle 41">
              <a:extLst>
                <a:ext uri="{FF2B5EF4-FFF2-40B4-BE49-F238E27FC236}">
                  <a16:creationId xmlns:a16="http://schemas.microsoft.com/office/drawing/2014/main" id="{B04D73F4-67C7-DF44-97FE-16BA5EFFE501}"/>
                </a:ext>
              </a:extLst>
            </p:cNvPr>
            <p:cNvSpPr/>
            <p:nvPr/>
          </p:nvSpPr>
          <p:spPr>
            <a:xfrm>
              <a:off x="433703" y="5823332"/>
              <a:ext cx="1375959" cy="312087"/>
            </a:xfrm>
            <a:prstGeom prst="rect">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F602D8FD-0EE9-FB42-ADDD-481D371AFD00}"/>
              </a:ext>
            </a:extLst>
          </p:cNvPr>
          <p:cNvGrpSpPr/>
          <p:nvPr/>
        </p:nvGrpSpPr>
        <p:grpSpPr>
          <a:xfrm>
            <a:off x="8854287" y="278022"/>
            <a:ext cx="2989921" cy="3987192"/>
            <a:chOff x="8903876" y="2977619"/>
            <a:chExt cx="2989921" cy="3987192"/>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8903876" y="2977619"/>
              <a:ext cx="298992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Allocate Space for locals</a:t>
              </a:r>
            </a:p>
            <a:p>
              <a:pPr algn="ctr"/>
              <a:r>
                <a:rPr lang="en-US" sz="1600" dirty="0" err="1">
                  <a:solidFill>
                    <a:schemeClr val="accent6"/>
                  </a:solidFill>
                  <a:latin typeface="Consolas" panose="020B0609020204030204" pitchFamily="49" charset="0"/>
                  <a:cs typeface="Consolas" panose="020B0609020204030204" pitchFamily="49" charset="0"/>
                </a:rPr>
                <a:t>ldr</a:t>
              </a:r>
              <a:r>
                <a:rPr lang="en-US" sz="1600" dirty="0">
                  <a:solidFill>
                    <a:schemeClr val="accent6"/>
                  </a:solidFill>
                  <a:latin typeface="Consolas" panose="020B0609020204030204" pitchFamily="49" charset="0"/>
                  <a:cs typeface="Consolas" panose="020B0609020204030204" pitchFamily="49" charset="0"/>
                </a:rPr>
                <a:t> r3, =FRMADD</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r3</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sp>
        <p:nvSpPr>
          <p:cNvPr id="67" name="TextBox 66">
            <a:extLst>
              <a:ext uri="{FF2B5EF4-FFF2-40B4-BE49-F238E27FC236}">
                <a16:creationId xmlns:a16="http://schemas.microsoft.com/office/drawing/2014/main" id="{9CC18DCB-109C-D846-95C0-F0B5D5E8D41C}"/>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grpSp>
        <p:nvGrpSpPr>
          <p:cNvPr id="31" name="Group 30">
            <a:extLst>
              <a:ext uri="{FF2B5EF4-FFF2-40B4-BE49-F238E27FC236}">
                <a16:creationId xmlns:a16="http://schemas.microsoft.com/office/drawing/2014/main" id="{35CC0E5C-EFF3-B54D-C2F0-3F9C3117FA2C}"/>
              </a:ext>
            </a:extLst>
          </p:cNvPr>
          <p:cNvGrpSpPr/>
          <p:nvPr/>
        </p:nvGrpSpPr>
        <p:grpSpPr>
          <a:xfrm>
            <a:off x="1814227" y="1072186"/>
            <a:ext cx="830953" cy="369332"/>
            <a:chOff x="1653962" y="2057134"/>
            <a:chExt cx="830953" cy="369332"/>
          </a:xfrm>
        </p:grpSpPr>
        <p:sp>
          <p:nvSpPr>
            <p:cNvPr id="83" name="Left Arrow 82">
              <a:extLst>
                <a:ext uri="{FF2B5EF4-FFF2-40B4-BE49-F238E27FC236}">
                  <a16:creationId xmlns:a16="http://schemas.microsoft.com/office/drawing/2014/main" id="{B63EC205-B9F6-8932-3D4B-E1A3F7F9004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3D075173-6954-D4B5-366B-68F9E047F817}"/>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85" name="Group 84">
            <a:extLst>
              <a:ext uri="{FF2B5EF4-FFF2-40B4-BE49-F238E27FC236}">
                <a16:creationId xmlns:a16="http://schemas.microsoft.com/office/drawing/2014/main" id="{E2446E0B-0772-682A-1AA8-584AAF425702}"/>
              </a:ext>
            </a:extLst>
          </p:cNvPr>
          <p:cNvGrpSpPr/>
          <p:nvPr/>
        </p:nvGrpSpPr>
        <p:grpSpPr>
          <a:xfrm>
            <a:off x="4890630" y="1091868"/>
            <a:ext cx="830953" cy="369332"/>
            <a:chOff x="1653962" y="2057134"/>
            <a:chExt cx="830953" cy="369332"/>
          </a:xfrm>
        </p:grpSpPr>
        <p:sp>
          <p:nvSpPr>
            <p:cNvPr id="86" name="Left Arrow 85">
              <a:extLst>
                <a:ext uri="{FF2B5EF4-FFF2-40B4-BE49-F238E27FC236}">
                  <a16:creationId xmlns:a16="http://schemas.microsoft.com/office/drawing/2014/main" id="{F3C2F5E5-E3C4-AE78-85A8-227F11AD5D36}"/>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86897C67-E13B-E9DE-5567-6BD50DF6609C}"/>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32" name="TextBox 31">
            <a:extLst>
              <a:ext uri="{FF2B5EF4-FFF2-40B4-BE49-F238E27FC236}">
                <a16:creationId xmlns:a16="http://schemas.microsoft.com/office/drawing/2014/main" id="{67B961F4-85F7-BCAD-523C-2F6811CA678E}"/>
              </a:ext>
            </a:extLst>
          </p:cNvPr>
          <p:cNvSpPr txBox="1"/>
          <p:nvPr/>
        </p:nvSpPr>
        <p:spPr>
          <a:xfrm>
            <a:off x="402343" y="4366031"/>
            <a:ext cx="22844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was just called this how the stack looks</a:t>
            </a:r>
          </a:p>
          <a:p>
            <a:r>
              <a:rPr lang="en-US" dirty="0">
                <a:solidFill>
                  <a:srgbClr val="F3753F"/>
                </a:solidFill>
              </a:rPr>
              <a:t>The orange blocks </a:t>
            </a:r>
            <a:r>
              <a:rPr lang="en-US" dirty="0"/>
              <a:t>are part of the caller's stack frame</a:t>
            </a:r>
          </a:p>
        </p:txBody>
      </p:sp>
      <p:sp>
        <p:nvSpPr>
          <p:cNvPr id="88" name="TextBox 87">
            <a:extLst>
              <a:ext uri="{FF2B5EF4-FFF2-40B4-BE49-F238E27FC236}">
                <a16:creationId xmlns:a16="http://schemas.microsoft.com/office/drawing/2014/main" id="{017FB12F-2E2F-A827-2474-4BAE427A2850}"/>
              </a:ext>
            </a:extLst>
          </p:cNvPr>
          <p:cNvSpPr txBox="1"/>
          <p:nvPr/>
        </p:nvSpPr>
        <p:spPr>
          <a:xfrm>
            <a:off x="3056100" y="4155982"/>
            <a:ext cx="2572209" cy="1754326"/>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saves </a:t>
            </a:r>
            <a:r>
              <a:rPr lang="en-US" dirty="0" err="1">
                <a:solidFill>
                  <a:srgbClr val="2C895B"/>
                </a:solidFill>
              </a:rPr>
              <a:t>lr</a:t>
            </a:r>
            <a:r>
              <a:rPr lang="en-US" dirty="0">
                <a:solidFill>
                  <a:srgbClr val="2C895B"/>
                </a:solidFill>
              </a:rPr>
              <a:t>, </a:t>
            </a:r>
            <a:r>
              <a:rPr lang="en-US" dirty="0" err="1">
                <a:solidFill>
                  <a:srgbClr val="2C895B"/>
                </a:solidFill>
              </a:rPr>
              <a:t>fp</a:t>
            </a:r>
            <a:r>
              <a:rPr lang="en-US" dirty="0">
                <a:solidFill>
                  <a:srgbClr val="2C895B"/>
                </a:solidFill>
              </a:rPr>
              <a:t> using a </a:t>
            </a:r>
            <a:r>
              <a:rPr lang="en-US" dirty="0">
                <a:solidFill>
                  <a:srgbClr val="C00000"/>
                </a:solidFill>
                <a:latin typeface="Consolas" panose="020B0609020204030204" pitchFamily="49" charset="0"/>
                <a:cs typeface="Consolas" panose="020B0609020204030204" pitchFamily="49" charset="0"/>
              </a:rPr>
              <a:t>push</a:t>
            </a:r>
            <a:r>
              <a:rPr lang="en-US" dirty="0">
                <a:solidFill>
                  <a:srgbClr val="2C895B"/>
                </a:solidFill>
              </a:rPr>
              <a:t> </a:t>
            </a:r>
            <a:r>
              <a:rPr lang="en-US" dirty="0"/>
              <a:t>and </a:t>
            </a:r>
            <a:r>
              <a:rPr lang="en-US" dirty="0">
                <a:solidFill>
                  <a:srgbClr val="0070C0"/>
                </a:solidFill>
              </a:rPr>
              <a:t>only those preserved  registers it wants to use</a:t>
            </a:r>
            <a:r>
              <a:rPr lang="en-US" dirty="0"/>
              <a:t> </a:t>
            </a:r>
            <a:r>
              <a:rPr lang="en-US" dirty="0">
                <a:solidFill>
                  <a:srgbClr val="7030A0"/>
                </a:solidFill>
              </a:rPr>
              <a:t>on the stack</a:t>
            </a:r>
          </a:p>
          <a:p>
            <a:r>
              <a:rPr lang="en-US" dirty="0">
                <a:solidFill>
                  <a:srgbClr val="7030A0"/>
                </a:solidFill>
              </a:rPr>
              <a:t>Do not push r12 or r13</a:t>
            </a:r>
          </a:p>
        </p:txBody>
      </p:sp>
      <p:sp>
        <p:nvSpPr>
          <p:cNvPr id="89" name="TextBox 88">
            <a:extLst>
              <a:ext uri="{FF2B5EF4-FFF2-40B4-BE49-F238E27FC236}">
                <a16:creationId xmlns:a16="http://schemas.microsoft.com/office/drawing/2014/main" id="{6E3A62BA-3BB9-3264-72B1-E5599C6542D6}"/>
              </a:ext>
            </a:extLst>
          </p:cNvPr>
          <p:cNvSpPr txBox="1"/>
          <p:nvPr/>
        </p:nvSpPr>
        <p:spPr>
          <a:xfrm>
            <a:off x="6201430" y="4409541"/>
            <a:ext cx="2280212"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t>Function </a:t>
            </a:r>
            <a:r>
              <a:rPr lang="en-US" dirty="0">
                <a:solidFill>
                  <a:srgbClr val="2C895B"/>
                </a:solidFill>
              </a:rPr>
              <a:t>moves the </a:t>
            </a:r>
            <a:r>
              <a:rPr lang="en-US" dirty="0" err="1">
                <a:solidFill>
                  <a:srgbClr val="2C895B"/>
                </a:solidFill>
              </a:rPr>
              <a:t>fp</a:t>
            </a:r>
            <a:r>
              <a:rPr lang="en-US" dirty="0">
                <a:solidFill>
                  <a:srgbClr val="2C895B"/>
                </a:solidFill>
              </a:rPr>
              <a:t> </a:t>
            </a:r>
            <a:r>
              <a:rPr lang="en-US" dirty="0">
                <a:solidFill>
                  <a:schemeClr val="tx2"/>
                </a:solidFill>
              </a:rPr>
              <a:t>to </a:t>
            </a:r>
            <a:r>
              <a:rPr lang="en-US" dirty="0">
                <a:solidFill>
                  <a:srgbClr val="0070C0"/>
                </a:solidFill>
              </a:rPr>
              <a:t>point at the saved </a:t>
            </a:r>
            <a:r>
              <a:rPr lang="en-US" dirty="0" err="1">
                <a:solidFill>
                  <a:srgbClr val="0070C0"/>
                </a:solidFill>
              </a:rPr>
              <a:t>lr</a:t>
            </a:r>
            <a:r>
              <a:rPr lang="en-US" dirty="0">
                <a:solidFill>
                  <a:srgbClr val="0070C0"/>
                </a:solidFill>
              </a:rPr>
              <a:t> </a:t>
            </a:r>
            <a:r>
              <a:rPr lang="en-US" dirty="0">
                <a:solidFill>
                  <a:schemeClr val="tx2"/>
                </a:solidFill>
              </a:rPr>
              <a:t>as </a:t>
            </a:r>
            <a:r>
              <a:rPr lang="en-US" dirty="0">
                <a:solidFill>
                  <a:srgbClr val="C00000"/>
                </a:solidFill>
              </a:rPr>
              <a:t>required by the Aarch32 spec</a:t>
            </a:r>
          </a:p>
        </p:txBody>
      </p:sp>
      <p:sp>
        <p:nvSpPr>
          <p:cNvPr id="90" name="TextBox 89">
            <a:extLst>
              <a:ext uri="{FF2B5EF4-FFF2-40B4-BE49-F238E27FC236}">
                <a16:creationId xmlns:a16="http://schemas.microsoft.com/office/drawing/2014/main" id="{38CFE86A-6332-269C-24FA-7D718B2D0A50}"/>
              </a:ext>
            </a:extLst>
          </p:cNvPr>
          <p:cNvSpPr txBox="1"/>
          <p:nvPr/>
        </p:nvSpPr>
        <p:spPr>
          <a:xfrm>
            <a:off x="9119595" y="4421843"/>
            <a:ext cx="2603403"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Allocate Space for Local Variables</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10676683" y="1781950"/>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102307" y="6002323"/>
            <a:ext cx="8946673" cy="874797"/>
            <a:chOff x="3102307" y="6002323"/>
            <a:chExt cx="8946673" cy="874797"/>
          </a:xfrm>
        </p:grpSpPr>
        <p:sp>
          <p:nvSpPr>
            <p:cNvPr id="3" name="TextBox 2">
              <a:extLst>
                <a:ext uri="{FF2B5EF4-FFF2-40B4-BE49-F238E27FC236}">
                  <a16:creationId xmlns:a16="http://schemas.microsoft.com/office/drawing/2014/main" id="{2140F810-59E9-F0BF-6F0E-A2D9BD5755C5}"/>
                </a:ext>
              </a:extLst>
            </p:cNvPr>
            <p:cNvSpPr txBox="1"/>
            <p:nvPr/>
          </p:nvSpPr>
          <p:spPr>
            <a:xfrm>
              <a:off x="6288092" y="6507788"/>
              <a:ext cx="2698175" cy="369332"/>
            </a:xfrm>
            <a:prstGeom prst="rect">
              <a:avLst/>
            </a:prstGeom>
            <a:noFill/>
          </p:spPr>
          <p:txBody>
            <a:bodyPr wrap="none" rtlCol="0">
              <a:spAutoFit/>
            </a:bodyPr>
            <a:lstStyle/>
            <a:p>
              <a:r>
                <a:rPr lang="en-US" dirty="0">
                  <a:solidFill>
                    <a:srgbClr val="0070C0"/>
                  </a:solidFill>
                </a:rPr>
                <a:t>Part of function prologue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295723" y="1808907"/>
              <a:ext cx="559841" cy="894667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2F12111B-C1A3-3568-2764-B04678281EA6}"/>
              </a:ext>
            </a:extLst>
          </p:cNvPr>
          <p:cNvGrpSpPr/>
          <p:nvPr/>
        </p:nvGrpSpPr>
        <p:grpSpPr>
          <a:xfrm>
            <a:off x="2549139" y="1799527"/>
            <a:ext cx="945427" cy="1258438"/>
            <a:chOff x="2549139" y="1799527"/>
            <a:chExt cx="945427" cy="1258438"/>
          </a:xfrm>
        </p:grpSpPr>
        <p:sp>
          <p:nvSpPr>
            <p:cNvPr id="7" name="TextBox 6">
              <a:extLst>
                <a:ext uri="{FF2B5EF4-FFF2-40B4-BE49-F238E27FC236}">
                  <a16:creationId xmlns:a16="http://schemas.microsoft.com/office/drawing/2014/main" id="{A8335660-1BD0-62F2-6975-91ADC2FF4B40}"/>
                </a:ext>
              </a:extLst>
            </p:cNvPr>
            <p:cNvSpPr txBox="1"/>
            <p:nvPr/>
          </p:nvSpPr>
          <p:spPr>
            <a:xfrm>
              <a:off x="2549139" y="2167136"/>
              <a:ext cx="739647" cy="738664"/>
            </a:xfrm>
            <a:prstGeom prst="rect">
              <a:avLst/>
            </a:prstGeom>
            <a:solidFill>
              <a:schemeClr val="bg1"/>
            </a:solidFill>
            <a:ln w="25400">
              <a:solidFill>
                <a:schemeClr val="accent1"/>
              </a:solidFill>
            </a:ln>
          </p:spPr>
          <p:txBody>
            <a:bodyPr wrap="square" rtlCol="0">
              <a:spAutoFit/>
            </a:bodyPr>
            <a:lstStyle/>
            <a:p>
              <a:r>
                <a:rPr lang="en-US" sz="1400" dirty="0"/>
                <a:t>New Stack Frame</a:t>
              </a:r>
            </a:p>
          </p:txBody>
        </p:sp>
        <p:sp>
          <p:nvSpPr>
            <p:cNvPr id="8" name="Right Brace 7">
              <a:extLst>
                <a:ext uri="{FF2B5EF4-FFF2-40B4-BE49-F238E27FC236}">
                  <a16:creationId xmlns:a16="http://schemas.microsoft.com/office/drawing/2014/main" id="{8A1675D3-D892-C248-7279-9394DBD5F4BC}"/>
                </a:ext>
              </a:extLst>
            </p:cNvPr>
            <p:cNvSpPr/>
            <p:nvPr/>
          </p:nvSpPr>
          <p:spPr>
            <a:xfrm rot="10800000">
              <a:off x="3267182" y="1799527"/>
              <a:ext cx="227384" cy="12584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7" name="Right Brace 36">
            <a:extLst>
              <a:ext uri="{FF2B5EF4-FFF2-40B4-BE49-F238E27FC236}">
                <a16:creationId xmlns:a16="http://schemas.microsoft.com/office/drawing/2014/main" id="{82A453CB-0E0D-0475-7B7E-A71403E4284A}"/>
              </a:ext>
            </a:extLst>
          </p:cNvPr>
          <p:cNvSpPr/>
          <p:nvPr/>
        </p:nvSpPr>
        <p:spPr>
          <a:xfrm>
            <a:off x="10636511" y="2121943"/>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3EAA52F7-64D8-2B3F-991C-88E5DEFBDC91}"/>
              </a:ext>
            </a:extLst>
          </p:cNvPr>
          <p:cNvSpPr txBox="1"/>
          <p:nvPr/>
        </p:nvSpPr>
        <p:spPr>
          <a:xfrm>
            <a:off x="10950556" y="2373185"/>
            <a:ext cx="909576" cy="276999"/>
          </a:xfrm>
          <a:prstGeom prst="rect">
            <a:avLst/>
          </a:prstGeom>
          <a:noFill/>
        </p:spPr>
        <p:txBody>
          <a:bodyPr wrap="square" rtlCol="0">
            <a:spAutoFit/>
          </a:bodyPr>
          <a:lstStyle/>
          <a:p>
            <a:r>
              <a:rPr lang="en-US" sz="1200" dirty="0"/>
              <a:t>FP_OFF</a:t>
            </a:r>
          </a:p>
        </p:txBody>
      </p:sp>
      <p:sp>
        <p:nvSpPr>
          <p:cNvPr id="39" name="Right Brace 38">
            <a:extLst>
              <a:ext uri="{FF2B5EF4-FFF2-40B4-BE49-F238E27FC236}">
                <a16:creationId xmlns:a16="http://schemas.microsoft.com/office/drawing/2014/main" id="{BFB3DD9D-43BA-A774-E9AD-3043DEAB8594}"/>
              </a:ext>
            </a:extLst>
          </p:cNvPr>
          <p:cNvSpPr/>
          <p:nvPr/>
        </p:nvSpPr>
        <p:spPr>
          <a:xfrm>
            <a:off x="7808262" y="205541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956E8D73-9251-AF2D-5BC4-72B5614C5245}"/>
              </a:ext>
            </a:extLst>
          </p:cNvPr>
          <p:cNvSpPr txBox="1"/>
          <p:nvPr/>
        </p:nvSpPr>
        <p:spPr>
          <a:xfrm>
            <a:off x="8122307" y="2306657"/>
            <a:ext cx="909576" cy="276999"/>
          </a:xfrm>
          <a:prstGeom prst="rect">
            <a:avLst/>
          </a:prstGeom>
          <a:noFill/>
        </p:spPr>
        <p:txBody>
          <a:bodyPr wrap="square" rtlCol="0">
            <a:spAutoFit/>
          </a:bodyPr>
          <a:lstStyle/>
          <a:p>
            <a:r>
              <a:rPr lang="en-US" sz="1200" dirty="0"/>
              <a:t>FP_OFF</a:t>
            </a:r>
          </a:p>
        </p:txBody>
      </p:sp>
    </p:spTree>
    <p:extLst>
      <p:ext uri="{BB962C8B-B14F-4D97-AF65-F5344CB8AC3E}">
        <p14:creationId xmlns:p14="http://schemas.microsoft.com/office/powerpoint/2010/main" val="999570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AA2D2F57-F59F-7248-AF29-E4AF03B13CF6}"/>
              </a:ext>
            </a:extLst>
          </p:cNvPr>
          <p:cNvSpPr/>
          <p:nvPr/>
        </p:nvSpPr>
        <p:spPr>
          <a:xfrm>
            <a:off x="7858757" y="587906"/>
            <a:ext cx="3000668" cy="4077159"/>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53CA8A-812E-8B45-8BAE-0A516715F381}"/>
              </a:ext>
            </a:extLst>
          </p:cNvPr>
          <p:cNvSpPr>
            <a:spLocks noGrp="1"/>
          </p:cNvSpPr>
          <p:nvPr>
            <p:ph type="title"/>
          </p:nvPr>
        </p:nvSpPr>
        <p:spPr>
          <a:xfrm>
            <a:off x="21693" y="146838"/>
            <a:ext cx="11701305" cy="419865"/>
          </a:xfrm>
        </p:spPr>
        <p:txBody>
          <a:bodyPr/>
          <a:lstStyle/>
          <a:p>
            <a:r>
              <a:rPr lang="en-US" sz="2800" dirty="0"/>
              <a:t>Function Epilogue: Deallocating the Stack Frame</a:t>
            </a:r>
          </a:p>
        </p:txBody>
      </p:sp>
      <p:grpSp>
        <p:nvGrpSpPr>
          <p:cNvPr id="19" name="Group 18">
            <a:extLst>
              <a:ext uri="{FF2B5EF4-FFF2-40B4-BE49-F238E27FC236}">
                <a16:creationId xmlns:a16="http://schemas.microsoft.com/office/drawing/2014/main" id="{F602D8FD-0EE9-FB42-ADDD-481D371AFD00}"/>
              </a:ext>
            </a:extLst>
          </p:cNvPr>
          <p:cNvGrpSpPr/>
          <p:nvPr/>
        </p:nvGrpSpPr>
        <p:grpSpPr>
          <a:xfrm>
            <a:off x="7954244" y="566703"/>
            <a:ext cx="2922819" cy="4048626"/>
            <a:chOff x="9072186" y="3091342"/>
            <a:chExt cx="2922819" cy="4048626"/>
          </a:xfrm>
        </p:grpSpPr>
        <p:sp>
          <p:nvSpPr>
            <p:cNvPr id="62" name="Rectangle 61">
              <a:extLst>
                <a:ext uri="{FF2B5EF4-FFF2-40B4-BE49-F238E27FC236}">
                  <a16:creationId xmlns:a16="http://schemas.microsoft.com/office/drawing/2014/main" id="{CAD9EAF7-AA97-0D4F-B156-60FAA4607272}"/>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63" name="TextBox 62">
              <a:extLst>
                <a:ext uri="{FF2B5EF4-FFF2-40B4-BE49-F238E27FC236}">
                  <a16:creationId xmlns:a16="http://schemas.microsoft.com/office/drawing/2014/main" id="{F9D15A65-58F2-0047-8D81-A5B36BB26ECB}"/>
                </a:ext>
              </a:extLst>
            </p:cNvPr>
            <p:cNvSpPr txBox="1"/>
            <p:nvPr/>
          </p:nvSpPr>
          <p:spPr>
            <a:xfrm>
              <a:off x="9248497" y="6770636"/>
              <a:ext cx="1428596" cy="369332"/>
            </a:xfrm>
            <a:prstGeom prst="rect">
              <a:avLst/>
            </a:prstGeom>
            <a:noFill/>
          </p:spPr>
          <p:txBody>
            <a:bodyPr wrap="none" rtlCol="0">
              <a:spAutoFit/>
            </a:bodyPr>
            <a:lstStyle/>
            <a:p>
              <a:r>
                <a:rPr lang="en-US" dirty="0"/>
                <a:t>low memory</a:t>
              </a:r>
            </a:p>
          </p:txBody>
        </p:sp>
        <p:sp>
          <p:nvSpPr>
            <p:cNvPr id="68" name="Rectangle 67">
              <a:extLst>
                <a:ext uri="{FF2B5EF4-FFF2-40B4-BE49-F238E27FC236}">
                  <a16:creationId xmlns:a16="http://schemas.microsoft.com/office/drawing/2014/main" id="{46EACBC8-8FD3-A843-B872-DD9DF127CA70}"/>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69" name="Left Arrow 68">
              <a:extLst>
                <a:ext uri="{FF2B5EF4-FFF2-40B4-BE49-F238E27FC236}">
                  <a16:creationId xmlns:a16="http://schemas.microsoft.com/office/drawing/2014/main" id="{F6449024-97A7-154C-9E45-9FC9F2A209BB}"/>
                </a:ext>
              </a:extLst>
            </p:cNvPr>
            <p:cNvSpPr/>
            <p:nvPr/>
          </p:nvSpPr>
          <p:spPr>
            <a:xfrm>
              <a:off x="10695720" y="437684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54769E5-47A8-7C40-854C-A070552DDB25}"/>
                </a:ext>
              </a:extLst>
            </p:cNvPr>
            <p:cNvSpPr txBox="1"/>
            <p:nvPr/>
          </p:nvSpPr>
          <p:spPr>
            <a:xfrm>
              <a:off x="11149647" y="4150664"/>
              <a:ext cx="428322" cy="369332"/>
            </a:xfrm>
            <a:prstGeom prst="rect">
              <a:avLst/>
            </a:prstGeom>
            <a:noFill/>
          </p:spPr>
          <p:txBody>
            <a:bodyPr wrap="none" rtlCol="0">
              <a:spAutoFit/>
            </a:bodyPr>
            <a:lstStyle/>
            <a:p>
              <a:r>
                <a:rPr lang="en-US" dirty="0" err="1"/>
                <a:t>sp</a:t>
              </a:r>
              <a:endParaRPr lang="en-US" dirty="0"/>
            </a:p>
          </p:txBody>
        </p:sp>
        <p:sp>
          <p:nvSpPr>
            <p:cNvPr id="72" name="Rectangle 71">
              <a:extLst>
                <a:ext uri="{FF2B5EF4-FFF2-40B4-BE49-F238E27FC236}">
                  <a16:creationId xmlns:a16="http://schemas.microsoft.com/office/drawing/2014/main" id="{27C883B0-5FC4-F14E-A441-382BDC04B3E9}"/>
                </a:ext>
              </a:extLst>
            </p:cNvPr>
            <p:cNvSpPr/>
            <p:nvPr/>
          </p:nvSpPr>
          <p:spPr>
            <a:xfrm>
              <a:off x="9318773" y="5765781"/>
              <a:ext cx="1375959" cy="1064839"/>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74" name="Rectangle 73">
              <a:extLst>
                <a:ext uri="{FF2B5EF4-FFF2-40B4-BE49-F238E27FC236}">
                  <a16:creationId xmlns:a16="http://schemas.microsoft.com/office/drawing/2014/main" id="{1CC7DEC7-915A-1B4B-932C-D329BE90AE3A}"/>
                </a:ext>
              </a:extLst>
            </p:cNvPr>
            <p:cNvSpPr/>
            <p:nvPr/>
          </p:nvSpPr>
          <p:spPr>
            <a:xfrm>
              <a:off x="9072186" y="3091342"/>
              <a:ext cx="2653290" cy="584775"/>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At function exit after</a:t>
              </a:r>
            </a:p>
            <a:p>
              <a:pPr algn="ctr"/>
              <a:r>
                <a:rPr lang="en-US" sz="1600" dirty="0">
                  <a:solidFill>
                    <a:schemeClr val="accent6"/>
                  </a:solidFill>
                  <a:latin typeface="Consolas" panose="020B0609020204030204" pitchFamily="49" charset="0"/>
                  <a:cs typeface="Consolas" panose="020B0609020204030204" pitchFamily="49" charset="0"/>
                </a:rPr>
                <a:t>pop {r4,r5,fp,lr}</a:t>
              </a:r>
            </a:p>
          </p:txBody>
        </p:sp>
        <p:sp>
          <p:nvSpPr>
            <p:cNvPr id="75" name="Rectangle 74">
              <a:extLst>
                <a:ext uri="{FF2B5EF4-FFF2-40B4-BE49-F238E27FC236}">
                  <a16:creationId xmlns:a16="http://schemas.microsoft.com/office/drawing/2014/main" id="{6A47B5DD-1D87-FF47-896D-500EE4525C1E}"/>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76" name="Rectangle 75">
              <a:extLst>
                <a:ext uri="{FF2B5EF4-FFF2-40B4-BE49-F238E27FC236}">
                  <a16:creationId xmlns:a16="http://schemas.microsoft.com/office/drawing/2014/main" id="{E36F1238-EFD9-DD4A-AD0E-15A5624CA102}"/>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77" name="Rectangle 76">
              <a:extLst>
                <a:ext uri="{FF2B5EF4-FFF2-40B4-BE49-F238E27FC236}">
                  <a16:creationId xmlns:a16="http://schemas.microsoft.com/office/drawing/2014/main" id="{1D307D4F-6A84-764D-A925-E185F39C3F43}"/>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78" name="Rectangle 77">
              <a:extLst>
                <a:ext uri="{FF2B5EF4-FFF2-40B4-BE49-F238E27FC236}">
                  <a16:creationId xmlns:a16="http://schemas.microsoft.com/office/drawing/2014/main" id="{B83099D8-D11B-3C42-8525-20604481CB33}"/>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79" name="Right Brace 78">
              <a:extLst>
                <a:ext uri="{FF2B5EF4-FFF2-40B4-BE49-F238E27FC236}">
                  <a16:creationId xmlns:a16="http://schemas.microsoft.com/office/drawing/2014/main" id="{0E26A5FF-450B-3943-BD72-D12E59911A76}"/>
                </a:ext>
              </a:extLst>
            </p:cNvPr>
            <p:cNvSpPr/>
            <p:nvPr/>
          </p:nvSpPr>
          <p:spPr>
            <a:xfrm>
              <a:off x="10694732" y="4526212"/>
              <a:ext cx="410836" cy="2284903"/>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TextBox 79">
              <a:extLst>
                <a:ext uri="{FF2B5EF4-FFF2-40B4-BE49-F238E27FC236}">
                  <a16:creationId xmlns:a16="http://schemas.microsoft.com/office/drawing/2014/main" id="{66196B34-12FF-754F-BD25-B9B3200E3E7B}"/>
                </a:ext>
              </a:extLst>
            </p:cNvPr>
            <p:cNvSpPr txBox="1"/>
            <p:nvPr/>
          </p:nvSpPr>
          <p:spPr>
            <a:xfrm>
              <a:off x="11031112" y="5027502"/>
              <a:ext cx="963893" cy="1754326"/>
            </a:xfrm>
            <a:prstGeom prst="rect">
              <a:avLst/>
            </a:prstGeom>
            <a:noFill/>
          </p:spPr>
          <p:txBody>
            <a:bodyPr wrap="square" rtlCol="0">
              <a:spAutoFit/>
            </a:bodyPr>
            <a:lstStyle/>
            <a:p>
              <a:r>
                <a:rPr lang="en-US" dirty="0">
                  <a:solidFill>
                    <a:srgbClr val="F3753F"/>
                  </a:solidFill>
                </a:rPr>
                <a:t>Eligible for reuse </a:t>
              </a:r>
            </a:p>
            <a:p>
              <a:endParaRPr lang="en-US" dirty="0"/>
            </a:p>
            <a:p>
              <a:r>
                <a:rPr lang="en-US" dirty="0">
                  <a:solidFill>
                    <a:schemeClr val="accent3"/>
                  </a:solidFill>
                </a:rPr>
                <a:t>out of scope</a:t>
              </a:r>
            </a:p>
          </p:txBody>
        </p:sp>
      </p:grpSp>
      <p:sp>
        <p:nvSpPr>
          <p:cNvPr id="90" name="TextBox 89">
            <a:extLst>
              <a:ext uri="{FF2B5EF4-FFF2-40B4-BE49-F238E27FC236}">
                <a16:creationId xmlns:a16="http://schemas.microsoft.com/office/drawing/2014/main" id="{38CFE86A-6332-269C-24FA-7D718B2D0A50}"/>
              </a:ext>
            </a:extLst>
          </p:cNvPr>
          <p:cNvSpPr txBox="1"/>
          <p:nvPr/>
        </p:nvSpPr>
        <p:spPr>
          <a:xfrm>
            <a:off x="7723531" y="4829530"/>
            <a:ext cx="3952356"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At function exit (in the function epilogue) the function uses </a:t>
            </a:r>
            <a:r>
              <a:rPr lang="en-US" dirty="0">
                <a:solidFill>
                  <a:srgbClr val="F3753F"/>
                </a:solidFill>
                <a:latin typeface="Consolas" panose="020B0609020204030204" pitchFamily="49" charset="0"/>
                <a:cs typeface="Consolas" panose="020B0609020204030204" pitchFamily="49" charset="0"/>
              </a:rPr>
              <a:t>pop</a:t>
            </a:r>
            <a:r>
              <a:rPr lang="en-US" dirty="0">
                <a:solidFill>
                  <a:schemeClr val="tx2"/>
                </a:solidFill>
              </a:rPr>
              <a:t> to restore the registers to the values they had at function entry</a:t>
            </a:r>
          </a:p>
        </p:txBody>
      </p:sp>
      <p:grpSp>
        <p:nvGrpSpPr>
          <p:cNvPr id="91" name="Group 90">
            <a:extLst>
              <a:ext uri="{FF2B5EF4-FFF2-40B4-BE49-F238E27FC236}">
                <a16:creationId xmlns:a16="http://schemas.microsoft.com/office/drawing/2014/main" id="{C20407EE-E623-E3AE-1ABE-0310031151CD}"/>
              </a:ext>
            </a:extLst>
          </p:cNvPr>
          <p:cNvGrpSpPr/>
          <p:nvPr/>
        </p:nvGrpSpPr>
        <p:grpSpPr>
          <a:xfrm>
            <a:off x="9614251" y="1273826"/>
            <a:ext cx="830953" cy="369332"/>
            <a:chOff x="1653962" y="2057134"/>
            <a:chExt cx="830953" cy="369332"/>
          </a:xfrm>
        </p:grpSpPr>
        <p:sp>
          <p:nvSpPr>
            <p:cNvPr id="92" name="Left Arrow 91">
              <a:extLst>
                <a:ext uri="{FF2B5EF4-FFF2-40B4-BE49-F238E27FC236}">
                  <a16:creationId xmlns:a16="http://schemas.microsoft.com/office/drawing/2014/main" id="{7181C0CA-13DE-ADE8-D448-4182F6E45394}"/>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62D44D3A-B193-8CE6-16CE-E9FC0D95453B}"/>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grpSp>
        <p:nvGrpSpPr>
          <p:cNvPr id="5" name="Group 4">
            <a:extLst>
              <a:ext uri="{FF2B5EF4-FFF2-40B4-BE49-F238E27FC236}">
                <a16:creationId xmlns:a16="http://schemas.microsoft.com/office/drawing/2014/main" id="{1410DEEF-23FE-C032-86F5-F2B49614AC9F}"/>
              </a:ext>
            </a:extLst>
          </p:cNvPr>
          <p:cNvGrpSpPr/>
          <p:nvPr/>
        </p:nvGrpSpPr>
        <p:grpSpPr>
          <a:xfrm>
            <a:off x="3878143" y="6002323"/>
            <a:ext cx="7924653" cy="855677"/>
            <a:chOff x="3878143" y="6002323"/>
            <a:chExt cx="7924653" cy="855677"/>
          </a:xfrm>
        </p:grpSpPr>
        <p:sp>
          <p:nvSpPr>
            <p:cNvPr id="3" name="TextBox 2">
              <a:extLst>
                <a:ext uri="{FF2B5EF4-FFF2-40B4-BE49-F238E27FC236}">
                  <a16:creationId xmlns:a16="http://schemas.microsoft.com/office/drawing/2014/main" id="{2140F810-59E9-F0BF-6F0E-A2D9BD5755C5}"/>
                </a:ext>
              </a:extLst>
            </p:cNvPr>
            <p:cNvSpPr txBox="1"/>
            <p:nvPr/>
          </p:nvSpPr>
          <p:spPr>
            <a:xfrm>
              <a:off x="6324182" y="6488668"/>
              <a:ext cx="2672526" cy="369332"/>
            </a:xfrm>
            <a:prstGeom prst="rect">
              <a:avLst/>
            </a:prstGeom>
            <a:noFill/>
          </p:spPr>
          <p:txBody>
            <a:bodyPr wrap="none" rtlCol="0">
              <a:spAutoFit/>
            </a:bodyPr>
            <a:lstStyle/>
            <a:p>
              <a:r>
                <a:rPr lang="en-US" dirty="0">
                  <a:solidFill>
                    <a:srgbClr val="0070C0"/>
                  </a:solidFill>
                </a:rPr>
                <a:t>Part of function epilogue</a:t>
              </a:r>
            </a:p>
          </p:txBody>
        </p:sp>
        <p:sp>
          <p:nvSpPr>
            <p:cNvPr id="4" name="Left Brace 3">
              <a:extLst>
                <a:ext uri="{FF2B5EF4-FFF2-40B4-BE49-F238E27FC236}">
                  <a16:creationId xmlns:a16="http://schemas.microsoft.com/office/drawing/2014/main" id="{12A24A3F-8F20-D33D-B5B9-7636763A707B}"/>
                </a:ext>
              </a:extLst>
            </p:cNvPr>
            <p:cNvSpPr/>
            <p:nvPr/>
          </p:nvSpPr>
          <p:spPr>
            <a:xfrm rot="16200000">
              <a:off x="7560549" y="2319917"/>
              <a:ext cx="559841" cy="7924653"/>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7" name="Rectangle 6">
            <a:extLst>
              <a:ext uri="{FF2B5EF4-FFF2-40B4-BE49-F238E27FC236}">
                <a16:creationId xmlns:a16="http://schemas.microsoft.com/office/drawing/2014/main" id="{70DDCCCD-F221-6374-C451-F4DF07FF8E46}"/>
              </a:ext>
            </a:extLst>
          </p:cNvPr>
          <p:cNvSpPr/>
          <p:nvPr/>
        </p:nvSpPr>
        <p:spPr>
          <a:xfrm>
            <a:off x="101639" y="616096"/>
            <a:ext cx="3000668"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87776A8-FD8D-D918-75F9-229F83C5EC4E}"/>
              </a:ext>
            </a:extLst>
          </p:cNvPr>
          <p:cNvGrpSpPr/>
          <p:nvPr/>
        </p:nvGrpSpPr>
        <p:grpSpPr>
          <a:xfrm>
            <a:off x="21693" y="719629"/>
            <a:ext cx="3173193" cy="3918379"/>
            <a:chOff x="8890605" y="3046432"/>
            <a:chExt cx="3173193" cy="3918379"/>
          </a:xfrm>
        </p:grpSpPr>
        <p:sp>
          <p:nvSpPr>
            <p:cNvPr id="29" name="Rectangle 28">
              <a:extLst>
                <a:ext uri="{FF2B5EF4-FFF2-40B4-BE49-F238E27FC236}">
                  <a16:creationId xmlns:a16="http://schemas.microsoft.com/office/drawing/2014/main" id="{413BF166-6558-FA16-D191-265AC632B69A}"/>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30" name="TextBox 29">
              <a:extLst>
                <a:ext uri="{FF2B5EF4-FFF2-40B4-BE49-F238E27FC236}">
                  <a16:creationId xmlns:a16="http://schemas.microsoft.com/office/drawing/2014/main" id="{51C5F2F8-EDCD-C5C2-DCDD-10C5B0102497}"/>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33" name="Rectangle 32">
              <a:extLst>
                <a:ext uri="{FF2B5EF4-FFF2-40B4-BE49-F238E27FC236}">
                  <a16:creationId xmlns:a16="http://schemas.microsoft.com/office/drawing/2014/main" id="{852F090D-EA8B-B703-AF9E-71E2F9A86A73}"/>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34" name="Left Arrow 33">
              <a:extLst>
                <a:ext uri="{FF2B5EF4-FFF2-40B4-BE49-F238E27FC236}">
                  <a16:creationId xmlns:a16="http://schemas.microsoft.com/office/drawing/2014/main" id="{E22C4129-A095-CFC8-C864-AA2CD8D4FBD6}"/>
                </a:ext>
              </a:extLst>
            </p:cNvPr>
            <p:cNvSpPr/>
            <p:nvPr/>
          </p:nvSpPr>
          <p:spPr>
            <a:xfrm>
              <a:off x="10833815" y="6527375"/>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DD127457-CB67-E70B-1C23-A6838F19AE54}"/>
                </a:ext>
              </a:extLst>
            </p:cNvPr>
            <p:cNvSpPr txBox="1"/>
            <p:nvPr/>
          </p:nvSpPr>
          <p:spPr>
            <a:xfrm>
              <a:off x="11287742" y="6301190"/>
              <a:ext cx="428322" cy="369332"/>
            </a:xfrm>
            <a:prstGeom prst="rect">
              <a:avLst/>
            </a:prstGeom>
            <a:noFill/>
          </p:spPr>
          <p:txBody>
            <a:bodyPr wrap="none" rtlCol="0">
              <a:spAutoFit/>
            </a:bodyPr>
            <a:lstStyle/>
            <a:p>
              <a:r>
                <a:rPr lang="en-US" dirty="0" err="1"/>
                <a:t>sp</a:t>
              </a:r>
              <a:endParaRPr lang="en-US" dirty="0"/>
            </a:p>
          </p:txBody>
        </p:sp>
        <p:sp>
          <p:nvSpPr>
            <p:cNvPr id="37" name="Rectangle 36">
              <a:extLst>
                <a:ext uri="{FF2B5EF4-FFF2-40B4-BE49-F238E27FC236}">
                  <a16:creationId xmlns:a16="http://schemas.microsoft.com/office/drawing/2014/main" id="{6F2473EF-521A-FFDA-1ADA-3AAC556DCFA1}"/>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38" name="Rectangle 37">
              <a:extLst>
                <a:ext uri="{FF2B5EF4-FFF2-40B4-BE49-F238E27FC236}">
                  <a16:creationId xmlns:a16="http://schemas.microsoft.com/office/drawing/2014/main" id="{1AAD21A7-6E8E-67E9-3653-4DA8D1664049}"/>
                </a:ext>
              </a:extLst>
            </p:cNvPr>
            <p:cNvSpPr/>
            <p:nvPr/>
          </p:nvSpPr>
          <p:spPr>
            <a:xfrm>
              <a:off x="8890605" y="3046432"/>
              <a:ext cx="3173193" cy="584775"/>
            </a:xfrm>
            <a:prstGeom prst="rect">
              <a:avLst/>
            </a:prstGeom>
          </p:spPr>
          <p:txBody>
            <a:bodyPr wrap="square">
              <a:spAutoFit/>
            </a:bodyPr>
            <a:lstStyle/>
            <a:p>
              <a:pPr algn="ctr"/>
              <a:r>
                <a:rPr lang="en-US" sz="1600" dirty="0">
                  <a:solidFill>
                    <a:schemeClr val="accent6"/>
                  </a:solidFill>
                  <a:latin typeface="Consolas" panose="020B0609020204030204" pitchFamily="49" charset="0"/>
                  <a:cs typeface="Consolas" panose="020B0609020204030204" pitchFamily="49" charset="0"/>
                </a:rPr>
                <a:t>Stack frame while during function body execution</a:t>
              </a:r>
            </a:p>
          </p:txBody>
        </p:sp>
        <p:sp>
          <p:nvSpPr>
            <p:cNvPr id="39" name="Rectangle 38">
              <a:extLst>
                <a:ext uri="{FF2B5EF4-FFF2-40B4-BE49-F238E27FC236}">
                  <a16:creationId xmlns:a16="http://schemas.microsoft.com/office/drawing/2014/main" id="{F2BB3AEA-879D-D624-A21B-BF8689484A1A}"/>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40" name="Rectangle 39">
              <a:extLst>
                <a:ext uri="{FF2B5EF4-FFF2-40B4-BE49-F238E27FC236}">
                  <a16:creationId xmlns:a16="http://schemas.microsoft.com/office/drawing/2014/main" id="{91BEF3E5-AC03-D910-D563-ED6B028A4AC0}"/>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43" name="Rectangle 42">
              <a:extLst>
                <a:ext uri="{FF2B5EF4-FFF2-40B4-BE49-F238E27FC236}">
                  <a16:creationId xmlns:a16="http://schemas.microsoft.com/office/drawing/2014/main" id="{2434F352-9FE2-D53C-9CB0-F920E828B3A9}"/>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46" name="Rectangle 45">
              <a:extLst>
                <a:ext uri="{FF2B5EF4-FFF2-40B4-BE49-F238E27FC236}">
                  <a16:creationId xmlns:a16="http://schemas.microsoft.com/office/drawing/2014/main" id="{4EB4F05A-D32B-E112-DD36-6327EB10F5F8}"/>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61" name="Right Brace 60">
              <a:extLst>
                <a:ext uri="{FF2B5EF4-FFF2-40B4-BE49-F238E27FC236}">
                  <a16:creationId xmlns:a16="http://schemas.microsoft.com/office/drawing/2014/main" id="{80F4A592-D041-2E73-4B34-8826054D11F0}"/>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TextBox 63">
              <a:extLst>
                <a:ext uri="{FF2B5EF4-FFF2-40B4-BE49-F238E27FC236}">
                  <a16:creationId xmlns:a16="http://schemas.microsoft.com/office/drawing/2014/main" id="{FB6CB8FF-D843-B6DB-3A54-6DE18DFF4356}"/>
                </a:ext>
              </a:extLst>
            </p:cNvPr>
            <p:cNvSpPr txBox="1"/>
            <p:nvPr/>
          </p:nvSpPr>
          <p:spPr>
            <a:xfrm>
              <a:off x="10984221" y="6067236"/>
              <a:ext cx="909576" cy="276999"/>
            </a:xfrm>
            <a:prstGeom prst="rect">
              <a:avLst/>
            </a:prstGeom>
            <a:noFill/>
          </p:spPr>
          <p:txBody>
            <a:bodyPr wrap="square" rtlCol="0">
              <a:spAutoFit/>
            </a:bodyPr>
            <a:lstStyle/>
            <a:p>
              <a:r>
                <a:rPr lang="en-US" sz="1200" dirty="0"/>
                <a:t>FRMADD</a:t>
              </a:r>
            </a:p>
          </p:txBody>
        </p:sp>
      </p:grpSp>
      <p:grpSp>
        <p:nvGrpSpPr>
          <p:cNvPr id="66" name="Group 65">
            <a:extLst>
              <a:ext uri="{FF2B5EF4-FFF2-40B4-BE49-F238E27FC236}">
                <a16:creationId xmlns:a16="http://schemas.microsoft.com/office/drawing/2014/main" id="{409459CC-F666-841C-EA21-F0CCF6DA48F7}"/>
              </a:ext>
            </a:extLst>
          </p:cNvPr>
          <p:cNvGrpSpPr/>
          <p:nvPr/>
        </p:nvGrpSpPr>
        <p:grpSpPr>
          <a:xfrm>
            <a:off x="1857360" y="2154744"/>
            <a:ext cx="830953" cy="369332"/>
            <a:chOff x="1653962" y="2057134"/>
            <a:chExt cx="830953" cy="369332"/>
          </a:xfrm>
        </p:grpSpPr>
        <p:sp>
          <p:nvSpPr>
            <p:cNvPr id="73" name="Left Arrow 72">
              <a:extLst>
                <a:ext uri="{FF2B5EF4-FFF2-40B4-BE49-F238E27FC236}">
                  <a16:creationId xmlns:a16="http://schemas.microsoft.com/office/drawing/2014/main" id="{B512BA5A-04A4-7CDB-494B-5D74AF798872}"/>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9F046E9B-AF1E-1682-DCD2-041C45D0ABD1}"/>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96" name="Right Brace 95">
            <a:extLst>
              <a:ext uri="{FF2B5EF4-FFF2-40B4-BE49-F238E27FC236}">
                <a16:creationId xmlns:a16="http://schemas.microsoft.com/office/drawing/2014/main" id="{6140688F-11AF-C467-F3EA-2923A7B52E95}"/>
              </a:ext>
            </a:extLst>
          </p:cNvPr>
          <p:cNvSpPr/>
          <p:nvPr/>
        </p:nvSpPr>
        <p:spPr>
          <a:xfrm>
            <a:off x="1817188" y="2494737"/>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TextBox 96">
            <a:extLst>
              <a:ext uri="{FF2B5EF4-FFF2-40B4-BE49-F238E27FC236}">
                <a16:creationId xmlns:a16="http://schemas.microsoft.com/office/drawing/2014/main" id="{72A03E63-CD39-C105-751F-4E6AB5256EFA}"/>
              </a:ext>
            </a:extLst>
          </p:cNvPr>
          <p:cNvSpPr txBox="1"/>
          <p:nvPr/>
        </p:nvSpPr>
        <p:spPr>
          <a:xfrm>
            <a:off x="2131233" y="2745979"/>
            <a:ext cx="909576" cy="276999"/>
          </a:xfrm>
          <a:prstGeom prst="rect">
            <a:avLst/>
          </a:prstGeom>
          <a:noFill/>
        </p:spPr>
        <p:txBody>
          <a:bodyPr wrap="square" rtlCol="0">
            <a:spAutoFit/>
          </a:bodyPr>
          <a:lstStyle/>
          <a:p>
            <a:r>
              <a:rPr lang="en-US" sz="1200" dirty="0"/>
              <a:t>FP_OFF</a:t>
            </a:r>
          </a:p>
        </p:txBody>
      </p:sp>
      <p:sp>
        <p:nvSpPr>
          <p:cNvPr id="98" name="Rectangle 97">
            <a:extLst>
              <a:ext uri="{FF2B5EF4-FFF2-40B4-BE49-F238E27FC236}">
                <a16:creationId xmlns:a16="http://schemas.microsoft.com/office/drawing/2014/main" id="{E32B1F04-A524-3552-3D59-4874AF9F2783}"/>
              </a:ext>
            </a:extLst>
          </p:cNvPr>
          <p:cNvSpPr/>
          <p:nvPr/>
        </p:nvSpPr>
        <p:spPr>
          <a:xfrm>
            <a:off x="3943573" y="670593"/>
            <a:ext cx="3345716" cy="3953082"/>
          </a:xfrm>
          <a:prstGeom prst="rect">
            <a:avLst/>
          </a:prstGeom>
          <a:solidFill>
            <a:schemeClr val="accent4">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EF60BAE7-F2A8-17DA-8F34-1CB411EFF4A5}"/>
              </a:ext>
            </a:extLst>
          </p:cNvPr>
          <p:cNvGrpSpPr/>
          <p:nvPr/>
        </p:nvGrpSpPr>
        <p:grpSpPr>
          <a:xfrm>
            <a:off x="3878142" y="650816"/>
            <a:ext cx="3214341" cy="4014250"/>
            <a:chOff x="8909479" y="2950561"/>
            <a:chExt cx="3214341" cy="4014250"/>
          </a:xfrm>
        </p:grpSpPr>
        <p:sp>
          <p:nvSpPr>
            <p:cNvPr id="100" name="Rectangle 99">
              <a:extLst>
                <a:ext uri="{FF2B5EF4-FFF2-40B4-BE49-F238E27FC236}">
                  <a16:creationId xmlns:a16="http://schemas.microsoft.com/office/drawing/2014/main" id="{B394E1EF-71B6-D633-9609-C38E6978957C}"/>
                </a:ext>
              </a:extLst>
            </p:cNvPr>
            <p:cNvSpPr/>
            <p:nvPr/>
          </p:nvSpPr>
          <p:spPr>
            <a:xfrm>
              <a:off x="9321738" y="4202961"/>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1" name="TextBox 100">
              <a:extLst>
                <a:ext uri="{FF2B5EF4-FFF2-40B4-BE49-F238E27FC236}">
                  <a16:creationId xmlns:a16="http://schemas.microsoft.com/office/drawing/2014/main" id="{F6CA3F48-197E-C3F9-E407-BB16225AD343}"/>
                </a:ext>
              </a:extLst>
            </p:cNvPr>
            <p:cNvSpPr txBox="1"/>
            <p:nvPr/>
          </p:nvSpPr>
          <p:spPr>
            <a:xfrm>
              <a:off x="9266136" y="6595479"/>
              <a:ext cx="1428596" cy="369332"/>
            </a:xfrm>
            <a:prstGeom prst="rect">
              <a:avLst/>
            </a:prstGeom>
            <a:noFill/>
          </p:spPr>
          <p:txBody>
            <a:bodyPr wrap="none" rtlCol="0">
              <a:spAutoFit/>
            </a:bodyPr>
            <a:lstStyle/>
            <a:p>
              <a:r>
                <a:rPr lang="en-US" dirty="0"/>
                <a:t>low memory</a:t>
              </a:r>
            </a:p>
          </p:txBody>
        </p:sp>
        <p:sp>
          <p:nvSpPr>
            <p:cNvPr id="102" name="Rectangle 101">
              <a:extLst>
                <a:ext uri="{FF2B5EF4-FFF2-40B4-BE49-F238E27FC236}">
                  <a16:creationId xmlns:a16="http://schemas.microsoft.com/office/drawing/2014/main" id="{9BFB56BF-3F33-3F4B-6A36-15E93723F96F}"/>
                </a:ext>
              </a:extLst>
            </p:cNvPr>
            <p:cNvSpPr/>
            <p:nvPr/>
          </p:nvSpPr>
          <p:spPr>
            <a:xfrm>
              <a:off x="9319761" y="3884219"/>
              <a:ext cx="1375959" cy="312087"/>
            </a:xfrm>
            <a:prstGeom prst="rect">
              <a:avLst/>
            </a:prstGeom>
            <a:solidFill>
              <a:srgbClr val="F3744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3" name="Left Arrow 102">
              <a:extLst>
                <a:ext uri="{FF2B5EF4-FFF2-40B4-BE49-F238E27FC236}">
                  <a16:creationId xmlns:a16="http://schemas.microsoft.com/office/drawing/2014/main" id="{BEBCC322-562A-8E07-59B2-38F55AB6F645}"/>
                </a:ext>
              </a:extLst>
            </p:cNvPr>
            <p:cNvSpPr/>
            <p:nvPr/>
          </p:nvSpPr>
          <p:spPr>
            <a:xfrm>
              <a:off x="10705682" y="5739241"/>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2BA78956-B70F-02B0-AF95-2149B5A0013C}"/>
                </a:ext>
              </a:extLst>
            </p:cNvPr>
            <p:cNvSpPr txBox="1"/>
            <p:nvPr/>
          </p:nvSpPr>
          <p:spPr>
            <a:xfrm>
              <a:off x="11159609" y="5513056"/>
              <a:ext cx="428322" cy="369332"/>
            </a:xfrm>
            <a:prstGeom prst="rect">
              <a:avLst/>
            </a:prstGeom>
            <a:noFill/>
          </p:spPr>
          <p:txBody>
            <a:bodyPr wrap="none" rtlCol="0">
              <a:spAutoFit/>
            </a:bodyPr>
            <a:lstStyle/>
            <a:p>
              <a:r>
                <a:rPr lang="en-US" dirty="0" err="1"/>
                <a:t>sp</a:t>
              </a:r>
              <a:endParaRPr lang="en-US" dirty="0"/>
            </a:p>
          </p:txBody>
        </p:sp>
        <p:sp>
          <p:nvSpPr>
            <p:cNvPr id="105" name="Rectangle 104">
              <a:extLst>
                <a:ext uri="{FF2B5EF4-FFF2-40B4-BE49-F238E27FC236}">
                  <a16:creationId xmlns:a16="http://schemas.microsoft.com/office/drawing/2014/main" id="{D30EA47C-F783-0DD6-D34A-A0C57B90195B}"/>
                </a:ext>
              </a:extLst>
            </p:cNvPr>
            <p:cNvSpPr/>
            <p:nvPr/>
          </p:nvSpPr>
          <p:spPr>
            <a:xfrm>
              <a:off x="9318773" y="5765781"/>
              <a:ext cx="1375959" cy="847498"/>
            </a:xfrm>
            <a:prstGeom prst="rect">
              <a:avLst/>
            </a:prstGeom>
            <a:solidFill>
              <a:schemeClr val="accent4">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Local Variables</a:t>
              </a:r>
            </a:p>
          </p:txBody>
        </p:sp>
        <p:sp>
          <p:nvSpPr>
            <p:cNvPr id="106" name="Rectangle 105">
              <a:extLst>
                <a:ext uri="{FF2B5EF4-FFF2-40B4-BE49-F238E27FC236}">
                  <a16:creationId xmlns:a16="http://schemas.microsoft.com/office/drawing/2014/main" id="{04C97CFD-DD76-7370-8DD8-B0FFCE980936}"/>
                </a:ext>
              </a:extLst>
            </p:cNvPr>
            <p:cNvSpPr/>
            <p:nvPr/>
          </p:nvSpPr>
          <p:spPr>
            <a:xfrm>
              <a:off x="8909479" y="2950561"/>
              <a:ext cx="3214341" cy="830997"/>
            </a:xfrm>
            <a:prstGeom prst="rect">
              <a:avLst/>
            </a:prstGeom>
          </p:spPr>
          <p:txBody>
            <a:bodyPr wrap="none">
              <a:spAutoFit/>
            </a:bodyPr>
            <a:lstStyle/>
            <a:p>
              <a:pPr algn="ctr"/>
              <a:r>
                <a:rPr lang="en-US" sz="1600" dirty="0">
                  <a:solidFill>
                    <a:schemeClr val="accent6"/>
                  </a:solidFill>
                  <a:latin typeface="Consolas" panose="020B0609020204030204" pitchFamily="49" charset="0"/>
                  <a:cs typeface="Consolas" panose="020B0609020204030204" pitchFamily="49" charset="0"/>
                </a:rPr>
                <a:t>Deallocate Space for locals</a:t>
              </a:r>
            </a:p>
            <a:p>
              <a:pPr algn="ctr"/>
              <a:r>
                <a:rPr lang="en-US" sz="1600" dirty="0">
                  <a:solidFill>
                    <a:schemeClr val="accent6"/>
                  </a:solidFill>
                  <a:latin typeface="Consolas" panose="020B0609020204030204" pitchFamily="49" charset="0"/>
                  <a:cs typeface="Consolas" panose="020B0609020204030204" pitchFamily="49" charset="0"/>
                </a:rPr>
                <a:t>Put SP back so pop works</a:t>
              </a:r>
            </a:p>
            <a:p>
              <a:pPr algn="ctr"/>
              <a:r>
                <a:rPr lang="en-US" sz="1600" dirty="0">
                  <a:solidFill>
                    <a:schemeClr val="accent6"/>
                  </a:solidFill>
                  <a:latin typeface="Consolas" panose="020B0609020204030204" pitchFamily="49" charset="0"/>
                  <a:cs typeface="Consolas" panose="020B0609020204030204" pitchFamily="49" charset="0"/>
                </a:rPr>
                <a:t>sub </a:t>
              </a:r>
              <a:r>
                <a:rPr lang="en-US" sz="1600" dirty="0" err="1">
                  <a:solidFill>
                    <a:schemeClr val="accent6"/>
                  </a:solidFill>
                  <a:latin typeface="Consolas" panose="020B0609020204030204" pitchFamily="49" charset="0"/>
                  <a:cs typeface="Consolas" panose="020B0609020204030204" pitchFamily="49" charset="0"/>
                </a:rPr>
                <a:t>sp</a:t>
              </a:r>
              <a:r>
                <a:rPr lang="en-US" sz="1600" dirty="0">
                  <a:solidFill>
                    <a:schemeClr val="accent6"/>
                  </a:solidFill>
                  <a:latin typeface="Consolas" panose="020B0609020204030204" pitchFamily="49" charset="0"/>
                  <a:cs typeface="Consolas" panose="020B0609020204030204" pitchFamily="49" charset="0"/>
                </a:rPr>
                <a:t>, </a:t>
              </a:r>
              <a:r>
                <a:rPr lang="en-US" sz="1600" dirty="0" err="1">
                  <a:solidFill>
                    <a:schemeClr val="accent6"/>
                  </a:solidFill>
                  <a:latin typeface="Consolas" panose="020B0609020204030204" pitchFamily="49" charset="0"/>
                  <a:cs typeface="Consolas" panose="020B0609020204030204" pitchFamily="49" charset="0"/>
                </a:rPr>
                <a:t>fp</a:t>
              </a:r>
              <a:r>
                <a:rPr lang="en-US" sz="1600" dirty="0">
                  <a:solidFill>
                    <a:schemeClr val="accent6"/>
                  </a:solidFill>
                  <a:latin typeface="Consolas" panose="020B0609020204030204" pitchFamily="49" charset="0"/>
                  <a:cs typeface="Consolas" panose="020B0609020204030204" pitchFamily="49" charset="0"/>
                </a:rPr>
                <a:t>, FP_OFF</a:t>
              </a:r>
            </a:p>
          </p:txBody>
        </p:sp>
        <p:sp>
          <p:nvSpPr>
            <p:cNvPr id="107" name="Rectangle 106">
              <a:extLst>
                <a:ext uri="{FF2B5EF4-FFF2-40B4-BE49-F238E27FC236}">
                  <a16:creationId xmlns:a16="http://schemas.microsoft.com/office/drawing/2014/main" id="{6945C084-7BFC-BFC7-E830-084F1BD49608}"/>
                </a:ext>
              </a:extLst>
            </p:cNvPr>
            <p:cNvSpPr/>
            <p:nvPr/>
          </p:nvSpPr>
          <p:spPr>
            <a:xfrm>
              <a:off x="9318774" y="4509127"/>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lr</a:t>
              </a:r>
              <a:endParaRPr lang="en-US" dirty="0"/>
            </a:p>
          </p:txBody>
        </p:sp>
        <p:sp>
          <p:nvSpPr>
            <p:cNvPr id="108" name="Rectangle 107">
              <a:extLst>
                <a:ext uri="{FF2B5EF4-FFF2-40B4-BE49-F238E27FC236}">
                  <a16:creationId xmlns:a16="http://schemas.microsoft.com/office/drawing/2014/main" id="{6BEAB4BB-F696-5C01-E1A9-AF73D3B7F8F6}"/>
                </a:ext>
              </a:extLst>
            </p:cNvPr>
            <p:cNvSpPr/>
            <p:nvPr/>
          </p:nvSpPr>
          <p:spPr>
            <a:xfrm>
              <a:off x="9320611" y="4837424"/>
              <a:ext cx="1375959" cy="312087"/>
            </a:xfrm>
            <a:prstGeom prst="rect">
              <a:avLst/>
            </a:prstGeom>
            <a:solidFill>
              <a:srgbClr val="0070C0"/>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a:t>
              </a:r>
              <a:r>
                <a:rPr lang="en-US" dirty="0" err="1"/>
                <a:t>fp</a:t>
              </a:r>
              <a:endParaRPr lang="en-US" dirty="0"/>
            </a:p>
          </p:txBody>
        </p:sp>
        <p:sp>
          <p:nvSpPr>
            <p:cNvPr id="109" name="Rectangle 108">
              <a:extLst>
                <a:ext uri="{FF2B5EF4-FFF2-40B4-BE49-F238E27FC236}">
                  <a16:creationId xmlns:a16="http://schemas.microsoft.com/office/drawing/2014/main" id="{9CC8022B-EAA9-C73F-8377-BFA57EA0E64C}"/>
                </a:ext>
              </a:extLst>
            </p:cNvPr>
            <p:cNvSpPr/>
            <p:nvPr/>
          </p:nvSpPr>
          <p:spPr>
            <a:xfrm>
              <a:off x="9318773" y="5139885"/>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r5</a:t>
              </a:r>
            </a:p>
          </p:txBody>
        </p:sp>
        <p:sp>
          <p:nvSpPr>
            <p:cNvPr id="110" name="Rectangle 109">
              <a:extLst>
                <a:ext uri="{FF2B5EF4-FFF2-40B4-BE49-F238E27FC236}">
                  <a16:creationId xmlns:a16="http://schemas.microsoft.com/office/drawing/2014/main" id="{22307124-F777-19D6-0562-5257969B408D}"/>
                </a:ext>
              </a:extLst>
            </p:cNvPr>
            <p:cNvSpPr/>
            <p:nvPr/>
          </p:nvSpPr>
          <p:spPr>
            <a:xfrm>
              <a:off x="9320610" y="5468182"/>
              <a:ext cx="1375959" cy="312087"/>
            </a:xfrm>
            <a:prstGeom prst="rect">
              <a:avLst/>
            </a:prstGeom>
            <a:solidFill>
              <a:schemeClr val="accent3"/>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saved r4</a:t>
              </a:r>
            </a:p>
          </p:txBody>
        </p:sp>
        <p:sp>
          <p:nvSpPr>
            <p:cNvPr id="111" name="Right Brace 110">
              <a:extLst>
                <a:ext uri="{FF2B5EF4-FFF2-40B4-BE49-F238E27FC236}">
                  <a16:creationId xmlns:a16="http://schemas.microsoft.com/office/drawing/2014/main" id="{304DD1CB-188D-9D95-066A-F8CEE7349C6C}"/>
                </a:ext>
              </a:extLst>
            </p:cNvPr>
            <p:cNvSpPr/>
            <p:nvPr/>
          </p:nvSpPr>
          <p:spPr>
            <a:xfrm>
              <a:off x="10670176" y="5815994"/>
              <a:ext cx="410836" cy="779485"/>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463A43AB-CBA8-813B-098E-22517040F54B}"/>
                </a:ext>
              </a:extLst>
            </p:cNvPr>
            <p:cNvSpPr txBox="1"/>
            <p:nvPr/>
          </p:nvSpPr>
          <p:spPr>
            <a:xfrm>
              <a:off x="10984220" y="6067236"/>
              <a:ext cx="1039635" cy="276999"/>
            </a:xfrm>
            <a:prstGeom prst="rect">
              <a:avLst/>
            </a:prstGeom>
            <a:noFill/>
          </p:spPr>
          <p:txBody>
            <a:bodyPr wrap="square" rtlCol="0">
              <a:spAutoFit/>
            </a:bodyPr>
            <a:lstStyle/>
            <a:p>
              <a:r>
                <a:rPr lang="en-US" sz="1200" dirty="0"/>
                <a:t>Deallocated</a:t>
              </a:r>
            </a:p>
          </p:txBody>
        </p:sp>
      </p:grpSp>
      <p:sp>
        <p:nvSpPr>
          <p:cNvPr id="113" name="TextBox 112">
            <a:extLst>
              <a:ext uri="{FF2B5EF4-FFF2-40B4-BE49-F238E27FC236}">
                <a16:creationId xmlns:a16="http://schemas.microsoft.com/office/drawing/2014/main" id="{DDF675F7-A0AB-1359-77E9-7A7A0280D292}"/>
              </a:ext>
            </a:extLst>
          </p:cNvPr>
          <p:cNvSpPr txBox="1"/>
          <p:nvPr/>
        </p:nvSpPr>
        <p:spPr>
          <a:xfrm>
            <a:off x="3828238" y="4714570"/>
            <a:ext cx="3653050" cy="1200329"/>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Move SP back to where it was after the push in the prologue. So, the pop works properly (this also deallocates the local variables)</a:t>
            </a:r>
          </a:p>
        </p:txBody>
      </p:sp>
      <p:grpSp>
        <p:nvGrpSpPr>
          <p:cNvPr id="114" name="Group 113">
            <a:extLst>
              <a:ext uri="{FF2B5EF4-FFF2-40B4-BE49-F238E27FC236}">
                <a16:creationId xmlns:a16="http://schemas.microsoft.com/office/drawing/2014/main" id="{0DA402BD-EF8A-DD37-6950-70A1268AA057}"/>
              </a:ext>
            </a:extLst>
          </p:cNvPr>
          <p:cNvGrpSpPr/>
          <p:nvPr/>
        </p:nvGrpSpPr>
        <p:grpSpPr>
          <a:xfrm>
            <a:off x="5694935" y="2181802"/>
            <a:ext cx="830953" cy="369332"/>
            <a:chOff x="1653962" y="2057134"/>
            <a:chExt cx="830953" cy="369332"/>
          </a:xfrm>
        </p:grpSpPr>
        <p:sp>
          <p:nvSpPr>
            <p:cNvPr id="115" name="Left Arrow 114">
              <a:extLst>
                <a:ext uri="{FF2B5EF4-FFF2-40B4-BE49-F238E27FC236}">
                  <a16:creationId xmlns:a16="http://schemas.microsoft.com/office/drawing/2014/main" id="{3DE79FF5-723D-D928-4AD2-1E1DFD7A48EF}"/>
                </a:ext>
              </a:extLst>
            </p:cNvPr>
            <p:cNvSpPr/>
            <p:nvPr/>
          </p:nvSpPr>
          <p:spPr>
            <a:xfrm>
              <a:off x="1653962" y="2283319"/>
              <a:ext cx="471268" cy="129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A98A3431-3477-8D41-1B7D-FAB125DDD28D}"/>
                </a:ext>
              </a:extLst>
            </p:cNvPr>
            <p:cNvSpPr txBox="1"/>
            <p:nvPr/>
          </p:nvSpPr>
          <p:spPr>
            <a:xfrm>
              <a:off x="2107889" y="2057134"/>
              <a:ext cx="377026" cy="369332"/>
            </a:xfrm>
            <a:prstGeom prst="rect">
              <a:avLst/>
            </a:prstGeom>
            <a:noFill/>
          </p:spPr>
          <p:txBody>
            <a:bodyPr wrap="none" rtlCol="0">
              <a:spAutoFit/>
            </a:bodyPr>
            <a:lstStyle/>
            <a:p>
              <a:r>
                <a:rPr lang="en-US" dirty="0" err="1"/>
                <a:t>fp</a:t>
              </a:r>
              <a:endParaRPr lang="en-US" dirty="0"/>
            </a:p>
          </p:txBody>
        </p:sp>
      </p:grpSp>
      <p:sp>
        <p:nvSpPr>
          <p:cNvPr id="117" name="Right Brace 116">
            <a:extLst>
              <a:ext uri="{FF2B5EF4-FFF2-40B4-BE49-F238E27FC236}">
                <a16:creationId xmlns:a16="http://schemas.microsoft.com/office/drawing/2014/main" id="{B0D31642-ECB3-637C-B392-ABDF90E3E8C2}"/>
              </a:ext>
            </a:extLst>
          </p:cNvPr>
          <p:cNvSpPr/>
          <p:nvPr/>
        </p:nvSpPr>
        <p:spPr>
          <a:xfrm>
            <a:off x="5654763" y="2521795"/>
            <a:ext cx="410836" cy="958729"/>
          </a:xfrm>
          <a:prstGeom prst="rightBrace">
            <a:avLst/>
          </a:prstGeom>
          <a:ln w="22225">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TextBox 117">
            <a:extLst>
              <a:ext uri="{FF2B5EF4-FFF2-40B4-BE49-F238E27FC236}">
                <a16:creationId xmlns:a16="http://schemas.microsoft.com/office/drawing/2014/main" id="{08039521-AECC-2AD3-2AC1-B7A57BF44EB0}"/>
              </a:ext>
            </a:extLst>
          </p:cNvPr>
          <p:cNvSpPr txBox="1"/>
          <p:nvPr/>
        </p:nvSpPr>
        <p:spPr>
          <a:xfrm>
            <a:off x="5968808" y="2773037"/>
            <a:ext cx="909576" cy="276999"/>
          </a:xfrm>
          <a:prstGeom prst="rect">
            <a:avLst/>
          </a:prstGeom>
          <a:noFill/>
        </p:spPr>
        <p:txBody>
          <a:bodyPr wrap="square" rtlCol="0">
            <a:spAutoFit/>
          </a:bodyPr>
          <a:lstStyle/>
          <a:p>
            <a:r>
              <a:rPr lang="en-US" sz="1200" dirty="0"/>
              <a:t>FP_OFF</a:t>
            </a:r>
          </a:p>
        </p:txBody>
      </p:sp>
      <p:sp>
        <p:nvSpPr>
          <p:cNvPr id="121" name="TextBox 120">
            <a:extLst>
              <a:ext uri="{FF2B5EF4-FFF2-40B4-BE49-F238E27FC236}">
                <a16:creationId xmlns:a16="http://schemas.microsoft.com/office/drawing/2014/main" id="{AF4AA8D9-4BAF-0982-9576-AC0FC2A887AB}"/>
              </a:ext>
            </a:extLst>
          </p:cNvPr>
          <p:cNvSpPr txBox="1"/>
          <p:nvPr/>
        </p:nvSpPr>
        <p:spPr>
          <a:xfrm>
            <a:off x="101639" y="4789585"/>
            <a:ext cx="3173192" cy="646331"/>
          </a:xfrm>
          <a:prstGeom prst="rect">
            <a:avLst/>
          </a:prstGeom>
          <a:solidFill>
            <a:schemeClr val="accent4">
              <a:lumMod val="20000"/>
              <a:lumOff val="80000"/>
            </a:schemeClr>
          </a:solidFill>
          <a:ln>
            <a:solidFill>
              <a:schemeClr val="accent1"/>
            </a:solidFill>
          </a:ln>
        </p:spPr>
        <p:txBody>
          <a:bodyPr wrap="square" rtlCol="0">
            <a:spAutoFit/>
          </a:bodyPr>
          <a:lstStyle/>
          <a:p>
            <a:r>
              <a:rPr lang="en-US" dirty="0">
                <a:solidFill>
                  <a:schemeClr val="tx2"/>
                </a:solidFill>
              </a:rPr>
              <a:t>Use </a:t>
            </a:r>
            <a:r>
              <a:rPr lang="en-US" dirty="0" err="1">
                <a:solidFill>
                  <a:schemeClr val="tx2"/>
                </a:solidFill>
              </a:rPr>
              <a:t>fp</a:t>
            </a:r>
            <a:r>
              <a:rPr lang="en-US" dirty="0">
                <a:solidFill>
                  <a:schemeClr val="tx2"/>
                </a:solidFill>
              </a:rPr>
              <a:t> as a pointer to find local variables on the stack</a:t>
            </a:r>
          </a:p>
        </p:txBody>
      </p:sp>
      <p:sp>
        <p:nvSpPr>
          <p:cNvPr id="6" name="TextBox 5">
            <a:extLst>
              <a:ext uri="{FF2B5EF4-FFF2-40B4-BE49-F238E27FC236}">
                <a16:creationId xmlns:a16="http://schemas.microsoft.com/office/drawing/2014/main" id="{3AE3697D-4FB8-1574-CF70-8C40D53F61D4}"/>
              </a:ext>
            </a:extLst>
          </p:cNvPr>
          <p:cNvSpPr txBox="1"/>
          <p:nvPr/>
        </p:nvSpPr>
        <p:spPr>
          <a:xfrm>
            <a:off x="11927778" y="6562165"/>
            <a:ext cx="300082" cy="369332"/>
          </a:xfrm>
          <a:prstGeom prst="rect">
            <a:avLst/>
          </a:prstGeom>
          <a:noFill/>
        </p:spPr>
        <p:txBody>
          <a:bodyPr wrap="none" rtlCol="0">
            <a:spAutoFit/>
          </a:bodyPr>
          <a:lstStyle/>
          <a:p>
            <a:r>
              <a:rPr lang="en-US" dirty="0">
                <a:solidFill>
                  <a:srgbClr val="FF0000"/>
                </a:solidFill>
              </a:rPr>
              <a:t>x</a:t>
            </a:r>
          </a:p>
        </p:txBody>
      </p:sp>
    </p:spTree>
    <p:extLst>
      <p:ext uri="{BB962C8B-B14F-4D97-AF65-F5344CB8AC3E}">
        <p14:creationId xmlns:p14="http://schemas.microsoft.com/office/powerpoint/2010/main" val="204757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Theme1">
  <a:themeElements>
    <a:clrScheme name="Custom 3">
      <a:dk1>
        <a:srgbClr val="6B767D"/>
      </a:dk1>
      <a:lt1>
        <a:srgbClr val="FFFFFF"/>
      </a:lt1>
      <a:dk2>
        <a:srgbClr val="384851"/>
      </a:dk2>
      <a:lt2>
        <a:srgbClr val="E7E6E6"/>
      </a:lt2>
      <a:accent1>
        <a:srgbClr val="007CD5"/>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radata PPT Template 1018" id="{EE612F73-3E02-9F48-B8B0-975331B1AC45}" vid="{3E1481C8-D4F0-9A4A-AD9B-9994492B8A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70721</TotalTime>
  <Words>10541</Words>
  <Application>Microsoft Macintosh PowerPoint</Application>
  <PresentationFormat>Widescreen</PresentationFormat>
  <Paragraphs>2005</Paragraphs>
  <Slides>51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51</vt:i4>
      </vt:variant>
    </vt:vector>
  </HeadingPairs>
  <TitlesOfParts>
    <vt:vector size="59" baseType="lpstr">
      <vt:lpstr>Arial</vt:lpstr>
      <vt:lpstr>Arial Regular</vt:lpstr>
      <vt:lpstr>Calibri</vt:lpstr>
      <vt:lpstr>Consolas</vt:lpstr>
      <vt:lpstr>Courier New</vt:lpstr>
      <vt:lpstr>Menlo</vt:lpstr>
      <vt:lpstr>Source Sans Pro</vt:lpstr>
      <vt:lpstr>Theme1</vt:lpstr>
      <vt:lpstr>PowerPoint Presentation</vt:lpstr>
      <vt:lpstr>push: Multiple Register Save (str to stack)</vt:lpstr>
      <vt:lpstr>pop: Multiple Register Restore (ldr from stack)</vt:lpstr>
      <vt:lpstr>Local Variables are Part of Each Stack Frame</vt:lpstr>
      <vt:lpstr>Stack Frame (Arm Arch32 Procedure Call Standards)</vt:lpstr>
      <vt:lpstr>FP_OFF: Distance from FP to SP   Used to set FP at push and SP before pop</vt:lpstr>
      <vt:lpstr>Function Prologue and Epilogue: Minimum Stack Frame</vt:lpstr>
      <vt:lpstr>Function Prologue: Allocating the Stack Frame</vt:lpstr>
      <vt:lpstr>Function Epilogue: Deallocating the Stack Frame</vt:lpstr>
      <vt:lpstr>Review Return Value and Passing Parameters to Functions (Four parameters or less)</vt:lpstr>
      <vt:lpstr>Accessing argv from Assembly (stderr version)</vt:lpstr>
      <vt:lpstr>Local Variables on the Stack</vt:lpstr>
      <vt:lpstr>Function prologue with local variables</vt:lpstr>
      <vt:lpstr>Function epilogue with local variables</vt:lpstr>
      <vt:lpstr>Stack Frame Design – Local Variables</vt:lpstr>
      <vt:lpstr>Step 1: Stack Frame Design – Local Variables</vt:lpstr>
      <vt:lpstr>Accessing Stack Variables The Hard Way…..</vt:lpstr>
      <vt:lpstr>Step 2 Generate Distance offsets from [fp]</vt:lpstr>
      <vt:lpstr>Step 3 Allocate Space in the Prologue</vt:lpstr>
      <vt:lpstr>Accessing Stack using distance offsets</vt:lpstr>
      <vt:lpstr>Review: Loading and using Global Variables</vt:lpstr>
      <vt:lpstr>Review: Global Variable access </vt:lpstr>
      <vt:lpstr>Step 4 Initialize the Local Variables</vt:lpstr>
      <vt:lpstr>C Stream Functions Array/block read/write</vt:lpstr>
      <vt:lpstr>PowerPoint Presentation</vt:lpstr>
      <vt:lpstr>Passing Pointers to Stack Variables</vt:lpstr>
      <vt:lpstr>Reading and Writing bytes using C library routines  fread() and fwrite()</vt:lpstr>
      <vt:lpstr>Passing Pointers to Stack Variables</vt:lpstr>
      <vt:lpstr>Writing Functions: Receiving a Pointer Parameter - 1</vt:lpstr>
      <vt:lpstr>Writing Function: Receiving a Pointer Parameter - 2</vt:lpstr>
      <vt:lpstr>Passing More Than Four Arguments – At the point of Call</vt:lpstr>
      <vt:lpstr>Calling Function: Allocating Stack Parameter Space</vt:lpstr>
      <vt:lpstr>Calling Function: Pass ARGS 5 and higher</vt:lpstr>
      <vt:lpstr>Called Function: Retrieving Args From the Stack</vt:lpstr>
      <vt:lpstr>Determining the Passed Parameter Area on The Stack</vt:lpstr>
      <vt:lpstr>Passing More than Four Args – Six Arg Example </vt:lpstr>
      <vt:lpstr>Calling Function &gt; 4 Args - 1</vt:lpstr>
      <vt:lpstr>Calling Function &gt; 4 Args - 2</vt:lpstr>
      <vt:lpstr>Called Function &gt; 4 Args</vt:lpstr>
      <vt:lpstr>Extra Slides</vt:lpstr>
      <vt:lpstr>Local Variables: Stack Frame Design Practice</vt:lpstr>
      <vt:lpstr>Local Variables: Stack Frame Design Reordering</vt:lpstr>
      <vt:lpstr>ARM Assembly Source File: Header and Footer</vt:lpstr>
      <vt:lpstr>Function Header and Footer Assembler Directives</vt:lpstr>
      <vt:lpstr>Reference For PA8/9: C Stream Functions Opening Files</vt:lpstr>
      <vt:lpstr>Reference: C Stream Functions Closing Files and Usage</vt:lpstr>
      <vt:lpstr>C Stream Functions Array/block read/write</vt:lpstr>
      <vt:lpstr>putchar/getchar Setting up and Usage</vt:lpstr>
      <vt:lpstr>Putchar/getchar:  The while loop</vt:lpstr>
      <vt:lpstr>printing error messages in assembly</vt:lpstr>
      <vt:lpstr>main.S Source File Showing a minimum stack frame</vt:lpstr>
    </vt:vector>
  </TitlesOfParts>
  <Manager/>
  <Company>Teradata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Keith Muller</dc:creator>
  <cp:keywords/>
  <dc:description/>
  <cp:lastModifiedBy>Keith Muller</cp:lastModifiedBy>
  <cp:revision>3026</cp:revision>
  <cp:lastPrinted>2022-12-09T05:30:18Z</cp:lastPrinted>
  <dcterms:created xsi:type="dcterms:W3CDTF">2018-10-05T16:35:28Z</dcterms:created>
  <dcterms:modified xsi:type="dcterms:W3CDTF">2022-12-09T05:30:40Z</dcterms:modified>
  <cp:category/>
</cp:coreProperties>
</file>