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73"/>
  </p:notesMasterIdLst>
  <p:handoutMasterIdLst>
    <p:handoutMasterId r:id="rId74"/>
  </p:handoutMasterIdLst>
  <p:sldIdLst>
    <p:sldId id="2727" r:id="rId2"/>
    <p:sldId id="2728" r:id="rId3"/>
    <p:sldId id="2731" r:id="rId4"/>
    <p:sldId id="2730" r:id="rId5"/>
    <p:sldId id="2520" r:id="rId6"/>
    <p:sldId id="2811" r:id="rId7"/>
    <p:sldId id="2756" r:id="rId8"/>
    <p:sldId id="2553" r:id="rId9"/>
    <p:sldId id="2757" r:id="rId10"/>
    <p:sldId id="2554" r:id="rId11"/>
    <p:sldId id="2758" r:id="rId12"/>
    <p:sldId id="2628" r:id="rId13"/>
    <p:sldId id="2759" r:id="rId14"/>
    <p:sldId id="2629" r:id="rId15"/>
    <p:sldId id="2555" r:id="rId16"/>
    <p:sldId id="2760" r:id="rId17"/>
    <p:sldId id="2627" r:id="rId18"/>
    <p:sldId id="2761" r:id="rId19"/>
    <p:sldId id="2715" r:id="rId20"/>
    <p:sldId id="2762" r:id="rId21"/>
    <p:sldId id="2732" r:id="rId22"/>
    <p:sldId id="2630" r:id="rId23"/>
    <p:sldId id="2415" r:id="rId24"/>
    <p:sldId id="2702" r:id="rId25"/>
    <p:sldId id="2416" r:id="rId26"/>
    <p:sldId id="2810" r:id="rId27"/>
    <p:sldId id="1818" r:id="rId28"/>
    <p:sldId id="2420" r:id="rId29"/>
    <p:sldId id="2720" r:id="rId30"/>
    <p:sldId id="2763" r:id="rId31"/>
    <p:sldId id="2692" r:id="rId32"/>
    <p:sldId id="2725" r:id="rId33"/>
    <p:sldId id="2733" r:id="rId34"/>
    <p:sldId id="2666" r:id="rId35"/>
    <p:sldId id="2461" r:id="rId36"/>
    <p:sldId id="2722" r:id="rId37"/>
    <p:sldId id="2736" r:id="rId38"/>
    <p:sldId id="1858" r:id="rId39"/>
    <p:sldId id="2439" r:id="rId40"/>
    <p:sldId id="2735" r:id="rId41"/>
    <p:sldId id="2548" r:id="rId42"/>
    <p:sldId id="2764" r:id="rId43"/>
    <p:sldId id="2717" r:id="rId44"/>
    <p:sldId id="2418" r:id="rId45"/>
    <p:sldId id="2419" r:id="rId46"/>
    <p:sldId id="2672" r:id="rId47"/>
    <p:sldId id="2633" r:id="rId48"/>
    <p:sldId id="2719" r:id="rId49"/>
    <p:sldId id="2425" r:id="rId50"/>
    <p:sldId id="2813" r:id="rId51"/>
    <p:sldId id="2814" r:id="rId52"/>
    <p:sldId id="2703" r:id="rId53"/>
    <p:sldId id="2755" r:id="rId54"/>
    <p:sldId id="2817" r:id="rId55"/>
    <p:sldId id="2816" r:id="rId56"/>
    <p:sldId id="2589" r:id="rId57"/>
    <p:sldId id="2749" r:id="rId58"/>
    <p:sldId id="2739" r:id="rId59"/>
    <p:sldId id="2539" r:id="rId60"/>
    <p:sldId id="2815" r:id="rId61"/>
    <p:sldId id="2615" r:id="rId62"/>
    <p:sldId id="2748" r:id="rId63"/>
    <p:sldId id="2812" r:id="rId64"/>
    <p:sldId id="2585" r:id="rId65"/>
    <p:sldId id="2549" r:id="rId66"/>
    <p:sldId id="2737" r:id="rId67"/>
    <p:sldId id="2765" r:id="rId68"/>
    <p:sldId id="2445" r:id="rId69"/>
    <p:sldId id="2421" r:id="rId70"/>
    <p:sldId id="2738" r:id="rId71"/>
    <p:sldId id="275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40"/>
    <a:srgbClr val="2C895B"/>
    <a:srgbClr val="F3753F"/>
    <a:srgbClr val="FF648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4"/>
    <p:restoredTop sz="97532"/>
  </p:normalViewPr>
  <p:slideViewPr>
    <p:cSldViewPr snapToGrid="0" snapToObjects="1">
      <p:cViewPr>
        <p:scale>
          <a:sx n="100" d="100"/>
          <a:sy n="100" d="100"/>
        </p:scale>
        <p:origin x="3416" y="364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10/13/22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02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44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6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E541-0FA0-7325-FAE6-FF6014CFC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084" b="816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284A5-52D4-8248-9994-D0170CAABD85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3ED540-6ECC-2942-B690-AC4C269DE378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822F4F-95EB-1E40-AA80-EC7B49667196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43405D-EA58-B94C-A9D2-BB181E7F76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14927" y="3620043"/>
            <a:ext cx="11562146" cy="3918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2200" smtClean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>
                <a:effectLst/>
                <a:latin typeface="Arial" panose="020B0604020202020204" pitchFamily="34" charset="0"/>
              </a:rPr>
              <a:t>Subtitle Placeholder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8EDE4DD-7794-F84D-8B90-2BC29150130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4927" y="2675509"/>
            <a:ext cx="11562146" cy="928687"/>
          </a:xfrm>
        </p:spPr>
        <p:txBody>
          <a:bodyPr t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957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E84EB81-7E87-E543-B9C5-F004B31BFEC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" y="22721"/>
            <a:ext cx="1219200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56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6" r:id="rId2"/>
    <p:sldLayoutId id="2147483768" r:id="rId3"/>
    <p:sldLayoutId id="2147483769" r:id="rId4"/>
    <p:sldLayoutId id="2147483774" r:id="rId5"/>
    <p:sldLayoutId id="2147483794" r:id="rId6"/>
    <p:sldLayoutId id="2147483772" r:id="rId7"/>
    <p:sldLayoutId id="2147483773" r:id="rId8"/>
    <p:sldLayoutId id="2147483795" r:id="rId9"/>
    <p:sldLayoutId id="2147483796" r:id="rId10"/>
    <p:sldLayoutId id="2147483778" r:id="rId11"/>
    <p:sldLayoutId id="2147483779" r:id="rId12"/>
    <p:sldLayoutId id="2147483782" r:id="rId13"/>
    <p:sldLayoutId id="2147483790" r:id="rId14"/>
    <p:sldLayoutId id="2147483793" r:id="rId15"/>
    <p:sldLayoutId id="2147483797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3.xml"/><Relationship Id="rId8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tags" Target="../tags/tag60.xml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34" Type="http://schemas.openxmlformats.org/officeDocument/2006/relationships/tags" Target="../tags/tag68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tags" Target="../tags/tag59.xml"/><Relationship Id="rId33" Type="http://schemas.openxmlformats.org/officeDocument/2006/relationships/tags" Target="../tags/tag67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29" Type="http://schemas.openxmlformats.org/officeDocument/2006/relationships/tags" Target="../tags/tag63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tags" Target="../tags/tag58.xml"/><Relationship Id="rId32" Type="http://schemas.openxmlformats.org/officeDocument/2006/relationships/tags" Target="../tags/tag66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tags" Target="../tags/tag57.xml"/><Relationship Id="rId28" Type="http://schemas.openxmlformats.org/officeDocument/2006/relationships/tags" Target="../tags/tag62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31" Type="http://schemas.openxmlformats.org/officeDocument/2006/relationships/tags" Target="../tags/tag65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tags" Target="../tags/tag61.xml"/><Relationship Id="rId30" Type="http://schemas.openxmlformats.org/officeDocument/2006/relationships/tags" Target="../tags/tag64.xml"/><Relationship Id="rId35" Type="http://schemas.openxmlformats.org/officeDocument/2006/relationships/slideLayout" Target="../slideLayouts/slideLayout3.xml"/><Relationship Id="rId8" Type="http://schemas.openxmlformats.org/officeDocument/2006/relationships/tags" Target="../tags/tag4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4059811" y="1492341"/>
            <a:ext cx="4072378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Programming Part 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C9A09E-A530-3F82-B278-44BEB0A58F73}"/>
              </a:ext>
            </a:extLst>
          </p:cNvPr>
          <p:cNvSpPr txBox="1">
            <a:spLocks/>
          </p:cNvSpPr>
          <p:nvPr/>
        </p:nvSpPr>
        <p:spPr>
          <a:xfrm>
            <a:off x="4217761" y="2185305"/>
            <a:ext cx="375647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6 – Oct 11, 2022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1.02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1308834"/>
            <a:ext cx="11563298" cy="40105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In C, there is a </a:t>
            </a:r>
            <a:r>
              <a:rPr lang="en-US" sz="2400" i="1" dirty="0">
                <a:solidFill>
                  <a:schemeClr val="accent5"/>
                </a:solidFill>
              </a:rPr>
              <a:t>variable </a:t>
            </a:r>
            <a:r>
              <a:rPr lang="en-US" sz="2400" b="1" i="1" dirty="0">
                <a:solidFill>
                  <a:schemeClr val="accent5"/>
                </a:solidFill>
              </a:rPr>
              <a:t>type</a:t>
            </a:r>
            <a:r>
              <a:rPr lang="en-US" sz="2400" i="1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for </a:t>
            </a:r>
            <a:r>
              <a:rPr lang="en-US" sz="2400" b="1" dirty="0"/>
              <a:t>storing an address</a:t>
            </a:r>
            <a:r>
              <a:rPr lang="en-US" sz="2400" dirty="0"/>
              <a:t>: a </a:t>
            </a:r>
            <a:r>
              <a:rPr lang="en-US" sz="2400" b="1" i="1" dirty="0">
                <a:solidFill>
                  <a:schemeClr val="accent1"/>
                </a:solidFill>
              </a:rPr>
              <a:t>pointer</a:t>
            </a:r>
            <a:r>
              <a:rPr lang="en-US" sz="2400" dirty="0"/>
              <a:t>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Contents</a:t>
            </a:r>
            <a:r>
              <a:rPr lang="en-US" sz="2400" dirty="0">
                <a:solidFill>
                  <a:srgbClr val="0070C0"/>
                </a:solidFill>
              </a:rPr>
              <a:t> of a pointer </a:t>
            </a:r>
            <a:r>
              <a:rPr lang="en-US" sz="2400" dirty="0"/>
              <a:t>is an </a:t>
            </a:r>
            <a:r>
              <a:rPr lang="en-US" sz="2400" b="1" u="sng" dirty="0">
                <a:solidFill>
                  <a:srgbClr val="0070C0"/>
                </a:solidFill>
              </a:rPr>
              <a:t>unsigned</a:t>
            </a:r>
            <a:r>
              <a:rPr lang="en-US" sz="2400" dirty="0"/>
              <a:t> (0+, positive numbers) </a:t>
            </a:r>
            <a:r>
              <a:rPr lang="en-US" sz="2400" b="1" u="sng" dirty="0">
                <a:solidFill>
                  <a:srgbClr val="0070C0"/>
                </a:solidFill>
              </a:rPr>
              <a:t>memory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address</a:t>
            </a:r>
          </a:p>
          <a:p>
            <a:pPr lvl="2"/>
            <a:endParaRPr lang="en-US" sz="2000" dirty="0"/>
          </a:p>
          <a:p>
            <a:r>
              <a:rPr lang="en-US" sz="2400" dirty="0"/>
              <a:t>When the </a:t>
            </a:r>
            <a:r>
              <a:rPr lang="en-US" sz="2400" b="1" dirty="0" err="1">
                <a:solidFill>
                  <a:srgbClr val="FF0000"/>
                </a:solidFill>
              </a:rPr>
              <a:t>Rside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of a variable </a:t>
            </a:r>
            <a:r>
              <a:rPr lang="en-US" sz="2400" dirty="0"/>
              <a:t>contains a </a:t>
            </a:r>
            <a:r>
              <a:rPr lang="en-US" sz="2400" b="1" dirty="0">
                <a:solidFill>
                  <a:srgbClr val="0070C0"/>
                </a:solidFill>
              </a:rPr>
              <a:t>memory address</a:t>
            </a:r>
            <a:r>
              <a:rPr lang="en-US" sz="2400" dirty="0"/>
              <a:t>, (it </a:t>
            </a:r>
            <a:r>
              <a:rPr lang="en-US" sz="2400" b="1" dirty="0">
                <a:solidFill>
                  <a:srgbClr val="0070C0"/>
                </a:solidFill>
              </a:rPr>
              <a:t>evaluates</a:t>
            </a:r>
            <a:r>
              <a:rPr lang="en-US" sz="2400" dirty="0"/>
              <a:t> to an </a:t>
            </a:r>
            <a:r>
              <a:rPr lang="en-US" sz="2400" b="1" dirty="0">
                <a:solidFill>
                  <a:srgbClr val="0070C0"/>
                </a:solidFill>
              </a:rPr>
              <a:t>address</a:t>
            </a:r>
            <a:r>
              <a:rPr lang="en-US" sz="2400" dirty="0"/>
              <a:t>) the variable is called a </a:t>
            </a:r>
            <a:r>
              <a:rPr lang="en-US" sz="2400" b="1" dirty="0">
                <a:solidFill>
                  <a:schemeClr val="accent5"/>
                </a:solidFill>
              </a:rPr>
              <a:t>pointer variable</a:t>
            </a:r>
            <a:endParaRPr lang="en-US" sz="2400" b="1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2000" dirty="0"/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chemeClr val="accent5"/>
                </a:solidFill>
              </a:rPr>
              <a:t>pointer</a:t>
            </a:r>
            <a:r>
              <a:rPr lang="en-US" sz="2400" dirty="0"/>
              <a:t> is defined by placing a </a:t>
            </a:r>
            <a:r>
              <a:rPr lang="en-US" sz="2400" b="1" i="1" dirty="0">
                <a:solidFill>
                  <a:schemeClr val="accent1"/>
                </a:solidFill>
              </a:rPr>
              <a:t>star (</a:t>
            </a:r>
            <a:r>
              <a:rPr lang="en-US" sz="2400" dirty="0"/>
              <a:t>or </a:t>
            </a:r>
            <a:r>
              <a:rPr lang="en-US" sz="2400" b="1" i="1" dirty="0">
                <a:solidFill>
                  <a:schemeClr val="accent1"/>
                </a:solidFill>
              </a:rPr>
              <a:t>asterisk) </a:t>
            </a:r>
            <a:r>
              <a:rPr lang="en-US" sz="2400" b="1" dirty="0">
                <a:solidFill>
                  <a:schemeClr val="accent1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>
                <a:solidFill>
                  <a:schemeClr val="accent1"/>
                </a:solidFill>
              </a:rPr>
              <a:t>) </a:t>
            </a:r>
            <a:r>
              <a:rPr lang="en-US" sz="2400" b="1" i="1" u="sng" dirty="0">
                <a:solidFill>
                  <a:schemeClr val="accent1"/>
                </a:solidFill>
              </a:rPr>
              <a:t>before</a:t>
            </a:r>
            <a:r>
              <a:rPr lang="en-US" sz="2400" i="1" dirty="0"/>
              <a:t> </a:t>
            </a:r>
            <a:r>
              <a:rPr lang="en-US" sz="2400" dirty="0"/>
              <a:t>the identifier (name)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58493" y="475391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</p:spTree>
    <p:extLst>
      <p:ext uri="{BB962C8B-B14F-4D97-AF65-F5344CB8AC3E}">
        <p14:creationId xmlns:p14="http://schemas.microsoft.com/office/powerpoint/2010/main" val="77851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64480" y="464773"/>
            <a:ext cx="11563298" cy="62732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200" dirty="0"/>
          </a:p>
          <a:p>
            <a:r>
              <a:rPr lang="en-US" sz="2400" dirty="0"/>
              <a:t>You also must specify the </a:t>
            </a:r>
            <a:r>
              <a:rPr lang="en-US" sz="2400" dirty="0">
                <a:solidFill>
                  <a:srgbClr val="0070C0"/>
                </a:solidFill>
              </a:rPr>
              <a:t>type of variable </a:t>
            </a:r>
            <a:r>
              <a:rPr lang="en-US" sz="2400" dirty="0"/>
              <a:t>to which the pointer points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Recommended: </a:t>
            </a:r>
            <a:r>
              <a:rPr lang="en-US" sz="2400" dirty="0"/>
              <a:t>be careful when defining multiple pointers on the same line:</a:t>
            </a:r>
          </a:p>
          <a:p>
            <a:pPr marL="354012" lvl="1" indent="0">
              <a:buNone/>
            </a:pPr>
            <a:r>
              <a:rPr lang="en-US" sz="2400" dirty="0"/>
              <a:t>				is not the same as: </a:t>
            </a:r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r>
              <a:rPr lang="en-US" sz="2400" dirty="0"/>
              <a:t>Use instead: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804266" y="1685498"/>
            <a:ext cx="8922239" cy="7284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"points at"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of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D75B-BE9E-2E49-B916-34CF1C2001AF}"/>
              </a:ext>
            </a:extLst>
          </p:cNvPr>
          <p:cNvSpPr txBox="1"/>
          <p:nvPr/>
        </p:nvSpPr>
        <p:spPr>
          <a:xfrm>
            <a:off x="486592" y="569304"/>
            <a:ext cx="11275013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defines a pointer; name contains address of a variable of type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F15BFE-2743-3B48-883C-4C8559C0FC2B}"/>
              </a:ext>
            </a:extLst>
          </p:cNvPr>
          <p:cNvGrpSpPr/>
          <p:nvPr/>
        </p:nvGrpSpPr>
        <p:grpSpPr>
          <a:xfrm>
            <a:off x="1774091" y="4603422"/>
            <a:ext cx="7478110" cy="537587"/>
            <a:chOff x="1668583" y="5074268"/>
            <a:chExt cx="7478110" cy="5375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F172AA-6837-AD45-8FB8-4D0AD10E96D0}"/>
                </a:ext>
              </a:extLst>
            </p:cNvPr>
            <p:cNvSpPr txBox="1"/>
            <p:nvPr/>
          </p:nvSpPr>
          <p:spPr>
            <a:xfrm>
              <a:off x="1668583" y="5150190"/>
              <a:ext cx="226755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4F7AC2-B729-0647-8785-17466D01D784}"/>
                </a:ext>
              </a:extLst>
            </p:cNvPr>
            <p:cNvSpPr txBox="1"/>
            <p:nvPr/>
          </p:nvSpPr>
          <p:spPr>
            <a:xfrm>
              <a:off x="6745227" y="5074268"/>
              <a:ext cx="2401466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p1, </a:t>
              </a:r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p2;  </a:t>
              </a:r>
              <a:endParaRPr lang="en-US" sz="2400" i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076221B-8E97-EA4B-A3F4-0A55E7A63E90}"/>
              </a:ext>
            </a:extLst>
          </p:cNvPr>
          <p:cNvSpPr txBox="1"/>
          <p:nvPr/>
        </p:nvSpPr>
        <p:spPr>
          <a:xfrm>
            <a:off x="2565468" y="5562230"/>
            <a:ext cx="158683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p1;</a:t>
            </a:r>
          </a:p>
          <a:p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p2;  </a:t>
            </a:r>
            <a:endParaRPr lang="en-US" sz="24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FF0CF1-B302-6C47-B431-753B45D9AED8}"/>
              </a:ext>
            </a:extLst>
          </p:cNvPr>
          <p:cNvGrpSpPr/>
          <p:nvPr/>
        </p:nvGrpSpPr>
        <p:grpSpPr>
          <a:xfrm>
            <a:off x="3967940" y="2703780"/>
            <a:ext cx="1710968" cy="1149927"/>
            <a:chOff x="10096179" y="3174570"/>
            <a:chExt cx="1710968" cy="114992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35A41C-83E5-8448-9CA3-1468ADD93A48}"/>
                </a:ext>
              </a:extLst>
            </p:cNvPr>
            <p:cNvSpPr txBox="1"/>
            <p:nvPr/>
          </p:nvSpPr>
          <p:spPr>
            <a:xfrm>
              <a:off x="10409085" y="319816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4F4463-DA2C-DE42-B061-6E0B18E0B034}"/>
                </a:ext>
              </a:extLst>
            </p:cNvPr>
            <p:cNvSpPr txBox="1"/>
            <p:nvPr/>
          </p:nvSpPr>
          <p:spPr>
            <a:xfrm>
              <a:off x="10096179" y="3174570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C0ADDE-9700-2743-9CDC-827B64D86848}"/>
                </a:ext>
              </a:extLst>
            </p:cNvPr>
            <p:cNvSpPr txBox="1"/>
            <p:nvPr/>
          </p:nvSpPr>
          <p:spPr>
            <a:xfrm>
              <a:off x="10392709" y="386283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5B50E-BC5F-5645-8F32-94D194C34F04}"/>
                </a:ext>
              </a:extLst>
            </p:cNvPr>
            <p:cNvSpPr txBox="1"/>
            <p:nvPr/>
          </p:nvSpPr>
          <p:spPr>
            <a:xfrm>
              <a:off x="10096179" y="3819054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6B724B5C-4A22-D44D-8321-86AC512CBD9B}"/>
                </a:ext>
              </a:extLst>
            </p:cNvPr>
            <p:cNvSpPr/>
            <p:nvPr/>
          </p:nvSpPr>
          <p:spPr>
            <a:xfrm rot="5400000" flipH="1">
              <a:off x="11018331" y="332060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27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  <p:bldP spid="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87429" y="509280"/>
            <a:ext cx="10307725" cy="616408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Pointers are </a:t>
            </a:r>
            <a:r>
              <a:rPr lang="en-US" sz="2200" b="1" u="sng" dirty="0">
                <a:solidFill>
                  <a:schemeClr val="accent5"/>
                </a:solidFill>
                <a:cs typeface="Courier New" panose="02070309020205020404" pitchFamily="49" charset="0"/>
              </a:rPr>
              <a:t>typed</a:t>
            </a:r>
            <a:r>
              <a:rPr lang="en-US" sz="2200" dirty="0">
                <a:cs typeface="Courier New" panose="02070309020205020404" pitchFamily="49" charset="0"/>
              </a:rPr>
              <a:t>! Why?</a:t>
            </a:r>
          </a:p>
          <a:p>
            <a:pPr lvl="1"/>
            <a:r>
              <a:rPr lang="en-US" sz="2200" dirty="0"/>
              <a:t>The compiler needs the </a:t>
            </a:r>
            <a:r>
              <a:rPr lang="en-US" sz="2200" dirty="0">
                <a:solidFill>
                  <a:srgbClr val="0070C0"/>
                </a:solidFill>
              </a:rPr>
              <a:t>size </a:t>
            </a:r>
            <a:r>
              <a:rPr lang="en-US" sz="2200" dirty="0">
                <a:solidFill>
                  <a:schemeClr val="tx2"/>
                </a:solidFill>
              </a:rPr>
              <a:t>(</a:t>
            </a:r>
            <a:r>
              <a:rPr lang="en-US" sz="2200" dirty="0" err="1">
                <a:solidFill>
                  <a:srgbClr val="2C895B"/>
                </a:solidFill>
              </a:rPr>
              <a:t>sizeof</a:t>
            </a:r>
            <a:r>
              <a:rPr lang="en-US" sz="2200" dirty="0">
                <a:solidFill>
                  <a:srgbClr val="2C895B"/>
                </a:solidFill>
              </a:rPr>
              <a:t>()</a:t>
            </a:r>
            <a:r>
              <a:rPr lang="en-US" sz="2200" dirty="0">
                <a:solidFill>
                  <a:schemeClr val="tx2"/>
                </a:solidFill>
              </a:rPr>
              <a:t>)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chemeClr val="tx2"/>
                </a:solidFill>
              </a:rPr>
              <a:t>of the data </a:t>
            </a:r>
            <a:r>
              <a:rPr lang="en-US" sz="2200" b="1" dirty="0">
                <a:solidFill>
                  <a:srgbClr val="0070C0"/>
                </a:solidFill>
              </a:rPr>
              <a:t>you are pointing at </a:t>
            </a:r>
            <a:r>
              <a:rPr lang="en-US" sz="2200" dirty="0"/>
              <a:t>(number of bytes to access)</a:t>
            </a:r>
          </a:p>
          <a:p>
            <a:r>
              <a:rPr lang="en-US" sz="2200" dirty="0"/>
              <a:t>A pointer definition: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p) */</a:t>
            </a:r>
          </a:p>
          <a:p>
            <a:r>
              <a:rPr lang="en-US" sz="2200" dirty="0"/>
              <a:t>Is the same as writing the following definition and assignment statements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is defined (not initialized) */</a:t>
            </a:r>
          </a:p>
          <a:p>
            <a:pPr marL="679450" lvl="2" indent="0">
              <a:buNone/>
            </a:pP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2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 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points at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(assign address </a:t>
            </a:r>
            <a:r>
              <a:rPr lang="en-US" sz="22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p */</a:t>
            </a:r>
          </a:p>
          <a:p>
            <a:r>
              <a:rPr lang="en-US" sz="2200" dirty="0"/>
              <a:t>The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5"/>
                </a:solidFill>
              </a:rPr>
              <a:t>is part of the definition of p </a:t>
            </a:r>
            <a:r>
              <a:rPr lang="en-US" sz="2200" dirty="0"/>
              <a:t>and is </a:t>
            </a:r>
            <a:r>
              <a:rPr lang="en-US" sz="2200" dirty="0">
                <a:solidFill>
                  <a:srgbClr val="F3753F"/>
                </a:solidFill>
              </a:rPr>
              <a:t>not part of the variable name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chemeClr val="tx2"/>
                </a:solidFill>
              </a:rPr>
              <a:t>name of the variable </a:t>
            </a:r>
            <a:r>
              <a:rPr lang="en-US" sz="2200" dirty="0">
                <a:solidFill>
                  <a:schemeClr val="tx1"/>
                </a:solidFill>
              </a:rPr>
              <a:t>is </a:t>
            </a:r>
            <a:r>
              <a:rPr lang="en-US" sz="2200" dirty="0">
                <a:solidFill>
                  <a:srgbClr val="F3753F"/>
                </a:solidFill>
              </a:rPr>
              <a:t>simply p</a:t>
            </a:r>
            <a:r>
              <a:rPr lang="en-US" sz="2200" dirty="0"/>
              <a:t>, not </a:t>
            </a:r>
            <a:r>
              <a:rPr lang="en-US" sz="2200" dirty="0">
                <a:solidFill>
                  <a:srgbClr val="FF0000"/>
                </a:solidFill>
              </a:rPr>
              <a:t>*</a:t>
            </a:r>
            <a:r>
              <a:rPr lang="en-US" sz="2200" dirty="0">
                <a:solidFill>
                  <a:srgbClr val="0070C0"/>
                </a:solidFill>
              </a:rPr>
              <a:t>p</a:t>
            </a:r>
          </a:p>
          <a:p>
            <a:r>
              <a:rPr lang="en-US" sz="2200" dirty="0"/>
              <a:t>C mostly ignores whitespace, so these three definitions are equivalent 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69CD6B7-594B-2515-F486-E63657F82106}"/>
              </a:ext>
            </a:extLst>
          </p:cNvPr>
          <p:cNvSpPr/>
          <p:nvPr/>
        </p:nvSpPr>
        <p:spPr bwMode="auto">
          <a:xfrm>
            <a:off x="3157766" y="5517034"/>
            <a:ext cx="5002663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A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B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Style C */</a:t>
            </a:r>
          </a:p>
        </p:txBody>
      </p:sp>
    </p:spTree>
    <p:extLst>
      <p:ext uri="{BB962C8B-B14F-4D97-AF65-F5344CB8AC3E}">
        <p14:creationId xmlns:p14="http://schemas.microsoft.com/office/powerpoint/2010/main" val="129796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13011" y="621040"/>
            <a:ext cx="7793697" cy="59411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As with any variable, its value can be changed</a:t>
            </a:r>
          </a:p>
          <a:p>
            <a:pPr marL="679450" lvl="2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j */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	 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p now points at </a:t>
            </a:r>
            <a:r>
              <a:rPr lang="en-US" sz="24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DE8F3D-454F-1145-9E6E-9F93305EC3B6}"/>
              </a:ext>
            </a:extLst>
          </p:cNvPr>
          <p:cNvGrpSpPr/>
          <p:nvPr/>
        </p:nvGrpSpPr>
        <p:grpSpPr>
          <a:xfrm>
            <a:off x="5437154" y="1550446"/>
            <a:ext cx="1710968" cy="1800705"/>
            <a:chOff x="7209786" y="4651331"/>
            <a:chExt cx="1710968" cy="18007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366298-FAA6-AD45-84E5-EB3DB864A1E5}"/>
                </a:ext>
              </a:extLst>
            </p:cNvPr>
            <p:cNvSpPr txBox="1"/>
            <p:nvPr/>
          </p:nvSpPr>
          <p:spPr>
            <a:xfrm>
              <a:off x="7522692" y="5325706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1F8CDD-B7AD-9F4F-8872-A3FDBC372AB8}"/>
                </a:ext>
              </a:extLst>
            </p:cNvPr>
            <p:cNvSpPr txBox="1"/>
            <p:nvPr/>
          </p:nvSpPr>
          <p:spPr>
            <a:xfrm>
              <a:off x="7209786" y="5302109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D92413-63CD-5646-9026-6B3DFC35F809}"/>
                </a:ext>
              </a:extLst>
            </p:cNvPr>
            <p:cNvSpPr txBox="1"/>
            <p:nvPr/>
          </p:nvSpPr>
          <p:spPr>
            <a:xfrm>
              <a:off x="7506316" y="5990371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FE1C23-B83A-8D4A-B136-7769DEEC5699}"/>
                </a:ext>
              </a:extLst>
            </p:cNvPr>
            <p:cNvSpPr txBox="1"/>
            <p:nvPr/>
          </p:nvSpPr>
          <p:spPr>
            <a:xfrm>
              <a:off x="7209786" y="594659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0" name="U-Turn Arrow 9">
              <a:extLst>
                <a:ext uri="{FF2B5EF4-FFF2-40B4-BE49-F238E27FC236}">
                  <a16:creationId xmlns:a16="http://schemas.microsoft.com/office/drawing/2014/main" id="{BAEA332E-0D3A-7F4F-A090-18ABED9ADE21}"/>
                </a:ext>
              </a:extLst>
            </p:cNvPr>
            <p:cNvSpPr/>
            <p:nvPr/>
          </p:nvSpPr>
          <p:spPr>
            <a:xfrm rot="5400000" flipH="1">
              <a:off x="8131938" y="5448144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32D666-40F3-1347-BADD-13DDB9834308}"/>
                </a:ext>
              </a:extLst>
            </p:cNvPr>
            <p:cNvSpPr txBox="1"/>
            <p:nvPr/>
          </p:nvSpPr>
          <p:spPr>
            <a:xfrm>
              <a:off x="7522692" y="467492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CBEC54-C339-C74B-94B2-863B5214E082}"/>
                </a:ext>
              </a:extLst>
            </p:cNvPr>
            <p:cNvSpPr txBox="1"/>
            <p:nvPr/>
          </p:nvSpPr>
          <p:spPr>
            <a:xfrm>
              <a:off x="7209786" y="4651331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0C97FB-2AD0-1C40-BDF4-737D5FA30C09}"/>
              </a:ext>
            </a:extLst>
          </p:cNvPr>
          <p:cNvGrpSpPr/>
          <p:nvPr/>
        </p:nvGrpSpPr>
        <p:grpSpPr>
          <a:xfrm>
            <a:off x="4602047" y="3994869"/>
            <a:ext cx="2382589" cy="1800705"/>
            <a:chOff x="9095772" y="4606448"/>
            <a:chExt cx="2382589" cy="18007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8606EF-1500-4C46-B0CC-FD3B9B40B538}"/>
                </a:ext>
              </a:extLst>
            </p:cNvPr>
            <p:cNvSpPr txBox="1"/>
            <p:nvPr/>
          </p:nvSpPr>
          <p:spPr>
            <a:xfrm>
              <a:off x="10080299" y="5280823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77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6E25F7-F23D-E442-8BF4-FF392EB0AE06}"/>
                </a:ext>
              </a:extLst>
            </p:cNvPr>
            <p:cNvSpPr txBox="1"/>
            <p:nvPr/>
          </p:nvSpPr>
          <p:spPr>
            <a:xfrm>
              <a:off x="9767393" y="5257226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j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BB872C-C29A-D747-9443-46FEE0DA17ED}"/>
                </a:ext>
              </a:extLst>
            </p:cNvPr>
            <p:cNvSpPr txBox="1"/>
            <p:nvPr/>
          </p:nvSpPr>
          <p:spPr>
            <a:xfrm>
              <a:off x="10063923" y="5945488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14BFC2-3901-EB4F-A01B-31D5C9AF551D}"/>
                </a:ext>
              </a:extLst>
            </p:cNvPr>
            <p:cNvSpPr txBox="1"/>
            <p:nvPr/>
          </p:nvSpPr>
          <p:spPr>
            <a:xfrm>
              <a:off x="9767393" y="590171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17" name="U-Turn Arrow 16">
              <a:extLst>
                <a:ext uri="{FF2B5EF4-FFF2-40B4-BE49-F238E27FC236}">
                  <a16:creationId xmlns:a16="http://schemas.microsoft.com/office/drawing/2014/main" id="{5F37CB1E-362A-F74F-929A-4BF543DD7B84}"/>
                </a:ext>
              </a:extLst>
            </p:cNvPr>
            <p:cNvSpPr/>
            <p:nvPr/>
          </p:nvSpPr>
          <p:spPr>
            <a:xfrm rot="5400000" flipH="1">
              <a:off x="10400940" y="5114657"/>
              <a:ext cx="1408205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07C803-0BDA-174E-A9E0-C5226D64D626}"/>
                </a:ext>
              </a:extLst>
            </p:cNvPr>
            <p:cNvSpPr txBox="1"/>
            <p:nvPr/>
          </p:nvSpPr>
          <p:spPr>
            <a:xfrm>
              <a:off x="10080299" y="4630045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BC46C3-FE9B-8E4D-A99C-DDEF2F25D096}"/>
                </a:ext>
              </a:extLst>
            </p:cNvPr>
            <p:cNvSpPr txBox="1"/>
            <p:nvPr/>
          </p:nvSpPr>
          <p:spPr>
            <a:xfrm>
              <a:off x="9767393" y="4606448"/>
              <a:ext cx="253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9CD25161-45CA-224E-8DA3-3434F59B89E8}"/>
                </a:ext>
              </a:extLst>
            </p:cNvPr>
            <p:cNvSpPr/>
            <p:nvPr/>
          </p:nvSpPr>
          <p:spPr>
            <a:xfrm>
              <a:off x="9095772" y="5136593"/>
              <a:ext cx="446049" cy="461665"/>
            </a:xfrm>
            <a:prstGeom prst="right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Pointer Variables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43625" y="1242338"/>
            <a:ext cx="11304749" cy="41831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Pointer variables all use the </a:t>
            </a:r>
            <a:r>
              <a:rPr lang="en-US" sz="2400" b="1" dirty="0">
                <a:solidFill>
                  <a:schemeClr val="accent1"/>
                </a:solidFill>
              </a:rPr>
              <a:t>same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amount of memory </a:t>
            </a:r>
            <a:r>
              <a:rPr lang="en-US" sz="2400" dirty="0"/>
              <a:t>no matter what they point at</a:t>
            </a:r>
          </a:p>
          <a:p>
            <a:endParaRPr lang="en-US" sz="2400" dirty="0"/>
          </a:p>
          <a:p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Above prints on a 32-raspberry pi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797559" y="2526288"/>
            <a:ext cx="10596880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%u)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C0027A-722B-134F-B8AA-2C49394F9F11}"/>
              </a:ext>
            </a:extLst>
          </p:cNvPr>
          <p:cNvSpPr/>
          <p:nvPr/>
        </p:nvSpPr>
        <p:spPr bwMode="auto">
          <a:xfrm>
            <a:off x="5490567" y="4630090"/>
            <a:ext cx="3234372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cptr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(4)</a:t>
            </a:r>
          </a:p>
        </p:txBody>
      </p:sp>
    </p:spTree>
    <p:extLst>
      <p:ext uri="{BB962C8B-B14F-4D97-AF65-F5344CB8AC3E}">
        <p14:creationId xmlns:p14="http://schemas.microsoft.com/office/powerpoint/2010/main" val="16880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289237" y="1002335"/>
            <a:ext cx="10153816" cy="497643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The </a:t>
            </a:r>
            <a:r>
              <a:rPr lang="en-US" sz="2400" b="1" i="1" dirty="0">
                <a:solidFill>
                  <a:schemeClr val="accent1"/>
                </a:solidFill>
              </a:rPr>
              <a:t>indirection operator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/>
              <a:t>) or the </a:t>
            </a:r>
            <a:r>
              <a:rPr lang="en-US" sz="2400" i="1" dirty="0">
                <a:solidFill>
                  <a:srgbClr val="0070C0"/>
                </a:solidFill>
              </a:rPr>
              <a:t>dereference operator to a variable </a:t>
            </a:r>
            <a:r>
              <a:rPr lang="en-US" sz="2400" dirty="0"/>
              <a:t>is the </a:t>
            </a:r>
            <a:r>
              <a:rPr lang="en-US" sz="2400" b="1" dirty="0"/>
              <a:t>inverse </a:t>
            </a:r>
            <a:r>
              <a:rPr lang="en-US" sz="2400" dirty="0"/>
              <a:t>of the </a:t>
            </a:r>
            <a:r>
              <a:rPr lang="en-US" sz="2400" i="1" dirty="0">
                <a:solidFill>
                  <a:schemeClr val="accent5"/>
                </a:solidFill>
              </a:rPr>
              <a:t>address operator </a:t>
            </a:r>
            <a:r>
              <a:rPr lang="en-US" sz="2400" dirty="0">
                <a:solidFill>
                  <a:schemeClr val="accent5"/>
                </a:solidFill>
              </a:rPr>
              <a:t>(&amp;)</a:t>
            </a:r>
          </a:p>
          <a:p>
            <a:r>
              <a:rPr lang="en-US" sz="2400" b="1" dirty="0"/>
              <a:t>address operator (</a:t>
            </a:r>
            <a:r>
              <a:rPr lang="en-US" sz="2400" b="1" dirty="0">
                <a:solidFill>
                  <a:srgbClr val="2C895B"/>
                </a:solidFill>
              </a:rPr>
              <a:t>&amp;</a:t>
            </a:r>
            <a:r>
              <a:rPr lang="en-US" sz="2400" b="1" dirty="0"/>
              <a:t>) </a:t>
            </a:r>
            <a:r>
              <a:rPr lang="en-US" sz="2400" dirty="0"/>
              <a:t>can be thought of as:</a:t>
            </a:r>
          </a:p>
          <a:p>
            <a:pPr marL="0" indent="0">
              <a:buNone/>
            </a:pPr>
            <a:r>
              <a:rPr lang="en-US" sz="2400" dirty="0"/>
              <a:t>		 </a:t>
            </a:r>
            <a:r>
              <a:rPr lang="en-US" sz="2400" i="1" dirty="0">
                <a:solidFill>
                  <a:schemeClr val="accent1"/>
                </a:solidFill>
              </a:rPr>
              <a:t>“get the address of this box”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indirection operator (</a:t>
            </a:r>
            <a:r>
              <a:rPr lang="en-US" sz="2400" b="1" dirty="0">
                <a:solidFill>
                  <a:srgbClr val="FF0000"/>
                </a:solidFill>
              </a:rPr>
              <a:t>*</a:t>
            </a:r>
            <a:r>
              <a:rPr lang="en-US" sz="2400" b="1" dirty="0"/>
              <a:t>) </a:t>
            </a:r>
            <a:r>
              <a:rPr lang="en-US" sz="2400" dirty="0"/>
              <a:t>can be thought of as: </a:t>
            </a:r>
          </a:p>
          <a:p>
            <a:pPr marL="0" indent="0">
              <a:buNone/>
            </a:pPr>
            <a:r>
              <a:rPr lang="en-US" sz="2400" i="1" dirty="0"/>
              <a:t>		“</a:t>
            </a:r>
            <a:r>
              <a:rPr lang="en-US" sz="2400" i="1" dirty="0">
                <a:solidFill>
                  <a:schemeClr val="accent1"/>
                </a:solidFill>
              </a:rPr>
              <a:t>follow the arrow to the next box and get its contents” </a:t>
            </a:r>
            <a:endParaRPr lang="en-US" sz="2200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0000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DC0DBC-5B3E-CD44-B8EB-02301496B6A2}"/>
              </a:ext>
            </a:extLst>
          </p:cNvPr>
          <p:cNvGrpSpPr/>
          <p:nvPr/>
        </p:nvGrpSpPr>
        <p:grpSpPr>
          <a:xfrm>
            <a:off x="3747020" y="3143193"/>
            <a:ext cx="2552544" cy="1134006"/>
            <a:chOff x="205821" y="4771317"/>
            <a:chExt cx="2552544" cy="113400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C64266-3D3B-7946-9D9E-EF8CFD0BBC23}"/>
                </a:ext>
              </a:extLst>
            </p:cNvPr>
            <p:cNvSpPr txBox="1"/>
            <p:nvPr/>
          </p:nvSpPr>
          <p:spPr>
            <a:xfrm>
              <a:off x="1360303" y="4771317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42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9D09B4-C6E4-5C44-8504-FCC9916B90E1}"/>
                </a:ext>
              </a:extLst>
            </p:cNvPr>
            <p:cNvSpPr txBox="1"/>
            <p:nvPr/>
          </p:nvSpPr>
          <p:spPr>
            <a:xfrm>
              <a:off x="205821" y="4799001"/>
              <a:ext cx="1194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i or (</a:t>
              </a:r>
              <a:r>
                <a:rPr lang="en-US" sz="2400" dirty="0">
                  <a:solidFill>
                    <a:srgbClr val="FF0000"/>
                  </a:solidFill>
                </a:rPr>
                <a:t>*</a:t>
              </a:r>
              <a:r>
                <a:rPr lang="en-US" sz="2400" dirty="0">
                  <a:solidFill>
                    <a:schemeClr val="tx2"/>
                  </a:solidFill>
                </a:rPr>
                <a:t>p)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B8BC04-E9DB-484D-AE67-C47ED55AC578}"/>
                </a:ext>
              </a:extLst>
            </p:cNvPr>
            <p:cNvSpPr txBox="1"/>
            <p:nvPr/>
          </p:nvSpPr>
          <p:spPr>
            <a:xfrm>
              <a:off x="1343927" y="5435982"/>
              <a:ext cx="99568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5D36422-1D00-DB46-ADE8-C38B8CA5098C}"/>
                </a:ext>
              </a:extLst>
            </p:cNvPr>
            <p:cNvSpPr txBox="1"/>
            <p:nvPr/>
          </p:nvSpPr>
          <p:spPr>
            <a:xfrm>
              <a:off x="321238" y="5443658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p = </a:t>
              </a:r>
              <a:r>
                <a:rPr lang="en-US" sz="2400" dirty="0">
                  <a:solidFill>
                    <a:srgbClr val="FF0000"/>
                  </a:solidFill>
                </a:rPr>
                <a:t>&amp;</a:t>
              </a:r>
              <a:r>
                <a:rPr lang="en-US" sz="2400" dirty="0" err="1">
                  <a:solidFill>
                    <a:schemeClr val="tx2"/>
                  </a:solidFill>
                </a:rPr>
                <a:t>i</a:t>
              </a: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78D1C25D-66AB-8F4D-BE77-27F65B8C14D0}"/>
                </a:ext>
              </a:extLst>
            </p:cNvPr>
            <p:cNvSpPr/>
            <p:nvPr/>
          </p:nvSpPr>
          <p:spPr>
            <a:xfrm rot="5400000" flipH="1">
              <a:off x="1969549" y="4893755"/>
              <a:ext cx="830996" cy="746637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56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44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39867" y="1204559"/>
            <a:ext cx="8039403" cy="419391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/>
              <a:t>Introduction: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3560974" y="2061144"/>
            <a:ext cx="4534917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4705500" y="4084002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</p:spTree>
    <p:extLst>
      <p:ext uri="{BB962C8B-B14F-4D97-AF65-F5344CB8AC3E}">
        <p14:creationId xmlns:p14="http://schemas.microsoft.com/office/powerpoint/2010/main" val="68370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085" y="1127659"/>
            <a:ext cx="10723857" cy="492745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Rside</a:t>
            </a:r>
            <a:r>
              <a:rPr lang="en-US" sz="2400" dirty="0">
                <a:cs typeface="Courier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read</a:t>
            </a:r>
            <a:r>
              <a:rPr lang="en-US" sz="2400" dirty="0">
                <a:solidFill>
                  <a:srgbClr val="2C895B"/>
                </a:solidFill>
              </a:rPr>
              <a:t> and return </a:t>
            </a:r>
            <a:r>
              <a:rPr lang="en-US" sz="2400" dirty="0">
                <a:solidFill>
                  <a:schemeClr val="accent5"/>
                </a:solidFill>
              </a:rPr>
              <a:t>the contents at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two reads of memory on the </a:t>
            </a:r>
            <a:r>
              <a:rPr lang="en-US" sz="2400" dirty="0" err="1">
                <a:solidFill>
                  <a:srgbClr val="FF0000"/>
                </a:solidFill>
              </a:rPr>
              <a:t>Rside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870878" y="3652229"/>
            <a:ext cx="10282839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of memory pointed at by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84BF-8084-AB46-BAAD-9D0172D562E4}"/>
              </a:ext>
            </a:extLst>
          </p:cNvPr>
          <p:cNvGrpSpPr/>
          <p:nvPr/>
        </p:nvGrpSpPr>
        <p:grpSpPr>
          <a:xfrm>
            <a:off x="3246037" y="3917226"/>
            <a:ext cx="3618958" cy="1723007"/>
            <a:chOff x="2990416" y="1545604"/>
            <a:chExt cx="3618958" cy="1723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7A701-3B06-204E-85EA-5FDA28F1E990}"/>
                </a:ext>
              </a:extLst>
            </p:cNvPr>
            <p:cNvSpPr txBox="1"/>
            <p:nvPr/>
          </p:nvSpPr>
          <p:spPr>
            <a:xfrm>
              <a:off x="3980234" y="2388702"/>
              <a:ext cx="99568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E8B5-ABAF-414E-BFBB-4E37A5122DDB}"/>
                </a:ext>
              </a:extLst>
            </p:cNvPr>
            <p:cNvSpPr txBox="1"/>
            <p:nvPr/>
          </p:nvSpPr>
          <p:spPr>
            <a:xfrm>
              <a:off x="2990416" y="240658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Rside</a:t>
              </a:r>
              <a:r>
                <a:rPr lang="en-US" sz="2000" dirty="0">
                  <a:solidFill>
                    <a:schemeClr val="tx2"/>
                  </a:solidFill>
                </a:rPr>
                <a:t>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93BEE-9274-5A4D-B1C0-13E32D7EDF80}"/>
                </a:ext>
              </a:extLst>
            </p:cNvPr>
            <p:cNvSpPr txBox="1"/>
            <p:nvPr/>
          </p:nvSpPr>
          <p:spPr>
            <a:xfrm>
              <a:off x="5613694" y="2354238"/>
              <a:ext cx="99568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0x0c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F659B5-ADE6-624E-A331-A1B876C427A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37476" y="2559631"/>
              <a:ext cx="1076218" cy="1005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217DC-A905-5449-A634-F7FA341F46CF}"/>
                </a:ext>
              </a:extLst>
            </p:cNvPr>
            <p:cNvSpPr txBox="1"/>
            <p:nvPr/>
          </p:nvSpPr>
          <p:spPr>
            <a:xfrm>
              <a:off x="3651486" y="286850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B13E5-DBC0-7444-920A-AB1076D39EF7}"/>
                </a:ext>
              </a:extLst>
            </p:cNvPr>
            <p:cNvSpPr txBox="1"/>
            <p:nvPr/>
          </p:nvSpPr>
          <p:spPr>
            <a:xfrm>
              <a:off x="3980234" y="2855283"/>
              <a:ext cx="9956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0x0c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16FBC2A-3BFB-9643-97C8-DAF1F6325C7B}"/>
                </a:ext>
              </a:extLst>
            </p:cNvPr>
            <p:cNvSpPr/>
            <p:nvPr/>
          </p:nvSpPr>
          <p:spPr>
            <a:xfrm flipH="1" flipV="1">
              <a:off x="3603563" y="1545604"/>
              <a:ext cx="2670813" cy="152221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61B9F-F176-B042-AE37-8D6E320B65E0}"/>
                </a:ext>
              </a:extLst>
            </p:cNvPr>
            <p:cNvSpPr txBox="1"/>
            <p:nvPr/>
          </p:nvSpPr>
          <p:spPr>
            <a:xfrm>
              <a:off x="5573933" y="284683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copy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CEB43-4872-3C4F-AC01-D5FB933139F4}"/>
                </a:ext>
              </a:extLst>
            </p:cNvPr>
            <p:cNvSpPr txBox="1"/>
            <p:nvPr/>
          </p:nvSpPr>
          <p:spPr>
            <a:xfrm>
              <a:off x="3512116" y="2027076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F6CB1-3C88-9F4A-A512-225E48AB0CBC}"/>
                </a:ext>
              </a:extLst>
            </p:cNvPr>
            <p:cNvSpPr txBox="1"/>
            <p:nvPr/>
          </p:nvSpPr>
          <p:spPr>
            <a:xfrm>
              <a:off x="5787006" y="2008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15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Introduction: Indirection Operator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178" y="981157"/>
            <a:ext cx="11277600" cy="48956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Lside</a:t>
            </a:r>
            <a:r>
              <a:rPr lang="en-US" sz="2400" dirty="0">
                <a:cs typeface="Courier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cs typeface="Courier"/>
              </a:rPr>
              <a:t> </a:t>
            </a: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write</a:t>
            </a:r>
            <a:r>
              <a:rPr lang="en-US" sz="2400" dirty="0">
                <a:solidFill>
                  <a:srgbClr val="2C895B"/>
                </a:solidFill>
              </a:rPr>
              <a:t> the evaluation of the </a:t>
            </a:r>
            <a:r>
              <a:rPr lang="en-US" sz="2400" dirty="0" err="1">
                <a:solidFill>
                  <a:srgbClr val="2C895B"/>
                </a:solidFill>
              </a:rPr>
              <a:t>Rside</a:t>
            </a:r>
            <a:r>
              <a:rPr lang="en-US" sz="2400" dirty="0">
                <a:solidFill>
                  <a:srgbClr val="2C895B"/>
                </a:solidFill>
              </a:rPr>
              <a:t> expression </a:t>
            </a:r>
            <a:r>
              <a:rPr lang="en-US" sz="2400" dirty="0">
                <a:solidFill>
                  <a:schemeClr val="accent5"/>
                </a:solidFill>
              </a:rPr>
              <a:t>to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one read of memory and one write of memory on the </a:t>
            </a:r>
            <a:r>
              <a:rPr lang="en-US" sz="2400" dirty="0" err="1">
                <a:solidFill>
                  <a:srgbClr val="FF0000"/>
                </a:solidFill>
              </a:rPr>
              <a:t>Lside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6427D2-9A44-8547-A66F-7FB644638F6A}"/>
              </a:ext>
            </a:extLst>
          </p:cNvPr>
          <p:cNvSpPr/>
          <p:nvPr/>
        </p:nvSpPr>
        <p:spPr bwMode="auto">
          <a:xfrm>
            <a:off x="1369977" y="3334840"/>
            <a:ext cx="10327443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of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pointed at by z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CA3ED-9EEC-0148-8110-EA0CE49BB46B}"/>
              </a:ext>
            </a:extLst>
          </p:cNvPr>
          <p:cNvGrpSpPr/>
          <p:nvPr/>
        </p:nvGrpSpPr>
        <p:grpSpPr>
          <a:xfrm>
            <a:off x="3275399" y="4113674"/>
            <a:ext cx="3876376" cy="2126279"/>
            <a:chOff x="2606535" y="5213635"/>
            <a:chExt cx="3876376" cy="2126279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6B781A-DE87-A542-B843-8CF61097271E}"/>
                </a:ext>
              </a:extLst>
            </p:cNvPr>
            <p:cNvSpPr/>
            <p:nvPr/>
          </p:nvSpPr>
          <p:spPr>
            <a:xfrm rot="13018334" flipH="1" flipV="1">
              <a:off x="3972298" y="5682193"/>
              <a:ext cx="2510613" cy="165772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5FB65-306F-F54B-AA57-B07111F270DD}"/>
                </a:ext>
              </a:extLst>
            </p:cNvPr>
            <p:cNvGrpSpPr/>
            <p:nvPr/>
          </p:nvGrpSpPr>
          <p:grpSpPr>
            <a:xfrm>
              <a:off x="2606535" y="5213635"/>
              <a:ext cx="3693879" cy="1465107"/>
              <a:chOff x="2606535" y="5213635"/>
              <a:chExt cx="3693879" cy="14651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BF76E3-54DC-FC4A-B585-DD6DAFEC0BDD}"/>
                  </a:ext>
                </a:extLst>
              </p:cNvPr>
              <p:cNvSpPr txBox="1"/>
              <p:nvPr/>
            </p:nvSpPr>
            <p:spPr>
              <a:xfrm>
                <a:off x="3741970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31C5BE-8468-6241-B025-27C49E956C2B}"/>
                  </a:ext>
                </a:extLst>
              </p:cNvPr>
              <p:cNvSpPr txBox="1"/>
              <p:nvPr/>
            </p:nvSpPr>
            <p:spPr>
              <a:xfrm>
                <a:off x="3359947" y="5258441"/>
                <a:ext cx="32573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E5AB6C-CF4F-1A4B-85AE-B05031AFE796}"/>
                  </a:ext>
                </a:extLst>
              </p:cNvPr>
              <p:cNvSpPr txBox="1"/>
              <p:nvPr/>
            </p:nvSpPr>
            <p:spPr>
              <a:xfrm>
                <a:off x="5304734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EB8A2AE-F5C5-A04C-B7AF-90F0A20A7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046" y="5972197"/>
                <a:ext cx="1095896" cy="837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63ABD8-3C50-3841-B1CE-8441C215B0BC}"/>
                  </a:ext>
                </a:extLst>
              </p:cNvPr>
              <p:cNvSpPr txBox="1"/>
              <p:nvPr/>
            </p:nvSpPr>
            <p:spPr>
              <a:xfrm>
                <a:off x="2606535" y="5784024"/>
                <a:ext cx="10791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chemeClr val="tx2"/>
                    </a:solidFill>
                  </a:rPr>
                  <a:t>Lside</a:t>
                </a:r>
                <a:r>
                  <a:rPr lang="en-US" sz="2200" dirty="0">
                    <a:solidFill>
                      <a:schemeClr val="tx2"/>
                    </a:solidFill>
                  </a:rPr>
                  <a:t> z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A2921-FDDA-254A-B148-F5C0E552F567}"/>
                  </a:ext>
                </a:extLst>
              </p:cNvPr>
              <p:cNvSpPr txBox="1"/>
              <p:nvPr/>
            </p:nvSpPr>
            <p:spPr>
              <a:xfrm>
                <a:off x="3726206" y="5287354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7F9240-235C-5F42-BE66-AD674309289B}"/>
                  </a:ext>
                </a:extLst>
              </p:cNvPr>
              <p:cNvSpPr txBox="1"/>
              <p:nvPr/>
            </p:nvSpPr>
            <p:spPr>
              <a:xfrm>
                <a:off x="5039882" y="5213635"/>
                <a:ext cx="7809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97781-8E25-0649-B0C7-269E319FBE18}"/>
                  </a:ext>
                </a:extLst>
              </p:cNvPr>
              <p:cNvSpPr txBox="1"/>
              <p:nvPr/>
            </p:nvSpPr>
            <p:spPr>
              <a:xfrm>
                <a:off x="5423766" y="618627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2F02F-CCE1-1243-AD1A-ED73CF829454}"/>
                  </a:ext>
                </a:extLst>
              </p:cNvPr>
              <p:cNvSpPr txBox="1"/>
              <p:nvPr/>
            </p:nvSpPr>
            <p:spPr>
              <a:xfrm>
                <a:off x="3314717" y="6278632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646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778937" cy="389281"/>
          </a:xfrm>
        </p:spPr>
        <p:txBody>
          <a:bodyPr/>
          <a:lstStyle/>
          <a:p>
            <a:r>
              <a:rPr lang="en-US" dirty="0"/>
              <a:t>Each use of a * operator results in one additional read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6531" y="883374"/>
            <a:ext cx="11778938" cy="51374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790071" y="2714086"/>
            <a:ext cx="3540802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one read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6546C1-D604-C348-908A-D9BB2DFF0A06}"/>
              </a:ext>
            </a:extLst>
          </p:cNvPr>
          <p:cNvSpPr txBox="1"/>
          <p:nvPr/>
        </p:nvSpPr>
        <p:spPr>
          <a:xfrm>
            <a:off x="7562921" y="2537916"/>
            <a:ext cx="3803803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*x;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two reads</a:t>
            </a:r>
            <a:endParaRPr lang="en-US" sz="24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790071" y="3791076"/>
            <a:ext cx="2640088" cy="1413296"/>
            <a:chOff x="4708576" y="1363428"/>
            <a:chExt cx="2640088" cy="14132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5513409" y="1511156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5200503" y="14875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5487699" y="2238637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5157858" y="22210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6498829" y="1363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4708576" y="1665976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6473044" y="240739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B3E5A0-3C01-AB4B-B346-2BCA483E12EC}"/>
              </a:ext>
            </a:extLst>
          </p:cNvPr>
          <p:cNvGrpSpPr/>
          <p:nvPr/>
        </p:nvGrpSpPr>
        <p:grpSpPr>
          <a:xfrm>
            <a:off x="7595104" y="3412068"/>
            <a:ext cx="3771620" cy="2508434"/>
            <a:chOff x="190430" y="3554349"/>
            <a:chExt cx="3771620" cy="25084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E8BFE0-8967-8D4A-9A8F-DE477B6DE645}"/>
                </a:ext>
              </a:extLst>
            </p:cNvPr>
            <p:cNvSpPr txBox="1"/>
            <p:nvPr/>
          </p:nvSpPr>
          <p:spPr>
            <a:xfrm>
              <a:off x="584816" y="458357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BE6749-17B1-C349-93B5-19E579F243F4}"/>
                </a:ext>
              </a:extLst>
            </p:cNvPr>
            <p:cNvSpPr txBox="1"/>
            <p:nvPr/>
          </p:nvSpPr>
          <p:spPr>
            <a:xfrm>
              <a:off x="256068" y="46003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AD75D6-4EBA-E94F-980B-1075268A5711}"/>
                </a:ext>
              </a:extLst>
            </p:cNvPr>
            <p:cNvSpPr txBox="1"/>
            <p:nvPr/>
          </p:nvSpPr>
          <p:spPr>
            <a:xfrm>
              <a:off x="2673782" y="4569547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84C3FEC-E1C3-0E4F-A2EB-F83636DFBD5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1082656" y="4784991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BBF78-6DF5-984C-A560-7E0E380A8759}"/>
                </a:ext>
              </a:extLst>
            </p:cNvPr>
            <p:cNvSpPr txBox="1"/>
            <p:nvPr/>
          </p:nvSpPr>
          <p:spPr>
            <a:xfrm>
              <a:off x="217777" y="538175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217371-825C-1B4F-91F0-C70332F4C72F}"/>
                </a:ext>
              </a:extLst>
            </p:cNvPr>
            <p:cNvSpPr txBox="1"/>
            <p:nvPr/>
          </p:nvSpPr>
          <p:spPr>
            <a:xfrm>
              <a:off x="546525" y="5368532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71B5F8E-26FF-154F-9F01-25D5A0C0289D}"/>
                </a:ext>
              </a:extLst>
            </p:cNvPr>
            <p:cNvSpPr/>
            <p:nvPr/>
          </p:nvSpPr>
          <p:spPr>
            <a:xfrm flipH="1" flipV="1">
              <a:off x="210403" y="3554349"/>
              <a:ext cx="3218655" cy="2028324"/>
            </a:xfrm>
            <a:prstGeom prst="arc">
              <a:avLst>
                <a:gd name="adj1" fmla="val 1177544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052DFC-F859-4E40-ACCC-0D94AFC4144D}"/>
                </a:ext>
              </a:extLst>
            </p:cNvPr>
            <p:cNvSpPr txBox="1"/>
            <p:nvPr/>
          </p:nvSpPr>
          <p:spPr>
            <a:xfrm>
              <a:off x="3133465" y="496181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77DC10-EE88-CF40-877F-03C0A0EDC8A4}"/>
                </a:ext>
              </a:extLst>
            </p:cNvPr>
            <p:cNvSpPr txBox="1"/>
            <p:nvPr/>
          </p:nvSpPr>
          <p:spPr>
            <a:xfrm>
              <a:off x="666438" y="566267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FEA10F-888A-C44C-AFE1-2FE0F987C504}"/>
                </a:ext>
              </a:extLst>
            </p:cNvPr>
            <p:cNvSpPr txBox="1"/>
            <p:nvPr/>
          </p:nvSpPr>
          <p:spPr>
            <a:xfrm>
              <a:off x="190430" y="4891443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BB6C25-9E00-6446-BEC5-E6B0E90DEE0F}"/>
                </a:ext>
              </a:extLst>
            </p:cNvPr>
            <p:cNvSpPr txBox="1"/>
            <p:nvPr/>
          </p:nvSpPr>
          <p:spPr>
            <a:xfrm>
              <a:off x="3649144" y="456973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72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5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Review: Organized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72129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200" b="1" dirty="0">
                <a:solidFill>
                  <a:schemeClr val="tx2"/>
                </a:solidFill>
              </a:rPr>
              <a:t>states</a:t>
            </a:r>
            <a:r>
              <a:rPr lang="en-US" sz="22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200" dirty="0">
                <a:solidFill>
                  <a:schemeClr val="tx2"/>
                </a:solidFill>
              </a:rPr>
              <a:t>Memory is organized into a </a:t>
            </a:r>
            <a:r>
              <a:rPr lang="en-US" sz="2200" b="1" dirty="0">
                <a:solidFill>
                  <a:schemeClr val="tx2"/>
                </a:solidFill>
              </a:rPr>
              <a:t>fixed unit </a:t>
            </a:r>
            <a:r>
              <a:rPr lang="en-US" sz="2200" dirty="0">
                <a:solidFill>
                  <a:schemeClr val="tx2"/>
                </a:solidFill>
              </a:rPr>
              <a:t>of </a:t>
            </a:r>
            <a:r>
              <a:rPr lang="en-US" sz="2200" dirty="0">
                <a:solidFill>
                  <a:schemeClr val="accent5"/>
                </a:solidFill>
              </a:rPr>
              <a:t>8 bits, called a </a:t>
            </a:r>
            <a:r>
              <a:rPr lang="en-US" sz="2200" b="1" dirty="0">
                <a:solidFill>
                  <a:schemeClr val="accent5"/>
                </a:solidFill>
              </a:rPr>
              <a:t>byte</a:t>
            </a: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pPr lvl="1"/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200" dirty="0"/>
              <a:t>Conceptually, memory is a </a:t>
            </a:r>
            <a:r>
              <a:rPr lang="en-US" sz="2200" dirty="0">
                <a:solidFill>
                  <a:schemeClr val="accent5"/>
                </a:solidFill>
              </a:rPr>
              <a:t>single, </a:t>
            </a:r>
            <a:r>
              <a:rPr lang="en-US" sz="2200" b="1" dirty="0">
                <a:solidFill>
                  <a:schemeClr val="accent5"/>
                </a:solidFill>
              </a:rPr>
              <a:t>large array </a:t>
            </a:r>
            <a:r>
              <a:rPr lang="en-US" sz="2200" dirty="0">
                <a:solidFill>
                  <a:schemeClr val="accent5"/>
                </a:solidFill>
              </a:rPr>
              <a:t>of </a:t>
            </a:r>
            <a:r>
              <a:rPr lang="en-US" sz="2200" b="1" dirty="0">
                <a:solidFill>
                  <a:schemeClr val="accent5"/>
                </a:solidFill>
              </a:rPr>
              <a:t>bytes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5"/>
                </a:solidFill>
              </a:rPr>
              <a:t>where each byte </a:t>
            </a:r>
            <a:r>
              <a:rPr lang="en-US" sz="2200" dirty="0">
                <a:solidFill>
                  <a:schemeClr val="accent5"/>
                </a:solidFill>
              </a:rPr>
              <a:t>has a unique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CC0000"/>
                </a:solidFill>
              </a:rPr>
              <a:t>address (byte addressable memory)</a:t>
            </a:r>
            <a:endParaRPr lang="en-US" sz="2200" dirty="0"/>
          </a:p>
          <a:p>
            <a:pPr>
              <a:defRPr/>
            </a:pPr>
            <a:r>
              <a:rPr lang="en-US" sz="2200" dirty="0">
                <a:solidFill>
                  <a:schemeClr val="accent1"/>
                </a:solidFill>
              </a:rPr>
              <a:t>An address is an </a:t>
            </a:r>
            <a:r>
              <a:rPr lang="en-US" sz="2200" b="1" dirty="0">
                <a:solidFill>
                  <a:schemeClr val="accent1"/>
                </a:solidFill>
              </a:rPr>
              <a:t>unsigned</a:t>
            </a:r>
            <a:r>
              <a:rPr lang="en-US" sz="2200" dirty="0">
                <a:solidFill>
                  <a:schemeClr val="accent1"/>
                </a:solidFill>
              </a:rPr>
              <a:t> (positive #) </a:t>
            </a:r>
            <a:r>
              <a:rPr lang="en-US" sz="2200" i="1" dirty="0">
                <a:solidFill>
                  <a:srgbClr val="2C895B"/>
                </a:solidFill>
              </a:rPr>
              <a:t>fixed-length</a:t>
            </a:r>
            <a:r>
              <a:rPr lang="en-US" sz="22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2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200" i="1" dirty="0">
                <a:solidFill>
                  <a:srgbClr val="C00000"/>
                </a:solidFill>
              </a:rPr>
              <a:t>address space</a:t>
            </a:r>
            <a:endParaRPr lang="en-US" sz="2200" dirty="0"/>
          </a:p>
          <a:p>
            <a:r>
              <a:rPr lang="en-US" sz="2200" dirty="0">
                <a:solidFill>
                  <a:srgbClr val="2C895B"/>
                </a:solidFill>
              </a:rPr>
              <a:t>Each byte </a:t>
            </a:r>
            <a:r>
              <a:rPr lang="en-US" sz="2200" dirty="0"/>
              <a:t>in memory can be </a:t>
            </a:r>
            <a:r>
              <a:rPr lang="en-US" sz="2200" b="1" dirty="0">
                <a:solidFill>
                  <a:schemeClr val="accent5"/>
                </a:solidFill>
              </a:rPr>
              <a:t>individually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accessed</a:t>
            </a:r>
            <a:r>
              <a:rPr lang="en-US" sz="2200" dirty="0"/>
              <a:t> and operated on given its </a:t>
            </a:r>
            <a:r>
              <a:rPr lang="en-US" sz="2200" b="1" dirty="0">
                <a:solidFill>
                  <a:schemeClr val="accent1"/>
                </a:solidFill>
              </a:rPr>
              <a:t>unique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301917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540722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/>
        </p:nvGraphicFramePr>
        <p:xfrm>
          <a:off x="2501615" y="1793805"/>
          <a:ext cx="3471256" cy="1756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43907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43907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439070">
                <a:tc gridSpan="8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616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Each use of a * operator results in one additional read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0120" y="1066800"/>
            <a:ext cx="11778938" cy="511232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800" dirty="0">
                <a:cs typeface="Consolas" panose="020B0609020204030204" pitchFamily="49" charset="0"/>
              </a:rPr>
              <a:t>Each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and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generates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7696067" y="2313896"/>
            <a:ext cx="3050061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 int *x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 = &amp;z;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21EF3B-2D10-CE41-B5B4-D57BD66022ED}"/>
              </a:ext>
            </a:extLst>
          </p:cNvPr>
          <p:cNvSpPr txBox="1"/>
          <p:nvPr/>
        </p:nvSpPr>
        <p:spPr>
          <a:xfrm>
            <a:off x="1033800" y="2461668"/>
            <a:ext cx="305006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2,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= z;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21155C-BA25-844B-8073-13D11870FFD5}"/>
              </a:ext>
            </a:extLst>
          </p:cNvPr>
          <p:cNvGrpSpPr/>
          <p:nvPr/>
        </p:nvGrpSpPr>
        <p:grpSpPr>
          <a:xfrm>
            <a:off x="666761" y="2263802"/>
            <a:ext cx="4240502" cy="3141797"/>
            <a:chOff x="4235147" y="2974234"/>
            <a:chExt cx="4240502" cy="3141797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D56C83-1F37-CB49-805C-598D9F5CF36F}"/>
                </a:ext>
              </a:extLst>
            </p:cNvPr>
            <p:cNvSpPr txBox="1"/>
            <p:nvPr/>
          </p:nvSpPr>
          <p:spPr>
            <a:xfrm>
              <a:off x="4602186" y="46182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63FE92-BB16-EB42-8ED2-749625C9F31E}"/>
                </a:ext>
              </a:extLst>
            </p:cNvPr>
            <p:cNvSpPr txBox="1"/>
            <p:nvPr/>
          </p:nvSpPr>
          <p:spPr>
            <a:xfrm>
              <a:off x="4273438" y="463499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8F6348C-93C4-0546-8AA1-C8597E7E99C9}"/>
                </a:ext>
              </a:extLst>
            </p:cNvPr>
            <p:cNvSpPr txBox="1"/>
            <p:nvPr/>
          </p:nvSpPr>
          <p:spPr>
            <a:xfrm>
              <a:off x="6691152" y="460422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2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D4F271C-829C-DC4F-AAF2-DF1B7538400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 flipV="1">
              <a:off x="5100026" y="4819665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2762C07-A147-EC47-B208-E628271D94DC}"/>
                </a:ext>
              </a:extLst>
            </p:cNvPr>
            <p:cNvSpPr txBox="1"/>
            <p:nvPr/>
          </p:nvSpPr>
          <p:spPr>
            <a:xfrm>
              <a:off x="4235147" y="541642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34D5B4-6697-3041-8593-53124ECC8C28}"/>
                </a:ext>
              </a:extLst>
            </p:cNvPr>
            <p:cNvSpPr txBox="1"/>
            <p:nvPr/>
          </p:nvSpPr>
          <p:spPr>
            <a:xfrm>
              <a:off x="4563895" y="540320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71B7EFED-4B67-424A-B882-B50F28F59F80}"/>
                </a:ext>
              </a:extLst>
            </p:cNvPr>
            <p:cNvSpPr/>
            <p:nvPr/>
          </p:nvSpPr>
          <p:spPr>
            <a:xfrm rot="8310007" flipH="1">
              <a:off x="4417066" y="2974234"/>
              <a:ext cx="4058583" cy="2160200"/>
            </a:xfrm>
            <a:prstGeom prst="arc">
              <a:avLst>
                <a:gd name="adj1" fmla="val 11912048"/>
                <a:gd name="adj2" fmla="val 15592969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E75812-FB2B-8640-BCBC-D6A8D5C5CD5D}"/>
                </a:ext>
              </a:extLst>
            </p:cNvPr>
            <p:cNvSpPr txBox="1"/>
            <p:nvPr/>
          </p:nvSpPr>
          <p:spPr>
            <a:xfrm>
              <a:off x="4708576" y="571592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80912F-E654-5E43-8980-6B87D540B4E4}"/>
                </a:ext>
              </a:extLst>
            </p:cNvPr>
            <p:cNvSpPr txBox="1"/>
            <p:nvPr/>
          </p:nvSpPr>
          <p:spPr>
            <a:xfrm>
              <a:off x="6956029" y="4994098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CFC69F-FC50-9040-B700-0061A77A0A67}"/>
                </a:ext>
              </a:extLst>
            </p:cNvPr>
            <p:cNvSpPr txBox="1"/>
            <p:nvPr/>
          </p:nvSpPr>
          <p:spPr>
            <a:xfrm>
              <a:off x="4681932" y="491693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4B37CC2-4361-1F45-AB45-C2548F6EC7E1}"/>
                </a:ext>
              </a:extLst>
            </p:cNvPr>
            <p:cNvSpPr txBox="1"/>
            <p:nvPr/>
          </p:nvSpPr>
          <p:spPr>
            <a:xfrm>
              <a:off x="7678074" y="459398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101AFF-2066-6046-A048-B7089EC444B2}"/>
              </a:ext>
            </a:extLst>
          </p:cNvPr>
          <p:cNvGrpSpPr/>
          <p:nvPr/>
        </p:nvGrpSpPr>
        <p:grpSpPr>
          <a:xfrm>
            <a:off x="7217296" y="4225374"/>
            <a:ext cx="3803725" cy="1763703"/>
            <a:chOff x="8201749" y="4699138"/>
            <a:chExt cx="3803725" cy="17637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FE23A6-4D09-1D4B-9877-F4FA955B1120}"/>
                </a:ext>
              </a:extLst>
            </p:cNvPr>
            <p:cNvSpPr txBox="1"/>
            <p:nvPr/>
          </p:nvSpPr>
          <p:spPr>
            <a:xfrm>
              <a:off x="8588205" y="473091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476EB-03A2-5542-892E-0338B47023A0}"/>
                </a:ext>
              </a:extLst>
            </p:cNvPr>
            <p:cNvSpPr txBox="1"/>
            <p:nvPr/>
          </p:nvSpPr>
          <p:spPr>
            <a:xfrm>
              <a:off x="8259457" y="474765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FEB95-BFCA-EB47-B391-8DBA49B61CC9}"/>
                </a:ext>
              </a:extLst>
            </p:cNvPr>
            <p:cNvSpPr txBox="1"/>
            <p:nvPr/>
          </p:nvSpPr>
          <p:spPr>
            <a:xfrm>
              <a:off x="10677171" y="471688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F64F4-BB26-9245-B6EF-07409C49FF3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086045" y="4932325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8613F6-FCE7-E848-9670-750ABF0D6E54}"/>
                </a:ext>
              </a:extLst>
            </p:cNvPr>
            <p:cNvSpPr txBox="1"/>
            <p:nvPr/>
          </p:nvSpPr>
          <p:spPr>
            <a:xfrm>
              <a:off x="11651582" y="5700256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6E1F99-25DD-E34E-8283-4E105C129DFC}"/>
                </a:ext>
              </a:extLst>
            </p:cNvPr>
            <p:cNvSpPr txBox="1"/>
            <p:nvPr/>
          </p:nvSpPr>
          <p:spPr>
            <a:xfrm>
              <a:off x="10677171" y="572257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BAF469-FA33-7948-B483-A3AB6B9A50D2}"/>
                </a:ext>
              </a:extLst>
            </p:cNvPr>
            <p:cNvSpPr txBox="1"/>
            <p:nvPr/>
          </p:nvSpPr>
          <p:spPr>
            <a:xfrm>
              <a:off x="11692568" y="469913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0D7A7B-0AC7-3747-8C7D-669C6400808F}"/>
                </a:ext>
              </a:extLst>
            </p:cNvPr>
            <p:cNvSpPr txBox="1"/>
            <p:nvPr/>
          </p:nvSpPr>
          <p:spPr>
            <a:xfrm>
              <a:off x="8606577" y="569528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170D41-E432-654A-A56E-2467F3070C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7" y="5896698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66AD65-79AE-564A-8055-F5F664468A00}"/>
                </a:ext>
              </a:extLst>
            </p:cNvPr>
            <p:cNvSpPr txBox="1"/>
            <p:nvPr/>
          </p:nvSpPr>
          <p:spPr>
            <a:xfrm>
              <a:off x="8201749" y="567989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9AFBF-8012-7E48-AAAE-280691855379}"/>
                </a:ext>
              </a:extLst>
            </p:cNvPr>
            <p:cNvSpPr txBox="1"/>
            <p:nvPr/>
          </p:nvSpPr>
          <p:spPr>
            <a:xfrm>
              <a:off x="8321500" y="509835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5ABD2A-8DDF-2B44-80FA-E9B6DE6B8FA8}"/>
                </a:ext>
              </a:extLst>
            </p:cNvPr>
            <p:cNvSpPr txBox="1"/>
            <p:nvPr/>
          </p:nvSpPr>
          <p:spPr>
            <a:xfrm>
              <a:off x="8321500" y="606273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6A622A-CE28-9743-A383-F315D0B8B123}"/>
                </a:ext>
              </a:extLst>
            </p:cNvPr>
            <p:cNvCxnSpPr>
              <a:cxnSpLocks/>
              <a:stCxn id="74" idx="0"/>
              <a:endCxn id="71" idx="2"/>
            </p:cNvCxnSpPr>
            <p:nvPr/>
          </p:nvCxnSpPr>
          <p:spPr>
            <a:xfrm flipV="1">
              <a:off x="11175011" y="5147768"/>
              <a:ext cx="0" cy="57480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447E1-A014-BF45-8D91-DBC6B6C9BF19}"/>
                </a:ext>
              </a:extLst>
            </p:cNvPr>
            <p:cNvSpPr txBox="1"/>
            <p:nvPr/>
          </p:nvSpPr>
          <p:spPr>
            <a:xfrm>
              <a:off x="10849619" y="60603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14D180-C23B-6A42-A89B-45374F270C20}"/>
                </a:ext>
              </a:extLst>
            </p:cNvPr>
            <p:cNvSpPr txBox="1"/>
            <p:nvPr/>
          </p:nvSpPr>
          <p:spPr>
            <a:xfrm>
              <a:off x="10462958" y="5076225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491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59" grpId="0" animBg="1"/>
      <p:bldP spid="5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/>
              <a:t>Recap: </a:t>
            </a:r>
            <a:r>
              <a:rPr lang="en-US" dirty="0" err="1"/>
              <a:t>Lside</a:t>
            </a:r>
            <a:r>
              <a:rPr lang="en-US" dirty="0"/>
              <a:t>, </a:t>
            </a:r>
            <a:r>
              <a:rPr lang="en-US" dirty="0" err="1"/>
              <a:t>Rside</a:t>
            </a:r>
            <a:r>
              <a:rPr lang="en-US" dirty="0"/>
              <a:t>, </a:t>
            </a:r>
            <a:r>
              <a:rPr lang="en-US" dirty="0" err="1"/>
              <a:t>Lvalue</a:t>
            </a:r>
            <a:r>
              <a:rPr lang="en-US" dirty="0"/>
              <a:t>, </a:t>
            </a:r>
            <a:r>
              <a:rPr lang="en-US" dirty="0" err="1"/>
              <a:t>Rvalue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78431" y="580306"/>
            <a:ext cx="11778938" cy="5972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  <a:p>
            <a:endParaRPr lang="en-US" sz="2400" dirty="0">
              <a:solidFill>
                <a:srgbClr val="0070C0"/>
              </a:solidFill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1500883" y="1303073"/>
            <a:ext cx="305006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2, y = 1;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y;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5104121" y="579582"/>
            <a:ext cx="5724095" cy="2027122"/>
            <a:chOff x="2223992" y="632230"/>
            <a:chExt cx="5724095" cy="20271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6049972" y="1433422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2223992" y="632230"/>
              <a:ext cx="52373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Constant	 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Lvalue</a:t>
              </a:r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</a:t>
              </a:r>
              <a:r>
                <a:rPr lang="en-US" sz="24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Rvalue</a:t>
              </a:r>
              <a:endPara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Var Name	address	Contents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y  		  0x108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6049972" y="1991598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0x1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2227255" y="1972496"/>
              <a:ext cx="37305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x		  0x104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7301756" y="134936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5266384" y="1578982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7205461" y="229002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5084B05-9444-B24E-BE55-10DFE53A1F68}"/>
              </a:ext>
            </a:extLst>
          </p:cNvPr>
          <p:cNvGrpSpPr/>
          <p:nvPr/>
        </p:nvGrpSpPr>
        <p:grpSpPr>
          <a:xfrm>
            <a:off x="1353731" y="3027293"/>
            <a:ext cx="10313292" cy="3364264"/>
            <a:chOff x="903198" y="3049771"/>
            <a:chExt cx="10313292" cy="336426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12EFD9-3F76-164E-8704-5ABD02A38946}"/>
                </a:ext>
              </a:extLst>
            </p:cNvPr>
            <p:cNvSpPr txBox="1"/>
            <p:nvPr/>
          </p:nvSpPr>
          <p:spPr>
            <a:xfrm>
              <a:off x="4984502" y="3736379"/>
              <a:ext cx="3390672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		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		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z		0x104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		</a:t>
              </a:r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F951E74-92D7-114B-B795-1D92D77AA2B2}"/>
                </a:ext>
              </a:extLst>
            </p:cNvPr>
            <p:cNvGrpSpPr/>
            <p:nvPr/>
          </p:nvGrpSpPr>
          <p:grpSpPr>
            <a:xfrm>
              <a:off x="903198" y="3049771"/>
              <a:ext cx="10313292" cy="3335242"/>
              <a:chOff x="903198" y="3049771"/>
              <a:chExt cx="10313292" cy="3335242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F278F84-474D-D44A-8F3E-80691C1A4426}"/>
                  </a:ext>
                </a:extLst>
              </p:cNvPr>
              <p:cNvSpPr txBox="1"/>
              <p:nvPr/>
            </p:nvSpPr>
            <p:spPr>
              <a:xfrm>
                <a:off x="903198" y="3264391"/>
                <a:ext cx="3050061" cy="15696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z = 2, y = 1; int *x = &amp;y;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*w = &amp;z;</a:t>
                </a:r>
              </a:p>
              <a:p>
                <a:r>
                  <a:rPr lang="en-US" sz="24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*x = *w; 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370624" y="3800842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0x108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8374718" y="4508098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0x2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8374718" y="5234493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37440"/>
                    </a:solidFill>
                  </a:rPr>
                  <a:t>0x2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374718" y="5978526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0x104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  <a:stCxn id="69" idx="2"/>
                <a:endCxn id="71" idx="0"/>
              </p:cNvCxnSpPr>
              <p:nvPr/>
            </p:nvCxnSpPr>
            <p:spPr>
              <a:xfrm>
                <a:off x="8868464" y="4170174"/>
                <a:ext cx="4094" cy="33792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9366304" y="3745535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9370398" y="5215354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E6A622A-CE28-9743-A383-F315D0B8B123}"/>
                  </a:ext>
                </a:extLst>
              </p:cNvPr>
              <p:cNvCxnSpPr>
                <a:cxnSpLocks/>
                <a:endCxn id="71" idx="2"/>
              </p:cNvCxnSpPr>
              <p:nvPr/>
            </p:nvCxnSpPr>
            <p:spPr>
              <a:xfrm flipV="1">
                <a:off x="8864371" y="4877430"/>
                <a:ext cx="8187" cy="357015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9366304" y="5984903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14D180-C23B-6A42-A89B-45374F270C20}"/>
                  </a:ext>
                </a:extLst>
              </p:cNvPr>
              <p:cNvSpPr txBox="1"/>
              <p:nvPr/>
            </p:nvSpPr>
            <p:spPr>
              <a:xfrm>
                <a:off x="9457640" y="4492800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FB66713-DE26-424D-9332-E433B7A5C8C4}"/>
                  </a:ext>
                </a:extLst>
              </p:cNvPr>
              <p:cNvSpPr txBox="1"/>
              <p:nvPr/>
            </p:nvSpPr>
            <p:spPr>
              <a:xfrm>
                <a:off x="4845844" y="3049771"/>
                <a:ext cx="572464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Constant	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24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Rvalue</a:t>
                </a:r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	</a:t>
                </a:r>
              </a:p>
              <a:p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Var Name	address  Contents</a:t>
                </a: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E27AAB67-0898-F744-BFE9-81BFC2DF44D9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 flipH="1" flipV="1">
                <a:off x="8872558" y="5634603"/>
                <a:ext cx="680" cy="334949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C5EDF5-A8CE-0146-9013-1C2F56664B4D}"/>
              </a:ext>
            </a:extLst>
          </p:cNvPr>
          <p:cNvSpPr txBox="1"/>
          <p:nvPr/>
        </p:nvSpPr>
        <p:spPr>
          <a:xfrm>
            <a:off x="847622" y="4994752"/>
            <a:ext cx="397416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0x108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*w on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	</a:t>
            </a: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5237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5F8-6A92-114D-869A-02FCCD4A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3187"/>
          </a:xfrm>
        </p:spPr>
        <p:txBody>
          <a:bodyPr/>
          <a:lstStyle/>
          <a:p>
            <a:r>
              <a:rPr lang="en-US" dirty="0"/>
              <a:t>Pointer Practice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899770-B63A-1546-80B5-4B6299BE696D}"/>
              </a:ext>
            </a:extLst>
          </p:cNvPr>
          <p:cNvSpPr txBox="1">
            <a:spLocks/>
          </p:cNvSpPr>
          <p:nvPr/>
        </p:nvSpPr>
        <p:spPr>
          <a:xfrm>
            <a:off x="708846" y="618654"/>
            <a:ext cx="11081535" cy="6108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 = 1 +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F7F9060-4D2D-404D-A755-1D75F63ED61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30714" y="613186"/>
            <a:ext cx="5091766" cy="731520"/>
          </a:xfrm>
          <a:prstGeom prst="wedgeRoundRectCallout">
            <a:avLst>
              <a:gd name="adj1" fmla="val -59008"/>
              <a:gd name="adj2" fmla="val -11384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variable,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is a pointer to </a:t>
            </a:r>
            <a:b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address of) an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memory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27925-67B6-994A-B634-CDC65B3F3C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772220" y="1684643"/>
            <a:ext cx="5050260" cy="1001509"/>
          </a:xfrm>
          <a:prstGeom prst="wedgeRoundRectCallout">
            <a:avLst>
              <a:gd name="adj1" fmla="val -58723"/>
              <a:gd name="adj2" fmla="val 115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two variables,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contain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to 5 and 2, respectively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3DBD3C8-F8BA-D34C-A507-AF314F16CA0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824580" y="3026089"/>
            <a:ext cx="4160843" cy="725301"/>
          </a:xfrm>
          <a:prstGeom prst="wedgeRoundRectCallout">
            <a:avLst>
              <a:gd name="adj1" fmla="val -66519"/>
              <a:gd name="adj2" fmla="val -96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contain the address of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4279E5-5558-E949-ACEA-E1574CB0A41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572003" y="3964630"/>
            <a:ext cx="4114800" cy="1381530"/>
          </a:xfrm>
          <a:prstGeom prst="wedgeRoundRectCallout">
            <a:avLst>
              <a:gd name="adj1" fmla="val -65841"/>
              <a:gd name="adj2" fmla="val -113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“1 plus the value stored at the address held by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Because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this is equivalent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 + 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4F1999E-F963-7F40-969A-79C88403AF0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70171" y="5022388"/>
            <a:ext cx="2446691" cy="411480"/>
          </a:xfrm>
          <a:prstGeom prst="wedgeRoundRectCallout">
            <a:avLst>
              <a:gd name="adj1" fmla="val 16668"/>
              <a:gd name="adj2" fmla="val -13882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“Dereference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EA9F587-AC4E-DE46-9213-8278ABF52F0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16862" y="5505533"/>
            <a:ext cx="4457328" cy="1071151"/>
          </a:xfrm>
          <a:prstGeom prst="wedgeRoundRectCallout">
            <a:avLst>
              <a:gd name="adj1" fmla="val -68268"/>
              <a:gd name="adj2" fmla="val 282"/>
              <a:gd name="adj3" fmla="val 16667"/>
            </a:avLst>
          </a:prstGeom>
          <a:solidFill>
            <a:srgbClr val="FF648F">
              <a:alpha val="2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x = y; The * and &amp; cancel each other.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address of y and then get the contents pointed by that address</a:t>
            </a:r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59282-B6CF-D34D-BFE3-E5EFCF51F044}"/>
              </a:ext>
            </a:extLst>
          </p:cNvPr>
          <p:cNvGrpSpPr/>
          <p:nvPr/>
        </p:nvGrpSpPr>
        <p:grpSpPr>
          <a:xfrm>
            <a:off x="7942792" y="2697002"/>
            <a:ext cx="3111414" cy="1254501"/>
            <a:chOff x="7942792" y="2697002"/>
            <a:chExt cx="3111414" cy="12545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A8B2D-BCDA-824F-8A17-84E486C48A5B}"/>
                </a:ext>
              </a:extLst>
            </p:cNvPr>
            <p:cNvSpPr txBox="1"/>
            <p:nvPr/>
          </p:nvSpPr>
          <p:spPr>
            <a:xfrm>
              <a:off x="8600738" y="269700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A9788-568F-D140-8A7C-008280D5C8D8}"/>
                </a:ext>
              </a:extLst>
            </p:cNvPr>
            <p:cNvSpPr txBox="1"/>
            <p:nvPr/>
          </p:nvSpPr>
          <p:spPr>
            <a:xfrm>
              <a:off x="10043363" y="307678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CEC919-7675-6B44-941A-3DC2C7070C1F}"/>
                </a:ext>
              </a:extLst>
            </p:cNvPr>
            <p:cNvSpPr txBox="1"/>
            <p:nvPr/>
          </p:nvSpPr>
          <p:spPr>
            <a:xfrm>
              <a:off x="9768768" y="28985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0C897F-2E0C-5340-AD9E-1088C62FF523}"/>
                </a:ext>
              </a:extLst>
            </p:cNvPr>
            <p:cNvSpPr txBox="1"/>
            <p:nvPr/>
          </p:nvSpPr>
          <p:spPr>
            <a:xfrm>
              <a:off x="8427978" y="3052586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DF809-3FC4-0040-8BB2-D16F558CDC0F}"/>
                </a:ext>
              </a:extLst>
            </p:cNvPr>
            <p:cNvSpPr txBox="1"/>
            <p:nvPr/>
          </p:nvSpPr>
          <p:spPr>
            <a:xfrm>
              <a:off x="9729778" y="35513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5BCF4-4DB5-E04A-8BDD-F19FEB30AE35}"/>
                </a:ext>
              </a:extLst>
            </p:cNvPr>
            <p:cNvSpPr txBox="1"/>
            <p:nvPr/>
          </p:nvSpPr>
          <p:spPr>
            <a:xfrm>
              <a:off x="10058526" y="353817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379067-937F-6240-97B6-013B3C54E406}"/>
                </a:ext>
              </a:extLst>
            </p:cNvPr>
            <p:cNvSpPr txBox="1"/>
            <p:nvPr/>
          </p:nvSpPr>
          <p:spPr>
            <a:xfrm>
              <a:off x="7942792" y="309371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5E3B1-8E00-404D-A5D6-D4B6F01E483B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23" y="3278166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17F4EB-BBB8-2046-846E-7A99877C3E18}"/>
              </a:ext>
            </a:extLst>
          </p:cNvPr>
          <p:cNvGrpSpPr/>
          <p:nvPr/>
        </p:nvGrpSpPr>
        <p:grpSpPr>
          <a:xfrm>
            <a:off x="7942792" y="735651"/>
            <a:ext cx="1480866" cy="441241"/>
            <a:chOff x="7942792" y="735651"/>
            <a:chExt cx="1480866" cy="441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323E0-20BB-FA43-8282-BC9AB3A0ABF5}"/>
                </a:ext>
              </a:extLst>
            </p:cNvPr>
            <p:cNvSpPr txBox="1"/>
            <p:nvPr/>
          </p:nvSpPr>
          <p:spPr>
            <a:xfrm>
              <a:off x="8427978" y="73565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0C17B1-E6BE-5940-B289-1C0FA6706C9B}"/>
                </a:ext>
              </a:extLst>
            </p:cNvPr>
            <p:cNvSpPr txBox="1"/>
            <p:nvPr/>
          </p:nvSpPr>
          <p:spPr>
            <a:xfrm>
              <a:off x="7942792" y="77678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E4EF22-3BF6-DD47-B4FC-1A17783F4712}"/>
              </a:ext>
            </a:extLst>
          </p:cNvPr>
          <p:cNvGrpSpPr/>
          <p:nvPr/>
        </p:nvGrpSpPr>
        <p:grpSpPr>
          <a:xfrm>
            <a:off x="8025905" y="1625543"/>
            <a:ext cx="2107284" cy="913010"/>
            <a:chOff x="8129622" y="1652536"/>
            <a:chExt cx="2107284" cy="913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3E150-B771-E94C-8C93-22B6593817AE}"/>
                </a:ext>
              </a:extLst>
            </p:cNvPr>
            <p:cNvSpPr txBox="1"/>
            <p:nvPr/>
          </p:nvSpPr>
          <p:spPr>
            <a:xfrm>
              <a:off x="8511655" y="17040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00EF4-484C-4B42-982C-599E252D4F06}"/>
                </a:ext>
              </a:extLst>
            </p:cNvPr>
            <p:cNvSpPr txBox="1"/>
            <p:nvPr/>
          </p:nvSpPr>
          <p:spPr>
            <a:xfrm>
              <a:off x="8129622" y="16656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1724A-8744-1249-BA82-7EC9B874C751}"/>
                </a:ext>
              </a:extLst>
            </p:cNvPr>
            <p:cNvSpPr txBox="1"/>
            <p:nvPr/>
          </p:nvSpPr>
          <p:spPr>
            <a:xfrm>
              <a:off x="8144915" y="20810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67A83-2D0A-C54C-BF55-7B4A798092F9}"/>
                </a:ext>
              </a:extLst>
            </p:cNvPr>
            <p:cNvSpPr txBox="1"/>
            <p:nvPr/>
          </p:nvSpPr>
          <p:spPr>
            <a:xfrm>
              <a:off x="8526818" y="216543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B0109-93FF-D844-8BEB-2CF673893ADC}"/>
                </a:ext>
              </a:extLst>
            </p:cNvPr>
            <p:cNvSpPr txBox="1"/>
            <p:nvPr/>
          </p:nvSpPr>
          <p:spPr>
            <a:xfrm>
              <a:off x="9510425" y="1652536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48DF7-AB06-8145-BA4A-FD4BC73553CC}"/>
                </a:ext>
              </a:extLst>
            </p:cNvPr>
            <p:cNvSpPr txBox="1"/>
            <p:nvPr/>
          </p:nvSpPr>
          <p:spPr>
            <a:xfrm>
              <a:off x="9510425" y="210528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76C5C7-E655-C44C-934C-B36D0BCD8DB8}"/>
              </a:ext>
            </a:extLst>
          </p:cNvPr>
          <p:cNvGrpSpPr/>
          <p:nvPr/>
        </p:nvGrpSpPr>
        <p:grpSpPr>
          <a:xfrm>
            <a:off x="7915907" y="4119519"/>
            <a:ext cx="3829421" cy="1277958"/>
            <a:chOff x="7915907" y="4119519"/>
            <a:chExt cx="3829421" cy="12779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A600F-3F6F-E745-B6D4-056E444B3E0B}"/>
                </a:ext>
              </a:extLst>
            </p:cNvPr>
            <p:cNvSpPr txBox="1"/>
            <p:nvPr/>
          </p:nvSpPr>
          <p:spPr>
            <a:xfrm>
              <a:off x="10989245" y="44878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029EC-FA21-D648-BD69-9B7732B1648D}"/>
                </a:ext>
              </a:extLst>
            </p:cNvPr>
            <p:cNvSpPr txBox="1"/>
            <p:nvPr/>
          </p:nvSpPr>
          <p:spPr>
            <a:xfrm>
              <a:off x="10016478" y="4512003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1E8A6-D11A-4543-93AB-B8E7FA0871C9}"/>
                </a:ext>
              </a:extLst>
            </p:cNvPr>
            <p:cNvSpPr txBox="1"/>
            <p:nvPr/>
          </p:nvSpPr>
          <p:spPr>
            <a:xfrm>
              <a:off x="9741883" y="43338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590A-80A1-7048-9021-5BA9192D96F6}"/>
                </a:ext>
              </a:extLst>
            </p:cNvPr>
            <p:cNvSpPr txBox="1"/>
            <p:nvPr/>
          </p:nvSpPr>
          <p:spPr>
            <a:xfrm>
              <a:off x="8401093" y="448780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B7326D-62BB-AA41-B9DB-3EB3A318F450}"/>
                </a:ext>
              </a:extLst>
            </p:cNvPr>
            <p:cNvSpPr txBox="1"/>
            <p:nvPr/>
          </p:nvSpPr>
          <p:spPr>
            <a:xfrm>
              <a:off x="9702893" y="4997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521FB5-F554-514D-8353-05ABEB847E84}"/>
                </a:ext>
              </a:extLst>
            </p:cNvPr>
            <p:cNvSpPr txBox="1"/>
            <p:nvPr/>
          </p:nvSpPr>
          <p:spPr>
            <a:xfrm>
              <a:off x="10054789" y="499736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0766F-FD82-544C-97B5-9D4BD1FF89EA}"/>
                </a:ext>
              </a:extLst>
            </p:cNvPr>
            <p:cNvSpPr txBox="1"/>
            <p:nvPr/>
          </p:nvSpPr>
          <p:spPr>
            <a:xfrm>
              <a:off x="7915907" y="452893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7172E4-37E9-CC49-B94B-CF8AAAD5B009}"/>
                </a:ext>
              </a:extLst>
            </p:cNvPr>
            <p:cNvCxnSpPr>
              <a:cxnSpLocks/>
            </p:cNvCxnSpPr>
            <p:nvPr/>
          </p:nvCxnSpPr>
          <p:spPr>
            <a:xfrm>
              <a:off x="8930538" y="4713382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B6240-C8AD-2E4A-A71B-8EA742BAD115}"/>
                </a:ext>
              </a:extLst>
            </p:cNvPr>
            <p:cNvSpPr txBox="1"/>
            <p:nvPr/>
          </p:nvSpPr>
          <p:spPr>
            <a:xfrm>
              <a:off x="8610558" y="411951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DB5878-8798-884E-A09B-7940BF31BA9F}"/>
                </a:ext>
              </a:extLst>
            </p:cNvPr>
            <p:cNvSpPr txBox="1"/>
            <p:nvPr/>
          </p:nvSpPr>
          <p:spPr>
            <a:xfrm>
              <a:off x="11018847" y="4939801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AB3816-C909-DE48-ACA0-57DE1B3ED9F7}"/>
              </a:ext>
            </a:extLst>
          </p:cNvPr>
          <p:cNvGrpSpPr/>
          <p:nvPr/>
        </p:nvGrpSpPr>
        <p:grpSpPr>
          <a:xfrm>
            <a:off x="7854116" y="5636339"/>
            <a:ext cx="3838574" cy="1081909"/>
            <a:chOff x="7854116" y="5636339"/>
            <a:chExt cx="3838574" cy="10819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4F9C4-8E64-9D4D-8B74-91A178E02112}"/>
                </a:ext>
              </a:extLst>
            </p:cNvPr>
            <p:cNvSpPr txBox="1"/>
            <p:nvPr/>
          </p:nvSpPr>
          <p:spPr>
            <a:xfrm>
              <a:off x="10979017" y="631813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076CF-ED3C-F04C-AAB7-B35E2981AE15}"/>
                </a:ext>
              </a:extLst>
            </p:cNvPr>
            <p:cNvSpPr txBox="1"/>
            <p:nvPr/>
          </p:nvSpPr>
          <p:spPr>
            <a:xfrm>
              <a:off x="9954687" y="581453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BFBA6A-D04E-DA46-AACA-681E9F56BD9A}"/>
                </a:ext>
              </a:extLst>
            </p:cNvPr>
            <p:cNvSpPr txBox="1"/>
            <p:nvPr/>
          </p:nvSpPr>
          <p:spPr>
            <a:xfrm>
              <a:off x="9680092" y="563633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E0503-25F6-FC4C-B327-F7B7CCEE19A5}"/>
                </a:ext>
              </a:extLst>
            </p:cNvPr>
            <p:cNvSpPr txBox="1"/>
            <p:nvPr/>
          </p:nvSpPr>
          <p:spPr>
            <a:xfrm>
              <a:off x="8339302" y="579033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0A84EE-D0AE-0548-954F-8B9713988FF2}"/>
                </a:ext>
              </a:extLst>
            </p:cNvPr>
            <p:cNvSpPr txBox="1"/>
            <p:nvPr/>
          </p:nvSpPr>
          <p:spPr>
            <a:xfrm>
              <a:off x="9641102" y="628914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4CC12A-1327-3A45-A174-88D57BFCC23F}"/>
                </a:ext>
              </a:extLst>
            </p:cNvPr>
            <p:cNvSpPr txBox="1"/>
            <p:nvPr/>
          </p:nvSpPr>
          <p:spPr>
            <a:xfrm>
              <a:off x="9992998" y="6289141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3C357D-E0CB-4E4A-9797-99AFEE83CD05}"/>
                </a:ext>
              </a:extLst>
            </p:cNvPr>
            <p:cNvSpPr txBox="1"/>
            <p:nvPr/>
          </p:nvSpPr>
          <p:spPr>
            <a:xfrm>
              <a:off x="7854116" y="583146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4B6014-F369-A844-89B9-C7F8D0516125}"/>
                </a:ext>
              </a:extLst>
            </p:cNvPr>
            <p:cNvCxnSpPr>
              <a:cxnSpLocks/>
            </p:cNvCxnSpPr>
            <p:nvPr/>
          </p:nvCxnSpPr>
          <p:spPr>
            <a:xfrm>
              <a:off x="8868747" y="6015914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CCEE66-E719-A041-8015-D33608374296}"/>
                </a:ext>
              </a:extLst>
            </p:cNvPr>
            <p:cNvSpPr txBox="1"/>
            <p:nvPr/>
          </p:nvSpPr>
          <p:spPr>
            <a:xfrm>
              <a:off x="10966209" y="580572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6D0162-FBFA-9D48-A993-231A75AC982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94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Using 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979072"/>
            <a:ext cx="11616020" cy="50694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Many functions </a:t>
            </a:r>
            <a:r>
              <a:rPr lang="en-US" sz="2400" dirty="0">
                <a:solidFill>
                  <a:srgbClr val="2C895B"/>
                </a:solidFill>
              </a:rPr>
              <a:t>return NULL to indicate an error has occurred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NULL is considered </a:t>
            </a:r>
            <a:r>
              <a:rPr lang="en-US" sz="2400" dirty="0">
                <a:solidFill>
                  <a:srgbClr val="FF0000"/>
                </a:solidFill>
              </a:rPr>
              <a:t>“false” </a:t>
            </a:r>
            <a:r>
              <a:rPr lang="en-US" sz="2400" dirty="0"/>
              <a:t>when used in a Boolean context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Remember: false expressions </a:t>
            </a:r>
            <a:r>
              <a:rPr lang="en-US" sz="2400" dirty="0"/>
              <a:t>in C are </a:t>
            </a:r>
            <a:r>
              <a:rPr lang="en-US" sz="2400" dirty="0">
                <a:solidFill>
                  <a:schemeClr val="accent5"/>
                </a:solidFill>
              </a:rPr>
              <a:t>defined to be zero </a:t>
            </a:r>
            <a:r>
              <a:rPr lang="en-US" sz="2400" i="1" dirty="0">
                <a:solidFill>
                  <a:schemeClr val="accent5"/>
                </a:solidFill>
              </a:rPr>
              <a:t>or </a:t>
            </a:r>
            <a:r>
              <a:rPr lang="en-US" sz="2400" dirty="0">
                <a:solidFill>
                  <a:schemeClr val="accent5"/>
                </a:solidFill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two are equivalent (</a:t>
            </a:r>
            <a:r>
              <a:rPr lang="en-US" sz="2400" dirty="0">
                <a:solidFill>
                  <a:schemeClr val="accent5"/>
                </a:solidFill>
              </a:rPr>
              <a:t>the second one is preferred for readability</a:t>
            </a:r>
            <a:r>
              <a:rPr lang="en-US" sz="2400" dirty="0"/>
              <a:t>):</a:t>
            </a: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DCA1-ED91-994B-85B2-10D7A3A2E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584948-ACD2-EF43-AD6E-11AF712C42C4}"/>
              </a:ext>
            </a:extLst>
          </p:cNvPr>
          <p:cNvSpPr/>
          <p:nvPr/>
        </p:nvSpPr>
        <p:spPr bwMode="auto">
          <a:xfrm>
            <a:off x="3299823" y="5022680"/>
            <a:ext cx="3381763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(p) 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 != NULL) ...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641F8-642F-E9E2-B387-8238528A9C98}"/>
              </a:ext>
            </a:extLst>
          </p:cNvPr>
          <p:cNvSpPr/>
          <p:nvPr/>
        </p:nvSpPr>
        <p:spPr bwMode="auto">
          <a:xfrm>
            <a:off x="417318" y="1722110"/>
            <a:ext cx="11357363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these are all equivalent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to a pointer type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automatically gets converted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622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E32-AD6C-1145-919C-632F1B2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2" y="186122"/>
            <a:ext cx="6724481" cy="447470"/>
          </a:xfrm>
        </p:spPr>
        <p:txBody>
          <a:bodyPr/>
          <a:lstStyle/>
          <a:p>
            <a:r>
              <a:rPr lang="en-US" dirty="0"/>
              <a:t>What is Aliasing?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E3C2-7529-AA4A-A35F-FE341C6491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03" y="633592"/>
            <a:ext cx="11869675" cy="58541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rgbClr val="7030A0"/>
                </a:solidFill>
              </a:rPr>
              <a:t>Two or more </a:t>
            </a:r>
            <a:r>
              <a:rPr lang="en-US" sz="2400" dirty="0"/>
              <a:t>variables are </a:t>
            </a:r>
            <a:r>
              <a:rPr lang="en-US" sz="2400" dirty="0">
                <a:solidFill>
                  <a:srgbClr val="0070C0"/>
                </a:solidFill>
              </a:rPr>
              <a:t>aliases of each other </a:t>
            </a:r>
            <a:r>
              <a:rPr lang="en-US" sz="2400" dirty="0"/>
              <a:t>when they all </a:t>
            </a:r>
            <a:r>
              <a:rPr lang="en-US" sz="2400" dirty="0">
                <a:solidFill>
                  <a:srgbClr val="0070C0"/>
                </a:solidFill>
              </a:rPr>
              <a:t>reference the same memory (so different names, same memory location)</a:t>
            </a:r>
          </a:p>
          <a:p>
            <a:r>
              <a:rPr lang="en-US" sz="2400" dirty="0"/>
              <a:t>When one pointer is copied to another pointer it </a:t>
            </a:r>
            <a:r>
              <a:rPr lang="en-US" sz="2400" i="1" dirty="0">
                <a:solidFill>
                  <a:srgbClr val="2C895B"/>
                </a:solidFill>
              </a:rPr>
              <a:t>creates an </a:t>
            </a:r>
            <a:r>
              <a:rPr lang="en-US" sz="2400" b="1" i="1" dirty="0">
                <a:solidFill>
                  <a:schemeClr val="accent1"/>
                </a:solidFill>
              </a:rPr>
              <a:t>alias</a:t>
            </a:r>
            <a:endParaRPr lang="en-US" sz="2400" dirty="0"/>
          </a:p>
          <a:p>
            <a:r>
              <a:rPr lang="en-US" sz="2400" b="1" i="1" dirty="0">
                <a:solidFill>
                  <a:srgbClr val="2C895B"/>
                </a:solidFill>
              </a:rPr>
              <a:t>Side effect</a:t>
            </a:r>
            <a:r>
              <a:rPr lang="en-US" sz="2400" dirty="0"/>
              <a:t>: Changing one variables value (content) changes the value for other variables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Multiple variables </a:t>
            </a:r>
            <a:r>
              <a:rPr lang="en-US" sz="2200" dirty="0"/>
              <a:t>all </a:t>
            </a:r>
            <a:r>
              <a:rPr lang="en-US" sz="2200" dirty="0">
                <a:solidFill>
                  <a:srgbClr val="2C895B"/>
                </a:solidFill>
              </a:rPr>
              <a:t>read and write </a:t>
            </a:r>
            <a:r>
              <a:rPr lang="en-US" sz="2200" dirty="0"/>
              <a:t>the </a:t>
            </a:r>
            <a:r>
              <a:rPr lang="en-US" sz="2200" b="1" u="sng" dirty="0">
                <a:solidFill>
                  <a:srgbClr val="2C895B"/>
                </a:solidFill>
              </a:rPr>
              <a:t>same</a:t>
            </a:r>
            <a:r>
              <a:rPr lang="en-US" sz="2200" dirty="0">
                <a:solidFill>
                  <a:srgbClr val="2C895B"/>
                </a:solidFill>
              </a:rPr>
              <a:t> memory location</a:t>
            </a:r>
          </a:p>
          <a:p>
            <a:pPr lvl="1"/>
            <a:r>
              <a:rPr lang="en-US" sz="2400" dirty="0"/>
              <a:t>Aliases occur either by </a:t>
            </a:r>
            <a:r>
              <a:rPr lang="en-US" sz="2400" dirty="0">
                <a:solidFill>
                  <a:srgbClr val="0070C0"/>
                </a:solidFill>
              </a:rPr>
              <a:t>accident (coding errors)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2C895B"/>
                </a:solidFill>
              </a:rPr>
              <a:t>deliberate (</a:t>
            </a:r>
            <a:r>
              <a:rPr lang="en-US" sz="2400" dirty="0">
                <a:solidFill>
                  <a:srgbClr val="FF0000"/>
                </a:solidFill>
              </a:rPr>
              <a:t>careful: readability</a:t>
            </a:r>
            <a:r>
              <a:rPr lang="en-US" sz="2400" dirty="0">
                <a:solidFill>
                  <a:srgbClr val="2C895B"/>
                </a:solidFill>
              </a:rPr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D1AF89-B8E8-9F49-BE49-8BA5EE330FFD}"/>
              </a:ext>
            </a:extLst>
          </p:cNvPr>
          <p:cNvSpPr/>
          <p:nvPr/>
        </p:nvSpPr>
        <p:spPr bwMode="auto">
          <a:xfrm>
            <a:off x="252676" y="4010773"/>
            <a:ext cx="5634557" cy="224861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*p =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*q;</a:t>
            </a:r>
          </a:p>
          <a:p>
            <a:endParaRPr lang="en-US" sz="1400" dirty="0">
              <a:solidFill>
                <a:schemeClr val="accent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= p;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*p &amp; *q are aliases</a:t>
            </a: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*q = 4;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changes 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4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90EF49-EAA3-2A4E-8862-3BC0EAD2B6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823FA1-9198-2B47-BBB6-88457C0D031B}"/>
              </a:ext>
            </a:extLst>
          </p:cNvPr>
          <p:cNvGrpSpPr/>
          <p:nvPr/>
        </p:nvGrpSpPr>
        <p:grpSpPr>
          <a:xfrm>
            <a:off x="6145419" y="4010773"/>
            <a:ext cx="5782359" cy="1157917"/>
            <a:chOff x="4892616" y="4161245"/>
            <a:chExt cx="5782359" cy="11579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8C7E27-BAEF-1240-9798-0ADF24480999}"/>
                </a:ext>
              </a:extLst>
            </p:cNvPr>
            <p:cNvGrpSpPr/>
            <p:nvPr/>
          </p:nvGrpSpPr>
          <p:grpSpPr>
            <a:xfrm>
              <a:off x="4892616" y="4203906"/>
              <a:ext cx="2201604" cy="1115256"/>
              <a:chOff x="4538757" y="2069646"/>
              <a:chExt cx="2201604" cy="1115256"/>
            </a:xfrm>
          </p:grpSpPr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A7BD7484-2829-374D-BF48-466B7A4B9222}"/>
                  </a:ext>
                </a:extLst>
              </p:cNvPr>
              <p:cNvSpPr/>
              <p:nvPr/>
            </p:nvSpPr>
            <p:spPr>
              <a:xfrm>
                <a:off x="6431797" y="2069646"/>
                <a:ext cx="308564" cy="1115256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9A4E56-A1BD-174F-B732-F381D3F28F65}"/>
                  </a:ext>
                </a:extLst>
              </p:cNvPr>
              <p:cNvSpPr txBox="1"/>
              <p:nvPr/>
            </p:nvSpPr>
            <p:spPr>
              <a:xfrm>
                <a:off x="4538757" y="2211775"/>
                <a:ext cx="1888659" cy="8309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*p and *q are aliases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C1AC6D-0498-FB4E-823D-E7A7B5E27A78}"/>
                </a:ext>
              </a:extLst>
            </p:cNvPr>
            <p:cNvSpPr txBox="1"/>
            <p:nvPr/>
          </p:nvSpPr>
          <p:spPr>
            <a:xfrm>
              <a:off x="10427791" y="4161245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i</a:t>
              </a:r>
              <a:endParaRPr 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4DCCEE-D9B4-2C47-BC18-E7CCE5768FC1}"/>
                </a:ext>
              </a:extLst>
            </p:cNvPr>
            <p:cNvSpPr txBox="1"/>
            <p:nvPr/>
          </p:nvSpPr>
          <p:spPr>
            <a:xfrm>
              <a:off x="9432111" y="421259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FB46C2-BE34-0846-92F5-B06C3556CE79}"/>
                </a:ext>
              </a:extLst>
            </p:cNvPr>
            <p:cNvSpPr txBox="1"/>
            <p:nvPr/>
          </p:nvSpPr>
          <p:spPr>
            <a:xfrm>
              <a:off x="7361517" y="418530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92285A-66DC-2A4C-83A1-386A9364E44E}"/>
                </a:ext>
              </a:extLst>
            </p:cNvPr>
            <p:cNvCxnSpPr>
              <a:cxnSpLocks/>
            </p:cNvCxnSpPr>
            <p:nvPr/>
          </p:nvCxnSpPr>
          <p:spPr>
            <a:xfrm>
              <a:off x="7864996" y="4386715"/>
              <a:ext cx="1585487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9612A1-CE93-3A46-A655-D84CEFF9CA93}"/>
                </a:ext>
              </a:extLst>
            </p:cNvPr>
            <p:cNvSpPr txBox="1"/>
            <p:nvPr/>
          </p:nvSpPr>
          <p:spPr>
            <a:xfrm>
              <a:off x="7010995" y="4161245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AD66C1-3984-D148-9333-B482B9CC325B}"/>
                </a:ext>
              </a:extLst>
            </p:cNvPr>
            <p:cNvSpPr txBox="1"/>
            <p:nvPr/>
          </p:nvSpPr>
          <p:spPr>
            <a:xfrm>
              <a:off x="7361517" y="487199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A025F5-332B-D142-ABBF-A2B0F80F7F90}"/>
                </a:ext>
              </a:extLst>
            </p:cNvPr>
            <p:cNvSpPr txBox="1"/>
            <p:nvPr/>
          </p:nvSpPr>
          <p:spPr>
            <a:xfrm>
              <a:off x="7006864" y="4855830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q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E8878F-BAF0-044C-9E2E-47BFDB8A2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4996" y="4595480"/>
              <a:ext cx="1585487" cy="469845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4FC07B-ADA5-AF6A-7EB6-48D34A9E5A8A}"/>
              </a:ext>
            </a:extLst>
          </p:cNvPr>
          <p:cNvSpPr txBox="1"/>
          <p:nvPr/>
        </p:nvSpPr>
        <p:spPr>
          <a:xfrm>
            <a:off x="5958214" y="5753418"/>
            <a:ext cx="584597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Result *p, *q and </a:t>
            </a:r>
            <a:r>
              <a:rPr lang="en-US" sz="2400" dirty="0" err="1"/>
              <a:t>i</a:t>
            </a:r>
            <a:r>
              <a:rPr lang="en-US" sz="2400" dirty="0"/>
              <a:t> all have the value of 4</a:t>
            </a:r>
          </a:p>
        </p:txBody>
      </p:sp>
    </p:spTree>
    <p:extLst>
      <p:ext uri="{BB962C8B-B14F-4D97-AF65-F5344CB8AC3E}">
        <p14:creationId xmlns:p14="http://schemas.microsoft.com/office/powerpoint/2010/main" val="24107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6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4059811" y="1492341"/>
            <a:ext cx="4072378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Programming Part 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C9A09E-A530-3F82-B278-44BEB0A58F73}"/>
              </a:ext>
            </a:extLst>
          </p:cNvPr>
          <p:cNvSpPr txBox="1">
            <a:spLocks/>
          </p:cNvSpPr>
          <p:nvPr/>
        </p:nvSpPr>
        <p:spPr>
          <a:xfrm>
            <a:off x="4217761" y="2185305"/>
            <a:ext cx="3756479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6 – Oct 11, 2022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1.02</a:t>
            </a:r>
          </a:p>
        </p:txBody>
      </p:sp>
    </p:spTree>
    <p:extLst>
      <p:ext uri="{BB962C8B-B14F-4D97-AF65-F5344CB8AC3E}">
        <p14:creationId xmlns:p14="http://schemas.microsoft.com/office/powerpoint/2010/main" val="1382748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1" y="81076"/>
            <a:ext cx="10515600" cy="432112"/>
          </a:xfrm>
        </p:spPr>
        <p:txBody>
          <a:bodyPr/>
          <a:lstStyle/>
          <a:p>
            <a:r>
              <a:rPr lang="en-US" dirty="0"/>
              <a:t>Defining Arrays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4629" y="513187"/>
            <a:ext cx="9254654" cy="515529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sz="2200" i="1" dirty="0">
                <a:solidFill>
                  <a:schemeClr val="accent1"/>
                </a:solidFill>
              </a:rPr>
              <a:t>"</a:t>
            </a:r>
            <a:r>
              <a:rPr lang="en-US" sz="2200" b="1" i="1" dirty="0">
                <a:solidFill>
                  <a:schemeClr val="accent1"/>
                </a:solidFill>
              </a:rPr>
              <a:t>Compound" </a:t>
            </a:r>
            <a:r>
              <a:rPr lang="en-US" sz="2200" dirty="0">
                <a:solidFill>
                  <a:schemeClr val="tx2"/>
                </a:solidFill>
              </a:rPr>
              <a:t>data type </a:t>
            </a:r>
            <a:r>
              <a:rPr lang="en-US" sz="2200" dirty="0">
                <a:solidFill>
                  <a:schemeClr val="accent1"/>
                </a:solidFill>
              </a:rPr>
              <a:t>where each value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an array is </a:t>
            </a:r>
            <a:r>
              <a:rPr lang="en-US" sz="2200" dirty="0">
                <a:solidFill>
                  <a:schemeClr val="accent1"/>
                </a:solidFill>
              </a:rPr>
              <a:t>an element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/>
              <a:t>A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llocates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with a </a:t>
            </a:r>
            <a:r>
              <a:rPr lang="en-US" sz="2200" i="1" dirty="0">
                <a:solidFill>
                  <a:srgbClr val="0070C0"/>
                </a:solidFill>
              </a:rPr>
              <a:t>fixed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array elements of type </a:t>
            </a:r>
            <a:r>
              <a:rPr lang="en-US" sz="2200" b="1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Allocates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bytes of </a:t>
            </a:r>
            <a:r>
              <a:rPr lang="en-US" sz="2200" b="1" i="1" dirty="0">
                <a:solidFill>
                  <a:srgbClr val="7030A0"/>
                </a:solidFill>
              </a:rPr>
              <a:t>contiguous</a:t>
            </a:r>
            <a:r>
              <a:rPr lang="en-US" sz="2200" b="1" i="1" dirty="0"/>
              <a:t> </a:t>
            </a:r>
            <a:r>
              <a:rPr lang="en-US" sz="2200" b="1" i="1" dirty="0">
                <a:solidFill>
                  <a:srgbClr val="7030A0"/>
                </a:solidFill>
              </a:rPr>
              <a:t>memory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Common usage is to specify a compile-time constant for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/>
              <a:t>Array </a:t>
            </a:r>
            <a:r>
              <a:rPr lang="en-US" sz="2200" b="1" dirty="0">
                <a:solidFill>
                  <a:srgbClr val="0070C0"/>
                </a:solidFill>
              </a:rPr>
              <a:t>names are constants (like all variable names)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/>
                </a:solidFill>
              </a:rPr>
              <a:t>cannot be assigned </a:t>
            </a:r>
            <a:r>
              <a:rPr lang="en-US" sz="2200" dirty="0">
                <a:solidFill>
                  <a:schemeClr val="tx2"/>
                </a:solidFill>
              </a:rPr>
              <a:t>(the name cannot appear on the </a:t>
            </a:r>
            <a:r>
              <a:rPr lang="en-US" sz="2200" dirty="0" err="1">
                <a:solidFill>
                  <a:schemeClr val="tx2"/>
                </a:solidFill>
              </a:rPr>
              <a:t>Lside</a:t>
            </a:r>
            <a:r>
              <a:rPr lang="en-US" sz="2200" dirty="0">
                <a:solidFill>
                  <a:schemeClr val="tx2"/>
                </a:solidFill>
              </a:rPr>
              <a:t> by itself)</a:t>
            </a:r>
          </a:p>
          <a:p>
            <a:pPr lvl="1"/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AF10E8-86E8-3548-AAC0-591D2AEB3222}"/>
              </a:ext>
            </a:extLst>
          </p:cNvPr>
          <p:cNvSpPr/>
          <p:nvPr/>
        </p:nvSpPr>
        <p:spPr bwMode="auto">
          <a:xfrm>
            <a:off x="1765269" y="2857159"/>
            <a:ext cx="2594603" cy="79120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BSZ   6</a:t>
            </a:r>
            <a:endParaRPr lang="en-US" sz="22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2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10056753" y="622374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10056753" y="585370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10056753" y="549567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10056753" y="512563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10056753" y="4756300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10056753" y="438626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10056753" y="402509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10056753" y="365505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10056753" y="328502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10056753" y="291498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10056753" y="255165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10056753" y="218161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10056753" y="179811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10056753" y="143478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86653" y="618478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84407" y="465992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314259" y="6218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314259" y="58399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314259" y="54812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314259" y="5133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314259" y="47282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314259" y="43515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344285" y="1127476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621804" y="4394430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BE23E-E8AB-4A45-ACF0-8F7A9EFAB9CD}"/>
              </a:ext>
            </a:extLst>
          </p:cNvPr>
          <p:cNvGrpSpPr/>
          <p:nvPr/>
        </p:nvGrpSpPr>
        <p:grpSpPr>
          <a:xfrm>
            <a:off x="4224917" y="2877724"/>
            <a:ext cx="4949817" cy="707886"/>
            <a:chOff x="3428060" y="3209674"/>
            <a:chExt cx="4949817" cy="7078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2DFFF1-39F3-C04E-9F4D-C514C9CB1E84}"/>
                </a:ext>
              </a:extLst>
            </p:cNvPr>
            <p:cNvSpPr txBox="1"/>
            <p:nvPr/>
          </p:nvSpPr>
          <p:spPr>
            <a:xfrm>
              <a:off x="4221552" y="3209674"/>
              <a:ext cx="4156325" cy="70788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BSZ is a macro replaced by the C preprocessor at compile time</a:t>
              </a:r>
            </a:p>
          </p:txBody>
        </p:sp>
        <p:sp>
          <p:nvSpPr>
            <p:cNvPr id="44" name="Left Arrow 43">
              <a:extLst>
                <a:ext uri="{FF2B5EF4-FFF2-40B4-BE49-F238E27FC236}">
                  <a16:creationId xmlns:a16="http://schemas.microsoft.com/office/drawing/2014/main" id="{70998ED4-2F12-4A46-8C92-3BD29DA67494}"/>
                </a:ext>
              </a:extLst>
            </p:cNvPr>
            <p:cNvSpPr/>
            <p:nvPr/>
          </p:nvSpPr>
          <p:spPr>
            <a:xfrm>
              <a:off x="3428060" y="3390583"/>
              <a:ext cx="793492" cy="1273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F429851-1B18-0D60-0B5D-FD23CD1F4A69}"/>
              </a:ext>
            </a:extLst>
          </p:cNvPr>
          <p:cNvSpPr/>
          <p:nvPr/>
        </p:nvSpPr>
        <p:spPr bwMode="auto">
          <a:xfrm>
            <a:off x="928027" y="4557915"/>
            <a:ext cx="7387272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b;  	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 does not copy the array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copy arrays element by element</a:t>
            </a:r>
          </a:p>
        </p:txBody>
      </p:sp>
    </p:spTree>
    <p:extLst>
      <p:ext uri="{BB962C8B-B14F-4D97-AF65-F5344CB8AC3E}">
        <p14:creationId xmlns:p14="http://schemas.microsoft.com/office/powerpoint/2010/main" val="16005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46" grpId="0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66" y="104503"/>
            <a:ext cx="10515600" cy="485906"/>
          </a:xfrm>
        </p:spPr>
        <p:txBody>
          <a:bodyPr/>
          <a:lstStyle/>
          <a:p>
            <a:r>
              <a:rPr lang="en-US" dirty="0"/>
              <a:t>Accessing Arrays Using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666" y="1136688"/>
            <a:ext cx="8506078" cy="47101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selects the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element of the array 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index </a:t>
            </a:r>
            <a:r>
              <a:rPr lang="en-US" sz="2200" b="1" dirty="0">
                <a:solidFill>
                  <a:srgbClr val="F37440"/>
                </a:solidFill>
              </a:rPr>
              <a:t>should be</a:t>
            </a:r>
            <a:r>
              <a:rPr lang="en-US" sz="2200" dirty="0">
                <a:solidFill>
                  <a:srgbClr val="F37440"/>
                </a:solidFill>
              </a:rPr>
              <a:t> unsigned</a:t>
            </a:r>
            <a:endParaRPr lang="en-US" sz="22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Elements range from: 0 to count – 1 </a:t>
            </a:r>
            <a:r>
              <a:rPr lang="en-US" sz="2400" dirty="0">
                <a:solidFill>
                  <a:schemeClr val="tx2"/>
                </a:solidFill>
              </a:rPr>
              <a:t>( int x[count]; 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can be used as an </a:t>
            </a:r>
            <a:r>
              <a:rPr lang="en-US" sz="2200" dirty="0">
                <a:solidFill>
                  <a:schemeClr val="accent5"/>
                </a:solidFill>
              </a:rPr>
              <a:t>assignment target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or as a </a:t>
            </a:r>
            <a:r>
              <a:rPr lang="en-US" sz="2200" dirty="0">
                <a:solidFill>
                  <a:schemeClr val="accent5"/>
                </a:solidFill>
              </a:rPr>
              <a:t>value in an expression</a:t>
            </a:r>
          </a:p>
          <a:p>
            <a:pPr marL="681037" lvl="2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200" dirty="0">
                <a:solidFill>
                  <a:srgbClr val="2C895B"/>
                </a:solidFill>
              </a:rPr>
              <a:t>Array name</a:t>
            </a:r>
            <a:r>
              <a:rPr lang="en-US" sz="2200" dirty="0">
                <a:solidFill>
                  <a:schemeClr val="tx2"/>
                </a:solidFill>
              </a:rPr>
              <a:t> (by itself with no [ ]) on the </a:t>
            </a:r>
            <a:r>
              <a:rPr lang="en-US" sz="2200" dirty="0" err="1">
                <a:solidFill>
                  <a:srgbClr val="0070C0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DB128-82C5-D746-B9C3-6EB9C65C1CB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A0E06-4178-C341-8E50-008494DD924C}"/>
              </a:ext>
            </a:extLst>
          </p:cNvPr>
          <p:cNvSpPr txBox="1"/>
          <p:nvPr/>
        </p:nvSpPr>
        <p:spPr>
          <a:xfrm>
            <a:off x="9771213" y="2326851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88942-3E01-3B41-8719-40A3F4E79897}"/>
              </a:ext>
            </a:extLst>
          </p:cNvPr>
          <p:cNvSpPr txBox="1"/>
          <p:nvPr/>
        </p:nvSpPr>
        <p:spPr>
          <a:xfrm>
            <a:off x="9771213" y="1865186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7FCF39-9475-E94E-B655-47D5306888D6}"/>
              </a:ext>
            </a:extLst>
          </p:cNvPr>
          <p:cNvSpPr/>
          <p:nvPr/>
        </p:nvSpPr>
        <p:spPr>
          <a:xfrm rot="16200000">
            <a:off x="10215489" y="1027822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DDDC-E3E1-774D-8265-12FFE206B4A4}"/>
              </a:ext>
            </a:extLst>
          </p:cNvPr>
          <p:cNvSpPr/>
          <p:nvPr/>
        </p:nvSpPr>
        <p:spPr>
          <a:xfrm>
            <a:off x="9647048" y="595608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(int = 4 bytes)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72D65-A720-FF44-88EC-AAC4B6999746}"/>
              </a:ext>
            </a:extLst>
          </p:cNvPr>
          <p:cNvSpPr txBox="1"/>
          <p:nvPr/>
        </p:nvSpPr>
        <p:spPr>
          <a:xfrm>
            <a:off x="11058745" y="519952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F8B50-9913-0A45-9DFA-269BB07584F6}"/>
              </a:ext>
            </a:extLst>
          </p:cNvPr>
          <p:cNvSpPr txBox="1"/>
          <p:nvPr/>
        </p:nvSpPr>
        <p:spPr>
          <a:xfrm>
            <a:off x="11094593" y="471627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F785C-5752-AE45-AA01-36F062810513}"/>
              </a:ext>
            </a:extLst>
          </p:cNvPr>
          <p:cNvSpPr txBox="1"/>
          <p:nvPr/>
        </p:nvSpPr>
        <p:spPr>
          <a:xfrm>
            <a:off x="11075427" y="41831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9189D-B0A6-7849-969A-6833EE5C0711}"/>
              </a:ext>
            </a:extLst>
          </p:cNvPr>
          <p:cNvSpPr txBox="1"/>
          <p:nvPr/>
        </p:nvSpPr>
        <p:spPr>
          <a:xfrm>
            <a:off x="11058744" y="372825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DCC86-EB72-3D42-B6D1-74B0B2A1376D}"/>
              </a:ext>
            </a:extLst>
          </p:cNvPr>
          <p:cNvSpPr txBox="1"/>
          <p:nvPr/>
        </p:nvSpPr>
        <p:spPr>
          <a:xfrm>
            <a:off x="11058744" y="327757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0DBEA-EEFC-FD40-A07C-D6B717C9CD36}"/>
              </a:ext>
            </a:extLst>
          </p:cNvPr>
          <p:cNvSpPr txBox="1"/>
          <p:nvPr/>
        </p:nvSpPr>
        <p:spPr>
          <a:xfrm>
            <a:off x="11036534" y="281646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504EC-A004-8C4A-8E1E-32284978D5DB}"/>
              </a:ext>
            </a:extLst>
          </p:cNvPr>
          <p:cNvSpPr/>
          <p:nvPr/>
        </p:nvSpPr>
        <p:spPr>
          <a:xfrm>
            <a:off x="11036534" y="1778625"/>
            <a:ext cx="11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4B05A1-CE42-0343-8678-D499A2718589}"/>
              </a:ext>
            </a:extLst>
          </p:cNvPr>
          <p:cNvSpPr/>
          <p:nvPr/>
        </p:nvSpPr>
        <p:spPr>
          <a:xfrm>
            <a:off x="11183814" y="5665534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D3D94-FAB6-1949-8E09-901011DED989}"/>
              </a:ext>
            </a:extLst>
          </p:cNvPr>
          <p:cNvGrpSpPr/>
          <p:nvPr/>
        </p:nvGrpSpPr>
        <p:grpSpPr>
          <a:xfrm>
            <a:off x="9062237" y="3292641"/>
            <a:ext cx="779758" cy="2372893"/>
            <a:chOff x="8893341" y="3135103"/>
            <a:chExt cx="779758" cy="23728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6C5DA-A6A6-024C-B46A-3B5C143363F1}"/>
                </a:ext>
              </a:extLst>
            </p:cNvPr>
            <p:cNvSpPr txBox="1"/>
            <p:nvPr/>
          </p:nvSpPr>
          <p:spPr>
            <a:xfrm>
              <a:off x="8893341" y="504633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E2E2CF-3BED-A14A-A8C6-4BA9EDB1ED3E}"/>
                </a:ext>
              </a:extLst>
            </p:cNvPr>
            <p:cNvSpPr txBox="1"/>
            <p:nvPr/>
          </p:nvSpPr>
          <p:spPr>
            <a:xfrm>
              <a:off x="8907567" y="4584645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32CB26-BDE0-354E-AC04-FD5C5E6564B3}"/>
                </a:ext>
              </a:extLst>
            </p:cNvPr>
            <p:cNvSpPr txBox="1"/>
            <p:nvPr/>
          </p:nvSpPr>
          <p:spPr>
            <a:xfrm>
              <a:off x="8937291" y="407804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0685F0-3129-0342-9A53-2339F72DFF0A}"/>
                </a:ext>
              </a:extLst>
            </p:cNvPr>
            <p:cNvSpPr txBox="1"/>
            <p:nvPr/>
          </p:nvSpPr>
          <p:spPr>
            <a:xfrm>
              <a:off x="8937291" y="3596089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DB209-E158-3049-B6CB-1FC8044DBBF8}"/>
                </a:ext>
              </a:extLst>
            </p:cNvPr>
            <p:cNvSpPr txBox="1"/>
            <p:nvPr/>
          </p:nvSpPr>
          <p:spPr>
            <a:xfrm>
              <a:off x="8937291" y="3135103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C77E1C-A5DB-5340-8CB5-27798FE01F97}"/>
              </a:ext>
            </a:extLst>
          </p:cNvPr>
          <p:cNvSpPr txBox="1"/>
          <p:nvPr/>
        </p:nvSpPr>
        <p:spPr>
          <a:xfrm>
            <a:off x="9771213" y="511381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485ED-4EEB-5A45-805E-6AE14520E842}"/>
              </a:ext>
            </a:extLst>
          </p:cNvPr>
          <p:cNvSpPr txBox="1"/>
          <p:nvPr/>
        </p:nvSpPr>
        <p:spPr>
          <a:xfrm>
            <a:off x="9771213" y="4646949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BE8547-940F-B942-B159-27740A96D4FD}"/>
              </a:ext>
            </a:extLst>
          </p:cNvPr>
          <p:cNvSpPr txBox="1"/>
          <p:nvPr/>
        </p:nvSpPr>
        <p:spPr>
          <a:xfrm>
            <a:off x="9771213" y="418537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95D62-BA2A-EB41-802E-9737EAA2846B}"/>
              </a:ext>
            </a:extLst>
          </p:cNvPr>
          <p:cNvSpPr txBox="1"/>
          <p:nvPr/>
        </p:nvSpPr>
        <p:spPr>
          <a:xfrm>
            <a:off x="9771213" y="3724977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4733F-5EB5-4946-8513-B6616A1CA604}"/>
              </a:ext>
            </a:extLst>
          </p:cNvPr>
          <p:cNvSpPr txBox="1"/>
          <p:nvPr/>
        </p:nvSpPr>
        <p:spPr>
          <a:xfrm>
            <a:off x="9771213" y="3268761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6FE72-CF39-9748-B540-1C97FA3D58C8}"/>
              </a:ext>
            </a:extLst>
          </p:cNvPr>
          <p:cNvSpPr txBox="1"/>
          <p:nvPr/>
        </p:nvSpPr>
        <p:spPr>
          <a:xfrm>
            <a:off x="9771213" y="2802959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022A875-FDD2-3C43-8AD5-72C2EE31AB76}"/>
              </a:ext>
            </a:extLst>
          </p:cNvPr>
          <p:cNvSpPr/>
          <p:nvPr/>
        </p:nvSpPr>
        <p:spPr bwMode="auto">
          <a:xfrm>
            <a:off x="3779770" y="2933735"/>
            <a:ext cx="1630277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a[5];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D1EE7D-D213-AD3B-CC44-DBD196D4C493}"/>
              </a:ext>
            </a:extLst>
          </p:cNvPr>
          <p:cNvSpPr/>
          <p:nvPr/>
        </p:nvSpPr>
        <p:spPr bwMode="auto">
          <a:xfrm>
            <a:off x="2379729" y="4555210"/>
            <a:ext cx="3046767" cy="86884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b;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36DDF-1410-1F30-7293-283F263A942F}"/>
              </a:ext>
            </a:extLst>
          </p:cNvPr>
          <p:cNvSpPr txBox="1"/>
          <p:nvPr/>
        </p:nvSpPr>
        <p:spPr>
          <a:xfrm>
            <a:off x="7056968" y="5244329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82FD4-704E-3C55-87A2-A0FCEEFEB198}"/>
              </a:ext>
            </a:extLst>
          </p:cNvPr>
          <p:cNvSpPr txBox="1"/>
          <p:nvPr/>
        </p:nvSpPr>
        <p:spPr>
          <a:xfrm>
            <a:off x="6728220" y="526107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72E994-C446-9B38-EB28-E0102445653E}"/>
              </a:ext>
            </a:extLst>
          </p:cNvPr>
          <p:cNvCxnSpPr>
            <a:cxnSpLocks/>
          </p:cNvCxnSpPr>
          <p:nvPr/>
        </p:nvCxnSpPr>
        <p:spPr>
          <a:xfrm>
            <a:off x="8075836" y="5445744"/>
            <a:ext cx="107009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36" y="152203"/>
            <a:ext cx="10515600" cy="312540"/>
          </a:xfrm>
        </p:spPr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5558" y="537206"/>
            <a:ext cx="9179766" cy="46218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u="sng" dirty="0"/>
              <a:t>Initialization</a:t>
            </a:r>
            <a:r>
              <a:rPr lang="en-US" sz="2000" dirty="0"/>
              <a:t>: 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name[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{val0,…,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sz="2100" dirty="0"/>
              <a:t> </a:t>
            </a:r>
            <a:r>
              <a:rPr lang="en-US" sz="2100" i="1" dirty="0">
                <a:solidFill>
                  <a:schemeClr val="accent5"/>
                </a:solidFill>
              </a:rPr>
              <a:t>(optional)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initialization list can </a:t>
            </a:r>
            <a:r>
              <a:rPr lang="en-US" sz="2100" i="1" u="sng" dirty="0">
                <a:solidFill>
                  <a:srgbClr val="FF0000"/>
                </a:solidFill>
              </a:rPr>
              <a:t>only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be used at </a:t>
            </a:r>
            <a:r>
              <a:rPr lang="en-US" sz="2100" b="1" dirty="0">
                <a:solidFill>
                  <a:srgbClr val="0070C0"/>
                </a:solidFill>
              </a:rPr>
              <a:t>time</a:t>
            </a:r>
            <a:r>
              <a:rPr lang="en-US" sz="2100" dirty="0">
                <a:solidFill>
                  <a:srgbClr val="0070C0"/>
                </a:solidFill>
              </a:rPr>
              <a:t> of </a:t>
            </a:r>
            <a:r>
              <a:rPr lang="en-US" sz="2100" b="1" dirty="0">
                <a:solidFill>
                  <a:srgbClr val="0070C0"/>
                </a:solidFill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If no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supplied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is determined by compiler using the number of array initializers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block[20] = {};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works with constant size arrays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defines an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array of 20 integers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each element filled with zeros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Performance comment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do not zero automatic arrays unless really needed!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When a </a:t>
            </a:r>
            <a:r>
              <a:rPr lang="en-US" sz="2000" b="1" dirty="0">
                <a:solidFill>
                  <a:srgbClr val="00B050"/>
                </a:solidFill>
              </a:rPr>
              <a:t>count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given: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extra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ignored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missing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/>
              <a:t>are set to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zero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8463" y="357818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8463" y="32081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8463" y="28381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8463" y="246806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8463" y="21047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8463" y="173469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8463" y="135900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8463" y="9956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9350" y="179375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548468" y="274878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6956" y="577955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6956" y="54008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6956" y="50421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6956" y="469390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6956" y="428919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6956" y="391248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5901" y="914254"/>
            <a:ext cx="110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B61EE-9735-8D40-AC12-8FB2002DFA22}"/>
              </a:ext>
            </a:extLst>
          </p:cNvPr>
          <p:cNvSpPr/>
          <p:nvPr/>
        </p:nvSpPr>
        <p:spPr>
          <a:xfrm>
            <a:off x="11256956" y="6154728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9492809" y="3979633"/>
            <a:ext cx="764753" cy="2229694"/>
            <a:chOff x="8799909" y="3980803"/>
            <a:chExt cx="764753" cy="22296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5C33D6-72BA-5E4A-91DD-6E41F02FE30C}"/>
              </a:ext>
            </a:extLst>
          </p:cNvPr>
          <p:cNvSpPr/>
          <p:nvPr/>
        </p:nvSpPr>
        <p:spPr bwMode="auto">
          <a:xfrm>
            <a:off x="2680564" y="5297747"/>
            <a:ext cx="4912928" cy="4818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{2, 3, 5, 6, 11, 13};</a:t>
            </a:r>
          </a:p>
          <a:p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C2E620-486F-EA43-993C-D1516744C439}"/>
              </a:ext>
            </a:extLst>
          </p:cNvPr>
          <p:cNvGrpSpPr/>
          <p:nvPr/>
        </p:nvGrpSpPr>
        <p:grpSpPr>
          <a:xfrm>
            <a:off x="2612883" y="5628877"/>
            <a:ext cx="3185996" cy="1074204"/>
            <a:chOff x="2022756" y="4821907"/>
            <a:chExt cx="3185996" cy="10742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8AEDA1-7704-F148-A67F-FC77DF02EF33}"/>
                </a:ext>
              </a:extLst>
            </p:cNvPr>
            <p:cNvSpPr txBox="1"/>
            <p:nvPr/>
          </p:nvSpPr>
          <p:spPr>
            <a:xfrm>
              <a:off x="2022756" y="5249780"/>
              <a:ext cx="318599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not needed </a:t>
              </a:r>
              <a:r>
                <a:rPr lang="en-US" dirty="0">
                  <a:solidFill>
                    <a:srgbClr val="0070C0"/>
                  </a:solidFill>
                </a:rPr>
                <a:t>and if used </a:t>
              </a:r>
              <a:r>
                <a:rPr lang="en-US" b="1" u="sng" dirty="0">
                  <a:solidFill>
                    <a:srgbClr val="0070C0"/>
                  </a:solidFill>
                </a:rPr>
                <a:t>may</a:t>
              </a:r>
              <a:r>
                <a:rPr lang="en-US" dirty="0">
                  <a:solidFill>
                    <a:srgbClr val="0070C0"/>
                  </a:solidFill>
                </a:rPr>
                <a:t> truncate initialization list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C1DB90-1F99-F442-A118-B3E6A383B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854" y="482190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F447CDA-DE49-E944-8BB6-7A95179A39FB}"/>
              </a:ext>
            </a:extLst>
          </p:cNvPr>
          <p:cNvSpPr txBox="1"/>
          <p:nvPr/>
        </p:nvSpPr>
        <p:spPr>
          <a:xfrm>
            <a:off x="9991635" y="578808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33B2E-8D72-2B45-8264-6881F92F5394}"/>
              </a:ext>
            </a:extLst>
          </p:cNvPr>
          <p:cNvSpPr txBox="1"/>
          <p:nvPr/>
        </p:nvSpPr>
        <p:spPr>
          <a:xfrm>
            <a:off x="9991635" y="541804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DC6346-4EC6-3540-A02C-3E53DD57A75F}"/>
              </a:ext>
            </a:extLst>
          </p:cNvPr>
          <p:cNvSpPr txBox="1"/>
          <p:nvPr/>
        </p:nvSpPr>
        <p:spPr>
          <a:xfrm>
            <a:off x="9991635" y="504800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EEDF3-7D54-334D-B69B-F563F7BB53C2}"/>
              </a:ext>
            </a:extLst>
          </p:cNvPr>
          <p:cNvSpPr txBox="1"/>
          <p:nvPr/>
        </p:nvSpPr>
        <p:spPr>
          <a:xfrm>
            <a:off x="9991635" y="467796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255F52-766E-1145-ACD7-EDDA5CA8CAFD}"/>
              </a:ext>
            </a:extLst>
          </p:cNvPr>
          <p:cNvSpPr txBox="1"/>
          <p:nvPr/>
        </p:nvSpPr>
        <p:spPr>
          <a:xfrm>
            <a:off x="9991635" y="43146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4BCF35-7805-2341-9465-2DA3C1D5A80C}"/>
              </a:ext>
            </a:extLst>
          </p:cNvPr>
          <p:cNvSpPr txBox="1"/>
          <p:nvPr/>
        </p:nvSpPr>
        <p:spPr>
          <a:xfrm>
            <a:off x="9991635" y="39446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06BA15-E842-DD47-812E-E2C6BC1E3FFE}"/>
              </a:ext>
            </a:extLst>
          </p:cNvPr>
          <p:cNvGrpSpPr/>
          <p:nvPr/>
        </p:nvGrpSpPr>
        <p:grpSpPr>
          <a:xfrm>
            <a:off x="9998369" y="4306599"/>
            <a:ext cx="1287532" cy="1836773"/>
            <a:chOff x="9548198" y="4378810"/>
            <a:chExt cx="1287532" cy="18367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FE793-7873-5F4D-86D9-54223145D0D2}"/>
                </a:ext>
              </a:extLst>
            </p:cNvPr>
            <p:cNvSpPr txBox="1"/>
            <p:nvPr/>
          </p:nvSpPr>
          <p:spPr>
            <a:xfrm>
              <a:off x="9548198" y="584625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1FEF10-1EE0-7C47-91AC-65532CD5AE48}"/>
                </a:ext>
              </a:extLst>
            </p:cNvPr>
            <p:cNvSpPr txBox="1"/>
            <p:nvPr/>
          </p:nvSpPr>
          <p:spPr>
            <a:xfrm>
              <a:off x="9548198" y="547621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CB2C3-A8D9-494A-A2DF-AD646CC2E9AE}"/>
                </a:ext>
              </a:extLst>
            </p:cNvPr>
            <p:cNvSpPr txBox="1"/>
            <p:nvPr/>
          </p:nvSpPr>
          <p:spPr>
            <a:xfrm>
              <a:off x="9548198" y="511818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85D8F-CEEF-0441-BFC3-F40A9F6F1AEB}"/>
                </a:ext>
              </a:extLst>
            </p:cNvPr>
            <p:cNvSpPr txBox="1"/>
            <p:nvPr/>
          </p:nvSpPr>
          <p:spPr>
            <a:xfrm>
              <a:off x="9548198" y="474814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D4FCD7-1190-D945-A0CD-D6CAD1BE7DD2}"/>
                </a:ext>
              </a:extLst>
            </p:cNvPr>
            <p:cNvSpPr txBox="1"/>
            <p:nvPr/>
          </p:nvSpPr>
          <p:spPr>
            <a:xfrm>
              <a:off x="9548198" y="4378810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0AEF17-117B-4F41-889E-61B0C672D499}"/>
              </a:ext>
            </a:extLst>
          </p:cNvPr>
          <p:cNvGrpSpPr/>
          <p:nvPr/>
        </p:nvGrpSpPr>
        <p:grpSpPr>
          <a:xfrm>
            <a:off x="5996649" y="5682693"/>
            <a:ext cx="2610571" cy="1053268"/>
            <a:chOff x="2315159" y="4698337"/>
            <a:chExt cx="2610571" cy="105326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0EB34-2927-8F45-B780-4C3829BAD809}"/>
                </a:ext>
              </a:extLst>
            </p:cNvPr>
            <p:cNvSpPr txBox="1"/>
            <p:nvPr/>
          </p:nvSpPr>
          <p:spPr>
            <a:xfrm>
              <a:off x="2315159" y="5105274"/>
              <a:ext cx="26105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 initialization values given, </a:t>
              </a:r>
              <a:r>
                <a:rPr lang="en-US" b="1" dirty="0">
                  <a:solidFill>
                    <a:srgbClr val="FF0000"/>
                  </a:solidFill>
                </a:rPr>
                <a:t>only 5 are used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470714-4C15-154F-A66A-B59256DD8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921" y="469833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634941-91F2-8443-9D84-BEBC00C994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B32436-1969-3848-B372-1B2358ADA013}"/>
              </a:ext>
            </a:extLst>
          </p:cNvPr>
          <p:cNvGrpSpPr/>
          <p:nvPr/>
        </p:nvGrpSpPr>
        <p:grpSpPr>
          <a:xfrm>
            <a:off x="2752108" y="2242481"/>
            <a:ext cx="6427055" cy="706640"/>
            <a:chOff x="1992135" y="5229631"/>
            <a:chExt cx="6427055" cy="70664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1663FB-AA08-B547-B022-BB93792FECAA}"/>
                </a:ext>
              </a:extLst>
            </p:cNvPr>
            <p:cNvSpPr txBox="1"/>
            <p:nvPr/>
          </p:nvSpPr>
          <p:spPr>
            <a:xfrm>
              <a:off x="1992135" y="5229631"/>
              <a:ext cx="64270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 initialization values given; then elements are initialized to 0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93C884F-E0CE-6244-B0EC-03EFB8E86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96551" y="5649341"/>
              <a:ext cx="0" cy="28693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2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0" grpId="0" animBg="1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5F26-BCA0-AA4D-B7E7-68AF2156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B20F9-0EBF-EC4B-B45C-09797F5F0B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3456" y="1130698"/>
            <a:ext cx="7572895" cy="45051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  <a:r>
              <a:rPr lang="en-US" sz="2400" dirty="0"/>
              <a:t> refers to a location in memory, the </a:t>
            </a:r>
            <a:r>
              <a:rPr lang="en-US" sz="2400" dirty="0">
                <a:solidFill>
                  <a:srgbClr val="F37440"/>
                </a:solidFill>
              </a:rPr>
              <a:t>lowest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F37440"/>
                </a:solidFill>
              </a:rPr>
              <a:t>first byte </a:t>
            </a:r>
            <a:r>
              <a:rPr lang="en-US" sz="2400" dirty="0"/>
              <a:t>in a </a:t>
            </a:r>
            <a:r>
              <a:rPr lang="en-US" sz="2400" dirty="0">
                <a:solidFill>
                  <a:srgbClr val="0070C0"/>
                </a:solidFill>
              </a:rPr>
              <a:t>contiguous sequence of bytes</a:t>
            </a: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0070C0"/>
                </a:solidFill>
              </a:rPr>
              <a:t>pointer</a:t>
            </a:r>
            <a:r>
              <a:rPr lang="en-US" sz="2400" dirty="0"/>
              <a:t> is a </a:t>
            </a:r>
            <a:r>
              <a:rPr lang="en-US" sz="2400" dirty="0">
                <a:solidFill>
                  <a:schemeClr val="accent5"/>
                </a:solidFill>
              </a:rPr>
              <a:t>variable</a:t>
            </a:r>
            <a:r>
              <a:rPr lang="en-US" sz="2400" dirty="0"/>
              <a:t> whose </a:t>
            </a:r>
            <a:r>
              <a:rPr lang="en-US" sz="2400" dirty="0">
                <a:solidFill>
                  <a:srgbClr val="F3753F"/>
                </a:solidFill>
              </a:rPr>
              <a:t>contents</a:t>
            </a:r>
            <a:r>
              <a:rPr lang="en-US" sz="2400" dirty="0"/>
              <a:t> (or value) can be properly used as an </a:t>
            </a:r>
            <a:r>
              <a:rPr lang="en-US" sz="2400" dirty="0">
                <a:solidFill>
                  <a:srgbClr val="2C895B"/>
                </a:solidFill>
              </a:rPr>
              <a:t>address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2C895B"/>
                </a:solidFill>
              </a:rPr>
              <a:t>value in a pointer </a:t>
            </a:r>
            <a:r>
              <a:rPr lang="en-US" sz="2400" i="1" dirty="0">
                <a:solidFill>
                  <a:srgbClr val="0070C0"/>
                </a:solidFill>
              </a:rPr>
              <a:t>should</a:t>
            </a:r>
            <a:r>
              <a:rPr lang="en-US" sz="2400" dirty="0">
                <a:solidFill>
                  <a:schemeClr val="tx2"/>
                </a:solidFill>
              </a:rPr>
              <a:t> be a</a:t>
            </a:r>
            <a:r>
              <a:rPr lang="en-US" sz="2400" dirty="0">
                <a:solidFill>
                  <a:srgbClr val="2C895B"/>
                </a:solidFill>
              </a:rPr>
              <a:t> valid address </a:t>
            </a:r>
            <a:r>
              <a:rPr lang="en-US" sz="2400" dirty="0">
                <a:solidFill>
                  <a:srgbClr val="F37440"/>
                </a:solidFill>
              </a:rPr>
              <a:t>allocated to the process</a:t>
            </a:r>
            <a:r>
              <a:rPr lang="en-US" sz="2400" dirty="0">
                <a:solidFill>
                  <a:srgbClr val="2C895B"/>
                </a:solidFill>
              </a:rPr>
              <a:t> by the </a:t>
            </a:r>
            <a:r>
              <a:rPr lang="en-US" sz="2400" dirty="0">
                <a:solidFill>
                  <a:srgbClr val="7030A0"/>
                </a:solidFill>
              </a:rPr>
              <a:t>operating system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variable x </a:t>
            </a:r>
            <a:r>
              <a:rPr lang="en-US" sz="2400" dirty="0">
                <a:solidFill>
                  <a:schemeClr val="tx2"/>
                </a:solidFill>
              </a:rPr>
              <a:t>is at </a:t>
            </a:r>
            <a:r>
              <a:rPr lang="en-US" sz="2400" dirty="0">
                <a:solidFill>
                  <a:srgbClr val="00B050"/>
                </a:solidFill>
              </a:rPr>
              <a:t>memory address 0x90001008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0070C0"/>
                </a:solidFill>
              </a:rPr>
              <a:t>variable </a:t>
            </a:r>
            <a:r>
              <a:rPr lang="en-US" sz="2400" dirty="0" err="1">
                <a:solidFill>
                  <a:srgbClr val="0070C0"/>
                </a:solidFill>
              </a:rPr>
              <a:t>pt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is at </a:t>
            </a:r>
            <a:r>
              <a:rPr lang="en-US" sz="2400" dirty="0">
                <a:solidFill>
                  <a:srgbClr val="00B050"/>
                </a:solidFill>
              </a:rPr>
              <a:t>memory location 0x90001000</a:t>
            </a:r>
          </a:p>
          <a:p>
            <a:r>
              <a:rPr lang="en-US" sz="2400" dirty="0">
                <a:solidFill>
                  <a:schemeClr val="tx2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contents</a:t>
            </a:r>
            <a:r>
              <a:rPr lang="en-US" sz="2400" dirty="0">
                <a:solidFill>
                  <a:schemeClr val="tx2"/>
                </a:solidFill>
              </a:rPr>
              <a:t> of </a:t>
            </a:r>
            <a:r>
              <a:rPr lang="en-US" sz="2400" dirty="0" err="1">
                <a:solidFill>
                  <a:srgbClr val="0070C0"/>
                </a:solidFill>
              </a:rPr>
              <a:t>pt</a:t>
            </a:r>
            <a:r>
              <a:rPr lang="en-US" sz="2400" dirty="0">
                <a:solidFill>
                  <a:schemeClr val="tx2"/>
                </a:solidFill>
              </a:rPr>
              <a:t> is the </a:t>
            </a:r>
            <a:r>
              <a:rPr lang="en-US" sz="2400" dirty="0">
                <a:solidFill>
                  <a:srgbClr val="0070C0"/>
                </a:solidFill>
              </a:rPr>
              <a:t>address of x </a:t>
            </a:r>
            <a:r>
              <a:rPr lang="en-US" sz="2400" dirty="0">
                <a:solidFill>
                  <a:srgbClr val="2C895B"/>
                </a:solidFill>
              </a:rPr>
              <a:t>0x90001008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6E8B7D4-107F-A74A-A409-EE348E96CAB2}"/>
              </a:ext>
            </a:extLst>
          </p:cNvPr>
          <p:cNvGrpSpPr/>
          <p:nvPr/>
        </p:nvGrpSpPr>
        <p:grpSpPr>
          <a:xfrm>
            <a:off x="9558921" y="964406"/>
            <a:ext cx="2582734" cy="5530105"/>
            <a:chOff x="10375708" y="710592"/>
            <a:chExt cx="2582734" cy="5530105"/>
          </a:xfrm>
        </p:grpSpPr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C536C89B-E897-B745-A8CD-DD64D9B635DD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1" name="Rectangle 3">
              <a:extLst>
                <a:ext uri="{FF2B5EF4-FFF2-40B4-BE49-F238E27FC236}">
                  <a16:creationId xmlns:a16="http://schemas.microsoft.com/office/drawing/2014/main" id="{720D2B7D-2739-5740-BCCA-D84B45087F2F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2" name="Rectangle 4">
              <a:extLst>
                <a:ext uri="{FF2B5EF4-FFF2-40B4-BE49-F238E27FC236}">
                  <a16:creationId xmlns:a16="http://schemas.microsoft.com/office/drawing/2014/main" id="{5BE3C6E0-D573-E94A-BB1E-9B4D2ECC27E9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3" name="Rectangle 5">
              <a:extLst>
                <a:ext uri="{FF2B5EF4-FFF2-40B4-BE49-F238E27FC236}">
                  <a16:creationId xmlns:a16="http://schemas.microsoft.com/office/drawing/2014/main" id="{603C7C34-A775-9F47-8220-51F2A4EFDA2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4" name="Rectangle 6">
              <a:extLst>
                <a:ext uri="{FF2B5EF4-FFF2-40B4-BE49-F238E27FC236}">
                  <a16:creationId xmlns:a16="http://schemas.microsoft.com/office/drawing/2014/main" id="{80206564-EFD7-E344-9952-8EA4E16007B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5" name="Rectangle 7">
              <a:extLst>
                <a:ext uri="{FF2B5EF4-FFF2-40B4-BE49-F238E27FC236}">
                  <a16:creationId xmlns:a16="http://schemas.microsoft.com/office/drawing/2014/main" id="{B8378EF2-4842-1544-BC3E-CE931B9DD0C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5D961640-7519-C945-B30D-A2CF246ED107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47" name="Rectangle 9">
              <a:extLst>
                <a:ext uri="{FF2B5EF4-FFF2-40B4-BE49-F238E27FC236}">
                  <a16:creationId xmlns:a16="http://schemas.microsoft.com/office/drawing/2014/main" id="{54EE768F-A700-B846-9E40-D957FD37A7B5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48" name="Rectangle 10">
              <a:extLst>
                <a:ext uri="{FF2B5EF4-FFF2-40B4-BE49-F238E27FC236}">
                  <a16:creationId xmlns:a16="http://schemas.microsoft.com/office/drawing/2014/main" id="{282348BA-5373-594D-B81D-ED7D6328AF73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218B30D4-670C-174E-8E82-04D994EC2F3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12">
              <a:extLst>
                <a:ext uri="{FF2B5EF4-FFF2-40B4-BE49-F238E27FC236}">
                  <a16:creationId xmlns:a16="http://schemas.microsoft.com/office/drawing/2014/main" id="{4943FB56-9E25-4A4E-86EA-89118D9EF170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194A50F6-7F98-CC45-B272-56129C3720E7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Text Box 37">
              <a:extLst>
                <a:ext uri="{FF2B5EF4-FFF2-40B4-BE49-F238E27FC236}">
                  <a16:creationId xmlns:a16="http://schemas.microsoft.com/office/drawing/2014/main" id="{CD856DFB-8F3A-424B-B58B-0AF7D0E02C0C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859249ED-B2CD-2C4D-95B4-B259BB9CB3AC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90</a:t>
              </a:r>
            </a:p>
          </p:txBody>
        </p:sp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A79BFF68-506C-8D49-82CE-7C95EE699B5E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43">
              <a:extLst>
                <a:ext uri="{FF2B5EF4-FFF2-40B4-BE49-F238E27FC236}">
                  <a16:creationId xmlns:a16="http://schemas.microsoft.com/office/drawing/2014/main" id="{BD00D6C6-C90C-2A47-9F27-233CA4939E9C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56" name="Rectangle 45">
              <a:extLst>
                <a:ext uri="{FF2B5EF4-FFF2-40B4-BE49-F238E27FC236}">
                  <a16:creationId xmlns:a16="http://schemas.microsoft.com/office/drawing/2014/main" id="{0EFA27C5-93FC-1C42-974C-BE23A4BDF28B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57" name="Rectangle 14">
              <a:extLst>
                <a:ext uri="{FF2B5EF4-FFF2-40B4-BE49-F238E27FC236}">
                  <a16:creationId xmlns:a16="http://schemas.microsoft.com/office/drawing/2014/main" id="{0834145F-128A-FF4F-9ABA-963983B9916A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F806CA0B-4C4B-844A-A5AD-00AD82D75FC4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59" name="Rectangle 16">
              <a:extLst>
                <a:ext uri="{FF2B5EF4-FFF2-40B4-BE49-F238E27FC236}">
                  <a16:creationId xmlns:a16="http://schemas.microsoft.com/office/drawing/2014/main" id="{A71DB83D-4E52-2C44-A02D-62FCCA0A3190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0" name="Rectangle 17">
              <a:extLst>
                <a:ext uri="{FF2B5EF4-FFF2-40B4-BE49-F238E27FC236}">
                  <a16:creationId xmlns:a16="http://schemas.microsoft.com/office/drawing/2014/main" id="{82B82AE0-19D7-104B-B12F-905D26AF307B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61" name="Rectangle 18">
              <a:extLst>
                <a:ext uri="{FF2B5EF4-FFF2-40B4-BE49-F238E27FC236}">
                  <a16:creationId xmlns:a16="http://schemas.microsoft.com/office/drawing/2014/main" id="{DDFCF367-3CE8-7442-AFF0-94B939B4D70D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8222449F-36CF-6340-BDC2-B6C0D2DDD13E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FE825607-3843-184C-8BBA-10E269A4E06E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64" name="Rectangle 21">
              <a:extLst>
                <a:ext uri="{FF2B5EF4-FFF2-40B4-BE49-F238E27FC236}">
                  <a16:creationId xmlns:a16="http://schemas.microsoft.com/office/drawing/2014/main" id="{5CA86F16-1706-6543-9B18-A5BF3E764D0D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65" name="Rectangle 22">
              <a:extLst>
                <a:ext uri="{FF2B5EF4-FFF2-40B4-BE49-F238E27FC236}">
                  <a16:creationId xmlns:a16="http://schemas.microsoft.com/office/drawing/2014/main" id="{E890D3E2-B169-114D-AB8F-DE00702E20D4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5C5C63E2-DE39-3544-A607-89271555E390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67" name="Rectangle 24">
              <a:extLst>
                <a:ext uri="{FF2B5EF4-FFF2-40B4-BE49-F238E27FC236}">
                  <a16:creationId xmlns:a16="http://schemas.microsoft.com/office/drawing/2014/main" id="{012CBB8D-C2C4-5942-8946-74081B0358AB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6608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4845B1D-D78A-5147-BB5B-DA55D720FA4B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5646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69" name="Rectangle 40">
              <a:extLst>
                <a:ext uri="{FF2B5EF4-FFF2-40B4-BE49-F238E27FC236}">
                  <a16:creationId xmlns:a16="http://schemas.microsoft.com/office/drawing/2014/main" id="{A60D8C2E-B4D2-6B43-A976-BAE07E26B0AF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844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0" name="Rectangle 42">
              <a:extLst>
                <a:ext uri="{FF2B5EF4-FFF2-40B4-BE49-F238E27FC236}">
                  <a16:creationId xmlns:a16="http://schemas.microsoft.com/office/drawing/2014/main" id="{5D8B14BC-238D-664A-8F34-A1B1956FE230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7249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71" name="Rectangle 44">
              <a:extLst>
                <a:ext uri="{FF2B5EF4-FFF2-40B4-BE49-F238E27FC236}">
                  <a16:creationId xmlns:a16="http://schemas.microsoft.com/office/drawing/2014/main" id="{824DF390-FAB8-AC44-8ECC-165BAF81D6AA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882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72" name="Rectangle 46">
              <a:extLst>
                <a:ext uri="{FF2B5EF4-FFF2-40B4-BE49-F238E27FC236}">
                  <a16:creationId xmlns:a16="http://schemas.microsoft.com/office/drawing/2014/main" id="{DF83A5D1-7E38-7448-ADE9-9201EA698DB3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CA9B6C6C-86A4-2348-86AA-85DF048A0318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40BDAB4-013F-4343-916B-CDA3474DA128}"/>
              </a:ext>
            </a:extLst>
          </p:cNvPr>
          <p:cNvSpPr txBox="1"/>
          <p:nvPr/>
        </p:nvSpPr>
        <p:spPr>
          <a:xfrm>
            <a:off x="8312199" y="3393945"/>
            <a:ext cx="1540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int x = </a:t>
            </a:r>
          </a:p>
          <a:p>
            <a:r>
              <a:rPr lang="en-US" sz="2000" dirty="0">
                <a:solidFill>
                  <a:schemeClr val="tx2"/>
                </a:solidFill>
              </a:rPr>
              <a:t>0x77; ------&gt;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4E48D1-9CAE-A344-9B29-F45D1D700D93}"/>
              </a:ext>
            </a:extLst>
          </p:cNvPr>
          <p:cNvSpPr txBox="1"/>
          <p:nvPr/>
        </p:nvSpPr>
        <p:spPr>
          <a:xfrm>
            <a:off x="6989721" y="6216274"/>
            <a:ext cx="2863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pt</a:t>
            </a:r>
            <a:r>
              <a:rPr lang="en-US" sz="2000" dirty="0">
                <a:solidFill>
                  <a:schemeClr val="tx2"/>
                </a:solidFill>
              </a:rPr>
              <a:t> is a pointer to x------&gt;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5C4203-3EF1-674E-83DF-922A78B483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F57E8-C69F-BC4B-956A-E5E1891481C8}"/>
              </a:ext>
            </a:extLst>
          </p:cNvPr>
          <p:cNvSpPr txBox="1"/>
          <p:nvPr/>
        </p:nvSpPr>
        <p:spPr>
          <a:xfrm>
            <a:off x="-2196548" y="-28028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1" y="81076"/>
            <a:ext cx="10515600" cy="432112"/>
          </a:xfrm>
        </p:spPr>
        <p:txBody>
          <a:bodyPr/>
          <a:lstStyle/>
          <a:p>
            <a:r>
              <a:rPr lang="en-US" dirty="0"/>
              <a:t>How many elements are in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803" y="1106420"/>
            <a:ext cx="9254654" cy="159163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The number of elements of space allocated to an array (called element count) and indirectly the total size in bytes of an array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is </a:t>
            </a:r>
            <a:r>
              <a:rPr lang="en-US" sz="2200" u="sng" dirty="0">
                <a:solidFill>
                  <a:srgbClr val="FF0000"/>
                </a:solidFill>
              </a:rPr>
              <a:t>not stored anywhere</a:t>
            </a:r>
            <a:r>
              <a:rPr lang="en-US" sz="2200" dirty="0">
                <a:solidFill>
                  <a:srgbClr val="FF0000"/>
                </a:solidFill>
              </a:rPr>
              <a:t>!!!!!!</a:t>
            </a:r>
          </a:p>
          <a:p>
            <a:pPr lvl="1"/>
            <a:r>
              <a:rPr lang="en-US" sz="2200" b="1" dirty="0">
                <a:solidFill>
                  <a:srgbClr val="FF0000"/>
                </a:solidFill>
              </a:rPr>
              <a:t>An array does not know its own size!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9995210" y="600681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9995210" y="563677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9995210" y="527874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9995210" y="490870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9995210" y="4539375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9995210" y="416933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5210" y="38081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5210" y="343813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5210" y="306809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5210" y="26980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5210" y="233472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5210" y="196468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5210" y="158118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5210" y="12178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5110" y="401553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22864" y="249067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2716" y="600173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2716" y="56230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2716" y="526428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2716" y="491608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2716" y="451136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2716" y="413465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2742" y="910551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560261" y="4177505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AF50B06-EAF5-10B6-962E-A420C3913D2B}"/>
              </a:ext>
            </a:extLst>
          </p:cNvPr>
          <p:cNvSpPr/>
          <p:nvPr/>
        </p:nvSpPr>
        <p:spPr bwMode="auto">
          <a:xfrm>
            <a:off x="320943" y="2842970"/>
            <a:ext cx="8897656" cy="206573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SZ 6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 specify the array has SZ elements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when SZ is defined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3488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7799-CD64-B64F-B4CB-6E27974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94997"/>
            <a:ext cx="11466879" cy="452062"/>
          </a:xfrm>
        </p:spPr>
        <p:txBody>
          <a:bodyPr/>
          <a:lstStyle/>
          <a:p>
            <a:r>
              <a:rPr lang="en-US" dirty="0"/>
              <a:t>Determining Element Count for a compiler calculated array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0C3B98-695D-2745-9808-AFAADB2D21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8143" y="852854"/>
            <a:ext cx="11335713" cy="22860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Programmatically determining the element count in a compiler calculated array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   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(</a:t>
            </a:r>
            <a:r>
              <a:rPr lang="en-US" sz="2200" b="1" dirty="0">
                <a:solidFill>
                  <a:srgbClr val="F37440"/>
                </a:solidFill>
                <a:latin typeface="Courier" pitchFamily="2" charset="0"/>
              </a:rPr>
              <a:t>array) </a:t>
            </a: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/ </a:t>
            </a:r>
            <a:r>
              <a:rPr lang="en-US" sz="2200" b="1" dirty="0" err="1">
                <a:solidFill>
                  <a:schemeClr val="accent5"/>
                </a:solidFill>
                <a:latin typeface="Courier" pitchFamily="2" charset="0"/>
              </a:rPr>
              <a:t>sizeof</a:t>
            </a:r>
            <a:r>
              <a:rPr lang="en-US" sz="2200" b="1" dirty="0">
                <a:solidFill>
                  <a:srgbClr val="7030A0"/>
                </a:solidFill>
                <a:latin typeface="Courier" pitchFamily="2" charset="0"/>
              </a:rPr>
              <a:t>(of just one element in the array)</a:t>
            </a:r>
          </a:p>
          <a:p>
            <a:pPr marL="354012" lvl="1" indent="0">
              <a:buNone/>
            </a:pPr>
            <a:endParaRPr lang="en-US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(array) </a:t>
            </a:r>
            <a:r>
              <a:rPr lang="en-US" sz="2400" b="1" u="sng" dirty="0"/>
              <a:t>only works </a:t>
            </a:r>
            <a:r>
              <a:rPr lang="en-US" sz="2400" dirty="0"/>
              <a:t> when used in the SAME </a:t>
            </a:r>
            <a:r>
              <a:rPr lang="en-US" sz="2400" b="1" dirty="0">
                <a:solidFill>
                  <a:srgbClr val="0070C0"/>
                </a:solidFill>
              </a:rPr>
              <a:t>scope</a:t>
            </a:r>
            <a:r>
              <a:rPr lang="en-US" sz="2400" dirty="0">
                <a:solidFill>
                  <a:srgbClr val="0070C0"/>
                </a:solidFill>
              </a:rPr>
              <a:t> as where the array variable was </a:t>
            </a:r>
            <a:r>
              <a:rPr lang="en-US" sz="2400" dirty="0">
                <a:solidFill>
                  <a:srgbClr val="FF0000"/>
                </a:solidFill>
              </a:rPr>
              <a:t>defined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4BF97A-94E3-8043-A567-0EA5F7B911C0}"/>
              </a:ext>
            </a:extLst>
          </p:cNvPr>
          <p:cNvSpPr/>
          <p:nvPr/>
        </p:nvSpPr>
        <p:spPr bwMode="auto">
          <a:xfrm>
            <a:off x="587374" y="3604360"/>
            <a:ext cx="10899462" cy="255142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2, 3, 5, 6, 11, 13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automatic: compiler calculates array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this case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59822-913B-8449-9611-0097560A4B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89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23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9" y="296744"/>
            <a:ext cx="7131587" cy="433785"/>
          </a:xfrm>
        </p:spPr>
        <p:txBody>
          <a:bodyPr/>
          <a:lstStyle/>
          <a:p>
            <a:r>
              <a:rPr lang="en-US" dirty="0"/>
              <a:t>Pointer and Arrays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9051" y="918108"/>
            <a:ext cx="8278715" cy="552522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A few slides back we stated: </a:t>
            </a:r>
            <a:r>
              <a:rPr lang="en-US" sz="2200" dirty="0">
                <a:solidFill>
                  <a:srgbClr val="2C895B"/>
                </a:solidFill>
              </a:rPr>
              <a:t>Array name </a:t>
            </a:r>
            <a:r>
              <a:rPr lang="en-US" sz="2200" dirty="0">
                <a:solidFill>
                  <a:schemeClr val="tx2"/>
                </a:solidFill>
              </a:rPr>
              <a:t>(by itself) on the </a:t>
            </a:r>
            <a:r>
              <a:rPr lang="en-US" sz="2200" dirty="0" err="1">
                <a:solidFill>
                  <a:schemeClr val="tx2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  <a:p>
            <a:pPr marL="354012" lvl="1" indent="0">
              <a:buNone/>
            </a:pP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/>
              <a:t>Array indexing syntax (</a:t>
            </a:r>
            <a:r>
              <a:rPr lang="en-US" sz="2200" dirty="0">
                <a:solidFill>
                  <a:schemeClr val="accent1"/>
                </a:solidFill>
              </a:rPr>
              <a:t>[ ]</a:t>
            </a:r>
            <a:r>
              <a:rPr lang="en-US" sz="2200" dirty="0"/>
              <a:t>) an operator that performs </a:t>
            </a:r>
            <a:r>
              <a:rPr lang="en-US" sz="2200" i="1" dirty="0">
                <a:solidFill>
                  <a:schemeClr val="accent1"/>
                </a:solidFill>
              </a:rPr>
              <a:t>pointer arithmetic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&amp;</a:t>
            </a:r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[0] </a:t>
            </a:r>
            <a:r>
              <a:rPr lang="en-US" sz="2400" dirty="0"/>
              <a:t>on the </a:t>
            </a:r>
            <a:r>
              <a:rPr lang="en-US" sz="2400" b="1" dirty="0" err="1">
                <a:solidFill>
                  <a:srgbClr val="0070C0"/>
                </a:solidFill>
              </a:rPr>
              <a:t>Rside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are equivalent</a:t>
            </a:r>
            <a:r>
              <a:rPr lang="en-US" sz="2400" dirty="0"/>
              <a:t>, </a:t>
            </a:r>
            <a:r>
              <a:rPr lang="en-US" sz="2400" b="1" i="1" dirty="0"/>
              <a:t>both evaluate</a:t>
            </a:r>
            <a:r>
              <a:rPr lang="en-US" sz="2400" dirty="0"/>
              <a:t> to the address of the first array element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9ED911A-4240-6A40-A564-A2514D0C1B77}"/>
              </a:ext>
            </a:extLst>
          </p:cNvPr>
          <p:cNvSpPr/>
          <p:nvPr/>
        </p:nvSpPr>
        <p:spPr bwMode="auto">
          <a:xfrm>
            <a:off x="1663431" y="1787036"/>
            <a:ext cx="3913198" cy="36896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2D7D47D-B3ED-9B4E-8678-68D21936103C}"/>
              </a:ext>
            </a:extLst>
          </p:cNvPr>
          <p:cNvGrpSpPr/>
          <p:nvPr/>
        </p:nvGrpSpPr>
        <p:grpSpPr>
          <a:xfrm>
            <a:off x="9086659" y="92204"/>
            <a:ext cx="3149862" cy="5005822"/>
            <a:chOff x="9292773" y="-128374"/>
            <a:chExt cx="3149862" cy="500582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398DB5-CD26-0741-8284-5BF9E264C4EA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0x12345680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3344C7-FE47-5E4E-915D-6DE26BB1A4C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8D39C6-1673-E447-BBFB-CC75C3038D04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336CBD-632A-2946-93F7-6D05E66E5ADF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9AF30A-6DE9-E54A-8A9C-DF521C026681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1C78B5-76FE-D749-920A-AC8FD8789688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4B7D27-1A23-A444-9372-F827BBDC35B1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03C11E-03DA-6346-B5A6-5131E09CAC78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F2C910-A25B-8449-84A1-04F84FE56868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0x12345684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8B5222-CBAF-D442-A02F-97A8F0671456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C1AEED-4E07-A343-8963-3C0D6A66B685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79BE4E8-12D5-8D42-993E-932DB236972D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E9F4A-8EA1-084A-B84B-64525B6E298A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D256A7-2F44-8A43-AFB3-697FB36E2D2E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44C27B-83CF-8F40-AF53-CFEDF63D2166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604DAF-107F-DE49-BAE0-AB29A199EF91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2" name="Right Brace 71">
              <a:extLst>
                <a:ext uri="{FF2B5EF4-FFF2-40B4-BE49-F238E27FC236}">
                  <a16:creationId xmlns:a16="http://schemas.microsoft.com/office/drawing/2014/main" id="{29C1B592-EF2F-BA47-B9CE-4A659EB46060}"/>
                </a:ext>
              </a:extLst>
            </p:cNvPr>
            <p:cNvSpPr/>
            <p:nvPr/>
          </p:nvSpPr>
          <p:spPr>
            <a:xfrm rot="16200000">
              <a:off x="10370150" y="159460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A1910A-4809-C240-9921-415E05618D82}"/>
                </a:ext>
              </a:extLst>
            </p:cNvPr>
            <p:cNvSpPr/>
            <p:nvPr/>
          </p:nvSpPr>
          <p:spPr>
            <a:xfrm>
              <a:off x="9292773" y="-128374"/>
              <a:ext cx="24545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1 byte Memory Content</a:t>
              </a:r>
            </a:p>
            <a:p>
              <a:r>
                <a:rPr lang="en-US" sz="1600" b="1" dirty="0">
                  <a:solidFill>
                    <a:schemeClr val="accent1"/>
                  </a:solidFill>
                </a:rPr>
                <a:t>One byte per row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06569E9-5F52-9041-AB2D-77EA5404FF0E}"/>
                </a:ext>
              </a:extLst>
            </p:cNvPr>
            <p:cNvGrpSpPr/>
            <p:nvPr/>
          </p:nvGrpSpPr>
          <p:grpSpPr>
            <a:xfrm>
              <a:off x="10512620" y="867142"/>
              <a:ext cx="96408" cy="457028"/>
              <a:chOff x="10610509" y="991043"/>
              <a:chExt cx="96408" cy="457028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F69E338-C491-1645-BB20-BF539B44541A}"/>
                  </a:ext>
                </a:extLst>
              </p:cNvPr>
              <p:cNvSpPr/>
              <p:nvPr/>
            </p:nvSpPr>
            <p:spPr>
              <a:xfrm>
                <a:off x="10617922" y="1176134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24EE561-21F7-084C-AF8C-C327047BF4DB}"/>
                  </a:ext>
                </a:extLst>
              </p:cNvPr>
              <p:cNvSpPr/>
              <p:nvPr/>
            </p:nvSpPr>
            <p:spPr>
              <a:xfrm>
                <a:off x="10617921" y="991043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2A0EFD6-0C92-B342-816A-EBE28ADB6DD3}"/>
                  </a:ext>
                </a:extLst>
              </p:cNvPr>
              <p:cNvSpPr/>
              <p:nvPr/>
            </p:nvSpPr>
            <p:spPr>
              <a:xfrm>
                <a:off x="10610509" y="1359076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150BB5-3034-7C42-98B8-2A261B23D8EF}"/>
                </a:ext>
              </a:extLst>
            </p:cNvPr>
            <p:cNvSpPr txBox="1"/>
            <p:nvPr/>
          </p:nvSpPr>
          <p:spPr>
            <a:xfrm>
              <a:off x="11332244" y="1041630"/>
              <a:ext cx="1003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</a:rPr>
                <a:t>Byte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Address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91C2B5-CD85-454D-B6F6-09B4DF7F0E99}"/>
              </a:ext>
            </a:extLst>
          </p:cNvPr>
          <p:cNvSpPr/>
          <p:nvPr/>
        </p:nvSpPr>
        <p:spPr bwMode="auto">
          <a:xfrm>
            <a:off x="8675287" y="4883163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1368-AABD-6C4E-87B1-5CB12303FF9E}"/>
              </a:ext>
            </a:extLst>
          </p:cNvPr>
          <p:cNvSpPr txBox="1"/>
          <p:nvPr/>
        </p:nvSpPr>
        <p:spPr>
          <a:xfrm>
            <a:off x="8675287" y="5264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C207C-6E88-DC48-84C5-E4F282745102}"/>
              </a:ext>
            </a:extLst>
          </p:cNvPr>
          <p:cNvCxnSpPr>
            <a:cxnSpLocks/>
          </p:cNvCxnSpPr>
          <p:nvPr/>
        </p:nvCxnSpPr>
        <p:spPr>
          <a:xfrm flipV="1">
            <a:off x="8963513" y="5098026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8589B7-4035-B441-ABC0-249C0F3541D5}"/>
              </a:ext>
            </a:extLst>
          </p:cNvPr>
          <p:cNvSpPr/>
          <p:nvPr/>
        </p:nvSpPr>
        <p:spPr bwMode="auto">
          <a:xfrm>
            <a:off x="8653999" y="3264682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087DCE-442B-534D-90D0-BE2C1BF5CC3F}"/>
              </a:ext>
            </a:extLst>
          </p:cNvPr>
          <p:cNvSpPr txBox="1"/>
          <p:nvPr/>
        </p:nvSpPr>
        <p:spPr>
          <a:xfrm>
            <a:off x="8653999" y="36457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ADF5F-4999-2343-97DE-5704DBEC837C}"/>
              </a:ext>
            </a:extLst>
          </p:cNvPr>
          <p:cNvCxnSpPr>
            <a:cxnSpLocks/>
          </p:cNvCxnSpPr>
          <p:nvPr/>
        </p:nvCxnSpPr>
        <p:spPr>
          <a:xfrm flipV="1">
            <a:off x="8942225" y="3479545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1EC655A-855D-8040-9103-D0025092631C}"/>
              </a:ext>
            </a:extLst>
          </p:cNvPr>
          <p:cNvSpPr/>
          <p:nvPr/>
        </p:nvSpPr>
        <p:spPr bwMode="auto">
          <a:xfrm>
            <a:off x="8615167" y="1709549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9FDF13-A4CB-9C46-8425-637B9D5DCE21}"/>
              </a:ext>
            </a:extLst>
          </p:cNvPr>
          <p:cNvSpPr txBox="1"/>
          <p:nvPr/>
        </p:nvSpPr>
        <p:spPr>
          <a:xfrm>
            <a:off x="8615167" y="2090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16AA7D-426D-054E-96D8-20A2213D31F4}"/>
              </a:ext>
            </a:extLst>
          </p:cNvPr>
          <p:cNvCxnSpPr>
            <a:cxnSpLocks/>
          </p:cNvCxnSpPr>
          <p:nvPr/>
        </p:nvCxnSpPr>
        <p:spPr>
          <a:xfrm flipV="1">
            <a:off x="8903393" y="1924412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9718629" y="1657398"/>
            <a:ext cx="12875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5A6AC60-B5ED-6A4C-99A6-AE12A7258DE8}"/>
              </a:ext>
            </a:extLst>
          </p:cNvPr>
          <p:cNvSpPr/>
          <p:nvPr/>
        </p:nvSpPr>
        <p:spPr bwMode="auto">
          <a:xfrm>
            <a:off x="1308558" y="4188047"/>
            <a:ext cx="6080522" cy="2107044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*p = &amp;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*p2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*p3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*p1 = *p1 + 10; 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5729EA-C8EB-234A-84E8-114B358B1F38}"/>
              </a:ext>
            </a:extLst>
          </p:cNvPr>
          <p:cNvSpPr/>
          <p:nvPr/>
        </p:nvSpPr>
        <p:spPr>
          <a:xfrm>
            <a:off x="8880670" y="1241393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2FA-837B-C844-BC31-C41CA1729DD9}"/>
              </a:ext>
            </a:extLst>
          </p:cNvPr>
          <p:cNvSpPr/>
          <p:nvPr/>
        </p:nvSpPr>
        <p:spPr>
          <a:xfrm>
            <a:off x="8880669" y="1056302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2E33BA-24A0-194B-A848-4C6D2F48809E}"/>
              </a:ext>
            </a:extLst>
          </p:cNvPr>
          <p:cNvSpPr/>
          <p:nvPr/>
        </p:nvSpPr>
        <p:spPr>
          <a:xfrm>
            <a:off x="8873257" y="1424335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8" grpId="0" animBg="1"/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1033D-9279-B5B0-11C5-E4BEC8D654D0}"/>
              </a:ext>
            </a:extLst>
          </p:cNvPr>
          <p:cNvGrpSpPr/>
          <p:nvPr/>
        </p:nvGrpSpPr>
        <p:grpSpPr>
          <a:xfrm>
            <a:off x="9212254" y="1202614"/>
            <a:ext cx="2759472" cy="4164119"/>
            <a:chOff x="9331436" y="1155453"/>
            <a:chExt cx="2759472" cy="416411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0BDDAA-36B7-094F-8BAA-55CB0DDABED1}"/>
                </a:ext>
              </a:extLst>
            </p:cNvPr>
            <p:cNvSpPr/>
            <p:nvPr/>
          </p:nvSpPr>
          <p:spPr>
            <a:xfrm>
              <a:off x="11271453" y="1155453"/>
              <a:ext cx="819455" cy="4151728"/>
            </a:xfrm>
            <a:prstGeom prst="rect">
              <a:avLst/>
            </a:prstGeom>
            <a:noFill/>
            <a:ln w="38100"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C083F0-6F7F-6249-9A15-2D9EC636B0F5}"/>
                </a:ext>
              </a:extLst>
            </p:cNvPr>
            <p:cNvSpPr/>
            <p:nvPr/>
          </p:nvSpPr>
          <p:spPr>
            <a:xfrm>
              <a:off x="10230293" y="1167844"/>
              <a:ext cx="948705" cy="415172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9D7AFA-D1FD-704F-998F-1E9332C94E53}"/>
                </a:ext>
              </a:extLst>
            </p:cNvPr>
            <p:cNvSpPr/>
            <p:nvPr/>
          </p:nvSpPr>
          <p:spPr>
            <a:xfrm>
              <a:off x="9331436" y="1155453"/>
              <a:ext cx="696298" cy="4151728"/>
            </a:xfrm>
            <a:prstGeom prst="rect">
              <a:avLst/>
            </a:prstGeom>
            <a:noFill/>
            <a:ln w="3810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32" y="331120"/>
            <a:ext cx="7131587" cy="433785"/>
          </a:xfrm>
        </p:spPr>
        <p:txBody>
          <a:bodyPr/>
          <a:lstStyle/>
          <a:p>
            <a:r>
              <a:rPr lang="en-US" dirty="0"/>
              <a:t>Pointer and Arrays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011" y="864571"/>
            <a:ext cx="7441200" cy="528857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>
                <a:solidFill>
                  <a:schemeClr val="accent1"/>
                </a:solidFill>
              </a:rPr>
              <a:t>p is a pointer</a:t>
            </a:r>
            <a:r>
              <a:rPr lang="en-US" dirty="0"/>
              <a:t>, the actual value of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(p+1)</a:t>
            </a:r>
            <a:r>
              <a:rPr lang="en-US" dirty="0"/>
              <a:t> </a:t>
            </a:r>
            <a:r>
              <a:rPr lang="en-US" b="1" dirty="0"/>
              <a:t>depends on the type </a:t>
            </a:r>
            <a:r>
              <a:rPr lang="en-US" dirty="0"/>
              <a:t>that </a:t>
            </a:r>
            <a:r>
              <a:rPr lang="en-US" dirty="0">
                <a:solidFill>
                  <a:srgbClr val="0070C0"/>
                </a:solidFill>
              </a:rPr>
              <a:t>pointer p</a:t>
            </a:r>
            <a:r>
              <a:rPr lang="en-US" dirty="0"/>
              <a:t> points at</a:t>
            </a:r>
          </a:p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(p+1)</a:t>
            </a:r>
            <a:r>
              <a:rPr lang="en-US" dirty="0"/>
              <a:t> adds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x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(what p points at) </a:t>
            </a:r>
            <a:r>
              <a:rPr lang="en-US" dirty="0">
                <a:cs typeface="Courier New" panose="02070309020205020404" pitchFamily="49" charset="0"/>
              </a:rPr>
              <a:t>bytes to </a:t>
            </a:r>
            <a:r>
              <a:rPr lang="en-US" dirty="0">
                <a:solidFill>
                  <a:schemeClr val="accent5"/>
                </a:solidFill>
                <a:cs typeface="Courier New" panose="02070309020205020404" pitchFamily="49" charset="0"/>
              </a:rPr>
              <a:t>p</a:t>
            </a:r>
          </a:p>
          <a:p>
            <a:pPr lvl="1"/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en-US" sz="2100" dirty="0"/>
              <a:t> is equivalent to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 + 1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rgbClr val="0070C0"/>
                </a:solidFill>
              </a:rPr>
              <a:t>pointer arithmetic </a:t>
            </a:r>
            <a:r>
              <a:rPr lang="en-US" dirty="0"/>
              <a:t>to find array elements:</a:t>
            </a:r>
          </a:p>
          <a:p>
            <a:pPr lvl="1"/>
            <a:r>
              <a:rPr lang="en-US" sz="2100" dirty="0"/>
              <a:t>Address of the second element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100" dirty="0"/>
              <a:t> is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lvl="1"/>
            <a:r>
              <a:rPr lang="en-US" sz="2100" dirty="0"/>
              <a:t>It can be referenced as 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AF30A-6DE9-E54A-8A9C-DF521C026681}"/>
              </a:ext>
            </a:extLst>
          </p:cNvPr>
          <p:cNvSpPr txBox="1"/>
          <p:nvPr/>
        </p:nvSpPr>
        <p:spPr>
          <a:xfrm>
            <a:off x="8182588" y="491143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1C78B5-76FE-D749-920A-AC8FD8789688}"/>
              </a:ext>
            </a:extLst>
          </p:cNvPr>
          <p:cNvSpPr txBox="1"/>
          <p:nvPr/>
        </p:nvSpPr>
        <p:spPr>
          <a:xfrm>
            <a:off x="8173053" y="4553402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4B7D27-1A23-A444-9372-F827BBDC35B1}"/>
              </a:ext>
            </a:extLst>
          </p:cNvPr>
          <p:cNvSpPr txBox="1"/>
          <p:nvPr/>
        </p:nvSpPr>
        <p:spPr>
          <a:xfrm>
            <a:off x="8173053" y="418336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03C11E-03DA-6346-B5A6-5131E09CAC78}"/>
              </a:ext>
            </a:extLst>
          </p:cNvPr>
          <p:cNvSpPr txBox="1"/>
          <p:nvPr/>
        </p:nvSpPr>
        <p:spPr>
          <a:xfrm>
            <a:off x="8173053" y="3814031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E9F4A-8EA1-084A-B84B-64525B6E298A}"/>
              </a:ext>
            </a:extLst>
          </p:cNvPr>
          <p:cNvSpPr txBox="1"/>
          <p:nvPr/>
        </p:nvSpPr>
        <p:spPr>
          <a:xfrm>
            <a:off x="8173053" y="3375896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256A7-2F44-8A43-AFB3-697FB36E2D2E}"/>
              </a:ext>
            </a:extLst>
          </p:cNvPr>
          <p:cNvSpPr txBox="1"/>
          <p:nvPr/>
        </p:nvSpPr>
        <p:spPr>
          <a:xfrm>
            <a:off x="8180579" y="3006918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4C27B-83CF-8F40-AF53-CFEDF63D2166}"/>
              </a:ext>
            </a:extLst>
          </p:cNvPr>
          <p:cNvSpPr txBox="1"/>
          <p:nvPr/>
        </p:nvSpPr>
        <p:spPr>
          <a:xfrm>
            <a:off x="8180579" y="2636879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04DAF-107F-DE49-BAE0-AB29A199EF91}"/>
              </a:ext>
            </a:extLst>
          </p:cNvPr>
          <p:cNvSpPr txBox="1"/>
          <p:nvPr/>
        </p:nvSpPr>
        <p:spPr>
          <a:xfrm>
            <a:off x="8188530" y="2266840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9C1B592-EF2F-BA47-B9CE-4A659EB46060}"/>
              </a:ext>
            </a:extLst>
          </p:cNvPr>
          <p:cNvSpPr/>
          <p:nvPr/>
        </p:nvSpPr>
        <p:spPr>
          <a:xfrm rot="16200000">
            <a:off x="8377395" y="827896"/>
            <a:ext cx="396719" cy="728253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A1910A-4809-C240-9921-415E05618D82}"/>
              </a:ext>
            </a:extLst>
          </p:cNvPr>
          <p:cNvSpPr/>
          <p:nvPr/>
        </p:nvSpPr>
        <p:spPr>
          <a:xfrm>
            <a:off x="7929687" y="305541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1 byte Memory Content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One byte per row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6569E9-5F52-9041-AB2D-77EA5404FF0E}"/>
              </a:ext>
            </a:extLst>
          </p:cNvPr>
          <p:cNvGrpSpPr/>
          <p:nvPr/>
        </p:nvGrpSpPr>
        <p:grpSpPr>
          <a:xfrm>
            <a:off x="8533232" y="1286740"/>
            <a:ext cx="96408" cy="457028"/>
            <a:chOff x="10610509" y="991043"/>
            <a:chExt cx="96408" cy="4570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69E338-C491-1645-BB20-BF539B44541A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24EE561-21F7-084C-AF8C-C327047BF4DB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2A0EFD6-0C92-B342-816A-EBE28ADB6DD3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8197107" y="1840137"/>
            <a:ext cx="8650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346DCE-C078-E14B-BB0C-893B68D030EA}"/>
              </a:ext>
            </a:extLst>
          </p:cNvPr>
          <p:cNvSpPr/>
          <p:nvPr/>
        </p:nvSpPr>
        <p:spPr bwMode="auto">
          <a:xfrm>
            <a:off x="725133" y="4107422"/>
            <a:ext cx="6332381" cy="178433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 + 1) = *(p + 1) + 10;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5DD749-EE52-0344-B699-FA15E393BFDB}"/>
              </a:ext>
            </a:extLst>
          </p:cNvPr>
          <p:cNvGrpSpPr/>
          <p:nvPr/>
        </p:nvGrpSpPr>
        <p:grpSpPr>
          <a:xfrm>
            <a:off x="9176211" y="1332738"/>
            <a:ext cx="791034" cy="4011569"/>
            <a:chOff x="11413220" y="889624"/>
            <a:chExt cx="791034" cy="40115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83C69-9EF3-C54F-9EAB-DD4E490270D2}"/>
                </a:ext>
              </a:extLst>
            </p:cNvPr>
            <p:cNvSpPr/>
            <p:nvPr/>
          </p:nvSpPr>
          <p:spPr>
            <a:xfrm>
              <a:off x="11413220" y="4531861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5BEEB-E7E7-B544-8772-2A01CC36B7A7}"/>
                </a:ext>
              </a:extLst>
            </p:cNvPr>
            <p:cNvSpPr/>
            <p:nvPr/>
          </p:nvSpPr>
          <p:spPr>
            <a:xfrm>
              <a:off x="11425209" y="2979270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ECD79F-5A15-DC44-B013-57DDD6D2CF19}"/>
                </a:ext>
              </a:extLst>
            </p:cNvPr>
            <p:cNvSpPr/>
            <p:nvPr/>
          </p:nvSpPr>
          <p:spPr>
            <a:xfrm>
              <a:off x="11442507" y="889624"/>
              <a:ext cx="7617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index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4C7567-39A1-AD40-91F4-742EAADC3717}"/>
              </a:ext>
            </a:extLst>
          </p:cNvPr>
          <p:cNvGrpSpPr/>
          <p:nvPr/>
        </p:nvGrpSpPr>
        <p:grpSpPr>
          <a:xfrm>
            <a:off x="11139643" y="1343510"/>
            <a:ext cx="889987" cy="3998932"/>
            <a:chOff x="15046128" y="-3434686"/>
            <a:chExt cx="889987" cy="39989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8CC472-CC17-CF4A-8285-1D52C86F163D}"/>
                </a:ext>
              </a:extLst>
            </p:cNvPr>
            <p:cNvSpPr/>
            <p:nvPr/>
          </p:nvSpPr>
          <p:spPr>
            <a:xfrm>
              <a:off x="15267146" y="194914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BB0A-66FB-CF4A-9678-D5D1846C0A64}"/>
                </a:ext>
              </a:extLst>
            </p:cNvPr>
            <p:cNvSpPr/>
            <p:nvPr/>
          </p:nvSpPr>
          <p:spPr>
            <a:xfrm>
              <a:off x="15091988" y="-1342887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*(p+1)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AD4C1F-C4C4-8E44-A1D0-F7A7ECDE42F2}"/>
                </a:ext>
              </a:extLst>
            </p:cNvPr>
            <p:cNvSpPr/>
            <p:nvPr/>
          </p:nvSpPr>
          <p:spPr>
            <a:xfrm>
              <a:off x="15046128" y="-3434686"/>
              <a:ext cx="8899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*(p+2)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378D9-2912-B545-BD4A-852A67402FDB}"/>
              </a:ext>
            </a:extLst>
          </p:cNvPr>
          <p:cNvGrpSpPr/>
          <p:nvPr/>
        </p:nvGrpSpPr>
        <p:grpSpPr>
          <a:xfrm>
            <a:off x="10048002" y="1360591"/>
            <a:ext cx="1033737" cy="3960738"/>
            <a:chOff x="10666857" y="202217"/>
            <a:chExt cx="1033737" cy="3960738"/>
          </a:xfrm>
          <a:noFill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7E6CBA-17C2-8847-AF31-7859DC41412B}"/>
                </a:ext>
              </a:extLst>
            </p:cNvPr>
            <p:cNvSpPr/>
            <p:nvPr/>
          </p:nvSpPr>
          <p:spPr>
            <a:xfrm>
              <a:off x="10699099" y="3793623"/>
              <a:ext cx="65915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</a:t>
              </a:r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311663-6EEE-7941-BB5C-65F8ADE6AB91}"/>
                </a:ext>
              </a:extLst>
            </p:cNvPr>
            <p:cNvSpPr/>
            <p:nvPr/>
          </p:nvSpPr>
          <p:spPr>
            <a:xfrm>
              <a:off x="10666857" y="2276935"/>
              <a:ext cx="101181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*(buf+1)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97E87DF-5A51-E245-B661-6FAFC957C44B}"/>
                </a:ext>
              </a:extLst>
            </p:cNvPr>
            <p:cNvSpPr/>
            <p:nvPr/>
          </p:nvSpPr>
          <p:spPr>
            <a:xfrm>
              <a:off x="10688779" y="202217"/>
              <a:ext cx="1011815" cy="92333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*(buf+2)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C366-9E81-2844-BE67-E16FB3D9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20" y="102355"/>
            <a:ext cx="10504333" cy="461116"/>
          </a:xfrm>
        </p:spPr>
        <p:txBody>
          <a:bodyPr/>
          <a:lstStyle/>
          <a:p>
            <a:r>
              <a:rPr lang="en-US" dirty="0"/>
              <a:t>Pointer Arithmetic In Use – C's Performance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7634-7B9E-4C43-9D30-843059F2FA9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698" y="2966343"/>
            <a:ext cx="11798604" cy="33546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Alert!: </a:t>
            </a:r>
            <a:r>
              <a:rPr lang="en-US" sz="2000" dirty="0"/>
              <a:t>C performance focus </a:t>
            </a:r>
            <a:r>
              <a:rPr lang="en-US" sz="2000" b="1" u="sng" dirty="0"/>
              <a:t>does</a:t>
            </a:r>
            <a:r>
              <a:rPr lang="en-US" sz="2000" b="1" dirty="0"/>
              <a:t> </a:t>
            </a:r>
            <a:r>
              <a:rPr lang="en-US" sz="2000" b="1" u="sng" dirty="0"/>
              <a:t>not</a:t>
            </a:r>
            <a:r>
              <a:rPr lang="en-US" sz="2000" dirty="0"/>
              <a:t> perform any array “bounds checking”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Performance by Design</a:t>
            </a:r>
            <a:r>
              <a:rPr lang="en-US" sz="2000" dirty="0"/>
              <a:t>: </a:t>
            </a:r>
            <a:r>
              <a:rPr lang="en-US" sz="2000" i="1" dirty="0"/>
              <a:t>bound checking </a:t>
            </a:r>
            <a:r>
              <a:rPr lang="en-US" sz="2000" b="1" i="1" u="sng" dirty="0"/>
              <a:t>slows down execution </a:t>
            </a:r>
            <a:r>
              <a:rPr lang="en-US" sz="2000" i="1" dirty="0"/>
              <a:t>of a properly written program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Example</a:t>
            </a:r>
            <a:r>
              <a:rPr lang="en-US" sz="2000" dirty="0"/>
              <a:t>: array </a:t>
            </a:r>
            <a:r>
              <a:rPr lang="en-US" sz="2000" b="1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of length </a:t>
            </a:r>
            <a:r>
              <a:rPr lang="en-US" sz="2000" dirty="0" err="1"/>
              <a:t>i</a:t>
            </a:r>
            <a:r>
              <a:rPr lang="en-US" sz="2000" dirty="0"/>
              <a:t>, C </a:t>
            </a:r>
            <a:r>
              <a:rPr lang="en-US" sz="2000" b="1" u="sng" dirty="0">
                <a:solidFill>
                  <a:srgbClr val="0070C0"/>
                </a:solidFill>
              </a:rPr>
              <a:t>does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not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verify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0070C0"/>
                </a:solidFill>
              </a:rPr>
              <a:t>a[ j ] or *(a + j) </a:t>
            </a:r>
            <a:r>
              <a:rPr lang="en-US" sz="2000" dirty="0"/>
              <a:t>is valid (does not check: 0 ≤ j &lt;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 simply </a:t>
            </a:r>
            <a:r>
              <a:rPr lang="en-US" sz="2000" i="1" dirty="0">
                <a:solidFill>
                  <a:srgbClr val="0070C0"/>
                </a:solidFill>
              </a:rPr>
              <a:t>“translates” </a:t>
            </a:r>
            <a:r>
              <a:rPr lang="en-US" sz="2000" dirty="0"/>
              <a:t>and accesses the memory specified from: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</a:t>
            </a:r>
            <a:r>
              <a:rPr lang="en-US" sz="2000" dirty="0">
                <a:cs typeface="Courier New" panose="02070309020205020404" pitchFamily="49" charset="0"/>
              </a:rPr>
              <a:t>to be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*(a + j)</a:t>
            </a:r>
            <a:r>
              <a:rPr lang="en-US" sz="2000" dirty="0"/>
              <a:t>which may be </a:t>
            </a:r>
            <a:r>
              <a:rPr lang="en-US" sz="2000" i="1" dirty="0">
                <a:solidFill>
                  <a:schemeClr val="accent1"/>
                </a:solidFill>
              </a:rPr>
              <a:t>outside the bounds </a:t>
            </a:r>
            <a:r>
              <a:rPr lang="en-US" sz="2000" dirty="0"/>
              <a:t>of the array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OS only </a:t>
            </a:r>
            <a:r>
              <a:rPr lang="en-US" sz="20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"faults"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for an incorrect </a:t>
            </a:r>
            <a:r>
              <a:rPr lang="en-US" sz="2000" u="sng" dirty="0">
                <a:cs typeface="Courier New" panose="02070309020205020404" pitchFamily="49" charset="0"/>
              </a:rPr>
              <a:t>access</a:t>
            </a:r>
            <a:r>
              <a:rPr lang="en-US" sz="2000" dirty="0">
                <a:cs typeface="Courier New" panose="02070309020205020404" pitchFamily="49" charset="0"/>
              </a:rPr>
              <a:t> to memory (read-only or </a:t>
            </a:r>
            <a:r>
              <a:rPr lang="en-US" sz="2000" u="sng" dirty="0">
                <a:cs typeface="Courier New" panose="02070309020205020404" pitchFamily="49" charset="0"/>
              </a:rPr>
              <a:t>not</a:t>
            </a:r>
            <a:r>
              <a:rPr lang="en-US" sz="2000" dirty="0">
                <a:cs typeface="Courier New" panose="02070309020205020404" pitchFamily="49" charset="0"/>
              </a:rPr>
              <a:t> assigned to your process)</a:t>
            </a:r>
          </a:p>
          <a:p>
            <a:pPr lvl="2"/>
            <a:r>
              <a:rPr lang="en-US" sz="2000" dirty="0">
                <a:cs typeface="Courier New" panose="02070309020205020404" pitchFamily="49" charset="0"/>
              </a:rPr>
              <a:t>It does not fault for out of bound indexes or out of scope</a:t>
            </a:r>
          </a:p>
          <a:p>
            <a:r>
              <a:rPr lang="en-US" sz="2000" b="1" dirty="0"/>
              <a:t>lack of bound checking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0070C0"/>
                </a:solidFill>
              </a:rPr>
              <a:t>common source of </a:t>
            </a:r>
            <a:r>
              <a:rPr lang="en-US" sz="2000" b="1" dirty="0">
                <a:solidFill>
                  <a:srgbClr val="0070C0"/>
                </a:solidFill>
              </a:rPr>
              <a:t>errors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bugs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is a common criticism of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381558-9190-BB49-A387-480037B60F12}"/>
              </a:ext>
            </a:extLst>
          </p:cNvPr>
          <p:cNvGrpSpPr/>
          <p:nvPr/>
        </p:nvGrpSpPr>
        <p:grpSpPr>
          <a:xfrm>
            <a:off x="5000236" y="606044"/>
            <a:ext cx="2534842" cy="2135476"/>
            <a:chOff x="8983259" y="470237"/>
            <a:chExt cx="2534842" cy="21354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5F728C-8017-DA4F-9F5B-E488E5150D66}"/>
                </a:ext>
              </a:extLst>
            </p:cNvPr>
            <p:cNvSpPr/>
            <p:nvPr/>
          </p:nvSpPr>
          <p:spPr>
            <a:xfrm rot="5400000">
              <a:off x="10616824" y="1078373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81B11A-5AC2-F44B-9B73-6881B70A66DA}"/>
                </a:ext>
              </a:extLst>
            </p:cNvPr>
            <p:cNvSpPr/>
            <p:nvPr/>
          </p:nvSpPr>
          <p:spPr>
            <a:xfrm rot="5400000">
              <a:off x="10616824" y="1571387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AF9C68-6693-B24B-BBC9-5B03E10E7839}"/>
                </a:ext>
              </a:extLst>
            </p:cNvPr>
            <p:cNvGrpSpPr/>
            <p:nvPr/>
          </p:nvGrpSpPr>
          <p:grpSpPr>
            <a:xfrm>
              <a:off x="9023333" y="1734313"/>
              <a:ext cx="910404" cy="338554"/>
              <a:chOff x="8736819" y="5693719"/>
              <a:chExt cx="910404" cy="33855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1EF673-D4DD-834D-A250-EDB26F65505D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6A6FE35-5449-B948-ADB0-5DC7C2657C93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4DD1DA1-17D2-AF4D-BD14-C735CB0472CF}"/>
                </a:ext>
              </a:extLst>
            </p:cNvPr>
            <p:cNvGrpSpPr/>
            <p:nvPr/>
          </p:nvGrpSpPr>
          <p:grpSpPr>
            <a:xfrm>
              <a:off x="8996367" y="2236380"/>
              <a:ext cx="910404" cy="369333"/>
              <a:chOff x="8736819" y="5693718"/>
              <a:chExt cx="910404" cy="36933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A5CDB4-6CB8-9944-9FCD-BBEB0A3781E6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4ED9CDC-DFE9-1F4D-879D-BDF8C4F2400F}"/>
                  </a:ext>
                </a:extLst>
              </p:cNvPr>
              <p:cNvSpPr/>
              <p:nvPr/>
            </p:nvSpPr>
            <p:spPr>
              <a:xfrm>
                <a:off x="9270197" y="5693718"/>
                <a:ext cx="377026" cy="369333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DFF89AEF-9D62-7D44-BEE1-9ECA1BB0FE17}"/>
                </a:ext>
              </a:extLst>
            </p:cNvPr>
            <p:cNvSpPr/>
            <p:nvPr/>
          </p:nvSpPr>
          <p:spPr>
            <a:xfrm>
              <a:off x="9640686" y="240656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C015B989-5AA7-5A4C-9377-20162430FD6F}"/>
                </a:ext>
              </a:extLst>
            </p:cNvPr>
            <p:cNvSpPr/>
            <p:nvPr/>
          </p:nvSpPr>
          <p:spPr>
            <a:xfrm>
              <a:off x="9655184" y="1882605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323D2B3-1CF0-9849-B7D4-D95ED17CAE75}"/>
                </a:ext>
              </a:extLst>
            </p:cNvPr>
            <p:cNvGrpSpPr/>
            <p:nvPr/>
          </p:nvGrpSpPr>
          <p:grpSpPr>
            <a:xfrm>
              <a:off x="9005355" y="1257069"/>
              <a:ext cx="910404" cy="338554"/>
              <a:chOff x="8736819" y="5693719"/>
              <a:chExt cx="910404" cy="33855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1264A9-2BFF-A54B-AD37-9F9F77D04E01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a+2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3268EF-EB2E-BD4F-BE5F-272B8EBE44AC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6D59111-F1D1-2E4E-8A15-177A7455B889}"/>
                </a:ext>
              </a:extLst>
            </p:cNvPr>
            <p:cNvSpPr/>
            <p:nvPr/>
          </p:nvSpPr>
          <p:spPr>
            <a:xfrm>
              <a:off x="9637206" y="1405361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D1E060-C858-D64D-951A-DBDEDEC53842}"/>
                </a:ext>
              </a:extLst>
            </p:cNvPr>
            <p:cNvSpPr/>
            <p:nvPr/>
          </p:nvSpPr>
          <p:spPr>
            <a:xfrm rot="5400000">
              <a:off x="10616823" y="574199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55FDC9-F5DC-4D4F-85B6-E0631F22D4D4}"/>
                </a:ext>
              </a:extLst>
            </p:cNvPr>
            <p:cNvSpPr/>
            <p:nvPr/>
          </p:nvSpPr>
          <p:spPr>
            <a:xfrm rot="5400000">
              <a:off x="10611112" y="65704"/>
              <a:ext cx="496743" cy="1305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CD5D16D-CA59-6446-A61F-933A0533028A}"/>
                </a:ext>
              </a:extLst>
            </p:cNvPr>
            <p:cNvGrpSpPr/>
            <p:nvPr/>
          </p:nvGrpSpPr>
          <p:grpSpPr>
            <a:xfrm>
              <a:off x="8983259" y="740818"/>
              <a:ext cx="932500" cy="345637"/>
              <a:chOff x="8714723" y="5686636"/>
              <a:chExt cx="932500" cy="34563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87B3BB-EF35-1048-8BF4-C28315E4FEAE}"/>
                  </a:ext>
                </a:extLst>
              </p:cNvPr>
              <p:cNvSpPr txBox="1"/>
              <p:nvPr/>
            </p:nvSpPr>
            <p:spPr>
              <a:xfrm>
                <a:off x="8714723" y="5686636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42CB984-65FC-DE42-8704-A7AE88C9402A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BB20E452-7E08-C040-9A91-2A224D125555}"/>
                </a:ext>
              </a:extLst>
            </p:cNvPr>
            <p:cNvSpPr/>
            <p:nvPr/>
          </p:nvSpPr>
          <p:spPr>
            <a:xfrm>
              <a:off x="9637206" y="89619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6CCA4-07D2-C447-8455-4E756F1AD1A6}"/>
              </a:ext>
            </a:extLst>
          </p:cNvPr>
          <p:cNvGrpSpPr/>
          <p:nvPr/>
        </p:nvGrpSpPr>
        <p:grpSpPr>
          <a:xfrm>
            <a:off x="7465749" y="399571"/>
            <a:ext cx="1005403" cy="2252524"/>
            <a:chOff x="11560162" y="19337"/>
            <a:chExt cx="1005403" cy="225252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2F9B5F-F7D2-E34C-847B-8126BA567D5D}"/>
                </a:ext>
              </a:extLst>
            </p:cNvPr>
            <p:cNvSpPr/>
            <p:nvPr/>
          </p:nvSpPr>
          <p:spPr>
            <a:xfrm>
              <a:off x="11560162" y="1902529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&amp;a[0]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540213F-59B0-A54F-9DB0-C0C2E996FCFF}"/>
                </a:ext>
              </a:extLst>
            </p:cNvPr>
            <p:cNvSpPr/>
            <p:nvPr/>
          </p:nvSpPr>
          <p:spPr>
            <a:xfrm>
              <a:off x="11560162" y="1415764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&amp;a[1]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8AEB2C0-0470-A147-808C-A8F2554AB432}"/>
                </a:ext>
              </a:extLst>
            </p:cNvPr>
            <p:cNvSpPr/>
            <p:nvPr/>
          </p:nvSpPr>
          <p:spPr>
            <a:xfrm>
              <a:off x="11560162" y="927585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&amp;a[2]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E9B6379-AA63-0246-97D3-1931EC0DC851}"/>
                </a:ext>
              </a:extLst>
            </p:cNvPr>
            <p:cNvSpPr/>
            <p:nvPr/>
          </p:nvSpPr>
          <p:spPr>
            <a:xfrm>
              <a:off x="11560162" y="19337"/>
              <a:ext cx="1005403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address</a:t>
              </a:r>
            </a:p>
            <a:p>
              <a:endParaRPr lang="en-US" sz="1100" dirty="0"/>
            </a:p>
            <a:p>
              <a:r>
                <a:rPr lang="en-US" dirty="0"/>
                <a:t>&amp;a[3]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8153D6-F0BE-3C49-8688-A66A22F4193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66BDD-1FEC-6B4D-9A31-216739D03479}"/>
              </a:ext>
            </a:extLst>
          </p:cNvPr>
          <p:cNvSpPr txBox="1"/>
          <p:nvPr/>
        </p:nvSpPr>
        <p:spPr>
          <a:xfrm>
            <a:off x="1081682" y="1483331"/>
            <a:ext cx="36038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{'A', 'B', 'C'};</a:t>
            </a:r>
          </a:p>
        </p:txBody>
      </p:sp>
    </p:spTree>
    <p:extLst>
      <p:ext uri="{BB962C8B-B14F-4D97-AF65-F5344CB8AC3E}">
        <p14:creationId xmlns:p14="http://schemas.microsoft.com/office/powerpoint/2010/main" val="4233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248" y="1041226"/>
            <a:ext cx="8649905" cy="4941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</a:rPr>
              <a:t>You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b="1" dirty="0">
                <a:solidFill>
                  <a:srgbClr val="0070C0"/>
                </a:solidFill>
              </a:rPr>
              <a:t> add two pointers </a:t>
            </a:r>
            <a:r>
              <a:rPr lang="en-US" sz="2200" i="1" dirty="0">
                <a:solidFill>
                  <a:srgbClr val="FF0000"/>
                </a:solidFill>
              </a:rPr>
              <a:t>(what is the reason?) </a:t>
            </a:r>
          </a:p>
          <a:p>
            <a:r>
              <a:rPr lang="en-US" sz="2200" dirty="0"/>
              <a:t>A </a:t>
            </a:r>
            <a:r>
              <a:rPr lang="en-US" sz="2200" dirty="0">
                <a:solidFill>
                  <a:srgbClr val="F37440"/>
                </a:solidFill>
              </a:rPr>
              <a:t>pointer q </a:t>
            </a:r>
            <a:r>
              <a:rPr lang="en-US" sz="2200" u="sng" dirty="0">
                <a:solidFill>
                  <a:schemeClr val="accent3"/>
                </a:solidFill>
              </a:rPr>
              <a:t>can be subtracted </a:t>
            </a:r>
            <a:r>
              <a:rPr lang="en-US" sz="2200" dirty="0"/>
              <a:t>from another </a:t>
            </a:r>
            <a:r>
              <a:rPr lang="en-US" sz="2200" dirty="0">
                <a:solidFill>
                  <a:srgbClr val="7030A0"/>
                </a:solidFill>
              </a:rPr>
              <a:t>pointer p</a:t>
            </a:r>
            <a:r>
              <a:rPr lang="en-US" sz="2200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when the pointers are </a:t>
            </a:r>
            <a:r>
              <a:rPr lang="en-US" sz="2200" dirty="0">
                <a:solidFill>
                  <a:schemeClr val="accent3"/>
                </a:solidFill>
              </a:rPr>
              <a:t>the same type</a:t>
            </a:r>
            <a:r>
              <a:rPr lang="en-US" sz="2200" dirty="0"/>
              <a:t> – </a:t>
            </a:r>
            <a:r>
              <a:rPr lang="en-US" sz="2200" dirty="0">
                <a:solidFill>
                  <a:srgbClr val="FF0000"/>
                </a:solidFill>
              </a:rPr>
              <a:t>best done only within arrays!</a:t>
            </a:r>
          </a:p>
          <a:p>
            <a:r>
              <a:rPr lang="en-US" sz="2200" dirty="0"/>
              <a:t>The value of </a:t>
            </a: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(p-q)</a:t>
            </a:r>
            <a:r>
              <a:rPr lang="en-US" sz="2200" dirty="0"/>
              <a:t> is the number of </a:t>
            </a:r>
            <a:r>
              <a:rPr lang="en-US" sz="2200" b="1" dirty="0">
                <a:solidFill>
                  <a:schemeClr val="accent1"/>
                </a:solidFill>
              </a:rPr>
              <a:t>elements between</a:t>
            </a:r>
            <a:r>
              <a:rPr lang="en-US" sz="2200" dirty="0"/>
              <a:t> the two pointers</a:t>
            </a:r>
          </a:p>
          <a:p>
            <a:pPr lvl="1"/>
            <a:r>
              <a:rPr lang="en-US" sz="2200" dirty="0"/>
              <a:t>Using memory address arithmetic (p and q </a:t>
            </a:r>
            <a:r>
              <a:rPr lang="en-US" sz="2200" dirty="0" err="1"/>
              <a:t>Rside</a:t>
            </a:r>
            <a:r>
              <a:rPr lang="en-US" sz="2200" dirty="0"/>
              <a:t> are both </a:t>
            </a:r>
            <a:r>
              <a:rPr lang="en-US" sz="2200" dirty="0">
                <a:solidFill>
                  <a:schemeClr val="accent1"/>
                </a:solidFill>
              </a:rPr>
              <a:t>byte addresses</a:t>
            </a:r>
            <a:r>
              <a:rPr lang="en-US" sz="2200" dirty="0"/>
              <a:t>):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641A3-A090-B64E-BEDD-8504517D7D29}"/>
              </a:ext>
            </a:extLst>
          </p:cNvPr>
          <p:cNvSpPr/>
          <p:nvPr/>
        </p:nvSpPr>
        <p:spPr>
          <a:xfrm rot="5400000">
            <a:off x="9866172" y="4921181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4FA53-548D-434A-8DC5-DD7854269529}"/>
              </a:ext>
            </a:extLst>
          </p:cNvPr>
          <p:cNvSpPr/>
          <p:nvPr/>
        </p:nvSpPr>
        <p:spPr>
          <a:xfrm rot="5400000">
            <a:off x="9866172" y="2951667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6A93D-D46E-E94B-94A5-EA8BC25B895D}"/>
              </a:ext>
            </a:extLst>
          </p:cNvPr>
          <p:cNvSpPr txBox="1"/>
          <p:nvPr/>
        </p:nvSpPr>
        <p:spPr>
          <a:xfrm>
            <a:off x="8956499" y="5915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*p;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2B9900-9841-B247-AEC1-5DC4E0A40437}"/>
              </a:ext>
            </a:extLst>
          </p:cNvPr>
          <p:cNvGrpSpPr/>
          <p:nvPr/>
        </p:nvGrpSpPr>
        <p:grpSpPr>
          <a:xfrm>
            <a:off x="8932815" y="6304953"/>
            <a:ext cx="910404" cy="369333"/>
            <a:chOff x="8736819" y="5693718"/>
            <a:chExt cx="910404" cy="3693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7781B-31B4-FA49-A5AD-ACD45567DC91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5BFFCC-C848-DA4B-810A-6F7132716580}"/>
                </a:ext>
              </a:extLst>
            </p:cNvPr>
            <p:cNvSpPr/>
            <p:nvPr/>
          </p:nvSpPr>
          <p:spPr>
            <a:xfrm>
              <a:off x="9270197" y="5693718"/>
              <a:ext cx="377026" cy="36933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839121A-5EFF-E145-9E8F-8BC37158BBFB}"/>
              </a:ext>
            </a:extLst>
          </p:cNvPr>
          <p:cNvSpPr/>
          <p:nvPr/>
        </p:nvSpPr>
        <p:spPr>
          <a:xfrm>
            <a:off x="9648353" y="6489620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C36BB1-DBD4-6744-B776-2AA70AF8CF4B}"/>
              </a:ext>
            </a:extLst>
          </p:cNvPr>
          <p:cNvGrpSpPr/>
          <p:nvPr/>
        </p:nvGrpSpPr>
        <p:grpSpPr>
          <a:xfrm>
            <a:off x="8932814" y="4327253"/>
            <a:ext cx="910404" cy="338554"/>
            <a:chOff x="8749286" y="5623743"/>
            <a:chExt cx="910404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5268D-344C-C94A-B85A-1CCAFD48DF55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AA6FCF-D732-054C-A0C4-0E1794526729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7C25DFF-514F-C94D-B573-DC116F5E01E3}"/>
              </a:ext>
            </a:extLst>
          </p:cNvPr>
          <p:cNvSpPr/>
          <p:nvPr/>
        </p:nvSpPr>
        <p:spPr>
          <a:xfrm>
            <a:off x="9648352" y="451191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A560A7-A181-7641-BA83-2186A87D34AC}"/>
              </a:ext>
            </a:extLst>
          </p:cNvPr>
          <p:cNvSpPr/>
          <p:nvPr/>
        </p:nvSpPr>
        <p:spPr>
          <a:xfrm rot="5400000">
            <a:off x="9866171" y="955368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BD36A8-97B3-F048-9109-37D6353BAA29}"/>
              </a:ext>
            </a:extLst>
          </p:cNvPr>
          <p:cNvSpPr/>
          <p:nvPr/>
        </p:nvSpPr>
        <p:spPr>
          <a:xfrm rot="5400000">
            <a:off x="10596419" y="-302495"/>
            <a:ext cx="523885" cy="1305810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C9C0A-12AC-B649-96AB-1B19F78FED68}"/>
              </a:ext>
            </a:extLst>
          </p:cNvPr>
          <p:cNvSpPr txBox="1"/>
          <p:nvPr/>
        </p:nvSpPr>
        <p:spPr>
          <a:xfrm>
            <a:off x="11431341" y="634598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08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A4C2BE-0D7B-BD49-B6B2-41DFB09A4991}"/>
              </a:ext>
            </a:extLst>
          </p:cNvPr>
          <p:cNvSpPr txBox="1"/>
          <p:nvPr/>
        </p:nvSpPr>
        <p:spPr>
          <a:xfrm>
            <a:off x="11471305" y="436353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A47C3-9ACD-7944-A394-549C4F7377DD}"/>
              </a:ext>
            </a:extLst>
          </p:cNvPr>
          <p:cNvSpPr txBox="1"/>
          <p:nvPr/>
        </p:nvSpPr>
        <p:spPr>
          <a:xfrm>
            <a:off x="11431341" y="238108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99A9A7-0FFE-8C41-971D-EE180965C771}"/>
              </a:ext>
            </a:extLst>
          </p:cNvPr>
          <p:cNvSpPr txBox="1"/>
          <p:nvPr/>
        </p:nvSpPr>
        <p:spPr>
          <a:xfrm>
            <a:off x="11431341" y="39863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0x08c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B2EAA-4E00-5C47-8D01-B10A4E501A51}"/>
              </a:ext>
            </a:extLst>
          </p:cNvPr>
          <p:cNvGrpSpPr/>
          <p:nvPr/>
        </p:nvGrpSpPr>
        <p:grpSpPr>
          <a:xfrm>
            <a:off x="8909435" y="2349552"/>
            <a:ext cx="910404" cy="338554"/>
            <a:chOff x="8749286" y="5623743"/>
            <a:chExt cx="910404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5BF0EC-BF72-914B-84F3-4BB0C1CD9568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C5A522-602C-024F-A833-072BCF381767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D561AD9-9E96-7640-8396-88AD5F3F8170}"/>
              </a:ext>
            </a:extLst>
          </p:cNvPr>
          <p:cNvSpPr/>
          <p:nvPr/>
        </p:nvSpPr>
        <p:spPr>
          <a:xfrm>
            <a:off x="9624973" y="2534218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2BBEC6-2926-FE41-AFEC-2E49CBF93170}"/>
              </a:ext>
            </a:extLst>
          </p:cNvPr>
          <p:cNvGrpSpPr/>
          <p:nvPr/>
        </p:nvGrpSpPr>
        <p:grpSpPr>
          <a:xfrm>
            <a:off x="8949169" y="346317"/>
            <a:ext cx="910404" cy="338554"/>
            <a:chOff x="8749286" y="5623743"/>
            <a:chExt cx="910404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967D79-54E2-FD4C-AD43-F3F74C48FFB1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CBE1184-CAB9-6E48-887D-D877F48AF38E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35A47E9-AEDE-F142-8FC7-DA4AB8862403}"/>
              </a:ext>
            </a:extLst>
          </p:cNvPr>
          <p:cNvSpPr/>
          <p:nvPr/>
        </p:nvSpPr>
        <p:spPr>
          <a:xfrm>
            <a:off x="9664707" y="53098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EFF368A-3ACF-C04C-B2CB-D07FDCEEC02D}"/>
              </a:ext>
            </a:extLst>
          </p:cNvPr>
          <p:cNvSpPr/>
          <p:nvPr/>
        </p:nvSpPr>
        <p:spPr bwMode="auto">
          <a:xfrm>
            <a:off x="330482" y="4327253"/>
            <a:ext cx="8372957" cy="127309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in elements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 − q) /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(∗p)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+ 3) – p = 3 = (0x08c – 0x080)/4 =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705028-2B8C-CA42-95C3-2396C91DDE17}"/>
              </a:ext>
            </a:extLst>
          </p:cNvPr>
          <p:cNvSpPr txBox="1"/>
          <p:nvPr/>
        </p:nvSpPr>
        <p:spPr>
          <a:xfrm>
            <a:off x="8703439" y="195387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*q = p+2;</a:t>
            </a:r>
          </a:p>
        </p:txBody>
      </p:sp>
    </p:spTree>
    <p:extLst>
      <p:ext uri="{BB962C8B-B14F-4D97-AF65-F5344CB8AC3E}">
        <p14:creationId xmlns:p14="http://schemas.microsoft.com/office/powerpoint/2010/main" val="3666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1033D-9279-B5B0-11C5-E4BEC8D654D0}"/>
              </a:ext>
            </a:extLst>
          </p:cNvPr>
          <p:cNvGrpSpPr/>
          <p:nvPr/>
        </p:nvGrpSpPr>
        <p:grpSpPr>
          <a:xfrm>
            <a:off x="9613047" y="1145418"/>
            <a:ext cx="2477861" cy="4161763"/>
            <a:chOff x="9613047" y="1145418"/>
            <a:chExt cx="2477861" cy="416176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0BDDAA-36B7-094F-8BAA-55CB0DDABED1}"/>
                </a:ext>
              </a:extLst>
            </p:cNvPr>
            <p:cNvSpPr/>
            <p:nvPr/>
          </p:nvSpPr>
          <p:spPr>
            <a:xfrm>
              <a:off x="11271453" y="1155453"/>
              <a:ext cx="819455" cy="4151728"/>
            </a:xfrm>
            <a:prstGeom prst="rect">
              <a:avLst/>
            </a:prstGeom>
            <a:solidFill>
              <a:srgbClr val="2C895B"/>
            </a:solidFill>
            <a:ln w="38100"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C083F0-6F7F-6249-9A15-2D9EC636B0F5}"/>
                </a:ext>
              </a:extLst>
            </p:cNvPr>
            <p:cNvSpPr/>
            <p:nvPr/>
          </p:nvSpPr>
          <p:spPr>
            <a:xfrm>
              <a:off x="10352861" y="1145418"/>
              <a:ext cx="878808" cy="4151728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9D7AFA-D1FD-704F-998F-1E9332C94E53}"/>
                </a:ext>
              </a:extLst>
            </p:cNvPr>
            <p:cNvSpPr/>
            <p:nvPr/>
          </p:nvSpPr>
          <p:spPr>
            <a:xfrm>
              <a:off x="9613047" y="1145418"/>
              <a:ext cx="696298" cy="4151728"/>
            </a:xfrm>
            <a:prstGeom prst="rect">
              <a:avLst/>
            </a:prstGeom>
            <a:solidFill>
              <a:srgbClr val="F37440"/>
            </a:solidFill>
            <a:ln w="3810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32" y="331120"/>
            <a:ext cx="7131587" cy="433785"/>
          </a:xfrm>
        </p:spPr>
        <p:txBody>
          <a:bodyPr/>
          <a:lstStyle/>
          <a:p>
            <a:r>
              <a:rPr lang="en-US" dirty="0"/>
              <a:t>Pointer and Arrays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011" y="864571"/>
            <a:ext cx="7650278" cy="528857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When </a:t>
            </a:r>
            <a:r>
              <a:rPr lang="en-US" dirty="0">
                <a:solidFill>
                  <a:schemeClr val="accent1"/>
                </a:solidFill>
              </a:rPr>
              <a:t>p is a pointer</a:t>
            </a:r>
            <a:r>
              <a:rPr lang="en-US" dirty="0"/>
              <a:t>, the actual value of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(p+1)</a:t>
            </a:r>
            <a:r>
              <a:rPr lang="en-US" dirty="0"/>
              <a:t> </a:t>
            </a:r>
            <a:r>
              <a:rPr lang="en-US" b="1" dirty="0"/>
              <a:t>depends on the type </a:t>
            </a:r>
            <a:r>
              <a:rPr lang="en-US" dirty="0"/>
              <a:t>that </a:t>
            </a:r>
            <a:r>
              <a:rPr lang="en-US" dirty="0">
                <a:solidFill>
                  <a:srgbClr val="0070C0"/>
                </a:solidFill>
              </a:rPr>
              <a:t>pointer p</a:t>
            </a:r>
            <a:r>
              <a:rPr lang="en-US" dirty="0"/>
              <a:t> points at</a:t>
            </a:r>
          </a:p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(p+1)</a:t>
            </a:r>
            <a:r>
              <a:rPr lang="en-US" dirty="0"/>
              <a:t> adds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x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(what p points at) </a:t>
            </a:r>
            <a:r>
              <a:rPr lang="en-US" dirty="0">
                <a:cs typeface="Courier New" panose="02070309020205020404" pitchFamily="49" charset="0"/>
              </a:rPr>
              <a:t>bytes to </a:t>
            </a:r>
            <a:r>
              <a:rPr lang="en-US" dirty="0">
                <a:solidFill>
                  <a:schemeClr val="accent5"/>
                </a:solidFill>
                <a:cs typeface="Courier New" panose="02070309020205020404" pitchFamily="49" charset="0"/>
              </a:rPr>
              <a:t>p</a:t>
            </a:r>
          </a:p>
          <a:p>
            <a:pPr lvl="1"/>
            <a:r>
              <a:rPr lang="en-US" sz="2100" dirty="0">
                <a:cs typeface="Courier New" panose="02070309020205020404" pitchFamily="49" charset="0"/>
              </a:rPr>
              <a:t>Comment: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en-US" sz="2100" dirty="0"/>
              <a:t> is equivalent to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 + 1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rgbClr val="0070C0"/>
                </a:solidFill>
              </a:rPr>
              <a:t>pointer arithmetic </a:t>
            </a:r>
            <a:r>
              <a:rPr lang="en-US" dirty="0"/>
              <a:t>to find array elements:</a:t>
            </a:r>
          </a:p>
          <a:p>
            <a:pPr lvl="1"/>
            <a:r>
              <a:rPr lang="en-US" sz="2100" dirty="0"/>
              <a:t>Address of the second element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100" dirty="0"/>
              <a:t> is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lvl="1"/>
            <a:r>
              <a:rPr lang="en-US" sz="2100" dirty="0"/>
              <a:t>It can be referenced as  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lang="en-US" sz="21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1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1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AF30A-6DE9-E54A-8A9C-DF521C026681}"/>
              </a:ext>
            </a:extLst>
          </p:cNvPr>
          <p:cNvSpPr txBox="1"/>
          <p:nvPr/>
        </p:nvSpPr>
        <p:spPr>
          <a:xfrm>
            <a:off x="8666320" y="4894870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1C78B5-76FE-D749-920A-AC8FD8789688}"/>
              </a:ext>
            </a:extLst>
          </p:cNvPr>
          <p:cNvSpPr txBox="1"/>
          <p:nvPr/>
        </p:nvSpPr>
        <p:spPr>
          <a:xfrm>
            <a:off x="8656785" y="4536839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4B7D27-1A23-A444-9372-F827BBDC35B1}"/>
              </a:ext>
            </a:extLst>
          </p:cNvPr>
          <p:cNvSpPr txBox="1"/>
          <p:nvPr/>
        </p:nvSpPr>
        <p:spPr>
          <a:xfrm>
            <a:off x="8656785" y="4166800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03C11E-03DA-6346-B5A6-5131E09CAC78}"/>
              </a:ext>
            </a:extLst>
          </p:cNvPr>
          <p:cNvSpPr txBox="1"/>
          <p:nvPr/>
        </p:nvSpPr>
        <p:spPr>
          <a:xfrm>
            <a:off x="8656785" y="3797468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E9F4A-8EA1-084A-B84B-64525B6E298A}"/>
              </a:ext>
            </a:extLst>
          </p:cNvPr>
          <p:cNvSpPr txBox="1"/>
          <p:nvPr/>
        </p:nvSpPr>
        <p:spPr>
          <a:xfrm>
            <a:off x="8656785" y="3359333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256A7-2F44-8A43-AFB3-697FB36E2D2E}"/>
              </a:ext>
            </a:extLst>
          </p:cNvPr>
          <p:cNvSpPr txBox="1"/>
          <p:nvPr/>
        </p:nvSpPr>
        <p:spPr>
          <a:xfrm>
            <a:off x="8664311" y="2990355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4C27B-83CF-8F40-AF53-CFEDF63D2166}"/>
              </a:ext>
            </a:extLst>
          </p:cNvPr>
          <p:cNvSpPr txBox="1"/>
          <p:nvPr/>
        </p:nvSpPr>
        <p:spPr>
          <a:xfrm>
            <a:off x="8664311" y="2620316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04DAF-107F-DE49-BAE0-AB29A199EF91}"/>
              </a:ext>
            </a:extLst>
          </p:cNvPr>
          <p:cNvSpPr txBox="1"/>
          <p:nvPr/>
        </p:nvSpPr>
        <p:spPr>
          <a:xfrm>
            <a:off x="8672262" y="2250277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9C1B592-EF2F-BA47-B9CE-4A659EB46060}"/>
              </a:ext>
            </a:extLst>
          </p:cNvPr>
          <p:cNvSpPr/>
          <p:nvPr/>
        </p:nvSpPr>
        <p:spPr>
          <a:xfrm rot="16200000">
            <a:off x="8861127" y="811333"/>
            <a:ext cx="396719" cy="728253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A1910A-4809-C240-9921-415E05618D82}"/>
              </a:ext>
            </a:extLst>
          </p:cNvPr>
          <p:cNvSpPr/>
          <p:nvPr/>
        </p:nvSpPr>
        <p:spPr>
          <a:xfrm>
            <a:off x="8048869" y="258380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1 byte Memory Content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One byte per row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6569E9-5F52-9041-AB2D-77EA5404FF0E}"/>
              </a:ext>
            </a:extLst>
          </p:cNvPr>
          <p:cNvGrpSpPr/>
          <p:nvPr/>
        </p:nvGrpSpPr>
        <p:grpSpPr>
          <a:xfrm>
            <a:off x="9016964" y="1270177"/>
            <a:ext cx="96408" cy="457028"/>
            <a:chOff x="10610509" y="991043"/>
            <a:chExt cx="96408" cy="4570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69E338-C491-1645-BB20-BF539B44541A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24EE561-21F7-084C-AF8C-C327047BF4DB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2A0EFD6-0C92-B342-816A-EBE28ADB6DD3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91C2B5-CD85-454D-B6F6-09B4DF7F0E99}"/>
              </a:ext>
            </a:extLst>
          </p:cNvPr>
          <p:cNvSpPr/>
          <p:nvPr/>
        </p:nvSpPr>
        <p:spPr bwMode="auto">
          <a:xfrm>
            <a:off x="7791036" y="5034465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1368-AABD-6C4E-87B1-5CB12303FF9E}"/>
              </a:ext>
            </a:extLst>
          </p:cNvPr>
          <p:cNvSpPr txBox="1"/>
          <p:nvPr/>
        </p:nvSpPr>
        <p:spPr>
          <a:xfrm>
            <a:off x="7991550" y="54080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C207C-6E88-DC48-84C5-E4F282745102}"/>
              </a:ext>
            </a:extLst>
          </p:cNvPr>
          <p:cNvCxnSpPr>
            <a:cxnSpLocks/>
          </p:cNvCxnSpPr>
          <p:nvPr/>
        </p:nvCxnSpPr>
        <p:spPr>
          <a:xfrm flipV="1">
            <a:off x="7925723" y="5264202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8589B7-4035-B441-ABC0-249C0F3541D5}"/>
              </a:ext>
            </a:extLst>
          </p:cNvPr>
          <p:cNvSpPr/>
          <p:nvPr/>
        </p:nvSpPr>
        <p:spPr bwMode="auto">
          <a:xfrm>
            <a:off x="7791035" y="3430858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087DCE-442B-534D-90D0-BE2C1BF5CC3F}"/>
              </a:ext>
            </a:extLst>
          </p:cNvPr>
          <p:cNvSpPr txBox="1"/>
          <p:nvPr/>
        </p:nvSpPr>
        <p:spPr>
          <a:xfrm>
            <a:off x="7813195" y="381189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+ 1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ADF5F-4999-2343-97DE-5704DBEC837C}"/>
              </a:ext>
            </a:extLst>
          </p:cNvPr>
          <p:cNvCxnSpPr>
            <a:cxnSpLocks/>
          </p:cNvCxnSpPr>
          <p:nvPr/>
        </p:nvCxnSpPr>
        <p:spPr>
          <a:xfrm flipV="1">
            <a:off x="7904435" y="3645721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1EC655A-855D-8040-9103-D0025092631C}"/>
              </a:ext>
            </a:extLst>
          </p:cNvPr>
          <p:cNvSpPr/>
          <p:nvPr/>
        </p:nvSpPr>
        <p:spPr bwMode="auto">
          <a:xfrm>
            <a:off x="7766106" y="1897411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9FDF13-A4CB-9C46-8425-637B9D5DCE21}"/>
              </a:ext>
            </a:extLst>
          </p:cNvPr>
          <p:cNvSpPr txBox="1"/>
          <p:nvPr/>
        </p:nvSpPr>
        <p:spPr>
          <a:xfrm>
            <a:off x="7694187" y="2301339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+ 2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16AA7D-426D-054E-96D8-20A2213D31F4}"/>
              </a:ext>
            </a:extLst>
          </p:cNvPr>
          <p:cNvCxnSpPr>
            <a:cxnSpLocks/>
          </p:cNvCxnSpPr>
          <p:nvPr/>
        </p:nvCxnSpPr>
        <p:spPr>
          <a:xfrm flipV="1">
            <a:off x="7865603" y="2090588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8680839" y="1823574"/>
            <a:ext cx="8650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346DCE-C078-E14B-BB0C-893B68D030EA}"/>
              </a:ext>
            </a:extLst>
          </p:cNvPr>
          <p:cNvSpPr/>
          <p:nvPr/>
        </p:nvSpPr>
        <p:spPr bwMode="auto">
          <a:xfrm>
            <a:off x="725133" y="4107422"/>
            <a:ext cx="6332381" cy="178433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 + 1) = *(p + 1) + 10;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5DD749-EE52-0344-B699-FA15E393BFDB}"/>
              </a:ext>
            </a:extLst>
          </p:cNvPr>
          <p:cNvGrpSpPr/>
          <p:nvPr/>
        </p:nvGrpSpPr>
        <p:grpSpPr>
          <a:xfrm>
            <a:off x="9540471" y="1261145"/>
            <a:ext cx="791034" cy="4011569"/>
            <a:chOff x="11413220" y="889624"/>
            <a:chExt cx="791034" cy="40115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83C69-9EF3-C54F-9EAB-DD4E490270D2}"/>
                </a:ext>
              </a:extLst>
            </p:cNvPr>
            <p:cNvSpPr/>
            <p:nvPr/>
          </p:nvSpPr>
          <p:spPr>
            <a:xfrm>
              <a:off x="11413220" y="4531861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buf</a:t>
              </a:r>
              <a:r>
                <a:rPr lang="en-US" dirty="0">
                  <a:solidFill>
                    <a:schemeClr val="bg1"/>
                  </a:solidFill>
                </a:rPr>
                <a:t>[0]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5BEEB-E7E7-B544-8772-2A01CC36B7A7}"/>
                </a:ext>
              </a:extLst>
            </p:cNvPr>
            <p:cNvSpPr/>
            <p:nvPr/>
          </p:nvSpPr>
          <p:spPr>
            <a:xfrm>
              <a:off x="11425209" y="2979270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buf</a:t>
              </a:r>
              <a:r>
                <a:rPr lang="en-US" dirty="0">
                  <a:solidFill>
                    <a:schemeClr val="bg1"/>
                  </a:solidFill>
                </a:rPr>
                <a:t>[1]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ECD79F-5A15-DC44-B013-57DDD6D2CF19}"/>
                </a:ext>
              </a:extLst>
            </p:cNvPr>
            <p:cNvSpPr/>
            <p:nvPr/>
          </p:nvSpPr>
          <p:spPr>
            <a:xfrm>
              <a:off x="11442507" y="889624"/>
              <a:ext cx="7617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index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 err="1">
                  <a:solidFill>
                    <a:schemeClr val="bg1"/>
                  </a:solidFill>
                </a:rPr>
                <a:t>buf</a:t>
              </a:r>
              <a:r>
                <a:rPr lang="en-US" dirty="0">
                  <a:solidFill>
                    <a:schemeClr val="bg1"/>
                  </a:solidFill>
                </a:rPr>
                <a:t>[2]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4C7567-39A1-AD40-91F4-742EAADC3717}"/>
              </a:ext>
            </a:extLst>
          </p:cNvPr>
          <p:cNvGrpSpPr/>
          <p:nvPr/>
        </p:nvGrpSpPr>
        <p:grpSpPr>
          <a:xfrm>
            <a:off x="11260956" y="1254782"/>
            <a:ext cx="889987" cy="3976132"/>
            <a:chOff x="15048259" y="-3476253"/>
            <a:chExt cx="889987" cy="39761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8CC472-CC17-CF4A-8285-1D52C86F163D}"/>
                </a:ext>
              </a:extLst>
            </p:cNvPr>
            <p:cNvSpPr/>
            <p:nvPr/>
          </p:nvSpPr>
          <p:spPr>
            <a:xfrm>
              <a:off x="15273069" y="130547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*p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BB0A-66FB-CF4A-9678-D5D1846C0A64}"/>
                </a:ext>
              </a:extLst>
            </p:cNvPr>
            <p:cNvSpPr/>
            <p:nvPr/>
          </p:nvSpPr>
          <p:spPr>
            <a:xfrm>
              <a:off x="15087174" y="-1412023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*(p+1)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AD4C1F-C4C4-8E44-A1D0-F7A7ECDE42F2}"/>
                </a:ext>
              </a:extLst>
            </p:cNvPr>
            <p:cNvSpPr/>
            <p:nvPr/>
          </p:nvSpPr>
          <p:spPr>
            <a:xfrm>
              <a:off x="15048259" y="-3476253"/>
              <a:ext cx="8899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pointer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*(p+2)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378D9-2912-B545-BD4A-852A67402FDB}"/>
              </a:ext>
            </a:extLst>
          </p:cNvPr>
          <p:cNvGrpSpPr/>
          <p:nvPr/>
        </p:nvGrpSpPr>
        <p:grpSpPr>
          <a:xfrm>
            <a:off x="10281280" y="1284615"/>
            <a:ext cx="1033737" cy="3960738"/>
            <a:chOff x="10666857" y="202217"/>
            <a:chExt cx="1033737" cy="3960738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7E6CBA-17C2-8847-AF31-7859DC41412B}"/>
                </a:ext>
              </a:extLst>
            </p:cNvPr>
            <p:cNvSpPr/>
            <p:nvPr/>
          </p:nvSpPr>
          <p:spPr>
            <a:xfrm>
              <a:off x="10699099" y="3793623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*</a:t>
              </a:r>
              <a:r>
                <a:rPr lang="en-US" dirty="0" err="1">
                  <a:solidFill>
                    <a:schemeClr val="bg1"/>
                  </a:solidFill>
                </a:rPr>
                <a:t>buf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311663-6EEE-7941-BB5C-65F8ADE6AB91}"/>
                </a:ext>
              </a:extLst>
            </p:cNvPr>
            <p:cNvSpPr/>
            <p:nvPr/>
          </p:nvSpPr>
          <p:spPr>
            <a:xfrm>
              <a:off x="10666857" y="2276935"/>
              <a:ext cx="10118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*(buf+1)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97E87DF-5A51-E245-B661-6FAFC957C44B}"/>
                </a:ext>
              </a:extLst>
            </p:cNvPr>
            <p:cNvSpPr/>
            <p:nvPr/>
          </p:nvSpPr>
          <p:spPr>
            <a:xfrm>
              <a:off x="10688779" y="202217"/>
              <a:ext cx="1011815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pointer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*(buf+2)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7FF4135-492F-5447-B5FB-918CDF6D0B7B}"/>
              </a:ext>
            </a:extLst>
          </p:cNvPr>
          <p:cNvGrpSpPr/>
          <p:nvPr/>
        </p:nvGrpSpPr>
        <p:grpSpPr>
          <a:xfrm>
            <a:off x="8059376" y="1225679"/>
            <a:ext cx="96408" cy="457028"/>
            <a:chOff x="10610509" y="991043"/>
            <a:chExt cx="96408" cy="457028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F79B56D-5F7F-F14F-A9F3-3B425CA222D0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152C6AB-9F17-C14E-A10F-9B88E73939E4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51E5C61-2A9E-224F-9E1F-07B448CE4285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780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75991" y="698652"/>
            <a:ext cx="9495938" cy="55607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Pointers (</a:t>
            </a:r>
            <a:r>
              <a:rPr lang="en-US" sz="2200" b="1" dirty="0">
                <a:solidFill>
                  <a:schemeClr val="accent1"/>
                </a:solidFill>
              </a:rPr>
              <a:t>same type</a:t>
            </a:r>
            <a:r>
              <a:rPr lang="en-US" sz="2200" dirty="0"/>
              <a:t>) can be compared with the comparison operators: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&lt;, &lt;=, ==, !=, &gt;=, &gt;</a:t>
            </a: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Invalid, Undefined, or </a:t>
            </a:r>
            <a:r>
              <a:rPr lang="en-US" sz="2200" b="1" dirty="0">
                <a:solidFill>
                  <a:schemeClr val="accent1"/>
                </a:solidFill>
              </a:rPr>
              <a:t>risky</a:t>
            </a:r>
            <a:r>
              <a:rPr lang="en-US" sz="2200" dirty="0">
                <a:solidFill>
                  <a:schemeClr val="accent1"/>
                </a:solidFill>
              </a:rPr>
              <a:t> pointer arithmetic</a:t>
            </a:r>
            <a:r>
              <a:rPr lang="en-US" sz="2200" dirty="0"/>
              <a:t> (some examples)</a:t>
            </a:r>
          </a:p>
          <a:p>
            <a:pPr lvl="1"/>
            <a:r>
              <a:rPr lang="en-US" sz="2200" dirty="0"/>
              <a:t>Add, multiply, divide on two pointers</a:t>
            </a:r>
          </a:p>
          <a:p>
            <a:pPr lvl="1"/>
            <a:r>
              <a:rPr lang="en-US" sz="2200" dirty="0"/>
              <a:t>Subtract two pointers of different types or pointing at different arrays</a:t>
            </a:r>
          </a:p>
          <a:p>
            <a:pPr lvl="1"/>
            <a:r>
              <a:rPr lang="en-US" sz="2200" dirty="0"/>
              <a:t>Compare two pointers of different types</a:t>
            </a:r>
          </a:p>
          <a:p>
            <a:pPr lvl="1"/>
            <a:r>
              <a:rPr lang="en-US" sz="2200" dirty="0"/>
              <a:t>Subtract a pointer from an integer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56602D-01BA-5F43-B05A-8DAFA77AC104}"/>
              </a:ext>
            </a:extLst>
          </p:cNvPr>
          <p:cNvSpPr/>
          <p:nvPr/>
        </p:nvSpPr>
        <p:spPr bwMode="auto">
          <a:xfrm>
            <a:off x="1887862" y="1874336"/>
            <a:ext cx="8472196" cy="20997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numb[] = {9, 8, 1, 9, 5};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*end = numb +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(int) 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(*numb));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*a = numb;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solidFill>
                <a:srgbClr val="E26C2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&lt; end)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compares two pointers (address)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rest of code */</a:t>
            </a:r>
          </a:p>
        </p:txBody>
      </p:sp>
    </p:spTree>
    <p:extLst>
      <p:ext uri="{BB962C8B-B14F-4D97-AF65-F5344CB8AC3E}">
        <p14:creationId xmlns:p14="http://schemas.microsoft.com/office/powerpoint/2010/main" val="21844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"Walk"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8729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781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1316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1</a:t>
            </a:r>
            <a:r>
              <a:rPr lang="en-US" sz="1600" b="1" dirty="0">
                <a:solidFill>
                  <a:srgbClr val="F3753F"/>
                </a:solidFill>
              </a:rPr>
              <a:t>2</a:t>
            </a:r>
            <a:r>
              <a:rPr lang="en-US" sz="1600" b="1" dirty="0">
                <a:solidFill>
                  <a:schemeClr val="accent5"/>
                </a:solidFill>
              </a:rPr>
              <a:t>3</a:t>
            </a:r>
            <a:r>
              <a:rPr lang="en-US" sz="1600" b="1" dirty="0">
                <a:solidFill>
                  <a:srgbClr val="F3753F"/>
                </a:solidFill>
              </a:rPr>
              <a:t>4</a:t>
            </a:r>
            <a:r>
              <a:rPr lang="en-US" sz="1600" b="1" dirty="0">
                <a:solidFill>
                  <a:schemeClr val="accent5"/>
                </a:solidFill>
              </a:rPr>
              <a:t>5</a:t>
            </a:r>
            <a:r>
              <a:rPr lang="en-US" sz="1600" b="1" dirty="0">
                <a:solidFill>
                  <a:srgbClr val="F3753F"/>
                </a:solidFill>
              </a:rPr>
              <a:t>6</a:t>
            </a:r>
            <a:r>
              <a:rPr lang="en-US" sz="1600" b="1" dirty="0">
                <a:solidFill>
                  <a:schemeClr val="accent5"/>
                </a:solidFill>
              </a:rPr>
              <a:t>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70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94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1282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8593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3376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777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81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722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706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56390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8235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200772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777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97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97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20037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303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613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9131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212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5124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791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78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421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744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88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86758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8059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74220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925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81150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00</a:t>
              </a:r>
              <a:endPara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883650" y="4675350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53097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10138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8057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6634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8682464" y="1301561"/>
            <a:ext cx="123865" cy="411649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8CFAEF-782A-EE45-A429-AA297BE9014A}"/>
              </a:ext>
            </a:extLst>
          </p:cNvPr>
          <p:cNvSpPr txBox="1"/>
          <p:nvPr/>
        </p:nvSpPr>
        <p:spPr>
          <a:xfrm>
            <a:off x="4205007" y="3102089"/>
            <a:ext cx="2807179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cnt</a:t>
            </a:r>
            <a:r>
              <a:rPr lang="en-US" sz="2000" dirty="0"/>
              <a:t>     = 3;</a:t>
            </a:r>
          </a:p>
          <a:p>
            <a:r>
              <a:rPr lang="en-US" sz="2000" dirty="0"/>
              <a:t>bytes = </a:t>
            </a:r>
            <a:r>
              <a:rPr lang="en-US" sz="2000" dirty="0" err="1"/>
              <a:t>cnt</a:t>
            </a:r>
            <a:r>
              <a:rPr lang="en-US" sz="2000" dirty="0"/>
              <a:t> * </a:t>
            </a:r>
            <a:r>
              <a:rPr lang="en-US" sz="2000" dirty="0" err="1"/>
              <a:t>sizeof</a:t>
            </a:r>
            <a:r>
              <a:rPr lang="en-US" sz="2000" dirty="0"/>
              <a:t>(*x);</a:t>
            </a:r>
          </a:p>
          <a:p>
            <a:r>
              <a:rPr lang="en-US" sz="2000" dirty="0"/>
              <a:t>          = 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399622" y="3116282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loop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points 1 element past 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>
            <a:off x="1534510" y="4131945"/>
            <a:ext cx="0" cy="38335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38" y="87364"/>
            <a:ext cx="7393950" cy="421134"/>
          </a:xfrm>
        </p:spPr>
        <p:txBody>
          <a:bodyPr/>
          <a:lstStyle/>
          <a:p>
            <a:r>
              <a:rPr lang="en-US" dirty="0"/>
              <a:t>C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7292" y="573736"/>
            <a:ext cx="10943348" cy="40580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altLang="x-none" sz="2000" b="1" dirty="0">
                <a:solidFill>
                  <a:schemeClr val="accent1"/>
                </a:solidFill>
              </a:rPr>
              <a:t>C </a:t>
            </a:r>
            <a:r>
              <a:rPr lang="en-US" altLang="x-none" sz="2000" b="1" u="sng" dirty="0">
                <a:solidFill>
                  <a:schemeClr val="accent1"/>
                </a:solidFill>
              </a:rPr>
              <a:t>does not</a:t>
            </a:r>
            <a:r>
              <a:rPr lang="en-US" altLang="x-none" sz="2000" b="1" dirty="0">
                <a:solidFill>
                  <a:schemeClr val="accent1"/>
                </a:solidFill>
              </a:rPr>
              <a:t> </a:t>
            </a:r>
            <a:r>
              <a:rPr lang="en-US" altLang="x-none" sz="2000" dirty="0">
                <a:solidFill>
                  <a:schemeClr val="accent1"/>
                </a:solidFill>
              </a:rPr>
              <a:t>have a </a:t>
            </a:r>
            <a:r>
              <a:rPr lang="en-US" altLang="x-none" sz="2000" b="1" dirty="0">
                <a:solidFill>
                  <a:schemeClr val="accent1"/>
                </a:solidFill>
              </a:rPr>
              <a:t>dedicated type </a:t>
            </a:r>
            <a:r>
              <a:rPr lang="en-US" altLang="x-none" sz="2000" dirty="0">
                <a:solidFill>
                  <a:schemeClr val="accent1"/>
                </a:solidFill>
              </a:rPr>
              <a:t>for strings</a:t>
            </a:r>
          </a:p>
          <a:p>
            <a:r>
              <a:rPr lang="en-US" altLang="x-none" sz="2000" b="1" dirty="0">
                <a:solidFill>
                  <a:schemeClr val="accent1"/>
                </a:solidFill>
              </a:rPr>
              <a:t>Strings are </a:t>
            </a:r>
            <a:r>
              <a:rPr lang="en-US" altLang="x-none" sz="2000" dirty="0">
                <a:solidFill>
                  <a:schemeClr val="tx2"/>
                </a:solidFill>
              </a:rPr>
              <a:t>an </a:t>
            </a:r>
            <a:r>
              <a:rPr lang="en-US" altLang="x-none" sz="2000" b="1" dirty="0">
                <a:solidFill>
                  <a:srgbClr val="00B050"/>
                </a:solidFill>
              </a:rPr>
              <a:t>array of characters</a:t>
            </a:r>
            <a:r>
              <a:rPr lang="en-US" altLang="x-none" sz="2000" dirty="0">
                <a:solidFill>
                  <a:srgbClr val="00B050"/>
                </a:solidFill>
              </a:rPr>
              <a:t> </a:t>
            </a:r>
            <a:r>
              <a:rPr lang="en-US" altLang="x-none" sz="2000" b="1" dirty="0">
                <a:solidFill>
                  <a:schemeClr val="accent1"/>
                </a:solidFill>
              </a:rPr>
              <a:t>terminated by </a:t>
            </a:r>
            <a:r>
              <a:rPr lang="en-US" altLang="x-none" sz="2000" dirty="0">
                <a:solidFill>
                  <a:srgbClr val="FF0000"/>
                </a:solidFill>
              </a:rPr>
              <a:t>a sentinel termination </a:t>
            </a:r>
            <a:r>
              <a:rPr lang="en-US" altLang="x-none" sz="2000" b="1" dirty="0">
                <a:solidFill>
                  <a:srgbClr val="FF0000"/>
                </a:solidFill>
              </a:rPr>
              <a:t>character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b="1" dirty="0">
                <a:solidFill>
                  <a:schemeClr val="accent1"/>
                </a:solidFill>
              </a:rPr>
              <a:t>Null termination character; </a:t>
            </a:r>
            <a:r>
              <a:rPr lang="en-US" sz="2000" dirty="0"/>
              <a:t>has the</a:t>
            </a:r>
            <a:r>
              <a:rPr lang="en-US" sz="2000" b="1" dirty="0"/>
              <a:t> value of zero (do not confuse with '0')</a:t>
            </a:r>
          </a:p>
          <a:p>
            <a:r>
              <a:rPr lang="en-US" sz="2000" dirty="0">
                <a:solidFill>
                  <a:schemeClr val="tx2"/>
                </a:solidFill>
              </a:rPr>
              <a:t>An</a:t>
            </a:r>
            <a:r>
              <a:rPr lang="en-US" sz="2000" b="1" dirty="0">
                <a:solidFill>
                  <a:schemeClr val="accent1"/>
                </a:solidFill>
              </a:rPr>
              <a:t> array of chars </a:t>
            </a:r>
            <a:r>
              <a:rPr lang="en-US" sz="2000" dirty="0">
                <a:solidFill>
                  <a:schemeClr val="tx2"/>
                </a:solidFill>
              </a:rPr>
              <a:t>contains</a:t>
            </a:r>
            <a:r>
              <a:rPr lang="en-US" sz="2000" b="1" dirty="0">
                <a:solidFill>
                  <a:schemeClr val="accent1"/>
                </a:solidFill>
              </a:rPr>
              <a:t> a string only </a:t>
            </a:r>
            <a:r>
              <a:rPr lang="en-US" sz="2000" b="1" u="sng" dirty="0">
                <a:solidFill>
                  <a:schemeClr val="accent1"/>
                </a:solidFill>
              </a:rPr>
              <a:t>when</a:t>
            </a:r>
            <a:r>
              <a:rPr lang="en-US" sz="2000" dirty="0"/>
              <a:t> it is terminated by a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Length of a string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dirty="0">
                <a:solidFill>
                  <a:schemeClr val="accent1"/>
                </a:solidFill>
              </a:rPr>
              <a:t>number of characters </a:t>
            </a:r>
            <a:r>
              <a:rPr lang="en-US" sz="2000" dirty="0">
                <a:solidFill>
                  <a:schemeClr val="tx2"/>
                </a:solidFill>
              </a:rPr>
              <a:t>in it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u="sng" dirty="0">
                <a:solidFill>
                  <a:srgbClr val="0070C0"/>
                </a:solidFill>
              </a:rPr>
              <a:t>not including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Strings in C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objects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 embedded information about them,</a:t>
            </a:r>
            <a:r>
              <a:rPr lang="en-US" sz="2000" dirty="0">
                <a:solidFill>
                  <a:schemeClr val="tx2"/>
                </a:solidFill>
              </a:rPr>
              <a:t> you </a:t>
            </a:r>
            <a:r>
              <a:rPr lang="en-US" sz="2000" dirty="0">
                <a:solidFill>
                  <a:srgbClr val="2C895B"/>
                </a:solidFill>
              </a:rPr>
              <a:t>just have a name </a:t>
            </a:r>
            <a:r>
              <a:rPr lang="en-US" sz="2000" dirty="0">
                <a:solidFill>
                  <a:schemeClr val="tx2"/>
                </a:solidFill>
              </a:rPr>
              <a:t>and a memory</a:t>
            </a:r>
            <a:r>
              <a:rPr lang="en-US" sz="2000" dirty="0">
                <a:solidFill>
                  <a:srgbClr val="FF0000"/>
                </a:solidFill>
              </a:rPr>
              <a:t> location</a:t>
            </a:r>
          </a:p>
          <a:p>
            <a:pPr lvl="1"/>
            <a:r>
              <a:rPr lang="en-US" sz="2000" dirty="0"/>
              <a:t>You </a:t>
            </a:r>
            <a:r>
              <a:rPr lang="en-US" sz="2000" dirty="0">
                <a:solidFill>
                  <a:srgbClr val="0070C0"/>
                </a:solidFill>
              </a:rPr>
              <a:t>cannot use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+=</a:t>
            </a:r>
            <a:r>
              <a:rPr lang="en-US" sz="2000" dirty="0"/>
              <a:t> to concatenate strings in C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For example, </a:t>
            </a:r>
            <a:r>
              <a:rPr lang="en-US" sz="2000" dirty="0">
                <a:solidFill>
                  <a:srgbClr val="0070C0"/>
                </a:solidFill>
              </a:rPr>
              <a:t>you must </a:t>
            </a:r>
            <a:r>
              <a:rPr lang="en-US" sz="2000" b="1" dirty="0">
                <a:solidFill>
                  <a:srgbClr val="2C895B"/>
                </a:solidFill>
              </a:rPr>
              <a:t>calculate string length </a:t>
            </a:r>
            <a:r>
              <a:rPr lang="en-US" sz="2000" dirty="0">
                <a:solidFill>
                  <a:srgbClr val="0070C0"/>
                </a:solidFill>
              </a:rPr>
              <a:t>using code at runtime looking for the 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6606A6C2-535D-6F42-B6D9-24B2803C829B}"/>
              </a:ext>
            </a:extLst>
          </p:cNvPr>
          <p:cNvGraphicFramePr>
            <a:graphicFrameLocks noGrp="1"/>
          </p:cNvGraphicFramePr>
          <p:nvPr/>
        </p:nvGraphicFramePr>
        <p:xfrm>
          <a:off x="2102962" y="5261638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F9641-58BB-7349-83C8-720B7A948C34}"/>
              </a:ext>
            </a:extLst>
          </p:cNvPr>
          <p:cNvGrpSpPr/>
          <p:nvPr/>
        </p:nvGrpSpPr>
        <p:grpSpPr>
          <a:xfrm>
            <a:off x="2638520" y="4775054"/>
            <a:ext cx="4756430" cy="729083"/>
            <a:chOff x="6807902" y="93218"/>
            <a:chExt cx="4756430" cy="729083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B477FC85-0C75-0441-AAA5-3051A461857C}"/>
                </a:ext>
              </a:extLst>
            </p:cNvPr>
            <p:cNvSpPr/>
            <p:nvPr/>
          </p:nvSpPr>
          <p:spPr>
            <a:xfrm rot="5400000">
              <a:off x="8871931" y="-1120685"/>
              <a:ext cx="337981" cy="3547992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F9CB9-02C7-4D49-A9E7-287AFC80637F}"/>
                </a:ext>
              </a:extLst>
            </p:cNvPr>
            <p:cNvSpPr txBox="1"/>
            <p:nvPr/>
          </p:nvSpPr>
          <p:spPr>
            <a:xfrm>
              <a:off x="6807902" y="93218"/>
              <a:ext cx="4756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length of the string: number of char (= 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D2D5E-858B-AD4B-9AB6-B3B83D628E07}"/>
              </a:ext>
            </a:extLst>
          </p:cNvPr>
          <p:cNvGrpSpPr/>
          <p:nvPr/>
        </p:nvGrpSpPr>
        <p:grpSpPr>
          <a:xfrm>
            <a:off x="2638520" y="6128705"/>
            <a:ext cx="5610831" cy="649835"/>
            <a:chOff x="6757978" y="521835"/>
            <a:chExt cx="5610831" cy="6498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48325-F478-2A47-A267-F74C938A7C20}"/>
                </a:ext>
              </a:extLst>
            </p:cNvPr>
            <p:cNvSpPr txBox="1"/>
            <p:nvPr/>
          </p:nvSpPr>
          <p:spPr>
            <a:xfrm>
              <a:off x="6757978" y="77156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length (size) of the array </a:t>
              </a:r>
              <a:r>
                <a:rPr lang="en-US" sz="2000" dirty="0">
                  <a:solidFill>
                    <a:schemeClr val="accent3"/>
                  </a:solidFill>
                </a:rPr>
                <a:t>in number of char (= 6)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76F4228-C3CD-C740-BD70-4FBB8045D320}"/>
                </a:ext>
              </a:extLst>
            </p:cNvPr>
            <p:cNvSpPr/>
            <p:nvPr/>
          </p:nvSpPr>
          <p:spPr>
            <a:xfrm rot="16200000">
              <a:off x="9232454" y="-1552376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34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2" y="835293"/>
            <a:ext cx="11181158" cy="27328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5"/>
                </a:solidFill>
              </a:rPr>
              <a:t>number of </a:t>
            </a:r>
            <a:r>
              <a:rPr lang="en-US" sz="2800" b="1" dirty="0">
                <a:solidFill>
                  <a:schemeClr val="accent5"/>
                </a:solidFill>
              </a:rPr>
              <a:t>contiguous bytes </a:t>
            </a:r>
            <a:r>
              <a:rPr lang="en-US" sz="2800" dirty="0">
                <a:solidFill>
                  <a:schemeClr val="accent5"/>
                </a:solidFill>
              </a:rPr>
              <a:t>a variable uses </a:t>
            </a:r>
            <a:r>
              <a:rPr lang="en-US" sz="2800" dirty="0"/>
              <a:t>is based on the </a:t>
            </a:r>
            <a:r>
              <a:rPr lang="en-US" sz="2800" i="1" dirty="0">
                <a:solidFill>
                  <a:schemeClr val="accent5"/>
                </a:solidFill>
              </a:rPr>
              <a:t>type</a:t>
            </a:r>
            <a:r>
              <a:rPr lang="en-US" sz="2800" dirty="0"/>
              <a:t> of the variable</a:t>
            </a:r>
          </a:p>
          <a:p>
            <a:pPr lvl="1">
              <a:defRPr/>
            </a:pPr>
            <a:r>
              <a:rPr lang="en-US" sz="2600" dirty="0"/>
              <a:t>Different </a:t>
            </a:r>
            <a:r>
              <a:rPr lang="en-US" sz="2600" dirty="0">
                <a:solidFill>
                  <a:srgbClr val="2C895B"/>
                </a:solidFill>
              </a:rPr>
              <a:t>variable types </a:t>
            </a:r>
            <a:r>
              <a:rPr lang="en-US" sz="2600" dirty="0"/>
              <a:t>require </a:t>
            </a:r>
            <a:r>
              <a:rPr lang="en-US" sz="2600" dirty="0">
                <a:solidFill>
                  <a:srgbClr val="0070C0"/>
                </a:solidFill>
              </a:rPr>
              <a:t>different numbers </a:t>
            </a:r>
            <a:r>
              <a:rPr lang="en-US" sz="2600" dirty="0"/>
              <a:t>of </a:t>
            </a:r>
            <a:r>
              <a:rPr lang="en-US" sz="2600" dirty="0">
                <a:solidFill>
                  <a:srgbClr val="2C895B"/>
                </a:solidFill>
              </a:rPr>
              <a:t>contiguous bytes</a:t>
            </a:r>
          </a:p>
          <a:p>
            <a:pPr>
              <a:defRPr/>
            </a:pPr>
            <a:r>
              <a:rPr lang="en-US" sz="2600" b="1" i="1" dirty="0"/>
              <a:t>Variable names </a:t>
            </a:r>
            <a:r>
              <a:rPr lang="en-US" sz="2600" dirty="0"/>
              <a:t>map to a </a:t>
            </a:r>
            <a:r>
              <a:rPr lang="en-US" sz="26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600" dirty="0">
                <a:solidFill>
                  <a:schemeClr val="accent1"/>
                </a:solidFill>
              </a:rPr>
              <a:t>Example Below</a:t>
            </a:r>
            <a:r>
              <a:rPr lang="en-US" sz="2600" dirty="0">
                <a:solidFill>
                  <a:schemeClr val="tx2"/>
                </a:solidFill>
              </a:rPr>
              <a:t>: Variables all starting at address 0x80, each box is a byte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25356" y="511380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117796" y="3526735"/>
            <a:ext cx="3770254" cy="3054056"/>
            <a:chOff x="8117796" y="3526735"/>
            <a:chExt cx="3770254" cy="30540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5014749" y="2223403"/>
                <a:ext cx="13740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787909" y="546169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52667" y="4376833"/>
            <a:ext cx="3630778" cy="2551955"/>
            <a:chOff x="3852667" y="4376833"/>
            <a:chExt cx="3630778" cy="2551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81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6383304" y="5828647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4" y="229100"/>
            <a:ext cx="7393950" cy="421134"/>
          </a:xfrm>
        </p:spPr>
        <p:txBody>
          <a:bodyPr/>
          <a:lstStyle/>
          <a:p>
            <a:r>
              <a:rPr lang="en-US" dirty="0"/>
              <a:t>C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734" y="902026"/>
            <a:ext cx="11898531" cy="31830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First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u="sng" dirty="0">
                <a:solidFill>
                  <a:schemeClr val="accent1"/>
                </a:solidFill>
              </a:rPr>
              <a:t>encountered</a:t>
            </a:r>
            <a:r>
              <a:rPr lang="en-US" sz="2200" b="1" dirty="0">
                <a:solidFill>
                  <a:schemeClr val="accent1"/>
                </a:solidFill>
              </a:rPr>
              <a:t> from the start of the string </a:t>
            </a:r>
            <a:r>
              <a:rPr lang="en-US" sz="2200" dirty="0"/>
              <a:t>always indicates the </a:t>
            </a:r>
            <a:r>
              <a:rPr lang="en-US" sz="2200" dirty="0">
                <a:solidFill>
                  <a:schemeClr val="accent1"/>
                </a:solidFill>
              </a:rPr>
              <a:t>end of a string</a:t>
            </a:r>
            <a:endParaRPr lang="en-US" sz="2200" b="1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'\0' </a:t>
            </a:r>
            <a:r>
              <a:rPr lang="en-US" sz="2200" b="1" dirty="0">
                <a:solidFill>
                  <a:srgbClr val="FF0000"/>
                </a:solidFill>
              </a:rPr>
              <a:t>does not have to be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sz="2200" b="1" dirty="0">
                <a:solidFill>
                  <a:srgbClr val="0070C0"/>
                </a:solidFill>
              </a:rPr>
              <a:t>last element in the space allocated to the array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But, String</a:t>
            </a:r>
            <a:r>
              <a:rPr lang="en-US" sz="2200" b="1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rgbClr val="2C895B"/>
                </a:solidFill>
              </a:rPr>
              <a:t>length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always </a:t>
            </a:r>
            <a:r>
              <a:rPr lang="en-US" sz="2200" dirty="0">
                <a:solidFill>
                  <a:srgbClr val="7030A0"/>
                </a:solidFill>
              </a:rPr>
              <a:t>less than the size of the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it is contained in</a:t>
            </a:r>
          </a:p>
          <a:p>
            <a:r>
              <a:rPr lang="en-US" sz="2200" dirty="0">
                <a:solidFill>
                  <a:srgbClr val="F37440"/>
                </a:solidFill>
              </a:rPr>
              <a:t>In the example below</a:t>
            </a:r>
            <a:r>
              <a:rPr lang="en-US" sz="2200" dirty="0"/>
              <a:t>, the array </a:t>
            </a:r>
            <a:r>
              <a:rPr lang="en-US" sz="2200" dirty="0" err="1">
                <a:solidFill>
                  <a:srgbClr val="0070C0"/>
                </a:solidFill>
              </a:rPr>
              <a:t>buf</a:t>
            </a:r>
            <a:r>
              <a:rPr lang="en-US" sz="2200" dirty="0">
                <a:solidFill>
                  <a:srgbClr val="0070C0"/>
                </a:solidFill>
              </a:rPr>
              <a:t> contains </a:t>
            </a:r>
            <a:r>
              <a:rPr lang="en-US" sz="2200" u="sng" dirty="0">
                <a:solidFill>
                  <a:srgbClr val="0070C0"/>
                </a:solidFill>
              </a:rPr>
              <a:t>two strings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string starts at </a:t>
            </a:r>
            <a:r>
              <a:rPr lang="en-US" sz="2200" dirty="0">
                <a:solidFill>
                  <a:srgbClr val="2C895B"/>
                </a:solidFill>
              </a:rPr>
              <a:t>&amp;(</a:t>
            </a:r>
            <a:r>
              <a:rPr lang="en-US" sz="2200" dirty="0" err="1">
                <a:solidFill>
                  <a:srgbClr val="2C895B"/>
                </a:solidFill>
              </a:rPr>
              <a:t>buf</a:t>
            </a:r>
            <a:r>
              <a:rPr lang="en-US" sz="2200" dirty="0">
                <a:solidFill>
                  <a:srgbClr val="2C895B"/>
                </a:solidFill>
              </a:rPr>
              <a:t>[0])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is  </a:t>
            </a:r>
            <a:r>
              <a:rPr lang="en-US" sz="2200" dirty="0">
                <a:solidFill>
                  <a:srgbClr val="F37440"/>
                </a:solidFill>
              </a:rPr>
              <a:t>"cat"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3</a:t>
            </a:r>
          </a:p>
          <a:p>
            <a:pPr lvl="1"/>
            <a:r>
              <a:rPr lang="en-US" sz="2200" dirty="0"/>
              <a:t>The other string starts at </a:t>
            </a:r>
            <a:r>
              <a:rPr lang="en-US" sz="2200" dirty="0">
                <a:solidFill>
                  <a:srgbClr val="2C895B"/>
                </a:solidFill>
              </a:rPr>
              <a:t>&amp;(b[4])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/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1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has two bytes: </a:t>
            </a:r>
            <a:r>
              <a:rPr lang="en-US" sz="2200" dirty="0">
                <a:solidFill>
                  <a:srgbClr val="F37440"/>
                </a:solidFill>
              </a:rPr>
              <a:t>'o'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dirty="0">
                <a:solidFill>
                  <a:srgbClr val="F37440"/>
                </a:solidFill>
              </a:rPr>
              <a:t>'\0'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B99434BB-4726-A446-A79E-CB988D010F3C}"/>
              </a:ext>
            </a:extLst>
          </p:cNvPr>
          <p:cNvGraphicFramePr>
            <a:graphicFrameLocks noGrp="1"/>
          </p:cNvGraphicFramePr>
          <p:nvPr/>
        </p:nvGraphicFramePr>
        <p:xfrm>
          <a:off x="3059845" y="4719233"/>
          <a:ext cx="5501540" cy="1249363"/>
        </p:xfrm>
        <a:graphic>
          <a:graphicData uri="http://schemas.openxmlformats.org/drawingml/2006/table">
            <a:tbl>
              <a:tblPr/>
              <a:tblGrid>
                <a:gridCol w="8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42070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88D1F52-1811-F942-BF35-BE670E522420}"/>
              </a:ext>
            </a:extLst>
          </p:cNvPr>
          <p:cNvGrpSpPr/>
          <p:nvPr/>
        </p:nvGrpSpPr>
        <p:grpSpPr>
          <a:xfrm>
            <a:off x="1671593" y="4269324"/>
            <a:ext cx="4641460" cy="708035"/>
            <a:chOff x="4914819" y="114841"/>
            <a:chExt cx="4641460" cy="708035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FE52692-5233-4749-864A-6FB7AD49430E}"/>
                </a:ext>
              </a:extLst>
            </p:cNvPr>
            <p:cNvSpPr/>
            <p:nvPr/>
          </p:nvSpPr>
          <p:spPr>
            <a:xfrm rot="5400000">
              <a:off x="8242326" y="-491078"/>
              <a:ext cx="338554" cy="2289353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48358-937E-5948-8028-90C4B26416AB}"/>
                </a:ext>
              </a:extLst>
            </p:cNvPr>
            <p:cNvSpPr txBox="1"/>
            <p:nvPr/>
          </p:nvSpPr>
          <p:spPr>
            <a:xfrm>
              <a:off x="4914819" y="114841"/>
              <a:ext cx="411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string length: number of char (= 3)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3B63F-F62B-B44B-8C53-6859DC3516A5}"/>
              </a:ext>
            </a:extLst>
          </p:cNvPr>
          <p:cNvGrpSpPr/>
          <p:nvPr/>
        </p:nvGrpSpPr>
        <p:grpSpPr>
          <a:xfrm>
            <a:off x="3323072" y="6051048"/>
            <a:ext cx="5610831" cy="719588"/>
            <a:chOff x="6603585" y="934478"/>
            <a:chExt cx="5610831" cy="719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E07DE-4A77-B448-A962-F5DEEED5F4FA}"/>
                </a:ext>
              </a:extLst>
            </p:cNvPr>
            <p:cNvSpPr txBox="1"/>
            <p:nvPr/>
          </p:nvSpPr>
          <p:spPr>
            <a:xfrm>
              <a:off x="6603585" y="1253956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</a:rPr>
                <a:t>length (size) of the array in number of char (= 6)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ED27F35A-5B48-784F-992D-AD75760121F7}"/>
                </a:ext>
              </a:extLst>
            </p:cNvPr>
            <p:cNvSpPr/>
            <p:nvPr/>
          </p:nvSpPr>
          <p:spPr>
            <a:xfrm rot="16200000">
              <a:off x="9239724" y="-1139733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0936A-B6EC-0740-8E48-E0CB36C8D042}"/>
              </a:ext>
            </a:extLst>
          </p:cNvPr>
          <p:cNvGrpSpPr/>
          <p:nvPr/>
        </p:nvGrpSpPr>
        <p:grpSpPr>
          <a:xfrm>
            <a:off x="6220771" y="4298608"/>
            <a:ext cx="4046301" cy="678751"/>
            <a:chOff x="5469646" y="4421516"/>
            <a:chExt cx="4046301" cy="678751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4857C680-187E-244F-BE81-17FE5DCBB1C7}"/>
                </a:ext>
              </a:extLst>
            </p:cNvPr>
            <p:cNvSpPr/>
            <p:nvPr/>
          </p:nvSpPr>
          <p:spPr>
            <a:xfrm rot="5400000">
              <a:off x="6556540" y="4581048"/>
              <a:ext cx="338554" cy="699884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79B0C-8522-A74C-B8B3-84A17AE8BEC5}"/>
                </a:ext>
              </a:extLst>
            </p:cNvPr>
            <p:cNvSpPr txBox="1"/>
            <p:nvPr/>
          </p:nvSpPr>
          <p:spPr>
            <a:xfrm>
              <a:off x="5469646" y="4421516"/>
              <a:ext cx="4046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string length: number of char (=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1282262"/>
            <a:ext cx="11880376" cy="14504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When you </a:t>
            </a:r>
            <a:r>
              <a:rPr lang="en-US" sz="2400" dirty="0">
                <a:solidFill>
                  <a:schemeClr val="accent1"/>
                </a:solidFill>
              </a:rPr>
              <a:t>combine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1"/>
                </a:solidFill>
              </a:rPr>
              <a:t> automatic length definition for arrays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double quote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(") </a:t>
            </a:r>
            <a:r>
              <a:rPr lang="en-US" sz="2400" b="1" dirty="0">
                <a:solidFill>
                  <a:srgbClr val="0070C0"/>
                </a:solidFill>
              </a:rPr>
              <a:t>initialization</a:t>
            </a:r>
            <a:endParaRPr lang="en-US" sz="2400" dirty="0"/>
          </a:p>
          <a:p>
            <a:pPr lvl="1"/>
            <a:r>
              <a:rPr lang="en-US" sz="2400" dirty="0"/>
              <a:t>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ompiler automatically </a:t>
            </a:r>
            <a:r>
              <a:rPr lang="en-US" sz="2400" dirty="0">
                <a:solidFill>
                  <a:schemeClr val="accent1"/>
                </a:solidFill>
              </a:rPr>
              <a:t>adds the null terminator</a:t>
            </a:r>
            <a:r>
              <a:rPr lang="en-US" sz="2400" dirty="0"/>
              <a:t>  '\0'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you 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6707B0-3720-E547-93DB-0553C4D96C56}"/>
              </a:ext>
            </a:extLst>
          </p:cNvPr>
          <p:cNvSpPr/>
          <p:nvPr/>
        </p:nvSpPr>
        <p:spPr bwMode="auto">
          <a:xfrm>
            <a:off x="155812" y="3184879"/>
            <a:ext cx="11880376" cy="189170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 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 	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calculates size, adds '\0'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c[]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{'c', 'a', 't',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'a, 'b'};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size 6, string length 3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empty[]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"";  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string – contains '\0'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// string length = 0</a:t>
            </a:r>
          </a:p>
        </p:txBody>
      </p:sp>
    </p:spTree>
    <p:extLst>
      <p:ext uri="{BB962C8B-B14F-4D97-AF65-F5344CB8AC3E}">
        <p14:creationId xmlns:p14="http://schemas.microsoft.com/office/powerpoint/2010/main" val="18648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 Equivalents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667412"/>
            <a:ext cx="11880376" cy="462980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ollowing definitions create </a:t>
            </a:r>
            <a:r>
              <a:rPr lang="en-US" sz="2400" b="1" dirty="0">
                <a:solidFill>
                  <a:schemeClr val="accent1"/>
                </a:solidFill>
              </a:rPr>
              <a:t>equivalent</a:t>
            </a:r>
            <a:r>
              <a:rPr lang="en-US" sz="2400" dirty="0">
                <a:solidFill>
                  <a:schemeClr val="accent1"/>
                </a:solidFill>
              </a:rPr>
              <a:t> 4-character arrays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These are all strings as they all include a null ('\0') terminator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When a double quoted string is used in an expression, it has a different meaning (next slide)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2AE6DD-C7E1-F848-B473-2BAD48235F43}"/>
              </a:ext>
            </a:extLst>
          </p:cNvPr>
          <p:cNvSpPr/>
          <p:nvPr/>
        </p:nvSpPr>
        <p:spPr bwMode="auto">
          <a:xfrm>
            <a:off x="410827" y="1784107"/>
            <a:ext cx="10917043" cy="239640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0};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't'};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missing initial value defaults to 0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d[4]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99, 97, 116, 0};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99 = 'c', 97 = 'a', 116 = 't'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"cat\0";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literal has 5 chars; array f string</a:t>
            </a:r>
          </a:p>
          <a:p>
            <a:pPr marL="342900" lvl="1" indent="0"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// length is 3</a:t>
            </a:r>
          </a:p>
        </p:txBody>
      </p:sp>
    </p:spTree>
    <p:extLst>
      <p:ext uri="{BB962C8B-B14F-4D97-AF65-F5344CB8AC3E}">
        <p14:creationId xmlns:p14="http://schemas.microsoft.com/office/powerpoint/2010/main" val="5174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7E2-09ED-1E46-B02E-AF1AC64A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60803"/>
            <a:ext cx="10515600" cy="483738"/>
          </a:xfrm>
        </p:spPr>
        <p:txBody>
          <a:bodyPr/>
          <a:lstStyle/>
          <a:p>
            <a:r>
              <a:rPr lang="en-US" dirty="0"/>
              <a:t>Background: Different Ways to Pass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4ED4-8AB6-1B4C-9C88-2F897F6D3E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482" y="1057241"/>
            <a:ext cx="10768559" cy="4908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0070C0"/>
                </a:solidFill>
              </a:rPr>
              <a:t>Call-by-reference (or pass by reference)</a:t>
            </a:r>
          </a:p>
          <a:p>
            <a:pPr lvl="1"/>
            <a:r>
              <a:rPr lang="en-US" sz="2400" dirty="0"/>
              <a:t>Parameter in the called function is an </a:t>
            </a:r>
            <a:r>
              <a:rPr lang="en-US" sz="2400" b="1" i="1" u="sng" dirty="0"/>
              <a:t>alias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references the same memory location</a:t>
            </a:r>
            <a:r>
              <a:rPr lang="en-US" sz="2400" dirty="0"/>
              <a:t>) for the supplied argument</a:t>
            </a:r>
          </a:p>
          <a:p>
            <a:pPr lvl="1"/>
            <a:r>
              <a:rPr lang="en-US" sz="2400" dirty="0"/>
              <a:t>Modifying the parameter modifies the calling argument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accent5"/>
                </a:solidFill>
              </a:rPr>
              <a:t>Call-by-value</a:t>
            </a:r>
            <a:r>
              <a:rPr lang="en-US" sz="2400" dirty="0">
                <a:solidFill>
                  <a:schemeClr val="accent5"/>
                </a:solidFill>
              </a:rPr>
              <a:t>  (or pass by value) (C)</a:t>
            </a:r>
            <a:endParaRPr lang="en-US" sz="2400" dirty="0"/>
          </a:p>
          <a:p>
            <a:pPr lvl="1"/>
            <a:r>
              <a:rPr lang="en-US" sz="2400" dirty="0"/>
              <a:t>What </a:t>
            </a:r>
            <a:r>
              <a:rPr lang="en-US" sz="2400" b="1" dirty="0">
                <a:solidFill>
                  <a:schemeClr val="accent3"/>
                </a:solidFill>
              </a:rPr>
              <a:t>Called</a:t>
            </a:r>
            <a:r>
              <a:rPr lang="en-US" sz="2400" dirty="0"/>
              <a:t> Function Does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Passed Parameters </a:t>
            </a:r>
            <a:r>
              <a:rPr lang="en-US" sz="2400" dirty="0">
                <a:solidFill>
                  <a:schemeClr val="tx2"/>
                </a:solidFill>
              </a:rPr>
              <a:t>are used </a:t>
            </a:r>
            <a:r>
              <a:rPr lang="en-US" sz="2400" dirty="0">
                <a:solidFill>
                  <a:schemeClr val="accent1"/>
                </a:solidFill>
              </a:rPr>
              <a:t>like local variables</a:t>
            </a:r>
          </a:p>
          <a:p>
            <a:pPr lvl="2"/>
            <a:r>
              <a:rPr lang="en-US" sz="2400" dirty="0">
                <a:solidFill>
                  <a:srgbClr val="F37440"/>
                </a:solidFill>
              </a:rPr>
              <a:t>Modifying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rgbClr val="F37440"/>
                </a:solidFill>
              </a:rPr>
              <a:t> passed parameter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dirty="0">
                <a:solidFill>
                  <a:srgbClr val="F37440"/>
                </a:solidFill>
              </a:rPr>
              <a:t>function </a:t>
            </a:r>
            <a:r>
              <a:rPr lang="en-US" sz="2400" dirty="0">
                <a:solidFill>
                  <a:schemeClr val="tx2"/>
                </a:solidFill>
              </a:rPr>
              <a:t>is</a:t>
            </a:r>
            <a:r>
              <a:rPr lang="en-US" sz="2400" dirty="0">
                <a:solidFill>
                  <a:srgbClr val="F37440"/>
                </a:solidFill>
              </a:rPr>
              <a:t> allowed </a:t>
            </a:r>
            <a:r>
              <a:rPr lang="en-US" sz="2400" dirty="0">
                <a:solidFill>
                  <a:schemeClr val="tx2"/>
                </a:solidFill>
              </a:rPr>
              <a:t>just like a</a:t>
            </a:r>
            <a:r>
              <a:rPr lang="en-US" sz="2400" dirty="0">
                <a:solidFill>
                  <a:srgbClr val="F37440"/>
                </a:solidFill>
              </a:rPr>
              <a:t> </a:t>
            </a:r>
            <a:r>
              <a:rPr lang="en-US" sz="2400" dirty="0">
                <a:solidFill>
                  <a:srgbClr val="2C895B"/>
                </a:solidFill>
              </a:rPr>
              <a:t>local variable</a:t>
            </a:r>
          </a:p>
          <a:p>
            <a:pPr lvl="2"/>
            <a:r>
              <a:rPr lang="en-US" sz="2400" dirty="0"/>
              <a:t>So, writing to the parameter, </a:t>
            </a:r>
            <a:r>
              <a:rPr lang="en-US" sz="2400" b="1" i="1" u="sng" dirty="0"/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37440"/>
                </a:solidFill>
              </a:rPr>
              <a:t>changes the </a:t>
            </a:r>
            <a:r>
              <a:rPr lang="en-US" sz="2400" b="1" i="1" u="sng" dirty="0">
                <a:solidFill>
                  <a:srgbClr val="F37440"/>
                </a:solidFill>
              </a:rPr>
              <a:t>copy</a:t>
            </a:r>
            <a:endParaRPr lang="en-US" sz="2400" b="1" i="1" u="sng" dirty="0"/>
          </a:p>
          <a:p>
            <a:pPr marL="344487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return value from a function</a:t>
            </a:r>
            <a:r>
              <a:rPr lang="en-US" sz="2400" dirty="0"/>
              <a:t> in C is </a:t>
            </a:r>
            <a:r>
              <a:rPr lang="en-US" sz="2400" b="1" dirty="0">
                <a:solidFill>
                  <a:srgbClr val="0070C0"/>
                </a:solidFill>
              </a:rPr>
              <a:t>by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5811C-1355-8E4E-B727-D2182601E8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09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43765"/>
          </a:xfrm>
        </p:spPr>
        <p:txBody>
          <a:bodyPr/>
          <a:lstStyle/>
          <a:p>
            <a:r>
              <a:rPr lang="en-US" dirty="0"/>
              <a:t>Passing Parameters – Call by Value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9666" y="4398650"/>
            <a:ext cx="10932668" cy="23571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is called</a:t>
            </a:r>
            <a:r>
              <a:rPr lang="en-US" sz="2400" dirty="0">
                <a:solidFill>
                  <a:schemeClr val="accent5"/>
                </a:solidFill>
              </a:rPr>
              <a:t>, a copy of x </a:t>
            </a:r>
            <a:r>
              <a:rPr lang="en-US" sz="2400" dirty="0">
                <a:solidFill>
                  <a:schemeClr val="tx2"/>
                </a:solidFill>
              </a:rPr>
              <a:t>is made to </a:t>
            </a:r>
            <a:r>
              <a:rPr lang="en-US" sz="2400" dirty="0">
                <a:solidFill>
                  <a:schemeClr val="accent5"/>
                </a:solidFill>
              </a:rPr>
              <a:t>another memory location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cannot change the variable x since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does not have the address of x, it is local to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200" dirty="0"/>
              <a:t>so, 5 is printed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 is </a:t>
            </a:r>
            <a:r>
              <a:rPr lang="en-US" sz="2400" dirty="0">
                <a:solidFill>
                  <a:schemeClr val="accent5"/>
                </a:solidFill>
              </a:rPr>
              <a:t>free to change it's copy of the argument </a:t>
            </a:r>
            <a:r>
              <a:rPr lang="en-US" sz="2400" dirty="0">
                <a:solidFill>
                  <a:schemeClr val="tx2"/>
                </a:solidFill>
              </a:rPr>
              <a:t>(just like any local variable) </a:t>
            </a:r>
            <a:r>
              <a:rPr lang="en-US" sz="2400" dirty="0">
                <a:solidFill>
                  <a:schemeClr val="accent5"/>
                </a:solidFill>
              </a:rPr>
              <a:t>remember it does </a:t>
            </a:r>
            <a:r>
              <a:rPr lang="en-US" sz="2400" u="sng" dirty="0">
                <a:solidFill>
                  <a:schemeClr val="accent5"/>
                </a:solidFill>
              </a:rPr>
              <a:t>NOT</a:t>
            </a:r>
            <a:r>
              <a:rPr lang="en-US" sz="2400" dirty="0">
                <a:solidFill>
                  <a:schemeClr val="accent5"/>
                </a:solidFill>
              </a:rPr>
              <a:t> change the parameter in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192160" y="678819"/>
            <a:ext cx="664457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		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makes a copy of x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 or 6 ?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local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6E844-CCE2-424F-A2EC-92BC650E20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42B82-7EE5-F04E-9E13-7AA7CB296FC9}"/>
              </a:ext>
            </a:extLst>
          </p:cNvPr>
          <p:cNvGrpSpPr/>
          <p:nvPr/>
        </p:nvGrpSpPr>
        <p:grpSpPr>
          <a:xfrm>
            <a:off x="7135794" y="2178648"/>
            <a:ext cx="4665264" cy="1820130"/>
            <a:chOff x="7334576" y="1631995"/>
            <a:chExt cx="4665264" cy="182013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9C66CC-A35B-2E41-9886-EFE3E5447327}"/>
                </a:ext>
              </a:extLst>
            </p:cNvPr>
            <p:cNvSpPr txBox="1"/>
            <p:nvPr/>
          </p:nvSpPr>
          <p:spPr>
            <a:xfrm>
              <a:off x="9849371" y="2214394"/>
              <a:ext cx="192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copy of contents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6332B-DAB2-A441-96BC-BDB86C96BC7A}"/>
                </a:ext>
              </a:extLst>
            </p:cNvPr>
            <p:cNvSpPr txBox="1"/>
            <p:nvPr/>
          </p:nvSpPr>
          <p:spPr>
            <a:xfrm>
              <a:off x="10472064" y="1656050"/>
              <a:ext cx="15277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3F00B-E57A-AF47-BA75-3CE783B9B539}"/>
                </a:ext>
              </a:extLst>
            </p:cNvPr>
            <p:cNvSpPr txBox="1"/>
            <p:nvPr/>
          </p:nvSpPr>
          <p:spPr>
            <a:xfrm>
              <a:off x="10412367" y="3054414"/>
              <a:ext cx="136197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</a:t>
              </a:r>
              <a:r>
                <a:rPr lang="en-US" dirty="0" err="1">
                  <a:solidFill>
                    <a:srgbClr val="0070C0"/>
                  </a:solidFill>
                </a:rPr>
                <a:t>inc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4E5C85-B405-E045-8B27-10657851100F}"/>
                </a:ext>
              </a:extLst>
            </p:cNvPr>
            <p:cNvGrpSpPr/>
            <p:nvPr/>
          </p:nvGrpSpPr>
          <p:grpSpPr>
            <a:xfrm>
              <a:off x="7334576" y="1678917"/>
              <a:ext cx="1647148" cy="1773208"/>
              <a:chOff x="5381443" y="2052050"/>
              <a:chExt cx="1647148" cy="1773208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5EF6A094-937A-234F-96FF-AB8ACCE295D9}"/>
                  </a:ext>
                </a:extLst>
              </p:cNvPr>
              <p:cNvSpPr/>
              <p:nvPr/>
            </p:nvSpPr>
            <p:spPr>
              <a:xfrm>
                <a:off x="6645954" y="2052050"/>
                <a:ext cx="382637" cy="1773208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199D33-6949-A548-AB6C-FFB85AA6C8CE}"/>
                  </a:ext>
                </a:extLst>
              </p:cNvPr>
              <p:cNvSpPr txBox="1"/>
              <p:nvPr/>
            </p:nvSpPr>
            <p:spPr>
              <a:xfrm>
                <a:off x="5381443" y="2481106"/>
                <a:ext cx="1264045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different memory locations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36D0AF-D41A-BA40-9109-19F02805B016}"/>
                </a:ext>
              </a:extLst>
            </p:cNvPr>
            <p:cNvSpPr txBox="1"/>
            <p:nvPr/>
          </p:nvSpPr>
          <p:spPr>
            <a:xfrm>
              <a:off x="9230644" y="16560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B0242E-4D9F-1744-931A-3B5806FB0D85}"/>
                </a:ext>
              </a:extLst>
            </p:cNvPr>
            <p:cNvSpPr txBox="1"/>
            <p:nvPr/>
          </p:nvSpPr>
          <p:spPr>
            <a:xfrm>
              <a:off x="8880122" y="1631995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5BE418-A039-1F47-A1D0-F0FF6EE7DFC6}"/>
                </a:ext>
              </a:extLst>
            </p:cNvPr>
            <p:cNvSpPr txBox="1"/>
            <p:nvPr/>
          </p:nvSpPr>
          <p:spPr>
            <a:xfrm>
              <a:off x="9230644" y="302242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A9A0-4A66-FF41-86E1-C0041CFAA045}"/>
                </a:ext>
              </a:extLst>
            </p:cNvPr>
            <p:cNvSpPr txBox="1"/>
            <p:nvPr/>
          </p:nvSpPr>
          <p:spPr>
            <a:xfrm>
              <a:off x="8880122" y="2998371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solidFill>
                    <a:srgbClr val="2C895B"/>
                  </a:solidFill>
                </a:rPr>
                <a:t>i</a:t>
              </a:r>
              <a:endParaRPr lang="en-US" sz="2200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00EF02-3F8E-7140-8D63-D32DD96A198F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9728484" y="2042130"/>
              <a:ext cx="0" cy="980296"/>
            </a:xfrm>
            <a:prstGeom prst="straightConnector1">
              <a:avLst/>
            </a:prstGeom>
            <a:ln w="44450">
              <a:solidFill>
                <a:srgbClr val="FF000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91CCF-03B4-E14A-A019-81C7BCF68126}"/>
              </a:ext>
            </a:extLst>
          </p:cNvPr>
          <p:cNvGrpSpPr/>
          <p:nvPr/>
        </p:nvGrpSpPr>
        <p:grpSpPr>
          <a:xfrm>
            <a:off x="1948070" y="695971"/>
            <a:ext cx="9852988" cy="1178243"/>
            <a:chOff x="1948070" y="695971"/>
            <a:chExt cx="9852988" cy="1178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95352-140E-374B-94C1-D10CF15BA914}"/>
                </a:ext>
              </a:extLst>
            </p:cNvPr>
            <p:cNvSpPr txBox="1"/>
            <p:nvPr/>
          </p:nvSpPr>
          <p:spPr>
            <a:xfrm>
              <a:off x="7599256" y="695971"/>
              <a:ext cx="420180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if this was an expression like </a:t>
              </a:r>
              <a:r>
                <a:rPr lang="en-US" dirty="0" err="1">
                  <a:solidFill>
                    <a:schemeClr val="tx2"/>
                  </a:solidFill>
                </a:rPr>
                <a:t>inc</a:t>
              </a:r>
              <a:r>
                <a:rPr lang="en-US" dirty="0">
                  <a:solidFill>
                    <a:schemeClr val="tx2"/>
                  </a:solidFill>
                </a:rPr>
                <a:t>(x+1) it evaluates and stores the result in the memory allocated for the copy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D80090-511D-FD4C-A98B-658E5659709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948070" y="1157636"/>
              <a:ext cx="5651186" cy="7165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32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56772"/>
            <a:ext cx="10515600" cy="508125"/>
          </a:xfrm>
        </p:spPr>
        <p:txBody>
          <a:bodyPr/>
          <a:lstStyle/>
          <a:p>
            <a:r>
              <a:rPr lang="en-US" dirty="0"/>
              <a:t>Function Output Parameters: Passing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9773" y="825969"/>
            <a:ext cx="11708108" cy="565402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rgbClr val="2C895B"/>
                </a:solidFill>
              </a:rPr>
              <a:t>Passing a pointer parameter </a:t>
            </a:r>
            <a:r>
              <a:rPr lang="en-US" sz="2400" dirty="0"/>
              <a:t>with the </a:t>
            </a:r>
            <a:r>
              <a:rPr lang="en-US" sz="2400" b="1" u="sng" dirty="0">
                <a:solidFill>
                  <a:srgbClr val="0070C0"/>
                </a:solidFill>
              </a:rPr>
              <a:t>intent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that the </a:t>
            </a:r>
            <a:r>
              <a:rPr lang="en-US" sz="2400" dirty="0">
                <a:solidFill>
                  <a:srgbClr val="0070C0"/>
                </a:solidFill>
              </a:rPr>
              <a:t>called function </a:t>
            </a:r>
            <a:r>
              <a:rPr lang="en-US" sz="2400" dirty="0"/>
              <a:t>will use the address </a:t>
            </a:r>
            <a:r>
              <a:rPr lang="en-US" sz="2400" dirty="0">
                <a:solidFill>
                  <a:srgbClr val="0070C0"/>
                </a:solidFill>
              </a:rPr>
              <a:t>it to store values for </a:t>
            </a:r>
            <a:r>
              <a:rPr lang="en-US" sz="2400" dirty="0"/>
              <a:t>use by the </a:t>
            </a:r>
            <a:r>
              <a:rPr lang="en-US" sz="2400" dirty="0">
                <a:solidFill>
                  <a:srgbClr val="F37440"/>
                </a:solidFill>
              </a:rPr>
              <a:t>calling function</a:t>
            </a:r>
            <a:r>
              <a:rPr lang="en-US" sz="2400" dirty="0"/>
              <a:t>, then </a:t>
            </a:r>
            <a:r>
              <a:rPr lang="en-US" sz="2400" dirty="0">
                <a:solidFill>
                  <a:srgbClr val="0070C0"/>
                </a:solidFill>
              </a:rPr>
              <a:t>pointer parameter</a:t>
            </a:r>
            <a:r>
              <a:rPr lang="en-US" sz="2400" dirty="0"/>
              <a:t> is called an </a:t>
            </a:r>
            <a:r>
              <a:rPr lang="en-US" sz="2400" b="1" dirty="0">
                <a:solidFill>
                  <a:srgbClr val="0070C0"/>
                </a:solidFill>
              </a:rPr>
              <a:t>output parameter</a:t>
            </a:r>
          </a:p>
          <a:p>
            <a:r>
              <a:rPr lang="en-US" sz="2400" dirty="0"/>
              <a:t>Enables additional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values to be returned (besides the return) </a:t>
            </a:r>
            <a:r>
              <a:rPr lang="en-US" sz="2400" dirty="0">
                <a:solidFill>
                  <a:schemeClr val="tx2"/>
                </a:solidFill>
              </a:rPr>
              <a:t>from a function call </a:t>
            </a:r>
          </a:p>
          <a:p>
            <a:pPr lvl="3"/>
            <a:endParaRPr lang="en-US" sz="1400" b="1" dirty="0">
              <a:solidFill>
                <a:srgbClr val="0070C0"/>
              </a:solidFill>
            </a:endParaRPr>
          </a:p>
          <a:p>
            <a:pPr lvl="7"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With a pointer to </a:t>
            </a:r>
            <a:r>
              <a:rPr lang="en-US" sz="2400" dirty="0">
                <a:solidFill>
                  <a:schemeClr val="accent5"/>
                </a:solidFill>
              </a:rPr>
              <a:t>x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FF0000"/>
                </a:solidFill>
              </a:rPr>
              <a:t>inc</a:t>
            </a:r>
            <a:r>
              <a:rPr lang="en-US" sz="2400" dirty="0">
                <a:solidFill>
                  <a:srgbClr val="FF0000"/>
                </a:solidFill>
              </a:rPr>
              <a:t>() can change x in main() </a:t>
            </a:r>
          </a:p>
          <a:p>
            <a:pPr lvl="8">
              <a:lnSpc>
                <a:spcPct val="100000"/>
              </a:lnSpc>
            </a:pPr>
            <a:r>
              <a:rPr lang="en-US" sz="2400" dirty="0">
                <a:solidFill>
                  <a:srgbClr val="FF0000"/>
                </a:solidFill>
              </a:rPr>
              <a:t>This is called </a:t>
            </a:r>
            <a:r>
              <a:rPr lang="en-US" sz="2400" dirty="0"/>
              <a:t>a </a:t>
            </a:r>
            <a:r>
              <a:rPr lang="en-US" sz="2400" i="1" dirty="0">
                <a:solidFill>
                  <a:schemeClr val="accent1"/>
                </a:solidFill>
              </a:rPr>
              <a:t>side-effect</a:t>
            </a:r>
            <a:endParaRPr lang="en-US" sz="2400" dirty="0">
              <a:solidFill>
                <a:schemeClr val="accent5"/>
              </a:solidFill>
            </a:endParaRPr>
          </a:p>
          <a:p>
            <a:pPr lvl="7">
              <a:lnSpc>
                <a:spcPct val="100000"/>
              </a:lnSpc>
            </a:pPr>
            <a:r>
              <a:rPr lang="en-US" sz="2400" dirty="0" err="1">
                <a:solidFill>
                  <a:srgbClr val="0070C0"/>
                </a:solidFill>
              </a:rPr>
              <a:t>inc</a:t>
            </a:r>
            <a:r>
              <a:rPr lang="en-US" sz="2400" dirty="0">
                <a:solidFill>
                  <a:srgbClr val="0070C0"/>
                </a:solidFill>
              </a:rPr>
              <a:t>() </a:t>
            </a:r>
            <a:r>
              <a:rPr lang="en-US" sz="2400" dirty="0">
                <a:solidFill>
                  <a:schemeClr val="tx2"/>
                </a:solidFill>
              </a:rPr>
              <a:t>can also </a:t>
            </a:r>
            <a:r>
              <a:rPr lang="en-US" sz="2400" dirty="0">
                <a:solidFill>
                  <a:srgbClr val="0070C0"/>
                </a:solidFill>
              </a:rPr>
              <a:t>change the </a:t>
            </a:r>
            <a:r>
              <a:rPr lang="en-US" sz="2400" i="1" dirty="0">
                <a:solidFill>
                  <a:srgbClr val="0070C0"/>
                </a:solidFill>
              </a:rPr>
              <a:t>value </a:t>
            </a:r>
            <a:r>
              <a:rPr lang="en-US" sz="2400" dirty="0">
                <a:solidFill>
                  <a:srgbClr val="0070C0"/>
                </a:solidFill>
              </a:rPr>
              <a:t>of p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2"/>
                </a:solidFill>
              </a:rPr>
              <a:t>the copy, just like any other parameter</a:t>
            </a:r>
          </a:p>
          <a:p>
            <a:pPr lvl="7"/>
            <a:endParaRPr lang="en-US" sz="1200" dirty="0"/>
          </a:p>
          <a:p>
            <a:r>
              <a:rPr lang="en-US" sz="2400" dirty="0"/>
              <a:t>C is still using “</a:t>
            </a:r>
            <a:r>
              <a:rPr lang="en-US" sz="2400" i="1" dirty="0">
                <a:solidFill>
                  <a:schemeClr val="accent1"/>
                </a:solidFill>
              </a:rPr>
              <a:t>pass by value</a:t>
            </a:r>
            <a:r>
              <a:rPr lang="en-US" sz="2400" dirty="0"/>
              <a:t>” </a:t>
            </a:r>
          </a:p>
          <a:p>
            <a:pPr lvl="1"/>
            <a:r>
              <a:rPr lang="en-US" sz="2200" dirty="0"/>
              <a:t>we pass the </a:t>
            </a:r>
            <a:r>
              <a:rPr lang="en-US" sz="2200" b="1" dirty="0">
                <a:solidFill>
                  <a:schemeClr val="accent5"/>
                </a:solidFill>
              </a:rPr>
              <a:t>value </a:t>
            </a:r>
            <a:r>
              <a:rPr lang="en-US" sz="2200" dirty="0">
                <a:solidFill>
                  <a:schemeClr val="accent5"/>
                </a:solidFill>
              </a:rPr>
              <a:t>of the address/pointer </a:t>
            </a:r>
            <a:r>
              <a:rPr lang="en-US" sz="2200" dirty="0"/>
              <a:t>in a</a:t>
            </a:r>
            <a:r>
              <a:rPr lang="en-US" sz="2200" dirty="0">
                <a:solidFill>
                  <a:schemeClr val="accent5"/>
                </a:solidFill>
              </a:rPr>
              <a:t> </a:t>
            </a:r>
            <a:r>
              <a:rPr lang="en-US" sz="2200" b="1" dirty="0">
                <a:solidFill>
                  <a:schemeClr val="accent5"/>
                </a:solidFill>
              </a:rPr>
              <a:t>parameter copy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The called routine</a:t>
            </a:r>
            <a:r>
              <a:rPr lang="en-US" sz="2200" dirty="0"/>
              <a:t> uses the address to change a variable in the caller's scope</a:t>
            </a:r>
            <a:endParaRPr lang="en-US" sz="2200" dirty="0">
              <a:solidFill>
                <a:schemeClr val="accent5"/>
              </a:solidFill>
            </a:endParaRPr>
          </a:p>
          <a:p>
            <a:pPr marL="681037" lvl="2" indent="0">
              <a:buNone/>
            </a:pP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858D4-B7DF-3F4A-B897-6C20ABF1F5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5868E1-B7D6-F142-869C-DF6194C8081F}"/>
              </a:ext>
            </a:extLst>
          </p:cNvPr>
          <p:cNvSpPr/>
          <p:nvPr/>
        </p:nvSpPr>
        <p:spPr bwMode="auto">
          <a:xfrm>
            <a:off x="537476" y="3039073"/>
            <a:ext cx="2898348" cy="18368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x = 5; 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80736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32" y="238256"/>
            <a:ext cx="10515600" cy="508125"/>
          </a:xfrm>
        </p:spPr>
        <p:txBody>
          <a:bodyPr/>
          <a:lstStyle/>
          <a:p>
            <a:r>
              <a:rPr lang="en-US" dirty="0"/>
              <a:t>How to Implement Output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925" y="941825"/>
            <a:ext cx="11858149" cy="533333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accent1"/>
                </a:solidFill>
              </a:rPr>
              <a:t>To pass the address of a variable x </a:t>
            </a:r>
            <a:r>
              <a:rPr lang="en-US" sz="2400" dirty="0"/>
              <a:t>use the </a:t>
            </a:r>
            <a:r>
              <a:rPr lang="en-US" sz="2400" b="1" dirty="0"/>
              <a:t>address operator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70C0"/>
                </a:solidFill>
              </a:rPr>
              <a:t>&amp;x</a:t>
            </a:r>
            <a:r>
              <a:rPr lang="en-US" sz="2400" dirty="0"/>
              <a:t>) </a:t>
            </a:r>
            <a:r>
              <a:rPr lang="en-US" sz="2400" b="1" dirty="0"/>
              <a:t>or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0070C0"/>
                </a:solidFill>
              </a:rPr>
              <a:t>contents of a pointer variable that points at x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To be receive an address</a:t>
            </a:r>
            <a:r>
              <a:rPr lang="en-US" sz="2400" dirty="0"/>
              <a:t> in the called function, define the </a:t>
            </a:r>
            <a:r>
              <a:rPr lang="en-US" sz="2400" dirty="0">
                <a:solidFill>
                  <a:schemeClr val="accent1"/>
                </a:solidFill>
              </a:rPr>
              <a:t>corresponding parameter type</a:t>
            </a:r>
            <a:r>
              <a:rPr lang="en-US" sz="2400" dirty="0"/>
              <a:t> to be </a:t>
            </a:r>
            <a:r>
              <a:rPr lang="en-US" sz="2400" dirty="0">
                <a:solidFill>
                  <a:srgbClr val="0070C0"/>
                </a:solidFill>
              </a:rPr>
              <a:t>a pointer</a:t>
            </a:r>
          </a:p>
          <a:p>
            <a:pPr lvl="1"/>
            <a:r>
              <a:rPr lang="en-US" sz="2400" dirty="0"/>
              <a:t>It is common to describe this method as: </a:t>
            </a:r>
            <a:r>
              <a:rPr lang="en-US" sz="2400" dirty="0">
                <a:solidFill>
                  <a:schemeClr val="accent1"/>
                </a:solidFill>
              </a:rPr>
              <a:t>“pass a pointer to x”</a:t>
            </a:r>
          </a:p>
          <a:p>
            <a:pPr lvl="1"/>
            <a:endParaRPr lang="en-US" sz="2400" dirty="0">
              <a:solidFill>
                <a:schemeClr val="accent1"/>
              </a:solidFill>
            </a:endParaRPr>
          </a:p>
          <a:p>
            <a:pPr lvl="1"/>
            <a:endParaRPr lang="en-US" sz="1400" dirty="0">
              <a:solidFill>
                <a:schemeClr val="accent1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70C0"/>
                </a:solidFill>
              </a:rPr>
              <a:t>Be careful </a:t>
            </a:r>
            <a:r>
              <a:rPr lang="en-US" sz="2400" dirty="0"/>
              <a:t>when passing and using pointers</a:t>
            </a:r>
          </a:p>
          <a:p>
            <a:pPr lvl="1"/>
            <a:r>
              <a:rPr lang="en-US" sz="2400" dirty="0"/>
              <a:t>When you have </a:t>
            </a:r>
            <a:r>
              <a:rPr lang="en-US" sz="2400" dirty="0">
                <a:solidFill>
                  <a:schemeClr val="accent1"/>
                </a:solidFill>
              </a:rPr>
              <a:t>the address of a memory location </a:t>
            </a:r>
            <a:r>
              <a:rPr lang="en-US" sz="2400" dirty="0"/>
              <a:t>you are in effect </a:t>
            </a:r>
            <a:r>
              <a:rPr lang="en-US" sz="2400" dirty="0">
                <a:solidFill>
                  <a:schemeClr val="accent1"/>
                </a:solidFill>
              </a:rPr>
              <a:t>over-riding (or by-passing) </a:t>
            </a:r>
            <a:r>
              <a:rPr lang="en-US" sz="2400" dirty="0">
                <a:solidFill>
                  <a:srgbClr val="FF0000"/>
                </a:solidFill>
              </a:rPr>
              <a:t>scope protections </a:t>
            </a:r>
            <a:r>
              <a:rPr lang="en-US" sz="2400" dirty="0">
                <a:solidFill>
                  <a:schemeClr val="accent1"/>
                </a:solidFill>
              </a:rPr>
              <a:t>for accessing variables</a:t>
            </a:r>
          </a:p>
          <a:p>
            <a:pPr lvl="2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7FD9-4B21-A440-907A-3FDC045F8B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4B876A-52A4-A44D-9C23-F2066D062535}"/>
              </a:ext>
            </a:extLst>
          </p:cNvPr>
          <p:cNvSpPr/>
          <p:nvPr/>
        </p:nvSpPr>
        <p:spPr bwMode="auto">
          <a:xfrm>
            <a:off x="1423969" y="3499747"/>
            <a:ext cx="8819421" cy="104513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is passed an address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	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pass the address of a variable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924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08125"/>
          </a:xfrm>
        </p:spPr>
        <p:txBody>
          <a:bodyPr/>
          <a:lstStyle/>
          <a:p>
            <a:r>
              <a:rPr lang="en-US" dirty="0"/>
              <a:t>Example Using Output Parameters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2401755" y="825884"/>
            <a:ext cx="5879620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CEC80-D698-0A4B-9924-94E88A6F1139}"/>
              </a:ext>
            </a:extLst>
          </p:cNvPr>
          <p:cNvSpPr/>
          <p:nvPr/>
        </p:nvSpPr>
        <p:spPr>
          <a:xfrm>
            <a:off x="10130725" y="4599977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C895B"/>
              </a:solidFill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F23AF13-97D6-7F41-A452-003239D270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12548" y="523358"/>
            <a:ext cx="3679452" cy="14893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At the Call to </a:t>
            </a:r>
            <a:r>
              <a:rPr lang="en-US" b="1" dirty="0" err="1">
                <a:solidFill>
                  <a:srgbClr val="0070C0"/>
                </a:solidFill>
              </a:rPr>
              <a:t>inc</a:t>
            </a:r>
            <a:r>
              <a:rPr lang="en-US" b="1" dirty="0">
                <a:solidFill>
                  <a:srgbClr val="0070C0"/>
                </a:solidFill>
              </a:rPr>
              <a:t>() in main()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Allocate space for p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Copy x's address into p</a:t>
            </a:r>
          </a:p>
          <a:p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72088-D15D-CB45-9CC9-24572E5860F2}"/>
              </a:ext>
            </a:extLst>
          </p:cNvPr>
          <p:cNvGrpSpPr/>
          <p:nvPr/>
        </p:nvGrpSpPr>
        <p:grpSpPr>
          <a:xfrm>
            <a:off x="183526" y="2211281"/>
            <a:ext cx="2909454" cy="707886"/>
            <a:chOff x="277091" y="1892853"/>
            <a:chExt cx="2909454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A970E-ACAF-4F4D-BBF2-3A8BBA3A6BE5}"/>
                </a:ext>
              </a:extLst>
            </p:cNvPr>
            <p:cNvSpPr txBox="1"/>
            <p:nvPr/>
          </p:nvSpPr>
          <p:spPr>
            <a:xfrm>
              <a:off x="277091" y="1892853"/>
              <a:ext cx="2117321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Pass the address of x (&amp;x)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EDECF591-52C9-764F-8F59-DF7A67C34B65}"/>
                </a:ext>
              </a:extLst>
            </p:cNvPr>
            <p:cNvSpPr/>
            <p:nvPr/>
          </p:nvSpPr>
          <p:spPr>
            <a:xfrm>
              <a:off x="2394412" y="2215783"/>
              <a:ext cx="792133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AC69F9-EF4E-104D-97A5-DD97F09B2F41}"/>
              </a:ext>
            </a:extLst>
          </p:cNvPr>
          <p:cNvGrpSpPr/>
          <p:nvPr/>
        </p:nvGrpSpPr>
        <p:grpSpPr>
          <a:xfrm>
            <a:off x="98707" y="4121528"/>
            <a:ext cx="2363558" cy="1015663"/>
            <a:chOff x="277091" y="1861840"/>
            <a:chExt cx="2363558" cy="10156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68082-05D1-EA4A-BE5F-1E92D93EF2E5}"/>
                </a:ext>
              </a:extLst>
            </p:cNvPr>
            <p:cNvSpPr txBox="1"/>
            <p:nvPr/>
          </p:nvSpPr>
          <p:spPr>
            <a:xfrm>
              <a:off x="277091" y="1861840"/>
              <a:ext cx="1965679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Receive an address copy (int *p)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202A6F91-7CEB-3141-B99A-E09E3DBF0A64}"/>
                </a:ext>
              </a:extLst>
            </p:cNvPr>
            <p:cNvSpPr/>
            <p:nvPr/>
          </p:nvSpPr>
          <p:spPr>
            <a:xfrm>
              <a:off x="2251323" y="2157812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0025-8436-1348-B006-2EEE7A64B780}"/>
              </a:ext>
            </a:extLst>
          </p:cNvPr>
          <p:cNvGrpSpPr/>
          <p:nvPr/>
        </p:nvGrpSpPr>
        <p:grpSpPr>
          <a:xfrm>
            <a:off x="9579391" y="2334392"/>
            <a:ext cx="1370783" cy="464174"/>
            <a:chOff x="2508381" y="2624894"/>
            <a:chExt cx="1370783" cy="4641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E344E-FFB9-3A4C-A7E0-B23807EED39E}"/>
                </a:ext>
              </a:extLst>
            </p:cNvPr>
            <p:cNvGrpSpPr/>
            <p:nvPr/>
          </p:nvGrpSpPr>
          <p:grpSpPr>
            <a:xfrm>
              <a:off x="2508381" y="2624894"/>
              <a:ext cx="1204322" cy="464174"/>
              <a:chOff x="9337153" y="205743"/>
              <a:chExt cx="1204322" cy="46417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4B3B67-34B2-674A-9B68-BF697ECC355B}"/>
                  </a:ext>
                </a:extLst>
              </p:cNvPr>
              <p:cNvSpPr txBox="1"/>
              <p:nvPr/>
            </p:nvSpPr>
            <p:spPr>
              <a:xfrm>
                <a:off x="9337153" y="208252"/>
                <a:ext cx="43815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D20D98-80D1-ED46-B690-7056E7ABDC3A}"/>
                  </a:ext>
                </a:extLst>
              </p:cNvPr>
              <p:cNvSpPr/>
              <p:nvPr/>
            </p:nvSpPr>
            <p:spPr>
              <a:xfrm>
                <a:off x="9889580" y="205743"/>
                <a:ext cx="651895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8093DF-E04E-2242-8780-75EA506869C7}"/>
                </a:ext>
              </a:extLst>
            </p:cNvPr>
            <p:cNvSpPr txBox="1"/>
            <p:nvPr/>
          </p:nvSpPr>
          <p:spPr>
            <a:xfrm>
              <a:off x="3278916" y="2680420"/>
              <a:ext cx="600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91F4E7-105A-5B4D-B7B8-F54152574A26}"/>
              </a:ext>
            </a:extLst>
          </p:cNvPr>
          <p:cNvSpPr txBox="1"/>
          <p:nvPr/>
        </p:nvSpPr>
        <p:spPr>
          <a:xfrm>
            <a:off x="10033055" y="4676920"/>
            <a:ext cx="87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87E96A-8D44-9D4C-A524-8CF1AFE2FB6F}"/>
              </a:ext>
            </a:extLst>
          </p:cNvPr>
          <p:cNvSpPr/>
          <p:nvPr/>
        </p:nvSpPr>
        <p:spPr>
          <a:xfrm>
            <a:off x="10130726" y="4138313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03F0AC-5715-B147-9CB7-F8DDA744EAC8}"/>
              </a:ext>
            </a:extLst>
          </p:cNvPr>
          <p:cNvSpPr/>
          <p:nvPr/>
        </p:nvSpPr>
        <p:spPr>
          <a:xfrm>
            <a:off x="10130725" y="369453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CB3C9-594B-F94A-9CC6-F7E5E159FC41}"/>
              </a:ext>
            </a:extLst>
          </p:cNvPr>
          <p:cNvSpPr/>
          <p:nvPr/>
        </p:nvSpPr>
        <p:spPr>
          <a:xfrm>
            <a:off x="10130725" y="325032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72AE0E-8617-4A45-AE72-6B2B3677992D}"/>
              </a:ext>
            </a:extLst>
          </p:cNvPr>
          <p:cNvSpPr/>
          <p:nvPr/>
        </p:nvSpPr>
        <p:spPr>
          <a:xfrm>
            <a:off x="10137493" y="277993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C80C6-14C1-C34C-88D5-78F9F9A1E283}"/>
              </a:ext>
            </a:extLst>
          </p:cNvPr>
          <p:cNvSpPr txBox="1"/>
          <p:nvPr/>
        </p:nvSpPr>
        <p:spPr>
          <a:xfrm>
            <a:off x="10200281" y="5106580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address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38B85E-690A-E047-8F40-E869717F7285}"/>
              </a:ext>
            </a:extLst>
          </p:cNvPr>
          <p:cNvSpPr txBox="1"/>
          <p:nvPr/>
        </p:nvSpPr>
        <p:spPr>
          <a:xfrm>
            <a:off x="10717973" y="476785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4F9A52-F1FB-7541-8DF7-EA8816FE32A0}"/>
              </a:ext>
            </a:extLst>
          </p:cNvPr>
          <p:cNvSpPr txBox="1"/>
          <p:nvPr/>
        </p:nvSpPr>
        <p:spPr>
          <a:xfrm>
            <a:off x="10717628" y="42821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4DC029-BAA2-FF47-A884-4005410BB38B}"/>
              </a:ext>
            </a:extLst>
          </p:cNvPr>
          <p:cNvSpPr txBox="1"/>
          <p:nvPr/>
        </p:nvSpPr>
        <p:spPr>
          <a:xfrm>
            <a:off x="10706434" y="384458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FD5CE2-7EF8-1D4A-9FAF-738A3B617AFB}"/>
              </a:ext>
            </a:extLst>
          </p:cNvPr>
          <p:cNvSpPr txBox="1"/>
          <p:nvPr/>
        </p:nvSpPr>
        <p:spPr>
          <a:xfrm>
            <a:off x="10706434" y="340704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2B8DFC-6ECE-744D-B180-D12280CCD895}"/>
              </a:ext>
            </a:extLst>
          </p:cNvPr>
          <p:cNvSpPr txBox="1"/>
          <p:nvPr/>
        </p:nvSpPr>
        <p:spPr>
          <a:xfrm>
            <a:off x="10717628" y="29672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16771B-0066-B345-BED1-144A94710A91}"/>
              </a:ext>
            </a:extLst>
          </p:cNvPr>
          <p:cNvSpPr txBox="1"/>
          <p:nvPr/>
        </p:nvSpPr>
        <p:spPr>
          <a:xfrm>
            <a:off x="10735170" y="2497437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0x1014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E3C85C-F042-2341-AC37-85FBC4AC3829}"/>
              </a:ext>
            </a:extLst>
          </p:cNvPr>
          <p:cNvSpPr txBox="1"/>
          <p:nvPr/>
        </p:nvSpPr>
        <p:spPr>
          <a:xfrm>
            <a:off x="9564498" y="4633020"/>
            <a:ext cx="4381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E545CC-8671-0249-9F43-0C6573FDE866}"/>
              </a:ext>
            </a:extLst>
          </p:cNvPr>
          <p:cNvGrpSpPr/>
          <p:nvPr/>
        </p:nvGrpSpPr>
        <p:grpSpPr>
          <a:xfrm rot="16200000" flipV="1">
            <a:off x="8021603" y="3424848"/>
            <a:ext cx="2455088" cy="579356"/>
            <a:chOff x="463997" y="5610183"/>
            <a:chExt cx="3578026" cy="330946"/>
          </a:xfrm>
        </p:grpSpPr>
        <p:sp>
          <p:nvSpPr>
            <p:cNvPr id="99" name="Bent-Up Arrow 98">
              <a:extLst>
                <a:ext uri="{FF2B5EF4-FFF2-40B4-BE49-F238E27FC236}">
                  <a16:creationId xmlns:a16="http://schemas.microsoft.com/office/drawing/2014/main" id="{0B4E2E14-B16E-EC4E-8F1F-73B097D48EFB}"/>
                </a:ext>
              </a:extLst>
            </p:cNvPr>
            <p:cNvSpPr/>
            <p:nvPr/>
          </p:nvSpPr>
          <p:spPr>
            <a:xfrm>
              <a:off x="463997" y="5610183"/>
              <a:ext cx="3578026" cy="328868"/>
            </a:xfrm>
            <a:prstGeom prst="bentUpArrow">
              <a:avLst>
                <a:gd name="adj1" fmla="val 6886"/>
                <a:gd name="adj2" fmla="val 15935"/>
                <a:gd name="adj3" fmla="val 2641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026674-03B7-3C4B-95B4-D532DBF8C0D7}"/>
                </a:ext>
              </a:extLst>
            </p:cNvPr>
            <p:cNvSpPr/>
            <p:nvPr/>
          </p:nvSpPr>
          <p:spPr>
            <a:xfrm>
              <a:off x="463998" y="5612261"/>
              <a:ext cx="45719" cy="328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A449BA-AE90-A84D-A15C-2EA07D3DD9C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277E3-2770-AB4D-A10E-12EA7FC76060}"/>
              </a:ext>
            </a:extLst>
          </p:cNvPr>
          <p:cNvSpPr txBox="1"/>
          <p:nvPr/>
        </p:nvSpPr>
        <p:spPr>
          <a:xfrm>
            <a:off x="10330572" y="2366618"/>
            <a:ext cx="3758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59932-B7F0-3C44-9A20-DD094236225F}"/>
              </a:ext>
            </a:extLst>
          </p:cNvPr>
          <p:cNvGrpSpPr/>
          <p:nvPr/>
        </p:nvGrpSpPr>
        <p:grpSpPr>
          <a:xfrm>
            <a:off x="2810217" y="5611933"/>
            <a:ext cx="2308426" cy="1134898"/>
            <a:chOff x="211615" y="1544503"/>
            <a:chExt cx="2308426" cy="113489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2B6225-3B44-4044-BE41-5344FCB7F16E}"/>
                </a:ext>
              </a:extLst>
            </p:cNvPr>
            <p:cNvSpPr txBox="1"/>
            <p:nvPr/>
          </p:nvSpPr>
          <p:spPr>
            <a:xfrm>
              <a:off x="211615" y="1971515"/>
              <a:ext cx="2308426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Write to the output variable (*p)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EB97D3C-FAF3-8D40-8818-0DBAB486AA7D}"/>
                </a:ext>
              </a:extLst>
            </p:cNvPr>
            <p:cNvSpPr/>
            <p:nvPr/>
          </p:nvSpPr>
          <p:spPr>
            <a:xfrm rot="16200000">
              <a:off x="1065267" y="1633268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54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31" grpId="0"/>
      <p:bldP spid="97" grpId="0" animBg="1"/>
      <p:bldP spid="39" grpId="0"/>
      <p:bldP spid="4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1640076" y="1567747"/>
            <a:ext cx="791065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a[]);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a[])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D165FE-1F48-FF49-A952-17D8F6517EF2}"/>
              </a:ext>
            </a:extLst>
          </p:cNvPr>
          <p:cNvGrpSpPr/>
          <p:nvPr/>
        </p:nvGrpSpPr>
        <p:grpSpPr>
          <a:xfrm>
            <a:off x="4384840" y="1641325"/>
            <a:ext cx="6055863" cy="646331"/>
            <a:chOff x="5687763" y="3623526"/>
            <a:chExt cx="605586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338923-1FBF-A048-95D4-C48C8E305705}"/>
                </a:ext>
              </a:extLst>
            </p:cNvPr>
            <p:cNvSpPr txBox="1"/>
            <p:nvPr/>
          </p:nvSpPr>
          <p:spPr>
            <a:xfrm>
              <a:off x="7416800" y="3623526"/>
              <a:ext cx="432682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the name is the address, so this is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passing a pointer to the start of the array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B4A4E3-6900-884A-A983-9D0FD67A0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7763" y="3798792"/>
              <a:ext cx="172903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4260915" y="3698905"/>
            <a:ext cx="6877277" cy="1200329"/>
            <a:chOff x="4229794" y="5638096"/>
            <a:chExt cx="687727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5654607" y="5638096"/>
              <a:ext cx="5452464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“inside” the body of </a:t>
              </a:r>
              <a:r>
                <a:rPr lang="en-US" dirty="0" err="1">
                  <a:solidFill>
                    <a:schemeClr val="tx2"/>
                  </a:solidFill>
                </a:rPr>
                <a:t>sumAll</a:t>
              </a:r>
              <a:r>
                <a:rPr lang="en-US" dirty="0">
                  <a:solidFill>
                    <a:schemeClr val="tx2"/>
                  </a:solidFill>
                </a:rPr>
                <a:t>(), the question is: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how big is that array? all I have is a POINTER to the first element…..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32 bit arm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9794" y="6322655"/>
              <a:ext cx="142481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24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51CBEF-8E7A-C84B-A914-4E4C6F49DC7F}"/>
              </a:ext>
            </a:extLst>
          </p:cNvPr>
          <p:cNvSpPr/>
          <p:nvPr/>
        </p:nvSpPr>
        <p:spPr>
          <a:xfrm>
            <a:off x="91926" y="757797"/>
            <a:ext cx="5632983" cy="1445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" y="133316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1: Pass the size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053" y="677794"/>
            <a:ext cx="5621458" cy="1472747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Two ways to pass array size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pass the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/>
              <a:t> as an additional argument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a </a:t>
            </a:r>
            <a:r>
              <a:rPr lang="en-US" sz="2000" dirty="0">
                <a:solidFill>
                  <a:schemeClr val="accent1"/>
                </a:solidFill>
              </a:rPr>
              <a:t>sentinel element</a:t>
            </a:r>
            <a:r>
              <a:rPr lang="en-US" sz="2000" dirty="0"/>
              <a:t> as the last element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5812850" y="1188530"/>
            <a:ext cx="6287224" cy="2508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(numb[0]);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728802-CE52-6346-9057-6452E4783D17}"/>
              </a:ext>
            </a:extLst>
          </p:cNvPr>
          <p:cNvGrpSpPr/>
          <p:nvPr/>
        </p:nvGrpSpPr>
        <p:grpSpPr>
          <a:xfrm>
            <a:off x="228053" y="2299095"/>
            <a:ext cx="5899573" cy="646331"/>
            <a:chOff x="-3471011" y="5391887"/>
            <a:chExt cx="589957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40F2D1-05E2-F945-8C8E-C308BAA73403}"/>
                </a:ext>
              </a:extLst>
            </p:cNvPr>
            <p:cNvSpPr txBox="1"/>
            <p:nvPr/>
          </p:nvSpPr>
          <p:spPr>
            <a:xfrm>
              <a:off x="-3471011" y="5391887"/>
              <a:ext cx="516040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remember </a:t>
              </a:r>
              <a:r>
                <a:rPr lang="en-US" dirty="0">
                  <a:solidFill>
                    <a:schemeClr val="tx2"/>
                  </a:solidFill>
                </a:rPr>
                <a:t>you can only </a:t>
              </a:r>
              <a:r>
                <a:rPr lang="en-US" dirty="0">
                  <a:solidFill>
                    <a:srgbClr val="0070C0"/>
                  </a:solidFill>
                </a:rPr>
                <a:t>use </a:t>
              </a:r>
              <a:r>
                <a:rPr lang="en-US" dirty="0" err="1">
                  <a:solidFill>
                    <a:srgbClr val="0070C0"/>
                  </a:solidFill>
                </a:rPr>
                <a:t>sizeof</a:t>
              </a:r>
              <a:r>
                <a:rPr lang="en-US" dirty="0">
                  <a:solidFill>
                    <a:srgbClr val="0070C0"/>
                  </a:solidFill>
                </a:rPr>
                <a:t>() </a:t>
              </a:r>
              <a:r>
                <a:rPr lang="en-US" dirty="0">
                  <a:solidFill>
                    <a:schemeClr val="tx2"/>
                  </a:solidFill>
                </a:rPr>
                <a:t>to calculate element count</a:t>
              </a:r>
              <a:r>
                <a:rPr lang="en-US" dirty="0">
                  <a:solidFill>
                    <a:srgbClr val="0070C0"/>
                  </a:solidFill>
                </a:rPr>
                <a:t> where the array is </a:t>
              </a:r>
              <a:r>
                <a:rPr lang="en-US" u="sng" dirty="0">
                  <a:solidFill>
                    <a:srgbClr val="0070C0"/>
                  </a:solidFill>
                </a:rPr>
                <a:t>defined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D3D19-0B74-5942-8409-B9CE8A75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9390" y="5570411"/>
              <a:ext cx="739172" cy="1612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32F4C7F-467E-4949-9167-F03295DAF064}"/>
              </a:ext>
            </a:extLst>
          </p:cNvPr>
          <p:cNvSpPr/>
          <p:nvPr/>
        </p:nvSpPr>
        <p:spPr bwMode="auto">
          <a:xfrm>
            <a:off x="4054525" y="3890938"/>
            <a:ext cx="3822093" cy="26026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*end = a + size;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end)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+= *a++;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4FC5C2D-D774-984E-968C-3AFAD27D0B26}"/>
              </a:ext>
            </a:extLst>
          </p:cNvPr>
          <p:cNvSpPr/>
          <p:nvPr/>
        </p:nvSpPr>
        <p:spPr bwMode="auto">
          <a:xfrm>
            <a:off x="7939455" y="3971101"/>
            <a:ext cx="4163892" cy="260268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(int </a:t>
            </a:r>
            <a:r>
              <a:rPr lang="en-US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+= a[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*(a +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FF7E7-6AD2-7F45-AEBF-BBC53A5A0C82}"/>
              </a:ext>
            </a:extLst>
          </p:cNvPr>
          <p:cNvGrpSpPr/>
          <p:nvPr/>
        </p:nvGrpSpPr>
        <p:grpSpPr>
          <a:xfrm>
            <a:off x="156494" y="3047479"/>
            <a:ext cx="4368319" cy="3491478"/>
            <a:chOff x="226830" y="2925019"/>
            <a:chExt cx="4368319" cy="3491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E2935-E88D-6C40-BBF0-B8326F606084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9204B3-F5F0-B341-BE0F-EA60F5DC8DB7}"/>
                </a:ext>
              </a:extLst>
            </p:cNvPr>
            <p:cNvGrpSpPr/>
            <p:nvPr/>
          </p:nvGrpSpPr>
          <p:grpSpPr>
            <a:xfrm>
              <a:off x="226830" y="2925019"/>
              <a:ext cx="3504636" cy="3491478"/>
              <a:chOff x="226830" y="2925019"/>
              <a:chExt cx="3504636" cy="349147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73E2582-FBEE-544B-B1DE-C4655A885E82}"/>
                  </a:ext>
                </a:extLst>
              </p:cNvPr>
              <p:cNvGrpSpPr/>
              <p:nvPr/>
            </p:nvGrpSpPr>
            <p:grpSpPr>
              <a:xfrm>
                <a:off x="586285" y="2925019"/>
                <a:ext cx="3145181" cy="3491478"/>
                <a:chOff x="7027378" y="1215244"/>
                <a:chExt cx="3145181" cy="349147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6301D15-0F99-FE44-844D-52EFF42B4453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5C2B0AC-4EE1-BF4A-BFD5-A506B65BB074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42068CA-DC7D-8445-A2A7-BCC48D6D7256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04B81EC-9562-DD4F-B1FB-0BF93FB7BC8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95EA336-27CA-8C46-ACAA-E082583B614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78FA969-21A6-9545-9311-B9B76F3C46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148F9BB-4465-A94F-9DC5-FCB8BBD291F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C02370-AFF8-7A4D-A89B-1F33F406EB5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079C81-A6C3-0948-85C9-9D3782519CD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4" name="Right Brace 13">
                    <a:extLst>
                      <a:ext uri="{FF2B5EF4-FFF2-40B4-BE49-F238E27FC236}">
                        <a16:creationId xmlns:a16="http://schemas.microsoft.com/office/drawing/2014/main" id="{2809B021-9614-7348-90D2-F1E4231CD7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E0D1A5F-6054-F449-B807-6151145DCFC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end</a:t>
                    </a:r>
                  </a:p>
                </p:txBody>
              </p:sp>
              <p:sp>
                <p:nvSpPr>
                  <p:cNvPr id="18" name="Right Arrow 17">
                    <a:extLst>
                      <a:ext uri="{FF2B5EF4-FFF2-40B4-BE49-F238E27FC236}">
                        <a16:creationId xmlns:a16="http://schemas.microsoft.com/office/drawing/2014/main" id="{3413B898-8128-FD45-96E0-11E51A60FE01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118519-4D5F-624B-B57B-5EE4176D69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DE1CD4D6-DEAD-8D4F-9330-E4C13F5CC802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26F7F7-0946-CA4B-913D-6E5B9719F365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86258D-AC75-2C4D-A0C5-12EB48107174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D359A6-E305-0F48-A1E7-F86411D0F3A5}"/>
                  </a:ext>
                </a:extLst>
              </p:cNvPr>
              <p:cNvSpPr txBox="1"/>
              <p:nvPr/>
            </p:nvSpPr>
            <p:spPr>
              <a:xfrm>
                <a:off x="1578741" y="5654667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CB8D56-0BE0-5246-979F-DBE442EB06EA}"/>
              </a:ext>
            </a:extLst>
          </p:cNvPr>
          <p:cNvSpPr txBox="1"/>
          <p:nvPr/>
        </p:nvSpPr>
        <p:spPr>
          <a:xfrm>
            <a:off x="3078966" y="60379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24608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1" grpId="0" animBg="1"/>
      <p:bldP spid="42" grpId="0"/>
      <p:bldP spid="47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BFE0-C2A1-AD43-AB2F-13E18D5B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686579" cy="492029"/>
          </a:xfr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(): Variable Size (number of bytes) </a:t>
            </a:r>
            <a:r>
              <a:rPr lang="en-US" i="1" u="sng" dirty="0"/>
              <a:t>Operator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C45A-850C-7A48-9676-87A0788A09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79993" y="1776294"/>
            <a:ext cx="10464476" cy="453353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sizeof</a:t>
            </a:r>
            <a:r>
              <a:rPr lang="en-US" sz="2400" b="1" dirty="0">
                <a:solidFill>
                  <a:srgbClr val="FF0000"/>
                </a:solidFill>
              </a:rPr>
              <a:t>() </a:t>
            </a:r>
            <a:r>
              <a:rPr lang="en-US" sz="2400" b="1" u="sng" dirty="0">
                <a:solidFill>
                  <a:schemeClr val="accent1"/>
                </a:solidFill>
              </a:rPr>
              <a:t>operator</a:t>
            </a:r>
            <a:r>
              <a:rPr lang="en-US" sz="2400" b="1" dirty="0">
                <a:solidFill>
                  <a:srgbClr val="0070C0"/>
                </a:solidFill>
              </a:rPr>
              <a:t> returns a value of type </a:t>
            </a:r>
            <a:r>
              <a:rPr lang="en-US" sz="2400" b="1" dirty="0" err="1">
                <a:solidFill>
                  <a:srgbClr val="FF0000"/>
                </a:solidFill>
              </a:rPr>
              <a:t>size_t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		the 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used to store a variable or variable type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or </a:t>
            </a:r>
          </a:p>
          <a:p>
            <a:pPr marL="354012" lvl="1" indent="0">
              <a:buNone/>
            </a:pP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// preferred! 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argument to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is often an </a:t>
            </a:r>
            <a:r>
              <a:rPr lang="en-US" sz="2400" dirty="0">
                <a:solidFill>
                  <a:srgbClr val="0070C0"/>
                </a:solidFill>
              </a:rPr>
              <a:t>expression</a:t>
            </a:r>
            <a:r>
              <a:rPr lang="en-US" sz="2400" dirty="0"/>
              <a:t>: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=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* 10);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reads as: </a:t>
            </a:r>
          </a:p>
          <a:p>
            <a:pPr lvl="2"/>
            <a:r>
              <a:rPr lang="en-US" sz="2400" dirty="0">
                <a:solidFill>
                  <a:srgbClr val="2C895B"/>
                </a:solidFill>
                <a:cs typeface="Courier New" panose="02070309020205020404" pitchFamily="49" charset="0"/>
              </a:rPr>
              <a:t>number of bytes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cs typeface="Courier New" panose="02070309020205020404" pitchFamily="49" charset="0"/>
              </a:rPr>
              <a:t>required to store </a:t>
            </a:r>
            <a:r>
              <a:rPr 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10 integers (an array of [10])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6D5C59-210C-BC47-9CE6-72560C39F91F}"/>
              </a:ext>
            </a:extLst>
          </p:cNvPr>
          <p:cNvSpPr/>
          <p:nvPr/>
        </p:nvSpPr>
        <p:spPr bwMode="auto">
          <a:xfrm>
            <a:off x="779993" y="766607"/>
            <a:ext cx="10382741" cy="85510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type may vary by system but is always </a:t>
            </a:r>
            <a:r>
              <a:rPr lang="en-US" sz="2400" u="sng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9AFCF-5564-9544-B37E-15088F816E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647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53" y="115231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2: Use a sentinel element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9481" y="617501"/>
            <a:ext cx="10599308" cy="82529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sentinel</a:t>
            </a:r>
            <a:r>
              <a:rPr lang="en-US" dirty="0"/>
              <a:t> is an element that contains a value that is not part of the normal data range</a:t>
            </a:r>
          </a:p>
          <a:p>
            <a:pPr lvl="1"/>
            <a:r>
              <a:rPr lang="en-US" dirty="0"/>
              <a:t>Forms of 0 are often used (like with strings). Examples: '\0', NULL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1476042" y="1533382"/>
            <a:ext cx="7485477" cy="219748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y_strlen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 '\0'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chars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32F4C7F-467E-4949-9167-F03295DAF064}"/>
              </a:ext>
            </a:extLst>
          </p:cNvPr>
          <p:cNvSpPr/>
          <p:nvPr/>
        </p:nvSpPr>
        <p:spPr bwMode="auto">
          <a:xfrm>
            <a:off x="1419297" y="3888775"/>
            <a:ext cx="5681137" cy="29096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(a == NULL)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for NULL pointer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(*b++ != '\0')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– a – 1);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AA74FE-40AA-0C45-BB97-EDD840237892}"/>
              </a:ext>
            </a:extLst>
          </p:cNvPr>
          <p:cNvGrpSpPr/>
          <p:nvPr/>
        </p:nvGrpSpPr>
        <p:grpSpPr>
          <a:xfrm>
            <a:off x="7228735" y="3370081"/>
            <a:ext cx="4368319" cy="3372688"/>
            <a:chOff x="226830" y="3043809"/>
            <a:chExt cx="4368319" cy="33726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48B3F1-7466-E945-B3EE-30820CFE7B03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0x103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0x102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0x101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86378F-F1AB-A34F-B006-350F663A24C0}"/>
                </a:ext>
              </a:extLst>
            </p:cNvPr>
            <p:cNvGrpSpPr/>
            <p:nvPr/>
          </p:nvGrpSpPr>
          <p:grpSpPr>
            <a:xfrm>
              <a:off x="226830" y="3043809"/>
              <a:ext cx="2964727" cy="3372688"/>
              <a:chOff x="226830" y="3043809"/>
              <a:chExt cx="2964727" cy="33726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93FB2F-3228-F644-B585-43C20EF732EC}"/>
                  </a:ext>
                </a:extLst>
              </p:cNvPr>
              <p:cNvGrpSpPr/>
              <p:nvPr/>
            </p:nvGrpSpPr>
            <p:grpSpPr>
              <a:xfrm>
                <a:off x="586285" y="3043809"/>
                <a:ext cx="2605272" cy="3372688"/>
                <a:chOff x="7027378" y="1334034"/>
                <a:chExt cx="2605272" cy="337268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E4BE2E5-E78D-1A45-A40B-138FCB4B30C5}"/>
                    </a:ext>
                  </a:extLst>
                </p:cNvPr>
                <p:cNvSpPr/>
                <p:nvPr/>
              </p:nvSpPr>
              <p:spPr>
                <a:xfrm>
                  <a:off x="8681831" y="1334034"/>
                  <a:ext cx="851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byte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46088E2-410D-1D45-89D3-3A8F81251BED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ADF8235-D1AB-B545-84D6-ADA6E3E1FE12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'a'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CEE1E8A-05EB-8947-8C1B-DFBF4D300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'b'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646A0A0-CBF6-AB41-8150-15ECC8B4B7C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'c'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F7E17C6-4D9F-3F4E-AD27-8D6602847D1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'd'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2F63F53-EA6A-2A47-B742-7E402959A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'e'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069D0CA-F136-CD44-9D7C-10720128620E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'\0'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7589AAD-09A1-B046-912B-C8C6ECFB1114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53" name="Right Brace 52">
                    <a:extLst>
                      <a:ext uri="{FF2B5EF4-FFF2-40B4-BE49-F238E27FC236}">
                        <a16:creationId xmlns:a16="http://schemas.microsoft.com/office/drawing/2014/main" id="{24DA156A-8698-B748-833F-1D05124E1C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A0853DB-5C0B-954D-B905-F3E353D6EC7A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b</a:t>
                    </a:r>
                  </a:p>
                </p:txBody>
              </p:sp>
              <p:sp>
                <p:nvSpPr>
                  <p:cNvPr id="55" name="Right Arrow 54">
                    <a:extLst>
                      <a:ext uri="{FF2B5EF4-FFF2-40B4-BE49-F238E27FC236}">
                        <a16:creationId xmlns:a16="http://schemas.microsoft.com/office/drawing/2014/main" id="{B4865226-F205-3F4E-882C-53D2B1DF94CB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FE12A5E-AE57-3D4C-999A-3ED78A4FEA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57" name="Right Arrow 56">
                    <a:extLst>
                      <a:ext uri="{FF2B5EF4-FFF2-40B4-BE49-F238E27FC236}">
                        <a16:creationId xmlns:a16="http://schemas.microsoft.com/office/drawing/2014/main" id="{EA8BEBE9-7CF6-2B46-873F-1D71B2A759F9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BD18AC-D1E5-4747-ADFE-43997A6BFCB8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4E9158-8E29-A448-B82B-0866DD7B0C12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0x114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A47114-315E-3743-BB7C-157A5EA7D316}"/>
                  </a:ext>
                </a:extLst>
              </p:cNvPr>
              <p:cNvSpPr txBox="1"/>
              <p:nvPr/>
            </p:nvSpPr>
            <p:spPr>
              <a:xfrm>
                <a:off x="1704602" y="5685418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buf</a:t>
                </a:r>
                <a:endParaRPr lang="en-US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74BA53-D9D4-9341-83D9-1CB0AD2D8555}"/>
              </a:ext>
            </a:extLst>
          </p:cNvPr>
          <p:cNvSpPr txBox="1"/>
          <p:nvPr/>
        </p:nvSpPr>
        <p:spPr>
          <a:xfrm>
            <a:off x="10176401" y="635027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</p:spTree>
    <p:extLst>
      <p:ext uri="{BB962C8B-B14F-4D97-AF65-F5344CB8AC3E}">
        <p14:creationId xmlns:p14="http://schemas.microsoft.com/office/powerpoint/2010/main" val="19636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  <p:bldP spid="42" grpId="0"/>
      <p:bldP spid="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13681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2D array of chars  (where rows </a:t>
            </a:r>
            <a:r>
              <a:rPr lang="en-US" sz="2400" dirty="0">
                <a:solidFill>
                  <a:srgbClr val="2C895B"/>
                </a:solidFill>
              </a:rPr>
              <a:t>may include </a:t>
            </a:r>
            <a:r>
              <a:rPr lang="en-US" sz="2400" dirty="0">
                <a:solidFill>
                  <a:schemeClr val="accent1"/>
                </a:solidFill>
              </a:rPr>
              <a:t>strings)</a:t>
            </a:r>
            <a:endParaRPr lang="en-US" sz="2400" dirty="0"/>
          </a:p>
          <a:p>
            <a:r>
              <a:rPr lang="en-US" sz="2400" dirty="0"/>
              <a:t>Each row has </a:t>
            </a:r>
            <a:r>
              <a:rPr lang="en-US" sz="2400" dirty="0">
                <a:solidFill>
                  <a:schemeClr val="accent1"/>
                </a:solidFill>
              </a:rPr>
              <a:t>the same fixed number of memory allocated </a:t>
            </a:r>
            <a:endParaRPr lang="en-US" sz="2400" dirty="0"/>
          </a:p>
          <a:p>
            <a:r>
              <a:rPr lang="en-US" sz="2400" dirty="0"/>
              <a:t>All the rows are the same length regardless of the actual string length)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column size must be large enough for the longest string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aos2d[3][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126010" y="3442898"/>
            <a:ext cx="1361897" cy="1098527"/>
            <a:chOff x="188955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188955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188955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231860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990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1306" y="1072790"/>
            <a:ext cx="11919414" cy="53196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  <a:p>
            <a:pPr lvl="1"/>
            <a:r>
              <a:rPr lang="en-US" sz="2200" dirty="0"/>
              <a:t>When I was learning, this was the most confusing syntax aspects of C!</a:t>
            </a:r>
          </a:p>
          <a:p>
            <a:pPr lvl="2"/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375626"/>
              </p:ext>
            </p:extLst>
          </p:nvPr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20148"/>
              </p:ext>
            </p:extLst>
          </p:nvPr>
        </p:nvGraphicFramePr>
        <p:xfrm>
          <a:off x="2483391" y="3429000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84028"/>
              </p:ext>
            </p:extLst>
          </p:nvPr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39014"/>
              </p:ext>
            </p:extLst>
          </p:nvPr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898939" y="352482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565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2000" dirty="0">
                <a:cs typeface="Courier New" panose="02070309020205020404" pitchFamily="49" charset="0"/>
              </a:rPr>
              <a:t>is the 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 of the executable file (% </a:t>
            </a:r>
            <a:r>
              <a:rPr lang="en-US" sz="2000" dirty="0">
                <a:solidFill>
                  <a:srgbClr val="7030A0"/>
                </a:solidFill>
              </a:rPr>
              <a:t>./vim 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 always contains a NULL (0)  sentinel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(or **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</a:rPr>
              <a:t>elements point at </a:t>
            </a:r>
            <a:r>
              <a:rPr lang="en-US" sz="2000" b="1" dirty="0">
                <a:solidFill>
                  <a:srgbClr val="0070C0"/>
                </a:solidFill>
              </a:rPr>
              <a:t>mutable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strings</a:t>
            </a:r>
            <a:r>
              <a:rPr lang="en-US" sz="20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6974" y="421083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30011" y="386929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910651" y="3869300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5553" y="353285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909776" y="42251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71243" y="6228442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749636" y="6223229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71243" y="576672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749636" y="576151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125883" y="3517308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0" y="3204427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896509" y="3146486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989873" y="4574556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545100" y="4466522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366717" y="4061575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366717" y="3710247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5D6AA1-0625-AC61-9512-5B4AC11783DC}"/>
              </a:ext>
            </a:extLst>
          </p:cNvPr>
          <p:cNvSpPr txBox="1"/>
          <p:nvPr/>
        </p:nvSpPr>
        <p:spPr>
          <a:xfrm>
            <a:off x="7325236" y="4236982"/>
            <a:ext cx="46025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*(argv+0));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*(argv+1));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*(argv+2));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17942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54564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293441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323193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711969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100745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489521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487829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259554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63876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72690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108158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48737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821754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200967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370050" y="5566671"/>
            <a:ext cx="3819114" cy="759381"/>
            <a:chOff x="2370050" y="5566671"/>
            <a:chExt cx="3819114" cy="7593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738126" y="556667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370050" y="5976851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191422" y="5840742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2986450" y="3053874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271160" y="4403400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28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1057822" y="101637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53284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C38B-9824-390C-22AE-77FA09A714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2189" y="2843581"/>
            <a:ext cx="5578760" cy="39891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[0][0]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**(argv+0)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[0][8]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  <a:p>
            <a:pPr marL="0" indent="0">
              <a:buNone/>
            </a:pP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*(pt+8)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185857" y="170239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188894" y="13608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1069534" y="136085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164436" y="102440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1068659" y="171674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30126" y="3719997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908519" y="371478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30126" y="325828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908519" y="325306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284766" y="1008863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158883" y="6959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1055392" y="63804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1148756" y="2066111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703983" y="1958077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525600" y="1553130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525600" y="1201802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33830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70452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309330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482076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870852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259628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648404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503718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418437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79765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88578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267041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64625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980637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359850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539087" y="3065254"/>
            <a:ext cx="3310933" cy="776278"/>
            <a:chOff x="2528933" y="3041329"/>
            <a:chExt cx="3310933" cy="7762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388828" y="304132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724721" y="31941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528933" y="346840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350305" y="3332297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3145333" y="545429"/>
            <a:ext cx="3521748" cy="662087"/>
            <a:chOff x="2986450" y="3053874"/>
            <a:chExt cx="3521748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430043" y="1894955"/>
            <a:ext cx="4028297" cy="662087"/>
            <a:chOff x="3271160" y="4403400"/>
            <a:chExt cx="4028297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0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6984024" y="4058654"/>
            <a:ext cx="466936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CC3B252-BD6D-44F8-0106-A02DAA859672}"/>
              </a:ext>
            </a:extLst>
          </p:cNvPr>
          <p:cNvSpPr/>
          <p:nvPr/>
        </p:nvSpPr>
        <p:spPr bwMode="auto">
          <a:xfrm>
            <a:off x="678698" y="4312019"/>
            <a:ext cx="5690139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!= NULL;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for (int j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!= '\0';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968068" y="100531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96103" y="16913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99140" y="134979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979780" y="13497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74682" y="101334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978905" y="170568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140372" y="370893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818765" y="37037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140372" y="3247220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818765" y="32420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4195012" y="997802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69129" y="6849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965638" y="626980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1059002" y="2055050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1614229" y="1947016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1435846" y="1542069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1435846" y="1190741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224855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261477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300354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3392322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3781098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4169874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4558650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494742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5328683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570789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279603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3177287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355650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2890883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3270096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2215110" y="3081508"/>
            <a:ext cx="3843490" cy="761583"/>
            <a:chOff x="2439179" y="3044963"/>
            <a:chExt cx="3843490" cy="76158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831631" y="30449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 flipH="1">
              <a:off x="2439179" y="3457345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5260551" y="3321236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3055579" y="534368"/>
            <a:ext cx="3521748" cy="662087"/>
            <a:chOff x="2986450" y="3053874"/>
            <a:chExt cx="3521748" cy="6620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3340289" y="1883894"/>
            <a:ext cx="4028297" cy="662087"/>
            <a:chOff x="3271160" y="4403400"/>
            <a:chExt cx="4028297" cy="6620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438B7AD-75A4-8376-31B5-6EE55A748905}"/>
              </a:ext>
            </a:extLst>
          </p:cNvPr>
          <p:cNvSpPr txBox="1"/>
          <p:nvPr/>
        </p:nvSpPr>
        <p:spPr>
          <a:xfrm>
            <a:off x="7528114" y="1159423"/>
            <a:ext cx="4423702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[0][0]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**(argv+0)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[0][8]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*(*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  <a:p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*(pt+8)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*(*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</p:txBody>
      </p:sp>
    </p:spTree>
    <p:extLst>
      <p:ext uri="{BB962C8B-B14F-4D97-AF65-F5344CB8AC3E}">
        <p14:creationId xmlns:p14="http://schemas.microsoft.com/office/powerpoint/2010/main" val="212758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/>
      <p:bldP spid="3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17BE-D260-D54E-9045-82F33E55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2503"/>
          </a:xfrm>
        </p:spPr>
        <p:txBody>
          <a:bodyPr/>
          <a:lstStyle/>
          <a:p>
            <a:r>
              <a:rPr lang="en-US" dirty="0"/>
              <a:t>PA4: Creating a 2D Array of Mutable String Pointers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DF6279-8D17-054C-B017-33E337490D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05980" y="473632"/>
            <a:ext cx="10396200" cy="17204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Break a string of comma separated words into individual strings without copying. Do This by walking the string until you see an either a comma , or a newline \n. Each points at a field or column in a record.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Record the start of each string into successive elements in an array of pointers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/>
              <a:t>Replace each comma or newline with a null '\0'</a:t>
            </a:r>
          </a:p>
        </p:txBody>
      </p:sp>
      <p:graphicFrame>
        <p:nvGraphicFramePr>
          <p:cNvPr id="4" name="Group 63">
            <a:extLst>
              <a:ext uri="{FF2B5EF4-FFF2-40B4-BE49-F238E27FC236}">
                <a16:creationId xmlns:a16="http://schemas.microsoft.com/office/drawing/2014/main" id="{4BD158BA-A4BA-6F41-BFBB-4EC5A952C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09683"/>
              </p:ext>
            </p:extLst>
          </p:nvPr>
        </p:nvGraphicFramePr>
        <p:xfrm>
          <a:off x="87379" y="2272060"/>
          <a:ext cx="11899608" cy="946977"/>
        </p:xfrm>
        <a:graphic>
          <a:graphicData uri="http://schemas.openxmlformats.org/drawingml/2006/table">
            <a:tbl>
              <a:tblPr/>
              <a:tblGrid>
                <a:gridCol w="813923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8015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835378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857955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90222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90223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824088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8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5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4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[7]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[8]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[9]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r>
                        <a:rPr kumimoji="0" lang="en-US" altLang="x-none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[13]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,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i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'\n'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B0AEDC2-662F-A042-AF03-8FAB3D8FC626}"/>
              </a:ext>
            </a:extLst>
          </p:cNvPr>
          <p:cNvGrpSpPr/>
          <p:nvPr/>
        </p:nvGrpSpPr>
        <p:grpSpPr>
          <a:xfrm>
            <a:off x="2639339" y="269187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0E7C0A-6979-934A-A786-36C6F5711BD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A3F4B2-17B5-0645-BFA6-618CCAB6BB9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89B4910-63C7-CC4C-AEE3-673EE5AF1DE9}"/>
              </a:ext>
            </a:extLst>
          </p:cNvPr>
          <p:cNvSpPr txBox="1"/>
          <p:nvPr/>
        </p:nvSpPr>
        <p:spPr>
          <a:xfrm>
            <a:off x="11866594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CBCF1F-A8E2-C447-B53A-57F5FB1578A5}"/>
              </a:ext>
            </a:extLst>
          </p:cNvPr>
          <p:cNvGrpSpPr/>
          <p:nvPr/>
        </p:nvGrpSpPr>
        <p:grpSpPr>
          <a:xfrm>
            <a:off x="5881205" y="2705555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18A63B-E856-9C4B-AC65-5BE27FEAB6C9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481890-7EE3-D94B-8EC4-0E13962C1751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1115B91-85D6-854D-87F9-3D10E9EF72CF}"/>
              </a:ext>
            </a:extLst>
          </p:cNvPr>
          <p:cNvGrpSpPr/>
          <p:nvPr/>
        </p:nvGrpSpPr>
        <p:grpSpPr>
          <a:xfrm>
            <a:off x="10287583" y="2699629"/>
            <a:ext cx="689906" cy="484322"/>
            <a:chOff x="1878173" y="2202991"/>
            <a:chExt cx="689906" cy="484322"/>
          </a:xfrm>
          <a:solidFill>
            <a:schemeClr val="bg1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2EBCD9-ED25-DB46-8061-3C293D194C03}"/>
                </a:ext>
              </a:extLst>
            </p:cNvPr>
            <p:cNvSpPr/>
            <p:nvPr/>
          </p:nvSpPr>
          <p:spPr>
            <a:xfrm>
              <a:off x="1878173" y="2202991"/>
              <a:ext cx="689906" cy="48432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CC1827-8A3F-6B40-B60E-49BCC9582EDB}"/>
                </a:ext>
              </a:extLst>
            </p:cNvPr>
            <p:cNvSpPr txBox="1"/>
            <p:nvPr/>
          </p:nvSpPr>
          <p:spPr>
            <a:xfrm>
              <a:off x="1983317" y="2259554"/>
              <a:ext cx="46358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'\0'</a:t>
              </a:r>
            </a:p>
          </p:txBody>
        </p:sp>
      </p:grpSp>
      <p:graphicFrame>
        <p:nvGraphicFramePr>
          <p:cNvPr id="34" name="Group 63">
            <a:extLst>
              <a:ext uri="{FF2B5EF4-FFF2-40B4-BE49-F238E27FC236}">
                <a16:creationId xmlns:a16="http://schemas.microsoft.com/office/drawing/2014/main" id="{C72F340C-03BD-FB4D-AF75-D2243664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946813"/>
              </p:ext>
            </p:extLst>
          </p:nvPr>
        </p:nvGraphicFramePr>
        <p:xfrm>
          <a:off x="2108374" y="4113818"/>
          <a:ext cx="4351575" cy="1283601"/>
        </p:xfrm>
        <a:graphic>
          <a:graphicData uri="http://schemas.openxmlformats.org/drawingml/2006/table">
            <a:tbl>
              <a:tblPr/>
              <a:tblGrid>
                <a:gridCol w="1450525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1450525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</a:tblGrid>
              <a:tr h="63217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42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</a:t>
                      </a:r>
                      <a:endParaRPr kumimoji="0" lang="en-US" altLang="x-none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nsola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ptable+1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charset="0"/>
                        </a:rPr>
                        <a:t>ptable+2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40651E3-2238-A749-9DF4-488160DC6D37}"/>
              </a:ext>
            </a:extLst>
          </p:cNvPr>
          <p:cNvSpPr txBox="1"/>
          <p:nvPr/>
        </p:nvSpPr>
        <p:spPr>
          <a:xfrm>
            <a:off x="87379" y="1104269"/>
            <a:ext cx="1107996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5C25FB-ED03-9F41-A910-4ADCEF73B0F6}"/>
              </a:ext>
            </a:extLst>
          </p:cNvPr>
          <p:cNvSpPr txBox="1"/>
          <p:nvPr/>
        </p:nvSpPr>
        <p:spPr>
          <a:xfrm>
            <a:off x="111148" y="4113818"/>
            <a:ext cx="150554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**</a:t>
            </a:r>
            <a:r>
              <a:rPr lang="en-US" dirty="0" err="1">
                <a:solidFill>
                  <a:srgbClr val="0070C0"/>
                </a:solidFill>
              </a:rPr>
              <a:t>ptable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9964F-C222-2A43-A64C-7C8868F4712D}"/>
              </a:ext>
            </a:extLst>
          </p:cNvPr>
          <p:cNvSpPr/>
          <p:nvPr/>
        </p:nvSpPr>
        <p:spPr>
          <a:xfrm>
            <a:off x="87379" y="1479960"/>
            <a:ext cx="1108890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A62B31-6601-2044-BEDA-9332EC7E1554}"/>
              </a:ext>
            </a:extLst>
          </p:cNvPr>
          <p:cNvCxnSpPr>
            <a:cxnSpLocks/>
          </p:cNvCxnSpPr>
          <p:nvPr/>
        </p:nvCxnSpPr>
        <p:spPr>
          <a:xfrm>
            <a:off x="548204" y="1674947"/>
            <a:ext cx="0" cy="648705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151CEAF-B7B8-B14E-AA3B-921738578E68}"/>
              </a:ext>
            </a:extLst>
          </p:cNvPr>
          <p:cNvSpPr/>
          <p:nvPr/>
        </p:nvSpPr>
        <p:spPr>
          <a:xfrm>
            <a:off x="0" y="4483150"/>
            <a:ext cx="1672514" cy="389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27B1AA-E6DA-3549-A0C8-291844815EEB}"/>
              </a:ext>
            </a:extLst>
          </p:cNvPr>
          <p:cNvCxnSpPr>
            <a:cxnSpLocks/>
          </p:cNvCxnSpPr>
          <p:nvPr/>
        </p:nvCxnSpPr>
        <p:spPr>
          <a:xfrm>
            <a:off x="1209729" y="4594029"/>
            <a:ext cx="898645" cy="0"/>
          </a:xfrm>
          <a:prstGeom prst="straightConnector1">
            <a:avLst/>
          </a:prstGeom>
          <a:ln w="3492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5142B9-0808-1C43-9E48-55AC5EAB9A08}"/>
              </a:ext>
            </a:extLst>
          </p:cNvPr>
          <p:cNvCxnSpPr>
            <a:cxnSpLocks/>
          </p:cNvCxnSpPr>
          <p:nvPr/>
        </p:nvCxnSpPr>
        <p:spPr>
          <a:xfrm flipH="1" flipV="1">
            <a:off x="641377" y="3213131"/>
            <a:ext cx="2196756" cy="1230795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B417BC-7E53-C34A-B324-81B3847F190A}"/>
              </a:ext>
            </a:extLst>
          </p:cNvPr>
          <p:cNvCxnSpPr>
            <a:cxnSpLocks/>
          </p:cNvCxnSpPr>
          <p:nvPr/>
        </p:nvCxnSpPr>
        <p:spPr>
          <a:xfrm flipH="1" flipV="1">
            <a:off x="3758629" y="3269863"/>
            <a:ext cx="525532" cy="1174063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482FF3-B4D8-BC42-9D36-CA4D7E8C260B}"/>
              </a:ext>
            </a:extLst>
          </p:cNvPr>
          <p:cNvCxnSpPr>
            <a:cxnSpLocks/>
          </p:cNvCxnSpPr>
          <p:nvPr/>
        </p:nvCxnSpPr>
        <p:spPr>
          <a:xfrm flipV="1">
            <a:off x="5616476" y="3183951"/>
            <a:ext cx="1461278" cy="1259975"/>
          </a:xfrm>
          <a:prstGeom prst="straightConnector1">
            <a:avLst/>
          </a:prstGeom>
          <a:ln w="34925">
            <a:solidFill>
              <a:srgbClr val="2C895B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934970-80AC-8D47-9850-C1F288465DA5}"/>
              </a:ext>
            </a:extLst>
          </p:cNvPr>
          <p:cNvSpPr txBox="1"/>
          <p:nvPr/>
        </p:nvSpPr>
        <p:spPr>
          <a:xfrm>
            <a:off x="2670882" y="5421572"/>
            <a:ext cx="2393604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./extract –c3</a:t>
            </a:r>
          </a:p>
        </p:txBody>
      </p:sp>
    </p:spTree>
    <p:extLst>
      <p:ext uri="{BB962C8B-B14F-4D97-AF65-F5344CB8AC3E}">
        <p14:creationId xmlns:p14="http://schemas.microsoft.com/office/powerpoint/2010/main" val="258911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5939" y="668473"/>
            <a:ext cx="11919414" cy="58936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How to access: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[1][1] </a:t>
            </a:r>
            <a:r>
              <a:rPr lang="en-US" sz="2200" dirty="0"/>
              <a:t>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 </a:t>
            </a:r>
            <a:r>
              <a:rPr lang="en-US" sz="2200" dirty="0"/>
              <a:t>which contains '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its address 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Review: Pointer Array to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951520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481201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1994650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942496" y="2041794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231634" y="2180070"/>
            <a:ext cx="1043947" cy="956870"/>
            <a:chOff x="1231634" y="2180070"/>
            <a:chExt cx="1043947" cy="9568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231634" y="2974085"/>
              <a:ext cx="1043947" cy="1628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231634" y="2666553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231634" y="2180070"/>
              <a:ext cx="1043947" cy="73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157328" y="2041794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[0]</a:t>
              </a:r>
            </a:p>
          </p:txBody>
        </p:sp>
      </p:grp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E5AAA47-73EC-6C1B-9523-E85A3916591A}"/>
              </a:ext>
            </a:extLst>
          </p:cNvPr>
          <p:cNvGraphicFramePr>
            <a:graphicFrameLocks noGrp="1"/>
          </p:cNvGraphicFramePr>
          <p:nvPr/>
        </p:nvGraphicFramePr>
        <p:xfrm>
          <a:off x="2608043" y="3814090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EDA6C4D-0601-BF61-2B66-96DD998956A5}"/>
              </a:ext>
            </a:extLst>
          </p:cNvPr>
          <p:cNvGraphicFramePr>
            <a:graphicFrameLocks noGrp="1"/>
          </p:cNvGraphicFramePr>
          <p:nvPr/>
        </p:nvGraphicFramePr>
        <p:xfrm>
          <a:off x="4490448" y="3834921"/>
          <a:ext cx="3040542" cy="335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35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760135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950672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569600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8AF346BE-72DB-E634-AF32-AF4F2992D959}"/>
              </a:ext>
            </a:extLst>
          </p:cNvPr>
          <p:cNvGrpSpPr/>
          <p:nvPr/>
        </p:nvGrpSpPr>
        <p:grpSpPr>
          <a:xfrm>
            <a:off x="1843693" y="3835370"/>
            <a:ext cx="817853" cy="1075957"/>
            <a:chOff x="1843693" y="3835370"/>
            <a:chExt cx="817853" cy="10759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1F146-C243-D250-9D7F-E1D60D2F5F97}"/>
                </a:ext>
              </a:extLst>
            </p:cNvPr>
            <p:cNvSpPr txBox="1"/>
            <p:nvPr/>
          </p:nvSpPr>
          <p:spPr>
            <a:xfrm>
              <a:off x="1843693" y="421998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aos+1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70AD87-468B-C098-B06A-E6AC5536395E}"/>
                </a:ext>
              </a:extLst>
            </p:cNvPr>
            <p:cNvSpPr txBox="1"/>
            <p:nvPr/>
          </p:nvSpPr>
          <p:spPr>
            <a:xfrm>
              <a:off x="2059934" y="454199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184C02-4DF1-8D1C-80B2-D3EF936FDB62}"/>
                </a:ext>
              </a:extLst>
            </p:cNvPr>
            <p:cNvSpPr txBox="1"/>
            <p:nvPr/>
          </p:nvSpPr>
          <p:spPr>
            <a:xfrm>
              <a:off x="1843693" y="383537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aos+2</a:t>
              </a:r>
              <a:endParaRPr lang="en-US" dirty="0"/>
            </a:p>
          </p:txBody>
        </p:sp>
      </p:grp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9A8C6B5D-2110-B436-C4E3-F827F65247B2}"/>
              </a:ext>
            </a:extLst>
          </p:cNvPr>
          <p:cNvGraphicFramePr>
            <a:graphicFrameLocks noGrp="1"/>
          </p:cNvGraphicFramePr>
          <p:nvPr/>
        </p:nvGraphicFramePr>
        <p:xfrm>
          <a:off x="4475908" y="563057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A12980-8F33-FD12-11F7-15AB86950780}"/>
              </a:ext>
            </a:extLst>
          </p:cNvPr>
          <p:cNvCxnSpPr>
            <a:cxnSpLocks/>
          </p:cNvCxnSpPr>
          <p:nvPr/>
        </p:nvCxnSpPr>
        <p:spPr>
          <a:xfrm>
            <a:off x="2822984" y="4720136"/>
            <a:ext cx="1669373" cy="1075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97D27A-FD03-1E53-C151-1ADAE24F57C6}"/>
              </a:ext>
            </a:extLst>
          </p:cNvPr>
          <p:cNvGrpSpPr/>
          <p:nvPr/>
        </p:nvGrpSpPr>
        <p:grpSpPr>
          <a:xfrm>
            <a:off x="4236291" y="5105779"/>
            <a:ext cx="2781472" cy="1447583"/>
            <a:chOff x="4236291" y="5105779"/>
            <a:chExt cx="2781472" cy="14475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D6382A-9A4D-8F85-8F24-09C330E749A7}"/>
                </a:ext>
              </a:extLst>
            </p:cNvPr>
            <p:cNvSpPr txBox="1"/>
            <p:nvPr/>
          </p:nvSpPr>
          <p:spPr>
            <a:xfrm>
              <a:off x="4236291" y="618403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343497-E041-E541-B20B-9294E33AC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049" y="601375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915725-9475-8F5B-2885-25E6E07CD540}"/>
                </a:ext>
              </a:extLst>
            </p:cNvPr>
            <p:cNvSpPr txBox="1"/>
            <p:nvPr/>
          </p:nvSpPr>
          <p:spPr>
            <a:xfrm>
              <a:off x="4915863" y="510577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4F1B93-1436-A618-F471-55770F9B6EB6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73" y="544357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E6873C-6C9F-5DCE-E3C5-3C5F3874840F}"/>
                </a:ext>
              </a:extLst>
            </p:cNvPr>
            <p:cNvSpPr txBox="1"/>
            <p:nvPr/>
          </p:nvSpPr>
          <p:spPr>
            <a:xfrm>
              <a:off x="5440087" y="617670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4C5B942-D3D5-8CE1-9BBD-EE7424EB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845" y="6006428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38D59-EF54-25CE-8C22-085D8DB40B20}"/>
              </a:ext>
            </a:extLst>
          </p:cNvPr>
          <p:cNvGrpSpPr/>
          <p:nvPr/>
        </p:nvGrpSpPr>
        <p:grpSpPr>
          <a:xfrm>
            <a:off x="2814781" y="3308945"/>
            <a:ext cx="6371663" cy="1443073"/>
            <a:chOff x="2814781" y="3308945"/>
            <a:chExt cx="6371663" cy="1443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6FE86-6B64-0929-D61E-F1AC5796F345}"/>
                </a:ext>
              </a:extLst>
            </p:cNvPr>
            <p:cNvSpPr txBox="1"/>
            <p:nvPr/>
          </p:nvSpPr>
          <p:spPr>
            <a:xfrm>
              <a:off x="3155960" y="378481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*(aos+1)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9875E8-9222-EBF5-F743-E0230B134A8F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2814781" y="4002615"/>
              <a:ext cx="1675667" cy="3962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95CEFD-80D0-BBB0-FDE1-305AA02ACC51}"/>
                </a:ext>
              </a:extLst>
            </p:cNvPr>
            <p:cNvSpPr txBox="1"/>
            <p:nvPr/>
          </p:nvSpPr>
          <p:spPr>
            <a:xfrm>
              <a:off x="4490448" y="334837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+ 1)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7D2871-B672-4A15-6EC7-4596D0410C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0198" y="3678271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C3464A-0979-EE1C-9E11-BE17D9F8CE54}"/>
                </a:ext>
              </a:extLst>
            </p:cNvPr>
            <p:cNvSpPr txBox="1"/>
            <p:nvPr/>
          </p:nvSpPr>
          <p:spPr>
            <a:xfrm>
              <a:off x="4236291" y="438268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**(aos+1)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910325D-F05C-DB98-CDD4-81561A8B5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778" y="416774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10401-AFC3-4FC6-1FD5-FEBB8FADDDC2}"/>
                </a:ext>
              </a:extLst>
            </p:cNvPr>
            <p:cNvSpPr txBox="1"/>
            <p:nvPr/>
          </p:nvSpPr>
          <p:spPr>
            <a:xfrm>
              <a:off x="6052980" y="433603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+ 2)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185687-EFB2-26CD-6B6C-A85E7FDC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4738" y="4165755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4BA974-8288-9D5F-80ED-854A2FA12DFB}"/>
                </a:ext>
              </a:extLst>
            </p:cNvPr>
            <p:cNvSpPr txBox="1"/>
            <p:nvPr/>
          </p:nvSpPr>
          <p:spPr>
            <a:xfrm>
              <a:off x="6975582" y="330894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+ 3)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733161B-7C5F-42C9-84BF-BA82628CBB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68" y="366369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B05C198-B075-DB72-01FD-900BF2ED5347}"/>
              </a:ext>
            </a:extLst>
          </p:cNvPr>
          <p:cNvSpPr txBox="1"/>
          <p:nvPr/>
        </p:nvSpPr>
        <p:spPr>
          <a:xfrm>
            <a:off x="2913645" y="5252033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(address)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AA31B0-A343-3AE4-26BF-7FE503362EC6}"/>
              </a:ext>
            </a:extLst>
          </p:cNvPr>
          <p:cNvGrpSpPr/>
          <p:nvPr/>
        </p:nvGrpSpPr>
        <p:grpSpPr>
          <a:xfrm>
            <a:off x="352497" y="3139031"/>
            <a:ext cx="2341028" cy="3167769"/>
            <a:chOff x="352497" y="3139031"/>
            <a:chExt cx="2341028" cy="31677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A07AF5-5DE4-356E-B3DC-16AB7B97CD93}"/>
                </a:ext>
              </a:extLst>
            </p:cNvPr>
            <p:cNvSpPr txBox="1"/>
            <p:nvPr/>
          </p:nvSpPr>
          <p:spPr>
            <a:xfrm>
              <a:off x="352497" y="5383470"/>
              <a:ext cx="234102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Notice that the first elements address is the array name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9EE993-1BA9-C196-389F-479E8EA1DBEB}"/>
                </a:ext>
              </a:extLst>
            </p:cNvPr>
            <p:cNvCxnSpPr>
              <a:endCxn id="17" idx="2"/>
            </p:cNvCxnSpPr>
            <p:nvPr/>
          </p:nvCxnSpPr>
          <p:spPr>
            <a:xfrm flipH="1" flipV="1">
              <a:off x="563850" y="3139031"/>
              <a:ext cx="476751" cy="227930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1085A6-7625-206E-D360-6A9D4F513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011" y="4903132"/>
              <a:ext cx="536090" cy="48033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9CB4B86-8814-37EA-3393-B5650284D388}"/>
              </a:ext>
            </a:extLst>
          </p:cNvPr>
          <p:cNvSpPr txBox="1"/>
          <p:nvPr/>
        </p:nvSpPr>
        <p:spPr>
          <a:xfrm>
            <a:off x="9172719" y="741918"/>
            <a:ext cx="29051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aos+2 is not shown due to space limits on the slide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C0C2A-A96F-3DF4-7460-14A704FAE494}"/>
              </a:ext>
            </a:extLst>
          </p:cNvPr>
          <p:cNvSpPr txBox="1"/>
          <p:nvPr/>
        </p:nvSpPr>
        <p:spPr>
          <a:xfrm>
            <a:off x="9041805" y="4429704"/>
            <a:ext cx="249976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='X';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',')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or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','</a:t>
            </a:r>
          </a:p>
        </p:txBody>
      </p:sp>
    </p:spTree>
    <p:extLst>
      <p:ext uri="{BB962C8B-B14F-4D97-AF65-F5344CB8AC3E}">
        <p14:creationId xmlns:p14="http://schemas.microsoft.com/office/powerpoint/2010/main" val="15397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53" grpId="0" animBg="1"/>
      <p:bldP spid="5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1E4FB-F894-4C48-A248-38880F6A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6" y="-125933"/>
            <a:ext cx="10515600" cy="715294"/>
          </a:xfrm>
        </p:spPr>
        <p:txBody>
          <a:bodyPr/>
          <a:lstStyle/>
          <a:p>
            <a:r>
              <a:rPr lang="en-US" dirty="0"/>
              <a:t>Pointer Array to Mutable Strings and Sentinels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B1745F-7C75-8F44-A505-74355D8BBB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7996" y="680668"/>
            <a:ext cx="4307390" cy="216799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Make an </a:t>
            </a:r>
            <a:r>
              <a:rPr lang="en-US" sz="2200" dirty="0">
                <a:solidFill>
                  <a:srgbClr val="2C895B"/>
                </a:solidFill>
              </a:rPr>
              <a:t>array of pointers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FF0000"/>
                </a:solidFill>
              </a:rPr>
              <a:t>mutable strings </a:t>
            </a:r>
            <a:r>
              <a:rPr lang="en-US" sz="2200" dirty="0"/>
              <a:t>requires using a </a:t>
            </a:r>
            <a:r>
              <a:rPr lang="en-US" sz="2200" dirty="0">
                <a:solidFill>
                  <a:srgbClr val="7030A0"/>
                </a:solidFill>
              </a:rPr>
              <a:t>cast to an array (char [ ]) </a:t>
            </a:r>
          </a:p>
          <a:p>
            <a:r>
              <a:rPr lang="en-US" sz="2200" dirty="0"/>
              <a:t>Add a NULL sentinel at the end to indicate the end of the array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766AB2-1051-AF47-AC43-A2A9B762B4C0}"/>
              </a:ext>
            </a:extLst>
          </p:cNvPr>
          <p:cNvSpPr/>
          <p:nvPr/>
        </p:nvSpPr>
        <p:spPr bwMode="auto">
          <a:xfrm>
            <a:off x="723322" y="2943173"/>
            <a:ext cx="7630319" cy="3618992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("%c\n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j = 0;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(*(*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in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9DC8C-32EC-2C4A-A014-150D3CE12847}"/>
              </a:ext>
            </a:extLst>
          </p:cNvPr>
          <p:cNvSpPr txBox="1"/>
          <p:nvPr/>
        </p:nvSpPr>
        <p:spPr>
          <a:xfrm>
            <a:off x="8655957" y="4546396"/>
            <a:ext cx="175087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%./</a:t>
            </a:r>
            <a:r>
              <a:rPr lang="en-US" sz="2000" dirty="0" err="1">
                <a:solidFill>
                  <a:schemeClr val="tx2"/>
                </a:solidFill>
                <a:latin typeface="Menlo" panose="020B0609030804020204" pitchFamily="49" charset="0"/>
              </a:rPr>
              <a:t>a.out</a:t>
            </a:r>
            <a:endParaRPr lang="en-US" sz="2000" dirty="0">
              <a:solidFill>
                <a:schemeClr val="tx2"/>
              </a:solidFill>
              <a:latin typeface="Menlo" panose="020B0609030804020204" pitchFamily="49" charset="0"/>
            </a:endParaRPr>
          </a:p>
          <a:p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47D19-38FE-DE4E-9FB1-71DA658EA51B}"/>
              </a:ext>
            </a:extLst>
          </p:cNvPr>
          <p:cNvSpPr txBox="1"/>
          <p:nvPr/>
        </p:nvSpPr>
        <p:spPr>
          <a:xfrm>
            <a:off x="10210701" y="3931237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89387F-56C2-A443-9D37-F4D337432753}"/>
              </a:ext>
            </a:extLst>
          </p:cNvPr>
          <p:cNvSpPr txBox="1"/>
          <p:nvPr/>
        </p:nvSpPr>
        <p:spPr>
          <a:xfrm>
            <a:off x="8944006" y="3184871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 </a:t>
            </a:r>
          </a:p>
          <a:p>
            <a:r>
              <a:rPr lang="en-US" sz="1600" dirty="0"/>
              <a:t>memory</a:t>
            </a: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3C16D86B-E842-9E47-9755-FAD0A156BE78}"/>
              </a:ext>
            </a:extLst>
          </p:cNvPr>
          <p:cNvGraphicFramePr>
            <a:graphicFrameLocks noGrp="1"/>
          </p:cNvGraphicFramePr>
          <p:nvPr/>
        </p:nvGraphicFramePr>
        <p:xfrm>
          <a:off x="8983479" y="2386159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451953D-8915-A243-8A5A-353A36EBE8EF}"/>
              </a:ext>
            </a:extLst>
          </p:cNvPr>
          <p:cNvSpPr txBox="1"/>
          <p:nvPr/>
        </p:nvSpPr>
        <p:spPr>
          <a:xfrm>
            <a:off x="8187311" y="23876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[1]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E47659-47D5-214F-85C2-D772174ED28F}"/>
              </a:ext>
            </a:extLst>
          </p:cNvPr>
          <p:cNvSpPr txBox="1"/>
          <p:nvPr/>
        </p:nvSpPr>
        <p:spPr>
          <a:xfrm>
            <a:off x="8259527" y="27477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AA8B43-A8AD-554F-9D5F-23D3FB100D5B}"/>
              </a:ext>
            </a:extLst>
          </p:cNvPr>
          <p:cNvSpPr txBox="1"/>
          <p:nvPr/>
        </p:nvSpPr>
        <p:spPr>
          <a:xfrm>
            <a:off x="10210701" y="3564998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9BCF26-B492-9549-908F-AE4CEAB2068A}"/>
              </a:ext>
            </a:extLst>
          </p:cNvPr>
          <p:cNvSpPr txBox="1"/>
          <p:nvPr/>
        </p:nvSpPr>
        <p:spPr>
          <a:xfrm>
            <a:off x="10210330" y="3219903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6B4A9C-51A0-5A4D-A2D6-25E2F6207616}"/>
              </a:ext>
            </a:extLst>
          </p:cNvPr>
          <p:cNvSpPr txBox="1"/>
          <p:nvPr/>
        </p:nvSpPr>
        <p:spPr>
          <a:xfrm>
            <a:off x="10210330" y="2850571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454613-192F-6846-91AC-EA2105B11E59}"/>
              </a:ext>
            </a:extLst>
          </p:cNvPr>
          <p:cNvSpPr txBox="1"/>
          <p:nvPr/>
        </p:nvSpPr>
        <p:spPr>
          <a:xfrm>
            <a:off x="10210330" y="2479332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75D268-D6B3-AE4F-8417-5CC1DCD58625}"/>
              </a:ext>
            </a:extLst>
          </p:cNvPr>
          <p:cNvSpPr txBox="1"/>
          <p:nvPr/>
        </p:nvSpPr>
        <p:spPr>
          <a:xfrm>
            <a:off x="10210700" y="2122119"/>
            <a:ext cx="424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D4ECD8-6B4D-9745-AAA0-8C96F7FC4DA2}"/>
              </a:ext>
            </a:extLst>
          </p:cNvPr>
          <p:cNvSpPr txBox="1"/>
          <p:nvPr/>
        </p:nvSpPr>
        <p:spPr>
          <a:xfrm>
            <a:off x="10210701" y="1371328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7C3072-2B44-444C-AD71-D03C79A4215E}"/>
              </a:ext>
            </a:extLst>
          </p:cNvPr>
          <p:cNvSpPr txBox="1"/>
          <p:nvPr/>
        </p:nvSpPr>
        <p:spPr>
          <a:xfrm>
            <a:off x="10210701" y="99653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3E5E09-B719-1546-B84F-B5C2BFDA03EB}"/>
              </a:ext>
            </a:extLst>
          </p:cNvPr>
          <p:cNvSpPr txBox="1"/>
          <p:nvPr/>
        </p:nvSpPr>
        <p:spPr>
          <a:xfrm>
            <a:off x="10210701" y="62525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03086F-E277-444D-9707-CBCF36FEFA6A}"/>
              </a:ext>
            </a:extLst>
          </p:cNvPr>
          <p:cNvSpPr txBox="1"/>
          <p:nvPr/>
        </p:nvSpPr>
        <p:spPr>
          <a:xfrm>
            <a:off x="10211072" y="268325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7DA1AB-2544-B44A-9E2F-4247B335BD2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9232758" y="1555994"/>
            <a:ext cx="977943" cy="106695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40F575-BE6B-E149-B681-29D51AAB97D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9257113" y="2943173"/>
            <a:ext cx="953588" cy="117273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E318D5-B3B0-A74B-A8F1-E1E28AC5186A}"/>
              </a:ext>
            </a:extLst>
          </p:cNvPr>
          <p:cNvSpPr txBox="1"/>
          <p:nvPr/>
        </p:nvSpPr>
        <p:spPr>
          <a:xfrm>
            <a:off x="10644230" y="284047"/>
            <a:ext cx="129073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59AA9A-5DAA-4142-937B-603E84B43668}"/>
              </a:ext>
            </a:extLst>
          </p:cNvPr>
          <p:cNvSpPr txBox="1"/>
          <p:nvPr/>
        </p:nvSpPr>
        <p:spPr>
          <a:xfrm>
            <a:off x="10644230" y="2147917"/>
            <a:ext cx="129073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+5</a:t>
            </a:r>
          </a:p>
          <a:p>
            <a:endParaRPr lang="en-US" sz="800" dirty="0"/>
          </a:p>
          <a:p>
            <a:r>
              <a:rPr lang="en-US" sz="1600" dirty="0"/>
              <a:t>+4</a:t>
            </a:r>
          </a:p>
          <a:p>
            <a:endParaRPr lang="en-US" sz="900" dirty="0"/>
          </a:p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6E78F9-5426-AA4C-892A-540929D67F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D9FDF7-CF92-864E-853D-7451E81A27ED}"/>
              </a:ext>
            </a:extLst>
          </p:cNvPr>
          <p:cNvSpPr/>
          <p:nvPr/>
        </p:nvSpPr>
        <p:spPr bwMode="auto">
          <a:xfrm>
            <a:off x="4732150" y="552914"/>
            <a:ext cx="3472036" cy="2070033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*)  {NULL}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9AA799-E620-B047-B171-22C40376763B}"/>
              </a:ext>
            </a:extLst>
          </p:cNvPr>
          <p:cNvSpPr txBox="1"/>
          <p:nvPr/>
        </p:nvSpPr>
        <p:spPr>
          <a:xfrm>
            <a:off x="7896803" y="3517807"/>
            <a:ext cx="6354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ptc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D52A2E-1FED-5E40-AD63-1543CB9BBC95}"/>
              </a:ext>
            </a:extLst>
          </p:cNvPr>
          <p:cNvCxnSpPr>
            <a:cxnSpLocks/>
          </p:cNvCxnSpPr>
          <p:nvPr/>
        </p:nvCxnSpPr>
        <p:spPr>
          <a:xfrm flipV="1">
            <a:off x="8523560" y="3117129"/>
            <a:ext cx="459919" cy="56390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8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4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A58875-D23E-9540-A0FC-C10FDCEC4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5938" y="550069"/>
            <a:ext cx="11319011" cy="60728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Characters </a:t>
            </a:r>
            <a:r>
              <a:rPr lang="en-US" sz="2200" dirty="0"/>
              <a:t>can be easily </a:t>
            </a:r>
            <a:r>
              <a:rPr lang="en-US" sz="2200" dirty="0">
                <a:solidFill>
                  <a:srgbClr val="0070C0"/>
                </a:solidFill>
              </a:rPr>
              <a:t>compared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F3753F"/>
                </a:solidFill>
              </a:rPr>
              <a:t>c1 &lt; c2</a:t>
            </a:r>
            <a:r>
              <a:rPr lang="en-US" sz="2200" dirty="0"/>
              <a:t>) as they are numbers, so the </a:t>
            </a:r>
            <a:r>
              <a:rPr lang="en-US" sz="2200" b="1" dirty="0"/>
              <a:t>character order </a:t>
            </a:r>
            <a:r>
              <a:rPr lang="en-US" sz="2200" dirty="0"/>
              <a:t>is determined by the ASCII values assigned to each character</a:t>
            </a:r>
          </a:p>
          <a:p>
            <a:pPr lvl="1"/>
            <a:r>
              <a:rPr lang="en-US" dirty="0"/>
              <a:t>65 = A    66 = B    67 = C    68 = D    69  = E    70  = F    71  = G, and so on.</a:t>
            </a:r>
            <a:endParaRPr lang="en-US" sz="2200" dirty="0"/>
          </a:p>
          <a:p>
            <a:r>
              <a:rPr lang="en-US" sz="2200" dirty="0">
                <a:solidFill>
                  <a:srgbClr val="0070C0"/>
                </a:solidFill>
              </a:rPr>
              <a:t>Example: </a:t>
            </a:r>
            <a:r>
              <a:rPr lang="en-US" sz="2200" dirty="0"/>
              <a:t>the following strings are in lexicographical (alphabetical) order: </a:t>
            </a:r>
          </a:p>
          <a:p>
            <a:pPr marL="0" indent="0">
              <a:buNone/>
            </a:pPr>
            <a:r>
              <a:rPr lang="en-US" sz="2200" dirty="0"/>
              <a:t>	""   "a"  "</a:t>
            </a:r>
            <a:r>
              <a:rPr lang="en-US" sz="2200" dirty="0" err="1"/>
              <a:t>az</a:t>
            </a:r>
            <a:r>
              <a:rPr lang="en-US" sz="2200" dirty="0"/>
              <a:t>"   "c"   "cab"   "cabin"   "cat"   "catastrophe" </a:t>
            </a:r>
          </a:p>
          <a:p>
            <a:r>
              <a:rPr lang="en-US" sz="2200" dirty="0"/>
              <a:t>Compare two strings lexicographically (i.e., comparing ASCII values), subtract one from the other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3819E3-9844-3B41-900B-F7D5C306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0"/>
            <a:ext cx="10515600" cy="552245"/>
          </a:xfrm>
        </p:spPr>
        <p:txBody>
          <a:bodyPr/>
          <a:lstStyle/>
          <a:p>
            <a:r>
              <a:rPr lang="en-US"/>
              <a:t>Comparing stings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43C43C2-F1BB-DD44-BDBE-202BB0553B24}"/>
              </a:ext>
            </a:extLst>
          </p:cNvPr>
          <p:cNvSpPr/>
          <p:nvPr/>
        </p:nvSpPr>
        <p:spPr bwMode="auto">
          <a:xfrm>
            <a:off x="4484077" y="3586469"/>
            <a:ext cx="7191985" cy="294793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*s1, char *s2) 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while (*s1 == *s2)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if ((*s1 == '\0') &amp;&amp; (*s2 == '\0'))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break;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s1++;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s2++;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return *s1 - *s2;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character difference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0EF03-841C-7742-8F4F-7C80677E463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240144-A22E-D647-9DE6-A09CBAFA007F}"/>
              </a:ext>
            </a:extLst>
          </p:cNvPr>
          <p:cNvGraphicFramePr>
            <a:graphicFrameLocks noGrp="1"/>
          </p:cNvGraphicFramePr>
          <p:nvPr/>
        </p:nvGraphicFramePr>
        <p:xfrm>
          <a:off x="938779" y="4115554"/>
          <a:ext cx="3312210" cy="188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6105">
                  <a:extLst>
                    <a:ext uri="{9D8B030D-6E8A-4147-A177-3AD203B41FA5}">
                      <a16:colId xmlns:a16="http://schemas.microsoft.com/office/drawing/2014/main" val="2192408102"/>
                    </a:ext>
                  </a:extLst>
                </a:gridCol>
                <a:gridCol w="1656105">
                  <a:extLst>
                    <a:ext uri="{9D8B030D-6E8A-4147-A177-3AD203B41FA5}">
                      <a16:colId xmlns:a16="http://schemas.microsoft.com/office/drawing/2014/main" val="3573516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Return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Comparison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26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&lt;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1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&gt;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173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== 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22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5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858" y="1170515"/>
            <a:ext cx="7455056" cy="49599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8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800" b="1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Variable name </a:t>
            </a:r>
            <a:r>
              <a:rPr lang="en-US" sz="2400" dirty="0"/>
              <a:t>in a C statement evaluates to either: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r>
              <a:rPr lang="en-US" sz="2400" b="1" dirty="0">
                <a:solidFill>
                  <a:srgbClr val="0070C0"/>
                </a:solidFill>
              </a:rPr>
              <a:t>: </a:t>
            </a:r>
            <a:r>
              <a:rPr lang="en-US" sz="2400" dirty="0"/>
              <a:t>when on the </a:t>
            </a:r>
            <a:r>
              <a:rPr lang="en-US" sz="2400" dirty="0">
                <a:solidFill>
                  <a:srgbClr val="0070C0"/>
                </a:solidFill>
              </a:rPr>
              <a:t>left side (</a:t>
            </a:r>
            <a:r>
              <a:rPr lang="en-US" sz="2400" dirty="0" err="1">
                <a:solidFill>
                  <a:srgbClr val="0070C0"/>
                </a:solidFill>
              </a:rPr>
              <a:t>Lside</a:t>
            </a:r>
            <a:r>
              <a:rPr lang="en-US" sz="2400" dirty="0">
                <a:solidFill>
                  <a:srgbClr val="0070C0"/>
                </a:solidFill>
              </a:rPr>
              <a:t> or Left value)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0070C0"/>
                </a:solidFill>
              </a:rPr>
              <a:t>= </a:t>
            </a:r>
            <a:r>
              <a:rPr lang="en-US" sz="2400" dirty="0"/>
              <a:t>sign is the </a:t>
            </a:r>
          </a:p>
          <a:p>
            <a:pPr lvl="2"/>
            <a:r>
              <a:rPr lang="en-US" sz="2200" dirty="0">
                <a:solidFill>
                  <a:srgbClr val="F37440"/>
                </a:solidFill>
              </a:rPr>
              <a:t>address where it is stored in </a:t>
            </a:r>
            <a:r>
              <a:rPr lang="en-US" sz="2200" dirty="0">
                <a:solidFill>
                  <a:srgbClr val="2C895B"/>
                </a:solidFill>
              </a:rPr>
              <a:t>memory</a:t>
            </a:r>
            <a:r>
              <a:rPr lang="en-US" sz="2200" dirty="0">
                <a:solidFill>
                  <a:srgbClr val="F37440"/>
                </a:solidFill>
              </a:rPr>
              <a:t> – </a:t>
            </a:r>
            <a:r>
              <a:rPr lang="en-US" sz="2200" dirty="0">
                <a:solidFill>
                  <a:srgbClr val="FF0000"/>
                </a:solidFill>
              </a:rPr>
              <a:t>a constant</a:t>
            </a:r>
          </a:p>
          <a:p>
            <a:pPr lvl="2"/>
            <a:r>
              <a:rPr lang="en-US" sz="2400" dirty="0">
                <a:solidFill>
                  <a:srgbClr val="FF0000"/>
                </a:solidFill>
              </a:rPr>
              <a:t>Address assigned to a variable cannot be changed at runtime</a:t>
            </a:r>
          </a:p>
          <a:p>
            <a:pPr lvl="1"/>
            <a:r>
              <a:rPr lang="en-US" sz="2400" b="1" dirty="0" err="1">
                <a:solidFill>
                  <a:schemeClr val="accent5"/>
                </a:solidFill>
              </a:rPr>
              <a:t>Rvalue</a:t>
            </a:r>
            <a:r>
              <a:rPr lang="en-US" sz="2400" b="1" dirty="0">
                <a:solidFill>
                  <a:schemeClr val="accent5"/>
                </a:solidFill>
              </a:rPr>
              <a:t>: </a:t>
            </a:r>
            <a:r>
              <a:rPr lang="en-US" sz="2400" dirty="0">
                <a:solidFill>
                  <a:schemeClr val="accent6"/>
                </a:solidFill>
              </a:rPr>
              <a:t>when</a:t>
            </a:r>
            <a:r>
              <a:rPr lang="en-US" sz="2400" b="1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on the </a:t>
            </a:r>
            <a:r>
              <a:rPr lang="en-US" sz="2400" dirty="0">
                <a:solidFill>
                  <a:schemeClr val="accent5"/>
                </a:solidFill>
              </a:rPr>
              <a:t>right side (</a:t>
            </a:r>
            <a:r>
              <a:rPr lang="en-US" sz="2400" dirty="0" err="1">
                <a:solidFill>
                  <a:schemeClr val="accent5"/>
                </a:solidFill>
              </a:rPr>
              <a:t>Rside</a:t>
            </a:r>
            <a:r>
              <a:rPr lang="en-US" sz="2400" dirty="0">
                <a:solidFill>
                  <a:schemeClr val="accent5"/>
                </a:solidFill>
              </a:rPr>
              <a:t> or Right value) </a:t>
            </a:r>
            <a:r>
              <a:rPr lang="en-US" sz="2400" dirty="0"/>
              <a:t>of an </a:t>
            </a:r>
            <a:r>
              <a:rPr lang="en-US" sz="2400" dirty="0">
                <a:solidFill>
                  <a:schemeClr val="accent5"/>
                </a:solidFill>
              </a:rPr>
              <a:t>=</a:t>
            </a:r>
            <a:r>
              <a:rPr lang="en-US" sz="2400" dirty="0"/>
              <a:t> sign is the </a:t>
            </a:r>
          </a:p>
          <a:p>
            <a:pPr lvl="2"/>
            <a:r>
              <a:rPr lang="en-US" sz="2200" dirty="0">
                <a:solidFill>
                  <a:srgbClr val="F37440"/>
                </a:solidFill>
              </a:rPr>
              <a:t>contents or value stored in the </a:t>
            </a:r>
            <a:r>
              <a:rPr lang="en-US" sz="2200" dirty="0">
                <a:solidFill>
                  <a:srgbClr val="2C895B"/>
                </a:solidFill>
              </a:rPr>
              <a:t>variable</a:t>
            </a:r>
            <a:r>
              <a:rPr lang="en-US" sz="2200" dirty="0">
                <a:solidFill>
                  <a:srgbClr val="F37440"/>
                </a:solidFill>
              </a:rPr>
              <a:t> </a:t>
            </a:r>
            <a:r>
              <a:rPr lang="en-US" sz="2200" dirty="0"/>
              <a:t>(at its memory address) 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requires a memory read to obtain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1AAFD5-45B6-0314-D20A-3F64ECCB2492}"/>
              </a:ext>
            </a:extLst>
          </p:cNvPr>
          <p:cNvGrpSpPr/>
          <p:nvPr/>
        </p:nvGrpSpPr>
        <p:grpSpPr>
          <a:xfrm>
            <a:off x="8720793" y="834155"/>
            <a:ext cx="2582734" cy="5530105"/>
            <a:chOff x="10375708" y="710592"/>
            <a:chExt cx="2582734" cy="5530105"/>
          </a:xfrm>
        </p:grpSpPr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C5EA9A3D-B7E8-92EE-6941-84E20445648B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568416" y="1306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0" name="Rectangle 3">
              <a:extLst>
                <a:ext uri="{FF2B5EF4-FFF2-40B4-BE49-F238E27FC236}">
                  <a16:creationId xmlns:a16="http://schemas.microsoft.com/office/drawing/2014/main" id="{F5385374-A6FB-CE1C-7602-A9BBFFC7E2A1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0568416" y="1611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EED59C71-08C1-348D-CEF4-654212F3B2C3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568416" y="19159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28984B5E-EE55-2939-8E02-7D38C757C5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568416" y="2220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9F140273-B6C3-BCB7-2633-1C5357CCFE3D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0568416" y="25255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4" name="Rectangle 7">
              <a:extLst>
                <a:ext uri="{FF2B5EF4-FFF2-40B4-BE49-F238E27FC236}">
                  <a16:creationId xmlns:a16="http://schemas.microsoft.com/office/drawing/2014/main" id="{907A87A0-2FD7-6045-3EE6-3B36DBA45CD2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568416" y="28303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95DFCCF1-B81E-A4E5-2C93-E6ABDAD87BE2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568416" y="31351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861A0589-9C82-C2AF-DF11-5C64CEC2F3A6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0568416" y="3439960"/>
              <a:ext cx="609600" cy="304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latin typeface="Roboto Regular" charset="0"/>
                  <a:cs typeface="Roboto Regular" charset="0"/>
                </a:rPr>
                <a:t>77</a:t>
              </a:r>
            </a:p>
          </p:txBody>
        </p:sp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642FC3CF-AD76-473C-92A9-D9BC86E56972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0568416" y="37447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13569C51-B329-F1FB-9961-CC71646B7383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568416" y="40495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6FD01793-43CE-5EC0-974B-EED1C89E088A}"/>
                </a:ext>
              </a:extLst>
            </p:cNvPr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0568416" y="43543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70E37A99-66A2-0461-3D56-674A609BB3E3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568416" y="4659160"/>
              <a:ext cx="609600" cy="3048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61" name="Text Box 37">
              <a:extLst>
                <a:ext uri="{FF2B5EF4-FFF2-40B4-BE49-F238E27FC236}">
                  <a16:creationId xmlns:a16="http://schemas.microsoft.com/office/drawing/2014/main" id="{9EB4078E-5A46-642F-44F3-F022048E7BC9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0375708" y="948381"/>
              <a:ext cx="995016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(1 Byte)</a:t>
              </a:r>
            </a:p>
          </p:txBody>
        </p:sp>
        <p:sp>
          <p:nvSpPr>
            <p:cNvPr id="62" name="Rectangle 39">
              <a:extLst>
                <a:ext uri="{FF2B5EF4-FFF2-40B4-BE49-F238E27FC236}">
                  <a16:creationId xmlns:a16="http://schemas.microsoft.com/office/drawing/2014/main" id="{38E8715E-A2D6-00F5-B088-1D45CC2B58F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568416" y="49639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3" name="Rectangle 41">
              <a:extLst>
                <a:ext uri="{FF2B5EF4-FFF2-40B4-BE49-F238E27FC236}">
                  <a16:creationId xmlns:a16="http://schemas.microsoft.com/office/drawing/2014/main" id="{D6F71EB2-2CA3-F625-A7FA-6FE491F30137}"/>
                </a:ext>
              </a:extLst>
            </p:cNvPr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568416" y="52687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00</a:t>
              </a:r>
            </a:p>
          </p:txBody>
        </p:sp>
        <p:sp>
          <p:nvSpPr>
            <p:cNvPr id="64" name="Rectangle 43">
              <a:extLst>
                <a:ext uri="{FF2B5EF4-FFF2-40B4-BE49-F238E27FC236}">
                  <a16:creationId xmlns:a16="http://schemas.microsoft.com/office/drawing/2014/main" id="{857D65D3-FD97-5291-3304-655244FB4761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0568416" y="55735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01</a:t>
              </a: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0804E7AE-573F-A855-0E68-56F3DA64A053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0568416" y="5878360"/>
              <a:ext cx="609600" cy="304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 dirty="0">
                  <a:solidFill>
                    <a:srgbClr val="FF0000"/>
                  </a:solidFill>
                  <a:latin typeface="Roboto Regular" charset="0"/>
                  <a:cs typeface="Roboto Regular" charset="0"/>
                </a:rPr>
                <a:t>08</a:t>
              </a:r>
            </a:p>
          </p:txBody>
        </p:sp>
        <p:sp>
          <p:nvSpPr>
            <p:cNvPr id="66" name="Rectangle 14">
              <a:extLst>
                <a:ext uri="{FF2B5EF4-FFF2-40B4-BE49-F238E27FC236}">
                  <a16:creationId xmlns:a16="http://schemas.microsoft.com/office/drawing/2014/main" id="{AF19A7BE-B714-2DD6-5789-898902911BC3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223864" y="5871365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0x90001000</a:t>
              </a:r>
            </a:p>
          </p:txBody>
        </p:sp>
        <p:sp>
          <p:nvSpPr>
            <p:cNvPr id="67" name="Rectangle 15">
              <a:extLst>
                <a:ext uri="{FF2B5EF4-FFF2-40B4-BE49-F238E27FC236}">
                  <a16:creationId xmlns:a16="http://schemas.microsoft.com/office/drawing/2014/main" id="{2EA09C50-3419-80EB-A8DF-C13B7BD38B50}"/>
                </a:ext>
              </a:extLst>
            </p:cNvPr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223864" y="5521631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0x90001001</a:t>
              </a:r>
            </a:p>
          </p:txBody>
        </p:sp>
        <p:sp>
          <p:nvSpPr>
            <p:cNvPr id="68" name="Rectangle 16">
              <a:extLst>
                <a:ext uri="{FF2B5EF4-FFF2-40B4-BE49-F238E27FC236}">
                  <a16:creationId xmlns:a16="http://schemas.microsoft.com/office/drawing/2014/main" id="{6A8E75A3-67E3-BA8F-B442-F6D0435109BD}"/>
                </a:ext>
              </a:extLst>
            </p:cNvPr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1223864" y="523344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0x90001002</a:t>
              </a:r>
            </a:p>
          </p:txBody>
        </p:sp>
        <p:sp>
          <p:nvSpPr>
            <p:cNvPr id="69" name="Rectangle 17">
              <a:extLst>
                <a:ext uri="{FF2B5EF4-FFF2-40B4-BE49-F238E27FC236}">
                  <a16:creationId xmlns:a16="http://schemas.microsoft.com/office/drawing/2014/main" id="{EAE6D9C4-1B28-7240-9519-D50118D87F80}"/>
                </a:ext>
              </a:extLst>
            </p:cNvPr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223864" y="492544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0x90001003</a:t>
              </a:r>
            </a:p>
          </p:txBody>
        </p:sp>
        <p:sp>
          <p:nvSpPr>
            <p:cNvPr id="70" name="Rectangle 18">
              <a:extLst>
                <a:ext uri="{FF2B5EF4-FFF2-40B4-BE49-F238E27FC236}">
                  <a16:creationId xmlns:a16="http://schemas.microsoft.com/office/drawing/2014/main" id="{145735BB-72E2-80A6-7DC8-7300DB040F93}"/>
                </a:ext>
              </a:extLst>
            </p:cNvPr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1223864" y="4627682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0x90001004</a:t>
              </a:r>
            </a:p>
          </p:txBody>
        </p:sp>
        <p:sp>
          <p:nvSpPr>
            <p:cNvPr id="71" name="Rectangle 19">
              <a:extLst>
                <a:ext uri="{FF2B5EF4-FFF2-40B4-BE49-F238E27FC236}">
                  <a16:creationId xmlns:a16="http://schemas.microsoft.com/office/drawing/2014/main" id="{CB7B7A89-15FE-3C27-75EF-A2B082BAE413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223864" y="431784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0x90001005</a:t>
              </a:r>
            </a:p>
          </p:txBody>
        </p:sp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id="{BAC31785-48EE-CBDE-9616-6CF274BD4F79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1223864" y="4024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0x90001006</a:t>
              </a:r>
            </a:p>
          </p:txBody>
        </p:sp>
        <p:sp>
          <p:nvSpPr>
            <p:cNvPr id="73" name="Rectangle 21">
              <a:extLst>
                <a:ext uri="{FF2B5EF4-FFF2-40B4-BE49-F238E27FC236}">
                  <a16:creationId xmlns:a16="http://schemas.microsoft.com/office/drawing/2014/main" id="{2F671586-1355-E2D7-93F9-D5D274D13125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1223864" y="3713677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0x90001007</a:t>
              </a:r>
            </a:p>
          </p:txBody>
        </p:sp>
        <p:sp>
          <p:nvSpPr>
            <p:cNvPr id="74" name="Rectangle 22">
              <a:extLst>
                <a:ext uri="{FF2B5EF4-FFF2-40B4-BE49-F238E27FC236}">
                  <a16:creationId xmlns:a16="http://schemas.microsoft.com/office/drawing/2014/main" id="{C1224170-59FD-02CC-9FFA-72737476D56D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223864" y="341879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</a:t>
              </a:r>
              <a:r>
                <a:rPr 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90001008</a:t>
              </a:r>
            </a:p>
          </p:txBody>
        </p: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BC5E50CB-1437-036F-934E-3799FE0F397C}"/>
                </a:ext>
              </a:extLst>
            </p:cNvPr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1223864" y="3141084"/>
              <a:ext cx="133722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0x90001009</a:t>
              </a:r>
            </a:p>
          </p:txBody>
        </p:sp>
        <p:sp>
          <p:nvSpPr>
            <p:cNvPr id="76" name="Rectangle 24">
              <a:extLst>
                <a:ext uri="{FF2B5EF4-FFF2-40B4-BE49-F238E27FC236}">
                  <a16:creationId xmlns:a16="http://schemas.microsoft.com/office/drawing/2014/main" id="{64DA4042-4424-3803-CA15-1749288A2A2C}"/>
                </a:ext>
              </a:extLst>
            </p:cNvPr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223864" y="2831209"/>
              <a:ext cx="135325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0x9000100A</a:t>
              </a:r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709F08EB-59DD-6232-ED7B-55D1350D8643}"/>
                </a:ext>
              </a:extLst>
            </p:cNvPr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223864" y="2521334"/>
              <a:ext cx="134524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0x9000100B</a:t>
              </a:r>
            </a:p>
          </p:txBody>
        </p:sp>
        <p:sp>
          <p:nvSpPr>
            <p:cNvPr id="78" name="Rectangle 40">
              <a:extLst>
                <a:ext uri="{FF2B5EF4-FFF2-40B4-BE49-F238E27FC236}">
                  <a16:creationId xmlns:a16="http://schemas.microsoft.com/office/drawing/2014/main" id="{D6972570-32CB-E2B2-D211-A26C4BCE2893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1223864" y="2211459"/>
              <a:ext cx="134363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0x9000100C</a:t>
              </a:r>
            </a:p>
          </p:txBody>
        </p:sp>
        <p:sp>
          <p:nvSpPr>
            <p:cNvPr id="79" name="Rectangle 42">
              <a:extLst>
                <a:ext uri="{FF2B5EF4-FFF2-40B4-BE49-F238E27FC236}">
                  <a16:creationId xmlns:a16="http://schemas.microsoft.com/office/drawing/2014/main" id="{FECA8FDB-3B67-6669-C754-E023B2AB6D05}"/>
                </a:ext>
              </a:extLst>
            </p:cNvPr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11223864" y="1931614"/>
              <a:ext cx="136287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0x9000100D</a:t>
              </a:r>
            </a:p>
          </p:txBody>
        </p:sp>
        <p:sp>
          <p:nvSpPr>
            <p:cNvPr id="80" name="Rectangle 44">
              <a:extLst>
                <a:ext uri="{FF2B5EF4-FFF2-40B4-BE49-F238E27FC236}">
                  <a16:creationId xmlns:a16="http://schemas.microsoft.com/office/drawing/2014/main" id="{9A5F8EC5-3379-32F7-B0E7-43718A6DF0D6}"/>
                </a:ext>
              </a:extLst>
            </p:cNvPr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223864" y="1605636"/>
              <a:ext cx="1332416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0x9000100E</a:t>
              </a:r>
            </a:p>
          </p:txBody>
        </p:sp>
        <p:sp>
          <p:nvSpPr>
            <p:cNvPr id="81" name="Rectangle 46">
              <a:extLst>
                <a:ext uri="{FF2B5EF4-FFF2-40B4-BE49-F238E27FC236}">
                  <a16:creationId xmlns:a16="http://schemas.microsoft.com/office/drawing/2014/main" id="{1B0D84E1-41C8-A746-155A-E5CC42CDDCAF}"/>
                </a:ext>
              </a:extLst>
            </p:cNvPr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11223864" y="1297500"/>
              <a:ext cx="13260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>
                  <a:solidFill>
                    <a:schemeClr val="accent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0x9000100F</a:t>
              </a:r>
            </a:p>
          </p:txBody>
        </p:sp>
        <p:sp>
          <p:nvSpPr>
            <p:cNvPr id="82" name="Text Box 36">
              <a:extLst>
                <a:ext uri="{FF2B5EF4-FFF2-40B4-BE49-F238E27FC236}">
                  <a16:creationId xmlns:a16="http://schemas.microsoft.com/office/drawing/2014/main" id="{8F9C89A0-7122-7F8F-F595-13225AEA9AA5}"/>
                </a:ext>
              </a:extLst>
            </p:cNvPr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1223864" y="710592"/>
              <a:ext cx="1734578" cy="70788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32-bit address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 b="0" dirty="0">
                  <a:solidFill>
                    <a:schemeClr val="tx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(hex)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46D1DB3-0E77-7358-4A9E-AC6AD61B8A60}"/>
              </a:ext>
            </a:extLst>
          </p:cNvPr>
          <p:cNvSpPr txBox="1"/>
          <p:nvPr/>
        </p:nvSpPr>
        <p:spPr>
          <a:xfrm>
            <a:off x="7727213" y="3014229"/>
            <a:ext cx="118628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contents (</a:t>
            </a:r>
            <a:r>
              <a:rPr lang="en-US" dirty="0" err="1">
                <a:solidFill>
                  <a:schemeClr val="accent6"/>
                </a:solidFill>
              </a:rPr>
              <a:t>rvalue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92D12AFB-C1D7-63B7-D70A-DBA672062ADC}"/>
              </a:ext>
            </a:extLst>
          </p:cNvPr>
          <p:cNvSpPr/>
          <p:nvPr/>
        </p:nvSpPr>
        <p:spPr>
          <a:xfrm>
            <a:off x="8720793" y="365462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C15853B-8028-2BA6-6464-C0B5DA60A77A}"/>
              </a:ext>
            </a:extLst>
          </p:cNvPr>
          <p:cNvSpPr txBox="1"/>
          <p:nvPr/>
        </p:nvSpPr>
        <p:spPr>
          <a:xfrm>
            <a:off x="10984399" y="2967335"/>
            <a:ext cx="1186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x's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address (</a:t>
            </a:r>
            <a:r>
              <a:rPr lang="en-US" dirty="0" err="1">
                <a:solidFill>
                  <a:schemeClr val="accent6"/>
                </a:solidFill>
              </a:rPr>
              <a:t>lvalue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CA2FAA5F-9736-B64D-0955-494FEEF76CCC}"/>
              </a:ext>
            </a:extLst>
          </p:cNvPr>
          <p:cNvSpPr/>
          <p:nvPr/>
        </p:nvSpPr>
        <p:spPr>
          <a:xfrm rot="10800000">
            <a:off x="10890029" y="3632000"/>
            <a:ext cx="159657" cy="187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EC2702-C1B8-9BE0-AD25-1AD1874A721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7EA838-2502-77C6-5C8B-F050ED46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For PA4</a:t>
            </a:r>
          </a:p>
        </p:txBody>
      </p:sp>
    </p:spTree>
    <p:extLst>
      <p:ext uri="{BB962C8B-B14F-4D97-AF65-F5344CB8AC3E}">
        <p14:creationId xmlns:p14="http://schemas.microsoft.com/office/powerpoint/2010/main" val="9043473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08A-EB6D-0F4C-8225-44D07219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120000"/>
            <a:ext cx="11816105" cy="351050"/>
          </a:xfrm>
        </p:spPr>
        <p:txBody>
          <a:bodyPr/>
          <a:lstStyle/>
          <a:p>
            <a:r>
              <a:rPr lang="en-US" sz="2800" dirty="0" err="1"/>
              <a:t>strtol</a:t>
            </a:r>
            <a:r>
              <a:rPr lang="en-US" sz="2800" dirty="0"/>
              <a:t>() and </a:t>
            </a:r>
            <a:r>
              <a:rPr lang="en-US" sz="2800" dirty="0" err="1"/>
              <a:t>strtoul</a:t>
            </a:r>
            <a:r>
              <a:rPr lang="en-US" sz="2800" dirty="0"/>
              <a:t>() examples of passing a pointer to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A38E1-830E-104B-9C90-3EF87BD566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0454" y="658025"/>
            <a:ext cx="11757365" cy="590414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int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strtol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2000" b="1" u="sng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strtoul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2000" b="1" u="sng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reruns the string converted to a long or unsigned long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str</a:t>
            </a:r>
            <a:r>
              <a:rPr lang="en-US" sz="2000" dirty="0"/>
              <a:t> pointer to the string to convert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chemeClr val="accent1"/>
                </a:solidFill>
              </a:rPr>
              <a:t>endptr</a:t>
            </a:r>
            <a:r>
              <a:rPr lang="en-US" sz="2000" dirty="0"/>
              <a:t> pass the address of a variable that is a char pointer (output variable)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base</a:t>
            </a:r>
            <a:r>
              <a:rPr lang="en-US" sz="2000" dirty="0"/>
              <a:t>: number base of the integral value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Example</a:t>
            </a:r>
            <a:r>
              <a:rPr lang="en-US" sz="2000" dirty="0"/>
              <a:t>: string is to contain just positive numbers &gt;= 0 (in ascii) with no extra stuff</a:t>
            </a:r>
          </a:p>
          <a:p>
            <a:r>
              <a:rPr lang="en-US" sz="2000" dirty="0"/>
              <a:t>If the string is not valid, then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'\0' </a:t>
            </a:r>
            <a:r>
              <a:rPr lang="en-US" sz="2000" dirty="0"/>
              <a:t>then string contains more than just numbers (bad input) 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stores the address of the first invalid character found in the buffer pointed (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/>
              <a:t>)</a:t>
            </a:r>
          </a:p>
          <a:p>
            <a:r>
              <a:rPr lang="en-US" sz="2000" dirty="0"/>
              <a:t>How to use </a:t>
            </a:r>
            <a:r>
              <a:rPr lang="en-US" sz="2000" dirty="0" err="1">
                <a:solidFill>
                  <a:schemeClr val="accent1"/>
                </a:solidFill>
              </a:rPr>
              <a:t>endptr</a:t>
            </a:r>
            <a:r>
              <a:rPr lang="en-US" sz="2000" dirty="0">
                <a:solidFill>
                  <a:schemeClr val="accent1"/>
                </a:solidFill>
              </a:rPr>
              <a:t> when it </a:t>
            </a:r>
            <a:r>
              <a:rPr lang="en-US" sz="2000" u="sng" dirty="0">
                <a:solidFill>
                  <a:schemeClr val="accent1"/>
                </a:solidFill>
              </a:rPr>
              <a:t>does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u="sng" dirty="0">
                <a:solidFill>
                  <a:schemeClr val="accent1"/>
                </a:solidFill>
              </a:rPr>
              <a:t>not</a:t>
            </a:r>
            <a:r>
              <a:rPr lang="en-US" sz="2000" dirty="0">
                <a:solidFill>
                  <a:schemeClr val="accent1"/>
                </a:solidFill>
              </a:rPr>
              <a:t> contain NULL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If there are other conversion errors (you can read the man page) then </a:t>
            </a:r>
            <a:r>
              <a:rPr lang="en-US" sz="2000" dirty="0" err="1"/>
              <a:t>errno</a:t>
            </a:r>
            <a:r>
              <a:rPr lang="en-US" sz="2000" dirty="0"/>
              <a:t> != 0</a:t>
            </a:r>
          </a:p>
          <a:p>
            <a:pPr lvl="1"/>
            <a:r>
              <a:rPr lang="en-US" sz="2000" dirty="0"/>
              <a:t>When conversion is ok,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2000" dirty="0"/>
              <a:t> is unaltered (always clear it before calling these routines)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23BA-E229-B544-8069-8B3603AB9F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1254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08A-EB6D-0F4C-8225-44D07219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120000"/>
            <a:ext cx="11816105" cy="351050"/>
          </a:xfrm>
        </p:spPr>
        <p:txBody>
          <a:bodyPr/>
          <a:lstStyle/>
          <a:p>
            <a:r>
              <a:rPr lang="en-US" sz="2800" dirty="0" err="1"/>
              <a:t>strtol</a:t>
            </a:r>
            <a:r>
              <a:rPr lang="en-US" sz="2800" dirty="0"/>
              <a:t>() and </a:t>
            </a:r>
            <a:r>
              <a:rPr lang="en-US" sz="2800" dirty="0" err="1"/>
              <a:t>strtoul</a:t>
            </a:r>
            <a:r>
              <a:rPr lang="en-US" sz="2800" dirty="0"/>
              <a:t>() examples of passing a pointer to a pointer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2DE3BB-D37F-6E41-A7A2-B2B7B9F576B7}"/>
              </a:ext>
            </a:extLst>
          </p:cNvPr>
          <p:cNvSpPr/>
          <p:nvPr/>
        </p:nvSpPr>
        <p:spPr bwMode="auto">
          <a:xfrm>
            <a:off x="2034130" y="721161"/>
            <a:ext cx="9644064" cy="57957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errno.h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 = "33";  // test buffer string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0 (zero)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 each call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(int)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strtol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10)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if the string was a proper number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entpr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should be at the end of the string == '\0'</a:t>
            </a:r>
          </a:p>
          <a:p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 ((*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!= '\0') || (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!= 0)) {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handle the error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("%d\n", number);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23BA-E229-B544-8069-8B3603AB9F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1495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8DDD-86CD-9559-13E7-3E57EFC1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763B-3CD9-86A6-3EE1-B73E57363BC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242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59371C-06DA-2641-9677-FCE3121F5EC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0199" y="610957"/>
            <a:ext cx="6184120" cy="178402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++ -- pre and post increment combined with pointers will </a:t>
            </a:r>
            <a:r>
              <a:rPr lang="en-US" dirty="0">
                <a:solidFill>
                  <a:schemeClr val="accent1"/>
                </a:solidFill>
              </a:rPr>
              <a:t>create code that is complex, hard to read and difficult to maintain, so be careful!</a:t>
            </a:r>
          </a:p>
          <a:p>
            <a:r>
              <a:rPr lang="en-US" dirty="0">
                <a:solidFill>
                  <a:schemeClr val="accent1"/>
                </a:solidFill>
              </a:rPr>
              <a:t>My advice: </a:t>
            </a:r>
            <a:r>
              <a:rPr lang="en-US" dirty="0"/>
              <a:t>Always Use () to improve readability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C Precedence and Pointers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28738-068D-B54D-9EA8-2F51F1A8712D}"/>
              </a:ext>
            </a:extLst>
          </p:cNvPr>
          <p:cNvSpPr/>
          <p:nvPr/>
        </p:nvSpPr>
        <p:spPr bwMode="auto">
          <a:xfrm>
            <a:off x="475786" y="2470601"/>
            <a:ext cx="5210240" cy="98141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array[] = {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7, 9, 11, 13};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array;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88EEF88-4552-184C-BC83-73D74ACA987D}"/>
              </a:ext>
            </a:extLst>
          </p:cNvPr>
          <p:cNvSpPr/>
          <p:nvPr/>
        </p:nvSpPr>
        <p:spPr bwMode="auto">
          <a:xfrm>
            <a:off x="904400" y="3666890"/>
            <a:ext cx="4455253" cy="48233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yuck!!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7331A3-4692-7249-99C8-39A49D85F4CA}"/>
              </a:ext>
            </a:extLst>
          </p:cNvPr>
          <p:cNvSpPr/>
          <p:nvPr/>
        </p:nvSpPr>
        <p:spPr bwMode="auto">
          <a:xfrm>
            <a:off x="143172" y="4564642"/>
            <a:ext cx="6398175" cy="184559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Same as the one line above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// x =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orig_ptr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3;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//(*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orig_ptr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)++ is array[0]= 3;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 +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&amp;array[1]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= points 5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565296-9DCA-9943-B3C6-BC34E61E8A66}"/>
              </a:ext>
            </a:extLst>
          </p:cNvPr>
          <p:cNvGrpSpPr/>
          <p:nvPr/>
        </p:nvGrpSpPr>
        <p:grpSpPr>
          <a:xfrm>
            <a:off x="2782426" y="4024184"/>
            <a:ext cx="298480" cy="550621"/>
            <a:chOff x="2961969" y="4015157"/>
            <a:chExt cx="298480" cy="5506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2C6FCB-86E0-9F4B-A289-616F629A903E}"/>
                </a:ext>
              </a:extLst>
            </p:cNvPr>
            <p:cNvSpPr txBox="1"/>
            <p:nvPr/>
          </p:nvSpPr>
          <p:spPr>
            <a:xfrm>
              <a:off x="2961969" y="422722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C7766B94-3200-1344-A596-C48A43BD4EFC}"/>
                </a:ext>
              </a:extLst>
            </p:cNvPr>
            <p:cNvSpPr/>
            <p:nvPr/>
          </p:nvSpPr>
          <p:spPr>
            <a:xfrm flipH="1">
              <a:off x="3078936" y="4015157"/>
              <a:ext cx="64546" cy="20554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BA25A8-E8E7-1540-B91B-44D086D01088}"/>
              </a:ext>
            </a:extLst>
          </p:cNvPr>
          <p:cNvGrpSpPr/>
          <p:nvPr/>
        </p:nvGrpSpPr>
        <p:grpSpPr>
          <a:xfrm>
            <a:off x="2358189" y="4024184"/>
            <a:ext cx="298480" cy="550621"/>
            <a:chOff x="2961969" y="4015157"/>
            <a:chExt cx="298480" cy="55062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938581-5DAD-9E4D-BB2E-FB5199851EE5}"/>
                </a:ext>
              </a:extLst>
            </p:cNvPr>
            <p:cNvSpPr txBox="1"/>
            <p:nvPr/>
          </p:nvSpPr>
          <p:spPr>
            <a:xfrm>
              <a:off x="2961969" y="422722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4" name="Up Arrow 13">
              <a:extLst>
                <a:ext uri="{FF2B5EF4-FFF2-40B4-BE49-F238E27FC236}">
                  <a16:creationId xmlns:a16="http://schemas.microsoft.com/office/drawing/2014/main" id="{3067F0F9-B2A9-FC4B-A79F-39A245DDDE54}"/>
                </a:ext>
              </a:extLst>
            </p:cNvPr>
            <p:cNvSpPr/>
            <p:nvPr/>
          </p:nvSpPr>
          <p:spPr>
            <a:xfrm flipH="1">
              <a:off x="3078936" y="4015157"/>
              <a:ext cx="64546" cy="20554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868E6E-788E-CA4A-A238-3BD94FD9C0A8}"/>
              </a:ext>
            </a:extLst>
          </p:cNvPr>
          <p:cNvGrpSpPr/>
          <p:nvPr/>
        </p:nvGrpSpPr>
        <p:grpSpPr>
          <a:xfrm>
            <a:off x="3160747" y="4024184"/>
            <a:ext cx="298480" cy="550621"/>
            <a:chOff x="2961969" y="4015157"/>
            <a:chExt cx="298480" cy="55062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B421CD-41FF-E145-9BF2-63C33E8DED59}"/>
                </a:ext>
              </a:extLst>
            </p:cNvPr>
            <p:cNvSpPr txBox="1"/>
            <p:nvPr/>
          </p:nvSpPr>
          <p:spPr>
            <a:xfrm>
              <a:off x="2961969" y="422722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  <p:sp>
          <p:nvSpPr>
            <p:cNvPr id="20" name="Up Arrow 19">
              <a:extLst>
                <a:ext uri="{FF2B5EF4-FFF2-40B4-BE49-F238E27FC236}">
                  <a16:creationId xmlns:a16="http://schemas.microsoft.com/office/drawing/2014/main" id="{73414E35-AB9C-564D-ABA6-1A08DD6C961B}"/>
                </a:ext>
              </a:extLst>
            </p:cNvPr>
            <p:cNvSpPr/>
            <p:nvPr/>
          </p:nvSpPr>
          <p:spPr>
            <a:xfrm flipH="1">
              <a:off x="3078936" y="4015157"/>
              <a:ext cx="64546" cy="20554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Operator Precedence and Associativity in C - JustdoCodings">
            <a:extLst>
              <a:ext uri="{FF2B5EF4-FFF2-40B4-BE49-F238E27FC236}">
                <a16:creationId xmlns:a16="http://schemas.microsoft.com/office/drawing/2014/main" id="{C22A0B4A-0EAF-F444-91FD-E644FFA24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" t="360" r="2254" b="1333"/>
          <a:stretch/>
        </p:blipFill>
        <p:spPr bwMode="auto">
          <a:xfrm>
            <a:off x="6719243" y="0"/>
            <a:ext cx="5387355" cy="670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CD71D3-1D29-8B47-A7DC-C7155E3ABF1C}"/>
              </a:ext>
            </a:extLst>
          </p:cNvPr>
          <p:cNvSpPr txBox="1"/>
          <p:nvPr/>
        </p:nvSpPr>
        <p:spPr>
          <a:xfrm>
            <a:off x="10455966" y="795129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highest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49FCF0-65BF-F74C-B6FD-507227BC6F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486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10" grpId="0" animBg="1"/>
      <p:bldP spid="11" grpId="0" animBg="1"/>
      <p:bldP spid="2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6710-AC2F-344A-9944-73242F33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1201"/>
          </a:xfrm>
        </p:spPr>
        <p:txBody>
          <a:bodyPr/>
          <a:lstStyle/>
          <a:p>
            <a:r>
              <a:rPr lang="en-US" dirty="0"/>
              <a:t>String Literals (Read-Only)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6BAE-1940-4649-A4CE-AAA30C9321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6893" y="716776"/>
            <a:ext cx="11398213" cy="579235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strings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200" dirty="0">
                <a:solidFill>
                  <a:srgbClr val="0070C0"/>
                </a:solidFill>
              </a:rPr>
              <a:t>quotations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e.g.,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"string") are </a:t>
            </a:r>
            <a:r>
              <a:rPr lang="en-US" sz="2200" b="1" dirty="0">
                <a:solidFill>
                  <a:srgbClr val="7030A0"/>
                </a:solidFill>
              </a:rPr>
              <a:t>part of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 </a:t>
            </a:r>
            <a:r>
              <a:rPr lang="en-US" sz="2200" b="1" dirty="0">
                <a:solidFill>
                  <a:schemeClr val="accent1"/>
                </a:solidFill>
              </a:rPr>
              <a:t>expression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i.e., </a:t>
            </a:r>
            <a:r>
              <a:rPr lang="en-US" sz="2200" i="1" dirty="0">
                <a:solidFill>
                  <a:srgbClr val="FF0000"/>
                </a:solidFill>
              </a:rPr>
              <a:t>not </a:t>
            </a:r>
            <a:r>
              <a:rPr lang="en-US" sz="2200" dirty="0">
                <a:solidFill>
                  <a:srgbClr val="FF0000"/>
                </a:solidFill>
              </a:rPr>
              <a:t>part of an </a:t>
            </a:r>
            <a:r>
              <a:rPr lang="en-US" sz="2200" i="1" dirty="0">
                <a:solidFill>
                  <a:srgbClr val="FF0000"/>
                </a:solidFill>
              </a:rPr>
              <a:t>array initialization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 they are called </a:t>
            </a:r>
            <a:r>
              <a:rPr lang="en-US" sz="2200" b="1" i="1" dirty="0">
                <a:solidFill>
                  <a:schemeClr val="accent1"/>
                </a:solidFill>
              </a:rPr>
              <a:t>string literals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What is a </a:t>
            </a:r>
            <a:r>
              <a:rPr lang="en-US" sz="2200" b="1" i="1" dirty="0">
                <a:solidFill>
                  <a:schemeClr val="accent1"/>
                </a:solidFill>
              </a:rPr>
              <a:t>string literal:</a:t>
            </a:r>
            <a:endParaRPr lang="en-US" sz="2200" b="1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 </a:t>
            </a:r>
            <a:r>
              <a:rPr lang="en-US" sz="2200" dirty="0">
                <a:solidFill>
                  <a:srgbClr val="2C895B"/>
                </a:solidFill>
              </a:rPr>
              <a:t>null-terminated string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array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Located in the </a:t>
            </a:r>
            <a:r>
              <a:rPr lang="en-US" sz="2200" b="1" dirty="0">
                <a:solidFill>
                  <a:srgbClr val="FF0000"/>
                </a:solidFill>
              </a:rPr>
              <a:t>read-only data </a:t>
            </a:r>
            <a:r>
              <a:rPr lang="en-US" sz="2200" dirty="0">
                <a:solidFill>
                  <a:srgbClr val="FF0000"/>
                </a:solidFill>
              </a:rPr>
              <a:t>segment of memory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</a:t>
            </a:r>
            <a:r>
              <a:rPr lang="en-US" sz="2200" dirty="0">
                <a:solidFill>
                  <a:srgbClr val="F37440"/>
                </a:solidFill>
              </a:rPr>
              <a:t>not assigned a variable 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by the compiler, so it is only accessible by the location in memory where it is stored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String literals </a:t>
            </a:r>
            <a:r>
              <a:rPr lang="en-US" sz="2200" dirty="0">
                <a:solidFill>
                  <a:schemeClr val="tx2"/>
                </a:solidFill>
              </a:rPr>
              <a:t>are a type of </a:t>
            </a:r>
            <a:r>
              <a:rPr lang="en-US" sz="2200" b="1" i="1" dirty="0">
                <a:solidFill>
                  <a:srgbClr val="2C895B"/>
                </a:solidFill>
              </a:rPr>
              <a:t>anonymous variable</a:t>
            </a:r>
          </a:p>
          <a:p>
            <a:pPr lvl="1"/>
            <a:r>
              <a:rPr lang="en-US" sz="2200" dirty="0"/>
              <a:t>M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emory containing </a:t>
            </a:r>
            <a:r>
              <a:rPr lang="en-US" sz="2200" dirty="0">
                <a:solidFill>
                  <a:srgbClr val="0070C0"/>
                </a:solidFill>
              </a:rPr>
              <a:t>data without a name bound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to them (only the address is known)</a:t>
            </a:r>
          </a:p>
          <a:p>
            <a:r>
              <a:rPr lang="en-US" sz="2200" dirty="0"/>
              <a:t>The </a:t>
            </a:r>
            <a:r>
              <a:rPr lang="en-US" sz="2200" i="1" dirty="0">
                <a:solidFill>
                  <a:schemeClr val="accent1"/>
                </a:solidFill>
              </a:rPr>
              <a:t>string literal </a:t>
            </a:r>
            <a:r>
              <a:rPr lang="en-US" sz="2200" dirty="0">
                <a:solidFill>
                  <a:srgbClr val="F37440"/>
                </a:solidFill>
              </a:rPr>
              <a:t>in the </a:t>
            </a:r>
            <a:r>
              <a:rPr lang="en-US" sz="2200" dirty="0" err="1">
                <a:solidFill>
                  <a:srgbClr val="F37440"/>
                </a:solidFill>
              </a:rPr>
              <a:t>printf</a:t>
            </a:r>
            <a:r>
              <a:rPr lang="en-US" sz="2200" dirty="0">
                <a:solidFill>
                  <a:srgbClr val="F37440"/>
                </a:solidFill>
              </a:rPr>
              <a:t>()'s,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are replaced with the </a:t>
            </a:r>
            <a:r>
              <a:rPr lang="en-US" sz="2200" dirty="0">
                <a:solidFill>
                  <a:srgbClr val="0070C0"/>
                </a:solidFill>
              </a:rPr>
              <a:t>starting address of the corresponding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(first or [0] element) when the code is compiled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F097E-DDBD-4E49-9BA3-B03B80FB06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ADA68C-429F-8D4A-9EC1-7E491DDBE902}"/>
              </a:ext>
            </a:extLst>
          </p:cNvPr>
          <p:cNvSpPr/>
          <p:nvPr/>
        </p:nvSpPr>
        <p:spPr bwMode="auto">
          <a:xfrm>
            <a:off x="1929710" y="1696622"/>
            <a:ext cx="6991266" cy="80595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 %s\n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 literal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135757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946" y="705013"/>
            <a:ext cx="11043353" cy="563272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endParaRPr lang="en-US" sz="22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endParaRPr lang="en-US" sz="40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mess1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(type is char [ ])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enough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You </a:t>
            </a:r>
            <a:r>
              <a:rPr lang="en-US" sz="2200" b="1" dirty="0">
                <a:solidFill>
                  <a:srgbClr val="0070C0"/>
                </a:solidFill>
                <a:cs typeface="Courier New" panose="02070309020205020404" pitchFamily="49" charset="0"/>
              </a:rPr>
              <a:t>can change 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array contents</a:t>
            </a:r>
          </a:p>
          <a:p>
            <a:pPr marL="354012" lvl="1" indent="0">
              <a:buNone/>
            </a:pPr>
            <a:endParaRPr lang="en-US" sz="2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354012" lvl="1" indent="0">
              <a:buNone/>
            </a:pPr>
            <a:endParaRPr lang="en-US" sz="32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6"/>
                </a:solidFill>
                <a:cs typeface="Courier New" panose="02070309020205020404" pitchFamily="49" charset="0"/>
              </a:rPr>
              <a:t>In the example above, </a:t>
            </a: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"Hello World" </a:t>
            </a:r>
            <a:r>
              <a:rPr lang="en-US" sz="2200" dirty="0">
                <a:solidFill>
                  <a:srgbClr val="7030A0"/>
                </a:solidFill>
                <a:cs typeface="Courier New" panose="02070309020205020404" pitchFamily="49" charset="0"/>
              </a:rPr>
              <a:t>is immutable string literal (array) 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cs typeface="Courier New" panose="02070309020205020404" pitchFamily="49" charset="0"/>
              </a:rPr>
              <a:t>"Hello World"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is </a:t>
            </a:r>
            <a:r>
              <a:rPr lang="en-US" sz="2000" dirty="0">
                <a:solidFill>
                  <a:srgbClr val="00B050"/>
                </a:solidFill>
                <a:cs typeface="Courier New" panose="02070309020205020404" pitchFamily="49" charset="0"/>
              </a:rPr>
              <a:t>not associated with a variable name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;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anonymous variable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cs typeface="Courier New" panose="02070309020205020404" pitchFamily="49" charset="0"/>
              </a:rPr>
              <a:t>"Hello World" has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space to hold the string + ’\0</a:t>
            </a:r>
            <a:r>
              <a:rPr lang="en-US" sz="2000" dirty="0">
                <a:solidFill>
                  <a:schemeClr val="tx2"/>
                </a:solidFill>
              </a:rPr>
              <a:t>’ </a:t>
            </a:r>
            <a:endParaRPr lang="en-US" sz="20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  <a:cs typeface="Courier New" panose="02070309020205020404" pitchFamily="49" charset="0"/>
              </a:rPr>
              <a:t>"Hello World" is read only  (immutable) and cannot be modified at runtime</a:t>
            </a:r>
            <a:endParaRPr lang="en-US" sz="2000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mess2 is a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an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  <a:endParaRPr lang="en-US" sz="2200" dirty="0"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EAD05C7-123F-2C4C-8D03-E28FCF50CF87}"/>
              </a:ext>
            </a:extLst>
          </p:cNvPr>
          <p:cNvSpPr/>
          <p:nvPr/>
        </p:nvSpPr>
        <p:spPr bwMode="auto">
          <a:xfrm>
            <a:off x="1813639" y="775890"/>
            <a:ext cx="7848674" cy="126597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mess1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"Hello World";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mess1;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+ 5) = '\0';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shortens string to "Hello"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A1C494-55D8-EF4B-94CF-B1690E993B27}"/>
              </a:ext>
            </a:extLst>
          </p:cNvPr>
          <p:cNvSpPr/>
          <p:nvPr/>
        </p:nvSpPr>
        <p:spPr bwMode="auto">
          <a:xfrm>
            <a:off x="838199" y="3072684"/>
            <a:ext cx="10515601" cy="89738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World";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World" is a string literal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2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mess2 is a pointer NOT an array!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9255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0" grpId="0" animBg="1"/>
      <p:bldP spid="9" grpId="0" animBg="1"/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946" y="705013"/>
            <a:ext cx="11043353" cy="470781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mess2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an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  <a:endParaRPr lang="en-US" sz="2200" dirty="0">
              <a:cs typeface="Courier New" panose="02070309020205020404" pitchFamily="49" charset="0"/>
            </a:endParaRP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you </a:t>
            </a:r>
            <a:r>
              <a:rPr lang="en-US" sz="2200" b="1" dirty="0">
                <a:solidFill>
                  <a:srgbClr val="0070C0"/>
                </a:solidFill>
                <a:cs typeface="Courier New" panose="02070309020205020404" pitchFamily="49" charset="0"/>
              </a:rPr>
              <a:t>cannot change 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array contents,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but you can </a:t>
            </a:r>
            <a:r>
              <a:rPr lang="en-US" sz="2200" dirty="0">
                <a:solidFill>
                  <a:srgbClr val="0070C0"/>
                </a:solidFill>
                <a:cs typeface="Courier New" panose="02070309020205020404" pitchFamily="49" charset="0"/>
              </a:rPr>
              <a:t>change what mess2 points at</a:t>
            </a:r>
          </a:p>
          <a:p>
            <a:pPr lvl="1"/>
            <a:endParaRPr lang="en-US" sz="2800" dirty="0">
              <a:cs typeface="Courier New" panose="02070309020205020404" pitchFamily="49" charset="0"/>
            </a:endParaRPr>
          </a:p>
          <a:p>
            <a:pPr lvl="1"/>
            <a:endParaRPr lang="en-US" sz="2800" dirty="0">
              <a:cs typeface="Courier New" panose="02070309020205020404" pitchFamily="49" charset="0"/>
            </a:endParaRPr>
          </a:p>
          <a:p>
            <a:pPr lvl="1"/>
            <a:endParaRPr lang="en-US" sz="2800" dirty="0">
              <a:cs typeface="Courier New" panose="02070309020205020404" pitchFamily="49" charset="0"/>
            </a:endParaRPr>
          </a:p>
          <a:p>
            <a:pPr lvl="1"/>
            <a:endParaRPr lang="en-US" sz="2800" dirty="0"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mess3</a:t>
            </a:r>
            <a:r>
              <a:rPr lang="en-US" sz="2200" dirty="0">
                <a:cs typeface="Courier New" panose="02070309020205020404" pitchFamily="49" charset="0"/>
              </a:rPr>
              <a:t> is an array but does not contain a </a:t>
            </a:r>
            <a:r>
              <a:rPr lang="en-US" sz="2200" u="sng" dirty="0">
                <a:cs typeface="Courier New" panose="02070309020205020404" pitchFamily="49" charset="0"/>
              </a:rPr>
              <a:t>’\0</a:t>
            </a:r>
            <a:r>
              <a:rPr lang="en-US" sz="2200" u="sng" dirty="0"/>
              <a:t>’</a:t>
            </a:r>
            <a:r>
              <a:rPr lang="en-US" sz="2200" dirty="0"/>
              <a:t> 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SO, IT IS 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NOT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A VALID STRING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Be Careful with C Strings and Arrays of Chars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C1EB55B1-2DBD-8640-8A90-0A893AC70839}"/>
              </a:ext>
            </a:extLst>
          </p:cNvPr>
          <p:cNvSpPr/>
          <p:nvPr/>
        </p:nvSpPr>
        <p:spPr bwMode="auto">
          <a:xfrm>
            <a:off x="910704" y="4671754"/>
            <a:ext cx="9952328" cy="49950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mess3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= {'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H','e','l','l','o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',' ','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W','o','r','l','d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'};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A1C494-55D8-EF4B-94CF-B1690E993B27}"/>
              </a:ext>
            </a:extLst>
          </p:cNvPr>
          <p:cNvSpPr/>
          <p:nvPr/>
        </p:nvSpPr>
        <p:spPr bwMode="auto">
          <a:xfrm>
            <a:off x="937514" y="1834812"/>
            <a:ext cx="10515601" cy="147341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World";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World" is a string literal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2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mess2 is a pointer NOT an array!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*mess = 'h';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undefined in C,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linux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seg fault</a:t>
            </a:r>
            <a:endParaRPr lang="en-US" sz="2200" i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 = mess1;			// where mess2 points can be changed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84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2" grpId="0" animBg="1"/>
      <p:bldP spid="9" grpId="0" animBg="1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</a:t>
            </a:r>
            <a:r>
              <a:rPr lang="en-US" dirty="0" err="1"/>
              <a:t>strcpy</a:t>
            </a:r>
            <a:r>
              <a:rPr lang="en-US" dirty="0"/>
              <a:t>(), </a:t>
            </a:r>
            <a:r>
              <a:rPr lang="en-US" dirty="0" err="1"/>
              <a:t>strncpy</a:t>
            </a:r>
            <a:r>
              <a:rPr lang="en-US" dirty="0"/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D026BA-42CF-CF42-8EB1-6A1ED97585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835293"/>
            <a:ext cx="11424516" cy="9400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copy an array</a:t>
            </a:r>
            <a:r>
              <a:rPr lang="en-US" dirty="0"/>
              <a:t>, you </a:t>
            </a:r>
            <a:r>
              <a:rPr lang="en-US" dirty="0">
                <a:solidFill>
                  <a:srgbClr val="0070C0"/>
                </a:solidFill>
              </a:rPr>
              <a:t>must copy each character </a:t>
            </a:r>
            <a:r>
              <a:rPr lang="en-US" dirty="0">
                <a:solidFill>
                  <a:schemeClr val="tx2"/>
                </a:solidFill>
              </a:rPr>
              <a:t>from source to destination array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Watch overwrites: </a:t>
            </a:r>
            <a:r>
              <a:rPr lang="en-US" dirty="0" err="1"/>
              <a:t>strcpy</a:t>
            </a:r>
            <a:r>
              <a:rPr lang="en-US" dirty="0"/>
              <a:t> assumes the target array size is equal or larger than source array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5E271B-97EA-D744-AF7A-CCF484704B93}"/>
              </a:ext>
            </a:extLst>
          </p:cNvPr>
          <p:cNvSpPr/>
          <p:nvPr/>
        </p:nvSpPr>
        <p:spPr bwMode="auto">
          <a:xfrm>
            <a:off x="505421" y="3795017"/>
            <a:ext cx="5121282" cy="298595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(*s0++ = *s1++)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527B3-4EA6-134F-B0AD-8C869ABA57B2}"/>
              </a:ext>
            </a:extLst>
          </p:cNvPr>
          <p:cNvSpPr/>
          <p:nvPr/>
        </p:nvSpPr>
        <p:spPr bwMode="auto">
          <a:xfrm>
            <a:off x="1227161" y="2874979"/>
            <a:ext cx="3425162" cy="7151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str1[80];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1D84D4-976D-244B-9C99-27362F044B83}"/>
              </a:ext>
            </a:extLst>
          </p:cNvPr>
          <p:cNvSpPr/>
          <p:nvPr/>
        </p:nvSpPr>
        <p:spPr bwMode="auto">
          <a:xfrm>
            <a:off x="5951924" y="3885105"/>
            <a:ext cx="5975853" cy="285289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*s1,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((*s0++ = *s1++)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B86D7F-F6B9-2A47-83EC-AEDB86B094F9}"/>
              </a:ext>
            </a:extLst>
          </p:cNvPr>
          <p:cNvSpPr/>
          <p:nvPr/>
        </p:nvSpPr>
        <p:spPr bwMode="auto">
          <a:xfrm>
            <a:off x="6227545" y="2122442"/>
            <a:ext cx="5737123" cy="146764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adds a length limit on copy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not copied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 = '\0';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 sure \0 terminated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/>
        </p:nvGraphicFramePr>
        <p:xfrm>
          <a:off x="272484" y="1838300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11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10" grpId="0" animBg="1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BEF4-AFA3-5048-ABBE-217B2C56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9851"/>
          </a:xfrm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1D7F7-602D-364A-AFD3-69CF4B37011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0989" y="649395"/>
            <a:ext cx="7500003" cy="17174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Generic (uniform) 2D array format:  </a:t>
            </a:r>
            <a:br>
              <a:rPr lang="en-US" sz="2400" dirty="0"/>
            </a:b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{{values},…,{values}};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allocates a single, </a:t>
            </a:r>
            <a:r>
              <a:rPr lang="en-US" sz="2000" u="sng" dirty="0">
                <a:solidFill>
                  <a:schemeClr val="accent5"/>
                </a:solidFill>
              </a:rPr>
              <a:t>contiguous</a:t>
            </a:r>
            <a:r>
              <a:rPr lang="en-US" sz="2000" dirty="0">
                <a:solidFill>
                  <a:schemeClr val="accent5"/>
                </a:solidFill>
              </a:rPr>
              <a:t> block of memory</a:t>
            </a:r>
          </a:p>
          <a:p>
            <a:pPr lvl="1"/>
            <a:r>
              <a:rPr lang="en-US" sz="2000" dirty="0"/>
              <a:t>The array is organized in </a:t>
            </a:r>
            <a:r>
              <a:rPr lang="en-US" sz="2000" b="1" i="1" dirty="0">
                <a:solidFill>
                  <a:srgbClr val="0070C0"/>
                </a:solidFill>
              </a:rPr>
              <a:t>row-major</a:t>
            </a:r>
            <a:r>
              <a:rPr lang="en-US" sz="2000" i="1" dirty="0"/>
              <a:t> format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77C28F-68B6-9F4F-92FF-E92820EC0211}"/>
              </a:ext>
            </a:extLst>
          </p:cNvPr>
          <p:cNvSpPr/>
          <p:nvPr/>
        </p:nvSpPr>
        <p:spPr bwMode="auto">
          <a:xfrm>
            <a:off x="641232" y="2466351"/>
            <a:ext cx="7122246" cy="4172624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2-row, 3-column array of char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matrix[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20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2-row, 5-column (row length) array of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 specify row length, compiler counts rows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grid[][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{</a:t>
            </a:r>
          </a:p>
          <a:p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grid[1][2] using pointers is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 + 1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+ 2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09DD94-C2F4-194B-A8E1-D41E386F1CDF}"/>
              </a:ext>
            </a:extLst>
          </p:cNvPr>
          <p:cNvGrpSpPr/>
          <p:nvPr/>
        </p:nvGrpSpPr>
        <p:grpSpPr>
          <a:xfrm>
            <a:off x="3748798" y="1521648"/>
            <a:ext cx="8169674" cy="5117327"/>
            <a:chOff x="3748798" y="1521648"/>
            <a:chExt cx="8169674" cy="51173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5040C-5660-ED46-972F-094B7713AE75}"/>
                </a:ext>
              </a:extLst>
            </p:cNvPr>
            <p:cNvSpPr txBox="1"/>
            <p:nvPr/>
          </p:nvSpPr>
          <p:spPr>
            <a:xfrm>
              <a:off x="9320966" y="5961108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1FBB5D-8261-0C47-A72A-0308C1755744}"/>
                </a:ext>
              </a:extLst>
            </p:cNvPr>
            <p:cNvSpPr txBox="1"/>
            <p:nvPr/>
          </p:nvSpPr>
          <p:spPr>
            <a:xfrm>
              <a:off x="9320966" y="5591069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556EE7-D13E-5E42-A85B-E32787F0063D}"/>
                </a:ext>
              </a:extLst>
            </p:cNvPr>
            <p:cNvSpPr txBox="1"/>
            <p:nvPr/>
          </p:nvSpPr>
          <p:spPr>
            <a:xfrm>
              <a:off x="9320966" y="5233038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B0F15A-88F7-4742-BA7A-78CA0B21C687}"/>
                </a:ext>
              </a:extLst>
            </p:cNvPr>
            <p:cNvSpPr txBox="1"/>
            <p:nvPr/>
          </p:nvSpPr>
          <p:spPr>
            <a:xfrm>
              <a:off x="9320966" y="4862999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8CF014-32F3-7D40-A4A3-874283A10D24}"/>
                </a:ext>
              </a:extLst>
            </p:cNvPr>
            <p:cNvSpPr txBox="1"/>
            <p:nvPr/>
          </p:nvSpPr>
          <p:spPr>
            <a:xfrm>
              <a:off x="9320966" y="4493667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3FE5F5-BCE1-2349-9080-7FD3A919EE2A}"/>
                </a:ext>
              </a:extLst>
            </p:cNvPr>
            <p:cNvSpPr txBox="1"/>
            <p:nvPr/>
          </p:nvSpPr>
          <p:spPr>
            <a:xfrm>
              <a:off x="9320966" y="4123628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D48D29-FC92-D54D-BA57-89D0DC00100E}"/>
                </a:ext>
              </a:extLst>
            </p:cNvPr>
            <p:cNvSpPr txBox="1"/>
            <p:nvPr/>
          </p:nvSpPr>
          <p:spPr>
            <a:xfrm>
              <a:off x="9320966" y="3754650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32DD97-70B4-B240-8612-5ECC61503088}"/>
                </a:ext>
              </a:extLst>
            </p:cNvPr>
            <p:cNvSpPr txBox="1"/>
            <p:nvPr/>
          </p:nvSpPr>
          <p:spPr>
            <a:xfrm>
              <a:off x="9320966" y="338461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D4077D-1B03-D748-A421-B1F11EACDED5}"/>
                </a:ext>
              </a:extLst>
            </p:cNvPr>
            <p:cNvSpPr txBox="1"/>
            <p:nvPr/>
          </p:nvSpPr>
          <p:spPr>
            <a:xfrm>
              <a:off x="9320966" y="301457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9E48A4-0048-CD40-AABA-6429F75C530A}"/>
                </a:ext>
              </a:extLst>
            </p:cNvPr>
            <p:cNvSpPr txBox="1"/>
            <p:nvPr/>
          </p:nvSpPr>
          <p:spPr>
            <a:xfrm>
              <a:off x="9320966" y="264453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5B5676-9B2E-8641-B4C0-193FC72E2EEB}"/>
                </a:ext>
              </a:extLst>
            </p:cNvPr>
            <p:cNvSpPr txBox="1"/>
            <p:nvPr/>
          </p:nvSpPr>
          <p:spPr>
            <a:xfrm>
              <a:off x="9320966" y="2281205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42FB09E5-0B5D-9C46-A7FF-A891AED34BA9}"/>
                </a:ext>
              </a:extLst>
            </p:cNvPr>
            <p:cNvSpPr/>
            <p:nvPr/>
          </p:nvSpPr>
          <p:spPr>
            <a:xfrm rot="16200000">
              <a:off x="9766285" y="1426145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4907CA-DB01-CF43-85AB-3E7041E47DD3}"/>
                </a:ext>
              </a:extLst>
            </p:cNvPr>
            <p:cNvSpPr/>
            <p:nvPr/>
          </p:nvSpPr>
          <p:spPr>
            <a:xfrm>
              <a:off x="8885403" y="1521648"/>
              <a:ext cx="2486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1 word (int = 4 bytes)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7FF1BD-7BD1-1F42-96E3-150BB9439D50}"/>
                </a:ext>
              </a:extLst>
            </p:cNvPr>
            <p:cNvSpPr txBox="1"/>
            <p:nvPr/>
          </p:nvSpPr>
          <p:spPr>
            <a:xfrm>
              <a:off x="10632114" y="595602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EAC0F6-1189-054E-BD85-8EAA98DA571E}"/>
                </a:ext>
              </a:extLst>
            </p:cNvPr>
            <p:cNvSpPr txBox="1"/>
            <p:nvPr/>
          </p:nvSpPr>
          <p:spPr>
            <a:xfrm>
              <a:off x="10609485" y="557731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10A4BE6-3AE6-9F45-9D95-32AC6CDCCA8E}"/>
                </a:ext>
              </a:extLst>
            </p:cNvPr>
            <p:cNvSpPr txBox="1"/>
            <p:nvPr/>
          </p:nvSpPr>
          <p:spPr>
            <a:xfrm>
              <a:off x="10579459" y="521858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737CE6-5DDB-3841-94B7-460541AED391}"/>
                </a:ext>
              </a:extLst>
            </p:cNvPr>
            <p:cNvSpPr txBox="1"/>
            <p:nvPr/>
          </p:nvSpPr>
          <p:spPr>
            <a:xfrm>
              <a:off x="10600800" y="4870377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4A226A-4B59-B140-8D1B-95777B46E45A}"/>
                </a:ext>
              </a:extLst>
            </p:cNvPr>
            <p:cNvSpPr txBox="1"/>
            <p:nvPr/>
          </p:nvSpPr>
          <p:spPr>
            <a:xfrm>
              <a:off x="10594066" y="446566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2F2077-6E7A-CD49-A649-8652974AD81F}"/>
                </a:ext>
              </a:extLst>
            </p:cNvPr>
            <p:cNvSpPr txBox="1"/>
            <p:nvPr/>
          </p:nvSpPr>
          <p:spPr>
            <a:xfrm>
              <a:off x="10586328" y="408895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F4F4BA1-B3C0-594F-B857-0D50DCFD51DF}"/>
                </a:ext>
              </a:extLst>
            </p:cNvPr>
            <p:cNvSpPr/>
            <p:nvPr/>
          </p:nvSpPr>
          <p:spPr>
            <a:xfrm>
              <a:off x="10608498" y="2127001"/>
              <a:ext cx="13099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high memory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F0C440-FCDC-B245-A4DD-BACFAF10EAD2}"/>
                </a:ext>
              </a:extLst>
            </p:cNvPr>
            <p:cNvSpPr/>
            <p:nvPr/>
          </p:nvSpPr>
          <p:spPr>
            <a:xfrm>
              <a:off x="10579459" y="6331198"/>
              <a:ext cx="12314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low memory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9CF7FD-04F6-FB43-9AAD-39015DF06962}"/>
                </a:ext>
              </a:extLst>
            </p:cNvPr>
            <p:cNvGrpSpPr/>
            <p:nvPr/>
          </p:nvGrpSpPr>
          <p:grpSpPr>
            <a:xfrm>
              <a:off x="3748798" y="2619934"/>
              <a:ext cx="5588632" cy="3705420"/>
              <a:chOff x="3976030" y="2505077"/>
              <a:chExt cx="5588632" cy="370542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FCBB090-BE9D-0943-944B-FD4497F06C74}"/>
                  </a:ext>
                </a:extLst>
              </p:cNvPr>
              <p:cNvGrpSpPr/>
              <p:nvPr/>
            </p:nvGrpSpPr>
            <p:grpSpPr>
              <a:xfrm>
                <a:off x="3976030" y="4378103"/>
                <a:ext cx="3719938" cy="757300"/>
                <a:chOff x="3976030" y="4378103"/>
                <a:chExt cx="3719938" cy="757300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F284C26-3168-A347-95CD-A6BD194D4381}"/>
                    </a:ext>
                  </a:extLst>
                </p:cNvPr>
                <p:cNvSpPr txBox="1"/>
                <p:nvPr/>
              </p:nvSpPr>
              <p:spPr>
                <a:xfrm>
                  <a:off x="3976030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[0][0]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1003026-289E-C247-88B3-6A1E01134014}"/>
                    </a:ext>
                  </a:extLst>
                </p:cNvPr>
                <p:cNvSpPr txBox="1"/>
                <p:nvPr/>
              </p:nvSpPr>
              <p:spPr>
                <a:xfrm>
                  <a:off x="4728801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[0][1]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20C1142-E34A-A04D-8A48-BE49EFCB08DF}"/>
                    </a:ext>
                  </a:extLst>
                </p:cNvPr>
                <p:cNvSpPr txBox="1"/>
                <p:nvPr/>
              </p:nvSpPr>
              <p:spPr>
                <a:xfrm>
                  <a:off x="5472135" y="4766071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[0][2]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4D4E78C-F98A-8248-9B32-3D15942DE1DD}"/>
                    </a:ext>
                  </a:extLst>
                </p:cNvPr>
                <p:cNvSpPr txBox="1"/>
                <p:nvPr/>
              </p:nvSpPr>
              <p:spPr>
                <a:xfrm>
                  <a:off x="3981816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[1][0]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E063AF-B34A-D541-A2F8-DA00C142AEA5}"/>
                    </a:ext>
                  </a:extLst>
                </p:cNvPr>
                <p:cNvSpPr txBox="1"/>
                <p:nvPr/>
              </p:nvSpPr>
              <p:spPr>
                <a:xfrm>
                  <a:off x="4734587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[1][1]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39351BA-4134-D040-8AD8-0FC366468024}"/>
                    </a:ext>
                  </a:extLst>
                </p:cNvPr>
                <p:cNvSpPr txBox="1"/>
                <p:nvPr/>
              </p:nvSpPr>
              <p:spPr>
                <a:xfrm>
                  <a:off x="5477921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[1][2]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02E5934-799C-9A46-BA6D-DE40964834CD}"/>
                    </a:ext>
                  </a:extLst>
                </p:cNvPr>
                <p:cNvSpPr txBox="1"/>
                <p:nvPr/>
              </p:nvSpPr>
              <p:spPr>
                <a:xfrm>
                  <a:off x="6208412" y="4766071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[0][3]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179B1EE-31BD-0F48-85B5-DE6A72ADEF99}"/>
                    </a:ext>
                  </a:extLst>
                </p:cNvPr>
                <p:cNvSpPr txBox="1"/>
                <p:nvPr/>
              </p:nvSpPr>
              <p:spPr>
                <a:xfrm>
                  <a:off x="6214198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[1][3]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67964AA-45BC-8840-9753-4D61834EC479}"/>
                    </a:ext>
                  </a:extLst>
                </p:cNvPr>
                <p:cNvSpPr txBox="1"/>
                <p:nvPr/>
              </p:nvSpPr>
              <p:spPr>
                <a:xfrm>
                  <a:off x="6954374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[0][4]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E20F252-DF49-6D45-9E32-80C46DD7D516}"/>
                    </a:ext>
                  </a:extLst>
                </p:cNvPr>
                <p:cNvSpPr txBox="1"/>
                <p:nvPr/>
              </p:nvSpPr>
              <p:spPr>
                <a:xfrm>
                  <a:off x="6960160" y="4378103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[1][4]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462EB64-ED26-6448-B838-2314A80F32AA}"/>
                  </a:ext>
                </a:extLst>
              </p:cNvPr>
              <p:cNvGrpSpPr/>
              <p:nvPr/>
            </p:nvGrpSpPr>
            <p:grpSpPr>
              <a:xfrm>
                <a:off x="8329010" y="2505077"/>
                <a:ext cx="1235652" cy="3705420"/>
                <a:chOff x="8329010" y="2505077"/>
                <a:chExt cx="1235652" cy="3705420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C5D887-61FF-184F-ABC8-F983104C827C}"/>
                    </a:ext>
                  </a:extLst>
                </p:cNvPr>
                <p:cNvSpPr txBox="1"/>
                <p:nvPr/>
              </p:nvSpPr>
              <p:spPr>
                <a:xfrm>
                  <a:off x="8366854" y="5841165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grid[0][0]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24A1BCF-51B1-004B-8B56-233D10D2A4F3}"/>
                    </a:ext>
                  </a:extLst>
                </p:cNvPr>
                <p:cNvSpPr txBox="1"/>
                <p:nvPr/>
              </p:nvSpPr>
              <p:spPr>
                <a:xfrm>
                  <a:off x="8353386" y="5476865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grid[0][1]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19F2FB9-7533-654E-8305-6308124B2DAC}"/>
                    </a:ext>
                  </a:extLst>
                </p:cNvPr>
                <p:cNvSpPr txBox="1"/>
                <p:nvPr/>
              </p:nvSpPr>
              <p:spPr>
                <a:xfrm>
                  <a:off x="8337909" y="510244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grid[0][2]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17561A0-0DE9-2742-AD67-5F874DEB51F1}"/>
                    </a:ext>
                  </a:extLst>
                </p:cNvPr>
                <p:cNvSpPr txBox="1"/>
                <p:nvPr/>
              </p:nvSpPr>
              <p:spPr>
                <a:xfrm>
                  <a:off x="8345013" y="3999049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grid[1][0]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A062F53-9974-694F-BE12-96E4AFF9A1D7}"/>
                    </a:ext>
                  </a:extLst>
                </p:cNvPr>
                <p:cNvSpPr txBox="1"/>
                <p:nvPr/>
              </p:nvSpPr>
              <p:spPr>
                <a:xfrm>
                  <a:off x="8351747" y="3632233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grid[1][1]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6C1A73F-8D1C-4C47-863D-CE353A5BF0F3}"/>
                    </a:ext>
                  </a:extLst>
                </p:cNvPr>
                <p:cNvSpPr txBox="1"/>
                <p:nvPr/>
              </p:nvSpPr>
              <p:spPr>
                <a:xfrm>
                  <a:off x="8354718" y="3251823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grid[1][2]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BFD8157-8597-534B-AB95-8C4F6ABF655D}"/>
                    </a:ext>
                  </a:extLst>
                </p:cNvPr>
                <p:cNvSpPr txBox="1"/>
                <p:nvPr/>
              </p:nvSpPr>
              <p:spPr>
                <a:xfrm>
                  <a:off x="8347458" y="4723288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grid[0][3]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EB6F5DA-E90D-8648-BEE8-D09BC3B7A5A1}"/>
                    </a:ext>
                  </a:extLst>
                </p:cNvPr>
                <p:cNvSpPr txBox="1"/>
                <p:nvPr/>
              </p:nvSpPr>
              <p:spPr>
                <a:xfrm>
                  <a:off x="8331981" y="4348870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grid[0][4]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0239AD9-8D88-CB49-B481-1B4631A72B77}"/>
                    </a:ext>
                  </a:extLst>
                </p:cNvPr>
                <p:cNvSpPr txBox="1"/>
                <p:nvPr/>
              </p:nvSpPr>
              <p:spPr>
                <a:xfrm>
                  <a:off x="8329010" y="288548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grid[1][3]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A99D430-6B40-D245-AA8D-36EC8E89D286}"/>
                    </a:ext>
                  </a:extLst>
                </p:cNvPr>
                <p:cNvSpPr txBox="1"/>
                <p:nvPr/>
              </p:nvSpPr>
              <p:spPr>
                <a:xfrm>
                  <a:off x="8331981" y="250507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grid[1][4]</a:t>
                  </a: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286E39-1010-8F4B-95E3-2D2B286B8DC5}"/>
                </a:ext>
              </a:extLst>
            </p:cNvPr>
            <p:cNvSpPr txBox="1"/>
            <p:nvPr/>
          </p:nvSpPr>
          <p:spPr>
            <a:xfrm>
              <a:off x="10579458" y="371201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E35BAFE-2141-0148-A86D-9EA757F560E3}"/>
                </a:ext>
              </a:extLst>
            </p:cNvPr>
            <p:cNvSpPr txBox="1"/>
            <p:nvPr/>
          </p:nvSpPr>
          <p:spPr>
            <a:xfrm>
              <a:off x="10594066" y="3391985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463A92-31D9-BE4A-91EA-0AFBD4740E05}"/>
                </a:ext>
              </a:extLst>
            </p:cNvPr>
            <p:cNvSpPr txBox="1"/>
            <p:nvPr/>
          </p:nvSpPr>
          <p:spPr>
            <a:xfrm>
              <a:off x="10586328" y="3000063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0x0020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8C18438-4A1F-AB43-BC9E-D22C80A8A26F}"/>
                </a:ext>
              </a:extLst>
            </p:cNvPr>
            <p:cNvSpPr txBox="1"/>
            <p:nvPr/>
          </p:nvSpPr>
          <p:spPr>
            <a:xfrm>
              <a:off x="10597120" y="2630704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0x0024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0320C2C-1F33-034A-A713-C6F7481716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7725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6190-A279-7547-8EAC-171EBA84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638" y="55806"/>
            <a:ext cx="10515600" cy="474090"/>
          </a:xfrm>
        </p:spPr>
        <p:txBody>
          <a:bodyPr/>
          <a:lstStyle/>
          <a:p>
            <a:r>
              <a:rPr lang="en-US" dirty="0"/>
              <a:t>Memory Addresses &amp; Memory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5E95-0896-6A48-B0A0-6F52905A369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3630" y="529896"/>
            <a:ext cx="11574148" cy="595498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42;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x =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Lvalue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Rvalue</a:t>
            </a: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x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0070C0"/>
                </a:solidFill>
              </a:rPr>
              <a:t>left side (</a:t>
            </a:r>
            <a:r>
              <a:rPr lang="en-US" sz="2400" b="1" dirty="0" err="1">
                <a:solidFill>
                  <a:srgbClr val="0070C0"/>
                </a:solidFill>
              </a:rPr>
              <a:t>Lside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 evaluates to: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The address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rgbClr val="0070C0"/>
                </a:solidFill>
              </a:rPr>
              <a:t>memory </a:t>
            </a:r>
            <a:r>
              <a:rPr lang="en-US" sz="2400" dirty="0"/>
              <a:t>assigned to the 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x </a:t>
            </a:r>
            <a:r>
              <a:rPr lang="en-US" sz="2400" dirty="0"/>
              <a:t>– this is x's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chemeClr val="accent5"/>
                </a:solidFill>
              </a:rPr>
              <a:t>y</a:t>
            </a:r>
            <a:r>
              <a:rPr lang="en-US" sz="2400" dirty="0"/>
              <a:t> on </a:t>
            </a:r>
            <a:r>
              <a:rPr lang="en-US" sz="2400" dirty="0">
                <a:solidFill>
                  <a:schemeClr val="accent5"/>
                </a:solidFill>
              </a:rPr>
              <a:t>right side (</a:t>
            </a:r>
            <a:r>
              <a:rPr lang="en-US" sz="2400" b="1" dirty="0" err="1">
                <a:solidFill>
                  <a:schemeClr val="accent5"/>
                </a:solidFill>
              </a:rPr>
              <a:t>Rside</a:t>
            </a:r>
            <a:r>
              <a:rPr lang="en-US" sz="2400" dirty="0">
                <a:solidFill>
                  <a:schemeClr val="accent5"/>
                </a:solidFill>
              </a:rPr>
              <a:t>)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7030A0"/>
                </a:solidFill>
              </a:rPr>
              <a:t>assignment operator =</a:t>
            </a:r>
            <a:r>
              <a:rPr lang="en-US" sz="2400" dirty="0"/>
              <a:t> evaluates to: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READ</a:t>
            </a:r>
            <a:r>
              <a:rPr lang="en-US" sz="2400" dirty="0">
                <a:solidFill>
                  <a:schemeClr val="accent5"/>
                </a:solidFill>
              </a:rPr>
              <a:t> the contents</a:t>
            </a:r>
            <a:r>
              <a:rPr lang="en-US" sz="2400" dirty="0"/>
              <a:t> of the </a:t>
            </a:r>
            <a:r>
              <a:rPr lang="en-US" sz="2400" dirty="0">
                <a:solidFill>
                  <a:schemeClr val="accent5"/>
                </a:solidFill>
              </a:rPr>
              <a:t>memory</a:t>
            </a:r>
            <a:r>
              <a:rPr lang="en-US" sz="2400" dirty="0"/>
              <a:t> assigned to the </a:t>
            </a:r>
            <a:r>
              <a:rPr lang="en-US" sz="2400" dirty="0">
                <a:solidFill>
                  <a:schemeClr val="accent5"/>
                </a:solidFill>
              </a:rPr>
              <a:t>variable y</a:t>
            </a:r>
            <a:r>
              <a:rPr lang="en-US" sz="2400" dirty="0"/>
              <a:t> (type determines length – number of bytes) - this is y’s </a:t>
            </a:r>
            <a:r>
              <a:rPr lang="en-US" sz="2400" b="1" dirty="0" err="1">
                <a:solidFill>
                  <a:schemeClr val="accent5"/>
                </a:solidFill>
              </a:rPr>
              <a:t>Rvalue</a:t>
            </a:r>
            <a:endParaRPr lang="en-US" sz="2400" b="1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3"/>
                </a:solidFill>
              </a:rPr>
              <a:t>So x = y; is: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/>
                </a:solidFill>
              </a:rPr>
              <a:t>	Read memory </a:t>
            </a:r>
            <a:r>
              <a:rPr lang="en-US" sz="2400" dirty="0"/>
              <a:t>at y (</a:t>
            </a:r>
            <a:r>
              <a:rPr lang="en-US" sz="2400" b="1" dirty="0" err="1">
                <a:solidFill>
                  <a:srgbClr val="0070C0"/>
                </a:solidFill>
              </a:rPr>
              <a:t>Rvalue</a:t>
            </a:r>
            <a:r>
              <a:rPr lang="en-US" sz="2400" dirty="0"/>
              <a:t>);  </a:t>
            </a:r>
            <a:r>
              <a:rPr lang="en-US" sz="2400" dirty="0">
                <a:solidFill>
                  <a:srgbClr val="F37440"/>
                </a:solidFill>
              </a:rPr>
              <a:t>write it to memory </a:t>
            </a:r>
            <a:r>
              <a:rPr lang="en-US" sz="2400" dirty="0"/>
              <a:t>at </a:t>
            </a:r>
            <a:r>
              <a:rPr lang="en-US" sz="2400" dirty="0">
                <a:solidFill>
                  <a:srgbClr val="7030A0"/>
                </a:solidFill>
              </a:rPr>
              <a:t>x's address  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chemeClr val="accent5"/>
                </a:solidFill>
              </a:rPr>
              <a:t>Lvalue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465A5D-DCF0-D24A-A47E-D88280A929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7BFFD09-E7DE-FE4C-92B7-0ECA256EB940}"/>
              </a:ext>
            </a:extLst>
          </p:cNvPr>
          <p:cNvGrpSpPr/>
          <p:nvPr/>
        </p:nvGrpSpPr>
        <p:grpSpPr>
          <a:xfrm>
            <a:off x="718850" y="1899309"/>
            <a:ext cx="3362573" cy="977930"/>
            <a:chOff x="6063876" y="2614700"/>
            <a:chExt cx="3362573" cy="977930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FEE1CE2-5AD1-A141-96D2-F20AE6D9CAB5}"/>
                </a:ext>
              </a:extLst>
            </p:cNvPr>
            <p:cNvSpPr/>
            <p:nvPr/>
          </p:nvSpPr>
          <p:spPr>
            <a:xfrm flipH="1" flipV="1">
              <a:off x="6063876" y="2847807"/>
              <a:ext cx="2640088" cy="569120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67FAC1-2552-4F42-925A-0295D741E9AD}"/>
                </a:ext>
              </a:extLst>
            </p:cNvPr>
            <p:cNvGrpSpPr/>
            <p:nvPr/>
          </p:nvGrpSpPr>
          <p:grpSpPr>
            <a:xfrm>
              <a:off x="6370888" y="2614700"/>
              <a:ext cx="3055561" cy="977930"/>
              <a:chOff x="6370888" y="2614700"/>
              <a:chExt cx="3055561" cy="97793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BFD53F-9019-BB4B-9716-A10610C0314A}"/>
                  </a:ext>
                </a:extLst>
              </p:cNvPr>
              <p:cNvSpPr txBox="1"/>
              <p:nvPr/>
            </p:nvSpPr>
            <p:spPr>
              <a:xfrm>
                <a:off x="6683794" y="2638297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F8CE34-9C91-AE48-816A-DA6A98EC7135}"/>
                  </a:ext>
                </a:extLst>
              </p:cNvPr>
              <p:cNvSpPr txBox="1"/>
              <p:nvPr/>
            </p:nvSpPr>
            <p:spPr>
              <a:xfrm>
                <a:off x="6370888" y="26147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687BD0-D974-614C-B7C8-C9BCC84D287E}"/>
                  </a:ext>
                </a:extLst>
              </p:cNvPr>
              <p:cNvSpPr txBox="1"/>
              <p:nvPr/>
            </p:nvSpPr>
            <p:spPr>
              <a:xfrm>
                <a:off x="6683794" y="3130965"/>
                <a:ext cx="99568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2"/>
                    </a:solidFill>
                  </a:rPr>
                  <a:t>42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D3E121-E6A6-8845-9415-A73451152617}"/>
                  </a:ext>
                </a:extLst>
              </p:cNvPr>
              <p:cNvSpPr txBox="1"/>
              <p:nvPr/>
            </p:nvSpPr>
            <p:spPr>
              <a:xfrm>
                <a:off x="6370888" y="3107368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518E2-3463-F74B-968D-8683E011A358}"/>
                  </a:ext>
                </a:extLst>
              </p:cNvPr>
              <p:cNvSpPr txBox="1"/>
              <p:nvPr/>
            </p:nvSpPr>
            <p:spPr>
              <a:xfrm>
                <a:off x="8754470" y="2891699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96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1E4FB-F894-4C48-A248-38880F6A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-23751"/>
            <a:ext cx="10515600" cy="715294"/>
          </a:xfrm>
        </p:spPr>
        <p:txBody>
          <a:bodyPr/>
          <a:lstStyle/>
          <a:p>
            <a:r>
              <a:rPr lang="en-US" dirty="0"/>
              <a:t>2D Array Access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766AB2-1051-AF47-AC43-A2A9B762B4C0}"/>
              </a:ext>
            </a:extLst>
          </p:cNvPr>
          <p:cNvSpPr/>
          <p:nvPr/>
        </p:nvSpPr>
        <p:spPr bwMode="auto">
          <a:xfrm>
            <a:off x="60110" y="788664"/>
            <a:ext cx="10482119" cy="4302802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 6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[][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{"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fghij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"};</a:t>
            </a:r>
          </a:p>
          <a:p>
            <a:endParaRPr lang="en-US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)/(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a[0][0]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for (int j = 0; j &lt;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        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][j]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9DC8C-32EC-2C4A-A014-150D3CE12847}"/>
              </a:ext>
            </a:extLst>
          </p:cNvPr>
          <p:cNvSpPr txBox="1"/>
          <p:nvPr/>
        </p:nvSpPr>
        <p:spPr>
          <a:xfrm>
            <a:off x="7873285" y="3594324"/>
            <a:ext cx="175087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%./</a:t>
            </a:r>
            <a:r>
              <a:rPr lang="en-US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a.out</a:t>
            </a:r>
            <a:endParaRPr lang="en-US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abcde</a:t>
            </a:r>
            <a:endParaRPr lang="en-US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fghij</a:t>
            </a:r>
            <a:endParaRPr lang="en-US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0E1368C-3A48-3D47-B034-CB61505FD1D1}"/>
              </a:ext>
            </a:extLst>
          </p:cNvPr>
          <p:cNvSpPr/>
          <p:nvPr/>
        </p:nvSpPr>
        <p:spPr bwMode="auto">
          <a:xfrm>
            <a:off x="1753638" y="5280537"/>
            <a:ext cx="7618962" cy="882585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&amp;a[0][0];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pointer to a char!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*(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(a[0][0]) *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 j) 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47D19-38FE-DE4E-9FB1-71DA658EA51B}"/>
              </a:ext>
            </a:extLst>
          </p:cNvPr>
          <p:cNvSpPr txBox="1"/>
          <p:nvPr/>
        </p:nvSpPr>
        <p:spPr>
          <a:xfrm>
            <a:off x="11336348" y="4167161"/>
            <a:ext cx="7358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45A893-A4B6-E64C-A9B2-DDBE4D88B975}"/>
              </a:ext>
            </a:extLst>
          </p:cNvPr>
          <p:cNvSpPr txBox="1"/>
          <p:nvPr/>
        </p:nvSpPr>
        <p:spPr>
          <a:xfrm>
            <a:off x="11336348" y="3797829"/>
            <a:ext cx="7358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1DBE49-BF09-8047-BF99-24C421B318EA}"/>
              </a:ext>
            </a:extLst>
          </p:cNvPr>
          <p:cNvSpPr txBox="1"/>
          <p:nvPr/>
        </p:nvSpPr>
        <p:spPr>
          <a:xfrm>
            <a:off x="11336348" y="3419749"/>
            <a:ext cx="7358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AA407-DECD-5E4C-B52D-AA798CD9D4C9}"/>
              </a:ext>
            </a:extLst>
          </p:cNvPr>
          <p:cNvSpPr txBox="1"/>
          <p:nvPr/>
        </p:nvSpPr>
        <p:spPr>
          <a:xfrm>
            <a:off x="11336348" y="2290115"/>
            <a:ext cx="73580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937170-AB17-934E-A1AA-28248769D4B9}"/>
              </a:ext>
            </a:extLst>
          </p:cNvPr>
          <p:cNvSpPr txBox="1"/>
          <p:nvPr/>
        </p:nvSpPr>
        <p:spPr>
          <a:xfrm>
            <a:off x="11336348" y="1907893"/>
            <a:ext cx="73580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A20F5D-01E1-754E-AD25-D33359F8DF4A}"/>
              </a:ext>
            </a:extLst>
          </p:cNvPr>
          <p:cNvSpPr txBox="1"/>
          <p:nvPr/>
        </p:nvSpPr>
        <p:spPr>
          <a:xfrm>
            <a:off x="11336348" y="1538561"/>
            <a:ext cx="73580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23AF64-6499-B344-A60E-CD801681D857}"/>
              </a:ext>
            </a:extLst>
          </p:cNvPr>
          <p:cNvSpPr txBox="1"/>
          <p:nvPr/>
        </p:nvSpPr>
        <p:spPr>
          <a:xfrm>
            <a:off x="11336348" y="3041669"/>
            <a:ext cx="7358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B69DAC-003F-C240-BEE0-DCAFC1B75797}"/>
              </a:ext>
            </a:extLst>
          </p:cNvPr>
          <p:cNvSpPr txBox="1"/>
          <p:nvPr/>
        </p:nvSpPr>
        <p:spPr>
          <a:xfrm>
            <a:off x="11336348" y="1162784"/>
            <a:ext cx="73580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B6AB71-34A1-AD40-9FD4-05458BCBC6CD}"/>
              </a:ext>
            </a:extLst>
          </p:cNvPr>
          <p:cNvSpPr txBox="1"/>
          <p:nvPr/>
        </p:nvSpPr>
        <p:spPr>
          <a:xfrm>
            <a:off x="11336348" y="2672337"/>
            <a:ext cx="7358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058FD-BCE6-5B48-8386-980931989085}"/>
              </a:ext>
            </a:extLst>
          </p:cNvPr>
          <p:cNvSpPr txBox="1"/>
          <p:nvPr/>
        </p:nvSpPr>
        <p:spPr>
          <a:xfrm>
            <a:off x="11349640" y="788664"/>
            <a:ext cx="735808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89387F-56C2-A443-9D37-F4D337432753}"/>
              </a:ext>
            </a:extLst>
          </p:cNvPr>
          <p:cNvSpPr txBox="1"/>
          <p:nvPr/>
        </p:nvSpPr>
        <p:spPr>
          <a:xfrm>
            <a:off x="10763404" y="451719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5C72EF-C723-C74B-83B4-D65D5226481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8CA58A-FAB8-76ED-4A87-E094262AFE5F}"/>
              </a:ext>
            </a:extLst>
          </p:cNvPr>
          <p:cNvSpPr txBox="1"/>
          <p:nvPr/>
        </p:nvSpPr>
        <p:spPr>
          <a:xfrm>
            <a:off x="10539878" y="4167161"/>
            <a:ext cx="73580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[0][0]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255D71-3F78-74BA-412D-687BE2B158CA}"/>
              </a:ext>
            </a:extLst>
          </p:cNvPr>
          <p:cNvSpPr txBox="1"/>
          <p:nvPr/>
        </p:nvSpPr>
        <p:spPr>
          <a:xfrm>
            <a:off x="10539878" y="3797829"/>
            <a:ext cx="73580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[0][1]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0EC042-D845-D914-7408-354D86BC1AFE}"/>
              </a:ext>
            </a:extLst>
          </p:cNvPr>
          <p:cNvSpPr txBox="1"/>
          <p:nvPr/>
        </p:nvSpPr>
        <p:spPr>
          <a:xfrm>
            <a:off x="10539878" y="3419749"/>
            <a:ext cx="73580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[0][2]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76B7E7-86B5-4E31-8E9C-D0FB1419BF2D}"/>
              </a:ext>
            </a:extLst>
          </p:cNvPr>
          <p:cNvSpPr txBox="1"/>
          <p:nvPr/>
        </p:nvSpPr>
        <p:spPr>
          <a:xfrm>
            <a:off x="10539878" y="2290115"/>
            <a:ext cx="73580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[1][0]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05B099-4282-6558-3D2A-37329B6B062E}"/>
              </a:ext>
            </a:extLst>
          </p:cNvPr>
          <p:cNvSpPr txBox="1"/>
          <p:nvPr/>
        </p:nvSpPr>
        <p:spPr>
          <a:xfrm>
            <a:off x="10539878" y="1907893"/>
            <a:ext cx="73580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[1][1]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097331-D901-352F-1A8C-2EDD045F2255}"/>
              </a:ext>
            </a:extLst>
          </p:cNvPr>
          <p:cNvSpPr txBox="1"/>
          <p:nvPr/>
        </p:nvSpPr>
        <p:spPr>
          <a:xfrm>
            <a:off x="10539878" y="1538561"/>
            <a:ext cx="73580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[1][2]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203A07-7B15-E928-DA2A-3FECE502115E}"/>
              </a:ext>
            </a:extLst>
          </p:cNvPr>
          <p:cNvSpPr txBox="1"/>
          <p:nvPr/>
        </p:nvSpPr>
        <p:spPr>
          <a:xfrm>
            <a:off x="10539878" y="3041669"/>
            <a:ext cx="73580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[0][3]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B94713-0CFC-F753-84B1-821578D22C60}"/>
              </a:ext>
            </a:extLst>
          </p:cNvPr>
          <p:cNvSpPr txBox="1"/>
          <p:nvPr/>
        </p:nvSpPr>
        <p:spPr>
          <a:xfrm>
            <a:off x="10539878" y="1162784"/>
            <a:ext cx="73580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[1][3]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8B0919-28E8-C3C5-2CFA-CBA12D98673D}"/>
              </a:ext>
            </a:extLst>
          </p:cNvPr>
          <p:cNvSpPr txBox="1"/>
          <p:nvPr/>
        </p:nvSpPr>
        <p:spPr>
          <a:xfrm>
            <a:off x="10539878" y="2672337"/>
            <a:ext cx="73580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[0][4]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814D27-059D-913D-F21A-5BD83A22F12C}"/>
              </a:ext>
            </a:extLst>
          </p:cNvPr>
          <p:cNvSpPr txBox="1"/>
          <p:nvPr/>
        </p:nvSpPr>
        <p:spPr>
          <a:xfrm>
            <a:off x="10553170" y="788664"/>
            <a:ext cx="73580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[1][4]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932CEF0D-A5FA-B02C-E3FB-BC0BB27694F4}"/>
              </a:ext>
            </a:extLst>
          </p:cNvPr>
          <p:cNvSpPr/>
          <p:nvPr/>
        </p:nvSpPr>
        <p:spPr>
          <a:xfrm rot="16200000">
            <a:off x="11516633" y="206957"/>
            <a:ext cx="401824" cy="735807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19286F-E864-B416-57B9-F430A2695007}"/>
              </a:ext>
            </a:extLst>
          </p:cNvPr>
          <p:cNvSpPr/>
          <p:nvPr/>
        </p:nvSpPr>
        <p:spPr>
          <a:xfrm>
            <a:off x="11332337" y="6602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584E07-D8C2-38AF-3C54-F03A63AD3BEE}"/>
              </a:ext>
            </a:extLst>
          </p:cNvPr>
          <p:cNvSpPr txBox="1"/>
          <p:nvPr/>
        </p:nvSpPr>
        <p:spPr>
          <a:xfrm>
            <a:off x="2807262" y="1211922"/>
            <a:ext cx="561059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must supply ROW length (number of cols)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0E100C-7004-31B1-079D-F1BE996EC4AB}"/>
              </a:ext>
            </a:extLst>
          </p:cNvPr>
          <p:cNvCxnSpPr/>
          <p:nvPr/>
        </p:nvCxnSpPr>
        <p:spPr>
          <a:xfrm flipH="1">
            <a:off x="2702560" y="1538561"/>
            <a:ext cx="142240" cy="442639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9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13681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2D array of chars  (where rows </a:t>
            </a:r>
            <a:r>
              <a:rPr lang="en-US" sz="2400" dirty="0">
                <a:solidFill>
                  <a:srgbClr val="2C895B"/>
                </a:solidFill>
              </a:rPr>
              <a:t>may include </a:t>
            </a:r>
            <a:r>
              <a:rPr lang="en-US" sz="2400" dirty="0">
                <a:solidFill>
                  <a:schemeClr val="accent1"/>
                </a:solidFill>
              </a:rPr>
              <a:t>strings) - Mutable</a:t>
            </a:r>
            <a:endParaRPr lang="en-US" sz="2400" dirty="0"/>
          </a:p>
          <a:p>
            <a:r>
              <a:rPr lang="en-US" sz="2400" dirty="0"/>
              <a:t>Each row is </a:t>
            </a:r>
            <a:r>
              <a:rPr lang="en-US" sz="2400" dirty="0">
                <a:solidFill>
                  <a:schemeClr val="accent1"/>
                </a:solidFill>
              </a:rPr>
              <a:t>the same fixed size of memory</a:t>
            </a:r>
            <a:endParaRPr lang="en-US" sz="2400" dirty="0"/>
          </a:p>
          <a:p>
            <a:r>
              <a:rPr lang="en-US" sz="2400" dirty="0"/>
              <a:t>So, all the rows are the same length regardless of the actual string length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column size must be large enough for the longest string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aos2d[3][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3753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126010" y="3442898"/>
            <a:ext cx="1361897" cy="1098527"/>
            <a:chOff x="188955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188955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188955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231860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415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1" y="1240057"/>
            <a:ext cx="11276181" cy="47035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r>
              <a:rPr lang="en-US" sz="2400" dirty="0">
                <a:solidFill>
                  <a:srgbClr val="2C895B"/>
                </a:solidFill>
              </a:rPr>
              <a:t>Requirement: </a:t>
            </a:r>
            <a:r>
              <a:rPr lang="en-US" sz="2400" b="1" dirty="0">
                <a:solidFill>
                  <a:srgbClr val="0070C0"/>
                </a:solidFill>
              </a:rPr>
              <a:t>identifier must have a </a:t>
            </a:r>
            <a:r>
              <a:rPr lang="en-US" sz="2400" b="1" dirty="0" err="1">
                <a:solidFill>
                  <a:srgbClr val="0070C0"/>
                </a:solidFill>
              </a:rPr>
              <a:t>Lvalue</a:t>
            </a:r>
            <a:endParaRPr 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sz="2400" dirty="0">
                <a:solidFill>
                  <a:srgbClr val="7030A0"/>
                </a:solidFill>
              </a:rPr>
              <a:t>Cannot be used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F37440"/>
                </a:solidFill>
              </a:rPr>
              <a:t>constants</a:t>
            </a:r>
            <a:r>
              <a:rPr lang="en-US" sz="2400" dirty="0"/>
              <a:t> (e.g., 12)</a:t>
            </a:r>
            <a:r>
              <a:rPr lang="en-US" sz="2400" dirty="0">
                <a:solidFill>
                  <a:srgbClr val="2C895B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7030A0"/>
                </a:solidFill>
              </a:rPr>
              <a:t>expressions</a:t>
            </a:r>
            <a:r>
              <a:rPr lang="en-US" sz="2400" dirty="0"/>
              <a:t> (e.g., x + y)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&amp;12 </a:t>
            </a:r>
            <a:r>
              <a:rPr lang="en-US" sz="2400" dirty="0"/>
              <a:t>does not have an </a:t>
            </a:r>
            <a:r>
              <a:rPr lang="en-US" sz="2400" i="1" dirty="0" err="1">
                <a:solidFill>
                  <a:schemeClr val="accent1"/>
                </a:solidFill>
              </a:rPr>
              <a:t>Lvalue</a:t>
            </a:r>
            <a:r>
              <a:rPr lang="en-US" sz="2400" dirty="0"/>
              <a:t>, so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rgbClr val="2C895B"/>
                </a:solidFill>
              </a:rPr>
              <a:t>12 is </a:t>
            </a:r>
            <a:r>
              <a:rPr lang="en-US" sz="2400" b="1" u="sng" dirty="0">
                <a:solidFill>
                  <a:srgbClr val="2C895B"/>
                </a:solidFill>
              </a:rPr>
              <a:t>not</a:t>
            </a:r>
            <a:r>
              <a:rPr lang="en-US" sz="2400" dirty="0">
                <a:solidFill>
                  <a:srgbClr val="2C895B"/>
                </a:solidFill>
              </a:rPr>
              <a:t> a legal expression </a:t>
            </a:r>
          </a:p>
          <a:p>
            <a:r>
              <a:rPr lang="en-US" sz="2400" dirty="0"/>
              <a:t>How can I get an </a:t>
            </a:r>
            <a:r>
              <a:rPr lang="en-US" sz="2400" dirty="0">
                <a:solidFill>
                  <a:srgbClr val="7030A0"/>
                </a:solidFill>
              </a:rPr>
              <a:t>address for use </a:t>
            </a:r>
            <a:r>
              <a:rPr lang="en-US" sz="2400" dirty="0">
                <a:solidFill>
                  <a:srgbClr val="2C895B"/>
                </a:solidFill>
              </a:rPr>
              <a:t>on the </a:t>
            </a:r>
            <a:r>
              <a:rPr lang="en-US" sz="2400" b="1" dirty="0" err="1">
                <a:solidFill>
                  <a:srgbClr val="2C895B"/>
                </a:solidFill>
              </a:rPr>
              <a:t>Rside</a:t>
            </a:r>
            <a:r>
              <a:rPr lang="en-US" sz="2400" dirty="0"/>
              <a:t>?  Three ways: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(any variable identifier or name)</a:t>
            </a:r>
          </a:p>
          <a:p>
            <a:pPr lvl="1"/>
            <a:r>
              <a:rPr lang="en-US" sz="2400" b="1" dirty="0" err="1">
                <a:solidFill>
                  <a:srgbClr val="0070C0"/>
                </a:solidFill>
              </a:rPr>
              <a:t>function_name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(name of a </a:t>
            </a:r>
            <a:r>
              <a:rPr lang="en-US" sz="2400" dirty="0">
                <a:solidFill>
                  <a:srgbClr val="2C895B"/>
                </a:solidFill>
              </a:rPr>
              <a:t>function</a:t>
            </a:r>
            <a:r>
              <a:rPr lang="en-US" sz="2400" dirty="0"/>
              <a:t>, not </a:t>
            </a:r>
            <a:r>
              <a:rPr lang="en-US" sz="2400" dirty="0" err="1"/>
              <a:t>func</a:t>
            </a:r>
            <a:r>
              <a:rPr lang="en-US" sz="2400" dirty="0"/>
              <a:t>());  </a:t>
            </a:r>
            <a:r>
              <a:rPr lang="en-US" sz="2400" b="1" dirty="0">
                <a:solidFill>
                  <a:srgbClr val="FF0000"/>
                </a:solidFill>
              </a:rPr>
              <a:t>&amp;</a:t>
            </a:r>
            <a:r>
              <a:rPr lang="en-US" sz="2400" b="1" dirty="0" err="1">
                <a:solidFill>
                  <a:srgbClr val="0070C0"/>
                </a:solidFill>
              </a:rPr>
              <a:t>funct_name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1"/>
            <a:r>
              <a:rPr lang="en-US" sz="2400" b="1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name of the </a:t>
            </a:r>
            <a:r>
              <a:rPr lang="en-US" sz="2400" dirty="0">
                <a:solidFill>
                  <a:srgbClr val="2C895B"/>
                </a:solidFill>
              </a:rPr>
              <a:t>array </a:t>
            </a:r>
            <a:r>
              <a:rPr lang="en-US" sz="2400" dirty="0">
                <a:solidFill>
                  <a:schemeClr val="tx2"/>
                </a:solidFill>
              </a:rPr>
              <a:t>like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[5]); 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rgbClr val="7030A0"/>
                </a:solidFill>
              </a:rPr>
              <a:t>array_name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is equivalent</a:t>
            </a:r>
          </a:p>
          <a:p>
            <a:pPr lvl="3"/>
            <a:endParaRPr 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662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683"/>
            <a:ext cx="10515600" cy="416014"/>
          </a:xfrm>
        </p:spPr>
        <p:txBody>
          <a:bodyPr/>
          <a:lstStyle/>
          <a:p>
            <a:r>
              <a:rPr lang="en-US" dirty="0"/>
              <a:t>Introduction: Address Operator: </a:t>
            </a:r>
            <a:r>
              <a:rPr lang="en-US" dirty="0">
                <a:solidFill>
                  <a:srgbClr val="FF0000"/>
                </a:solidFill>
              </a:rPr>
              <a:t>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7909" y="1319187"/>
            <a:ext cx="11469869" cy="447494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Unary </a:t>
            </a:r>
            <a:r>
              <a:rPr lang="en-US" sz="2400" b="1" i="1" dirty="0">
                <a:solidFill>
                  <a:schemeClr val="accent1"/>
                </a:solidFill>
              </a:rPr>
              <a:t>address operator </a:t>
            </a:r>
            <a:r>
              <a:rPr lang="en-US" sz="2400" dirty="0">
                <a:solidFill>
                  <a:schemeClr val="accent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>
                <a:solidFill>
                  <a:schemeClr val="accent1"/>
                </a:solidFill>
              </a:rPr>
              <a:t>) </a:t>
            </a:r>
            <a:r>
              <a:rPr lang="en-US" sz="2400" dirty="0"/>
              <a:t>produces the </a:t>
            </a:r>
            <a:r>
              <a:rPr lang="en-US" sz="2400" b="1" dirty="0">
                <a:solidFill>
                  <a:schemeClr val="accent1"/>
                </a:solidFill>
              </a:rPr>
              <a:t>address</a:t>
            </a:r>
            <a:r>
              <a:rPr lang="en-US" sz="2400" b="1" dirty="0"/>
              <a:t> </a:t>
            </a:r>
            <a:r>
              <a:rPr lang="en-US" sz="2400" dirty="0"/>
              <a:t>of where an </a:t>
            </a:r>
            <a:r>
              <a:rPr lang="en-US" sz="2400" dirty="0">
                <a:solidFill>
                  <a:srgbClr val="2C895B"/>
                </a:solidFill>
              </a:rPr>
              <a:t>identifier</a:t>
            </a:r>
            <a:r>
              <a:rPr lang="en-US" sz="2400" dirty="0"/>
              <a:t> is in memory</a:t>
            </a:r>
          </a:p>
          <a:p>
            <a:pPr lvl="3"/>
            <a:endParaRPr lang="en-US" sz="2400" dirty="0"/>
          </a:p>
          <a:p>
            <a:r>
              <a:rPr lang="en-US" sz="2400" dirty="0">
                <a:solidFill>
                  <a:srgbClr val="2C895B"/>
                </a:solidFill>
              </a:rPr>
              <a:t>Example: </a:t>
            </a:r>
            <a:r>
              <a:rPr lang="en-US" sz="2400" dirty="0"/>
              <a:t>this might print: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rgbClr val="00B050"/>
                </a:solidFill>
              </a:rPr>
              <a:t>value</a:t>
            </a:r>
            <a:r>
              <a:rPr lang="en-US" sz="2400" i="1" dirty="0">
                <a:solidFill>
                  <a:srgbClr val="00B050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42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</a:p>
          <a:p>
            <a:pPr marL="354012" lvl="1" indent="0">
              <a:buNone/>
            </a:pPr>
            <a:r>
              <a:rPr lang="en-US" sz="2400" b="1" i="1" dirty="0">
                <a:solidFill>
                  <a:schemeClr val="accent1"/>
                </a:solidFill>
              </a:rPr>
              <a:t>address</a:t>
            </a:r>
            <a:r>
              <a:rPr lang="en-US" sz="2400" i="1" dirty="0">
                <a:solidFill>
                  <a:schemeClr val="accent1"/>
                </a:solidFill>
              </a:rPr>
              <a:t> of g is: </a:t>
            </a:r>
            <a:r>
              <a:rPr lang="en-US" sz="2400" i="1" dirty="0">
                <a:solidFill>
                  <a:schemeClr val="tx2"/>
                </a:solidFill>
              </a:rPr>
              <a:t>0x71a0a0</a:t>
            </a:r>
          </a:p>
          <a:p>
            <a:pPr marL="354012" lvl="1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(the address will vary)</a:t>
            </a:r>
          </a:p>
          <a:p>
            <a:pPr marL="354012" lvl="1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sz="2400" i="1" dirty="0">
                <a:solidFill>
                  <a:srgbClr val="0070C0"/>
                </a:solidFill>
              </a:rPr>
              <a:t>Tip</a:t>
            </a:r>
            <a:r>
              <a:rPr lang="en-US" sz="2400" dirty="0"/>
              <a:t>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format specifier </a:t>
            </a:r>
            <a:r>
              <a:rPr lang="en-US" sz="2400" dirty="0">
                <a:solidFill>
                  <a:schemeClr val="accent1"/>
                </a:solidFill>
              </a:rPr>
              <a:t>to display an address/pointer </a:t>
            </a:r>
            <a:r>
              <a:rPr lang="en-US" sz="2400" dirty="0"/>
              <a:t>(in hex) is </a:t>
            </a:r>
            <a:r>
              <a:rPr lang="en-US" sz="2400" dirty="0">
                <a:solidFill>
                  <a:schemeClr val="accent1"/>
                </a:solidFill>
              </a:rPr>
              <a:t>"%p"</a:t>
            </a:r>
            <a:r>
              <a:rPr lang="en-US" sz="2400" dirty="0"/>
              <a:t>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CCFAF58-F4AA-9943-91A0-4ABFD49006BC}"/>
              </a:ext>
            </a:extLst>
          </p:cNvPr>
          <p:cNvSpPr/>
          <p:nvPr/>
        </p:nvSpPr>
        <p:spPr bwMode="auto">
          <a:xfrm>
            <a:off x="5187106" y="2242328"/>
            <a:ext cx="66437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 = 42;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("value of g is: %d\n", g);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("address of g is: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%p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64D56-4ADF-7540-98C8-5B4E3C0C6B4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3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49833</TotalTime>
  <Words>10630</Words>
  <Application>Microsoft Macintosh PowerPoint</Application>
  <PresentationFormat>Widescreen</PresentationFormat>
  <Paragraphs>2084</Paragraphs>
  <Slides>71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Arial Regular</vt:lpstr>
      <vt:lpstr>Calibri</vt:lpstr>
      <vt:lpstr>Consolas</vt:lpstr>
      <vt:lpstr>Courier</vt:lpstr>
      <vt:lpstr>Courier New</vt:lpstr>
      <vt:lpstr>Menlo</vt:lpstr>
      <vt:lpstr>Roboto Regular</vt:lpstr>
      <vt:lpstr>Theme1</vt:lpstr>
      <vt:lpstr>PowerPoint Presentation</vt:lpstr>
      <vt:lpstr>Memory Review: Organized in Units of Bytes</vt:lpstr>
      <vt:lpstr>Address and Pointers</vt:lpstr>
      <vt:lpstr>Variables in Memory: Size and Address</vt:lpstr>
      <vt:lpstr>sizeof(): Variable Size (number of bytes) Operator</vt:lpstr>
      <vt:lpstr>Memory Addresses &amp; Memory Content</vt:lpstr>
      <vt:lpstr>Memory Addresses &amp; Memory Content</vt:lpstr>
      <vt:lpstr>Introduction: Address Operator: &amp;</vt:lpstr>
      <vt:lpstr>Introduction: Address Operator: &amp;</vt:lpstr>
      <vt:lpstr>Introduction: Pointer Variables - 1</vt:lpstr>
      <vt:lpstr>Introduction: Pointer Variables - 1</vt:lpstr>
      <vt:lpstr>Introduction: Pointer Variables - 2</vt:lpstr>
      <vt:lpstr>Introduction: Pointer Variables - 3</vt:lpstr>
      <vt:lpstr>Introduction: Pointer Variables - 4</vt:lpstr>
      <vt:lpstr>Introduction: Indirection (or dereference) Operator: *</vt:lpstr>
      <vt:lpstr>Introduction: Indirection (or dereference) Operator: *</vt:lpstr>
      <vt:lpstr>Introduction: Indirection Operator Rside</vt:lpstr>
      <vt:lpstr>Introduction: Indirection Operator Lside</vt:lpstr>
      <vt:lpstr>Each use of a * operator results in one additional read -1</vt:lpstr>
      <vt:lpstr>Each use of a * operator results in one additional read -2</vt:lpstr>
      <vt:lpstr>Recap: Lside, Rside, Lvalue, Rvalue</vt:lpstr>
      <vt:lpstr>Pointer Practice </vt:lpstr>
      <vt:lpstr>The NULL Constant and Pointers</vt:lpstr>
      <vt:lpstr>Using the NULL Pointer</vt:lpstr>
      <vt:lpstr>What is Aliasing?</vt:lpstr>
      <vt:lpstr>PowerPoint Presentation</vt:lpstr>
      <vt:lpstr>Defining Arrays - 1</vt:lpstr>
      <vt:lpstr>Accessing Arrays Using Indexing</vt:lpstr>
      <vt:lpstr>Array Initialization</vt:lpstr>
      <vt:lpstr>How many elements are in an array?</vt:lpstr>
      <vt:lpstr>Determining Element Count for a compiler calculated array</vt:lpstr>
      <vt:lpstr>Pointer and Arrays - 1</vt:lpstr>
      <vt:lpstr>Pointer and Arrays - 2</vt:lpstr>
      <vt:lpstr>Pointer Arithmetic In Use – C's Performance Focus</vt:lpstr>
      <vt:lpstr>Pointer Arithmetic</vt:lpstr>
      <vt:lpstr>Pointer and Arrays - 2</vt:lpstr>
      <vt:lpstr>Pointer Comparisons</vt:lpstr>
      <vt:lpstr>Fast Ways to "Walk" an Array: Use a Limit Pointer</vt:lpstr>
      <vt:lpstr>C Strings - 1</vt:lpstr>
      <vt:lpstr>C Strings - 2</vt:lpstr>
      <vt:lpstr>Defining Strings: Initialization</vt:lpstr>
      <vt:lpstr>Defining Strings: Initialization Equivalents</vt:lpstr>
      <vt:lpstr>Background: Different Ways to Pass Parameters</vt:lpstr>
      <vt:lpstr>Passing Parameters – Call by Value Example</vt:lpstr>
      <vt:lpstr>Function Output Parameters: Passing Pointers</vt:lpstr>
      <vt:lpstr>How to Implement Output Parameters</vt:lpstr>
      <vt:lpstr>Example Using Output Parameters</vt:lpstr>
      <vt:lpstr>Arrays As Parameters: What is the size of the array?</vt:lpstr>
      <vt:lpstr>Arrays As Parameters, Approach 1: Pass the size</vt:lpstr>
      <vt:lpstr>Arrays As Parameters, Approach 2: Use a sentinel element</vt:lpstr>
      <vt:lpstr>2D Array of Char (where elements may contain strings)</vt:lpstr>
      <vt:lpstr>Pointer Array to Strings (This is NOT a 2D array)</vt:lpstr>
      <vt:lpstr>main() Command line arguments: argc, argv</vt:lpstr>
      <vt:lpstr>main() Command line arguments: argc, argv</vt:lpstr>
      <vt:lpstr>main() Command line arguments: argc, argv</vt:lpstr>
      <vt:lpstr>PA4: Creating a 2D Array of Mutable String Pointers </vt:lpstr>
      <vt:lpstr>Review: Pointer Array to Strings</vt:lpstr>
      <vt:lpstr>Pointer Array to Mutable Strings and Sentinels</vt:lpstr>
      <vt:lpstr>Comparing stings</vt:lpstr>
      <vt:lpstr>Slides For PA4</vt:lpstr>
      <vt:lpstr>strtol() and strtoul() examples of passing a pointer to a pointer</vt:lpstr>
      <vt:lpstr>strtol() and strtoul() examples of passing a pointer to a pointer</vt:lpstr>
      <vt:lpstr>Extra Slides</vt:lpstr>
      <vt:lpstr>C Precedence and Pointers</vt:lpstr>
      <vt:lpstr>String Literals (Read-Only) in Expressions</vt:lpstr>
      <vt:lpstr>String Literals, Mutable and Immutable arrays</vt:lpstr>
      <vt:lpstr>Be Careful with C Strings and Arrays of Chars</vt:lpstr>
      <vt:lpstr>Copying Strings: Use the Sentinel; libc: strcpy(), strncpy()</vt:lpstr>
      <vt:lpstr>2D Arrays</vt:lpstr>
      <vt:lpstr>2D Array Access</vt:lpstr>
      <vt:lpstr>2D Array of Char (elements may contain strings)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2421</cp:revision>
  <cp:lastPrinted>2020-10-01T19:01:13Z</cp:lastPrinted>
  <dcterms:created xsi:type="dcterms:W3CDTF">2018-10-05T16:35:28Z</dcterms:created>
  <dcterms:modified xsi:type="dcterms:W3CDTF">2022-10-13T17:55:53Z</dcterms:modified>
  <cp:category/>
</cp:coreProperties>
</file>