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0"/>
  </p:notesMasterIdLst>
  <p:handoutMasterIdLst>
    <p:handoutMasterId r:id="rId51"/>
  </p:handoutMasterIdLst>
  <p:sldIdLst>
    <p:sldId id="3013" r:id="rId2"/>
    <p:sldId id="2501" r:id="rId3"/>
    <p:sldId id="2981" r:id="rId4"/>
    <p:sldId id="3038" r:id="rId5"/>
    <p:sldId id="3043" r:id="rId6"/>
    <p:sldId id="2502" r:id="rId7"/>
    <p:sldId id="2776" r:id="rId8"/>
    <p:sldId id="2500" r:id="rId9"/>
    <p:sldId id="3039" r:id="rId10"/>
    <p:sldId id="2969" r:id="rId11"/>
    <p:sldId id="3040" r:id="rId12"/>
    <p:sldId id="3036" r:id="rId13"/>
    <p:sldId id="2985" r:id="rId14"/>
    <p:sldId id="3025" r:id="rId15"/>
    <p:sldId id="2863" r:id="rId16"/>
    <p:sldId id="3027" r:id="rId17"/>
    <p:sldId id="2824" r:id="rId18"/>
    <p:sldId id="2990" r:id="rId19"/>
    <p:sldId id="2991" r:id="rId20"/>
    <p:sldId id="3034" r:id="rId21"/>
    <p:sldId id="2992" r:id="rId22"/>
    <p:sldId id="3032" r:id="rId23"/>
    <p:sldId id="3030" r:id="rId24"/>
    <p:sldId id="3041" r:id="rId25"/>
    <p:sldId id="3031" r:id="rId26"/>
    <p:sldId id="2841" r:id="rId27"/>
    <p:sldId id="2842" r:id="rId28"/>
    <p:sldId id="2125" r:id="rId29"/>
    <p:sldId id="2547" r:id="rId30"/>
    <p:sldId id="3033" r:id="rId31"/>
    <p:sldId id="2559" r:id="rId32"/>
    <p:sldId id="2840" r:id="rId33"/>
    <p:sldId id="2640" r:id="rId34"/>
    <p:sldId id="3000" r:id="rId35"/>
    <p:sldId id="2993" r:id="rId36"/>
    <p:sldId id="3001" r:id="rId37"/>
    <p:sldId id="2877" r:id="rId38"/>
    <p:sldId id="2150" r:id="rId39"/>
    <p:sldId id="2996" r:id="rId40"/>
    <p:sldId id="2701" r:id="rId41"/>
    <p:sldId id="2798" r:id="rId42"/>
    <p:sldId id="2471" r:id="rId43"/>
    <p:sldId id="2659" r:id="rId44"/>
    <p:sldId id="3042" r:id="rId45"/>
    <p:sldId id="2834" r:id="rId46"/>
    <p:sldId id="2611" r:id="rId47"/>
    <p:sldId id="3003" r:id="rId48"/>
    <p:sldId id="27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7"/>
    <p:restoredTop sz="96201"/>
  </p:normalViewPr>
  <p:slideViewPr>
    <p:cSldViewPr snapToGrid="0" snapToObjects="1">
      <p:cViewPr varScale="1">
        <p:scale>
          <a:sx n="177" d="100"/>
          <a:sy n="177" d="100"/>
        </p:scale>
        <p:origin x="224" y="544"/>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11/27/22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a:solidFill>
                  <a:schemeClr val="bg1"/>
                </a:solidFill>
              </a:rPr>
              <a:t>Version 1.05</a:t>
            </a:r>
            <a:endParaRPr lang="en-US" sz="1400" dirty="0">
              <a:solidFill>
                <a:schemeClr val="bg1"/>
              </a:solidFill>
            </a:endParaRP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a:t>
            </a:r>
            <a:r>
              <a:rPr lang="en-US" sz="2400">
                <a:solidFill>
                  <a:schemeClr val="bg1"/>
                </a:solidFill>
              </a:rPr>
              <a:t>November 29, </a:t>
            </a:r>
            <a:r>
              <a:rPr lang="en-US" sz="2400" dirty="0">
                <a:solidFill>
                  <a:schemeClr val="bg1"/>
                </a:solidFill>
              </a:rPr>
              <a:t>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563033"/>
          </a:xfrm>
        </p:spPr>
        <p:txBody>
          <a:bodyPr/>
          <a:lstStyle/>
          <a:p>
            <a:r>
              <a:rPr lang="en-US" dirty="0"/>
              <a:t>Accessing </a:t>
            </a:r>
            <a:r>
              <a:rPr lang="en-US" dirty="0" err="1"/>
              <a:t>argv</a:t>
            </a:r>
            <a:r>
              <a:rPr lang="en-US" dirty="0"/>
              <a:t> from Assembly</a:t>
            </a:r>
          </a:p>
        </p:txBody>
      </p:sp>
      <p:sp>
        <p:nvSpPr>
          <p:cNvPr id="4" name="TextBox 3">
            <a:extLst>
              <a:ext uri="{FF2B5EF4-FFF2-40B4-BE49-F238E27FC236}">
                <a16:creationId xmlns:a16="http://schemas.microsoft.com/office/drawing/2014/main" id="{CB571FB4-2C22-7549-EF2A-A31E16EF9FE9}"/>
              </a:ext>
            </a:extLst>
          </p:cNvPr>
          <p:cNvSpPr txBox="1"/>
          <p:nvPr/>
        </p:nvSpPr>
        <p:spPr>
          <a:xfrm>
            <a:off x="1536562" y="761402"/>
            <a:ext cx="4833374" cy="6001643"/>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a:t>
            </a:r>
            <a:r>
              <a:rPr lang="en-US" sz="1200" dirty="0" err="1">
                <a:solidFill>
                  <a:srgbClr val="000000"/>
                </a:solidFill>
                <a:effectLst/>
                <a:latin typeface="Menlo" panose="020B0609030804020204" pitchFamily="49" charset="0"/>
              </a:rPr>
              <a:t>Lstr</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r5, 0</a:t>
            </a:r>
          </a:p>
          <a:p>
            <a:r>
              <a:rPr lang="en-US" sz="1200" dirty="0">
                <a:solidFill>
                  <a:srgbClr val="000000"/>
                </a:solidFill>
                <a:effectLst/>
                <a:latin typeface="Menlo" panose="020B0609030804020204" pitchFamily="49" charset="0"/>
              </a:rPr>
              <a:t>    mov     r6, r1</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printf</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r2, [r6]</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r2, 0</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a:t>
            </a:r>
            <a:r>
              <a:rPr lang="en-US" sz="1200" dirty="0">
                <a:solidFill>
                  <a:srgbClr val="00B050"/>
                </a:solidFill>
                <a:effectLst/>
                <a:latin typeface="Menlo" panose="020B0609030804020204" pitchFamily="49" charset="0"/>
              </a:rPr>
              <a:t>// branch to epilogue to exit</a:t>
            </a:r>
          </a:p>
          <a:p>
            <a:r>
              <a:rPr lang="en-US" sz="1200" dirty="0">
                <a:solidFill>
                  <a:srgbClr val="000000"/>
                </a:solidFill>
                <a:effectLst/>
                <a:latin typeface="Menlo" panose="020B0609030804020204" pitchFamily="49" charset="0"/>
              </a:rPr>
              <a:t>    mov     r1, r5     </a:t>
            </a:r>
          </a:p>
          <a:p>
            <a:r>
              <a:rPr lang="en-US" sz="1200" dirty="0">
                <a:solidFill>
                  <a:srgbClr val="000000"/>
                </a:solidFill>
                <a:effectLst/>
                <a:latin typeface="Menlo" panose="020B0609030804020204" pitchFamily="49" charset="0"/>
              </a:rPr>
              <a:t>    mov     r0, r4</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r5, r5, 1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r6, r6, 4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20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8B27361B-3C56-E662-4819-429AD551D147}"/>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6" name="Rectangle 5">
            <a:extLst>
              <a:ext uri="{FF2B5EF4-FFF2-40B4-BE49-F238E27FC236}">
                <a16:creationId xmlns:a16="http://schemas.microsoft.com/office/drawing/2014/main" id="{C4B883CF-370A-6062-D4DE-087B79C9A02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7" name="Rectangle 6">
            <a:extLst>
              <a:ext uri="{FF2B5EF4-FFF2-40B4-BE49-F238E27FC236}">
                <a16:creationId xmlns:a16="http://schemas.microsoft.com/office/drawing/2014/main" id="{6BD07BD8-179A-7FA3-03AF-FC7D3DC037D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184FD44-CDC2-A179-FCF0-02E0D0DD3385}"/>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4C761DA-E9E0-94E3-58FF-5572CA160C7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10" name="Straight Arrow Connector 9">
            <a:extLst>
              <a:ext uri="{FF2B5EF4-FFF2-40B4-BE49-F238E27FC236}">
                <a16:creationId xmlns:a16="http://schemas.microsoft.com/office/drawing/2014/main" id="{BC43A238-6850-C602-223A-7C117297A8C7}"/>
              </a:ext>
            </a:extLst>
          </p:cNvPr>
          <p:cNvCxnSpPr>
            <a:cxnSpLocks/>
            <a:stCxn id="6" idx="3"/>
            <a:endCxn id="1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9092DE5-E699-E76E-4A96-AD8B6CD73FB8}"/>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12" name="Rectangle 11">
            <a:extLst>
              <a:ext uri="{FF2B5EF4-FFF2-40B4-BE49-F238E27FC236}">
                <a16:creationId xmlns:a16="http://schemas.microsoft.com/office/drawing/2014/main" id="{4ACCD717-CDF8-6527-4269-E5A8DE2974FF}"/>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13" name="Straight Arrow Connector 12">
            <a:extLst>
              <a:ext uri="{FF2B5EF4-FFF2-40B4-BE49-F238E27FC236}">
                <a16:creationId xmlns:a16="http://schemas.microsoft.com/office/drawing/2014/main" id="{ECDDDC6F-B47E-4C52-0702-11D0EE889B87}"/>
              </a:ext>
            </a:extLst>
          </p:cNvPr>
          <p:cNvCxnSpPr>
            <a:cxnSpLocks/>
            <a:endCxn id="1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1A558BD-34F4-F185-7F4A-34AA41A0BD7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15" name="Rectangle 14">
            <a:extLst>
              <a:ext uri="{FF2B5EF4-FFF2-40B4-BE49-F238E27FC236}">
                <a16:creationId xmlns:a16="http://schemas.microsoft.com/office/drawing/2014/main" id="{1B766FF6-D9C7-B6C1-E8E3-360FF00E352B}"/>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16" name="Rectangle 15">
            <a:extLst>
              <a:ext uri="{FF2B5EF4-FFF2-40B4-BE49-F238E27FC236}">
                <a16:creationId xmlns:a16="http://schemas.microsoft.com/office/drawing/2014/main" id="{84CF725C-4D2B-38C2-D6AA-187A40088938}"/>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17" name="Straight Arrow Connector 16">
            <a:extLst>
              <a:ext uri="{FF2B5EF4-FFF2-40B4-BE49-F238E27FC236}">
                <a16:creationId xmlns:a16="http://schemas.microsoft.com/office/drawing/2014/main" id="{9011D9B2-2D6C-8FC3-6A84-EBBFC7F8805F}"/>
              </a:ext>
            </a:extLst>
          </p:cNvPr>
          <p:cNvCxnSpPr>
            <a:cxnSpLocks/>
            <a:endCxn id="1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32288E-B19C-302B-EB47-C07A1546EEF1}"/>
              </a:ext>
            </a:extLst>
          </p:cNvPr>
          <p:cNvCxnSpPr>
            <a:cxnSpLocks/>
            <a:endCxn id="1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1823DB-BBA4-13FC-0A08-8398C475CB05}"/>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3912A5-EC5E-8856-B073-1B4092CDCAEC}"/>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21" name="TextBox 20">
            <a:extLst>
              <a:ext uri="{FF2B5EF4-FFF2-40B4-BE49-F238E27FC236}">
                <a16:creationId xmlns:a16="http://schemas.microsoft.com/office/drawing/2014/main" id="{AA14CA1C-2F86-DA9D-8718-FF02054E8047}"/>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3" name="Group 2">
            <a:extLst>
              <a:ext uri="{FF2B5EF4-FFF2-40B4-BE49-F238E27FC236}">
                <a16:creationId xmlns:a16="http://schemas.microsoft.com/office/drawing/2014/main" id="{3F7BB050-3580-C894-FB0D-535EAB29DCF8}"/>
              </a:ext>
            </a:extLst>
          </p:cNvPr>
          <p:cNvGrpSpPr/>
          <p:nvPr/>
        </p:nvGrpSpPr>
        <p:grpSpPr>
          <a:xfrm>
            <a:off x="3998353" y="2248717"/>
            <a:ext cx="3452808" cy="923330"/>
            <a:chOff x="9538831" y="5109816"/>
            <a:chExt cx="3452808" cy="923330"/>
          </a:xfrm>
        </p:grpSpPr>
        <p:sp>
          <p:nvSpPr>
            <p:cNvPr id="22" name="TextBox 21">
              <a:extLst>
                <a:ext uri="{FF2B5EF4-FFF2-40B4-BE49-F238E27FC236}">
                  <a16:creationId xmlns:a16="http://schemas.microsoft.com/office/drawing/2014/main" id="{156023DE-D005-78D5-37FB-7D4BA928BCF5}"/>
                </a:ext>
              </a:extLst>
            </p:cNvPr>
            <p:cNvSpPr txBox="1"/>
            <p:nvPr/>
          </p:nvSpPr>
          <p:spPr>
            <a:xfrm>
              <a:off x="10327963" y="5109816"/>
              <a:ext cx="2663676" cy="923330"/>
            </a:xfrm>
            <a:prstGeom prst="rect">
              <a:avLst/>
            </a:prstGeom>
            <a:solidFill>
              <a:schemeClr val="bg1"/>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23" name="Right Brace 22">
              <a:extLst>
                <a:ext uri="{FF2B5EF4-FFF2-40B4-BE49-F238E27FC236}">
                  <a16:creationId xmlns:a16="http://schemas.microsoft.com/office/drawing/2014/main" id="{7423A94E-80B0-90DF-DAF5-5523079724E3}"/>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19CACB3F-8107-04B8-9C60-FB0A266D2E21}"/>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78D226A-5853-33A3-876E-1C045682B29C}"/>
              </a:ext>
            </a:extLst>
          </p:cNvPr>
          <p:cNvGrpSpPr/>
          <p:nvPr/>
        </p:nvGrpSpPr>
        <p:grpSpPr>
          <a:xfrm>
            <a:off x="3974086" y="5771481"/>
            <a:ext cx="7386641" cy="923330"/>
            <a:chOff x="9274108" y="5986003"/>
            <a:chExt cx="7386641" cy="923330"/>
          </a:xfrm>
        </p:grpSpPr>
        <p:sp>
          <p:nvSpPr>
            <p:cNvPr id="26" name="TextBox 25">
              <a:extLst>
                <a:ext uri="{FF2B5EF4-FFF2-40B4-BE49-F238E27FC236}">
                  <a16:creationId xmlns:a16="http://schemas.microsoft.com/office/drawing/2014/main" id="{286698BD-E78F-3149-A452-2854B546CD74}"/>
                </a:ext>
              </a:extLst>
            </p:cNvPr>
            <p:cNvSpPr txBox="1"/>
            <p:nvPr/>
          </p:nvSpPr>
          <p:spPr>
            <a:xfrm>
              <a:off x="10087507" y="5986003"/>
              <a:ext cx="6573242" cy="923330"/>
            </a:xfrm>
            <a:prstGeom prst="rect">
              <a:avLst/>
            </a:prstGeom>
            <a:solidFill>
              <a:schemeClr val="bg1"/>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7" name="Right Brace 26">
              <a:extLst>
                <a:ext uri="{FF2B5EF4-FFF2-40B4-BE49-F238E27FC236}">
                  <a16:creationId xmlns:a16="http://schemas.microsoft.com/office/drawing/2014/main" id="{240709EB-EEC8-DBB0-205F-76ECC046084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Left Arrow 27">
              <a:extLst>
                <a:ext uri="{FF2B5EF4-FFF2-40B4-BE49-F238E27FC236}">
                  <a16:creationId xmlns:a16="http://schemas.microsoft.com/office/drawing/2014/main" id="{9C1E2E40-5A6A-95CE-AE4C-B50E7EC0ABF1}"/>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93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770070721"/>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05808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356650101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 size + </a:t>
                      </a:r>
                      <a:r>
                        <a:rPr lang="en-US" dirty="0" err="1"/>
                        <a:t>prev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91526" y="439965"/>
            <a:ext cx="6922024"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offsets from address contained in </a:t>
            </a:r>
            <a:r>
              <a:rPr lang="en-US" sz="2000" dirty="0" err="1"/>
              <a:t>fp</a:t>
            </a:r>
            <a:r>
              <a:rPr lang="en-US" sz="2000" dirty="0"/>
              <a:t>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2328557872"/>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the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1347451330"/>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609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9976054" y="4023281"/>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9632756" y="4151593"/>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8168972" y="23846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8166892" y="598346"/>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8168825" y="981949"/>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9971966" y="670446"/>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9616372" y="8177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8185209" y="2774210"/>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7330880" y="4023281"/>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8179997" y="240954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8173840" y="204344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8173841" y="168929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8173841" y="131996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3769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(buffer</a:t>
            </a:r>
            <a:r>
              <a:rPr lang="en-US" sz="1400" dirty="0">
                <a:solidFill>
                  <a:schemeClr val="accent1"/>
                </a:solidFill>
                <a:latin typeface="Menlo" panose="020B0609030804020204" pitchFamily="49" charset="0"/>
              </a:rPr>
              <a:t>, </a:t>
            </a:r>
            <a:r>
              <a:rPr lang="en-US" sz="1400" dirty="0" err="1">
                <a:solidFill>
                  <a:schemeClr val="accent1"/>
                </a:solidFill>
                <a:latin typeface="Menlo" panose="020B0609030804020204" pitchFamily="49" charset="0"/>
              </a:rPr>
              <a:t>element_size</a:t>
            </a:r>
            <a:r>
              <a:rPr lang="en-US" sz="1400" dirty="0">
                <a:solidFill>
                  <a:schemeClr val="accent1"/>
                </a:solidFill>
                <a:latin typeface="Menlo" panose="020B0609030804020204" pitchFamily="49" charset="0"/>
              </a:rPr>
              <a:t>, number of elements, FILE *)</a:t>
            </a:r>
          </a:p>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(r0=</a:t>
            </a:r>
            <a:r>
              <a:rPr lang="en-US" sz="1400" dirty="0" err="1">
                <a:solidFill>
                  <a:schemeClr val="accent1"/>
                </a:solidFill>
                <a:effectLst/>
                <a:latin typeface="Menlo" panose="020B0609030804020204" pitchFamily="49" charset="0"/>
              </a:rPr>
              <a:t>buf</a:t>
            </a:r>
            <a:r>
              <a:rPr lang="en-US" sz="1400" dirty="0">
                <a:solidFill>
                  <a:schemeClr val="accent1"/>
                </a:solidFill>
                <a:effectLst/>
                <a:latin typeface="Menlo" panose="020B0609030804020204" pitchFamily="49" charset="0"/>
              </a:rPr>
              <a:t>, r1=1, r2=BUFSZ, r3=</a:t>
            </a:r>
            <a:r>
              <a:rPr lang="en-US" sz="1400" dirty="0">
                <a:solidFill>
                  <a:schemeClr val="accent1"/>
                </a:solidFill>
                <a:latin typeface="Menlo" panose="020B0609030804020204" pitchFamily="49" charset="0"/>
              </a:rPr>
              <a:t>std</a:t>
            </a:r>
            <a:r>
              <a:rPr lang="en-US" sz="1400" dirty="0">
                <a:solidFill>
                  <a:schemeClr val="accent1"/>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7030A0"/>
                </a:solidFill>
                <a:effectLst/>
                <a:latin typeface="Menlo" panose="020B0609030804020204" pitchFamily="49" charset="0"/>
              </a:rPr>
              <a:t>    //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(buffer</a:t>
            </a:r>
            <a:r>
              <a:rPr lang="en-US" sz="1400" dirty="0">
                <a:solidFill>
                  <a:srgbClr val="7030A0"/>
                </a:solidFill>
                <a:latin typeface="Menlo" panose="020B0609030804020204" pitchFamily="49" charset="0"/>
              </a:rPr>
              <a:t>, </a:t>
            </a:r>
            <a:r>
              <a:rPr lang="en-US" sz="1400" dirty="0" err="1">
                <a:solidFill>
                  <a:srgbClr val="7030A0"/>
                </a:solidFill>
                <a:latin typeface="Menlo" panose="020B0609030804020204" pitchFamily="49" charset="0"/>
              </a:rPr>
              <a:t>element_size</a:t>
            </a:r>
            <a:r>
              <a:rPr lang="en-US" sz="1400" dirty="0">
                <a:solidFill>
                  <a:srgbClr val="7030A0"/>
                </a:solidFill>
                <a:latin typeface="Menlo" panose="020B0609030804020204" pitchFamily="49" charset="0"/>
              </a:rPr>
              <a:t>, number of elements, FILE *)</a:t>
            </a:r>
          </a:p>
          <a:p>
            <a:r>
              <a:rPr lang="en-US" sz="1400" dirty="0">
                <a:solidFill>
                  <a:srgbClr val="7030A0"/>
                </a:solidFill>
                <a:latin typeface="Menlo" panose="020B0609030804020204" pitchFamily="49" charset="0"/>
              </a:rPr>
              <a:t>    </a:t>
            </a:r>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(r0=</a:t>
            </a:r>
            <a:r>
              <a:rPr lang="en-US" sz="1400" dirty="0" err="1">
                <a:solidFill>
                  <a:srgbClr val="7030A0"/>
                </a:solidFill>
                <a:effectLst/>
                <a:latin typeface="Menlo" panose="020B0609030804020204" pitchFamily="49" charset="0"/>
              </a:rPr>
              <a:t>buf</a:t>
            </a:r>
            <a:r>
              <a:rPr lang="en-US" sz="1400" dirty="0">
                <a:solidFill>
                  <a:srgbClr val="7030A0"/>
                </a:solidFill>
                <a:effectLst/>
                <a:latin typeface="Menlo" panose="020B0609030804020204" pitchFamily="49" charset="0"/>
              </a:rPr>
              <a:t>, r1=1, r2=</a:t>
            </a:r>
            <a:r>
              <a:rPr lang="en-US" sz="1400" dirty="0" err="1">
                <a:solidFill>
                  <a:srgbClr val="7030A0"/>
                </a:solidFill>
                <a:effectLst/>
                <a:latin typeface="Menlo" panose="020B0609030804020204" pitchFamily="49" charset="0"/>
              </a:rPr>
              <a:t>cnt</a:t>
            </a:r>
            <a:r>
              <a:rPr lang="en-US" sz="1400" dirty="0">
                <a:solidFill>
                  <a:srgbClr val="7030A0"/>
                </a:solidFill>
                <a:effectLst/>
                <a:latin typeface="Menlo" panose="020B0609030804020204" pitchFamily="49" charset="0"/>
              </a:rPr>
              <a:t>, r3=</a:t>
            </a:r>
            <a:r>
              <a:rPr lang="en-US" sz="1400" dirty="0" err="1">
                <a:solidFill>
                  <a:srgbClr val="7030A0"/>
                </a:solidFill>
                <a:effectLst/>
                <a:latin typeface="Menlo" panose="020B0609030804020204" pitchFamily="49" charset="0"/>
              </a:rPr>
              <a:t>stdout</a:t>
            </a:r>
            <a:r>
              <a:rPr lang="en-US" sz="1400" dirty="0">
                <a:solidFill>
                  <a:srgbClr val="7030A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7358959" y="762649"/>
            <a:ext cx="4657044"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offset in frame</a:t>
            </a: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740307"/>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offset in frame</a:t>
            </a: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latin typeface="Menlo" panose="020B0609030804020204" pitchFamily="49" charset="0"/>
              </a:rPr>
              <a:t>// standard prologue not shown</a:t>
            </a:r>
            <a:endParaRPr lang="en-US" sz="12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9311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12051" y="1457887"/>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932418"/>
            <a:ext cx="6552827" cy="5629747"/>
            <a:chOff x="7652187" y="843116"/>
            <a:chExt cx="6552827" cy="5629747"/>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8884714" y="1155792"/>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3184181469"/>
              </p:ext>
            </p:extLst>
          </p:nvPr>
        </p:nvGraphicFramePr>
        <p:xfrm>
          <a:off x="1406582" y="3611381"/>
          <a:ext cx="5333922" cy="2757613"/>
        </p:xfrm>
        <a:graphic>
          <a:graphicData uri="http://schemas.openxmlformats.org/drawingml/2006/table">
            <a:tbl>
              <a:tblPr firstRow="1" firstCol="1" bandRow="1"/>
              <a:tblGrid>
                <a:gridCol w="1748249">
                  <a:extLst>
                    <a:ext uri="{9D8B030D-6E8A-4147-A177-3AD203B41FA5}">
                      <a16:colId xmlns:a16="http://schemas.microsoft.com/office/drawing/2014/main" val="2257053543"/>
                    </a:ext>
                  </a:extLst>
                </a:gridCol>
                <a:gridCol w="3585673">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r0</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r1, =CNT</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as needed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79952"/>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FRAMESZ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86811" y="1934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8350513" y="6235553"/>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rgbClr val="7030A0"/>
                </a:solidFill>
                <a:latin typeface="Consolas" panose="020B0609020204030204" pitchFamily="49" charset="0"/>
                <a:cs typeface="Consolas" panose="020B0609020204030204" pitchFamily="49" charset="0"/>
              </a:rPr>
              <a:t>push {</a:t>
            </a:r>
            <a:r>
              <a:rPr lang="en-US" sz="1800" dirty="0" err="1">
                <a:solidFill>
                  <a:srgbClr val="7030A0"/>
                </a:solidFill>
                <a:latin typeface="Consolas" panose="020B0609020204030204" pitchFamily="49" charset="0"/>
                <a:cs typeface="Consolas" panose="020B0609020204030204" pitchFamily="49" charset="0"/>
              </a:rPr>
              <a:t>fp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lr</a:t>
            </a:r>
            <a:r>
              <a:rPr lang="en-US" sz="1800" dirty="0">
                <a:solidFill>
                  <a:srgbClr val="7030A0"/>
                </a:solidFill>
                <a:latin typeface="Consolas" panose="020B0609020204030204" pitchFamily="49" charset="0"/>
                <a:cs typeface="Consolas" panose="020B06090202040302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50524" y="490772"/>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00707" y="807348"/>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22478" y="993880"/>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176353" y="524161"/>
            <a:ext cx="4353817"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(or fall through)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70487</TotalTime>
  <Words>9890</Words>
  <Application>Microsoft Macintosh PowerPoint</Application>
  <PresentationFormat>Widescreen</PresentationFormat>
  <Paragraphs>1901</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and Epilogue: Minimum Stack Frame</vt:lpstr>
      <vt:lpstr>Function Prologue: Allocating the Stack Frame</vt:lpstr>
      <vt:lpstr>Function Epilogue: Deallocating the Stack Frame</vt:lpstr>
      <vt:lpstr>Review Return Value and Passing Parameters to Functions (Four parameters or less)</vt:lpstr>
      <vt:lpstr>Accessing argv from Assembly</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variables</vt:lpstr>
      <vt:lpstr>Step 4 Initialize the Local Variables</vt:lpstr>
      <vt:lpstr>C Stream Functions Array/block read/write</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3003</cp:revision>
  <cp:lastPrinted>2022-11-28T04:59:32Z</cp:lastPrinted>
  <dcterms:created xsi:type="dcterms:W3CDTF">2018-10-05T16:35:28Z</dcterms:created>
  <dcterms:modified xsi:type="dcterms:W3CDTF">2022-11-28T05:33:02Z</dcterms:modified>
  <cp:category/>
</cp:coreProperties>
</file>