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0" r:id="rId5"/>
    <p:sldId id="280" r:id="rId6"/>
    <p:sldId id="278" r:id="rId7"/>
    <p:sldId id="279" r:id="rId8"/>
    <p:sldId id="261" r:id="rId9"/>
    <p:sldId id="262" r:id="rId10"/>
    <p:sldId id="274" r:id="rId11"/>
    <p:sldId id="284" r:id="rId12"/>
    <p:sldId id="282" r:id="rId13"/>
    <p:sldId id="275" r:id="rId14"/>
    <p:sldId id="263" r:id="rId15"/>
    <p:sldId id="264" r:id="rId16"/>
    <p:sldId id="265" r:id="rId17"/>
    <p:sldId id="266" r:id="rId18"/>
    <p:sldId id="272" r:id="rId19"/>
    <p:sldId id="267" r:id="rId20"/>
    <p:sldId id="277" r:id="rId21"/>
    <p:sldId id="269" r:id="rId22"/>
    <p:sldId id="270" r:id="rId23"/>
    <p:sldId id="271" r:id="rId24"/>
    <p:sldId id="283" r:id="rId25"/>
    <p:sldId id="276" r:id="rId26"/>
    <p:sldId id="27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E1CF-A0CC-4939-AAB6-4DBA8B33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B8589-B581-4D9A-8D90-230D1243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24862-4380-42BE-880F-DC7406C2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8F7F-29AE-4B95-893E-87B76D76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2A1BB-B45C-4CB2-9975-6F3D35EB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6098-5038-47E6-A251-BCFFAEFC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C5547-3E4A-4104-91F7-2D86FDCA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4D879-397C-4A5B-9FBC-4B090AEF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4FA78-873F-4938-9CBD-349F36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6F8DA-E8B5-4587-B0DD-968488D7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C6788-6498-4824-B600-C4193FEA4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2062A-66E5-484B-A9F7-1F9F1F175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BA36-26EA-48D4-B8EE-BD8BFD0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70ED8-280E-45B0-B52A-CEC544DD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C52F1-0980-4D74-99F7-937EAAE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88CD-2362-4F0E-BE7D-5FCB8FFA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47019-6719-4A57-B878-233897F9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0C14E-86FA-424F-B1AC-41B460E2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B5BCC-391D-48CC-BCB2-C4DB998A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6D84D-395D-4510-9710-088C1B0F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0BAE-AFD5-4222-B439-C8F112B0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31181-8091-4E6F-9C7A-12C9F036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C7E8B-9CF3-49AF-9750-7492DA6C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1E60E-E643-4F0F-A28D-C507503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C1B21-64D9-455B-9F73-7FEE577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5B807-6597-4C01-ABA0-E715DB1E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7E3B0-98FD-4135-85CC-6C0AB72F3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9D309-79C6-4D29-86CD-C1C5DB07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923A3-A9F2-4CA0-A188-833E7CE2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6FE32-4B37-4D15-8D9C-DDD7DD76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A93A1-5870-43B3-A00E-0C59BFBB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10BC-50AC-4DE5-A978-405A4304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E44A2-33FD-4A3D-813C-49ACA43E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08CB5-F5E3-4404-B42E-C5D77038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D09484-B06F-4EFA-AFCB-486E310F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ED90C8-AFC8-4C07-93ED-F4D9805B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9B196-EFAC-4065-A886-0B5E3FC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97450-0D12-40EA-9AB8-112CD45A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7538C9-6DCF-428B-9194-29FAFEAF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6C55-5B95-4389-A679-AA46C23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09975-7EDD-4B5E-BC0E-8EFC1C78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A8F6A-79CB-4DF9-BD4A-184A6287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C52CF-F75F-4B4D-8027-B09F7D60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AA7928-E486-4EF8-B323-B9A23A3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86338-207B-424E-BA3E-79266968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711B4E-C681-452D-A030-E8DF766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C987D-8BD3-4987-A276-87C03891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221A7-33E5-4100-9914-C883393D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93661-794A-49EA-BE8B-956FC657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0FD3B-DA23-4C89-965A-BA99E2E7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B2EE2-98A5-4558-BD84-7735F67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9882B-D39D-44E7-8D22-9A0001C3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8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09E5-6468-4D22-B34A-27139834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C80C9-6AF5-4C39-8B20-6B60A915C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40434-7F1D-4CD4-9FFB-638663A7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4F59A-C1BC-4077-BC0C-CE3C10D3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4BE94-5DD4-43FD-B6F5-41ADAD7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4D027-4069-4C64-AA9E-5ED896A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5D8F1-267E-4715-BC01-F9C481DC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F9670-181A-40C6-8810-F00534F5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79D8C-4F59-4FA2-9DBA-4608A15C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4D41-C6BF-4F72-BBE9-D4C6EB15C3C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EFA4E-4750-4C10-9C02-B6FB2DED6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34A5-BB4C-4C0B-A9AF-657A3C84E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5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801257/why-required-and-optional-is-removed-in-protocol-buffers-3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4660398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kratos/krato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C5BAD-78E8-4F92-8937-34E9F27D3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+mn-ea"/>
                <a:ea typeface="+mn-ea"/>
                <a:cs typeface="Segoe UI Semibold" panose="020B0702040204020203" pitchFamily="34" charset="0"/>
              </a:rPr>
              <a:t>微服务那些事⼉</a:t>
            </a:r>
          </a:p>
        </p:txBody>
      </p:sp>
    </p:spTree>
    <p:extLst>
      <p:ext uri="{BB962C8B-B14F-4D97-AF65-F5344CB8AC3E}">
        <p14:creationId xmlns:p14="http://schemas.microsoft.com/office/powerpoint/2010/main" val="272432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238627-60E1-4B0C-92E9-7269BE55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66" y="343285"/>
            <a:ext cx="7666667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FD87-5459-49B8-A41C-AE62D1BE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Protobuf</a:t>
            </a:r>
            <a:r>
              <a:rPr lang="en-US" altLang="zh-CN" b="1" dirty="0"/>
              <a:t> - </a:t>
            </a:r>
            <a:r>
              <a:rPr lang="zh-CN" altLang="en-US" b="1" dirty="0"/>
              <a:t>序列化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CBDFF1-9C30-4164-9098-E9CCE6CA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809" y="1553238"/>
            <a:ext cx="5952381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BD5B-3191-405E-AA71-7062CD7B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Protobuf</a:t>
            </a:r>
            <a:r>
              <a:rPr lang="en-US" altLang="zh-CN" b="1" dirty="0"/>
              <a:t> 2-&gt;3 </a:t>
            </a:r>
            <a:r>
              <a:rPr lang="zh-CN" altLang="en-US" b="1" dirty="0"/>
              <a:t>取消了</a:t>
            </a:r>
            <a:r>
              <a:rPr lang="en-US" altLang="zh-CN" b="1" dirty="0"/>
              <a:t>(required</a:t>
            </a:r>
            <a:r>
              <a:rPr lang="zh-CN" altLang="en-US" b="1" dirty="0"/>
              <a:t>、</a:t>
            </a:r>
            <a:r>
              <a:rPr lang="en-US" altLang="zh-CN" b="1" dirty="0"/>
              <a:t>optional)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7D9B2-8E92-4181-A98F-9C1C6212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大部分情况，初始值（</a:t>
            </a:r>
            <a:r>
              <a:rPr lang="en-US" altLang="zh-CN" dirty="0"/>
              <a:t>””,false,0,0.0</a:t>
            </a:r>
            <a:r>
              <a:rPr lang="zh-CN" altLang="en-US" dirty="0"/>
              <a:t>等</a:t>
            </a:r>
            <a:r>
              <a:rPr lang="en-US" altLang="zh-CN" dirty="0"/>
              <a:t>) </a:t>
            </a:r>
            <a:r>
              <a:rPr lang="zh-CN" altLang="en-US" dirty="0"/>
              <a:t>与非必填等价</a:t>
            </a:r>
            <a:endParaRPr lang="en-US" altLang="zh-CN" dirty="0"/>
          </a:p>
          <a:p>
            <a:r>
              <a:rPr lang="zh-CN" altLang="en-US" dirty="0"/>
              <a:t>极少部分情况，使用设置特殊默认值，来区分零值与空值的区别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优势：不用大量代码判断数据是否存在，数据库没有</a:t>
            </a:r>
            <a:r>
              <a:rPr lang="en-US" altLang="zh-CN" dirty="0"/>
              <a:t>null</a:t>
            </a:r>
            <a:r>
              <a:rPr lang="zh-CN" altLang="en-US" dirty="0"/>
              <a:t>值，</a:t>
            </a:r>
            <a:r>
              <a:rPr lang="en-US" altLang="zh-CN" dirty="0" err="1"/>
              <a:t>sql</a:t>
            </a:r>
            <a:r>
              <a:rPr lang="zh-CN" altLang="en-US" dirty="0"/>
              <a:t>更简单，效率更高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100" dirty="0"/>
              <a:t>参考：</a:t>
            </a:r>
            <a:r>
              <a:rPr lang="en-US" altLang="zh-CN" sz="900" dirty="0" err="1">
                <a:hlinkClick r:id="rId3"/>
              </a:rPr>
              <a:t>grpc</a:t>
            </a:r>
            <a:r>
              <a:rPr lang="en-US" altLang="zh-CN" sz="900" dirty="0">
                <a:hlinkClick r:id="rId3"/>
              </a:rPr>
              <a:t> - Why required and optional is removed in Protocol Buffers 3 - Stack Overflow</a:t>
            </a:r>
            <a:r>
              <a:rPr lang="en-US" altLang="zh-CN" sz="1100" dirty="0"/>
              <a:t>	</a:t>
            </a:r>
          </a:p>
          <a:p>
            <a:pPr marL="0" indent="0">
              <a:buNone/>
            </a:pPr>
            <a:r>
              <a:rPr lang="zh-CN" altLang="en-US" sz="900" dirty="0">
                <a:hlinkClick r:id="rId4"/>
              </a:rPr>
              <a:t>区分 </a:t>
            </a:r>
            <a:r>
              <a:rPr lang="en-US" altLang="zh-CN" sz="900" dirty="0" err="1">
                <a:hlinkClick r:id="rId4"/>
              </a:rPr>
              <a:t>Protobuf</a:t>
            </a:r>
            <a:r>
              <a:rPr lang="en-US" altLang="zh-CN" sz="900" dirty="0">
                <a:hlinkClick r:id="rId4"/>
              </a:rPr>
              <a:t> </a:t>
            </a:r>
            <a:r>
              <a:rPr lang="zh-CN" altLang="en-US" sz="900" dirty="0">
                <a:hlinkClick r:id="rId4"/>
              </a:rPr>
              <a:t>中缺失值和默认值 </a:t>
            </a:r>
            <a:r>
              <a:rPr lang="en-US" altLang="zh-CN" sz="900" dirty="0">
                <a:hlinkClick r:id="rId4"/>
              </a:rPr>
              <a:t>- </a:t>
            </a:r>
            <a:r>
              <a:rPr lang="zh-CN" altLang="en-US" sz="900" dirty="0">
                <a:hlinkClick r:id="rId4"/>
              </a:rPr>
              <a:t>知乎 </a:t>
            </a:r>
            <a:r>
              <a:rPr lang="en-US" altLang="zh-CN" sz="900" dirty="0">
                <a:hlinkClick r:id="rId4"/>
              </a:rPr>
              <a:t>(zhihu.com)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290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ECC5-7098-4770-AAFC-E65030DE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Protocol buffer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2342-C960-4F8D-81AE-C69AB6BE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性能好</a:t>
            </a:r>
            <a:endParaRPr lang="en-US" altLang="zh-CN" dirty="0"/>
          </a:p>
          <a:p>
            <a:pPr lvl="1"/>
            <a:r>
              <a:rPr lang="zh-CN" altLang="en-US" dirty="0"/>
              <a:t>效率高</a:t>
            </a:r>
            <a:endParaRPr lang="en-US" altLang="zh-CN" dirty="0"/>
          </a:p>
          <a:p>
            <a:pPr lvl="1"/>
            <a:r>
              <a:rPr lang="zh-CN" altLang="en-US" dirty="0"/>
              <a:t>支持向前向后兼容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没有可读性</a:t>
            </a:r>
            <a:endParaRPr lang="en-US" altLang="zh-CN" dirty="0"/>
          </a:p>
          <a:p>
            <a:pPr lvl="1"/>
            <a:r>
              <a:rPr lang="zh-CN" altLang="en-US" dirty="0"/>
              <a:t>缺乏自描述</a:t>
            </a:r>
            <a:endParaRPr lang="en-US" altLang="zh-CN" dirty="0"/>
          </a:p>
          <a:p>
            <a:pPr lvl="1"/>
            <a:r>
              <a:rPr lang="zh-CN" altLang="en-US" dirty="0"/>
              <a:t>通用性</a:t>
            </a:r>
          </a:p>
        </p:txBody>
      </p:sp>
    </p:spTree>
    <p:extLst>
      <p:ext uri="{BB962C8B-B14F-4D97-AF65-F5344CB8AC3E}">
        <p14:creationId xmlns:p14="http://schemas.microsoft.com/office/powerpoint/2010/main" val="3159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3169E-E7E4-4296-81F0-EE7B2F12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配置中心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14C5E-C557-47B5-A74B-1675363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7422"/>
            <a:ext cx="10131662" cy="49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9EAD-10C6-4B44-8683-69CE936F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服务发现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81C653-8B62-47D2-B02F-80FABDFA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68" y="2328326"/>
            <a:ext cx="6933333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A2DE-80B2-4D8A-A3E1-98766A94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服务注册发现框架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09AAE-BF62-4EA0-86F4-F111F9AE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5" y="2001062"/>
            <a:ext cx="918095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877F7-85E5-44BE-B398-D45C128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ETCD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83C9D3-ABF3-46EE-8425-DD8DA9E2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553"/>
            <a:ext cx="10028571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289BA-6D31-4541-9A13-311D35B0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ETCD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6BC2C-9C40-4461-BFA5-38A145D3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		</a:t>
            </a:r>
            <a:r>
              <a:rPr lang="zh-CN" altLang="en-US" dirty="0"/>
              <a:t>获取</a:t>
            </a:r>
            <a:endParaRPr lang="en-US" altLang="zh-CN" dirty="0"/>
          </a:p>
          <a:p>
            <a:r>
              <a:rPr lang="en-US" altLang="zh-CN" dirty="0"/>
              <a:t>put		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en-US" altLang="zh-CN" dirty="0"/>
              <a:t>del		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/>
              <a:t>watch	</a:t>
            </a:r>
            <a:r>
              <a:rPr lang="zh-CN" altLang="en-US" dirty="0"/>
              <a:t>监听</a:t>
            </a:r>
            <a:endParaRPr lang="en-US" altLang="zh-CN" dirty="0"/>
          </a:p>
          <a:p>
            <a:r>
              <a:rPr lang="en-US" altLang="zh-CN" dirty="0"/>
              <a:t>lock		</a:t>
            </a:r>
            <a:r>
              <a:rPr lang="zh-CN" altLang="en-US" dirty="0"/>
              <a:t>锁</a:t>
            </a:r>
            <a:endParaRPr lang="en-US" altLang="zh-CN" dirty="0"/>
          </a:p>
          <a:p>
            <a:r>
              <a:rPr lang="en-US" altLang="zh-CN" dirty="0" err="1"/>
              <a:t>txn</a:t>
            </a:r>
            <a:r>
              <a:rPr lang="en-US" altLang="zh-CN" dirty="0"/>
              <a:t>		</a:t>
            </a:r>
            <a:r>
              <a:rPr lang="zh-CN" altLang="en-US" dirty="0"/>
              <a:t>原子，事物</a:t>
            </a:r>
            <a:endParaRPr lang="en-US" altLang="zh-CN" dirty="0"/>
          </a:p>
          <a:p>
            <a:r>
              <a:rPr lang="en-US" altLang="zh-CN" dirty="0"/>
              <a:t>lease 	</a:t>
            </a:r>
            <a:r>
              <a:rPr lang="zh-CN" altLang="en-US" dirty="0"/>
              <a:t>租约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24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6AC32-041C-4496-A899-13A8F4C1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CAP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586917-FE68-44D3-B5EF-95D957E0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579"/>
            <a:ext cx="9619934" cy="54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A1E2BC-22D4-488A-9F83-6C4AD78B0882}"/>
              </a:ext>
            </a:extLst>
          </p:cNvPr>
          <p:cNvSpPr/>
          <p:nvPr/>
        </p:nvSpPr>
        <p:spPr>
          <a:xfrm>
            <a:off x="1830729" y="1452623"/>
            <a:ext cx="8530541" cy="3946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什么是微服务？</a:t>
            </a:r>
            <a:endParaRPr lang="en-US" altLang="zh-CN" sz="5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32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F5E4-FE19-4044-9F18-02AA0E4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CAP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BA343-8860-4A1C-995E-520F1872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1302399"/>
            <a:ext cx="6066667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1E4B-EAAA-4290-ADB0-29261BC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负载均衡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EB8C2-6AB5-4129-BE7F-3EE37DDE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02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8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D536-8C91-4570-AA50-101EBEA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负载均衡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A620-45BA-467B-BB8A-0AE925A5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轮询</a:t>
            </a:r>
            <a:endParaRPr lang="en-US" altLang="zh-CN" dirty="0"/>
          </a:p>
          <a:p>
            <a:r>
              <a:rPr lang="zh-CN" altLang="en-US" dirty="0"/>
              <a:t>加权轮询</a:t>
            </a:r>
            <a:endParaRPr lang="en-US" altLang="zh-CN" dirty="0"/>
          </a:p>
          <a:p>
            <a:r>
              <a:rPr lang="zh-CN" altLang="en-US" dirty="0"/>
              <a:t>随机</a:t>
            </a:r>
            <a:endParaRPr lang="en-US" altLang="zh-CN" dirty="0"/>
          </a:p>
          <a:p>
            <a:r>
              <a:rPr lang="zh-CN" altLang="en-US" dirty="0"/>
              <a:t>加权随机</a:t>
            </a:r>
            <a:endParaRPr lang="en-US" altLang="zh-CN" dirty="0"/>
          </a:p>
          <a:p>
            <a:r>
              <a:rPr lang="en-US" altLang="zh-CN" dirty="0" err="1"/>
              <a:t>ip_hash</a:t>
            </a:r>
            <a:endParaRPr lang="en-US" altLang="zh-CN" dirty="0"/>
          </a:p>
          <a:p>
            <a:r>
              <a:rPr lang="en-US" altLang="zh-CN" dirty="0" err="1"/>
              <a:t>Least_conn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287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906C-CB32-4D36-B4F4-11D3934E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B0465-8EA1-4128-ABBD-8CC89DD6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6" y="1577716"/>
            <a:ext cx="11740587" cy="51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8995-3B44-42F9-94E5-A58345C8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微服务框架 </a:t>
            </a:r>
            <a:r>
              <a:rPr lang="en-US" altLang="zh-CN" b="1" dirty="0"/>
              <a:t>- </a:t>
            </a:r>
            <a:r>
              <a:rPr lang="en-US" altLang="zh-CN" b="1" dirty="0" err="1"/>
              <a:t>kratos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09F8-4914-4144-A6C3-DF67AD9B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CN" b="1" i="0" dirty="0">
                <a:solidFill>
                  <a:srgbClr val="1C1E21"/>
                </a:solidFill>
                <a:effectLst/>
                <a:latin typeface="system-ui"/>
              </a:rPr>
              <a:t>Features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APIs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：协议通信以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HTTP/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gRPC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为基础，通过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Protobuf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进行定义；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Errors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：通过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Protobuf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的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Enum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作为错误码定义，以及工具生成判定接口；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Metadata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：在协议通信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HTTP/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gRPC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中，通过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Middleware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规范化服务元信息传递；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Config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：支持多数据源方式，进行配置合并铺平，通过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Atomic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方式支持动态配置；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Logger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：标准日志接口，可方便集成三方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log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库，并可通过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fluentd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收集日志；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Metrics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：统一指标接口，可以实现各种指标系统，默认集成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Prometheus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Tracing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：遵循 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OpenTracing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规范定义，以实现微服务链路追踪；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Encoding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：支持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Accept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和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Content-Type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进行自动选择内容编码；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Transport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：通用的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HTTP/</a:t>
            </a:r>
            <a:r>
              <a:rPr lang="en-US" altLang="zh-CN" b="0" i="0" dirty="0" err="1">
                <a:solidFill>
                  <a:srgbClr val="1C1E21"/>
                </a:solidFill>
                <a:effectLst/>
                <a:latin typeface="system-ui"/>
              </a:rPr>
              <a:t>gRPC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传输层，实现统一的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Middleware 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插件支持；</a:t>
            </a:r>
          </a:p>
          <a:p>
            <a:pPr lvl="1"/>
            <a:r>
              <a:rPr lang="en-US" altLang="zh-CN" b="0" i="0" dirty="0">
                <a:solidFill>
                  <a:srgbClr val="1C1E21"/>
                </a:solidFill>
                <a:effectLst/>
                <a:latin typeface="system-ui"/>
              </a:rPr>
              <a:t>Registry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system-ui"/>
              </a:rPr>
              <a:t>：实现统一注册中心接口，可插件化对接各种注册中心；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·</a:t>
            </a:r>
            <a:r>
              <a:rPr lang="en-US" altLang="zh-CN" sz="1200" dirty="0" err="1"/>
              <a:t>Github</a:t>
            </a:r>
            <a:r>
              <a:rPr lang="zh-CN" altLang="en-US" sz="1200" dirty="0"/>
              <a:t>：</a:t>
            </a:r>
            <a:r>
              <a:rPr lang="en-US" altLang="zh-CN" sz="1200" dirty="0">
                <a:hlinkClick r:id="rId2"/>
              </a:rPr>
              <a:t>go-</a:t>
            </a:r>
            <a:r>
              <a:rPr lang="en-US" altLang="zh-CN" sz="1200" dirty="0" err="1">
                <a:hlinkClick r:id="rId2"/>
              </a:rPr>
              <a:t>kratos</a:t>
            </a:r>
            <a:r>
              <a:rPr lang="en-US" altLang="zh-CN" sz="1200" dirty="0">
                <a:hlinkClick r:id="rId2"/>
              </a:rPr>
              <a:t>/</a:t>
            </a:r>
            <a:r>
              <a:rPr lang="en-US" altLang="zh-CN" sz="1200" dirty="0" err="1">
                <a:hlinkClick r:id="rId2"/>
              </a:rPr>
              <a:t>kratos</a:t>
            </a:r>
            <a:r>
              <a:rPr lang="en-US" altLang="zh-CN" sz="1200" dirty="0">
                <a:hlinkClick r:id="rId2"/>
              </a:rPr>
              <a:t>: A Go framework for microservices. (github.com)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40454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DCD3-48F4-4032-9D4B-A01491C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日志、测试、部署、监控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BE494-137A-4446-BD92-74FB9476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ELK</a:t>
            </a:r>
          </a:p>
          <a:p>
            <a:r>
              <a:rPr lang="en-US" altLang="zh-CN" dirty="0"/>
              <a:t>CICD</a:t>
            </a:r>
          </a:p>
          <a:p>
            <a:r>
              <a:rPr lang="en-US" altLang="zh-CN" dirty="0"/>
              <a:t>Docker k8s </a:t>
            </a:r>
          </a:p>
          <a:p>
            <a:r>
              <a:rPr lang="en-US" altLang="zh-CN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8807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2385D6-5819-4A3C-B4DA-A2922C6ADDC7}"/>
              </a:ext>
            </a:extLst>
          </p:cNvPr>
          <p:cNvSpPr txBox="1"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/>
              <a:t>“ Q&amp;A </a:t>
            </a:r>
            <a:r>
              <a:rPr lang="zh-CN" altLang="en-US" sz="9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2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E96BCB-B0B1-45EC-A834-E366F913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1856111"/>
            <a:ext cx="6657143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AB1038A-0D51-4304-A7BE-35F2100F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53" y="-1811"/>
            <a:ext cx="5379869" cy="685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4547-24B3-444B-A197-148C7169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单体架构缺点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D470E-1395-4EAE-9AD2-0AB994FE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难以扩展</a:t>
            </a:r>
            <a:endParaRPr lang="en-US" altLang="zh-CN" dirty="0"/>
          </a:p>
          <a:p>
            <a:pPr lvl="1"/>
            <a:r>
              <a:rPr lang="zh-CN" altLang="en-US" dirty="0"/>
              <a:t>只能支持整个项目的扩展，无法支持针对单个业务增长</a:t>
            </a:r>
            <a:endParaRPr lang="en-US" altLang="zh-CN" dirty="0"/>
          </a:p>
          <a:p>
            <a:r>
              <a:rPr lang="zh-CN" altLang="en-US" dirty="0"/>
              <a:t>复杂性高</a:t>
            </a:r>
            <a:endParaRPr lang="en-US" altLang="zh-CN" dirty="0"/>
          </a:p>
          <a:p>
            <a:pPr lvl="1"/>
            <a:r>
              <a:rPr lang="zh-CN" altLang="en-US" dirty="0"/>
              <a:t>代码业务耦合，新人上手时间较长</a:t>
            </a:r>
            <a:endParaRPr lang="en-US" altLang="zh-CN" dirty="0"/>
          </a:p>
          <a:p>
            <a:r>
              <a:rPr lang="zh-CN" altLang="en-US" dirty="0"/>
              <a:t>代码修改、维护、重构难</a:t>
            </a:r>
            <a:endParaRPr lang="en-US" altLang="zh-CN" dirty="0"/>
          </a:p>
          <a:p>
            <a:pPr lvl="1"/>
            <a:r>
              <a:rPr lang="zh-CN" altLang="en-US" dirty="0"/>
              <a:t>代码业务耦合，改动影响面积大，改动难度较大</a:t>
            </a:r>
            <a:endParaRPr lang="en-US" altLang="zh-CN" dirty="0"/>
          </a:p>
          <a:p>
            <a:r>
              <a:rPr lang="zh-CN" altLang="en-US" dirty="0"/>
              <a:t>部署速度越来越慢</a:t>
            </a:r>
            <a:endParaRPr lang="en-US" altLang="zh-CN" dirty="0"/>
          </a:p>
          <a:p>
            <a:r>
              <a:rPr lang="zh-CN" altLang="en-US" dirty="0"/>
              <a:t>更换引入新技术难度大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37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DA8C-DCC7-48B8-9BFE-E4767481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为什么要使用微服务 </a:t>
            </a:r>
            <a:r>
              <a:rPr lang="en-US" altLang="zh-CN" b="1" dirty="0"/>
              <a:t>– </a:t>
            </a:r>
            <a:r>
              <a:rPr lang="zh-CN" altLang="en-US" b="1" dirty="0"/>
              <a:t>人员解耦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463A03-CE57-44CC-AE8A-8FAE601C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22" y="2180903"/>
            <a:ext cx="4990476" cy="40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F8B0E8-0A9B-4925-97BF-B3D22A1C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1855"/>
            <a:ext cx="5361905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FED06-97C7-4C58-AA81-04081380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为什么要使用微服务 </a:t>
            </a:r>
            <a:r>
              <a:rPr lang="en-US" altLang="zh-CN" b="1" dirty="0"/>
              <a:t>– </a:t>
            </a:r>
            <a:r>
              <a:rPr lang="zh-CN" altLang="en-US" b="1" dirty="0"/>
              <a:t>业务</a:t>
            </a:r>
            <a:r>
              <a:rPr lang="en-US" altLang="zh-CN" b="1" dirty="0"/>
              <a:t>/</a:t>
            </a:r>
            <a:r>
              <a:rPr lang="zh-CN" altLang="en-US" b="1" dirty="0"/>
              <a:t>数据 解耦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11C45-9B02-4950-9BAA-6BAB14C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38" y="2696764"/>
            <a:ext cx="620952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2CEF9B4-1B0A-43E3-84C3-4082AEC8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微服务优点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246E9-4B85-40F2-8994-F4F7791D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Bahnschrift SemiBold" panose="020B0502040204020203" pitchFamily="34" charset="0"/>
              </a:rPr>
              <a:t>松耦合，代码结构更加清晰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开发者友好，避免老代码包袱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独立发布、快速迭代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故障隔离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增加重用</a:t>
            </a:r>
            <a:r>
              <a:rPr lang="en-US" altLang="zh-CN" dirty="0">
                <a:latin typeface="Bahnschrift SemiBold" panose="020B0502040204020203" pitchFamily="34" charset="0"/>
              </a:rPr>
              <a:t>, </a:t>
            </a:r>
            <a:r>
              <a:rPr lang="zh-CN" altLang="en-US" dirty="0">
                <a:latin typeface="Bahnschrift SemiBold" panose="020B0502040204020203" pitchFamily="34" charset="0"/>
              </a:rPr>
              <a:t>可组合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针对性横向扩展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独立部署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易于开发维护</a:t>
            </a:r>
            <a:endParaRPr lang="en-US" altLang="zh-C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EA4FE-6F6E-47A8-9FAD-5E95D634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0"/>
            <a:ext cx="10515600" cy="1325563"/>
          </a:xfrm>
        </p:spPr>
        <p:txBody>
          <a:bodyPr/>
          <a:lstStyle/>
          <a:p>
            <a:r>
              <a:rPr lang="en-US" altLang="zh-CN" b="1" dirty="0"/>
              <a:t>RPC </a:t>
            </a:r>
            <a:r>
              <a:rPr lang="zh-CN" altLang="en-US" b="1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37B21-9DE3-4725-A34D-BB405052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rpc</a:t>
            </a:r>
            <a:r>
              <a:rPr lang="en-US" altLang="zh-CN" dirty="0">
                <a:latin typeface="Bahnschrift SemiBold" panose="020B0502040204020203" pitchFamily="34" charset="0"/>
              </a:rPr>
              <a:t> over </a:t>
            </a:r>
            <a:r>
              <a:rPr lang="en-US" altLang="zh-CN" dirty="0" err="1">
                <a:latin typeface="Bahnschrift SemiBold" panose="020B0502040204020203" pitchFamily="34" charset="0"/>
              </a:rPr>
              <a:t>tcp</a:t>
            </a:r>
            <a:r>
              <a:rPr lang="en-US" altLang="zh-CN" dirty="0">
                <a:latin typeface="Bahnschrift SemiBold" panose="020B0502040204020203" pitchFamily="34" charset="0"/>
              </a:rPr>
              <a:t>; </a:t>
            </a:r>
            <a:r>
              <a:rPr lang="zh-CN" altLang="en-US" dirty="0">
                <a:latin typeface="Bahnschrift SemiBold" panose="020B0502040204020203" pitchFamily="34" charset="0"/>
              </a:rPr>
              <a:t>强约束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Bahnschrift SemiBold" panose="020B0502040204020203" pitchFamily="34" charset="0"/>
              </a:rPr>
              <a:t>google protocol buffer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Bahnschrift SemiBold" panose="020B0502040204020203" pitchFamily="34" charset="0"/>
              </a:rPr>
              <a:t>apache thrift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Bahnschrift SemiBold" panose="020B0502040204020203" pitchFamily="34" charset="0"/>
              </a:rPr>
              <a:t>协议紧凑</a:t>
            </a:r>
            <a:r>
              <a:rPr lang="en-US" altLang="zh-CN" sz="2400" dirty="0">
                <a:latin typeface="Bahnschrift SemiBold" panose="020B0502040204020203" pitchFamily="34" charset="0"/>
              </a:rPr>
              <a:t>, </a:t>
            </a:r>
            <a:r>
              <a:rPr lang="zh-CN" altLang="en-US" sz="2400" dirty="0">
                <a:latin typeface="Bahnschrift SemiBold" panose="020B0502040204020203" pitchFamily="34" charset="0"/>
              </a:rPr>
              <a:t>性能⾼ </a:t>
            </a:r>
            <a:endParaRPr lang="en-US" altLang="zh-CN" sz="2400" dirty="0">
              <a:latin typeface="Bahnschrift SemiBold" panose="020B0502040204020203" pitchFamily="34" charset="0"/>
            </a:endParaRPr>
          </a:p>
          <a:p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en-US" altLang="zh-CN" dirty="0" err="1">
                <a:latin typeface="Bahnschrift SemiBold" panose="020B0502040204020203" pitchFamily="34" charset="0"/>
              </a:rPr>
              <a:t>rpc</a:t>
            </a:r>
            <a:r>
              <a:rPr lang="en-US" altLang="zh-CN" dirty="0">
                <a:latin typeface="Bahnschrift SemiBold" panose="020B0502040204020203" pitchFamily="34" charset="0"/>
              </a:rPr>
              <a:t> over http; </a:t>
            </a:r>
            <a:r>
              <a:rPr lang="zh-CN" altLang="en-US" dirty="0">
                <a:latin typeface="Bahnschrift SemiBold" panose="020B0502040204020203" pitchFamily="34" charset="0"/>
              </a:rPr>
              <a:t>不约束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err="1">
                <a:latin typeface="Bahnschrift SemiBold" panose="020B0502040204020203" pitchFamily="34" charset="0"/>
              </a:rPr>
              <a:t>rpc</a:t>
            </a:r>
            <a:r>
              <a:rPr lang="en-US" altLang="zh-CN" sz="2400" dirty="0">
                <a:latin typeface="Bahnschrift SemiBold" panose="020B0502040204020203" pitchFamily="34" charset="0"/>
              </a:rPr>
              <a:t> http </a:t>
            </a:r>
            <a:r>
              <a:rPr lang="en-US" altLang="zh-CN" sz="2400" dirty="0" err="1">
                <a:latin typeface="Bahnschrift SemiBold" panose="020B0502040204020203" pitchFamily="34" charset="0"/>
              </a:rPr>
              <a:t>msgpack</a:t>
            </a:r>
            <a:endParaRPr lang="en-US" altLang="zh-CN" sz="2400" dirty="0">
              <a:latin typeface="Bahnschrift SemiBold" panose="020B0502040204020203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Bahnschrift SemiBold" panose="020B0502040204020203" pitchFamily="34" charset="0"/>
              </a:rPr>
              <a:t>协议冗余</a:t>
            </a:r>
            <a:r>
              <a:rPr lang="en-US" altLang="zh-CN" sz="2400" dirty="0">
                <a:latin typeface="Bahnschrift SemiBold" panose="020B0502040204020203" pitchFamily="34" charset="0"/>
              </a:rPr>
              <a:t>, </a:t>
            </a:r>
            <a:r>
              <a:rPr lang="zh-CN" altLang="en-US" sz="2400" dirty="0">
                <a:latin typeface="Bahnschrift SemiBold" panose="020B0502040204020203" pitchFamily="34" charset="0"/>
              </a:rPr>
              <a:t>简单</a:t>
            </a:r>
            <a:r>
              <a:rPr lang="en-US" altLang="zh-CN" sz="2400" dirty="0">
                <a:latin typeface="Bahnschrift SemiBold" panose="020B0502040204020203" pitchFamily="34" charset="0"/>
              </a:rPr>
              <a:t>, </a:t>
            </a:r>
            <a:r>
              <a:rPr lang="zh-CN" altLang="en-US" sz="2400" dirty="0">
                <a:latin typeface="Bahnschrift SemiBold" panose="020B0502040204020203" pitchFamily="34" charset="0"/>
              </a:rPr>
              <a:t>自定义开发</a:t>
            </a:r>
            <a:endParaRPr lang="en-US" altLang="zh-CN" sz="2400" dirty="0">
              <a:latin typeface="Bahnschrift SemiBold" panose="020B0502040204020203" pitchFamily="34" charset="0"/>
            </a:endParaRP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E98B44-FCB5-4594-99EF-1E3DD624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57153"/>
              </p:ext>
            </p:extLst>
          </p:nvPr>
        </p:nvGraphicFramePr>
        <p:xfrm>
          <a:off x="5883965" y="3692223"/>
          <a:ext cx="597673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83">
                  <a:extLst>
                    <a:ext uri="{9D8B030D-6E8A-4147-A177-3AD203B41FA5}">
                      <a16:colId xmlns:a16="http://schemas.microsoft.com/office/drawing/2014/main" val="3253390512"/>
                    </a:ext>
                  </a:extLst>
                </a:gridCol>
                <a:gridCol w="1494183">
                  <a:extLst>
                    <a:ext uri="{9D8B030D-6E8A-4147-A177-3AD203B41FA5}">
                      <a16:colId xmlns:a16="http://schemas.microsoft.com/office/drawing/2014/main" val="2387662656"/>
                    </a:ext>
                  </a:extLst>
                </a:gridCol>
                <a:gridCol w="1494183">
                  <a:extLst>
                    <a:ext uri="{9D8B030D-6E8A-4147-A177-3AD203B41FA5}">
                      <a16:colId xmlns:a16="http://schemas.microsoft.com/office/drawing/2014/main" val="3247183767"/>
                    </a:ext>
                  </a:extLst>
                </a:gridCol>
                <a:gridCol w="1494183">
                  <a:extLst>
                    <a:ext uri="{9D8B030D-6E8A-4147-A177-3AD203B41FA5}">
                      <a16:colId xmlns:a16="http://schemas.microsoft.com/office/drawing/2014/main" val="3701874458"/>
                    </a:ext>
                  </a:extLst>
                </a:gridCol>
              </a:tblGrid>
              <a:tr h="362520">
                <a:tc>
                  <a:txBody>
                    <a:bodyPr/>
                    <a:lstStyle/>
                    <a:p>
                      <a:r>
                        <a:rPr lang="zh-CN" altLang="en-US" dirty="0"/>
                        <a:t>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 buffer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275"/>
                  </a:ext>
                </a:extLst>
              </a:tr>
              <a:tr h="63441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序列化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反序列化开销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3487"/>
                  </a:ext>
                </a:extLst>
              </a:tr>
              <a:tr h="362520">
                <a:tc>
                  <a:txBody>
                    <a:bodyPr/>
                    <a:lstStyle/>
                    <a:p>
                      <a:r>
                        <a:rPr lang="zh-CN" altLang="en-US" dirty="0"/>
                        <a:t>自描述性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1632"/>
                  </a:ext>
                </a:extLst>
              </a:tr>
              <a:tr h="36252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49766"/>
                  </a:ext>
                </a:extLst>
              </a:tr>
              <a:tr h="36252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可读性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6901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1D91C069-0A56-4420-A97B-405B4A09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81" y="168801"/>
            <a:ext cx="5266895" cy="3523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421588-7C74-45E9-A5CB-06B0657DA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476" y="1338524"/>
            <a:ext cx="7019048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569</Words>
  <Application>Microsoft Office PowerPoint</Application>
  <PresentationFormat>宽屏</PresentationFormat>
  <Paragraphs>120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system-ui</vt:lpstr>
      <vt:lpstr>等线</vt:lpstr>
      <vt:lpstr>等线 Light</vt:lpstr>
      <vt:lpstr>Arial</vt:lpstr>
      <vt:lpstr>Bahnschrift SemiBold</vt:lpstr>
      <vt:lpstr>Bahnschrift SemiCondensed</vt:lpstr>
      <vt:lpstr>Office 主题​​</vt:lpstr>
      <vt:lpstr>微服务那些事⼉</vt:lpstr>
      <vt:lpstr>PowerPoint 演示文稿</vt:lpstr>
      <vt:lpstr>PowerPoint 演示文稿</vt:lpstr>
      <vt:lpstr>PowerPoint 演示文稿</vt:lpstr>
      <vt:lpstr>单体架构缺点</vt:lpstr>
      <vt:lpstr>为什么要使用微服务 – 人员解耦</vt:lpstr>
      <vt:lpstr>为什么要使用微服务 – 业务/数据 解耦</vt:lpstr>
      <vt:lpstr>微服务优点</vt:lpstr>
      <vt:lpstr>RPC 协议</vt:lpstr>
      <vt:lpstr>PowerPoint 演示文稿</vt:lpstr>
      <vt:lpstr>Protobuf - 序列化</vt:lpstr>
      <vt:lpstr>Protobuf 2-&gt;3 取消了(required、optional)</vt:lpstr>
      <vt:lpstr>Protocol buffer</vt:lpstr>
      <vt:lpstr>配置中心</vt:lpstr>
      <vt:lpstr>服务发现</vt:lpstr>
      <vt:lpstr>服务注册发现框架</vt:lpstr>
      <vt:lpstr>ETCD</vt:lpstr>
      <vt:lpstr>ETCD</vt:lpstr>
      <vt:lpstr>CAP</vt:lpstr>
      <vt:lpstr>CAP</vt:lpstr>
      <vt:lpstr>负载均衡</vt:lpstr>
      <vt:lpstr>负载均衡</vt:lpstr>
      <vt:lpstr>分布式锁</vt:lpstr>
      <vt:lpstr>微服务框架 - kratos</vt:lpstr>
      <vt:lpstr>日志、测试、部署、监控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微服务那些事⼉</dc:title>
  <dc:creator>吴 忠焕</dc:creator>
  <cp:lastModifiedBy>吴 忠焕</cp:lastModifiedBy>
  <cp:revision>46</cp:revision>
  <dcterms:created xsi:type="dcterms:W3CDTF">2021-03-13T08:38:33Z</dcterms:created>
  <dcterms:modified xsi:type="dcterms:W3CDTF">2021-03-18T11:04:23Z</dcterms:modified>
</cp:coreProperties>
</file>