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3">
  <p:sldMasterIdLst>
    <p:sldMasterId id="2147483648" r:id="rId1"/>
  </p:sldMasterIdLst>
  <p:notesMasterIdLst>
    <p:notesMasterId r:id="rId12"/>
  </p:notesMasterIdLst>
  <p:handoutMasterIdLst>
    <p:handoutMasterId r:id="rId13"/>
  </p:handoutMasterIdLst>
  <p:sldIdLst>
    <p:sldId id="977" r:id="rId2"/>
    <p:sldId id="979" r:id="rId3"/>
    <p:sldId id="988" r:id="rId4"/>
    <p:sldId id="993" r:id="rId5"/>
    <p:sldId id="986" r:id="rId6"/>
    <p:sldId id="989" r:id="rId7"/>
    <p:sldId id="991" r:id="rId8"/>
    <p:sldId id="990" r:id="rId9"/>
    <p:sldId id="992" r:id="rId10"/>
    <p:sldId id="994" r:id="rId11"/>
  </p:sldIdLst>
  <p:sldSz cx="12192000" cy="6858000"/>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I" initials="S"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7" autoAdjust="0"/>
    <p:restoredTop sz="95584" autoAdjust="0"/>
  </p:normalViewPr>
  <p:slideViewPr>
    <p:cSldViewPr snapToGrid="0">
      <p:cViewPr varScale="1">
        <p:scale>
          <a:sx n="87" d="100"/>
          <a:sy n="87" d="100"/>
        </p:scale>
        <p:origin x="682" y="77"/>
      </p:cViewPr>
      <p:guideLst>
        <p:guide orient="horz" pos="2160"/>
        <p:guide pos="3840"/>
      </p:guideLst>
    </p:cSldViewPr>
  </p:slideViewPr>
  <p:notesTextViewPr>
    <p:cViewPr>
      <p:scale>
        <a:sx n="100" d="100"/>
        <a:sy n="100" d="100"/>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241"/>
          </a:xfrm>
          <a:prstGeom prst="rect">
            <a:avLst/>
          </a:prstGeom>
        </p:spPr>
        <p:txBody>
          <a:bodyPr vert="horz" lIns="94296" tIns="47148" rIns="94296" bIns="47148" rtlCol="0"/>
          <a:lstStyle>
            <a:lvl1pPr algn="l">
              <a:defRPr sz="1200"/>
            </a:lvl1pPr>
          </a:lstStyle>
          <a:p>
            <a:endParaRPr lang="zh-TW" altLang="en-US"/>
          </a:p>
        </p:txBody>
      </p:sp>
      <p:sp>
        <p:nvSpPr>
          <p:cNvPr id="3" name="Date Placeholder 2"/>
          <p:cNvSpPr>
            <a:spLocks noGrp="1"/>
          </p:cNvSpPr>
          <p:nvPr>
            <p:ph type="dt" sz="quarter" idx="1"/>
          </p:nvPr>
        </p:nvSpPr>
        <p:spPr>
          <a:xfrm>
            <a:off x="4021294" y="0"/>
            <a:ext cx="3076363" cy="511241"/>
          </a:xfrm>
          <a:prstGeom prst="rect">
            <a:avLst/>
          </a:prstGeom>
        </p:spPr>
        <p:txBody>
          <a:bodyPr vert="horz" lIns="94296" tIns="47148" rIns="94296" bIns="47148" rtlCol="0"/>
          <a:lstStyle>
            <a:lvl1pPr algn="r">
              <a:defRPr sz="1200"/>
            </a:lvl1pPr>
          </a:lstStyle>
          <a:p>
            <a:fld id="{6AFA1318-3945-4FBB-A247-55D2D783B830}" type="datetimeFigureOut">
              <a:rPr lang="zh-TW" altLang="en-US" smtClean="0"/>
              <a:pPr/>
              <a:t>2020/4/7</a:t>
            </a:fld>
            <a:endParaRPr lang="zh-TW" altLang="en-US"/>
          </a:p>
        </p:txBody>
      </p:sp>
      <p:sp>
        <p:nvSpPr>
          <p:cNvPr id="4" name="Footer Placeholder 3"/>
          <p:cNvSpPr>
            <a:spLocks noGrp="1"/>
          </p:cNvSpPr>
          <p:nvPr>
            <p:ph type="ftr" sz="quarter" idx="2"/>
          </p:nvPr>
        </p:nvSpPr>
        <p:spPr>
          <a:xfrm>
            <a:off x="0" y="9721739"/>
            <a:ext cx="3076363" cy="511241"/>
          </a:xfrm>
          <a:prstGeom prst="rect">
            <a:avLst/>
          </a:prstGeom>
        </p:spPr>
        <p:txBody>
          <a:bodyPr vert="horz" lIns="94296" tIns="47148" rIns="94296" bIns="47148"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4021294" y="9721739"/>
            <a:ext cx="3076363" cy="511241"/>
          </a:xfrm>
          <a:prstGeom prst="rect">
            <a:avLst/>
          </a:prstGeom>
        </p:spPr>
        <p:txBody>
          <a:bodyPr vert="horz" lIns="94296" tIns="47148" rIns="94296" bIns="47148" rtlCol="0" anchor="b"/>
          <a:lstStyle>
            <a:lvl1pPr algn="r">
              <a:defRPr sz="1200"/>
            </a:lvl1pPr>
          </a:lstStyle>
          <a:p>
            <a:fld id="{E89D8CFE-E12E-4CC7-81CF-8374B28C7BA7}" type="slidenum">
              <a:rPr lang="zh-TW" altLang="en-US" smtClean="0"/>
              <a:pPr/>
              <a:t>‹#›</a:t>
            </a:fld>
            <a:endParaRPr lang="zh-TW" altLang="en-US"/>
          </a:p>
        </p:txBody>
      </p:sp>
    </p:spTree>
    <p:extLst>
      <p:ext uri="{BB962C8B-B14F-4D97-AF65-F5344CB8AC3E}">
        <p14:creationId xmlns:p14="http://schemas.microsoft.com/office/powerpoint/2010/main" val="4286256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3508"/>
          </a:xfrm>
          <a:prstGeom prst="rect">
            <a:avLst/>
          </a:prstGeom>
        </p:spPr>
        <p:txBody>
          <a:bodyPr vert="horz" lIns="99025" tIns="49515" rIns="99025" bIns="49515"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3508"/>
          </a:xfrm>
          <a:prstGeom prst="rect">
            <a:avLst/>
          </a:prstGeom>
        </p:spPr>
        <p:txBody>
          <a:bodyPr vert="horz" lIns="99025" tIns="49515" rIns="99025" bIns="49515" rtlCol="0"/>
          <a:lstStyle>
            <a:lvl1pPr algn="r">
              <a:defRPr sz="1300"/>
            </a:lvl1pPr>
          </a:lstStyle>
          <a:p>
            <a:fld id="{BB6250EA-A2FE-4A03-9DAA-2CBBDD484C62}" type="datetimeFigureOut">
              <a:rPr lang="zh-TW" altLang="en-US" smtClean="0"/>
              <a:pPr/>
              <a:t>2020/4/7</a:t>
            </a:fld>
            <a:endParaRPr lang="zh-TW" altLang="en-US"/>
          </a:p>
        </p:txBody>
      </p:sp>
      <p:sp>
        <p:nvSpPr>
          <p:cNvPr id="4" name="投影片圖像版面配置區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25" tIns="49515" rIns="99025" bIns="49515" rtlCol="0" anchor="ctr"/>
          <a:lstStyle/>
          <a:p>
            <a:endParaRPr lang="zh-TW" altLang="en-US"/>
          </a:p>
        </p:txBody>
      </p:sp>
      <p:sp>
        <p:nvSpPr>
          <p:cNvPr id="5" name="備忘稿版面配置區 4"/>
          <p:cNvSpPr>
            <a:spLocks noGrp="1"/>
          </p:cNvSpPr>
          <p:nvPr>
            <p:ph type="body" sz="quarter" idx="3"/>
          </p:nvPr>
        </p:nvSpPr>
        <p:spPr>
          <a:xfrm>
            <a:off x="709930" y="4925411"/>
            <a:ext cx="5679440" cy="4029879"/>
          </a:xfrm>
          <a:prstGeom prst="rect">
            <a:avLst/>
          </a:prstGeom>
        </p:spPr>
        <p:txBody>
          <a:bodyPr vert="horz" lIns="99025" tIns="49515" rIns="99025" bIns="49515"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6363" cy="513507"/>
          </a:xfrm>
          <a:prstGeom prst="rect">
            <a:avLst/>
          </a:prstGeom>
        </p:spPr>
        <p:txBody>
          <a:bodyPr vert="horz" lIns="99025" tIns="49515" rIns="99025" bIns="49515"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7"/>
            <a:ext cx="3076363" cy="513507"/>
          </a:xfrm>
          <a:prstGeom prst="rect">
            <a:avLst/>
          </a:prstGeom>
        </p:spPr>
        <p:txBody>
          <a:bodyPr vert="horz" lIns="99025" tIns="49515" rIns="99025" bIns="49515" rtlCol="0" anchor="b"/>
          <a:lstStyle>
            <a:lvl1pPr algn="r">
              <a:defRPr sz="1300"/>
            </a:lvl1pPr>
          </a:lstStyle>
          <a:p>
            <a:fld id="{381361C0-6369-48EE-8EDF-9C6A5F0C5423}" type="slidenum">
              <a:rPr lang="zh-TW" altLang="en-US" smtClean="0"/>
              <a:pPr/>
              <a:t>‹#›</a:t>
            </a:fld>
            <a:endParaRPr lang="zh-TW" altLang="en-US"/>
          </a:p>
        </p:txBody>
      </p:sp>
    </p:spTree>
    <p:extLst>
      <p:ext uri="{BB962C8B-B14F-4D97-AF65-F5344CB8AC3E}">
        <p14:creationId xmlns:p14="http://schemas.microsoft.com/office/powerpoint/2010/main" val="362630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7563" indent="-247563">
              <a:buAutoNum type="arabicPeriod"/>
            </a:pPr>
            <a:endParaRPr lang="zh-TW" altLang="en-US" dirty="0"/>
          </a:p>
        </p:txBody>
      </p:sp>
      <p:sp>
        <p:nvSpPr>
          <p:cNvPr id="4" name="Slide Number Placeholder 3"/>
          <p:cNvSpPr>
            <a:spLocks noGrp="1"/>
          </p:cNvSpPr>
          <p:nvPr>
            <p:ph type="sldNum" sz="quarter" idx="10"/>
          </p:nvPr>
        </p:nvSpPr>
        <p:spPr/>
        <p:txBody>
          <a:bodyPr/>
          <a:lstStyle/>
          <a:p>
            <a:fld id="{381361C0-6369-48EE-8EDF-9C6A5F0C5423}"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10</a:t>
            </a:fld>
            <a:endParaRPr lang="zh-TW" altLang="en-US"/>
          </a:p>
        </p:txBody>
      </p:sp>
    </p:spTree>
    <p:extLst>
      <p:ext uri="{BB962C8B-B14F-4D97-AF65-F5344CB8AC3E}">
        <p14:creationId xmlns:p14="http://schemas.microsoft.com/office/powerpoint/2010/main" val="376713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2</a:t>
            </a:fld>
            <a:endParaRPr lang="zh-TW" altLang="en-US"/>
          </a:p>
        </p:txBody>
      </p:sp>
    </p:spTree>
    <p:extLst>
      <p:ext uri="{BB962C8B-B14F-4D97-AF65-F5344CB8AC3E}">
        <p14:creationId xmlns:p14="http://schemas.microsoft.com/office/powerpoint/2010/main" val="171463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3</a:t>
            </a:fld>
            <a:endParaRPr lang="zh-TW" altLang="en-US"/>
          </a:p>
        </p:txBody>
      </p:sp>
    </p:spTree>
    <p:extLst>
      <p:ext uri="{BB962C8B-B14F-4D97-AF65-F5344CB8AC3E}">
        <p14:creationId xmlns:p14="http://schemas.microsoft.com/office/powerpoint/2010/main" val="310430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4</a:t>
            </a:fld>
            <a:endParaRPr lang="zh-TW" altLang="en-US"/>
          </a:p>
        </p:txBody>
      </p:sp>
    </p:spTree>
    <p:extLst>
      <p:ext uri="{BB962C8B-B14F-4D97-AF65-F5344CB8AC3E}">
        <p14:creationId xmlns:p14="http://schemas.microsoft.com/office/powerpoint/2010/main" val="32172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5</a:t>
            </a:fld>
            <a:endParaRPr lang="zh-TW" altLang="en-US"/>
          </a:p>
        </p:txBody>
      </p:sp>
    </p:spTree>
    <p:extLst>
      <p:ext uri="{BB962C8B-B14F-4D97-AF65-F5344CB8AC3E}">
        <p14:creationId xmlns:p14="http://schemas.microsoft.com/office/powerpoint/2010/main" val="154295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6</a:t>
            </a:fld>
            <a:endParaRPr lang="zh-TW" altLang="en-US"/>
          </a:p>
        </p:txBody>
      </p:sp>
    </p:spTree>
    <p:extLst>
      <p:ext uri="{BB962C8B-B14F-4D97-AF65-F5344CB8AC3E}">
        <p14:creationId xmlns:p14="http://schemas.microsoft.com/office/powerpoint/2010/main" val="304348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7</a:t>
            </a:fld>
            <a:endParaRPr lang="zh-TW" altLang="en-US"/>
          </a:p>
        </p:txBody>
      </p:sp>
    </p:spTree>
    <p:extLst>
      <p:ext uri="{BB962C8B-B14F-4D97-AF65-F5344CB8AC3E}">
        <p14:creationId xmlns:p14="http://schemas.microsoft.com/office/powerpoint/2010/main" val="76128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8</a:t>
            </a:fld>
            <a:endParaRPr lang="zh-TW" altLang="en-US"/>
          </a:p>
        </p:txBody>
      </p:sp>
    </p:spTree>
    <p:extLst>
      <p:ext uri="{BB962C8B-B14F-4D97-AF65-F5344CB8AC3E}">
        <p14:creationId xmlns:p14="http://schemas.microsoft.com/office/powerpoint/2010/main" val="227139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1361C0-6369-48EE-8EDF-9C6A5F0C5423}" type="slidenum">
              <a:rPr lang="zh-TW" altLang="en-US" smtClean="0"/>
              <a:pPr/>
              <a:t>9</a:t>
            </a:fld>
            <a:endParaRPr lang="zh-TW" altLang="en-US"/>
          </a:p>
        </p:txBody>
      </p:sp>
    </p:spTree>
    <p:extLst>
      <p:ext uri="{BB962C8B-B14F-4D97-AF65-F5344CB8AC3E}">
        <p14:creationId xmlns:p14="http://schemas.microsoft.com/office/powerpoint/2010/main" val="100246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5D9B7B9-88F1-48B8-A9A2-135243F794F2}" type="datetime1">
              <a:rPr lang="zh-TW" altLang="en-US" smtClean="0"/>
              <a:pPr/>
              <a:t>2020/4/7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54939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58A0AA7-B4DF-4251-ACE5-C93346B2E762}" type="datetime1">
              <a:rPr lang="zh-TW" altLang="en-US" smtClean="0"/>
              <a:pPr/>
              <a:t>2020/4/7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223764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1373C85-480D-4F3D-B877-0E2092E39533}" type="datetime1">
              <a:rPr lang="zh-TW" altLang="en-US" smtClean="0"/>
              <a:pPr/>
              <a:t>2020/4/7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232454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736600"/>
            <a:ext cx="10515600" cy="954088"/>
          </a:xfr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E95DE9D-BF09-4A6C-9871-5EA9C8B51954}" type="datetime1">
              <a:rPr lang="zh-TW" altLang="en-US" smtClean="0"/>
              <a:pPr/>
              <a:t>2020/4/7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309629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8889DA4-374D-407F-989A-484E6E87B00A}" type="datetime1">
              <a:rPr lang="zh-TW" altLang="en-US" smtClean="0"/>
              <a:pPr/>
              <a:t>2020/4/7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338080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B1CC1F4C-57C4-4D9B-B529-FE32E75EB334}" type="datetime1">
              <a:rPr lang="zh-TW" altLang="en-US" smtClean="0"/>
              <a:pPr/>
              <a:t>2020/4/7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120392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AEFD213-775D-4EF7-93D8-9E069EA8D1CA}" type="datetime1">
              <a:rPr lang="zh-TW" altLang="en-US" smtClean="0"/>
              <a:pPr/>
              <a:t>2020/4/7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25648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F3D86F7-64DA-4050-B359-4668A1C3A48A}" type="datetime1">
              <a:rPr lang="zh-TW" altLang="en-US" smtClean="0"/>
              <a:pPr/>
              <a:t>2020/4/7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251375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2F3001F-247E-424A-9DA9-E568D4560FBD}" type="datetime1">
              <a:rPr lang="zh-TW" altLang="en-US" smtClean="0"/>
              <a:pPr/>
              <a:t>2020/4/7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327016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3284317-43D9-4583-956E-116D20C03574}" type="datetime1">
              <a:rPr lang="zh-TW" altLang="en-US" smtClean="0"/>
              <a:pPr/>
              <a:t>2020/4/7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35958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F479BC1E-3236-4D35-B5EC-FA2E2064E00F}" type="datetime1">
              <a:rPr lang="zh-TW" altLang="en-US" smtClean="0"/>
              <a:pPr/>
              <a:t>2020/4/7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619593C-7632-492B-A415-9A2234337FC9}" type="slidenum">
              <a:rPr lang="zh-TW" altLang="en-US" smtClean="0"/>
              <a:pPr/>
              <a:t>‹#›</a:t>
            </a:fld>
            <a:endParaRPr lang="zh-TW" altLang="en-US"/>
          </a:p>
        </p:txBody>
      </p:sp>
    </p:spTree>
    <p:extLst>
      <p:ext uri="{BB962C8B-B14F-4D97-AF65-F5344CB8AC3E}">
        <p14:creationId xmlns:p14="http://schemas.microsoft.com/office/powerpoint/2010/main" val="1551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D9E62-763B-469A-8F71-E06150130FE4}" type="datetime1">
              <a:rPr lang="zh-TW" altLang="en-US" smtClean="0"/>
              <a:pPr/>
              <a:t>2020/4/7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9593C-7632-492B-A415-9A2234337FC9}" type="slidenum">
              <a:rPr lang="zh-TW" altLang="en-US" smtClean="0"/>
              <a:pPr/>
              <a:t>‹#›</a:t>
            </a:fld>
            <a:endParaRPr lang="zh-TW" altLang="en-US"/>
          </a:p>
        </p:txBody>
      </p:sp>
      <p:pic>
        <p:nvPicPr>
          <p:cNvPr id="7" name="Picture 6" descr="Screen Shot 2013-03-06 at 9.36.46 AM.png"/>
          <p:cNvPicPr>
            <a:picLocks noChangeAspect="1"/>
          </p:cNvPicPr>
          <p:nvPr userDrawn="1"/>
        </p:nvPicPr>
        <p:blipFill>
          <a:blip r:embed="rId13" cstate="print"/>
          <a:stretch>
            <a:fillRect/>
          </a:stretch>
        </p:blipFill>
        <p:spPr>
          <a:xfrm>
            <a:off x="0" y="0"/>
            <a:ext cx="9144000" cy="693384"/>
          </a:xfrm>
          <a:prstGeom prst="rect">
            <a:avLst/>
          </a:prstGeom>
        </p:spPr>
      </p:pic>
      <p:sp>
        <p:nvSpPr>
          <p:cNvPr id="8" name="TextBox 7"/>
          <p:cNvSpPr txBox="1"/>
          <p:nvPr userDrawn="1"/>
        </p:nvSpPr>
        <p:spPr>
          <a:xfrm>
            <a:off x="6516413" y="195882"/>
            <a:ext cx="5486400" cy="369332"/>
          </a:xfrm>
          <a:prstGeom prst="rect">
            <a:avLst/>
          </a:prstGeom>
          <a:noFill/>
        </p:spPr>
        <p:txBody>
          <a:bodyPr wrap="square" rtlCol="0">
            <a:spAutoFit/>
          </a:bodyPr>
          <a:lstStyle/>
          <a:p>
            <a:r>
              <a:rPr lang="en-US" sz="1800" i="1" dirty="0"/>
              <a:t>Department of Industrial Engineering and Management</a:t>
            </a:r>
          </a:p>
        </p:txBody>
      </p:sp>
    </p:spTree>
    <p:extLst>
      <p:ext uri="{BB962C8B-B14F-4D97-AF65-F5344CB8AC3E}">
        <p14:creationId xmlns:p14="http://schemas.microsoft.com/office/powerpoint/2010/main" val="384368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49190" y="1994161"/>
            <a:ext cx="9673894" cy="1611129"/>
          </a:xfrm>
        </p:spPr>
        <p:txBody>
          <a:bodyPr>
            <a:noAutofit/>
          </a:bodyPr>
          <a:lstStyle/>
          <a:p>
            <a:pPr>
              <a:lnSpc>
                <a:spcPct val="100000"/>
              </a:lnSpc>
            </a:pPr>
            <a:r>
              <a:rPr lang="zh-TW" altLang="en-US" sz="4800" dirty="0">
                <a:latin typeface="+mn-lt"/>
                <a:ea typeface="標楷體" pitchFamily="65" charset="-120"/>
              </a:rPr>
              <a:t>模擬學</a:t>
            </a:r>
            <a:br>
              <a:rPr lang="en-US" altLang="zh-TW" sz="4800" dirty="0">
                <a:latin typeface="+mn-lt"/>
                <a:ea typeface="標楷體" pitchFamily="65" charset="-120"/>
              </a:rPr>
            </a:br>
            <a:r>
              <a:rPr lang="en-US" altLang="zh-TW" sz="4800" dirty="0">
                <a:latin typeface="+mn-lt"/>
                <a:ea typeface="標楷體" pitchFamily="65" charset="-120"/>
              </a:rPr>
              <a:t>Simulation</a:t>
            </a:r>
            <a:endParaRPr lang="zh-TW" altLang="en-US" sz="3600" dirty="0">
              <a:latin typeface="+mn-lt"/>
              <a:ea typeface="標楷體" pitchFamily="65" charset="-120"/>
            </a:endParaRPr>
          </a:p>
        </p:txBody>
      </p:sp>
      <p:sp>
        <p:nvSpPr>
          <p:cNvPr id="3" name="副標題 2"/>
          <p:cNvSpPr>
            <a:spLocks noGrp="1"/>
          </p:cNvSpPr>
          <p:nvPr>
            <p:ph type="subTitle" idx="1"/>
          </p:nvPr>
        </p:nvSpPr>
        <p:spPr>
          <a:xfrm>
            <a:off x="1489276" y="4587353"/>
            <a:ext cx="9144000" cy="1988535"/>
          </a:xfrm>
        </p:spPr>
        <p:txBody>
          <a:bodyPr>
            <a:normAutofit lnSpcReduction="10000"/>
          </a:bodyPr>
          <a:lstStyle/>
          <a:p>
            <a:r>
              <a:rPr lang="en-US" altLang="zh-TW" dirty="0">
                <a:ea typeface="標楷體" pitchFamily="65" charset="-120"/>
              </a:rPr>
              <a:t>National Chiao Tung University</a:t>
            </a:r>
          </a:p>
          <a:p>
            <a:r>
              <a:rPr lang="en-US" altLang="zh-TW" dirty="0">
                <a:ea typeface="標楷體" pitchFamily="65" charset="-120"/>
              </a:rPr>
              <a:t>Department of Industrial Engineering and Management</a:t>
            </a:r>
          </a:p>
          <a:p>
            <a:endParaRPr lang="en-US" altLang="zh-TW" dirty="0">
              <a:ea typeface="標楷體" pitchFamily="65" charset="-120"/>
            </a:endParaRPr>
          </a:p>
          <a:p>
            <a:r>
              <a:rPr lang="en-US" altLang="zh-TW" dirty="0">
                <a:ea typeface="標楷體" pitchFamily="65" charset="-120"/>
              </a:rPr>
              <a:t>Midterm : </a:t>
            </a:r>
            <a:r>
              <a:rPr lang="en-US" altLang="zh-TW" dirty="0"/>
              <a:t>Maximal Covering Location Problem</a:t>
            </a:r>
            <a:br>
              <a:rPr lang="en-US" altLang="zh-TW" dirty="0">
                <a:ea typeface="標楷體" pitchFamily="65" charset="-120"/>
              </a:rPr>
            </a:br>
            <a:r>
              <a:rPr lang="en-US" altLang="zh-TW" dirty="0">
                <a:ea typeface="標楷體" pitchFamily="65" charset="-120"/>
              </a:rPr>
              <a:t>March 31, 2020</a:t>
            </a:r>
            <a:endParaRPr lang="zh-TW" altLang="en-US" dirty="0">
              <a:ea typeface="標楷體" pitchFamily="65" charset="-120"/>
            </a:endParaRPr>
          </a:p>
        </p:txBody>
      </p:sp>
    </p:spTree>
    <p:extLst>
      <p:ext uri="{BB962C8B-B14F-4D97-AF65-F5344CB8AC3E}">
        <p14:creationId xmlns:p14="http://schemas.microsoft.com/office/powerpoint/2010/main" val="277173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10</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0814249" cy="5575052"/>
          </a:xfrm>
          <a:prstGeom prst="rect">
            <a:avLst/>
          </a:prstGeom>
          <a:noFill/>
        </p:spPr>
        <p:txBody>
          <a:bodyPr wrap="square" rtlCol="0">
            <a:spAutoFit/>
          </a:bodyPr>
          <a:lstStyle/>
          <a:p>
            <a:pPr>
              <a:lnSpc>
                <a:spcPct val="150000"/>
              </a:lnSpc>
            </a:pPr>
            <a:r>
              <a:rPr lang="en-US" altLang="zh-TW" sz="2400" dirty="0"/>
              <a:t>File format</a:t>
            </a:r>
          </a:p>
          <a:p>
            <a:pPr marL="342900" indent="-342900">
              <a:lnSpc>
                <a:spcPct val="150000"/>
              </a:lnSpc>
              <a:buFont typeface="Arial" panose="020B0604020202020204" pitchFamily="34" charset="0"/>
              <a:buChar char="•"/>
            </a:pPr>
            <a:r>
              <a:rPr lang="en-US" altLang="zh-TW" sz="2400" dirty="0" err="1"/>
              <a:t>Model_StudentID_Name.fsm</a:t>
            </a:r>
            <a:endParaRPr lang="en-US" altLang="zh-TW" sz="2400" dirty="0"/>
          </a:p>
          <a:p>
            <a:pPr marL="342900" indent="-342900">
              <a:lnSpc>
                <a:spcPct val="150000"/>
              </a:lnSpc>
              <a:buFont typeface="Arial" panose="020B0604020202020204" pitchFamily="34" charset="0"/>
              <a:buChar char="•"/>
            </a:pPr>
            <a:r>
              <a:rPr lang="en-US" altLang="zh-TW" sz="2400" dirty="0"/>
              <a:t>Report _StudentID_Name.pdf</a:t>
            </a:r>
          </a:p>
          <a:p>
            <a:pPr marL="914400" lvl="1" indent="-457200">
              <a:lnSpc>
                <a:spcPct val="150000"/>
              </a:lnSpc>
              <a:buFont typeface="+mj-lt"/>
              <a:buAutoNum type="arabicPeriod"/>
            </a:pPr>
            <a:r>
              <a:rPr lang="en-US" altLang="zh-TW" sz="2400" dirty="0"/>
              <a:t>What have you finished(i.e. **requirements and dashboard)</a:t>
            </a:r>
          </a:p>
          <a:p>
            <a:pPr marL="914400" lvl="1" indent="-457200">
              <a:lnSpc>
                <a:spcPct val="150000"/>
              </a:lnSpc>
              <a:buFont typeface="+mj-lt"/>
              <a:buAutoNum type="arabicPeriod"/>
            </a:pPr>
            <a:r>
              <a:rPr lang="en-US" altLang="zh-TW" sz="2400" dirty="0"/>
              <a:t>Briefly describe how did you build the model</a:t>
            </a:r>
          </a:p>
          <a:p>
            <a:pPr marL="914400" lvl="1" indent="-457200">
              <a:lnSpc>
                <a:spcPct val="150000"/>
              </a:lnSpc>
              <a:buFont typeface="+mj-lt"/>
              <a:buAutoNum type="arabicPeriod"/>
            </a:pPr>
            <a:r>
              <a:rPr lang="en-US" altLang="zh-TW" sz="2400" dirty="0"/>
              <a:t>Instructions to use your model(how to set the scenario, how to check the performance, etc.)</a:t>
            </a:r>
          </a:p>
          <a:p>
            <a:pPr marL="914400" lvl="1" indent="-457200">
              <a:lnSpc>
                <a:spcPct val="150000"/>
              </a:lnSpc>
              <a:buFont typeface="+mj-lt"/>
              <a:buAutoNum type="arabicPeriod"/>
            </a:pPr>
            <a:r>
              <a:rPr lang="en-US" altLang="zh-TW" sz="2400" dirty="0"/>
              <a:t>If you did optimization or any other data analysis of running result, put on your insights.</a:t>
            </a:r>
          </a:p>
          <a:p>
            <a:pPr marL="800100" lvl="1" indent="-342900">
              <a:lnSpc>
                <a:spcPct val="150000"/>
              </a:lnSpc>
              <a:buFont typeface="Arial" panose="020B0604020202020204" pitchFamily="34" charset="0"/>
              <a:buChar char="•"/>
            </a:pPr>
            <a:endParaRPr lang="en-US" altLang="zh-TW" sz="2400" dirty="0"/>
          </a:p>
        </p:txBody>
      </p:sp>
    </p:spTree>
    <p:extLst>
      <p:ext uri="{BB962C8B-B14F-4D97-AF65-F5344CB8AC3E}">
        <p14:creationId xmlns:p14="http://schemas.microsoft.com/office/powerpoint/2010/main" val="51517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2</a:t>
            </a:fld>
            <a:endParaRPr lang="zh-TW" altLang="en-US"/>
          </a:p>
        </p:txBody>
      </p:sp>
      <p:sp>
        <p:nvSpPr>
          <p:cNvPr id="11" name="文字方塊 10">
            <a:extLst>
              <a:ext uri="{FF2B5EF4-FFF2-40B4-BE49-F238E27FC236}">
                <a16:creationId xmlns:a16="http://schemas.microsoft.com/office/drawing/2014/main" id="{57A822E1-4B0F-427C-9F9F-D875468FA379}"/>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Introduction</a:t>
            </a:r>
            <a:endParaRPr lang="zh-TW" altLang="en-US" sz="3600" b="1" dirty="0">
              <a:latin typeface="+mj-lt"/>
            </a:endParaRPr>
          </a:p>
        </p:txBody>
      </p:sp>
      <p:sp>
        <p:nvSpPr>
          <p:cNvPr id="12" name="文字方塊 11">
            <a:extLst>
              <a:ext uri="{FF2B5EF4-FFF2-40B4-BE49-F238E27FC236}">
                <a16:creationId xmlns:a16="http://schemas.microsoft.com/office/drawing/2014/main" id="{1737820E-C386-48A0-BC28-51DC12CD1F27}"/>
              </a:ext>
            </a:extLst>
          </p:cNvPr>
          <p:cNvSpPr txBox="1"/>
          <p:nvPr/>
        </p:nvSpPr>
        <p:spPr>
          <a:xfrm>
            <a:off x="539552" y="1474320"/>
            <a:ext cx="9290248"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400" dirty="0"/>
              <a:t>MCLP(Maximal Covering Location Problem)</a:t>
            </a:r>
          </a:p>
          <a:p>
            <a:pPr marL="285750" indent="-285750">
              <a:lnSpc>
                <a:spcPct val="150000"/>
              </a:lnSpc>
              <a:buFont typeface="Arial" panose="020B0604020202020204" pitchFamily="34" charset="0"/>
              <a:buChar char="•"/>
            </a:pPr>
            <a:r>
              <a:rPr lang="en-US" altLang="zh-TW" sz="2400" dirty="0"/>
              <a:t>Objective : Maximize covering area</a:t>
            </a:r>
          </a:p>
          <a:p>
            <a:pPr marL="285750" indent="-285750">
              <a:lnSpc>
                <a:spcPct val="150000"/>
              </a:lnSpc>
              <a:buFont typeface="Arial" panose="020B0604020202020204" pitchFamily="34" charset="0"/>
              <a:buChar char="•"/>
            </a:pPr>
            <a:r>
              <a:rPr lang="en-US" altLang="zh-TW" sz="2400" dirty="0"/>
              <a:t>Decision : If a facility(server/service node) should be active at node j ?</a:t>
            </a:r>
          </a:p>
          <a:p>
            <a:pPr marL="285750" indent="-285750">
              <a:lnSpc>
                <a:spcPct val="150000"/>
              </a:lnSpc>
              <a:buFont typeface="Arial" panose="020B0604020202020204" pitchFamily="34" charset="0"/>
              <a:buChar char="•"/>
            </a:pPr>
            <a:r>
              <a:rPr lang="en-US" altLang="zh-TW" sz="2400" dirty="0"/>
              <a:t>Constraint : Expenditure restrict(Amount of facilities)</a:t>
            </a:r>
          </a:p>
        </p:txBody>
      </p:sp>
      <p:grpSp>
        <p:nvGrpSpPr>
          <p:cNvPr id="10" name="群組 9">
            <a:extLst>
              <a:ext uri="{FF2B5EF4-FFF2-40B4-BE49-F238E27FC236}">
                <a16:creationId xmlns:a16="http://schemas.microsoft.com/office/drawing/2014/main" id="{CBA23E31-72D7-4F0E-81C1-AE9891E7F563}"/>
              </a:ext>
            </a:extLst>
          </p:cNvPr>
          <p:cNvGrpSpPr/>
          <p:nvPr/>
        </p:nvGrpSpPr>
        <p:grpSpPr>
          <a:xfrm>
            <a:off x="2520714" y="3848034"/>
            <a:ext cx="6336704" cy="2477198"/>
            <a:chOff x="2520714" y="3848034"/>
            <a:chExt cx="6336704" cy="2477198"/>
          </a:xfrm>
        </p:grpSpPr>
        <p:sp>
          <p:nvSpPr>
            <p:cNvPr id="13" name="橢圓 12">
              <a:extLst>
                <a:ext uri="{FF2B5EF4-FFF2-40B4-BE49-F238E27FC236}">
                  <a16:creationId xmlns:a16="http://schemas.microsoft.com/office/drawing/2014/main" id="{1A25CD29-C5DC-4D12-80B8-A83166FDD7CD}"/>
                </a:ext>
              </a:extLst>
            </p:cNvPr>
            <p:cNvSpPr/>
            <p:nvPr/>
          </p:nvSpPr>
          <p:spPr>
            <a:xfrm>
              <a:off x="3240794" y="416499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F575972C-1BC0-4030-9453-B65572B51B23}"/>
                </a:ext>
              </a:extLst>
            </p:cNvPr>
            <p:cNvSpPr/>
            <p:nvPr/>
          </p:nvSpPr>
          <p:spPr>
            <a:xfrm>
              <a:off x="2808746" y="452503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49AF7CDC-5E78-4429-AC45-64D3AB53654B}"/>
                </a:ext>
              </a:extLst>
            </p:cNvPr>
            <p:cNvSpPr/>
            <p:nvPr/>
          </p:nvSpPr>
          <p:spPr>
            <a:xfrm>
              <a:off x="3168786" y="5533144"/>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C2915D3-A128-41AA-AA40-3F799E2D97EA}"/>
                </a:ext>
              </a:extLst>
            </p:cNvPr>
            <p:cNvSpPr/>
            <p:nvPr/>
          </p:nvSpPr>
          <p:spPr>
            <a:xfrm>
              <a:off x="3744850" y="431739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818D0AF8-F12C-43FD-850D-F2DDBCD104D5}"/>
                </a:ext>
              </a:extLst>
            </p:cNvPr>
            <p:cNvSpPr/>
            <p:nvPr/>
          </p:nvSpPr>
          <p:spPr>
            <a:xfrm>
              <a:off x="3456818" y="452503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25BF29DF-3BC8-47BD-BB98-A41CBB75A66C}"/>
                </a:ext>
              </a:extLst>
            </p:cNvPr>
            <p:cNvSpPr/>
            <p:nvPr/>
          </p:nvSpPr>
          <p:spPr>
            <a:xfrm>
              <a:off x="4248906" y="431739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D2509692-CE51-4B33-BCF0-9D83010D227A}"/>
                </a:ext>
              </a:extLst>
            </p:cNvPr>
            <p:cNvSpPr/>
            <p:nvPr/>
          </p:nvSpPr>
          <p:spPr>
            <a:xfrm>
              <a:off x="3816858" y="488507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AC8144D2-A5D1-48AD-AC99-43B6C0DD9291}"/>
                </a:ext>
              </a:extLst>
            </p:cNvPr>
            <p:cNvSpPr/>
            <p:nvPr/>
          </p:nvSpPr>
          <p:spPr>
            <a:xfrm>
              <a:off x="3816858" y="5821176"/>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81417DAE-C808-4E3C-8274-ADED94384061}"/>
                </a:ext>
              </a:extLst>
            </p:cNvPr>
            <p:cNvSpPr/>
            <p:nvPr/>
          </p:nvSpPr>
          <p:spPr>
            <a:xfrm>
              <a:off x="2520714" y="488507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86D84D33-3A5D-41EB-BDF0-0007C3D27ED1}"/>
                </a:ext>
              </a:extLst>
            </p:cNvPr>
            <p:cNvSpPr/>
            <p:nvPr/>
          </p:nvSpPr>
          <p:spPr>
            <a:xfrm>
              <a:off x="2808746" y="5749168"/>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AB1B8F05-C18B-4473-9CA9-D357158FE2D8}"/>
                </a:ext>
              </a:extLst>
            </p:cNvPr>
            <p:cNvSpPr/>
            <p:nvPr/>
          </p:nvSpPr>
          <p:spPr>
            <a:xfrm>
              <a:off x="4104890" y="5173104"/>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8F2AD677-FF4F-42A9-B849-1DBB8DD18006}"/>
                </a:ext>
              </a:extLst>
            </p:cNvPr>
            <p:cNvSpPr/>
            <p:nvPr/>
          </p:nvSpPr>
          <p:spPr>
            <a:xfrm>
              <a:off x="3024770" y="488507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FA9C7CE9-F742-49B3-A2A4-FE631F043E1B}"/>
                </a:ext>
              </a:extLst>
            </p:cNvPr>
            <p:cNvSpPr/>
            <p:nvPr/>
          </p:nvSpPr>
          <p:spPr>
            <a:xfrm>
              <a:off x="7705290" y="416499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1962B4B7-83FF-4E01-B512-C1BF27EB4F1D}"/>
                </a:ext>
              </a:extLst>
            </p:cNvPr>
            <p:cNvSpPr/>
            <p:nvPr/>
          </p:nvSpPr>
          <p:spPr>
            <a:xfrm>
              <a:off x="7273242" y="452503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D66FC479-1A7F-4A8A-B27B-9CF6E56FCA34}"/>
                </a:ext>
              </a:extLst>
            </p:cNvPr>
            <p:cNvSpPr/>
            <p:nvPr/>
          </p:nvSpPr>
          <p:spPr>
            <a:xfrm>
              <a:off x="7633282" y="5533144"/>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0F7EF0A3-1765-4B87-AF8B-2E2C705352E1}"/>
                </a:ext>
              </a:extLst>
            </p:cNvPr>
            <p:cNvSpPr/>
            <p:nvPr/>
          </p:nvSpPr>
          <p:spPr>
            <a:xfrm>
              <a:off x="8209346" y="4317392"/>
              <a:ext cx="144016" cy="144016"/>
            </a:xfrm>
            <a:prstGeom prst="ellipse">
              <a:avLst/>
            </a:prstGeom>
            <a:solidFill>
              <a:srgbClr val="72A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13B8996F-7D31-4777-9039-568B0787A19E}"/>
                </a:ext>
              </a:extLst>
            </p:cNvPr>
            <p:cNvSpPr/>
            <p:nvPr/>
          </p:nvSpPr>
          <p:spPr>
            <a:xfrm>
              <a:off x="7921314" y="452503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7F356A4A-5737-4358-9CB1-BA8472F5F1EA}"/>
                </a:ext>
              </a:extLst>
            </p:cNvPr>
            <p:cNvSpPr/>
            <p:nvPr/>
          </p:nvSpPr>
          <p:spPr>
            <a:xfrm>
              <a:off x="8713402" y="431739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6C381E68-0019-402B-8755-6C52DE999E8F}"/>
                </a:ext>
              </a:extLst>
            </p:cNvPr>
            <p:cNvSpPr/>
            <p:nvPr/>
          </p:nvSpPr>
          <p:spPr>
            <a:xfrm>
              <a:off x="8281354" y="488507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F9227B69-DB5E-452B-A4AE-7B6435F7816A}"/>
                </a:ext>
              </a:extLst>
            </p:cNvPr>
            <p:cNvSpPr/>
            <p:nvPr/>
          </p:nvSpPr>
          <p:spPr>
            <a:xfrm>
              <a:off x="8281354" y="5821176"/>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6B758111-9F86-4091-867E-83D68148B57E}"/>
                </a:ext>
              </a:extLst>
            </p:cNvPr>
            <p:cNvSpPr/>
            <p:nvPr/>
          </p:nvSpPr>
          <p:spPr>
            <a:xfrm>
              <a:off x="6985210" y="4885072"/>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a:extLst>
                <a:ext uri="{FF2B5EF4-FFF2-40B4-BE49-F238E27FC236}">
                  <a16:creationId xmlns:a16="http://schemas.microsoft.com/office/drawing/2014/main" id="{52F78D2E-F38F-42A1-922D-00FA3C3F254C}"/>
                </a:ext>
              </a:extLst>
            </p:cNvPr>
            <p:cNvSpPr/>
            <p:nvPr/>
          </p:nvSpPr>
          <p:spPr>
            <a:xfrm>
              <a:off x="7273242" y="5749168"/>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a:extLst>
                <a:ext uri="{FF2B5EF4-FFF2-40B4-BE49-F238E27FC236}">
                  <a16:creationId xmlns:a16="http://schemas.microsoft.com/office/drawing/2014/main" id="{8705E4CA-B23E-4753-8012-8BE21699C997}"/>
                </a:ext>
              </a:extLst>
            </p:cNvPr>
            <p:cNvSpPr/>
            <p:nvPr/>
          </p:nvSpPr>
          <p:spPr>
            <a:xfrm>
              <a:off x="8569386" y="5173104"/>
              <a:ext cx="144016" cy="1440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4B69F950-03C9-4E8A-ABD5-492EF21B9DE7}"/>
                </a:ext>
              </a:extLst>
            </p:cNvPr>
            <p:cNvSpPr/>
            <p:nvPr/>
          </p:nvSpPr>
          <p:spPr>
            <a:xfrm>
              <a:off x="7489266" y="4885072"/>
              <a:ext cx="144016" cy="144016"/>
            </a:xfrm>
            <a:prstGeom prst="ellipse">
              <a:avLst/>
            </a:prstGeom>
            <a:solidFill>
              <a:srgbClr val="72A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513F12CB-5EFD-463C-8962-05FD9CF63A11}"/>
                </a:ext>
              </a:extLst>
            </p:cNvPr>
            <p:cNvSpPr/>
            <p:nvPr/>
          </p:nvSpPr>
          <p:spPr>
            <a:xfrm>
              <a:off x="7018603" y="4415714"/>
              <a:ext cx="1082731" cy="1082731"/>
            </a:xfrm>
            <a:prstGeom prst="ellipse">
              <a:avLst/>
            </a:prstGeom>
            <a:noFill/>
            <a:ln w="38100">
              <a:solidFill>
                <a:srgbClr val="72A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a:extLst>
                <a:ext uri="{FF2B5EF4-FFF2-40B4-BE49-F238E27FC236}">
                  <a16:creationId xmlns:a16="http://schemas.microsoft.com/office/drawing/2014/main" id="{0A4B7D00-07B8-4E6E-855D-6AB72F86A802}"/>
                </a:ext>
              </a:extLst>
            </p:cNvPr>
            <p:cNvSpPr/>
            <p:nvPr/>
          </p:nvSpPr>
          <p:spPr>
            <a:xfrm>
              <a:off x="7737893" y="3848034"/>
              <a:ext cx="1082731" cy="1082731"/>
            </a:xfrm>
            <a:prstGeom prst="ellipse">
              <a:avLst/>
            </a:prstGeom>
            <a:noFill/>
            <a:ln w="38100">
              <a:solidFill>
                <a:srgbClr val="72A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箭號: 向右 39">
              <a:extLst>
                <a:ext uri="{FF2B5EF4-FFF2-40B4-BE49-F238E27FC236}">
                  <a16:creationId xmlns:a16="http://schemas.microsoft.com/office/drawing/2014/main" id="{E024F970-96D2-49FC-824B-79FB4D37F00B}"/>
                </a:ext>
              </a:extLst>
            </p:cNvPr>
            <p:cNvSpPr/>
            <p:nvPr/>
          </p:nvSpPr>
          <p:spPr>
            <a:xfrm>
              <a:off x="5079610" y="4678737"/>
              <a:ext cx="1401545" cy="5040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a:extLst>
                <a:ext uri="{FF2B5EF4-FFF2-40B4-BE49-F238E27FC236}">
                  <a16:creationId xmlns:a16="http://schemas.microsoft.com/office/drawing/2014/main" id="{74B80507-B1F7-465E-92B4-7E6326CB6F2F}"/>
                </a:ext>
              </a:extLst>
            </p:cNvPr>
            <p:cNvSpPr/>
            <p:nvPr/>
          </p:nvSpPr>
          <p:spPr>
            <a:xfrm>
              <a:off x="4896978" y="5803792"/>
              <a:ext cx="169688" cy="169688"/>
            </a:xfrm>
            <a:prstGeom prst="ellipse">
              <a:avLst/>
            </a:prstGeom>
            <a:solidFill>
              <a:srgbClr val="72A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E41210C1-2850-4831-810F-729154890FE2}"/>
                </a:ext>
              </a:extLst>
            </p:cNvPr>
            <p:cNvSpPr/>
            <p:nvPr/>
          </p:nvSpPr>
          <p:spPr>
            <a:xfrm>
              <a:off x="4896978" y="6086500"/>
              <a:ext cx="169688" cy="16968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a:extLst>
                <a:ext uri="{FF2B5EF4-FFF2-40B4-BE49-F238E27FC236}">
                  <a16:creationId xmlns:a16="http://schemas.microsoft.com/office/drawing/2014/main" id="{F97C7A31-E966-4C9C-ADBB-765F15D65AC2}"/>
                </a:ext>
              </a:extLst>
            </p:cNvPr>
            <p:cNvSpPr txBox="1"/>
            <p:nvPr/>
          </p:nvSpPr>
          <p:spPr>
            <a:xfrm>
              <a:off x="5080054" y="6017455"/>
              <a:ext cx="1559161" cy="307777"/>
            </a:xfrm>
            <a:prstGeom prst="rect">
              <a:avLst/>
            </a:prstGeom>
            <a:noFill/>
          </p:spPr>
          <p:txBody>
            <a:bodyPr wrap="square" rtlCol="0">
              <a:spAutoFit/>
            </a:bodyPr>
            <a:lstStyle/>
            <a:p>
              <a:r>
                <a:rPr lang="en-US" altLang="zh-TW" sz="1400" dirty="0"/>
                <a:t>Demand nodes</a:t>
              </a:r>
              <a:endParaRPr lang="zh-TW" altLang="en-US" sz="1400" dirty="0"/>
            </a:p>
          </p:txBody>
        </p:sp>
        <p:sp>
          <p:nvSpPr>
            <p:cNvPr id="44" name="文字方塊 43">
              <a:extLst>
                <a:ext uri="{FF2B5EF4-FFF2-40B4-BE49-F238E27FC236}">
                  <a16:creationId xmlns:a16="http://schemas.microsoft.com/office/drawing/2014/main" id="{69D13E98-58F2-4220-9335-1795993D7842}"/>
                </a:ext>
              </a:extLst>
            </p:cNvPr>
            <p:cNvSpPr txBox="1"/>
            <p:nvPr/>
          </p:nvSpPr>
          <p:spPr>
            <a:xfrm>
              <a:off x="5080054" y="5709678"/>
              <a:ext cx="1559161" cy="307777"/>
            </a:xfrm>
            <a:prstGeom prst="rect">
              <a:avLst/>
            </a:prstGeom>
            <a:noFill/>
          </p:spPr>
          <p:txBody>
            <a:bodyPr wrap="square" rtlCol="0">
              <a:spAutoFit/>
            </a:bodyPr>
            <a:lstStyle/>
            <a:p>
              <a:r>
                <a:rPr lang="en-US" altLang="zh-TW" sz="1400" dirty="0"/>
                <a:t>Server nodes</a:t>
              </a:r>
              <a:endParaRPr lang="zh-TW" altLang="en-US" sz="1400" dirty="0"/>
            </a:p>
          </p:txBody>
        </p:sp>
      </p:grpSp>
    </p:spTree>
    <p:extLst>
      <p:ext uri="{BB962C8B-B14F-4D97-AF65-F5344CB8AC3E}">
        <p14:creationId xmlns:p14="http://schemas.microsoft.com/office/powerpoint/2010/main" val="73767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3</a:t>
            </a:fld>
            <a:endParaRPr lang="zh-TW" altLang="en-US"/>
          </a:p>
        </p:txBody>
      </p:sp>
      <p:sp>
        <p:nvSpPr>
          <p:cNvPr id="11" name="文字方塊 10">
            <a:extLst>
              <a:ext uri="{FF2B5EF4-FFF2-40B4-BE49-F238E27FC236}">
                <a16:creationId xmlns:a16="http://schemas.microsoft.com/office/drawing/2014/main" id="{57A822E1-4B0F-427C-9F9F-D875468FA379}"/>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Introduction</a:t>
            </a:r>
            <a:endParaRPr lang="zh-TW" altLang="en-US" sz="3600" b="1" dirty="0">
              <a:latin typeface="+mj-lt"/>
            </a:endParaRPr>
          </a:p>
        </p:txBody>
      </p:sp>
      <p:sp>
        <p:nvSpPr>
          <p:cNvPr id="12" name="文字方塊 11">
            <a:extLst>
              <a:ext uri="{FF2B5EF4-FFF2-40B4-BE49-F238E27FC236}">
                <a16:creationId xmlns:a16="http://schemas.microsoft.com/office/drawing/2014/main" id="{1737820E-C386-48A0-BC28-51DC12CD1F27}"/>
              </a:ext>
            </a:extLst>
          </p:cNvPr>
          <p:cNvSpPr txBox="1"/>
          <p:nvPr/>
        </p:nvSpPr>
        <p:spPr>
          <a:xfrm>
            <a:off x="539551" y="1474320"/>
            <a:ext cx="10336533"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2400" dirty="0"/>
              <a:t>MCLP always be apply on emergency issues, such as fire fighting, hospital, etc.</a:t>
            </a:r>
          </a:p>
          <a:p>
            <a:pPr marL="285750" indent="-285750">
              <a:lnSpc>
                <a:spcPct val="150000"/>
              </a:lnSpc>
              <a:buFont typeface="Arial" panose="020B0604020202020204" pitchFamily="34" charset="0"/>
              <a:buChar char="•"/>
            </a:pPr>
            <a:r>
              <a:rPr lang="en-US" altLang="zh-TW" sz="2400" dirty="0"/>
              <a:t>A server cannot handle multiple tasks at the same time.</a:t>
            </a:r>
          </a:p>
          <a:p>
            <a:pPr marL="285750" indent="-285750">
              <a:lnSpc>
                <a:spcPct val="150000"/>
              </a:lnSpc>
              <a:buFont typeface="Arial" panose="020B0604020202020204" pitchFamily="34" charset="0"/>
              <a:buChar char="•"/>
            </a:pPr>
            <a:r>
              <a:rPr lang="en-US" altLang="zh-TW" sz="2400" dirty="0"/>
              <a:t>Ensuring the availability of servers is important.</a:t>
            </a:r>
          </a:p>
        </p:txBody>
      </p:sp>
      <p:grpSp>
        <p:nvGrpSpPr>
          <p:cNvPr id="2" name="群組 1">
            <a:extLst>
              <a:ext uri="{FF2B5EF4-FFF2-40B4-BE49-F238E27FC236}">
                <a16:creationId xmlns:a16="http://schemas.microsoft.com/office/drawing/2014/main" id="{EFCF6B7D-97E8-407E-B363-72A4F22AD19B}"/>
              </a:ext>
            </a:extLst>
          </p:cNvPr>
          <p:cNvGrpSpPr/>
          <p:nvPr/>
        </p:nvGrpSpPr>
        <p:grpSpPr>
          <a:xfrm>
            <a:off x="4722803" y="3686613"/>
            <a:ext cx="2376264" cy="2687162"/>
            <a:chOff x="4714011" y="3833675"/>
            <a:chExt cx="2376264" cy="2687162"/>
          </a:xfrm>
        </p:grpSpPr>
        <p:sp>
          <p:nvSpPr>
            <p:cNvPr id="48" name="橢圓 47">
              <a:extLst>
                <a:ext uri="{FF2B5EF4-FFF2-40B4-BE49-F238E27FC236}">
                  <a16:creationId xmlns:a16="http://schemas.microsoft.com/office/drawing/2014/main" id="{24C3C329-7DF6-4733-8BD8-18E86CD3A03A}"/>
                </a:ext>
              </a:extLst>
            </p:cNvPr>
            <p:cNvSpPr/>
            <p:nvPr/>
          </p:nvSpPr>
          <p:spPr>
            <a:xfrm>
              <a:off x="5627959" y="4235968"/>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5783BCC6-014C-41F1-A575-897E961D04AE}"/>
                </a:ext>
              </a:extLst>
            </p:cNvPr>
            <p:cNvSpPr/>
            <p:nvPr/>
          </p:nvSpPr>
          <p:spPr>
            <a:xfrm>
              <a:off x="5079590" y="4692942"/>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825C7251-F351-452C-A010-1A82823E493D}"/>
                </a:ext>
              </a:extLst>
            </p:cNvPr>
            <p:cNvSpPr/>
            <p:nvPr/>
          </p:nvSpPr>
          <p:spPr>
            <a:xfrm>
              <a:off x="5536564" y="5972468"/>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64B79B65-20F1-4F22-9CF9-C3B4334C5BFC}"/>
                </a:ext>
              </a:extLst>
            </p:cNvPr>
            <p:cNvSpPr/>
            <p:nvPr/>
          </p:nvSpPr>
          <p:spPr>
            <a:xfrm>
              <a:off x="6267722" y="4429399"/>
              <a:ext cx="182790" cy="182790"/>
            </a:xfrm>
            <a:prstGeom prst="ellipse">
              <a:avLst/>
            </a:prstGeom>
            <a:solidFill>
              <a:srgbClr val="72A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0C13CFFF-A119-44F3-AA80-90118E9A84B3}"/>
                </a:ext>
              </a:extLst>
            </p:cNvPr>
            <p:cNvSpPr/>
            <p:nvPr/>
          </p:nvSpPr>
          <p:spPr>
            <a:xfrm>
              <a:off x="6907485" y="4429399"/>
              <a:ext cx="182790" cy="182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C741FCA-4737-491F-A1C0-661630373DD7}"/>
                </a:ext>
              </a:extLst>
            </p:cNvPr>
            <p:cNvSpPr/>
            <p:nvPr/>
          </p:nvSpPr>
          <p:spPr>
            <a:xfrm>
              <a:off x="6359117" y="5149916"/>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CD5D2F06-2F84-4C1C-AADD-EE82C9377274}"/>
                </a:ext>
              </a:extLst>
            </p:cNvPr>
            <p:cNvSpPr/>
            <p:nvPr/>
          </p:nvSpPr>
          <p:spPr>
            <a:xfrm>
              <a:off x="6359117" y="6338047"/>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1F7A1C27-BC2F-4438-9506-4A324C90DE31}"/>
                </a:ext>
              </a:extLst>
            </p:cNvPr>
            <p:cNvSpPr/>
            <p:nvPr/>
          </p:nvSpPr>
          <p:spPr>
            <a:xfrm>
              <a:off x="4714011" y="5149916"/>
              <a:ext cx="182790" cy="182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F9E821AB-443E-45D7-A898-80F95BEF02AA}"/>
                </a:ext>
              </a:extLst>
            </p:cNvPr>
            <p:cNvSpPr/>
            <p:nvPr/>
          </p:nvSpPr>
          <p:spPr>
            <a:xfrm>
              <a:off x="5079590" y="6246653"/>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4FAB5303-8208-4960-ABF1-B2069FF150B8}"/>
                </a:ext>
              </a:extLst>
            </p:cNvPr>
            <p:cNvSpPr/>
            <p:nvPr/>
          </p:nvSpPr>
          <p:spPr>
            <a:xfrm>
              <a:off x="5902143" y="4692942"/>
              <a:ext cx="182790" cy="182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9E73BBA6-8111-45A8-B378-B41B67899F89}"/>
                </a:ext>
              </a:extLst>
            </p:cNvPr>
            <p:cNvSpPr/>
            <p:nvPr/>
          </p:nvSpPr>
          <p:spPr>
            <a:xfrm>
              <a:off x="6724696" y="5515495"/>
              <a:ext cx="182790" cy="1827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666D8EF0-1E5E-49C9-B965-12336CAFBA62}"/>
                </a:ext>
              </a:extLst>
            </p:cNvPr>
            <p:cNvSpPr/>
            <p:nvPr/>
          </p:nvSpPr>
          <p:spPr>
            <a:xfrm>
              <a:off x="5353774" y="5149916"/>
              <a:ext cx="182790" cy="182790"/>
            </a:xfrm>
            <a:prstGeom prst="ellipse">
              <a:avLst/>
            </a:prstGeom>
            <a:solidFill>
              <a:srgbClr val="72AD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2D112370-2351-4560-BEE2-1F169E86AAD9}"/>
                </a:ext>
              </a:extLst>
            </p:cNvPr>
            <p:cNvSpPr/>
            <p:nvPr/>
          </p:nvSpPr>
          <p:spPr>
            <a:xfrm>
              <a:off x="4756394" y="4554192"/>
              <a:ext cx="1374236" cy="1374235"/>
            </a:xfrm>
            <a:prstGeom prst="ellipse">
              <a:avLst/>
            </a:prstGeom>
            <a:noFill/>
            <a:ln w="38100">
              <a:solidFill>
                <a:srgbClr val="72A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3623CA55-5194-4712-887D-7749E877D19C}"/>
                </a:ext>
              </a:extLst>
            </p:cNvPr>
            <p:cNvSpPr/>
            <p:nvPr/>
          </p:nvSpPr>
          <p:spPr>
            <a:xfrm>
              <a:off x="5669339" y="3833675"/>
              <a:ext cx="1374236" cy="1374235"/>
            </a:xfrm>
            <a:prstGeom prst="ellipse">
              <a:avLst/>
            </a:prstGeom>
            <a:noFill/>
            <a:ln w="38100">
              <a:solidFill>
                <a:srgbClr val="72A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單箭頭接點 61">
              <a:extLst>
                <a:ext uri="{FF2B5EF4-FFF2-40B4-BE49-F238E27FC236}">
                  <a16:creationId xmlns:a16="http://schemas.microsoft.com/office/drawing/2014/main" id="{BC1860D1-AFB0-4862-8637-B729DF6001A7}"/>
                </a:ext>
              </a:extLst>
            </p:cNvPr>
            <p:cNvCxnSpPr>
              <a:stCxn id="51" idx="6"/>
              <a:endCxn id="52" idx="2"/>
            </p:cNvCxnSpPr>
            <p:nvPr/>
          </p:nvCxnSpPr>
          <p:spPr>
            <a:xfrm>
              <a:off x="6450512" y="4520793"/>
              <a:ext cx="456974" cy="0"/>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626D4972-8409-483F-A545-A1D670131115}"/>
                </a:ext>
              </a:extLst>
            </p:cNvPr>
            <p:cNvCxnSpPr>
              <a:cxnSpLocks/>
              <a:stCxn id="59" idx="2"/>
              <a:endCxn id="55" idx="6"/>
            </p:cNvCxnSpPr>
            <p:nvPr/>
          </p:nvCxnSpPr>
          <p:spPr>
            <a:xfrm flipH="1">
              <a:off x="4896801" y="5241310"/>
              <a:ext cx="456974" cy="0"/>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7" name="圖形 46" descr="骷髏頭">
              <a:extLst>
                <a:ext uri="{FF2B5EF4-FFF2-40B4-BE49-F238E27FC236}">
                  <a16:creationId xmlns:a16="http://schemas.microsoft.com/office/drawing/2014/main" id="{2AE5D5CC-139B-40C8-A51A-F6C3C1EA58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9864" y="4374716"/>
              <a:ext cx="312146" cy="312146"/>
            </a:xfrm>
            <a:prstGeom prst="rect">
              <a:avLst/>
            </a:prstGeom>
          </p:spPr>
        </p:pic>
      </p:grpSp>
    </p:spTree>
    <p:extLst>
      <p:ext uri="{BB962C8B-B14F-4D97-AF65-F5344CB8AC3E}">
        <p14:creationId xmlns:p14="http://schemas.microsoft.com/office/powerpoint/2010/main" val="80575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4</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0814249" cy="589072"/>
          </a:xfrm>
          <a:prstGeom prst="rect">
            <a:avLst/>
          </a:prstGeom>
          <a:noFill/>
        </p:spPr>
        <p:txBody>
          <a:bodyPr wrap="square" rtlCol="0">
            <a:spAutoFit/>
          </a:bodyPr>
          <a:lstStyle/>
          <a:p>
            <a:pPr>
              <a:lnSpc>
                <a:spcPct val="150000"/>
              </a:lnSpc>
            </a:pPr>
            <a:r>
              <a:rPr lang="en-US" altLang="zh-TW" sz="2400" dirty="0"/>
              <a:t>Grading</a:t>
            </a:r>
          </a:p>
        </p:txBody>
      </p:sp>
      <p:graphicFrame>
        <p:nvGraphicFramePr>
          <p:cNvPr id="2" name="表格 1">
            <a:extLst>
              <a:ext uri="{FF2B5EF4-FFF2-40B4-BE49-F238E27FC236}">
                <a16:creationId xmlns:a16="http://schemas.microsoft.com/office/drawing/2014/main" id="{57440334-B4B4-4EC8-953E-81189D010E3E}"/>
              </a:ext>
            </a:extLst>
          </p:cNvPr>
          <p:cNvGraphicFramePr>
            <a:graphicFrameLocks noGrp="1"/>
          </p:cNvGraphicFramePr>
          <p:nvPr>
            <p:extLst>
              <p:ext uri="{D42A27DB-BD31-4B8C-83A1-F6EECF244321}">
                <p14:modId xmlns:p14="http://schemas.microsoft.com/office/powerpoint/2010/main" val="3388375499"/>
              </p:ext>
            </p:extLst>
          </p:nvPr>
        </p:nvGraphicFramePr>
        <p:xfrm>
          <a:off x="3894015" y="2248030"/>
          <a:ext cx="4403970" cy="2939430"/>
        </p:xfrm>
        <a:graphic>
          <a:graphicData uri="http://schemas.openxmlformats.org/drawingml/2006/table">
            <a:tbl>
              <a:tblPr firstRow="1" bandRow="1">
                <a:tableStyleId>{5C22544A-7EE6-4342-B048-85BDC9FD1C3A}</a:tableStyleId>
              </a:tblPr>
              <a:tblGrid>
                <a:gridCol w="2201985">
                  <a:extLst>
                    <a:ext uri="{9D8B030D-6E8A-4147-A177-3AD203B41FA5}">
                      <a16:colId xmlns:a16="http://schemas.microsoft.com/office/drawing/2014/main" val="1664090144"/>
                    </a:ext>
                  </a:extLst>
                </a:gridCol>
                <a:gridCol w="2201985">
                  <a:extLst>
                    <a:ext uri="{9D8B030D-6E8A-4147-A177-3AD203B41FA5}">
                      <a16:colId xmlns:a16="http://schemas.microsoft.com/office/drawing/2014/main" val="4049328502"/>
                    </a:ext>
                  </a:extLst>
                </a:gridCol>
              </a:tblGrid>
              <a:tr h="489905">
                <a:tc>
                  <a:txBody>
                    <a:bodyPr/>
                    <a:lstStyle/>
                    <a:p>
                      <a:pPr algn="ctr"/>
                      <a:r>
                        <a:rPr lang="en-US" altLang="zh-TW" sz="2000" dirty="0"/>
                        <a:t>Requirement</a:t>
                      </a:r>
                      <a:endParaRPr lang="zh-TW" altLang="en-US" sz="2000" dirty="0"/>
                    </a:p>
                  </a:txBody>
                  <a:tcPr/>
                </a:tc>
                <a:tc>
                  <a:txBody>
                    <a:bodyPr/>
                    <a:lstStyle/>
                    <a:p>
                      <a:pPr algn="ctr"/>
                      <a:r>
                        <a:rPr lang="en-US" altLang="zh-TW" sz="2000" dirty="0"/>
                        <a:t>Score</a:t>
                      </a:r>
                      <a:endParaRPr lang="zh-TW" altLang="en-US" sz="2000" dirty="0"/>
                    </a:p>
                  </a:txBody>
                  <a:tcPr/>
                </a:tc>
                <a:extLst>
                  <a:ext uri="{0D108BD9-81ED-4DB2-BD59-A6C34878D82A}">
                    <a16:rowId xmlns:a16="http://schemas.microsoft.com/office/drawing/2014/main" val="47601620"/>
                  </a:ext>
                </a:extLst>
              </a:tr>
              <a:tr h="489905">
                <a:tc>
                  <a:txBody>
                    <a:bodyPr/>
                    <a:lstStyle/>
                    <a:p>
                      <a:pPr algn="ctr"/>
                      <a:r>
                        <a:rPr lang="en-US" altLang="zh-TW" sz="2000" dirty="0"/>
                        <a:t>Basic</a:t>
                      </a:r>
                      <a:endParaRPr lang="zh-TW" altLang="en-US" sz="2000" dirty="0"/>
                    </a:p>
                  </a:txBody>
                  <a:tcPr/>
                </a:tc>
                <a:tc>
                  <a:txBody>
                    <a:bodyPr/>
                    <a:lstStyle/>
                    <a:p>
                      <a:pPr algn="ctr"/>
                      <a:r>
                        <a:rPr lang="en-US" altLang="zh-TW" sz="2000" dirty="0"/>
                        <a:t>60%</a:t>
                      </a:r>
                      <a:endParaRPr lang="zh-TW" altLang="en-US" sz="2000" dirty="0"/>
                    </a:p>
                  </a:txBody>
                  <a:tcPr/>
                </a:tc>
                <a:extLst>
                  <a:ext uri="{0D108BD9-81ED-4DB2-BD59-A6C34878D82A}">
                    <a16:rowId xmlns:a16="http://schemas.microsoft.com/office/drawing/2014/main" val="1092188252"/>
                  </a:ext>
                </a:extLst>
              </a:tr>
              <a:tr h="489905">
                <a:tc>
                  <a:txBody>
                    <a:bodyPr/>
                    <a:lstStyle/>
                    <a:p>
                      <a:pPr algn="ctr"/>
                      <a:r>
                        <a:rPr lang="en-US" altLang="zh-TW" sz="2000" dirty="0"/>
                        <a:t>*</a:t>
                      </a:r>
                      <a:endParaRPr lang="zh-TW" altLang="en-US" sz="2000" dirty="0"/>
                    </a:p>
                  </a:txBody>
                  <a:tcPr/>
                </a:tc>
                <a:tc>
                  <a:txBody>
                    <a:bodyPr/>
                    <a:lstStyle/>
                    <a:p>
                      <a:pPr algn="ctr"/>
                      <a:r>
                        <a:rPr lang="en-US" altLang="zh-TW" sz="2000" dirty="0"/>
                        <a:t>10%</a:t>
                      </a:r>
                      <a:endParaRPr lang="zh-TW" altLang="en-US" sz="2000" dirty="0"/>
                    </a:p>
                  </a:txBody>
                  <a:tcPr/>
                </a:tc>
                <a:extLst>
                  <a:ext uri="{0D108BD9-81ED-4DB2-BD59-A6C34878D82A}">
                    <a16:rowId xmlns:a16="http://schemas.microsoft.com/office/drawing/2014/main" val="396938691"/>
                  </a:ext>
                </a:extLst>
              </a:tr>
              <a:tr h="489905">
                <a:tc>
                  <a:txBody>
                    <a:bodyPr/>
                    <a:lstStyle/>
                    <a:p>
                      <a:pPr algn="ctr"/>
                      <a:r>
                        <a:rPr lang="en-US" altLang="zh-TW" sz="2000" dirty="0"/>
                        <a:t>**</a:t>
                      </a:r>
                      <a:endParaRPr lang="zh-TW" altLang="en-US" sz="2000" dirty="0"/>
                    </a:p>
                  </a:txBody>
                  <a:tcPr/>
                </a:tc>
                <a:tc>
                  <a:txBody>
                    <a:bodyPr/>
                    <a:lstStyle/>
                    <a:p>
                      <a:pPr algn="ctr"/>
                      <a:r>
                        <a:rPr lang="en-US" altLang="zh-TW" sz="2000" dirty="0"/>
                        <a:t>15%</a:t>
                      </a:r>
                      <a:endParaRPr lang="zh-TW" altLang="en-US" sz="2000" dirty="0"/>
                    </a:p>
                  </a:txBody>
                  <a:tcPr/>
                </a:tc>
                <a:extLst>
                  <a:ext uri="{0D108BD9-81ED-4DB2-BD59-A6C34878D82A}">
                    <a16:rowId xmlns:a16="http://schemas.microsoft.com/office/drawing/2014/main" val="4032803164"/>
                  </a:ext>
                </a:extLst>
              </a:tr>
              <a:tr h="489905">
                <a:tc>
                  <a:txBody>
                    <a:bodyPr/>
                    <a:lstStyle/>
                    <a:p>
                      <a:pPr algn="ctr"/>
                      <a:r>
                        <a:rPr lang="en-US" altLang="zh-TW" sz="2000" dirty="0"/>
                        <a:t>***</a:t>
                      </a:r>
                      <a:endParaRPr lang="zh-TW" altLang="en-US" sz="2000" dirty="0"/>
                    </a:p>
                  </a:txBody>
                  <a:tcPr/>
                </a:tc>
                <a:tc>
                  <a:txBody>
                    <a:bodyPr/>
                    <a:lstStyle/>
                    <a:p>
                      <a:pPr algn="ctr"/>
                      <a:r>
                        <a:rPr lang="en-US" altLang="zh-TW" sz="2000" dirty="0"/>
                        <a:t>25%</a:t>
                      </a:r>
                      <a:endParaRPr lang="zh-TW" altLang="en-US" sz="2000" dirty="0"/>
                    </a:p>
                  </a:txBody>
                  <a:tcPr/>
                </a:tc>
                <a:extLst>
                  <a:ext uri="{0D108BD9-81ED-4DB2-BD59-A6C34878D82A}">
                    <a16:rowId xmlns:a16="http://schemas.microsoft.com/office/drawing/2014/main" val="4165525017"/>
                  </a:ext>
                </a:extLst>
              </a:tr>
              <a:tr h="489905">
                <a:tc>
                  <a:txBody>
                    <a:bodyPr/>
                    <a:lstStyle/>
                    <a:p>
                      <a:pPr algn="ctr"/>
                      <a:r>
                        <a:rPr lang="en-US" altLang="zh-TW" sz="2000" dirty="0"/>
                        <a:t>Extra</a:t>
                      </a:r>
                      <a:endParaRPr lang="zh-TW" altLang="en-US" sz="2000" dirty="0"/>
                    </a:p>
                  </a:txBody>
                  <a:tcPr/>
                </a:tc>
                <a:tc>
                  <a:txBody>
                    <a:bodyPr/>
                    <a:lstStyle/>
                    <a:p>
                      <a:pPr algn="ctr"/>
                      <a:r>
                        <a:rPr lang="en-US" altLang="zh-TW" sz="2000" dirty="0"/>
                        <a:t>20%</a:t>
                      </a:r>
                      <a:endParaRPr lang="zh-TW" altLang="en-US" sz="2000" dirty="0"/>
                    </a:p>
                  </a:txBody>
                  <a:tcPr/>
                </a:tc>
                <a:extLst>
                  <a:ext uri="{0D108BD9-81ED-4DB2-BD59-A6C34878D82A}">
                    <a16:rowId xmlns:a16="http://schemas.microsoft.com/office/drawing/2014/main" val="1754180145"/>
                  </a:ext>
                </a:extLst>
              </a:tr>
            </a:tbl>
          </a:graphicData>
        </a:graphic>
      </p:graphicFrame>
    </p:spTree>
    <p:extLst>
      <p:ext uri="{BB962C8B-B14F-4D97-AF65-F5344CB8AC3E}">
        <p14:creationId xmlns:p14="http://schemas.microsoft.com/office/powerpoint/2010/main" val="311245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5</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1" y="1474320"/>
            <a:ext cx="10072764" cy="3913059"/>
          </a:xfrm>
          <a:prstGeom prst="rect">
            <a:avLst/>
          </a:prstGeom>
          <a:noFill/>
        </p:spPr>
        <p:txBody>
          <a:bodyPr wrap="square" rtlCol="0">
            <a:spAutoFit/>
          </a:bodyPr>
          <a:lstStyle/>
          <a:p>
            <a:pPr>
              <a:lnSpc>
                <a:spcPct val="150000"/>
              </a:lnSpc>
            </a:pPr>
            <a:r>
              <a:rPr lang="en-US" altLang="zh-TW" sz="2400" dirty="0"/>
              <a:t>Goals</a:t>
            </a:r>
          </a:p>
          <a:p>
            <a:pPr marL="285750" indent="-285750">
              <a:lnSpc>
                <a:spcPct val="150000"/>
              </a:lnSpc>
              <a:buFont typeface="Arial" panose="020B0604020202020204" pitchFamily="34" charset="0"/>
              <a:buChar char="•"/>
            </a:pPr>
            <a:r>
              <a:rPr lang="en-US" altLang="zh-TW" sz="2400" dirty="0"/>
              <a:t>Build up a </a:t>
            </a:r>
            <a:r>
              <a:rPr lang="en-US" altLang="zh-TW" sz="2400" dirty="0" err="1"/>
              <a:t>flexsim</a:t>
            </a:r>
            <a:r>
              <a:rPr lang="en-US" altLang="zh-TW" sz="2400" dirty="0"/>
              <a:t> model to simulate a MCLP problem instance.</a:t>
            </a:r>
          </a:p>
          <a:p>
            <a:pPr marL="285750" indent="-285750">
              <a:lnSpc>
                <a:spcPct val="150000"/>
              </a:lnSpc>
              <a:buFont typeface="Arial" panose="020B0604020202020204" pitchFamily="34" charset="0"/>
              <a:buChar char="•"/>
            </a:pPr>
            <a:r>
              <a:rPr lang="en-US" altLang="zh-TW" sz="2400" dirty="0"/>
              <a:t>Complete midterm with codes instead of drag and modify only one  object at a time.(So will be able to create model immediately once change the input parameters.)*</a:t>
            </a:r>
          </a:p>
          <a:p>
            <a:pPr marL="285750" indent="-285750">
              <a:lnSpc>
                <a:spcPct val="150000"/>
              </a:lnSpc>
              <a:buFont typeface="Arial" panose="020B0604020202020204" pitchFamily="34" charset="0"/>
              <a:buChar char="•"/>
            </a:pPr>
            <a:r>
              <a:rPr lang="en-US" altLang="zh-TW" sz="2400" dirty="0"/>
              <a:t>Find out the best server combination.(Define best active set of facility, use optimizer with replication 5 per scenario)***</a:t>
            </a:r>
          </a:p>
        </p:txBody>
      </p:sp>
      <p:sp>
        <p:nvSpPr>
          <p:cNvPr id="2" name="文字方塊 1">
            <a:extLst>
              <a:ext uri="{FF2B5EF4-FFF2-40B4-BE49-F238E27FC236}">
                <a16:creationId xmlns:a16="http://schemas.microsoft.com/office/drawing/2014/main" id="{2D80FDE0-D823-441D-9799-9BD867654500}"/>
              </a:ext>
            </a:extLst>
          </p:cNvPr>
          <p:cNvSpPr txBox="1"/>
          <p:nvPr/>
        </p:nvSpPr>
        <p:spPr>
          <a:xfrm>
            <a:off x="4457699" y="827989"/>
            <a:ext cx="7077807" cy="646331"/>
          </a:xfrm>
          <a:prstGeom prst="rect">
            <a:avLst/>
          </a:prstGeom>
          <a:noFill/>
        </p:spPr>
        <p:txBody>
          <a:bodyPr wrap="square" rtlCol="0">
            <a:spAutoFit/>
          </a:bodyPr>
          <a:lstStyle/>
          <a:p>
            <a:r>
              <a:rPr lang="en-US" altLang="zh-TW" dirty="0">
                <a:solidFill>
                  <a:schemeClr val="bg2">
                    <a:lumMod val="50000"/>
                  </a:schemeClr>
                </a:solidFill>
              </a:rPr>
              <a:t>The statements with *s are optional requirements, you have to complete all requirements of less *s before you challenge more *s requirements. </a:t>
            </a:r>
            <a:endParaRPr lang="zh-TW" altLang="en-US" dirty="0">
              <a:solidFill>
                <a:schemeClr val="bg2">
                  <a:lumMod val="50000"/>
                </a:schemeClr>
              </a:solidFill>
            </a:endParaRPr>
          </a:p>
        </p:txBody>
      </p:sp>
    </p:spTree>
    <p:extLst>
      <p:ext uri="{BB962C8B-B14F-4D97-AF65-F5344CB8AC3E}">
        <p14:creationId xmlns:p14="http://schemas.microsoft.com/office/powerpoint/2010/main" val="416348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6</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1514704" cy="4467057"/>
          </a:xfrm>
          <a:prstGeom prst="rect">
            <a:avLst/>
          </a:prstGeom>
          <a:noFill/>
        </p:spPr>
        <p:txBody>
          <a:bodyPr wrap="square" rtlCol="0">
            <a:spAutoFit/>
          </a:bodyPr>
          <a:lstStyle/>
          <a:p>
            <a:pPr>
              <a:lnSpc>
                <a:spcPct val="150000"/>
              </a:lnSpc>
            </a:pPr>
            <a:r>
              <a:rPr lang="en-US" altLang="zh-TW" sz="2400" dirty="0"/>
              <a:t>Details &amp; Assumptions</a:t>
            </a:r>
          </a:p>
          <a:p>
            <a:pPr marL="457200" indent="-457200">
              <a:lnSpc>
                <a:spcPct val="150000"/>
              </a:lnSpc>
              <a:buFont typeface="+mj-lt"/>
              <a:buAutoNum type="arabicPeriod"/>
            </a:pPr>
            <a:r>
              <a:rPr lang="en-US" altLang="zh-TW" sz="2400" dirty="0"/>
              <a:t>Each hospital(service node) has only one ambulance.</a:t>
            </a:r>
          </a:p>
          <a:p>
            <a:pPr marL="457200" indent="-457200">
              <a:lnSpc>
                <a:spcPct val="150000"/>
              </a:lnSpc>
              <a:buFont typeface="+mj-lt"/>
              <a:buAutoNum type="arabicPeriod"/>
            </a:pPr>
            <a:r>
              <a:rPr lang="en-US" altLang="zh-TW" sz="2400" dirty="0"/>
              <a:t>An ambulance could only serve demand nodes within its coverage.</a:t>
            </a:r>
          </a:p>
          <a:p>
            <a:pPr marL="457200" indent="-457200">
              <a:lnSpc>
                <a:spcPct val="150000"/>
              </a:lnSpc>
              <a:buFont typeface="+mj-lt"/>
              <a:buAutoNum type="arabicPeriod"/>
            </a:pPr>
            <a:r>
              <a:rPr lang="en-US" altLang="zh-TW" sz="2400" dirty="0"/>
              <a:t>An ambulance could only serve one demand in a travel. (Consider failed request as well)**</a:t>
            </a:r>
          </a:p>
          <a:p>
            <a:pPr marL="457200" indent="-457200">
              <a:lnSpc>
                <a:spcPct val="150000"/>
              </a:lnSpc>
              <a:buFont typeface="+mj-lt"/>
              <a:buAutoNum type="arabicPeriod"/>
            </a:pPr>
            <a:r>
              <a:rPr lang="en-US" altLang="zh-TW" sz="2400" dirty="0"/>
              <a:t>An ambulance must go back to it’s base(hospital) after a service. (Consider failed request as well)**</a:t>
            </a:r>
          </a:p>
          <a:p>
            <a:pPr marL="457200" indent="-457200">
              <a:lnSpc>
                <a:spcPct val="150000"/>
              </a:lnSpc>
              <a:buFont typeface="+mj-lt"/>
              <a:buAutoNum type="arabicPeriod"/>
            </a:pPr>
            <a:r>
              <a:rPr lang="en-US" altLang="zh-TW" sz="2400" dirty="0"/>
              <a:t>An ambulance only be available when it’s in the base.(And thus can tackle requests.)</a:t>
            </a:r>
          </a:p>
        </p:txBody>
      </p:sp>
      <p:sp>
        <p:nvSpPr>
          <p:cNvPr id="6" name="文字方塊 5">
            <a:extLst>
              <a:ext uri="{FF2B5EF4-FFF2-40B4-BE49-F238E27FC236}">
                <a16:creationId xmlns:a16="http://schemas.microsoft.com/office/drawing/2014/main" id="{1436DF43-B5DF-4E49-B53E-D21E049A336D}"/>
              </a:ext>
            </a:extLst>
          </p:cNvPr>
          <p:cNvSpPr txBox="1"/>
          <p:nvPr/>
        </p:nvSpPr>
        <p:spPr>
          <a:xfrm>
            <a:off x="4457699" y="827989"/>
            <a:ext cx="7077807" cy="646331"/>
          </a:xfrm>
          <a:prstGeom prst="rect">
            <a:avLst/>
          </a:prstGeom>
          <a:noFill/>
        </p:spPr>
        <p:txBody>
          <a:bodyPr wrap="square" rtlCol="0">
            <a:spAutoFit/>
          </a:bodyPr>
          <a:lstStyle/>
          <a:p>
            <a:r>
              <a:rPr lang="en-US" altLang="zh-TW" dirty="0">
                <a:solidFill>
                  <a:schemeClr val="bg2">
                    <a:lumMod val="50000"/>
                  </a:schemeClr>
                </a:solidFill>
              </a:rPr>
              <a:t>The statements with *s are optional requirements, you have to complete all requirements of less *s before you challenge more *s requirements. </a:t>
            </a:r>
            <a:endParaRPr lang="zh-TW" altLang="en-US" dirty="0">
              <a:solidFill>
                <a:schemeClr val="bg2">
                  <a:lumMod val="50000"/>
                </a:schemeClr>
              </a:solidFill>
            </a:endParaRPr>
          </a:p>
        </p:txBody>
      </p:sp>
    </p:spTree>
    <p:extLst>
      <p:ext uri="{BB962C8B-B14F-4D97-AF65-F5344CB8AC3E}">
        <p14:creationId xmlns:p14="http://schemas.microsoft.com/office/powerpoint/2010/main" val="212536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7</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0814249" cy="5021055"/>
          </a:xfrm>
          <a:prstGeom prst="rect">
            <a:avLst/>
          </a:prstGeom>
          <a:noFill/>
        </p:spPr>
        <p:txBody>
          <a:bodyPr wrap="square" rtlCol="0">
            <a:spAutoFit/>
          </a:bodyPr>
          <a:lstStyle/>
          <a:p>
            <a:pPr>
              <a:lnSpc>
                <a:spcPct val="150000"/>
              </a:lnSpc>
            </a:pPr>
            <a:r>
              <a:rPr lang="en-US" altLang="zh-TW" sz="2400" dirty="0"/>
              <a:t>Details &amp; Assumptions</a:t>
            </a:r>
          </a:p>
          <a:p>
            <a:pPr marL="457200" indent="-457200">
              <a:lnSpc>
                <a:spcPct val="150000"/>
              </a:lnSpc>
              <a:buFont typeface="+mj-lt"/>
              <a:buAutoNum type="arabicPeriod" startAt="6"/>
            </a:pPr>
            <a:r>
              <a:rPr lang="en-US" altLang="zh-TW" sz="2400" dirty="0"/>
              <a:t>Once there are no any available server(ambulance) for a request of a demand node, the request failed.</a:t>
            </a:r>
          </a:p>
          <a:p>
            <a:pPr marL="457200" indent="-457200">
              <a:lnSpc>
                <a:spcPct val="150000"/>
              </a:lnSpc>
              <a:buFont typeface="+mj-lt"/>
              <a:buAutoNum type="arabicPeriod" startAt="6"/>
            </a:pPr>
            <a:r>
              <a:rPr lang="en-US" altLang="zh-TW" sz="2400" dirty="0"/>
              <a:t>Assign failed requests to potential server(the server which is active and can cover the request but might be busy then), the server must tackle the failed request after it finish current works. </a:t>
            </a:r>
          </a:p>
          <a:p>
            <a:pPr marL="457200" indent="-457200">
              <a:lnSpc>
                <a:spcPct val="150000"/>
              </a:lnSpc>
              <a:buFont typeface="+mj-lt"/>
              <a:buAutoNum type="arabicPeriod" startAt="6"/>
            </a:pPr>
            <a:r>
              <a:rPr lang="en-US" altLang="zh-TW" sz="2400" dirty="0"/>
              <a:t>Assign requirements to the nearest server which is available.***</a:t>
            </a:r>
          </a:p>
          <a:p>
            <a:pPr marL="457200" indent="-457200">
              <a:lnSpc>
                <a:spcPct val="150000"/>
              </a:lnSpc>
              <a:buFont typeface="+mj-lt"/>
              <a:buAutoNum type="arabicPeriod" startAt="6"/>
            </a:pPr>
            <a:r>
              <a:rPr lang="en-US" altLang="zh-TW" sz="2400" dirty="0"/>
              <a:t>Performance measurement is sum of failure times(</a:t>
            </a:r>
            <a:r>
              <a:rPr lang="zh-TW" altLang="en-US" sz="2400" dirty="0"/>
              <a:t>次數</a:t>
            </a:r>
            <a:r>
              <a:rPr lang="en-US" altLang="zh-TW" sz="2400" dirty="0"/>
              <a:t>) of all demand nodes.</a:t>
            </a:r>
          </a:p>
          <a:p>
            <a:pPr marL="457200" indent="-457200">
              <a:lnSpc>
                <a:spcPct val="150000"/>
              </a:lnSpc>
              <a:buFont typeface="+mj-lt"/>
              <a:buAutoNum type="arabicPeriod" startAt="6"/>
            </a:pPr>
            <a:r>
              <a:rPr lang="en-US" altLang="zh-TW" sz="2400" dirty="0"/>
              <a:t>Arrival time and service time follow exponential distribution.</a:t>
            </a:r>
          </a:p>
        </p:txBody>
      </p:sp>
      <p:sp>
        <p:nvSpPr>
          <p:cNvPr id="6" name="文字方塊 5">
            <a:extLst>
              <a:ext uri="{FF2B5EF4-FFF2-40B4-BE49-F238E27FC236}">
                <a16:creationId xmlns:a16="http://schemas.microsoft.com/office/drawing/2014/main" id="{D9735050-4B8F-42ED-B1B4-A197285BC927}"/>
              </a:ext>
            </a:extLst>
          </p:cNvPr>
          <p:cNvSpPr txBox="1"/>
          <p:nvPr/>
        </p:nvSpPr>
        <p:spPr>
          <a:xfrm>
            <a:off x="4457699" y="827989"/>
            <a:ext cx="7077807" cy="646331"/>
          </a:xfrm>
          <a:prstGeom prst="rect">
            <a:avLst/>
          </a:prstGeom>
          <a:noFill/>
        </p:spPr>
        <p:txBody>
          <a:bodyPr wrap="square" rtlCol="0">
            <a:spAutoFit/>
          </a:bodyPr>
          <a:lstStyle/>
          <a:p>
            <a:r>
              <a:rPr lang="en-US" altLang="zh-TW" dirty="0">
                <a:solidFill>
                  <a:schemeClr val="bg2">
                    <a:lumMod val="50000"/>
                  </a:schemeClr>
                </a:solidFill>
              </a:rPr>
              <a:t>The statements with *s are optional requirements, you have to complete all requirements of less *s before you challenge more *s requirements. </a:t>
            </a:r>
            <a:endParaRPr lang="zh-TW" altLang="en-US" dirty="0">
              <a:solidFill>
                <a:schemeClr val="bg2">
                  <a:lumMod val="50000"/>
                </a:schemeClr>
              </a:solidFill>
            </a:endParaRPr>
          </a:p>
        </p:txBody>
      </p:sp>
    </p:spTree>
    <p:extLst>
      <p:ext uri="{BB962C8B-B14F-4D97-AF65-F5344CB8AC3E}">
        <p14:creationId xmlns:p14="http://schemas.microsoft.com/office/powerpoint/2010/main" val="294592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8</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0814249" cy="4467057"/>
          </a:xfrm>
          <a:prstGeom prst="rect">
            <a:avLst/>
          </a:prstGeom>
          <a:noFill/>
        </p:spPr>
        <p:txBody>
          <a:bodyPr wrap="square" rtlCol="0">
            <a:spAutoFit/>
          </a:bodyPr>
          <a:lstStyle/>
          <a:p>
            <a:pPr>
              <a:lnSpc>
                <a:spcPct val="150000"/>
              </a:lnSpc>
            </a:pPr>
            <a:r>
              <a:rPr lang="en-US" altLang="zh-TW" sz="2400" dirty="0"/>
              <a:t>Parameters</a:t>
            </a:r>
          </a:p>
          <a:p>
            <a:pPr marL="285750" indent="-285750">
              <a:lnSpc>
                <a:spcPct val="150000"/>
              </a:lnSpc>
              <a:buFont typeface="Arial" panose="020B0604020202020204" pitchFamily="34" charset="0"/>
              <a:buChar char="•"/>
            </a:pPr>
            <a:r>
              <a:rPr lang="en-US" altLang="zh-TW" sz="2400" dirty="0"/>
              <a:t>Location information of demand points and server points are in excel file.</a:t>
            </a:r>
          </a:p>
          <a:p>
            <a:pPr marL="285750" indent="-285750">
              <a:lnSpc>
                <a:spcPct val="150000"/>
              </a:lnSpc>
              <a:buFont typeface="Arial" panose="020B0604020202020204" pitchFamily="34" charset="0"/>
              <a:buChar char="•"/>
            </a:pPr>
            <a:r>
              <a:rPr lang="en-US" altLang="zh-TW" sz="2400" dirty="0"/>
              <a:t>Arrival rate and service rate of each demand point are in excel file. </a:t>
            </a:r>
          </a:p>
          <a:p>
            <a:pPr marL="285750" indent="-285750">
              <a:lnSpc>
                <a:spcPct val="150000"/>
              </a:lnSpc>
              <a:buFont typeface="Arial" panose="020B0604020202020204" pitchFamily="34" charset="0"/>
              <a:buChar char="•"/>
            </a:pPr>
            <a:r>
              <a:rPr lang="en-US" altLang="zh-TW" sz="2400" dirty="0"/>
              <a:t>Max speed of servers are 1(same as default).</a:t>
            </a:r>
          </a:p>
          <a:p>
            <a:pPr marL="285750" indent="-285750">
              <a:lnSpc>
                <a:spcPct val="150000"/>
              </a:lnSpc>
              <a:buFont typeface="Arial" panose="020B0604020202020204" pitchFamily="34" charset="0"/>
              <a:buChar char="•"/>
            </a:pPr>
            <a:r>
              <a:rPr lang="en-US" altLang="zh-TW" sz="2400" dirty="0"/>
              <a:t>Coverage area of any server is a circle with radius is 250.</a:t>
            </a:r>
          </a:p>
          <a:p>
            <a:pPr marL="285750" indent="-285750">
              <a:lnSpc>
                <a:spcPct val="150000"/>
              </a:lnSpc>
              <a:buFont typeface="Arial" panose="020B0604020202020204" pitchFamily="34" charset="0"/>
              <a:buChar char="•"/>
            </a:pPr>
            <a:r>
              <a:rPr lang="en-US" altLang="zh-TW" sz="2400" dirty="0"/>
              <a:t>Amount of server is equal to 7.</a:t>
            </a:r>
          </a:p>
          <a:p>
            <a:pPr marL="285750" indent="-285750">
              <a:lnSpc>
                <a:spcPct val="150000"/>
              </a:lnSpc>
              <a:buFont typeface="Arial" panose="020B0604020202020204" pitchFamily="34" charset="0"/>
              <a:buChar char="•"/>
            </a:pPr>
            <a:r>
              <a:rPr lang="en-US" altLang="zh-TW" sz="2400" dirty="0"/>
              <a:t>All streams are 0.</a:t>
            </a:r>
          </a:p>
          <a:p>
            <a:pPr marL="285750" indent="-285750">
              <a:lnSpc>
                <a:spcPct val="150000"/>
              </a:lnSpc>
              <a:buFont typeface="Arial" panose="020B0604020202020204" pitchFamily="34" charset="0"/>
              <a:buChar char="•"/>
            </a:pPr>
            <a:r>
              <a:rPr lang="en-US" altLang="zh-TW" sz="2400" dirty="0"/>
              <a:t>Time limit of each run is 10000.</a:t>
            </a:r>
          </a:p>
        </p:txBody>
      </p:sp>
    </p:spTree>
    <p:extLst>
      <p:ext uri="{BB962C8B-B14F-4D97-AF65-F5344CB8AC3E}">
        <p14:creationId xmlns:p14="http://schemas.microsoft.com/office/powerpoint/2010/main" val="324840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619593C-7632-492B-A415-9A2234337FC9}" type="slidenum">
              <a:rPr lang="zh-TW" altLang="en-US" smtClean="0"/>
              <a:pPr/>
              <a:t>9</a:t>
            </a:fld>
            <a:endParaRPr lang="zh-TW" altLang="en-US"/>
          </a:p>
        </p:txBody>
      </p:sp>
      <p:sp>
        <p:nvSpPr>
          <p:cNvPr id="3" name="文字方塊 2">
            <a:extLst>
              <a:ext uri="{FF2B5EF4-FFF2-40B4-BE49-F238E27FC236}">
                <a16:creationId xmlns:a16="http://schemas.microsoft.com/office/drawing/2014/main" id="{ACCE1F71-D5DF-45E0-B501-C2F23734AD3A}"/>
              </a:ext>
            </a:extLst>
          </p:cNvPr>
          <p:cNvSpPr txBox="1"/>
          <p:nvPr/>
        </p:nvSpPr>
        <p:spPr>
          <a:xfrm>
            <a:off x="246183" y="827989"/>
            <a:ext cx="3383288" cy="646331"/>
          </a:xfrm>
          <a:prstGeom prst="rect">
            <a:avLst/>
          </a:prstGeom>
          <a:noFill/>
        </p:spPr>
        <p:txBody>
          <a:bodyPr wrap="square" rtlCol="0">
            <a:spAutoFit/>
          </a:bodyPr>
          <a:lstStyle/>
          <a:p>
            <a:r>
              <a:rPr lang="en-US" altLang="zh-TW" sz="3600" b="1" dirty="0">
                <a:latin typeface="+mj-lt"/>
              </a:rPr>
              <a:t>Midterm</a:t>
            </a:r>
            <a:endParaRPr lang="zh-TW" altLang="en-US" sz="3600" b="1" dirty="0">
              <a:latin typeface="+mj-lt"/>
            </a:endParaRPr>
          </a:p>
        </p:txBody>
      </p:sp>
      <p:sp>
        <p:nvSpPr>
          <p:cNvPr id="5" name="文字方塊 4">
            <a:extLst>
              <a:ext uri="{FF2B5EF4-FFF2-40B4-BE49-F238E27FC236}">
                <a16:creationId xmlns:a16="http://schemas.microsoft.com/office/drawing/2014/main" id="{300EA7B1-642B-4199-B247-0119B7AC75E8}"/>
              </a:ext>
            </a:extLst>
          </p:cNvPr>
          <p:cNvSpPr txBox="1"/>
          <p:nvPr/>
        </p:nvSpPr>
        <p:spPr>
          <a:xfrm>
            <a:off x="539550" y="1474320"/>
            <a:ext cx="10814249" cy="2805063"/>
          </a:xfrm>
          <a:prstGeom prst="rect">
            <a:avLst/>
          </a:prstGeom>
          <a:noFill/>
        </p:spPr>
        <p:txBody>
          <a:bodyPr wrap="square" rtlCol="0">
            <a:spAutoFit/>
          </a:bodyPr>
          <a:lstStyle/>
          <a:p>
            <a:pPr>
              <a:lnSpc>
                <a:spcPct val="150000"/>
              </a:lnSpc>
            </a:pPr>
            <a:r>
              <a:rPr lang="en-US" altLang="zh-TW" sz="2400" dirty="0"/>
              <a:t>Extra</a:t>
            </a:r>
          </a:p>
          <a:p>
            <a:pPr marL="285750" indent="-285750">
              <a:lnSpc>
                <a:spcPct val="150000"/>
              </a:lnSpc>
              <a:buFont typeface="Arial" panose="020B0604020202020204" pitchFamily="34" charset="0"/>
              <a:buChar char="•"/>
            </a:pPr>
            <a:r>
              <a:rPr lang="en-US" altLang="zh-TW" sz="2400" dirty="0"/>
              <a:t>Dashboard(5%)</a:t>
            </a:r>
          </a:p>
          <a:p>
            <a:pPr marL="285750" indent="-285750">
              <a:lnSpc>
                <a:spcPct val="150000"/>
              </a:lnSpc>
              <a:buFont typeface="Arial" panose="020B0604020202020204" pitchFamily="34" charset="0"/>
              <a:buChar char="•"/>
            </a:pPr>
            <a:r>
              <a:rPr lang="en-US" altLang="zh-TW" sz="2400" dirty="0"/>
              <a:t>GUI(5%)</a:t>
            </a:r>
          </a:p>
          <a:p>
            <a:pPr marL="285750" indent="-285750">
              <a:lnSpc>
                <a:spcPct val="150000"/>
              </a:lnSpc>
              <a:buFont typeface="Arial" panose="020B0604020202020204" pitchFamily="34" charset="0"/>
              <a:buChar char="•"/>
            </a:pPr>
            <a:r>
              <a:rPr lang="en-US" altLang="zh-TW" sz="2400" dirty="0"/>
              <a:t>Version that stops model once a demand node fail and combine two version into one model.(Hint : the option of version should be a controllable parameter)(10%)</a:t>
            </a:r>
          </a:p>
        </p:txBody>
      </p:sp>
    </p:spTree>
    <p:extLst>
      <p:ext uri="{BB962C8B-B14F-4D97-AF65-F5344CB8AC3E}">
        <p14:creationId xmlns:p14="http://schemas.microsoft.com/office/powerpoint/2010/main" val="39461613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50171</TotalTime>
  <Words>662</Words>
  <Application>Microsoft Office PowerPoint</Application>
  <PresentationFormat>寬螢幕</PresentationFormat>
  <Paragraphs>93</Paragraphs>
  <Slides>10</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新細明體</vt:lpstr>
      <vt:lpstr>標楷體</vt:lpstr>
      <vt:lpstr>Arial</vt:lpstr>
      <vt:lpstr>Calibri</vt:lpstr>
      <vt:lpstr>Calibri Light</vt:lpstr>
      <vt:lpstr>Office 佈景主題</vt:lpstr>
      <vt:lpstr>模擬學 Simulation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Sheng-I</dc:creator>
  <cp:lastModifiedBy>yao neon</cp:lastModifiedBy>
  <cp:revision>2149</cp:revision>
  <dcterms:created xsi:type="dcterms:W3CDTF">2014-09-10T03:01:14Z</dcterms:created>
  <dcterms:modified xsi:type="dcterms:W3CDTF">2020-04-07T04:26:04Z</dcterms:modified>
</cp:coreProperties>
</file>