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6b2c44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6b2c44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6b2c443e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6b2c44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b6b2c443e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b6b2c443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marR="38100" rtl="0" algn="l">
              <a:lnSpc>
                <a:spcPct val="128571"/>
              </a:lnSpc>
              <a:spcBef>
                <a:spcPts val="0"/>
              </a:spcBef>
              <a:spcAft>
                <a:spcPts val="0"/>
              </a:spcAft>
              <a:buNone/>
            </a:pPr>
            <a:r>
              <a:rPr b="1" lang="en" sz="4000">
                <a:latin typeface="Arial"/>
                <a:ea typeface="Arial"/>
                <a:cs typeface="Arial"/>
                <a:sym typeface="Arial"/>
              </a:rPr>
              <a:t>Fresh Food E-commerce System</a:t>
            </a:r>
            <a:endParaRPr b="1" sz="4000">
              <a:latin typeface="Arial"/>
              <a:ea typeface="Arial"/>
              <a:cs typeface="Arial"/>
              <a:sym typeface="Arial"/>
            </a:endParaRPr>
          </a:p>
          <a:p>
            <a:pPr indent="0" lvl="0" marL="0" rtl="0" algn="l">
              <a:spcBef>
                <a:spcPts val="0"/>
              </a:spcBef>
              <a:spcAft>
                <a:spcPts val="0"/>
              </a:spcAft>
              <a:buNone/>
            </a:pPr>
            <a:r>
              <a:t/>
            </a:r>
            <a:endParaRPr/>
          </a:p>
        </p:txBody>
      </p:sp>
      <p:sp>
        <p:nvSpPr>
          <p:cNvPr id="68" name="Google Shape;68;p13"/>
          <p:cNvSpPr txBox="1"/>
          <p:nvPr>
            <p:ph idx="1" type="subTitle"/>
          </p:nvPr>
        </p:nvSpPr>
        <p:spPr>
          <a:xfrm>
            <a:off x="525875" y="2069625"/>
            <a:ext cx="9039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INFO5100 Application Engineer &amp; Dev Final Project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 name="Google Shape;69;p13"/>
          <p:cNvSpPr txBox="1"/>
          <p:nvPr/>
        </p:nvSpPr>
        <p:spPr>
          <a:xfrm>
            <a:off x="5233725" y="3203400"/>
            <a:ext cx="300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Presented by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 sz="1800">
                <a:solidFill>
                  <a:schemeClr val="lt1"/>
                </a:solidFill>
              </a:rPr>
              <a:t>Mengdi Yu    (001599192）</a:t>
            </a:r>
            <a:endParaRPr sz="1800">
              <a:solidFill>
                <a:schemeClr val="lt1"/>
              </a:solidFill>
            </a:endParaRPr>
          </a:p>
          <a:p>
            <a:pPr indent="0" lvl="0" marL="0" rtl="0" algn="l">
              <a:spcBef>
                <a:spcPts val="0"/>
              </a:spcBef>
              <a:spcAft>
                <a:spcPts val="0"/>
              </a:spcAft>
              <a:buNone/>
            </a:pPr>
            <a:r>
              <a:rPr lang="en" sz="1800">
                <a:solidFill>
                  <a:schemeClr val="lt1"/>
                </a:solidFill>
              </a:rPr>
              <a:t>Jiawei Qian</a:t>
            </a:r>
            <a:r>
              <a:rPr lang="en" sz="1800">
                <a:solidFill>
                  <a:schemeClr val="lt1"/>
                </a:solidFill>
              </a:rPr>
              <a:t>   (002109507)</a:t>
            </a:r>
            <a:endParaRPr sz="1800">
              <a:solidFill>
                <a:schemeClr val="lt1"/>
              </a:solidFill>
            </a:endParaRPr>
          </a:p>
          <a:p>
            <a:pPr indent="0" lvl="0" marL="0" rtl="0" algn="l">
              <a:spcBef>
                <a:spcPts val="0"/>
              </a:spcBef>
              <a:spcAft>
                <a:spcPts val="0"/>
              </a:spcAft>
              <a:buNone/>
            </a:pPr>
            <a:r>
              <a:rPr lang="en" sz="1800">
                <a:solidFill>
                  <a:schemeClr val="lt1"/>
                </a:solidFill>
              </a:rPr>
              <a:t>Huanlin Xiao</a:t>
            </a:r>
            <a:r>
              <a:rPr lang="en" sz="1800">
                <a:solidFill>
                  <a:schemeClr val="lt1"/>
                </a:solidFill>
              </a:rPr>
              <a:t> (</a:t>
            </a:r>
            <a:r>
              <a:rPr lang="en" sz="1800">
                <a:solidFill>
                  <a:schemeClr val="lt1"/>
                </a:solidFill>
              </a:rPr>
              <a:t>001523208</a:t>
            </a:r>
            <a:r>
              <a:rPr lang="en" sz="1800">
                <a:solidFill>
                  <a:schemeClr val="lt1"/>
                </a:solidFill>
              </a:rPr>
              <a:t>)</a:t>
            </a:r>
            <a:endParaRPr sz="1800">
              <a:solidFill>
                <a:schemeClr val="lt1"/>
              </a:solidFill>
            </a:endParaRPr>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rPr lang="en"/>
              <a:t>    </a:t>
            </a:r>
            <a:r>
              <a:rPr lang="en"/>
              <a:t>Ecosystem</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5" name="Google Shape;7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Our project forms such an ecosystem, including enterprises or organizations like suppliers, sales, logistics, and customer service. In this way, it reduces the cost management and resource waste caused by communication between different enterprises and organizations.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1415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continuousness of COVID-19 has led to an increasing impact on traditional commodity trade. Customers prefer online and non-contact delivery methods. Enterprises need to make full use of e-commerce to realize informatization and modernization management. Although the current online shopping system is relatively mature, there are still many processes that can be simplified for communication and cooperation between different enterprises by establishing an ecosystem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2610250" y="0"/>
            <a:ext cx="3690466" cy="5028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Requests</a:t>
            </a:r>
            <a:endParaRPr/>
          </a:p>
        </p:txBody>
      </p:sp>
      <p:sp>
        <p:nvSpPr>
          <p:cNvPr id="92" name="Google Shape;9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Purchase to market</a:t>
            </a:r>
            <a:endParaRPr/>
          </a:p>
          <a:p>
            <a:pPr indent="-342900" lvl="0" marL="457200" rtl="0" algn="l">
              <a:spcBef>
                <a:spcPts val="1600"/>
              </a:spcBef>
              <a:spcAft>
                <a:spcPts val="0"/>
              </a:spcAft>
              <a:buSzPts val="1800"/>
              <a:buChar char="●"/>
            </a:pPr>
            <a:r>
              <a:rPr lang="en"/>
              <a:t>Customer Buy</a:t>
            </a:r>
            <a:endParaRPr/>
          </a:p>
          <a:p>
            <a:pPr indent="-342900" lvl="0" marL="457200" rtl="0" algn="l">
              <a:spcBef>
                <a:spcPts val="1600"/>
              </a:spcBef>
              <a:spcAft>
                <a:spcPts val="0"/>
              </a:spcAft>
              <a:buSzPts val="1800"/>
              <a:buChar char="●"/>
            </a:pPr>
            <a:r>
              <a:rPr lang="en"/>
              <a:t>Product Delivery</a:t>
            </a:r>
            <a:endParaRPr/>
          </a:p>
          <a:p>
            <a:pPr indent="-342900" lvl="0" marL="457200" rtl="0" algn="l">
              <a:spcBef>
                <a:spcPts val="1600"/>
              </a:spcBef>
              <a:spcAft>
                <a:spcPts val="0"/>
              </a:spcAft>
              <a:buSzPts val="1800"/>
              <a:buChar char="●"/>
            </a:pPr>
            <a:r>
              <a:rPr lang="en"/>
              <a:t>Customer Service Ticket</a:t>
            </a:r>
            <a:endParaRPr/>
          </a:p>
          <a:p>
            <a:pPr indent="-342900" lvl="0" marL="457200" rtl="0" algn="l">
              <a:spcBef>
                <a:spcPts val="1600"/>
              </a:spcBef>
              <a:spcAft>
                <a:spcPts val="1600"/>
              </a:spcAft>
              <a:buSzPts val="1800"/>
              <a:buChar char="●"/>
            </a:pPr>
            <a:r>
              <a:rPr lang="en"/>
              <a:t>Order Refund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Creative Points</a:t>
            </a:r>
            <a:endParaRPr/>
          </a:p>
        </p:txBody>
      </p:sp>
      <p:sp>
        <p:nvSpPr>
          <p:cNvPr id="98" name="Google Shape;9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Role Based Access Control</a:t>
            </a:r>
            <a:endParaRPr/>
          </a:p>
          <a:p>
            <a:pPr indent="-342900" lvl="0" marL="457200" rtl="0" algn="l">
              <a:spcBef>
                <a:spcPts val="1600"/>
              </a:spcBef>
              <a:spcAft>
                <a:spcPts val="0"/>
              </a:spcAft>
              <a:buSzPts val="1800"/>
              <a:buChar char="●"/>
            </a:pPr>
            <a:r>
              <a:rPr lang="en"/>
              <a:t>Order Email Notification</a:t>
            </a:r>
            <a:endParaRPr/>
          </a:p>
          <a:p>
            <a:pPr indent="-342900" lvl="0" marL="457200" rtl="0" algn="l">
              <a:spcBef>
                <a:spcPts val="1600"/>
              </a:spcBef>
              <a:spcAft>
                <a:spcPts val="1600"/>
              </a:spcAft>
              <a:buSzPts val="1800"/>
              <a:buChar char="●"/>
            </a:pPr>
            <a:r>
              <a:rPr lang="en"/>
              <a:t>Data Visualization</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60950" y="6516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 Stack</a:t>
            </a:r>
            <a:endParaRPr/>
          </a:p>
        </p:txBody>
      </p:sp>
      <p:sp>
        <p:nvSpPr>
          <p:cNvPr id="104" name="Google Shape;104;p19"/>
          <p:cNvSpPr txBox="1"/>
          <p:nvPr/>
        </p:nvSpPr>
        <p:spPr>
          <a:xfrm>
            <a:off x="460950" y="2094600"/>
            <a:ext cx="7579800" cy="17856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Char char="❖"/>
            </a:pPr>
            <a:r>
              <a:rPr lang="en" sz="2600">
                <a:solidFill>
                  <a:schemeClr val="lt1"/>
                </a:solidFill>
              </a:rPr>
              <a:t>Project Dependency Management: Maven</a:t>
            </a:r>
            <a:endParaRPr sz="2600">
              <a:solidFill>
                <a:schemeClr val="lt1"/>
              </a:solidFill>
            </a:endParaRPr>
          </a:p>
          <a:p>
            <a:pPr indent="-393700" lvl="0" marL="457200" rtl="0" algn="l">
              <a:spcBef>
                <a:spcPts val="0"/>
              </a:spcBef>
              <a:spcAft>
                <a:spcPts val="0"/>
              </a:spcAft>
              <a:buClr>
                <a:schemeClr val="lt1"/>
              </a:buClr>
              <a:buSzPts val="2600"/>
              <a:buChar char="❖"/>
            </a:pPr>
            <a:r>
              <a:rPr lang="en" sz="2600">
                <a:solidFill>
                  <a:schemeClr val="lt1"/>
                </a:solidFill>
              </a:rPr>
              <a:t>Database: MySQL</a:t>
            </a:r>
            <a:endParaRPr sz="2600">
              <a:solidFill>
                <a:schemeClr val="lt1"/>
              </a:solidFill>
            </a:endParaRPr>
          </a:p>
          <a:p>
            <a:pPr indent="-393700" lvl="0" marL="457200" rtl="0" algn="l">
              <a:spcBef>
                <a:spcPts val="0"/>
              </a:spcBef>
              <a:spcAft>
                <a:spcPts val="0"/>
              </a:spcAft>
              <a:buClr>
                <a:schemeClr val="lt1"/>
              </a:buClr>
              <a:buSzPts val="2600"/>
              <a:buChar char="❖"/>
            </a:pPr>
            <a:r>
              <a:rPr lang="en" sz="2600">
                <a:solidFill>
                  <a:schemeClr val="lt1"/>
                </a:solidFill>
              </a:rPr>
              <a:t>Persistence: Hibernate</a:t>
            </a:r>
            <a:endParaRPr sz="2600">
              <a:solidFill>
                <a:schemeClr val="lt1"/>
              </a:solidFill>
            </a:endParaRPr>
          </a:p>
          <a:p>
            <a:pPr indent="-393700" lvl="0" marL="457200" rtl="0" algn="l">
              <a:spcBef>
                <a:spcPts val="0"/>
              </a:spcBef>
              <a:spcAft>
                <a:spcPts val="0"/>
              </a:spcAft>
              <a:buClr>
                <a:schemeClr val="lt1"/>
              </a:buClr>
              <a:buSzPts val="2600"/>
              <a:buChar char="❖"/>
            </a:pPr>
            <a:r>
              <a:rPr lang="en" sz="2600">
                <a:solidFill>
                  <a:schemeClr val="lt1"/>
                </a:solidFill>
              </a:rPr>
              <a:t>Visualization Analysis: jfreechart</a:t>
            </a:r>
            <a:endParaRPr sz="2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460950" y="2094600"/>
            <a:ext cx="757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Roboto"/>
                <a:ea typeface="Roboto"/>
                <a:cs typeface="Roboto"/>
                <a:sym typeface="Roboto"/>
              </a:rPr>
              <a:t>                     </a:t>
            </a:r>
            <a:r>
              <a:rPr lang="en" sz="3200">
                <a:solidFill>
                  <a:schemeClr val="lt1"/>
                </a:solidFill>
                <a:latin typeface="Roboto"/>
                <a:ea typeface="Roboto"/>
                <a:cs typeface="Roboto"/>
                <a:sym typeface="Roboto"/>
              </a:rPr>
              <a:t>Thanks for Watching!</a:t>
            </a:r>
            <a:endParaRPr sz="2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