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8180CD-53E3-46EE-9FF9-5F01592080E9}">
  <a:tblStyle styleId="{538180CD-53E3-46EE-9FF9-5F01592080E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c05c0c54d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c05c0c54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c05c0c54d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c05c0c5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c05c0c54d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c05c0c5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b="1" sz="2000">
                <a:solidFill>
                  <a:srgbClr val="17365D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AMMU\Desktop\Border.png" id="52" name="Google Shape;5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b="1" i="0" sz="2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cap="flat" cmpd="thickThin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18045" l="0" r="0" t="0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SMART ASSISTIVE SYSTEM FOR VISUALLY IMPAIRED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550"/>
              <a:buNone/>
            </a:pPr>
            <a:r>
              <a:rPr lang="en-US" sz="2350">
                <a:latin typeface="Cambria"/>
                <a:ea typeface="Cambria"/>
                <a:cs typeface="Cambria"/>
                <a:sym typeface="Cambria"/>
              </a:rPr>
              <a:t>Batch Number:CSE-91</a:t>
            </a:r>
            <a:endParaRPr sz="235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1550"/>
              <a:buNone/>
            </a:pPr>
            <a:r>
              <a:t/>
            </a:r>
            <a:endParaRPr sz="155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9873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{538180CD-53E3-46EE-9FF9-5F01592080E9}</a:tableStyleId>
              </a:tblPr>
              <a:tblGrid>
                <a:gridCol w="2085000"/>
                <a:gridCol w="3333675"/>
              </a:tblGrid>
              <a:tr h="306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b="1" sz="18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b="1" sz="18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20211CSE0888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ANAKHA ELIZA SHAJI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20211CSE0244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AARON PHILIP ALEX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20211CSE0238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KEN TOM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20211CSE0338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RAPUR SURYA GNAAN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35970" y="2513340"/>
            <a:ext cx="5514300" cy="20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Under the Supervision of,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Dr.</a:t>
            </a:r>
            <a:r>
              <a:rPr b="1" lang="en-US" sz="17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 Raghavendra T S 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School of Computer Science and Engineering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Presidency University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b="1" i="0" lang="en-US" sz="20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PIP2001 Capstone Project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b="1" lang="en-US" sz="20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VIVA-VOCE</a:t>
            </a:r>
            <a:endParaRPr b="1" i="0" sz="20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32725" y="4533900"/>
            <a:ext cx="122499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NAVIA combines cutting-edge technology with practical solutions to address the challenges faced by visually impaired individuals.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Highlights include: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Facial Recognition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for improved social interaction and safety.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Obstacle Detection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for dynamic and static object navigation.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Voice Assistance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for seamless hands-free control of tasks.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SOS Feature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for enhanced safety in emergencies.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Future development plans include: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Cloud-based data storage for portability.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Additional features like currency detection, multilingual support, and real-time traffic signal identification.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NAVIA empowers visually impaired individuals to live with greater independence and confidence, transforming their everyday experiences.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88500" y="988150"/>
            <a:ext cx="11828100" cy="510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230">
                <a:latin typeface="Times New Roman"/>
                <a:ea typeface="Times New Roman"/>
                <a:cs typeface="Times New Roman"/>
                <a:sym typeface="Times New Roman"/>
              </a:rPr>
              <a:t>[1]. A. Ramli, H. J. Kim, and Y. S. Lee, "Integration of multimodal sensor data for robust indoor localization," </a:t>
            </a:r>
            <a:r>
              <a:rPr b="1" i="1" lang="en-US" sz="1230">
                <a:latin typeface="Times New Roman"/>
                <a:ea typeface="Times New Roman"/>
                <a:cs typeface="Times New Roman"/>
                <a:sym typeface="Times New Roman"/>
              </a:rPr>
              <a:t>Sensors and Actuators A: Physical</a:t>
            </a:r>
            <a:r>
              <a:rPr b="1" lang="en-US" sz="1230">
                <a:latin typeface="Times New Roman"/>
                <a:ea typeface="Times New Roman"/>
                <a:cs typeface="Times New Roman"/>
                <a:sym typeface="Times New Roman"/>
              </a:rPr>
              <a:t>, vol. 251, pp. 1–10, 2016.</a:t>
            </a:r>
            <a:endParaRPr b="1" sz="12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230">
                <a:latin typeface="Times New Roman"/>
                <a:ea typeface="Times New Roman"/>
                <a:cs typeface="Times New Roman"/>
                <a:sym typeface="Times New Roman"/>
              </a:rPr>
              <a:t>[2]. A. Muhammad Haris, R. Valérie, and L. Gérard, "Magnetic field-based heading estimation for pedestrian navigation environments," in </a:t>
            </a:r>
            <a:r>
              <a:rPr b="1" i="1" lang="en-US" sz="1230">
                <a:latin typeface="Times New Roman"/>
                <a:ea typeface="Times New Roman"/>
                <a:cs typeface="Times New Roman"/>
                <a:sym typeface="Times New Roman"/>
              </a:rPr>
              <a:t>Proceedings of the 2003 International Conference on Outdoor Positioning and Indoor Navigation</a:t>
            </a:r>
            <a:r>
              <a:rPr b="1" lang="en-US" sz="1230">
                <a:latin typeface="Times New Roman"/>
                <a:ea typeface="Times New Roman"/>
                <a:cs typeface="Times New Roman"/>
                <a:sym typeface="Times New Roman"/>
              </a:rPr>
              <a:t>, Guimarães, Portugal, 2011, pp. 21–23.</a:t>
            </a:r>
            <a:endParaRPr b="1" sz="12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230">
                <a:latin typeface="Times New Roman"/>
                <a:ea typeface="Times New Roman"/>
                <a:cs typeface="Times New Roman"/>
                <a:sym typeface="Times New Roman"/>
              </a:rPr>
              <a:t>[3]. El-taher FE-z, Taha A, Courtney J, Mckeever S. "A Systematic Review of Urban Navigation Systems for Visually Impaired People." </a:t>
            </a:r>
            <a:r>
              <a:rPr b="1" i="1" lang="en-US" sz="1230">
                <a:latin typeface="Times New Roman"/>
                <a:ea typeface="Times New Roman"/>
                <a:cs typeface="Times New Roman"/>
                <a:sym typeface="Times New Roman"/>
              </a:rPr>
              <a:t>Sensors</a:t>
            </a:r>
            <a:r>
              <a:rPr b="1" lang="en-US" sz="1230">
                <a:latin typeface="Times New Roman"/>
                <a:ea typeface="Times New Roman"/>
                <a:cs typeface="Times New Roman"/>
                <a:sym typeface="Times New Roman"/>
              </a:rPr>
              <a:t>. 2021; 21(9):3103. https://doi.org/10.3390/s21093103</a:t>
            </a:r>
            <a:endParaRPr b="1" sz="12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230">
                <a:latin typeface="Times New Roman"/>
                <a:ea typeface="Times New Roman"/>
                <a:cs typeface="Times New Roman"/>
                <a:sym typeface="Times New Roman"/>
              </a:rPr>
              <a:t>[4]. G. Nicholas, and G. E. Legge, "Blind navigation and the role of technology," in </a:t>
            </a:r>
            <a:r>
              <a:rPr b="1" i="1" lang="en-US" sz="1230">
                <a:latin typeface="Times New Roman"/>
                <a:ea typeface="Times New Roman"/>
                <a:cs typeface="Times New Roman"/>
                <a:sym typeface="Times New Roman"/>
              </a:rPr>
              <a:t>The Engineering Handbook of Smart Technology for Aging, Disability, and Independence</a:t>
            </a:r>
            <a:r>
              <a:rPr b="1" lang="en-US" sz="1230">
                <a:latin typeface="Times New Roman"/>
                <a:ea typeface="Times New Roman"/>
                <a:cs typeface="Times New Roman"/>
                <a:sym typeface="Times New Roman"/>
              </a:rPr>
              <a:t>, 2008, pp. 479–500.</a:t>
            </a:r>
            <a:endParaRPr b="1" sz="12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230">
                <a:latin typeface="Times New Roman"/>
                <a:ea typeface="Times New Roman"/>
                <a:cs typeface="Times New Roman"/>
                <a:sym typeface="Times New Roman"/>
              </a:rPr>
              <a:t>[5]. H. Makino, D. Ito, K. Nishimori, M. Kobayashi, and D. Wakatsuki, "Pedestrian indoor navigation method, communication and autonomous navigation," in </a:t>
            </a:r>
            <a:r>
              <a:rPr b="1" i="1" lang="en-US" sz="1230">
                <a:latin typeface="Times New Roman"/>
                <a:ea typeface="Times New Roman"/>
                <a:cs typeface="Times New Roman"/>
                <a:sym typeface="Times New Roman"/>
              </a:rPr>
              <a:t>Proceedings of the 2011 International Conference on Indoor Positioning and Indoor Navigation</a:t>
            </a:r>
            <a:r>
              <a:rPr b="1" lang="en-US" sz="1230">
                <a:latin typeface="Times New Roman"/>
                <a:ea typeface="Times New Roman"/>
                <a:cs typeface="Times New Roman"/>
                <a:sym typeface="Times New Roman"/>
              </a:rPr>
              <a:t>, ETH Zurich, 2010, pp. 403–404.</a:t>
            </a:r>
            <a:endParaRPr b="1" sz="12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230">
                <a:latin typeface="Times New Roman"/>
                <a:ea typeface="Times New Roman"/>
                <a:cs typeface="Times New Roman"/>
                <a:sym typeface="Times New Roman"/>
              </a:rPr>
              <a:t>[6]. H. Min and K. Sohn, "Deep learning-based live detection of pedestrian traffic signals," </a:t>
            </a:r>
            <a:r>
              <a:rPr b="1" i="1" lang="en-US" sz="1230">
                <a:latin typeface="Times New Roman"/>
                <a:ea typeface="Times New Roman"/>
                <a:cs typeface="Times New Roman"/>
                <a:sym typeface="Times New Roman"/>
              </a:rPr>
              <a:t>IEEE Transactions</a:t>
            </a:r>
            <a:r>
              <a:rPr b="1" lang="en-US" sz="1230">
                <a:latin typeface="Times New Roman"/>
                <a:ea typeface="Times New Roman"/>
                <a:cs typeface="Times New Roman"/>
                <a:sym typeface="Times New Roman"/>
              </a:rPr>
              <a:t>, vol. 20, no. 4, pp. 1464–1476, 2019.</a:t>
            </a:r>
            <a:endParaRPr b="1" sz="12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230">
                <a:latin typeface="Times New Roman"/>
                <a:ea typeface="Times New Roman"/>
                <a:cs typeface="Times New Roman"/>
                <a:sym typeface="Times New Roman"/>
              </a:rPr>
              <a:t>[7]. J. K. W. Kolodziej and H. Johan, </a:t>
            </a:r>
            <a:r>
              <a:rPr b="1" i="1" lang="en-US" sz="1230">
                <a:latin typeface="Times New Roman"/>
                <a:ea typeface="Times New Roman"/>
                <a:cs typeface="Times New Roman"/>
                <a:sym typeface="Times New Roman"/>
              </a:rPr>
              <a:t>LPS Applications and Services</a:t>
            </a:r>
            <a:r>
              <a:rPr b="1" lang="en-US" sz="1230">
                <a:latin typeface="Times New Roman"/>
                <a:ea typeface="Times New Roman"/>
                <a:cs typeface="Times New Roman"/>
                <a:sym typeface="Times New Roman"/>
              </a:rPr>
              <a:t>. Taylor &amp; Francis Group, 2006, pp. 87–164.</a:t>
            </a:r>
            <a:endParaRPr b="1" sz="12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230">
                <a:latin typeface="Times New Roman"/>
                <a:ea typeface="Times New Roman"/>
                <a:cs typeface="Times New Roman"/>
                <a:sym typeface="Times New Roman"/>
              </a:rPr>
              <a:t>[8]. J. Nordin and A. M. Ali, "Indoor navigation and localization for sight impaired people," </a:t>
            </a:r>
            <a:r>
              <a:rPr b="1" i="1" lang="en-US" sz="1230">
                <a:latin typeface="Times New Roman"/>
                <a:ea typeface="Times New Roman"/>
                <a:cs typeface="Times New Roman"/>
                <a:sym typeface="Times New Roman"/>
              </a:rPr>
              <a:t>Journal of Computer Science</a:t>
            </a:r>
            <a:r>
              <a:rPr b="1" lang="en-US" sz="1230">
                <a:latin typeface="Times New Roman"/>
                <a:ea typeface="Times New Roman"/>
                <a:cs typeface="Times New Roman"/>
                <a:sym typeface="Times New Roman"/>
              </a:rPr>
              <a:t>, vol. 5, no. 11, pp. 883–889, 2009.</a:t>
            </a:r>
            <a:endParaRPr b="1" sz="12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230">
                <a:latin typeface="Times New Roman"/>
                <a:ea typeface="Times New Roman"/>
                <a:cs typeface="Times New Roman"/>
                <a:sym typeface="Times New Roman"/>
              </a:rPr>
              <a:t>[9]. L. Hui, D. Houshang, B. Pat, and L. Jing, "Survey of wired outdoor positioning techniques," </a:t>
            </a:r>
            <a:r>
              <a:rPr b="1" i="1" lang="en-US" sz="1230">
                <a:latin typeface="Times New Roman"/>
                <a:ea typeface="Times New Roman"/>
                <a:cs typeface="Times New Roman"/>
                <a:sym typeface="Times New Roman"/>
              </a:rPr>
              <a:t>IEEE Transactions on Systems, Man, and Cybernetics</a:t>
            </a:r>
            <a:r>
              <a:rPr b="1" lang="en-US" sz="1230">
                <a:latin typeface="Times New Roman"/>
                <a:ea typeface="Times New Roman"/>
                <a:cs typeface="Times New Roman"/>
                <a:sym typeface="Times New Roman"/>
              </a:rPr>
              <a:t>, vol. 37, no. 12, pp. 1267–1280, 2007.</a:t>
            </a:r>
            <a:endParaRPr b="1" sz="12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b="1" lang="en-US" sz="1230">
                <a:latin typeface="Times New Roman"/>
                <a:ea typeface="Times New Roman"/>
                <a:cs typeface="Times New Roman"/>
                <a:sym typeface="Times New Roman"/>
              </a:rPr>
              <a:t>[10]. M. Nakajima and S. Haruyama, "New internal navigation system for sight impaired people using viable light communication," </a:t>
            </a:r>
            <a:r>
              <a:rPr b="1" i="1" lang="en-US" sz="1230">
                <a:latin typeface="Times New Roman"/>
                <a:ea typeface="Times New Roman"/>
                <a:cs typeface="Times New Roman"/>
                <a:sym typeface="Times New Roman"/>
              </a:rPr>
              <a:t>EUGSIP Journal on Wired Communication</a:t>
            </a:r>
            <a:r>
              <a:rPr b="1" lang="en-US" sz="1230">
                <a:latin typeface="Times New Roman"/>
                <a:ea typeface="Times New Roman"/>
                <a:cs typeface="Times New Roman"/>
                <a:sym typeface="Times New Roman"/>
              </a:rPr>
              <a:t>, vol. 2013, no. 1, p. 37, Dec. 2013.</a:t>
            </a:r>
            <a:endParaRPr b="1" sz="216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Achievements (if any)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Presented and published research paper on NAVIA at the 10th ASIA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International Conference, conducted by the UTM Johor,Malaysia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2811" y="1441315"/>
            <a:ext cx="3893305" cy="393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12800" y="1143000"/>
            <a:ext cx="10668000" cy="50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224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7"/>
              <a:buFont typeface="Times New Roman"/>
              <a:buChar char="●"/>
            </a:pPr>
            <a:r>
              <a:rPr b="1" lang="en-US" sz="1947"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lang="en-US" sz="1947">
                <a:latin typeface="Times New Roman"/>
                <a:ea typeface="Times New Roman"/>
                <a:cs typeface="Times New Roman"/>
                <a:sym typeface="Times New Roman"/>
              </a:rPr>
              <a:t>: Empower visually impaired individuals to navigate independently and confidently in any environment.</a:t>
            </a:r>
            <a:endParaRPr sz="194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2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7"/>
              <a:buFont typeface="Times New Roman"/>
              <a:buChar char="●"/>
            </a:pPr>
            <a:r>
              <a:rPr lang="en-US" sz="1947"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  <a:endParaRPr sz="194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24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7"/>
              <a:buFont typeface="Times New Roman"/>
              <a:buChar char="●"/>
            </a:pPr>
            <a:r>
              <a:rPr b="1" lang="en-US" sz="1947">
                <a:latin typeface="Times New Roman"/>
                <a:ea typeface="Times New Roman"/>
                <a:cs typeface="Times New Roman"/>
                <a:sym typeface="Times New Roman"/>
              </a:rPr>
              <a:t>Facial Recognition Module</a:t>
            </a:r>
            <a:r>
              <a:rPr lang="en-US" sz="1947">
                <a:latin typeface="Times New Roman"/>
                <a:ea typeface="Times New Roman"/>
                <a:cs typeface="Times New Roman"/>
                <a:sym typeface="Times New Roman"/>
              </a:rPr>
              <a:t>: Recognizes known faces and updates the database with new ones.</a:t>
            </a:r>
            <a:endParaRPr sz="194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24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7"/>
              <a:buFont typeface="Times New Roman"/>
              <a:buChar char="●"/>
            </a:pPr>
            <a:r>
              <a:rPr b="1" lang="en-US" sz="1947">
                <a:latin typeface="Times New Roman"/>
                <a:ea typeface="Times New Roman"/>
                <a:cs typeface="Times New Roman"/>
                <a:sym typeface="Times New Roman"/>
              </a:rPr>
              <a:t>Voice Assistant Integration</a:t>
            </a:r>
            <a:r>
              <a:rPr lang="en-US" sz="1947">
                <a:latin typeface="Times New Roman"/>
                <a:ea typeface="Times New Roman"/>
                <a:cs typeface="Times New Roman"/>
                <a:sym typeface="Times New Roman"/>
              </a:rPr>
              <a:t>: Simplifies tasks like navigation, web searches, and messaging.</a:t>
            </a:r>
            <a:endParaRPr sz="194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24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7"/>
              <a:buFont typeface="Times New Roman"/>
              <a:buChar char="●"/>
            </a:pPr>
            <a:r>
              <a:rPr b="1" lang="en-US" sz="1947">
                <a:latin typeface="Times New Roman"/>
                <a:ea typeface="Times New Roman"/>
                <a:cs typeface="Times New Roman"/>
                <a:sym typeface="Times New Roman"/>
              </a:rPr>
              <a:t>Obstacle Detection</a:t>
            </a:r>
            <a:r>
              <a:rPr lang="en-US" sz="1947">
                <a:latin typeface="Times New Roman"/>
                <a:ea typeface="Times New Roman"/>
                <a:cs typeface="Times New Roman"/>
                <a:sym typeface="Times New Roman"/>
              </a:rPr>
              <a:t>: Uses sensors to detect and notify users about objects, both static and dynamic.</a:t>
            </a:r>
            <a:endParaRPr sz="194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2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7"/>
              <a:buFont typeface="Times New Roman"/>
              <a:buChar char="●"/>
            </a:pPr>
            <a:r>
              <a:rPr lang="en-US" sz="1947">
                <a:latin typeface="Times New Roman"/>
                <a:ea typeface="Times New Roman"/>
                <a:cs typeface="Times New Roman"/>
                <a:sym typeface="Times New Roman"/>
              </a:rPr>
              <a:t>Focus on real-world usability, adapting to dynamic conditions and user needs to enhance overall independence.</a:t>
            </a:r>
            <a:endParaRPr sz="194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88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620"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</a:pPr>
            <a:r>
              <a:t/>
            </a:r>
            <a:endParaRPr sz="880"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</a:pPr>
            <a:r>
              <a:t/>
            </a:r>
            <a:endParaRPr sz="88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LITERATURE REVIEW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b="1" lang="en-US" sz="1850">
                <a:latin typeface="Times New Roman"/>
                <a:ea typeface="Times New Roman"/>
                <a:cs typeface="Times New Roman"/>
                <a:sym typeface="Times New Roman"/>
              </a:rPr>
              <a:t>Context:</a:t>
            </a:r>
            <a:endParaRPr b="1"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Traditional aids like white canes and guide dogs provide limited assistance.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Modern advancements integrate AI, sensors, and real-time feedback for improved navigation systems.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b="1" lang="en-US" sz="1850">
                <a:latin typeface="Times New Roman"/>
                <a:ea typeface="Times New Roman"/>
                <a:cs typeface="Times New Roman"/>
                <a:sym typeface="Times New Roman"/>
              </a:rPr>
              <a:t>Challenges Identified:</a:t>
            </a:r>
            <a:endParaRPr b="1"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b="1" lang="en-US" sz="1850">
                <a:latin typeface="Times New Roman"/>
                <a:ea typeface="Times New Roman"/>
                <a:cs typeface="Times New Roman"/>
                <a:sym typeface="Times New Roman"/>
              </a:rPr>
              <a:t>Cost Barrier</a:t>
            </a: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: Advanced solutions are often expensive, limiting accessibility.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b="1" lang="en-US" sz="1850">
                <a:latin typeface="Times New Roman"/>
                <a:ea typeface="Times New Roman"/>
                <a:cs typeface="Times New Roman"/>
                <a:sym typeface="Times New Roman"/>
              </a:rPr>
              <a:t>Design Constraints</a:t>
            </a: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: Existing systems often lack iterative user-centric designs, reducing effectiveness.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b="1" lang="en-US" sz="1850">
                <a:latin typeface="Times New Roman"/>
                <a:ea typeface="Times New Roman"/>
                <a:cs typeface="Times New Roman"/>
                <a:sym typeface="Times New Roman"/>
              </a:rPr>
              <a:t>Dynamic Environment Limitations</a:t>
            </a: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: Current systems struggle in crowded or rapidly changing outdoor environments.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b="1" lang="en-US" sz="1850">
                <a:latin typeface="Times New Roman"/>
                <a:ea typeface="Times New Roman"/>
                <a:cs typeface="Times New Roman"/>
                <a:sym typeface="Times New Roman"/>
              </a:rPr>
              <a:t>Opportunities for Improvement:</a:t>
            </a:r>
            <a:endParaRPr b="1"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Integration of cost-effective technologies with better real-world adaptability.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Prioritizing feedback-driven iterative designs to cater to user needs.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RESEARCH GAP IDENTIFIED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65325" y="1143000"/>
            <a:ext cx="10668000" cy="51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Research Gaps Identified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Data Fusion and Calibration Challenges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Difficulty aligning and synchronizing data from multiple sensors like RGB-D cameras and LiDAR.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Calibration issues reduce real-time system accuracy.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High Costs Limiting Accessibility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Expensive components (LiDAR, depth cameras) increase production costs.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Limited adoption prevents economies of scale.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Lack of User-Centered Designs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Insufficient real-world testing and iterative feedback.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Generic designs fail to address individual user needs.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Ineffectiveness in Dynamic Outdoor Environments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Challenges with moving obstacles, GPS inaccuracy, and environmental variability.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Struggles with real-time adaptation in dynamic scenarios.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This concise version retains the key points while being brief for presentation purposes. Let me know if further edits are needed!</a:t>
            </a:r>
            <a:endParaRPr>
              <a:solidFill>
                <a:schemeClr val="dk1"/>
              </a:solidFill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Proposed Methodology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Face Recognition: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Implemented using OpenCV for real-time identification of individuals.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Creates a feedback loop to update unknown faces into a secure database for future recognition.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Captures live video feed, processes frames, and matches detected faces with stored data.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Allows users to name and save unrecognized faces, ensuring adaptability over time.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Navigation: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Uses MobileNet SSD model for real-time obstacle detection.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Processes video feed into frames to detect objects and compute their positions.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Provides directional guidance such as "Move Left," "Stop," or "Go Straight," based on obstacle proximity and location.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Incorporates proximity sensors to enhance accuracy in guiding users through challenging environments.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4.Voice Assistant: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Supports speech recognition and text-to-speech for seamless user interaction.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Handles multiple tasks including retrieving online information, messaging, and voice calling.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Multilingual capabilities ensure inclusivity for non-English-speaking users.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Integrated with navigation and object detection modules for a hands-free experience.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75"/>
              <a:buNone/>
            </a:pP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5.System Integration: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Combines facial recognition, obstacle detection, and voice assistant modules into a unified system.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Cloud-based storage ensures secure data access across multiple devices, supporting scalability and portability.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00"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700"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700"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700"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700"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7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Objectives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132"/>
              <a:buNone/>
            </a:pPr>
            <a:r>
              <a:t/>
            </a:r>
            <a:endParaRPr b="1" sz="2333">
              <a:latin typeface="Arial"/>
              <a:ea typeface="Arial"/>
              <a:cs typeface="Arial"/>
              <a:sym typeface="Arial"/>
            </a:endParaRPr>
          </a:p>
          <a:p>
            <a:pPr indent="-3336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US" sz="2133">
                <a:latin typeface="Arial"/>
                <a:ea typeface="Arial"/>
                <a:cs typeface="Arial"/>
                <a:sym typeface="Arial"/>
              </a:rPr>
              <a:t>Enhance Safety and Independence</a:t>
            </a:r>
            <a:br>
              <a:rPr b="1" lang="en-US" sz="2133">
                <a:latin typeface="Arial"/>
                <a:ea typeface="Arial"/>
                <a:cs typeface="Arial"/>
                <a:sym typeface="Arial"/>
              </a:rPr>
            </a:br>
            <a:endParaRPr b="1" sz="2133">
              <a:latin typeface="Arial"/>
              <a:ea typeface="Arial"/>
              <a:cs typeface="Arial"/>
              <a:sym typeface="Arial"/>
            </a:endParaRPr>
          </a:p>
          <a:p>
            <a:pPr indent="-33361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133">
                <a:latin typeface="Arial"/>
                <a:ea typeface="Arial"/>
                <a:cs typeface="Arial"/>
                <a:sym typeface="Arial"/>
              </a:rPr>
              <a:t>Reliable obstacle detection and SOS features for safer mobility.</a:t>
            </a:r>
            <a:endParaRPr sz="2133">
              <a:latin typeface="Arial"/>
              <a:ea typeface="Arial"/>
              <a:cs typeface="Arial"/>
              <a:sym typeface="Arial"/>
            </a:endParaRPr>
          </a:p>
          <a:p>
            <a:pPr indent="-33361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133">
                <a:latin typeface="Arial"/>
                <a:ea typeface="Arial"/>
                <a:cs typeface="Arial"/>
                <a:sym typeface="Arial"/>
              </a:rPr>
              <a:t>Boost user confidence with real-time navigation and assistance.</a:t>
            </a:r>
            <a:endParaRPr sz="2133">
              <a:latin typeface="Arial"/>
              <a:ea typeface="Arial"/>
              <a:cs typeface="Arial"/>
              <a:sym typeface="Arial"/>
            </a:endParaRPr>
          </a:p>
          <a:p>
            <a:pPr indent="-3336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US" sz="2133">
                <a:latin typeface="Arial"/>
                <a:ea typeface="Arial"/>
                <a:cs typeface="Arial"/>
                <a:sym typeface="Arial"/>
              </a:rPr>
              <a:t>Improve System Accuracy</a:t>
            </a:r>
            <a:br>
              <a:rPr b="1" lang="en-US" sz="2133">
                <a:latin typeface="Arial"/>
                <a:ea typeface="Arial"/>
                <a:cs typeface="Arial"/>
                <a:sym typeface="Arial"/>
              </a:rPr>
            </a:br>
            <a:endParaRPr b="1" sz="2133">
              <a:latin typeface="Arial"/>
              <a:ea typeface="Arial"/>
              <a:cs typeface="Arial"/>
              <a:sym typeface="Arial"/>
            </a:endParaRPr>
          </a:p>
          <a:p>
            <a:pPr indent="-33361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133">
                <a:latin typeface="Arial"/>
                <a:ea typeface="Arial"/>
                <a:cs typeface="Arial"/>
                <a:sym typeface="Arial"/>
              </a:rPr>
              <a:t>Seamless indoor and outdoor navigation with GPS and BLE.</a:t>
            </a:r>
            <a:endParaRPr sz="2133">
              <a:latin typeface="Arial"/>
              <a:ea typeface="Arial"/>
              <a:cs typeface="Arial"/>
              <a:sym typeface="Arial"/>
            </a:endParaRPr>
          </a:p>
          <a:p>
            <a:pPr indent="-33361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133">
                <a:latin typeface="Arial"/>
                <a:ea typeface="Arial"/>
                <a:cs typeface="Arial"/>
                <a:sym typeface="Arial"/>
              </a:rPr>
              <a:t>Advanced models (YOLO, CNNs) for precise detection and recognition.</a:t>
            </a:r>
            <a:endParaRPr sz="2133">
              <a:latin typeface="Arial"/>
              <a:ea typeface="Arial"/>
              <a:cs typeface="Arial"/>
              <a:sym typeface="Arial"/>
            </a:endParaRPr>
          </a:p>
          <a:p>
            <a:pPr indent="-3336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US" sz="2133">
                <a:latin typeface="Arial"/>
                <a:ea typeface="Arial"/>
                <a:cs typeface="Arial"/>
                <a:sym typeface="Arial"/>
              </a:rPr>
              <a:t>Cost-Effective and Scalable</a:t>
            </a:r>
            <a:br>
              <a:rPr b="1" lang="en-US" sz="2133">
                <a:latin typeface="Arial"/>
                <a:ea typeface="Arial"/>
                <a:cs typeface="Arial"/>
                <a:sym typeface="Arial"/>
              </a:rPr>
            </a:br>
            <a:endParaRPr b="1" sz="2133">
              <a:latin typeface="Arial"/>
              <a:ea typeface="Arial"/>
              <a:cs typeface="Arial"/>
              <a:sym typeface="Arial"/>
            </a:endParaRPr>
          </a:p>
          <a:p>
            <a:pPr indent="-33361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133">
                <a:latin typeface="Arial"/>
                <a:ea typeface="Arial"/>
                <a:cs typeface="Arial"/>
                <a:sym typeface="Arial"/>
              </a:rPr>
              <a:t>Affordable hardware like Raspberry Pi and open-source software.</a:t>
            </a:r>
            <a:endParaRPr sz="2133">
              <a:latin typeface="Arial"/>
              <a:ea typeface="Arial"/>
              <a:cs typeface="Arial"/>
              <a:sym typeface="Arial"/>
            </a:endParaRPr>
          </a:p>
          <a:p>
            <a:pPr indent="-33361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133">
                <a:latin typeface="Arial"/>
                <a:ea typeface="Arial"/>
                <a:cs typeface="Arial"/>
                <a:sym typeface="Arial"/>
              </a:rPr>
              <a:t>Modular design for easy upgrades and widespread adoption.</a:t>
            </a:r>
            <a:endParaRPr sz="2133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System Design &amp; Implementation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- Architecture: hardware, software, and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cloud integration. 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- Technologies used: OpenCV, YOLO,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TensorFlow, Raspberry Pi, etc. 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- Multimodal feedback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mechanisms (audio, tactile, vibration).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6200" y="1143000"/>
            <a:ext cx="4159050" cy="53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Timeline of Project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25" y="1039750"/>
            <a:ext cx="10368099" cy="47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Outcomes / Results Obtained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- Enhanced obstacle detection and navigation. 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- Reliable face recognition. 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- Accessibility improvements with multimodal feedback. 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- Emergency features ensuring safety.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020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Data Security: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Prioritizes encryption for sensitive data like GPS locations and facial information.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Ensures secure communication between hardware and software components to prevent unauthorized access.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2. Scalability: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Cloud infrastructure enables seamless data access and storage, even with device changes.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Future upgrades planned for currency recognition, multilingual voice assistance, and traffic signal detection.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