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7" r:id="rId2"/>
    <p:sldId id="256" r:id="rId3"/>
    <p:sldId id="257" r:id="rId4"/>
    <p:sldId id="258" r:id="rId5"/>
    <p:sldId id="259" r:id="rId6"/>
    <p:sldId id="260" r:id="rId7"/>
    <p:sldId id="261" r:id="rId8"/>
    <p:sldId id="262" r:id="rId9"/>
    <p:sldId id="263" r:id="rId1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6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A42D35A-8E1B-4C46-B715-7CC2F76E1962}" type="datetimeFigureOut">
              <a:rPr lang="en-IN" smtClean="0"/>
              <a:t>05-04-2025</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F41EA53-1A59-4108-9797-2EA67106DFFA}" type="slidenum">
              <a:rPr lang="en-IN" smtClean="0"/>
              <a:t>‹#›</a:t>
            </a:fld>
            <a:endParaRPr lang="en-IN"/>
          </a:p>
        </p:txBody>
      </p:sp>
    </p:spTree>
    <p:extLst>
      <p:ext uri="{BB962C8B-B14F-4D97-AF65-F5344CB8AC3E}">
        <p14:creationId xmlns:p14="http://schemas.microsoft.com/office/powerpoint/2010/main" val="332572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F41EA53-1A59-4108-9797-2EA67106DFFA}" type="slidenum">
              <a:rPr lang="en-IN" smtClean="0"/>
              <a:t>7</a:t>
            </a:fld>
            <a:endParaRPr lang="en-IN"/>
          </a:p>
        </p:txBody>
      </p:sp>
    </p:spTree>
    <p:extLst>
      <p:ext uri="{BB962C8B-B14F-4D97-AF65-F5344CB8AC3E}">
        <p14:creationId xmlns:p14="http://schemas.microsoft.com/office/powerpoint/2010/main" val="2734445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19852"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3365-D3EC-41B5-8ACB-ED5946A700F1}"/>
              </a:ext>
            </a:extLst>
          </p:cNvPr>
          <p:cNvSpPr>
            <a:spLocks noGrp="1"/>
          </p:cNvSpPr>
          <p:nvPr>
            <p:ph type="ctrTitle"/>
          </p:nvPr>
        </p:nvSpPr>
        <p:spPr>
          <a:xfrm>
            <a:off x="685800" y="2171640"/>
            <a:ext cx="7772400" cy="800219"/>
          </a:xfrm>
        </p:spPr>
        <p:txBody>
          <a:bodyPr/>
          <a:lstStyle/>
          <a:p>
            <a:pPr algn="ctr"/>
            <a:r>
              <a:rPr lang="en-US" dirty="0">
                <a:latin typeface="Times New Roman" panose="02020603050405020304" pitchFamily="18" charset="0"/>
                <a:cs typeface="Times New Roman" panose="02020603050405020304" pitchFamily="18" charset="0"/>
              </a:rPr>
              <a:t>GenAI Interactive Learning Games </a:t>
            </a:r>
            <a:br>
              <a:rPr lang="en-US"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(Math Adventure)</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6307E9-A85F-9AED-E725-0AEBC1260E01}"/>
              </a:ext>
            </a:extLst>
          </p:cNvPr>
          <p:cNvSpPr>
            <a:spLocks noGrp="1"/>
          </p:cNvSpPr>
          <p:nvPr>
            <p:ph type="subTitle" idx="4"/>
          </p:nvPr>
        </p:nvSpPr>
        <p:spPr>
          <a:xfrm>
            <a:off x="533400" y="3943350"/>
            <a:ext cx="6400800" cy="615553"/>
          </a:xfrm>
        </p:spPr>
        <p:txBody>
          <a:bodyPr/>
          <a:lstStyle/>
          <a:p>
            <a:r>
              <a:rPr lang="en-US" sz="2000" b="1" dirty="0">
                <a:latin typeface="Times New Roman" panose="02020603050405020304" pitchFamily="18" charset="0"/>
                <a:cs typeface="Times New Roman" panose="02020603050405020304" pitchFamily="18" charset="0"/>
              </a:rPr>
              <a:t>TEAM MEMBERS: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AARON ANDE</a:t>
            </a:r>
          </a:p>
        </p:txBody>
      </p:sp>
      <p:sp>
        <p:nvSpPr>
          <p:cNvPr id="10" name="TextBox 9">
            <a:extLst>
              <a:ext uri="{FF2B5EF4-FFF2-40B4-BE49-F238E27FC236}">
                <a16:creationId xmlns:a16="http://schemas.microsoft.com/office/drawing/2014/main" id="{F2E623E9-619E-75FC-382F-34AAC844D74E}"/>
              </a:ext>
            </a:extLst>
          </p:cNvPr>
          <p:cNvSpPr txBox="1"/>
          <p:nvPr/>
        </p:nvSpPr>
        <p:spPr>
          <a:xfrm>
            <a:off x="457200" y="514350"/>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TEAM NAME:  </a:t>
            </a:r>
            <a:r>
              <a:rPr lang="en-US" sz="1800" dirty="0">
                <a:latin typeface="Times New Roman" panose="02020603050405020304" pitchFamily="18" charset="0"/>
                <a:cs typeface="Times New Roman" panose="02020603050405020304" pitchFamily="18" charset="0"/>
              </a:rPr>
              <a:t>KARUNYA_T18</a:t>
            </a:r>
          </a:p>
        </p:txBody>
      </p:sp>
    </p:spTree>
    <p:extLst>
      <p:ext uri="{BB962C8B-B14F-4D97-AF65-F5344CB8AC3E}">
        <p14:creationId xmlns:p14="http://schemas.microsoft.com/office/powerpoint/2010/main" val="44463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61950"/>
            <a:ext cx="5319852" cy="413575"/>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Problem</a:t>
            </a:r>
            <a:r>
              <a:rPr spc="-10" dirty="0">
                <a:latin typeface="Times New Roman" panose="02020603050405020304" pitchFamily="18" charset="0"/>
                <a:cs typeface="Times New Roman" panose="02020603050405020304" pitchFamily="18" charset="0"/>
              </a:rPr>
              <a:t> Statement</a:t>
            </a:r>
          </a:p>
        </p:txBody>
      </p:sp>
      <p:sp>
        <p:nvSpPr>
          <p:cNvPr id="4" name="Rectangle 1">
            <a:extLst>
              <a:ext uri="{FF2B5EF4-FFF2-40B4-BE49-F238E27FC236}">
                <a16:creationId xmlns:a16="http://schemas.microsoft.com/office/drawing/2014/main" id="{443E4998-AFC8-1AD3-43D8-0CF0EBBC6AAD}"/>
              </a:ext>
            </a:extLst>
          </p:cNvPr>
          <p:cNvSpPr>
            <a:spLocks noChangeArrowheads="1"/>
          </p:cNvSpPr>
          <p:nvPr/>
        </p:nvSpPr>
        <p:spPr bwMode="auto">
          <a:xfrm>
            <a:off x="228600" y="1047750"/>
            <a:ext cx="8686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students struggle with conventional learning methods due to one-size-fits-all approaches that fail to adapt to individual learning speeds and abilities. Static question banks limit engagement, and students often lose motivation when faced with challenges that are either too easy or too difficult. The lack of personalized difficulty adjustments and interactive learning mechanics results in suboptimal learning outcomes. </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solve these issues by integrating Generative AI to create adaptive learning experiences. The system will dynamically generate math problems, modify difficulty levels based on performance, and provide real-time feedback to encourage active learning.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latin typeface="Times New Roman" panose="02020603050405020304" pitchFamily="18" charset="0"/>
                <a:cs typeface="Times New Roman" panose="02020603050405020304" pitchFamily="18" charset="0"/>
              </a:rPr>
              <a:t>Unique</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Idea Brief </a:t>
            </a:r>
            <a:r>
              <a:rPr spc="-10" dirty="0">
                <a:latin typeface="Times New Roman" panose="02020603050405020304" pitchFamily="18" charset="0"/>
                <a:cs typeface="Times New Roman" panose="02020603050405020304" pitchFamily="18" charset="0"/>
              </a:rPr>
              <a:t>(Solution)</a:t>
            </a:r>
          </a:p>
        </p:txBody>
      </p:sp>
      <p:sp>
        <p:nvSpPr>
          <p:cNvPr id="3" name="TextBox 2">
            <a:extLst>
              <a:ext uri="{FF2B5EF4-FFF2-40B4-BE49-F238E27FC236}">
                <a16:creationId xmlns:a16="http://schemas.microsoft.com/office/drawing/2014/main" id="{B46E8062-0842-53C8-D0E7-3AFDE98C2EE7}"/>
              </a:ext>
            </a:extLst>
          </p:cNvPr>
          <p:cNvSpPr txBox="1"/>
          <p:nvPr/>
        </p:nvSpPr>
        <p:spPr>
          <a:xfrm>
            <a:off x="419100" y="2114550"/>
            <a:ext cx="8305800" cy="3733800"/>
          </a:xfrm>
          <a:prstGeom prst="rect">
            <a:avLst/>
          </a:prstGeom>
          <a:noFill/>
        </p:spPr>
        <p:txBody>
          <a:bodyPr wrap="square" rtlCol="0">
            <a:spAutoFit/>
          </a:bodyPr>
          <a:lstStyle/>
          <a:p>
            <a:endParaRPr lang="en-US" dirty="0"/>
          </a:p>
        </p:txBody>
      </p:sp>
      <p:sp>
        <p:nvSpPr>
          <p:cNvPr id="4" name="Rectangle 1">
            <a:extLst>
              <a:ext uri="{FF2B5EF4-FFF2-40B4-BE49-F238E27FC236}">
                <a16:creationId xmlns:a16="http://schemas.microsoft.com/office/drawing/2014/main" id="{96B3419F-3CC6-DD3C-2D23-4C5204E19A7C}"/>
              </a:ext>
            </a:extLst>
          </p:cNvPr>
          <p:cNvSpPr>
            <a:spLocks noChangeArrowheads="1"/>
          </p:cNvSpPr>
          <p:nvPr/>
        </p:nvSpPr>
        <p:spPr bwMode="auto">
          <a:xfrm>
            <a:off x="146964" y="819150"/>
            <a:ext cx="8850071"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Develop an AI-driven learning game that generates interactive math questions dynamically.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Implement an adaptive difficulty system that adjusts question complexity based on user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Introduce a scoring and rewards mechanism to enhance user engagement through stars,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coins, and power-ups.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Ensure an intuitive and user-friendly UI/UX with consistent design across game interfaces.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Incorporate AI analytics to track user progress, identify learning patterns, and suggest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improvements.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Provide real-time feedback to help students learn from mistakes and reinforce correct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concepts.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33350"/>
            <a:ext cx="5319852" cy="500649"/>
          </a:xfrm>
          <a:prstGeom prst="rect">
            <a:avLst/>
          </a:prstGeom>
        </p:spPr>
        <p:txBody>
          <a:bodyPr vert="horz" wrap="square" lIns="0" tIns="99567" rIns="0" bIns="0" rtlCol="0">
            <a:spAutoFit/>
          </a:bodyPr>
          <a:lstStyle/>
          <a:p>
            <a:pPr marL="66675">
              <a:lnSpc>
                <a:spcPct val="100000"/>
              </a:lnSpc>
              <a:spcBef>
                <a:spcPts val="105"/>
              </a:spcBef>
            </a:pPr>
            <a:r>
              <a:rPr dirty="0">
                <a:latin typeface="Times New Roman" panose="02020603050405020304" pitchFamily="18" charset="0"/>
                <a:cs typeface="Times New Roman" panose="02020603050405020304" pitchFamily="18" charset="0"/>
              </a:rPr>
              <a:t>Features</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Offered</a:t>
            </a:r>
          </a:p>
        </p:txBody>
      </p:sp>
      <p:sp>
        <p:nvSpPr>
          <p:cNvPr id="3" name="TextBox 2">
            <a:extLst>
              <a:ext uri="{FF2B5EF4-FFF2-40B4-BE49-F238E27FC236}">
                <a16:creationId xmlns:a16="http://schemas.microsoft.com/office/drawing/2014/main" id="{10E4BD67-FD8A-667F-5D4C-F362B68A2437}"/>
              </a:ext>
            </a:extLst>
          </p:cNvPr>
          <p:cNvSpPr txBox="1"/>
          <p:nvPr/>
        </p:nvSpPr>
        <p:spPr>
          <a:xfrm>
            <a:off x="381000" y="3486150"/>
            <a:ext cx="8229600" cy="646331"/>
          </a:xfrm>
          <a:prstGeom prst="rect">
            <a:avLst/>
          </a:prstGeom>
          <a:noFill/>
        </p:spPr>
        <p:txBody>
          <a:bodyPr wrap="square" rtlCol="0">
            <a:spAutoFit/>
          </a:bodyPr>
          <a:lstStyle/>
          <a:p>
            <a:pPr marL="742950" lvl="1" indent="-285750">
              <a:buFont typeface="Arial" panose="020B0604020202020204" pitchFamily="34" charset="0"/>
              <a:buChar char="•"/>
            </a:pPr>
            <a:endParaRPr lang="en-US" dirty="0"/>
          </a:p>
          <a:p>
            <a:endParaRPr lang="en-US" dirty="0"/>
          </a:p>
        </p:txBody>
      </p:sp>
      <p:sp>
        <p:nvSpPr>
          <p:cNvPr id="5" name="Rectangle 2">
            <a:extLst>
              <a:ext uri="{FF2B5EF4-FFF2-40B4-BE49-F238E27FC236}">
                <a16:creationId xmlns:a16="http://schemas.microsoft.com/office/drawing/2014/main" id="{95578248-4A37-62B9-A28E-53B56F4EC55B}"/>
              </a:ext>
            </a:extLst>
          </p:cNvPr>
          <p:cNvSpPr>
            <a:spLocks noChangeArrowheads="1"/>
          </p:cNvSpPr>
          <p:nvPr/>
        </p:nvSpPr>
        <p:spPr bwMode="auto">
          <a:xfrm>
            <a:off x="381000" y="819150"/>
            <a:ext cx="7848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tabLst/>
            </a:pPr>
            <a:r>
              <a:rPr lang="en-US" altLang="en-US" sz="1600" b="1" dirty="0">
                <a:latin typeface="Times New Roman" panose="02020603050405020304" pitchFamily="18" charset="0"/>
                <a:cs typeface="Times New Roman" panose="02020603050405020304" pitchFamily="18" charset="0"/>
              </a:rPr>
              <a:t>Adaptive Learning Theory </a:t>
            </a:r>
          </a:p>
          <a:p>
            <a:pPr marL="0" marR="0" lvl="0" indent="0" algn="just"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Suggests that learning experiences should be personalized based on individual strengths </a:t>
            </a:r>
          </a:p>
          <a:p>
            <a:pPr marL="0" marR="0" lvl="0" indent="0" algn="just"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and weaknesses. </a:t>
            </a:r>
          </a:p>
          <a:p>
            <a:pPr marL="0" marR="0" lvl="0" indent="0" algn="just"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Implementation in this project: The game will adjust difficulty levels dynamically based </a:t>
            </a:r>
          </a:p>
          <a:p>
            <a:pPr marL="0" marR="0" lvl="0" indent="0" algn="just"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on user performance. </a:t>
            </a:r>
          </a:p>
          <a:p>
            <a:pPr marL="0" marR="0" lvl="0" indent="0" algn="just" defTabSz="914400" rtl="0" eaLnBrk="0" fontAlgn="base" latinLnBrk="0" hangingPunct="0">
              <a:spcBef>
                <a:spcPct val="0"/>
              </a:spcBef>
              <a:spcAft>
                <a:spcPct val="0"/>
              </a:spcAft>
              <a:buClrTx/>
              <a:buSzTx/>
              <a:tabLst/>
            </a:pPr>
            <a:r>
              <a:rPr lang="en-US" altLang="en-US" sz="1600" b="1" dirty="0">
                <a:latin typeface="Times New Roman" panose="02020603050405020304" pitchFamily="18" charset="0"/>
                <a:cs typeface="Times New Roman" panose="02020603050405020304" pitchFamily="18" charset="0"/>
              </a:rPr>
              <a:t>Gamification in Education </a:t>
            </a:r>
          </a:p>
          <a:p>
            <a:pPr marL="0" marR="0" lvl="0" indent="0" algn="just"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Applying game mechanics (rewards, challenges, achievements) to improve motivation </a:t>
            </a:r>
          </a:p>
          <a:p>
            <a:pPr marL="0" marR="0" lvl="0" indent="0" algn="just"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and engagement. </a:t>
            </a:r>
          </a:p>
          <a:p>
            <a:pPr marL="0" marR="0" lvl="0" indent="0" algn="just"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Implementation in this project: Introducing stars, coins, power-ups, and progression </a:t>
            </a:r>
          </a:p>
          <a:p>
            <a:pPr marL="0" marR="0" lvl="0" indent="0" algn="just"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constraints to encourage learning.</a:t>
            </a:r>
          </a:p>
          <a:p>
            <a:pPr marL="0" marR="0" lvl="0" indent="0" algn="just" defTabSz="914400" rtl="0" eaLnBrk="0" fontAlgn="base" latinLnBrk="0" hangingPunct="0">
              <a:spcBef>
                <a:spcPct val="0"/>
              </a:spcBef>
              <a:spcAft>
                <a:spcPct val="0"/>
              </a:spcAft>
              <a:buClrTx/>
              <a:buSzTx/>
              <a:tabLst/>
            </a:pPr>
            <a:r>
              <a:rPr lang="en-US" sz="1600" b="1" dirty="0">
                <a:latin typeface="Times New Roman" panose="02020603050405020304" pitchFamily="18" charset="0"/>
                <a:cs typeface="Times New Roman" panose="02020603050405020304" pitchFamily="18" charset="0"/>
              </a:rPr>
              <a:t>Generative AI in Education</a:t>
            </a:r>
          </a:p>
          <a:p>
            <a:pPr marL="0" marR="0" lvl="0" indent="0" algn="just" defTabSz="914400" rtl="0" eaLnBrk="0" fontAlgn="base" latinLnBrk="0" hangingPunct="0">
              <a:spcBef>
                <a:spcPct val="0"/>
              </a:spcBef>
              <a:spcAft>
                <a:spcPct val="0"/>
              </a:spcAft>
              <a:buClrTx/>
              <a:buSzTx/>
              <a:tabLst/>
            </a:pPr>
            <a:r>
              <a:rPr lang="en-US" sz="1600" dirty="0">
                <a:latin typeface="Times New Roman" panose="02020603050405020304" pitchFamily="18" charset="0"/>
                <a:cs typeface="Times New Roman" panose="02020603050405020304" pitchFamily="18" charset="0"/>
              </a:rPr>
              <a:t> • AI models like GPT-2/GPT-3 can generate story-based, interactive math problems.</a:t>
            </a:r>
          </a:p>
          <a:p>
            <a:pPr marL="0" marR="0" lvl="0" indent="0" algn="just" defTabSz="914400" rtl="0" eaLnBrk="0" fontAlgn="base" latinLnBrk="0" hangingPunct="0">
              <a:spcBef>
                <a:spcPct val="0"/>
              </a:spcBef>
              <a:spcAft>
                <a:spcPct val="0"/>
              </a:spcAft>
              <a:buClrTx/>
              <a:buSzTx/>
              <a:tabLst/>
            </a:pPr>
            <a:r>
              <a:rPr lang="en-US" sz="1600" dirty="0">
                <a:latin typeface="Times New Roman" panose="02020603050405020304" pitchFamily="18" charset="0"/>
                <a:cs typeface="Times New Roman" panose="02020603050405020304" pitchFamily="18" charset="0"/>
              </a:rPr>
              <a:t> • Implementation in this project: AI will generate contextual, difficulty-based math problems dynamically. </a:t>
            </a:r>
            <a:endParaRPr lang="en-US" alt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tabLst/>
            </a:pP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1624"/>
            <a:ext cx="5319852" cy="525271"/>
          </a:xfrm>
          <a:prstGeom prst="rect">
            <a:avLst/>
          </a:prstGeom>
        </p:spPr>
        <p:txBody>
          <a:bodyPr vert="horz" wrap="square" lIns="0" tIns="106502" rIns="0" bIns="0" rtlCol="0">
            <a:spAutoFit/>
          </a:bodyPr>
          <a:lstStyle/>
          <a:p>
            <a:pPr marL="64769">
              <a:lnSpc>
                <a:spcPct val="100000"/>
              </a:lnSpc>
              <a:spcBef>
                <a:spcPts val="105"/>
              </a:spcBef>
            </a:pPr>
            <a:r>
              <a:rPr dirty="0">
                <a:latin typeface="Times New Roman" panose="02020603050405020304" pitchFamily="18" charset="0"/>
                <a:cs typeface="Times New Roman" panose="02020603050405020304" pitchFamily="18" charset="0"/>
              </a:rPr>
              <a:t>Process</a:t>
            </a:r>
            <a:r>
              <a:rPr spc="-36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flow</a:t>
            </a:r>
          </a:p>
        </p:txBody>
      </p:sp>
      <p:sp>
        <p:nvSpPr>
          <p:cNvPr id="3" name="TextBox 2">
            <a:extLst>
              <a:ext uri="{FF2B5EF4-FFF2-40B4-BE49-F238E27FC236}">
                <a16:creationId xmlns:a16="http://schemas.microsoft.com/office/drawing/2014/main" id="{B5D8F4C7-4DA5-BF3C-BBE1-C5139D184262}"/>
              </a:ext>
            </a:extLst>
          </p:cNvPr>
          <p:cNvSpPr txBox="1"/>
          <p:nvPr/>
        </p:nvSpPr>
        <p:spPr>
          <a:xfrm>
            <a:off x="533400" y="3105150"/>
            <a:ext cx="8382000" cy="646331"/>
          </a:xfrm>
          <a:prstGeom prst="rect">
            <a:avLst/>
          </a:prstGeom>
          <a:noFill/>
        </p:spPr>
        <p:txBody>
          <a:bodyPr wrap="square" rtlCol="0">
            <a:spAutoFit/>
          </a:bodyPr>
          <a:lstStyle/>
          <a:p>
            <a:endParaRPr lang="en-US" dirty="0"/>
          </a:p>
          <a:p>
            <a:endParaRPr lang="en-US" dirty="0"/>
          </a:p>
        </p:txBody>
      </p:sp>
      <p:sp>
        <p:nvSpPr>
          <p:cNvPr id="6" name="Rectangle 3">
            <a:extLst>
              <a:ext uri="{FF2B5EF4-FFF2-40B4-BE49-F238E27FC236}">
                <a16:creationId xmlns:a16="http://schemas.microsoft.com/office/drawing/2014/main" id="{E7E37F4B-E8C9-6287-A43E-B46B494D5306}"/>
              </a:ext>
            </a:extLst>
          </p:cNvPr>
          <p:cNvSpPr>
            <a:spLocks noChangeArrowheads="1"/>
          </p:cNvSpPr>
          <p:nvPr/>
        </p:nvSpPr>
        <p:spPr bwMode="auto">
          <a:xfrm>
            <a:off x="76200" y="666750"/>
            <a:ext cx="8991600" cy="463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algn="just">
              <a:buFont typeface="+mj-lt"/>
              <a:buAutoNum type="arabicPeriod"/>
            </a:pPr>
            <a:r>
              <a:rPr lang="en-US" sz="1400" b="1" dirty="0">
                <a:latin typeface="Times New Roman" panose="02020603050405020304" pitchFamily="18" charset="0"/>
                <a:cs typeface="Times New Roman" panose="02020603050405020304" pitchFamily="18" charset="0"/>
              </a:rPr>
              <a:t> User opens the Home Page</a:t>
            </a:r>
          </a:p>
          <a:p>
            <a:pPr marL="742950" lvl="1" indent="-285750" algn="just">
              <a:buFont typeface="+mj-lt"/>
              <a:buAutoNum type="arabicPeriod"/>
            </a:pPr>
            <a:r>
              <a:rPr lang="en-US" sz="1400" dirty="0">
                <a:latin typeface="Times New Roman" panose="02020603050405020304" pitchFamily="18" charset="0"/>
                <a:cs typeface="Times New Roman" panose="02020603050405020304" pitchFamily="18" charset="0"/>
              </a:rPr>
              <a:t>Sees options to select:</a:t>
            </a:r>
          </a:p>
          <a:p>
            <a:pPr marL="1143000" lvl="2" indent="-228600" algn="just">
              <a:buFont typeface="+mj-lt"/>
              <a:buAutoNum type="arabicPeriod"/>
            </a:pPr>
            <a:r>
              <a:rPr lang="en-US" sz="1400" dirty="0">
                <a:latin typeface="Times New Roman" panose="02020603050405020304" pitchFamily="18" charset="0"/>
                <a:cs typeface="Times New Roman" panose="02020603050405020304" pitchFamily="18" charset="0"/>
              </a:rPr>
              <a:t>Topic (Addition, Subtraction, etc.)</a:t>
            </a:r>
          </a:p>
          <a:p>
            <a:pPr marL="1143000" lvl="2" indent="-228600" algn="just">
              <a:buFont typeface="+mj-lt"/>
              <a:buAutoNum type="arabicPeriod"/>
            </a:pPr>
            <a:r>
              <a:rPr lang="en-US" sz="1400" dirty="0">
                <a:latin typeface="Times New Roman" panose="02020603050405020304" pitchFamily="18" charset="0"/>
                <a:cs typeface="Times New Roman" panose="02020603050405020304" pitchFamily="18" charset="0"/>
              </a:rPr>
              <a:t>Difficulty Level (Beginner, Intermediate, Advanced)</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User clicks on the topic</a:t>
            </a:r>
          </a:p>
          <a:p>
            <a:pPr marL="742950" lvl="1" indent="-285750" algn="just">
              <a:buFont typeface="+mj-lt"/>
              <a:buAutoNum type="arabicPeriod"/>
            </a:pPr>
            <a:r>
              <a:rPr lang="en-US" sz="1400" dirty="0">
                <a:latin typeface="Times New Roman" panose="02020603050405020304" pitchFamily="18" charset="0"/>
                <a:cs typeface="Times New Roman" panose="02020603050405020304" pitchFamily="18" charset="0"/>
              </a:rPr>
              <a:t>Navigates to the Game Page (</a:t>
            </a:r>
            <a:r>
              <a:rPr lang="en-US" sz="1400" dirty="0" err="1">
                <a:latin typeface="Times New Roman" panose="02020603050405020304" pitchFamily="18" charset="0"/>
                <a:cs typeface="Times New Roman" panose="02020603050405020304" pitchFamily="18" charset="0"/>
              </a:rPr>
              <a:t>GamePlay</a:t>
            </a:r>
            <a:r>
              <a:rPr lang="en-US" sz="1400" dirty="0">
                <a:latin typeface="Times New Roman" panose="02020603050405020304" pitchFamily="18" charset="0"/>
                <a:cs typeface="Times New Roman" panose="02020603050405020304" pitchFamily="18" charset="0"/>
              </a:rPr>
              <a:t>)</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GenAI Module is triggered</a:t>
            </a:r>
          </a:p>
          <a:p>
            <a:pPr marL="742950" lvl="1" indent="-285750" algn="just">
              <a:buFont typeface="+mj-lt"/>
              <a:buAutoNum type="arabicPeriod"/>
            </a:pPr>
            <a:r>
              <a:rPr lang="en-US" sz="1400" dirty="0">
                <a:latin typeface="Times New Roman" panose="02020603050405020304" pitchFamily="18" charset="0"/>
                <a:cs typeface="Times New Roman" panose="02020603050405020304" pitchFamily="18" charset="0"/>
              </a:rPr>
              <a:t>Receives:</a:t>
            </a:r>
          </a:p>
          <a:p>
            <a:pPr marL="1143000" lvl="2" indent="-228600" algn="just">
              <a:buFont typeface="+mj-lt"/>
              <a:buAutoNum type="arabicPeriod"/>
            </a:pPr>
            <a:r>
              <a:rPr lang="en-US" sz="1400" dirty="0">
                <a:latin typeface="Times New Roman" panose="02020603050405020304" pitchFamily="18" charset="0"/>
                <a:cs typeface="Times New Roman" panose="02020603050405020304" pitchFamily="18" charset="0"/>
              </a:rPr>
              <a:t>Selected topic</a:t>
            </a:r>
          </a:p>
          <a:p>
            <a:pPr marL="1143000" lvl="2" indent="-228600" algn="just">
              <a:buFont typeface="+mj-lt"/>
              <a:buAutoNum type="arabicPeriod"/>
            </a:pPr>
            <a:r>
              <a:rPr lang="en-US" sz="1400" dirty="0">
                <a:latin typeface="Times New Roman" panose="02020603050405020304" pitchFamily="18" charset="0"/>
                <a:cs typeface="Times New Roman" panose="02020603050405020304" pitchFamily="18" charset="0"/>
              </a:rPr>
              <a:t>Difficulty level</a:t>
            </a:r>
          </a:p>
          <a:p>
            <a:pPr marL="742950" lvl="1" indent="-285750" algn="just">
              <a:buFont typeface="+mj-lt"/>
              <a:buAutoNum type="arabicPeriod"/>
            </a:pPr>
            <a:r>
              <a:rPr lang="en-US" sz="1400" dirty="0">
                <a:latin typeface="Times New Roman" panose="02020603050405020304" pitchFamily="18" charset="0"/>
                <a:cs typeface="Times New Roman" panose="02020603050405020304" pitchFamily="18" charset="0"/>
              </a:rPr>
              <a:t>Generates a creative, story-based math question with:</a:t>
            </a:r>
          </a:p>
          <a:p>
            <a:pPr marL="1143000" lvl="2" indent="-228600" algn="just">
              <a:buFont typeface="+mj-lt"/>
              <a:buAutoNum type="arabicPeriod"/>
            </a:pPr>
            <a:r>
              <a:rPr lang="en-US" sz="1400" dirty="0">
                <a:latin typeface="Times New Roman" panose="02020603050405020304" pitchFamily="18" charset="0"/>
                <a:cs typeface="Times New Roman" panose="02020603050405020304" pitchFamily="18" charset="0"/>
              </a:rPr>
              <a:t>1 correct answer</a:t>
            </a:r>
          </a:p>
          <a:p>
            <a:pPr marL="1143000" lvl="2" indent="-228600" algn="just">
              <a:buFont typeface="+mj-lt"/>
              <a:buAutoNum type="arabicPeriod"/>
            </a:pPr>
            <a:r>
              <a:rPr lang="en-US" sz="1400" dirty="0">
                <a:latin typeface="Times New Roman" panose="02020603050405020304" pitchFamily="18" charset="0"/>
                <a:cs typeface="Times New Roman" panose="02020603050405020304" pitchFamily="18" charset="0"/>
              </a:rPr>
              <a:t>3 incorrect (but plausible) options</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 Question is displayed to the user</a:t>
            </a:r>
          </a:p>
          <a:p>
            <a:pPr marL="742950" lvl="1" indent="-285750" algn="just">
              <a:buFont typeface="+mj-lt"/>
              <a:buAutoNum type="arabicPeriod"/>
            </a:pPr>
            <a:r>
              <a:rPr lang="en-US" sz="1400" dirty="0">
                <a:latin typeface="Times New Roman" panose="02020603050405020304" pitchFamily="18" charset="0"/>
                <a:cs typeface="Times New Roman" panose="02020603050405020304" pitchFamily="18" charset="0"/>
              </a:rPr>
              <a:t>Answer options shown as buttons or inputs</a:t>
            </a:r>
          </a:p>
          <a:p>
            <a:pPr marL="457200" lvl="1" algn="just"/>
            <a:endParaRPr lang="en-US" sz="1400" dirty="0">
              <a:latin typeface="Times New Roman" panose="02020603050405020304" pitchFamily="18" charset="0"/>
              <a:cs typeface="Times New Roman" panose="02020603050405020304" pitchFamily="18" charset="0"/>
            </a:endParaRPr>
          </a:p>
          <a:p>
            <a:pPr marL="457200" lvl="1" algn="just"/>
            <a:endParaRPr lang="en-US" sz="1400" dirty="0">
              <a:latin typeface="Times New Roman" panose="02020603050405020304" pitchFamily="18" charset="0"/>
              <a:cs typeface="Times New Roman" panose="02020603050405020304" pitchFamily="18" charset="0"/>
            </a:endParaRPr>
          </a:p>
          <a:p>
            <a:pPr marL="457200" lvl="1" algn="just"/>
            <a:endParaRPr lang="en-US" sz="1400" dirty="0">
              <a:latin typeface="Times New Roman" panose="02020603050405020304" pitchFamily="18" charset="0"/>
              <a:cs typeface="Times New Roman" panose="02020603050405020304" pitchFamily="18" charset="0"/>
            </a:endParaRPr>
          </a:p>
          <a:p>
            <a:pPr marL="457200" lvl="1" algn="just"/>
            <a:endParaRPr lang="en-US" sz="1400" dirty="0">
              <a:latin typeface="Times New Roman" panose="02020603050405020304" pitchFamily="18" charset="0"/>
              <a:cs typeface="Times New Roman" panose="02020603050405020304" pitchFamily="18" charset="0"/>
            </a:endParaRPr>
          </a:p>
          <a:p>
            <a:pPr marL="457200" lvl="1" algn="just"/>
            <a:endParaRPr lang="en-US" sz="1400" dirty="0">
              <a:latin typeface="Times New Roman" panose="02020603050405020304" pitchFamily="18" charset="0"/>
              <a:cs typeface="Times New Roman" panose="02020603050405020304" pitchFamily="18" charset="0"/>
            </a:endParaRPr>
          </a:p>
          <a:p>
            <a:pPr algn="just">
              <a:buClrTx/>
              <a:buSzTx/>
            </a:pPr>
            <a:r>
              <a:rPr lang="en-IN" sz="1400" b="1" dirty="0">
                <a:latin typeface="Times New Roman" panose="02020603050405020304" pitchFamily="18" charset="0"/>
                <a:cs typeface="Times New Roman" panose="02020603050405020304" pitchFamily="18" charset="0"/>
              </a:rPr>
              <a:t>5. </a:t>
            </a:r>
            <a:r>
              <a:rPr lang="en-US" sz="1400" b="1" dirty="0">
                <a:effectLst/>
                <a:latin typeface="Times New Roman" panose="02020603050405020304" pitchFamily="18" charset="0"/>
                <a:cs typeface="Times New Roman" panose="02020603050405020304" pitchFamily="18" charset="0"/>
              </a:rPr>
              <a:t>User selects an answer</a:t>
            </a:r>
            <a:endParaRPr lang="en-IN" sz="1400" b="1" dirty="0">
              <a:effectLst/>
              <a:latin typeface="Times New Roman" panose="02020603050405020304" pitchFamily="18" charset="0"/>
              <a:cs typeface="Times New Roman" panose="02020603050405020304" pitchFamily="18" charset="0"/>
            </a:endParaRPr>
          </a:p>
          <a:p>
            <a:pPr marL="740664" indent="-283464" algn="just">
              <a:buClrTx/>
              <a:buSzTx/>
              <a:buFont typeface="+mj-lt"/>
              <a:buAutoNum type="arabicPeriod"/>
            </a:pPr>
            <a:r>
              <a:rPr lang="en-US" sz="1400" dirty="0">
                <a:effectLst/>
                <a:latin typeface="Times New Roman" panose="02020603050405020304" pitchFamily="18" charset="0"/>
                <a:cs typeface="Times New Roman" panose="02020603050405020304" pitchFamily="18" charset="0"/>
              </a:rPr>
              <a:t>If correct: Option turns Green</a:t>
            </a:r>
            <a:endParaRPr lang="en-IN" sz="1400" dirty="0">
              <a:effectLst/>
              <a:latin typeface="Times New Roman" panose="02020603050405020304" pitchFamily="18" charset="0"/>
              <a:cs typeface="Times New Roman" panose="02020603050405020304" pitchFamily="18" charset="0"/>
            </a:endParaRPr>
          </a:p>
          <a:p>
            <a:pPr marL="740664" indent="-283464" algn="just">
              <a:buClrTx/>
              <a:buSzTx/>
              <a:buFont typeface="+mj-lt"/>
              <a:buAutoNum type="arabicPeriod"/>
            </a:pPr>
            <a:r>
              <a:rPr lang="en-US" sz="1400" dirty="0">
                <a:effectLst/>
                <a:latin typeface="Times New Roman" panose="02020603050405020304" pitchFamily="18" charset="0"/>
                <a:cs typeface="Times New Roman" panose="02020603050405020304" pitchFamily="18" charset="0"/>
              </a:rPr>
              <a:t>If incorrect: Selected option turns Red, correct one is highlighted</a:t>
            </a:r>
            <a:endParaRPr lang="en-IN" sz="1400" dirty="0">
              <a:effectLst/>
              <a:latin typeface="Times New Roman" panose="02020603050405020304" pitchFamily="18" charset="0"/>
              <a:cs typeface="Times New Roman" panose="02020603050405020304" pitchFamily="18" charset="0"/>
            </a:endParaRPr>
          </a:p>
          <a:p>
            <a:pPr algn="just">
              <a:buClrTx/>
              <a:buSzTx/>
            </a:pPr>
            <a:r>
              <a:rPr lang="en-US" sz="1400" b="1" dirty="0">
                <a:effectLst/>
                <a:latin typeface="Times New Roman" panose="02020603050405020304" pitchFamily="18" charset="0"/>
                <a:cs typeface="Times New Roman" panose="02020603050405020304" pitchFamily="18" charset="0"/>
              </a:rPr>
              <a:t>6. User can use Power-ups (optional)</a:t>
            </a:r>
            <a:endParaRPr lang="en-IN" sz="1400" dirty="0">
              <a:effectLst/>
              <a:latin typeface="Times New Roman" panose="02020603050405020304" pitchFamily="18" charset="0"/>
              <a:cs typeface="Times New Roman" panose="02020603050405020304" pitchFamily="18" charset="0"/>
            </a:endParaRPr>
          </a:p>
          <a:p>
            <a:pPr marL="740664" indent="-283464" algn="just">
              <a:buClrTx/>
              <a:buSzTx/>
              <a:buFont typeface="+mj-lt"/>
              <a:buAutoNum type="arabicPeriod"/>
            </a:pPr>
            <a:r>
              <a:rPr lang="en-US" sz="1400" dirty="0">
                <a:effectLst/>
                <a:latin typeface="Times New Roman" panose="02020603050405020304" pitchFamily="18" charset="0"/>
                <a:cs typeface="Times New Roman" panose="02020603050405020304" pitchFamily="18" charset="0"/>
              </a:rPr>
              <a:t>50:50: Removes 2 wrong answers</a:t>
            </a:r>
            <a:endParaRPr lang="en-IN" sz="1400" dirty="0">
              <a:effectLst/>
              <a:latin typeface="Times New Roman" panose="02020603050405020304" pitchFamily="18" charset="0"/>
              <a:cs typeface="Times New Roman" panose="02020603050405020304" pitchFamily="18" charset="0"/>
            </a:endParaRPr>
          </a:p>
          <a:p>
            <a:pPr marL="740664" indent="-283464" algn="just">
              <a:buClrTx/>
              <a:buSzTx/>
              <a:buFont typeface="+mj-lt"/>
              <a:buAutoNum type="arabicPeriod"/>
            </a:pPr>
            <a:r>
              <a:rPr lang="en-US" sz="1400" dirty="0">
                <a:effectLst/>
                <a:latin typeface="Times New Roman" panose="02020603050405020304" pitchFamily="18" charset="0"/>
                <a:cs typeface="Times New Roman" panose="02020603050405020304" pitchFamily="18" charset="0"/>
              </a:rPr>
              <a:t>Time Freeze: Pauses the timer</a:t>
            </a:r>
          </a:p>
          <a:p>
            <a:pPr algn="just">
              <a:buClrTx/>
              <a:buSzTx/>
            </a:pPr>
            <a:r>
              <a:rPr lang="en-US" sz="1400" b="1" dirty="0">
                <a:effectLst/>
                <a:latin typeface="Times New Roman" panose="02020603050405020304" pitchFamily="18" charset="0"/>
                <a:cs typeface="Times New Roman" panose="02020603050405020304" pitchFamily="18" charset="0"/>
              </a:rPr>
              <a:t>7. After answering all questions</a:t>
            </a:r>
            <a:endParaRPr lang="en-IN" sz="1400" dirty="0">
              <a:effectLst/>
              <a:latin typeface="Times New Roman" panose="02020603050405020304" pitchFamily="18" charset="0"/>
              <a:cs typeface="Times New Roman" panose="02020603050405020304" pitchFamily="18" charset="0"/>
            </a:endParaRPr>
          </a:p>
          <a:p>
            <a:pPr marL="740664" indent="-283464" algn="just">
              <a:buClrTx/>
              <a:buSzTx/>
              <a:buFont typeface="+mj-lt"/>
              <a:buAutoNum type="arabicPeriod"/>
            </a:pPr>
            <a:r>
              <a:rPr lang="en-US" sz="1400" dirty="0">
                <a:effectLst/>
                <a:latin typeface="Times New Roman" panose="02020603050405020304" pitchFamily="18" charset="0"/>
                <a:cs typeface="Times New Roman" panose="02020603050405020304" pitchFamily="18" charset="0"/>
              </a:rPr>
              <a:t>User is taken to the Results Page</a:t>
            </a:r>
            <a:endParaRPr lang="en-IN" sz="1400" dirty="0">
              <a:effectLst/>
              <a:latin typeface="Times New Roman" panose="02020603050405020304" pitchFamily="18" charset="0"/>
              <a:cs typeface="Times New Roman" panose="02020603050405020304" pitchFamily="18" charset="0"/>
            </a:endParaRPr>
          </a:p>
          <a:p>
            <a:pPr marL="914400" algn="just">
              <a:buClrTx/>
              <a:buSzTx/>
            </a:pPr>
            <a:r>
              <a:rPr lang="en-US" sz="1400" dirty="0">
                <a:effectLst/>
                <a:latin typeface="Times New Roman" panose="02020603050405020304" pitchFamily="18" charset="0"/>
                <a:cs typeface="Times New Roman" panose="02020603050405020304" pitchFamily="18" charset="0"/>
              </a:rPr>
              <a:t>Score (stars, coins), Accuracy, Feedback (e.g., "Great job!", "Try again")</a:t>
            </a:r>
            <a:endParaRPr lang="en-IN" sz="1400" dirty="0">
              <a:latin typeface="Times New Roman" panose="02020603050405020304" pitchFamily="18" charset="0"/>
              <a:cs typeface="Times New Roman" panose="02020603050405020304" pitchFamily="18" charset="0"/>
            </a:endParaRPr>
          </a:p>
          <a:p>
            <a:pPr marL="914400" algn="just">
              <a:buClrTx/>
              <a:buSzTx/>
            </a:pPr>
            <a:endParaRPr lang="en-IN" sz="1400" b="1" dirty="0">
              <a:effectLst/>
              <a:latin typeface="Times New Roman" panose="02020603050405020304" pitchFamily="18" charset="0"/>
              <a:cs typeface="Times New Roman" panose="02020603050405020304" pitchFamily="18" charset="0"/>
            </a:endParaRPr>
          </a:p>
          <a:p>
            <a:pPr marL="914400" algn="just">
              <a:buClrTx/>
              <a:buSzTx/>
            </a:pPr>
            <a:endParaRPr lang="en-IN" sz="1400" b="1" dirty="0">
              <a:latin typeface="Times New Roman" panose="02020603050405020304" pitchFamily="18" charset="0"/>
              <a:cs typeface="Times New Roman" panose="02020603050405020304" pitchFamily="18" charset="0"/>
            </a:endParaRPr>
          </a:p>
          <a:p>
            <a:pPr marL="914400" algn="just">
              <a:buClrTx/>
              <a:buSzTx/>
            </a:pPr>
            <a:r>
              <a:rPr lang="en-US" sz="1400" b="1" dirty="0">
                <a:effectLst/>
                <a:latin typeface="Times New Roman" panose="02020603050405020304" pitchFamily="18" charset="0"/>
                <a:cs typeface="Times New Roman" panose="02020603050405020304" pitchFamily="18" charset="0"/>
              </a:rPr>
              <a:t>8. User can choose to:</a:t>
            </a:r>
            <a:endParaRPr lang="en-IN" sz="1400" b="1" dirty="0">
              <a:latin typeface="Times New Roman" panose="02020603050405020304" pitchFamily="18" charset="0"/>
              <a:cs typeface="Times New Roman" panose="02020603050405020304" pitchFamily="18" charset="0"/>
            </a:endParaRPr>
          </a:p>
          <a:p>
            <a:pPr marL="914400" algn="just">
              <a:buClrTx/>
              <a:buSzTx/>
            </a:pPr>
            <a:r>
              <a:rPr lang="en-US" sz="1400" dirty="0">
                <a:effectLst/>
                <a:latin typeface="Times New Roman" panose="02020603050405020304" pitchFamily="18" charset="0"/>
                <a:cs typeface="Times New Roman" panose="02020603050405020304" pitchFamily="18" charset="0"/>
              </a:rPr>
              <a:t>Go back to Home Page</a:t>
            </a:r>
            <a:r>
              <a:rPr lang="en-IN" sz="1400" dirty="0">
                <a:latin typeface="Times New Roman" panose="02020603050405020304" pitchFamily="18" charset="0"/>
                <a:cs typeface="Times New Roman" panose="02020603050405020304" pitchFamily="18" charset="0"/>
              </a:rPr>
              <a:t> or </a:t>
            </a:r>
            <a:r>
              <a:rPr lang="en-US" sz="1400" dirty="0">
                <a:effectLst/>
                <a:latin typeface="Times New Roman" panose="02020603050405020304" pitchFamily="18" charset="0"/>
                <a:cs typeface="Times New Roman" panose="02020603050405020304" pitchFamily="18" charset="0"/>
              </a:rPr>
              <a:t>Proceed to next level</a:t>
            </a:r>
            <a:endParaRPr lang="en-US" sz="1400" dirty="0">
              <a:latin typeface="Times New Roman" panose="02020603050405020304" pitchFamily="18" charset="0"/>
              <a:cs typeface="Times New Roman" panose="02020603050405020304" pitchFamily="18" charset="0"/>
            </a:endParaRPr>
          </a:p>
          <a:p>
            <a:pPr marL="457200" algn="just">
              <a:buClrTx/>
              <a:buSzTx/>
            </a:pPr>
            <a:endParaRPr lang="en-IN" sz="1400" dirty="0">
              <a:effectLst/>
              <a:latin typeface="Times New Roman" panose="02020603050405020304" pitchFamily="18" charset="0"/>
              <a:cs typeface="Times New Roman" panose="02020603050405020304" pitchFamily="18" charset="0"/>
            </a:endParaRPr>
          </a:p>
          <a:p>
            <a:pPr marL="457200" algn="just">
              <a:buClrTx/>
              <a:buSzTx/>
            </a:pPr>
            <a:endParaRPr lang="en-IN" sz="14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B61EBC-D40C-E6CB-6E91-B647F70AF44B}"/>
              </a:ext>
            </a:extLst>
          </p:cNvPr>
          <p:cNvPicPr>
            <a:picLocks noChangeAspect="1"/>
          </p:cNvPicPr>
          <p:nvPr/>
        </p:nvPicPr>
        <p:blipFill>
          <a:blip r:embed="rId2"/>
          <a:stretch>
            <a:fillRect/>
          </a:stretch>
        </p:blipFill>
        <p:spPr>
          <a:xfrm>
            <a:off x="1905000" y="117769"/>
            <a:ext cx="4816304" cy="4752086"/>
          </a:xfrm>
          <a:prstGeom prst="rect">
            <a:avLst/>
          </a:prstGeom>
        </p:spPr>
      </p:pic>
      <p:sp>
        <p:nvSpPr>
          <p:cNvPr id="2" name="object 2"/>
          <p:cNvSpPr txBox="1">
            <a:spLocks noGrp="1"/>
          </p:cNvSpPr>
          <p:nvPr>
            <p:ph type="title"/>
          </p:nvPr>
        </p:nvSpPr>
        <p:spPr>
          <a:xfrm>
            <a:off x="179628" y="227838"/>
            <a:ext cx="5319852" cy="475129"/>
          </a:xfrm>
          <a:prstGeom prst="rect">
            <a:avLst/>
          </a:prstGeom>
        </p:spPr>
        <p:txBody>
          <a:bodyPr vert="horz" wrap="square" lIns="0" tIns="104774" rIns="0" bIns="0" rtlCol="0">
            <a:spAutoFit/>
          </a:bodyPr>
          <a:lstStyle/>
          <a:p>
            <a:pPr marL="81280">
              <a:lnSpc>
                <a:spcPct val="100000"/>
              </a:lnSpc>
              <a:spcBef>
                <a:spcPts val="105"/>
              </a:spcBef>
            </a:pPr>
            <a:r>
              <a:rPr sz="2400" dirty="0">
                <a:latin typeface="Times New Roman" panose="02020603050405020304" pitchFamily="18" charset="0"/>
                <a:cs typeface="Times New Roman" panose="02020603050405020304" pitchFamily="18" charset="0"/>
              </a:rPr>
              <a:t>Architecture</a:t>
            </a:r>
            <a:r>
              <a:rPr sz="2400" spc="-10" dirty="0">
                <a:latin typeface="Times New Roman" panose="02020603050405020304" pitchFamily="18" charset="0"/>
                <a:cs typeface="Times New Roman" panose="02020603050405020304" pitchFamily="18" charset="0"/>
              </a:rPr>
              <a:t>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179" y="326231"/>
            <a:ext cx="5319852" cy="525271"/>
          </a:xfrm>
          <a:prstGeom prst="rect">
            <a:avLst/>
          </a:prstGeom>
        </p:spPr>
        <p:txBody>
          <a:bodyPr vert="horz" wrap="square" lIns="0" tIns="114173" rIns="0" bIns="0" rtlCol="0">
            <a:spAutoFit/>
          </a:bodyPr>
          <a:lstStyle/>
          <a:p>
            <a:pPr marL="69850">
              <a:lnSpc>
                <a:spcPct val="100000"/>
              </a:lnSpc>
              <a:spcBef>
                <a:spcPts val="105"/>
              </a:spcBef>
            </a:pPr>
            <a:r>
              <a:rPr spc="-10" dirty="0">
                <a:latin typeface="Times New Roman" panose="02020603050405020304" pitchFamily="18" charset="0"/>
                <a:cs typeface="Times New Roman" panose="02020603050405020304" pitchFamily="18" charset="0"/>
              </a:rPr>
              <a:t>Technologies</a:t>
            </a:r>
            <a:r>
              <a:rPr spc="-28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used</a:t>
            </a:r>
          </a:p>
        </p:txBody>
      </p:sp>
      <p:sp>
        <p:nvSpPr>
          <p:cNvPr id="3" name="TextBox 2">
            <a:extLst>
              <a:ext uri="{FF2B5EF4-FFF2-40B4-BE49-F238E27FC236}">
                <a16:creationId xmlns:a16="http://schemas.microsoft.com/office/drawing/2014/main" id="{E3C3CDAE-CBDC-C287-118D-512693A4790C}"/>
              </a:ext>
            </a:extLst>
          </p:cNvPr>
          <p:cNvSpPr txBox="1"/>
          <p:nvPr/>
        </p:nvSpPr>
        <p:spPr>
          <a:xfrm>
            <a:off x="449179" y="971550"/>
            <a:ext cx="8077200"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Frontend Technologies </a:t>
            </a:r>
          </a:p>
          <a:p>
            <a:r>
              <a:rPr lang="en-US" dirty="0">
                <a:latin typeface="Times New Roman" panose="02020603050405020304" pitchFamily="18" charset="0"/>
                <a:cs typeface="Times New Roman" panose="02020603050405020304" pitchFamily="18" charset="0"/>
              </a:rPr>
              <a:t>• HTML – Structure of the user interface </a:t>
            </a:r>
          </a:p>
          <a:p>
            <a:r>
              <a:rPr lang="en-US" dirty="0">
                <a:latin typeface="Times New Roman" panose="02020603050405020304" pitchFamily="18" charset="0"/>
                <a:cs typeface="Times New Roman" panose="02020603050405020304" pitchFamily="18" charset="0"/>
              </a:rPr>
              <a:t>• CSS – Styling for layout, responsiveness, and visual elements </a:t>
            </a:r>
          </a:p>
          <a:p>
            <a:r>
              <a:rPr lang="en-US" dirty="0">
                <a:latin typeface="Times New Roman" panose="02020603050405020304" pitchFamily="18" charset="0"/>
                <a:cs typeface="Times New Roman" panose="02020603050405020304" pitchFamily="18" charset="0"/>
              </a:rPr>
              <a:t>• JavaScript – Handles interactivity, user inputs, and game logic </a:t>
            </a:r>
          </a:p>
          <a:p>
            <a:r>
              <a:rPr lang="en-US" b="1" dirty="0">
                <a:latin typeface="Times New Roman" panose="02020603050405020304" pitchFamily="18" charset="0"/>
                <a:cs typeface="Times New Roman" panose="02020603050405020304" pitchFamily="18" charset="0"/>
              </a:rPr>
              <a:t>Backend Technologies </a:t>
            </a:r>
          </a:p>
          <a:p>
            <a:r>
              <a:rPr lang="en-US" dirty="0">
                <a:latin typeface="Times New Roman" panose="02020603050405020304" pitchFamily="18" charset="0"/>
                <a:cs typeface="Times New Roman" panose="02020603050405020304" pitchFamily="18" charset="0"/>
              </a:rPr>
              <a:t>• JavaScript (Node.js optional for local processing) – Used for game logic execution </a:t>
            </a:r>
          </a:p>
          <a:p>
            <a:r>
              <a:rPr lang="en-US" dirty="0">
                <a:latin typeface="Times New Roman" panose="02020603050405020304" pitchFamily="18" charset="0"/>
                <a:cs typeface="Times New Roman" panose="02020603050405020304" pitchFamily="18" charset="0"/>
              </a:rPr>
              <a:t>• Gemini 2.0 API – Generates dynamic, story-based math problems based on user performance </a:t>
            </a:r>
          </a:p>
          <a:p>
            <a:r>
              <a:rPr lang="en-US" dirty="0">
                <a:latin typeface="Times New Roman" panose="02020603050405020304" pitchFamily="18" charset="0"/>
                <a:cs typeface="Times New Roman" panose="02020603050405020304" pitchFamily="18" charset="0"/>
              </a:rPr>
              <a:t>• Local Storage (Optional) – Saves user progress and settings on the client device </a:t>
            </a:r>
          </a:p>
          <a:p>
            <a:r>
              <a:rPr lang="en-US" b="1" dirty="0">
                <a:latin typeface="Times New Roman" panose="02020603050405020304" pitchFamily="18" charset="0"/>
                <a:cs typeface="Times New Roman" panose="02020603050405020304" pitchFamily="18" charset="0"/>
              </a:rPr>
              <a:t>Development Tools </a:t>
            </a:r>
          </a:p>
          <a:p>
            <a:r>
              <a:rPr lang="en-US" dirty="0">
                <a:latin typeface="Times New Roman" panose="02020603050405020304" pitchFamily="18" charset="0"/>
                <a:cs typeface="Times New Roman" panose="02020603050405020304" pitchFamily="18" charset="0"/>
              </a:rPr>
              <a:t>• Code Editor – VS Code  </a:t>
            </a:r>
          </a:p>
          <a:p>
            <a:r>
              <a:rPr lang="en-US" dirty="0">
                <a:latin typeface="Times New Roman" panose="02020603050405020304" pitchFamily="18" charset="0"/>
                <a:cs typeface="Times New Roman" panose="02020603050405020304" pitchFamily="18" charset="0"/>
              </a:rPr>
              <a:t>• Browser – Chrome, Firefox, or Edge for testing and debugging </a:t>
            </a:r>
          </a:p>
          <a:p>
            <a:r>
              <a:rPr lang="en-US" dirty="0">
                <a:latin typeface="Times New Roman" panose="02020603050405020304" pitchFamily="18" charset="0"/>
                <a:cs typeface="Times New Roman" panose="02020603050405020304" pitchFamily="18" charset="0"/>
              </a:rPr>
              <a:t>• Git (Optional) – Version control for tracking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5319852" cy="504624"/>
          </a:xfrm>
          <a:prstGeom prst="rect">
            <a:avLst/>
          </a:prstGeom>
        </p:spPr>
        <p:txBody>
          <a:bodyPr vert="horz" wrap="square" lIns="0" tIns="103504" rIns="0" bIns="0" rtlCol="0">
            <a:spAutoFit/>
          </a:bodyPr>
          <a:lstStyle/>
          <a:p>
            <a:pPr marL="69850">
              <a:lnSpc>
                <a:spcPct val="100000"/>
              </a:lnSpc>
              <a:spcBef>
                <a:spcPts val="105"/>
              </a:spcBef>
            </a:pPr>
            <a:r>
              <a:rPr dirty="0">
                <a:latin typeface="Times New Roman" panose="02020603050405020304" pitchFamily="18" charset="0"/>
                <a:cs typeface="Times New Roman" panose="02020603050405020304" pitchFamily="18" charset="0"/>
              </a:rPr>
              <a:t>Team</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members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1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contribution</a:t>
            </a:r>
          </a:p>
        </p:txBody>
      </p:sp>
      <p:sp>
        <p:nvSpPr>
          <p:cNvPr id="3" name="TextBox 2">
            <a:extLst>
              <a:ext uri="{FF2B5EF4-FFF2-40B4-BE49-F238E27FC236}">
                <a16:creationId xmlns:a16="http://schemas.microsoft.com/office/drawing/2014/main" id="{B785BFB9-AE9E-9541-385A-3B6440190AC6}"/>
              </a:ext>
            </a:extLst>
          </p:cNvPr>
          <p:cNvSpPr txBox="1"/>
          <p:nvPr/>
        </p:nvSpPr>
        <p:spPr>
          <a:xfrm>
            <a:off x="609600" y="971550"/>
            <a:ext cx="8229600" cy="255454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Aaron </a:t>
            </a:r>
            <a:r>
              <a:rPr lang="en-US" sz="2000" b="1" dirty="0" err="1">
                <a:latin typeface="Times New Roman" panose="02020603050405020304" pitchFamily="18" charset="0"/>
                <a:cs typeface="Times New Roman" panose="02020603050405020304" pitchFamily="18" charset="0"/>
              </a:rPr>
              <a:t>Ande</a:t>
            </a:r>
            <a:r>
              <a:rPr lang="en-US" sz="2000" dirty="0">
                <a:latin typeface="Times New Roman" panose="02020603050405020304" pitchFamily="18" charset="0"/>
                <a:cs typeface="Times New Roman" panose="02020603050405020304" pitchFamily="18" charset="0"/>
              </a:rPr>
              <a:t> (Team lead) :</a:t>
            </a:r>
          </a:p>
          <a:p>
            <a:pPr algn="just"/>
            <a:r>
              <a:rPr lang="en-US" sz="2000" dirty="0">
                <a:latin typeface="Times New Roman" panose="02020603050405020304" pitchFamily="18" charset="0"/>
                <a:cs typeface="Times New Roman" panose="02020603050405020304" pitchFamily="18" charset="0"/>
              </a:rPr>
              <a:t>• Team lead  </a:t>
            </a:r>
          </a:p>
          <a:p>
            <a:pPr algn="just"/>
            <a:r>
              <a:rPr lang="en-US" sz="2000" dirty="0">
                <a:latin typeface="Times New Roman" panose="02020603050405020304" pitchFamily="18" charset="0"/>
                <a:cs typeface="Times New Roman" panose="02020603050405020304" pitchFamily="18" charset="0"/>
              </a:rPr>
              <a:t>• Front end Development   </a:t>
            </a:r>
          </a:p>
          <a:p>
            <a:pPr algn="just"/>
            <a:r>
              <a:rPr lang="en-US" sz="2000" dirty="0">
                <a:latin typeface="Times New Roman" panose="02020603050405020304" pitchFamily="18" charset="0"/>
                <a:cs typeface="Times New Roman" panose="02020603050405020304" pitchFamily="18" charset="0"/>
              </a:rPr>
              <a:t>• Resource collection  </a:t>
            </a:r>
          </a:p>
          <a:p>
            <a:pPr algn="just"/>
            <a:r>
              <a:rPr lang="en-US" sz="2000" dirty="0">
                <a:latin typeface="Times New Roman" panose="02020603050405020304" pitchFamily="18" charset="0"/>
                <a:cs typeface="Times New Roman" panose="02020603050405020304" pitchFamily="18" charset="0"/>
              </a:rPr>
              <a:t>• Report writing  </a:t>
            </a:r>
          </a:p>
          <a:p>
            <a:pPr algn="just"/>
            <a:r>
              <a:rPr lang="en-US" sz="2000" dirty="0">
                <a:latin typeface="Times New Roman" panose="02020603050405020304" pitchFamily="18" charset="0"/>
                <a:cs typeface="Times New Roman" panose="02020603050405020304" pitchFamily="18" charset="0"/>
              </a:rPr>
              <a:t>• Game logic development </a:t>
            </a:r>
          </a:p>
          <a:p>
            <a:pPr algn="just"/>
            <a:r>
              <a:rPr lang="en-US" sz="2000" dirty="0">
                <a:latin typeface="Times New Roman" panose="02020603050405020304" pitchFamily="18" charset="0"/>
                <a:cs typeface="Times New Roman" panose="02020603050405020304" pitchFamily="18" charset="0"/>
              </a:rPr>
              <a:t>• GenAI integration </a:t>
            </a:r>
          </a:p>
          <a:p>
            <a:pPr algn="just"/>
            <a:r>
              <a:rPr lang="en-US" sz="2000" dirty="0">
                <a:latin typeface="Times New Roman" panose="02020603050405020304" pitchFamily="18" charset="0"/>
                <a:cs typeface="Times New Roman" panose="02020603050405020304" pitchFamily="18" charset="0"/>
              </a:rPr>
              <a:t>• API integration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09550"/>
            <a:ext cx="5319852" cy="525271"/>
          </a:xfrm>
          <a:prstGeom prst="rect">
            <a:avLst/>
          </a:prstGeom>
        </p:spPr>
        <p:txBody>
          <a:bodyPr vert="horz" wrap="square" lIns="0" tIns="116331" rIns="0" bIns="0" rtlCol="0">
            <a:spAutoFit/>
          </a:bodyPr>
          <a:lstStyle/>
          <a:p>
            <a:pPr marL="73660">
              <a:lnSpc>
                <a:spcPct val="100000"/>
              </a:lnSpc>
              <a:spcBef>
                <a:spcPts val="105"/>
              </a:spcBef>
            </a:pPr>
            <a:r>
              <a:rPr spc="-1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39650C65-64EA-48FF-A9EE-2B848786F9C2}"/>
              </a:ext>
            </a:extLst>
          </p:cNvPr>
          <p:cNvSpPr txBox="1"/>
          <p:nvPr/>
        </p:nvSpPr>
        <p:spPr>
          <a:xfrm>
            <a:off x="381000" y="895350"/>
            <a:ext cx="8382000"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project successfully demonstrates a Gamified Math Learning Platform enhanced by </a:t>
            </a:r>
          </a:p>
          <a:p>
            <a:pPr algn="just"/>
            <a:r>
              <a:rPr lang="en-US" dirty="0">
                <a:latin typeface="Times New Roman" panose="02020603050405020304" pitchFamily="18" charset="0"/>
                <a:cs typeface="Times New Roman" panose="02020603050405020304" pitchFamily="18" charset="0"/>
              </a:rPr>
              <a:t>Generative AI, where users can: </a:t>
            </a:r>
          </a:p>
          <a:p>
            <a:pPr algn="just"/>
            <a:r>
              <a:rPr lang="en-US" dirty="0">
                <a:latin typeface="Times New Roman" panose="02020603050405020304" pitchFamily="18" charset="0"/>
                <a:cs typeface="Times New Roman" panose="02020603050405020304" pitchFamily="18" charset="0"/>
              </a:rPr>
              <a:t>• Solve dynamically generated, story-based math questions which get difficult over the course of the topic. </a:t>
            </a:r>
          </a:p>
          <a:p>
            <a:pPr algn="just"/>
            <a:r>
              <a:rPr lang="en-US" dirty="0">
                <a:latin typeface="Times New Roman" panose="02020603050405020304" pitchFamily="18" charset="0"/>
                <a:cs typeface="Times New Roman" panose="02020603050405020304" pitchFamily="18" charset="0"/>
              </a:rPr>
              <a:t>• Use engaging game mechanics such as power-ups (50:50, Time Freeze) and a scoring </a:t>
            </a:r>
          </a:p>
          <a:p>
            <a:pPr algn="just"/>
            <a:r>
              <a:rPr lang="en-US" dirty="0">
                <a:latin typeface="Times New Roman" panose="02020603050405020304" pitchFamily="18" charset="0"/>
                <a:cs typeface="Times New Roman" panose="02020603050405020304" pitchFamily="18" charset="0"/>
              </a:rPr>
              <a:t>system (stars, coins). </a:t>
            </a:r>
          </a:p>
          <a:p>
            <a:pPr algn="just"/>
            <a:r>
              <a:rPr lang="en-US" dirty="0">
                <a:latin typeface="Times New Roman" panose="02020603050405020304" pitchFamily="18" charset="0"/>
                <a:cs typeface="Times New Roman" panose="02020603050405020304" pitchFamily="18" charset="0"/>
              </a:rPr>
              <a:t>• Receive real-time feedback and performance evaluation after each level. </a:t>
            </a:r>
          </a:p>
          <a:p>
            <a:pPr algn="just"/>
            <a:r>
              <a:rPr lang="en-US" dirty="0">
                <a:latin typeface="Times New Roman" panose="02020603050405020304" pitchFamily="18" charset="0"/>
                <a:cs typeface="Times New Roman" panose="02020603050405020304" pitchFamily="18" charset="0"/>
              </a:rPr>
              <a:t>The system provides an engaging learning experience that adapts to each user’s performance, ensuring a balance between fun and effective education.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780</Words>
  <Application>Microsoft Office PowerPoint</Application>
  <PresentationFormat>On-screen Show (16:9)</PresentationFormat>
  <Paragraphs>98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GenAI Interactive Learning Games  (Math Adventure)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Aaron Ande</cp:lastModifiedBy>
  <cp:revision>4</cp:revision>
  <dcterms:created xsi:type="dcterms:W3CDTF">2024-07-15T11:42:45Z</dcterms:created>
  <dcterms:modified xsi:type="dcterms:W3CDTF">2025-04-05T11:42:33Z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y fmtid="{D5CDD505-2E9C-101B-9397-08002B2CF9AE}" pid="5" name="Producer">
    <vt:lpwstr>Microsoft® PowerPoint® 2021</vt:lpwstr>
  </property>
</Properties>
</file>