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4x3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theme" Target="theme/theme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BAA8-ADDE-4290-A9BE-D64DC1002B1F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5F6F6-A11E-4DE0-B2DB-03E2E9A594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
</file>

<file path=ppt/notesSlides/_rels/notesSlide18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used Git for the individual purposes of tracking and publishing, but now we'll get down to the </a:t>
            </a:r>
          </a:p>
          <a:p>
            <a:r>
              <a:rPr lang="en-US" dirty="0" smtClean="0"/>
              <a:t>fun social aspect-working and collaborating with others! </a:t>
            </a:r>
          </a:p>
          <a:p>
            <a:r>
              <a:rPr lang="en-US" dirty="0" smtClean="0"/>
              <a:t>Remember, Git and GitHub are not the same thing. You can follow a Git process using another tool as well.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 only deals with merging at the commit level. It's not going to touch any changes </a:t>
            </a:r>
          </a:p>
          <a:p>
            <a:r>
              <a:rPr lang="en-US" dirty="0" smtClean="0"/>
              <a:t>that happen outside of a commit.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 Refer to LC exercises 4 &amp; 5: Git stash save/pop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"git pull" is shorthand for "git fetch" (getting the changes) and "git merge" (putting the changes together). </a:t>
            </a:r>
          </a:p>
          <a:p>
            <a:r>
              <a:rPr lang="en-US" dirty="0" smtClean="0"/>
              <a:t>If it can, the "pull" command will do an automatic merge, which will need to be pushed back up to GitHub.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&lt;&lt; Discuss the purpose of a pull request in context of working as a developer on a team. &gt;&gt; 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 Refer to LC exercise 6: What is the purpose of a pull request?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Let's take a step back for a moment to discuss how to be successful and get the most out of this course.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focus of this slide is to encourage learners to commit to this program and invest their efforts by first </a:t>
            </a:r>
          </a:p>
          <a:p>
            <a:r>
              <a:rPr lang="en-US" dirty="0" smtClean="0"/>
              <a:t>listing and expressing the ways in which you (instructor) and the program will support them. </a:t>
            </a:r>
          </a:p>
          <a:p>
            <a:r>
              <a:rPr lang="en-US" dirty="0" smtClean="0"/>
              <a:t>Relating these to career readiness is important. For example, an important tip to succeed in a software development </a:t>
            </a:r>
          </a:p>
          <a:p>
            <a:r>
              <a:rPr lang="en-US" dirty="0" smtClean="0"/>
              <a:t>profession is having a portfolio. Connect to related opportunities students have in the intro class, as well as </a:t>
            </a:r>
          </a:p>
          <a:p>
            <a:r>
              <a:rPr lang="en-US" dirty="0" smtClean="0"/>
              <a:t>throughout the extended program to develop this content. </a:t>
            </a:r>
          </a:p>
          <a:p>
            <a:r>
              <a:rPr lang="en-US" dirty="0" smtClean="0"/>
              <a:t>Make the learner feel that this is a ‘two-way street’ or relationship, so that they engage further with the curricula </a:t>
            </a:r>
          </a:p>
          <a:p>
            <a:r>
              <a:rPr lang="en-US" dirty="0" smtClean="0"/>
              <a:t>and increase their desire to be in this field.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Conduct the discussion before moving to the next slide. Some suggestions include: </a:t>
            </a:r>
          </a:p>
          <a:p>
            <a:r>
              <a:rPr lang="en-US" dirty="0" smtClean="0"/>
              <a:t>- calendar/organization</a:t>
            </a:r>
          </a:p>
          <a:p>
            <a:r>
              <a:rPr lang="en-US" dirty="0" smtClean="0"/>
              <a:t>- attending office hours</a:t>
            </a:r>
          </a:p>
          <a:p>
            <a:r>
              <a:rPr lang="en-US" dirty="0" smtClean="0"/>
              <a:t>- etc. </a:t>
            </a:r>
          </a:p>
          <a:p>
            <a:r>
              <a:rPr lang="en-US" dirty="0" smtClean="0"/>
              <a:t>Refer to the referenced link in the next slide to prepare for this conversation. </a:t>
            </a:r>
          </a:p>
          <a:p>
            <a:r>
              <a:rPr lang="en-US" dirty="0" smtClean="0"/>
              <a:t>Include anecdotes from your own journey as a learner to connect to students and decrease anxieties that they may have.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list above to help students define their own success plan by discussing the items above and explaining </a:t>
            </a:r>
          </a:p>
          <a:p>
            <a:r>
              <a:rPr lang="en-US" dirty="0" smtClean="0"/>
              <a:t>why they are important, and how to apply them. For example:</a:t>
            </a:r>
          </a:p>
          <a:p>
            <a:r>
              <a:rPr lang="en-US" dirty="0" smtClean="0"/>
              <a:t>- Why is attending class important? </a:t>
            </a:r>
          </a:p>
          <a:p>
            <a:r>
              <a:rPr lang="en-US" dirty="0" smtClean="0"/>
              <a:t>- How can they organize their notes?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focus of this slide is to encourage students to </a:t>
            </a:r>
          </a:p>
          <a:p>
            <a:r>
              <a:rPr lang="en-US" dirty="0" smtClean="0"/>
              <a:t>become more confident with awareness of existing traits that will lead to success and happiness working </a:t>
            </a:r>
          </a:p>
          <a:p>
            <a:r>
              <a:rPr lang="en-US" dirty="0" smtClean="0"/>
              <a:t>in this field. Important:  Share stories from the field, including times when you or your company </a:t>
            </a:r>
          </a:p>
          <a:p>
            <a:r>
              <a:rPr lang="en-US" dirty="0" smtClean="0"/>
              <a:t>interviewed candidates, and the importance of technical skills and personality traits that lead to </a:t>
            </a:r>
          </a:p>
          <a:p>
            <a:r>
              <a:rPr lang="en-US" dirty="0" smtClean="0"/>
              <a:t>more success at interviews, as well as more personal satisfaction with the field selected. 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 Video link: https://digitalskills.hosted.panopto.com/Panopto/Pages/Viewer.aspx?id=5981b665-79d1-4f3a-92ce-ae5c015f87e4 &gt;&gt;</a:t>
            </a:r>
          </a:p>
          <a:p>
            <a:r>
              <a:rPr lang="en-US" dirty="0" smtClean="0"/>
              <a:t>Video is a panelist perspectives sharing last pieces of advice specific to starting in the industry to close out the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&lt;&lt; Assign groups of two or three people or allow learners to pick their own partners.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how do we do it? How do we have a group project on GitHub that everyone can edit? </a:t>
            </a:r>
          </a:p>
          <a:p>
            <a:r>
              <a:rPr lang="en-US" dirty="0" smtClean="0"/>
              <a:t>Sometimes, you may want to use code that already exists on GitHub.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 Refer to LC exercise 1: How do you add someone else's code to your repository?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Forking on GitHub is the process of making a separate copy of someone else's repository to your </a:t>
            </a:r>
          </a:p>
          <a:p>
            <a:r>
              <a:rPr lang="en-US" dirty="0" smtClean="0"/>
              <a:t>own GitHub account. The repos are still linked, so people viewing the repo can tell who the </a:t>
            </a:r>
          </a:p>
          <a:p>
            <a:r>
              <a:rPr lang="en-US" dirty="0" smtClean="0"/>
              <a:t>original author is. You don't have to perform this step if the code is already on your own account.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the fork takes place, you should be redirected to a copy of that repository on your own account. </a:t>
            </a:r>
          </a:p>
          <a:p>
            <a:r>
              <a:rPr lang="en-US" dirty="0" smtClean="0"/>
              <a:t>The clone link on this page is what we'll use so our machines know where they are sending to or </a:t>
            </a:r>
          </a:p>
          <a:p>
            <a:r>
              <a:rPr lang="en-US" dirty="0" smtClean="0"/>
              <a:t>receiving code from.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 Refer to LC exercise 2: How do you take code from your repository to add to your local machine?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you may imagine, you can have any number of clones. This clone command will automatically create a </a:t>
            </a:r>
          </a:p>
          <a:p>
            <a:r>
              <a:rPr lang="en-US" dirty="0" smtClean="0"/>
              <a:t>new folder that defaults to the same name as the repository. You can provide an additional argument </a:t>
            </a:r>
          </a:p>
          <a:p>
            <a:r>
              <a:rPr lang="en-US" dirty="0" smtClean="0"/>
              <a:t>after the clone link if you would like to name the folder otherwise.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Jane can now make changes to her code. She can add new files, delete files, and make changes to those </a:t>
            </a:r>
          </a:p>
          <a:p>
            <a:r>
              <a:rPr lang="en-US" dirty="0" smtClean="0"/>
              <a:t>files. In this case, she adds a file called "index.html" and adds the following HTML markup to it.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Hopefully this process, "add-commit-push" is starting to feel natural!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may have noticed that you can edit on GitHub directly by clicking that little pencil icon. Be </a:t>
            </a:r>
          </a:p>
          <a:p>
            <a:r>
              <a:rPr lang="en-US" dirty="0" smtClean="0"/>
              <a:t>careful, though! If you do this, your remote repository on GitHub and your local repository on your </a:t>
            </a:r>
          </a:p>
          <a:p>
            <a:r>
              <a:rPr lang="en-US" dirty="0" smtClean="0"/>
              <a:t>machine will be out of sync. 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answer to syncing up your GitHub and local repositories is the "git pull" command. </a:t>
            </a:r>
          </a:p>
          <a:p>
            <a:r>
              <a:rPr lang="en-US" dirty="0" smtClean="0"/>
              <a:t>Think of this as the opposite of a "git push" command. If "git push" sends code to a </a:t>
            </a:r>
          </a:p>
          <a:p>
            <a:r>
              <a:rPr lang="en-US" dirty="0" smtClean="0"/>
              <a:t>remote address, "git pull" receives code from a remote address.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&lt;&lt; Refer to LC exercise 3: How do you move changes from Github to your local? &gt;&gt;</a:t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5F6F6-A11E-4DE0-B2DB-03E2E9A5946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8.png"/><Relationship Id="rId7" Type="http://schemas.openxmlformats.org/officeDocument/2006/relationships/notesSlide" Target="../notesSlides/notesSlide8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19.png"/><Relationship Id="rId8" Type="http://schemas.openxmlformats.org/officeDocument/2006/relationships/notesSlide" Target="../notesSlides/notesSlide9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20.png"/><Relationship Id="rId8" Type="http://schemas.openxmlformats.org/officeDocument/2006/relationships/notesSlide" Target="../notesSlides/notesSlide10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1.png"/><Relationship Id="rId7" Type="http://schemas.openxmlformats.org/officeDocument/2006/relationships/notesSlide" Target="../notesSlides/notesSlide11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22.png"/><Relationship Id="rId8" Type="http://schemas.openxmlformats.org/officeDocument/2006/relationships/notesSlide" Target="../notesSlides/notesSlide1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4.png"/><Relationship Id="rId7" Type="http://schemas.openxmlformats.org/officeDocument/2006/relationships/notesSlide" Target="../notesSlides/notesSlide13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notesSlide" Target="../notesSlides/notesSlide14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7.png"/><Relationship Id="rId6" Type="http://schemas.openxmlformats.org/officeDocument/2006/relationships/notesSlide" Target="../notesSlides/notesSlide1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hyperlink" Target="https://digitalskills.hosted.panopto.com/Panopto/Pages/Viewer.aspx?id=5981b665-79d1-4f3a-92ce-ae5c015f87e4" TargetMode="External"/><Relationship Id="rId8" Type="http://schemas.openxmlformats.org/officeDocument/2006/relationships/notesSlide" Target="../notesSlides/notesSlide16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notesSlide" Target="../notesSlides/notesSlide17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notesSlide" Target="../notesSlides/notesSlide18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notesSlide" Target="../notesSlides/notes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notesSlide" Target="../notesSlides/notesSlide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notesSlide" Target="../notesSlides/notesSlide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notesSlide" Target="../notesSlides/notesSlide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5.png"/><Relationship Id="rId7" Type="http://schemas.openxmlformats.org/officeDocument/2006/relationships/notesSlide" Target="../notesSlides/notesSlide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notesSlide" Target="../notesSlides/notesSlide6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7.png"/><Relationship Id="rId7" Type="http://schemas.openxmlformats.org/officeDocument/2006/relationships/notesSlide" Target="../notesSlides/notesSlide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8280" cy="5120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1112" y="0"/>
            <a:ext cx="2468880" cy="17634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7240" y="1307592"/>
            <a:ext cx="3653790" cy="415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0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SOFTWARE DEVELOPMENT PROFESSIONAL PROGRAM</a:t>
            </a:r>
            <a:endParaRPr lang="en-US" sz="1000" dirty="0"/>
          </a:p>
        </p:txBody>
      </p:sp>
      <p:sp>
        <p:nvSpPr>
          <p:cNvPr id="5" name="Object 5"/>
          <p:cNvSpPr txBox="1"/>
          <p:nvPr/>
        </p:nvSpPr>
        <p:spPr>
          <a:xfrm>
            <a:off x="777240" y="1600200"/>
            <a:ext cx="5120640" cy="13766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 smtClean="0">
                <a:solidFill>
                  <a:srgbClr val="FFFFFF"/>
                </a:solidFill>
                <a:latin typeface="Open Sans" pitchFamily="34" charset="0"/>
                <a:cs typeface="Open Sans" pitchFamily="34" charset="0"/>
              </a:rPr>
              <a:t>Collaboration on GitHub</a:t>
            </a:r>
            <a:endParaRPr lang="en-US"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777240" y="3063240"/>
            <a:ext cx="512064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endParaRPr lang="en-US" sz="1800" dirty="0"/>
          </a:p>
        </p:txBody>
      </p:sp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4960" y="3081528"/>
            <a:ext cx="3703320" cy="20153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577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Collaboration on GitHub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Edit on GitHub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1755432"/>
            <a:ext cx="8229600" cy="24327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577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Collaboration on GitHub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Pull from GitHub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1546403"/>
            <a:ext cx="5472684" cy="678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pull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command receives changes from GitHub.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2178863"/>
            <a:ext cx="8229600" cy="21726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577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Collaboration on GitHub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Git Stash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325878"/>
            <a:ext cx="355244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if you have local changes?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2856738"/>
            <a:ext cx="3924300" cy="6695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We can set them aside or shelve them for a moment while we pull!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2397548"/>
            <a:ext cx="3785616" cy="9199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577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Collaboration on GitHub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Local Automatic Merge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352601"/>
            <a:ext cx="5196078" cy="678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Following your 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pull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command, do another push!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1985061"/>
            <a:ext cx="329374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Pull automatically created a commit.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372665"/>
            <a:ext cx="8229600" cy="21726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577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Collaboration on GitHub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Making a Pull Request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1950865"/>
            <a:ext cx="732891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Once your GitHub is up to date, you may want to make a pull request.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2481725"/>
            <a:ext cx="475488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 pull request is done against the original (base) fork.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2869329"/>
            <a:ext cx="8229600" cy="10776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8280" cy="51206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8680" y="228600"/>
            <a:ext cx="18577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Collaboration on GitHub</a:t>
            </a:r>
            <a:endParaRPr lang="en-US" sz="1200" dirty="0"/>
          </a:p>
        </p:txBody>
      </p:sp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Career Readiness</a:t>
            </a:r>
            <a:endParaRPr lang="en-US" sz="2700" dirty="0"/>
          </a:p>
        </p:txBody>
      </p:sp>
      <p:sp>
        <p:nvSpPr>
          <p:cNvPr id="9" name="Object 9"/>
          <p:cNvSpPr txBox="1"/>
          <p:nvPr/>
        </p:nvSpPr>
        <p:spPr>
          <a:xfrm>
            <a:off x="3104388" y="2603500"/>
            <a:ext cx="3118104" cy="9194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36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Getting There</a:t>
            </a:r>
            <a:endParaRPr lang="en-US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577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Collaboration on GitHub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Unlock Your Potential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1600" y="1393117"/>
            <a:ext cx="6400800" cy="315736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577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Collaboration on GitHub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Keys To Success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1664970"/>
            <a:ext cx="2148840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What does it take?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104390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No technical skills needed!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Passion for this field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Time to attend class sessions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Curiosity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Willingness to apply in-class material to real life scenarios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1612138"/>
            <a:ext cx="250088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Make the commitment</a:t>
            </a:r>
            <a:endParaRPr lang="en-US" sz="1800" dirty="0"/>
          </a:p>
        </p:txBody>
      </p:sp>
      <p:sp>
        <p:nvSpPr>
          <p:cNvPr id="11" name="Object 11"/>
          <p:cNvSpPr txBox="1"/>
          <p:nvPr/>
        </p:nvSpPr>
        <p:spPr>
          <a:xfrm>
            <a:off x="4572000" y="2051558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Keep things in perspective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Manage your stress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Go to class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Planning and organization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Make it fun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Work consistently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577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Collaboration on GitHub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You Belong Here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460211"/>
            <a:ext cx="2622042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You have what it takes.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1899631"/>
            <a:ext cx="8609076" cy="5933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As you begin your bootcamp journey, ask yourself: “What abilities and skills do I have already, from prior experience?” Several of your abilities may already match what employers in this field want. Throughout the course, expand these abilities.</a:t>
            </a:r>
            <a:endParaRPr lang="en-US" sz="12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310095"/>
            <a:ext cx="5486400" cy="186951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57200" y="4179605"/>
            <a:ext cx="922020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black"/>
                </a:solidFill>
                <a:hlinkClick r:id="rId7"/>
                <a:latin typeface="Arial" pitchFamily="34" charset="0"/>
                <a:cs typeface="Arial" pitchFamily="34" charset="0"/>
              </a:rPr>
              <a:t>Video Clip</a:t>
            </a:r>
            <a:endParaRPr lang="en-US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577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Collaboration on GitHub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You've Got This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1884934"/>
            <a:ext cx="306095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Today we've learned about: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324354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Benefits of using Git &amp; Github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Common actions on Github such as "fork" and "clone"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How working with Github can accommodate collaboration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93208" y="1143000"/>
            <a:ext cx="27432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577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Collaboration on GitHub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Learning Objectives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8680" y="1517142"/>
            <a:ext cx="4572000" cy="4251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8680" y="1942338"/>
            <a:ext cx="4442816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Describe the benefits of using GitHub or similar tools.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Describe the difference between a local file and a remote file.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Fork and clone an existing code project on GitHub.</a:t>
            </a:r>
            <a:endParaRPr lang="en-US" sz="18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3208" y="1202436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577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Collaboration on GitHub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Review &amp; Merge Pull Requests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341626"/>
            <a:ext cx="3390138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Let's do a step-by-step activity.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872486"/>
            <a:ext cx="603123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There are quite a few steps to working together on a project with Git.</a:t>
            </a:r>
            <a:endParaRPr lang="en-US" sz="15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3260090"/>
            <a:ext cx="210693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32CD32"/>
                </a:solidFill>
                <a:latin typeface="Arial" pitchFamily="34" charset="0"/>
                <a:cs typeface="Arial" pitchFamily="34" charset="0"/>
              </a:rPr>
              <a:t>Grab a partner or two!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577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Collaboration on GitHub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Parallelizing With Git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8136" y="1531620"/>
            <a:ext cx="4569410" cy="20162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577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Collaboration on GitHub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GitHub for Sharing Code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7200" y="1967103"/>
            <a:ext cx="6780276" cy="6273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b="1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Forking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copies someone else's repository to your own account.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" y="2548763"/>
            <a:ext cx="4813935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This kind of code-sharing is normal. Make those forks!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2844927"/>
            <a:ext cx="7505700" cy="1085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577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Collaboration on GitHub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GitHub Forks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471930"/>
            <a:ext cx="3461004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The base fork is still connected.</a:t>
            </a:r>
            <a:endParaRPr lang="en-US" sz="1800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1911350"/>
            <a:ext cx="65913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577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Collaboration on GitHub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Clone from GitHub</a:t>
            </a:r>
            <a:endParaRPr lang="en-US" sz="2700" dirty="0"/>
          </a:p>
        </p:txBody>
      </p: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9560" y="457200"/>
            <a:ext cx="457200" cy="457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1792" y="2306828"/>
            <a:ext cx="3758184" cy="805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The clone link is found on the front page of the repo.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621792" y="3066288"/>
            <a:ext cx="155067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Copy this link!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1666924"/>
            <a:ext cx="3785616" cy="23811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577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Collaboration on GitHub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Clone Command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2131445"/>
            <a:ext cx="5314950" cy="6781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 clone is a </a:t>
            </a:r>
            <a:r>
              <a:rPr lang="en-US" sz="1800" b="1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local</a:t>
            </a:r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 copy of code you can work on.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763905"/>
            <a:ext cx="4499610" cy="5298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b="1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Pro-tip: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Don't make clones inside of other clones!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3202309"/>
            <a:ext cx="8229600" cy="5641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577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Collaboration on GitHub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Local Changes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621792" y="2113534"/>
            <a:ext cx="349986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Jane can make changes locally.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621792" y="2552954"/>
            <a:ext cx="4000000" cy="4572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Char char="•"/>
              <a:spcBef>
                <a:spcPct val="20000"/>
              </a:spcBef>
            </a:lvl1pPr>
            <a:lvl2pPr>
              <a:buChar char="•"/>
            </a:lvl2pPr>
            <a:lvl3pPr>
              <a:buChar char="•"/>
            </a:lvl3pPr>
            <a:lvl4pPr>
              <a:buChar char="•"/>
            </a:lvl4pPr>
            <a:lvl5pPr>
              <a:buChar char="•"/>
            </a:lvl5pPr>
          </a:lstStyle>
          <a:p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Add new items.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Delete items.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lvl="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Update existing content.</a:t>
            </a:r>
            <a:endParaRPr lang="en-US"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4572000" y="2046935"/>
            <a:ext cx="1786890" cy="4790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Create index.html.</a:t>
            </a:r>
            <a:endParaRPr lang="en-US" sz="1500" dirty="0"/>
          </a:p>
        </p:txBody>
      </p: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2343099"/>
            <a:ext cx="3785616" cy="13249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85800" cy="6858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" y="777240"/>
            <a:ext cx="685800" cy="6858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6032" y="896112"/>
            <a:ext cx="320040" cy="320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8680" y="228600"/>
            <a:ext cx="1857756" cy="4409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200" dirty="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Collaboration on GitHub</a:t>
            </a:r>
            <a:endParaRPr lang="en-US" sz="1200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914400"/>
            <a:ext cx="411480" cy="4114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655" y="320040"/>
            <a:ext cx="8412480" cy="6908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7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Add, Commit &amp; Push</a:t>
            </a:r>
            <a:endParaRPr lang="en-US"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57200" y="1519419"/>
            <a:ext cx="4962906" cy="57658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800" dirty="0" smtClean="0">
                <a:solidFill>
                  <a:srgbClr val="176CEE"/>
                </a:solidFill>
                <a:latin typeface="Arial" pitchFamily="34" charset="0"/>
                <a:cs typeface="Arial" pitchFamily="34" charset="0"/>
              </a:rPr>
              <a:t>Local changes aren't reflected on GitHub...yet!</a:t>
            </a:r>
            <a:endParaRPr lang="en-US" sz="18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2050279"/>
            <a:ext cx="3968115" cy="580644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push</a:t>
            </a:r>
            <a:r>
              <a:rPr lang="en-US" sz="1500" dirty="0" smtClean="0">
                <a:solidFill>
                  <a:srgbClr val="black"/>
                </a:solidFill>
                <a:latin typeface="Arial" pitchFamily="34" charset="0"/>
                <a:cs typeface="Arial" pitchFamily="34" charset="0"/>
              </a:rPr>
              <a:t> command will send the changes.</a:t>
            </a:r>
            <a:endParaRPr lang="en-US" sz="1500" dirty="0"/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" y="2539483"/>
            <a:ext cx="8229600" cy="18389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2022-11-21T14:38:29Z</dcterms:created>
  <dcterms:modified xsi:type="dcterms:W3CDTF">2022-11-21T14:38:29Z</dcterms:modified>
</cp:coreProperties>
</file>