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4x3"/>
  <p:notesSz cx="51435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theme" Target="theme/theme2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EBAA8-ADDE-4290-A9BE-D64DC1002B1F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65F6F6-A11E-4DE0-B2DB-03E2E9A594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Dad joke loading... Punchline on next slide. 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Okay, dads and grandpas alike have found this joke pretty funny. </a:t>
            </a:r>
          </a:p>
          <a:p>
            <a:r>
              <a:rPr lang="en-US" dirty="0" smtClean="0"/>
              <a:t>For our purposes, we'll use it to illustrate a point.</a:t>
            </a:r>
          </a:p>
          <a:p>
            <a:r>
              <a:rPr lang="en-US" dirty="0" smtClean="0"/>
              <a:t/>
            </a:r>
          </a:p>
          <a:p>
            <a:r>
              <a:rPr lang="en-US" dirty="0" smtClean="0"/>
              <a:t>Bonus dad joke about elephants:</a:t>
            </a:r>
          </a:p>
          <a:p>
            <a:r>
              <a:rPr lang="en-US" dirty="0" smtClean="0"/>
              <a:t>Q: Why don't you see elephants hiding in trees?</a:t>
            </a:r>
          </a:p>
          <a:p>
            <a:r>
              <a:rPr lang="en-US" dirty="0" smtClean="0"/>
              <a:t>A: Cause they're really good at it!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&lt;&lt; Please take a moment to define impostor syndrome (ask if a student can define it), and</a:t>
            </a:r>
          </a:p>
          <a:p>
            <a:r>
              <a:rPr lang="en-US" dirty="0" smtClean="0"/>
              <a:t>if you feel comfortable, talk about your own experience with it. &gt;&gt;</a:t>
            </a:r>
          </a:p>
          <a:p>
            <a:r>
              <a:rPr lang="en-US" dirty="0" smtClean="0"/>
              <a:t/>
            </a:r>
          </a:p>
          <a:p>
            <a:r>
              <a:rPr lang="en-US" dirty="0" smtClean="0"/>
              <a:t>Remember throughout this class that we're rapidly training your brain with new ways of thinking. It's </a:t>
            </a:r>
          </a:p>
          <a:p>
            <a:r>
              <a:rPr lang="en-US" dirty="0" smtClean="0"/>
              <a:t>just as intense and time-consuming as physical training. Just like you can't get straight off the couch</a:t>
            </a:r>
          </a:p>
          <a:p>
            <a:r>
              <a:rPr lang="en-US" dirty="0" smtClean="0"/>
              <a:t>and run a marathon, you're not going to become a coder overnight. It takes practice, repetition, and work.</a:t>
            </a:r>
          </a:p>
          <a:p>
            <a:r>
              <a:rPr lang="en-US" dirty="0" smtClean="0"/>
              <a:t/>
            </a:r>
          </a:p>
          <a:p>
            <a:r>
              <a:rPr lang="en-US" dirty="0" smtClean="0"/>
              <a:t>One bite at a time.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Pseudocoding is done for your benefit. It is almost always helpful with ANY complex task (not just coding) </a:t>
            </a:r>
          </a:p>
          <a:p>
            <a:r>
              <a:rPr lang="en-US" dirty="0" smtClean="0"/>
              <a:t>to have a process planned out before simply diving in.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can imagine you have the needed tools for this:</a:t>
            </a:r>
          </a:p>
          <a:p>
            <a:r>
              <a:rPr lang="en-US" dirty="0" smtClean="0"/>
              <a:t>	- Drill</a:t>
            </a:r>
          </a:p>
          <a:p>
            <a:r>
              <a:rPr lang="en-US" dirty="0" smtClean="0"/>
              <a:t>	- Properly-sized screws</a:t>
            </a:r>
          </a:p>
          <a:p>
            <a:r>
              <a:rPr lang="en-US" dirty="0" smtClean="0"/>
              <a:t>	- Stud finder</a:t>
            </a:r>
          </a:p>
          <a:p>
            <a:r>
              <a:rPr lang="en-US" dirty="0" smtClean="0"/>
              <a:t>	- Measuring tape</a:t>
            </a:r>
          </a:p>
          <a:p>
            <a:r>
              <a:rPr lang="en-US" dirty="0" smtClean="0"/>
              <a:t/>
            </a:r>
          </a:p>
          <a:p>
            <a:r>
              <a:rPr lang="en-US" dirty="0" smtClean="0"/>
              <a:t>We can take the task of mounting a TV and break it down into several smaller, easier steps. Think back to  </a:t>
            </a:r>
          </a:p>
          <a:p>
            <a:r>
              <a:rPr lang="en-US" dirty="0" smtClean="0"/>
              <a:t>the last time you read an instruction manual (maybe you got an IKEA bookshelf).</a:t>
            </a:r>
          </a:p>
          <a:p>
            <a:r>
              <a:rPr lang="en-US" dirty="0" smtClean="0"/>
              <a:t/>
            </a:r>
          </a:p>
          <a:p>
            <a:r>
              <a:rPr lang="en-US" dirty="0" smtClean="0"/>
              <a:t>Consider that experience... Do you think these steps could be broken down even further? 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Let's get some hands-on experience!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hyperlink" Target="https://www.pinclipart.com/maxpin/wxhmbh/" TargetMode="External"/><Relationship Id="rId8" Type="http://schemas.openxmlformats.org/officeDocument/2006/relationships/notesSlide" Target="../notesSlides/notesSlide1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notesSlide" Target="../notesSlides/notesSlide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notesSlide" Target="../notesSlides/notesSlide3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3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hyperlink" Target="https://pixabay.com/photos/planning-organized-word-planner-5570360/" TargetMode="External"/><Relationship Id="rId8" Type="http://schemas.openxmlformats.org/officeDocument/2006/relationships/notesSlide" Target="../notesSlides/notesSlide4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hyperlink" Target="http://clipart-library.com/clipart/11488.htm" TargetMode="External"/><Relationship Id="rId9" Type="http://schemas.openxmlformats.org/officeDocument/2006/relationships/notesSlide" Target="../notesSlides/notesSlide5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3.png"/><Relationship Id="rId6" Type="http://schemas.openxmlformats.org/officeDocument/2006/relationships/notesSlide" Target="../notesSlides/notesSlide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098280" cy="512064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11112" y="0"/>
            <a:ext cx="2468880" cy="176348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77240" y="1307592"/>
            <a:ext cx="3653790" cy="4155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0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SOFTWARE DEVELOPMENT PROFESSIONAL PROGRAM</a:t>
            </a:r>
            <a:endParaRPr lang="en-US" sz="1000" dirty="0"/>
          </a:p>
        </p:txBody>
      </p:sp>
      <p:sp>
        <p:nvSpPr>
          <p:cNvPr id="5" name="Object 5"/>
          <p:cNvSpPr txBox="1"/>
          <p:nvPr/>
        </p:nvSpPr>
        <p:spPr>
          <a:xfrm>
            <a:off x="777240" y="1600200"/>
            <a:ext cx="5120640" cy="9194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600" dirty="0" smtClean="0">
                <a:solidFill>
                  <a:srgbClr val="FFFFFF"/>
                </a:solidFill>
                <a:latin typeface="Open Sans" pitchFamily="34" charset="0"/>
                <a:cs typeface="Open Sans" pitchFamily="34" charset="0"/>
              </a:rPr>
              <a:t>Thinking Like a Coder</a:t>
            </a:r>
            <a:endParaRPr lang="en-US" sz="3600" dirty="0"/>
          </a:p>
        </p:txBody>
      </p:sp>
      <p:sp>
        <p:nvSpPr>
          <p:cNvPr id="6" name="Object 6"/>
          <p:cNvSpPr txBox="1"/>
          <p:nvPr/>
        </p:nvSpPr>
        <p:spPr>
          <a:xfrm>
            <a:off x="777240" y="3063240"/>
            <a:ext cx="5120640" cy="576580"/>
          </a:xfrm>
          <a:prstGeom prst="rect">
            <a:avLst/>
          </a:prstGeom>
          <a:noFill/>
        </p:spPr>
        <p:txBody>
          <a:bodyPr wrap="square" rtlCol="0"/>
          <a:lstStyle/>
          <a:p>
            <a:endParaRPr lang="en-US" sz="1800" dirty="0"/>
          </a:p>
        </p:txBody>
      </p:sp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94960" y="3081528"/>
            <a:ext cx="3703320" cy="201531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712976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Thinking Like a Coder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Learning Objectives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68680" y="1517142"/>
            <a:ext cx="4572000" cy="42519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68680" y="1942338"/>
            <a:ext cx="4442816" cy="4572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Char char="•"/>
              <a:spcBef>
                <a:spcPct val="20000"/>
              </a:spcBef>
            </a:lvl1pPr>
            <a:lvl2pPr>
              <a:buChar char="•"/>
            </a:lvl2pPr>
            <a:lvl3pPr>
              <a:buChar char="•"/>
            </a:lvl3pPr>
            <a:lvl4pPr>
              <a:buChar char="•"/>
            </a:lvl4pPr>
            <a:lvl5pPr>
              <a:buChar char="•"/>
            </a:lvl5pPr>
          </a:lstStyle>
          <a:p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Break down large problems into sub-problems.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Articulate ways that real-life problems translate into action items.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Describe the purpose of pseudocode in the code planning process.</a:t>
            </a:r>
            <a:endParaRPr lang="en-US" sz="1800" dirty="0"/>
          </a:p>
        </p:txBody>
      </p:sp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093208" y="1202436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712976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Thinking Like a Coder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Here's a Joke for You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529717" y="1344486"/>
            <a:ext cx="4933696" cy="817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How do you eat an elephant?</a:t>
            </a:r>
            <a:endParaRPr lang="en-US" sz="2800" dirty="0"/>
          </a:p>
        </p:txBody>
      </p:sp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29717" y="2070926"/>
            <a:ext cx="3333750" cy="22955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29717" y="4366451"/>
            <a:ext cx="2941320" cy="4155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000" u="sng" dirty="0" smtClean="0">
                <a:solidFill>
                  <a:srgbClr val="666666"/>
                </a:solidFill>
                <a:hlinkClick r:id="rId7"/>
                <a:latin typeface="Arial" pitchFamily="34" charset="0"/>
                <a:cs typeface="Arial" pitchFamily="34" charset="0"/>
              </a:rPr>
              <a:t>Source: PinClipArt (Creative Commons License)</a:t>
            </a:r>
            <a:endParaRPr lang="en-US" sz="1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712976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Thinking Like a Coder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Here's a Punchline for You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3062478" y="2654300"/>
            <a:ext cx="3201924" cy="817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One bite at a time!</a:t>
            </a:r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712976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Thinking Like a Coder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Let's Establish a Point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621792" y="1999234"/>
            <a:ext cx="1369314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The Issues</a:t>
            </a:r>
            <a:endParaRPr lang="en-US" sz="1800" dirty="0"/>
          </a:p>
        </p:txBody>
      </p:sp>
      <p:sp>
        <p:nvSpPr>
          <p:cNvPr id="9" name="Object 9"/>
          <p:cNvSpPr txBox="1"/>
          <p:nvPr/>
        </p:nvSpPr>
        <p:spPr>
          <a:xfrm>
            <a:off x="621792" y="2438654"/>
            <a:ext cx="4000000" cy="4572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Char char="•"/>
              <a:spcBef>
                <a:spcPct val="20000"/>
              </a:spcBef>
            </a:lvl1pPr>
            <a:lvl2pPr>
              <a:buChar char="•"/>
            </a:lvl2pPr>
            <a:lvl3pPr>
              <a:buChar char="•"/>
            </a:lvl3pPr>
            <a:lvl4pPr>
              <a:buChar char="•"/>
            </a:lvl4pPr>
            <a:lvl5pPr>
              <a:buChar char="•"/>
            </a:lvl5pPr>
          </a:lstStyle>
          <a:p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Coding isn't easy for many of us!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It's easy to get overwhelmed.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Impostor syndrome is shockingly common.</a:t>
            </a:r>
            <a:endParaRPr lang="en-US" sz="1800" dirty="0"/>
          </a:p>
        </p:txBody>
      </p:sp>
      <p:sp>
        <p:nvSpPr>
          <p:cNvPr id="10" name="Object 10"/>
          <p:cNvSpPr txBox="1"/>
          <p:nvPr/>
        </p:nvSpPr>
        <p:spPr>
          <a:xfrm>
            <a:off x="4572000" y="1999234"/>
            <a:ext cx="1536192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The Solution</a:t>
            </a:r>
            <a:endParaRPr lang="en-US" sz="1800" dirty="0"/>
          </a:p>
        </p:txBody>
      </p:sp>
      <p:sp>
        <p:nvSpPr>
          <p:cNvPr id="11" name="Object 11"/>
          <p:cNvSpPr txBox="1"/>
          <p:nvPr/>
        </p:nvSpPr>
        <p:spPr>
          <a:xfrm>
            <a:off x="4572000" y="2438654"/>
            <a:ext cx="4000000" cy="4572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Char char="•"/>
              <a:spcBef>
                <a:spcPct val="20000"/>
              </a:spcBef>
            </a:lvl1pPr>
            <a:lvl2pPr>
              <a:buChar char="•"/>
            </a:lvl2pPr>
            <a:lvl3pPr>
              <a:buChar char="•"/>
            </a:lvl3pPr>
            <a:lvl4pPr>
              <a:buChar char="•"/>
            </a:lvl4pPr>
            <a:lvl5pPr>
              <a:buChar char="•"/>
            </a:lvl5pPr>
          </a:lstStyle>
          <a:p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We give ourselves some slack.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We take things step by step.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We're proud of ourselves for undertaking a difficult task.</a:t>
            </a:r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712976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Thinking Like a Coder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One Bite at a Time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457200" y="2411730"/>
            <a:ext cx="7465568" cy="817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So how do we do coding "one bite at a time"?</a:t>
            </a:r>
            <a:endParaRPr lang="en-US" sz="2800" dirty="0"/>
          </a:p>
        </p:txBody>
      </p:sp>
      <p:sp>
        <p:nvSpPr>
          <p:cNvPr id="9" name="Object 9"/>
          <p:cNvSpPr txBox="1"/>
          <p:nvPr/>
        </p:nvSpPr>
        <p:spPr>
          <a:xfrm>
            <a:off x="457200" y="3092450"/>
            <a:ext cx="2480310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Answer: Pseudocode!</a:t>
            </a:r>
            <a:endParaRPr 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712976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Thinking Like a Coder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Pseudocode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457200" y="1637729"/>
            <a:ext cx="6727698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Pseudocode means breaking down a process into simple steps.</a:t>
            </a:r>
            <a:endParaRPr lang="en-US" sz="1800" dirty="0"/>
          </a:p>
        </p:txBody>
      </p:sp>
      <p:sp>
        <p:nvSpPr>
          <p:cNvPr id="9" name="Object 9"/>
          <p:cNvSpPr txBox="1"/>
          <p:nvPr/>
        </p:nvSpPr>
        <p:spPr>
          <a:xfrm>
            <a:off x="457200" y="2077149"/>
            <a:ext cx="8509635" cy="7711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Later, you can make your pseudocode more code-like if you prefer, but for now, think of it as a set of instructions to complete a task written in a way that </a:t>
            </a:r>
            <a:r>
              <a:rPr lang="en-US" sz="1500" b="1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you</a:t>
            </a:r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 understand.</a:t>
            </a:r>
            <a:endParaRPr lang="en-US" sz="1500" dirty="0"/>
          </a:p>
        </p:txBody>
      </p: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" y="2665413"/>
            <a:ext cx="4286250" cy="136207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57200" y="4027488"/>
            <a:ext cx="1146810" cy="4155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000" u="sng" dirty="0" smtClean="0">
                <a:solidFill>
                  <a:srgbClr val="666666"/>
                </a:solidFill>
                <a:hlinkClick r:id="rId7"/>
                <a:latin typeface="Arial" pitchFamily="34" charset="0"/>
                <a:cs typeface="Arial" pitchFamily="34" charset="0"/>
              </a:rPr>
              <a:t>Source: Pixabay</a:t>
            </a:r>
            <a:endParaRPr lang="en-US" sz="1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712976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Thinking Like a Coder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Pseudocoding Example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00800" y="1371600"/>
            <a:ext cx="2286000" cy="181965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68680" y="1640891"/>
            <a:ext cx="4883912" cy="817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Task: Mount a TV to the Wall</a:t>
            </a:r>
            <a:endParaRPr lang="en-US" sz="2800" dirty="0"/>
          </a:p>
        </p:txBody>
      </p:sp>
      <p:sp>
        <p:nvSpPr>
          <p:cNvPr id="10" name="Object 10"/>
          <p:cNvSpPr txBox="1"/>
          <p:nvPr/>
        </p:nvSpPr>
        <p:spPr>
          <a:xfrm>
            <a:off x="868680" y="2641651"/>
            <a:ext cx="5631180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You have: A TV, a mounting device, mounting hooks, and tools.</a:t>
            </a:r>
            <a:endParaRPr lang="en-US" sz="1500" dirty="0"/>
          </a:p>
        </p:txBody>
      </p:sp>
      <p:sp>
        <p:nvSpPr>
          <p:cNvPr id="11" name="Object 11"/>
          <p:cNvSpPr txBox="1"/>
          <p:nvPr/>
        </p:nvSpPr>
        <p:spPr>
          <a:xfrm>
            <a:off x="457200" y="3327705"/>
            <a:ext cx="2129790" cy="860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1. Measure the space, including finding and marking the studs.</a:t>
            </a:r>
            <a:endParaRPr lang="en-US" sz="1500" dirty="0"/>
          </a:p>
        </p:txBody>
      </p:sp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701636" y="3337934"/>
            <a:ext cx="656705" cy="656705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3449782" y="3327705"/>
            <a:ext cx="2367915" cy="860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2. Put the mount on the wall and drill it in. Screws go into the studs!</a:t>
            </a:r>
            <a:endParaRPr lang="en-US" sz="1500" dirty="0"/>
          </a:p>
        </p:txBody>
      </p:sp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694218" y="3337934"/>
            <a:ext cx="656705" cy="656705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6442364" y="3211373"/>
            <a:ext cx="1874520" cy="4155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000" dirty="0" smtClean="0">
                <a:solidFill>
                  <a:srgbClr val="666666"/>
                </a:solidFill>
                <a:hlinkClick r:id="rId8"/>
                <a:latin typeface="Arial" pitchFamily="34" charset="0"/>
                <a:cs typeface="Arial" pitchFamily="34" charset="0"/>
              </a:rPr>
              <a:t>Image Source: Clipart Library</a:t>
            </a:r>
            <a:endParaRPr lang="en-US" sz="1000" dirty="0"/>
          </a:p>
        </p:txBody>
      </p:sp>
      <p:sp>
        <p:nvSpPr>
          <p:cNvPr id="16" name="Object 16"/>
          <p:cNvSpPr txBox="1"/>
          <p:nvPr/>
        </p:nvSpPr>
        <p:spPr>
          <a:xfrm>
            <a:off x="6442364" y="3444037"/>
            <a:ext cx="2419350" cy="860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3. Attach mounting hooks to the TV, then set the TV on the mount.</a:t>
            </a:r>
            <a:endParaRPr lang="en-US" sz="15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712976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Thinking Like a Coder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Let's Get into It!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1913382" y="2729230"/>
            <a:ext cx="5500116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Ready to put it into action? Let's do a group activity!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2022-11-21T14:38:28Z</dcterms:created>
  <dcterms:modified xsi:type="dcterms:W3CDTF">2022-11-21T14:38:28Z</dcterms:modified>
</cp:coreProperties>
</file>