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theme" Target="theme/theme2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all had problems like this! We were trying several different approaches and sometimes needed to </a:t>
            </a:r>
          </a:p>
          <a:p>
            <a:r>
              <a:rPr lang="en-US" dirty="0" smtClean="0"/>
              <a:t>go back and refactor older versions of work. This is one of the problems version control helps solve!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Git, a "remote" is any address that you might send or receive code from. In the package-mailing </a:t>
            </a:r>
          </a:p>
          <a:p>
            <a:r>
              <a:rPr lang="en-US" dirty="0" smtClean="0"/>
              <a:t>analogy, the "remote" is Aunt Sally's postal address. Many people have addresses, but only one </a:t>
            </a:r>
          </a:p>
          <a:p>
            <a:r>
              <a:rPr lang="en-US" dirty="0" smtClean="0"/>
              <a:t>belongs to Sally!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You've probably heard of GitHub. It's one possible "remote address" we would want to send our code to. </a:t>
            </a:r>
          </a:p>
          <a:p>
            <a:r>
              <a:rPr lang="en-US" dirty="0" smtClean="0"/>
              <a:t>It's a very popular site.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offers the remote address as both an HTTPS and an SSH link. Copy the HTTPS link!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adding a remote address for us to send code to. After we've added an address, we can list the </a:t>
            </a:r>
          </a:p>
          <a:p>
            <a:r>
              <a:rPr lang="en-US" dirty="0" smtClean="0"/>
              <a:t>addresses with "git remote -v". "Fetch" means receiving and "push" means sending. Next, we'll want to "push" </a:t>
            </a:r>
          </a:p>
          <a:p>
            <a:r>
              <a:rPr lang="en-US" dirty="0" smtClean="0"/>
              <a:t>our local code to GitHub.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some point in the package-mailing process, we physically send out the package. </a:t>
            </a:r>
          </a:p>
          <a:p>
            <a:r>
              <a:rPr lang="en-US" dirty="0" smtClean="0"/>
              <a:t>We hand it over to the post office and trust they know where to send it based on the address.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command is telling our machine to send our code to GitHub. </a:t>
            </a:r>
          </a:p>
          <a:p>
            <a:r>
              <a:rPr lang="en-US" dirty="0" smtClean="0"/>
              <a:t>Branches are used for developing features and working on teams.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NOTE: "main" is now the default branch name on GitHub. This changed from "master" in 2020.</a:t>
            </a:r>
          </a:p>
          <a:p>
            <a:r>
              <a:rPr lang="en-US" dirty="0" smtClean="0"/>
              <a:t>Git itself still uses "master" so when we create a repository with the terminal command</a:t>
            </a:r>
          </a:p>
          <a:p>
            <a:r>
              <a:rPr lang="en-US" dirty="0" smtClean="0"/>
              <a:t>"git init", we will get a repository that uses "master" as the default branch.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5: Which command sends code to a repository?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your code is like sealing your package. Up until that point, you can </a:t>
            </a:r>
          </a:p>
          <a:p>
            <a:r>
              <a:rPr lang="en-US" dirty="0" smtClean="0"/>
              <a:t>run "git add" as many times as needed.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Summarize the gift giving analogy all together &gt;&gt;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Be sure to mention the "git remote"'s part in all of this, being the recipient's address in the analogy 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is extremely important and useful to developers. It allows you to collaborate with others on code,</a:t>
            </a:r>
          </a:p>
          <a:p>
            <a:r>
              <a:rPr lang="en-US" dirty="0" smtClean="0"/>
              <a:t>without having to worry about any mistakes breaking your project. Also, Git makes it very easy to go</a:t>
            </a:r>
          </a:p>
          <a:p>
            <a:r>
              <a:rPr lang="en-US" dirty="0" smtClean="0"/>
              <a:t>back and revisit earlier work, as well as creating a space where you can access your code from anywhere.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recall anything else Linus Torvalds may be known for?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1: What is Git?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a repository is initialized, Git "watches" all changes that take place. Remind students to</a:t>
            </a:r>
          </a:p>
          <a:p>
            <a:r>
              <a:rPr lang="en-US" dirty="0" smtClean="0"/>
              <a:t>make sure they init at the root of their project and not their root directory!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say you'd like to mail a package to your Aunt Sally. In our example, when we ADD gifts to </a:t>
            </a:r>
          </a:p>
          <a:p>
            <a:r>
              <a:rPr lang="en-US" dirty="0" smtClean="0"/>
              <a:t>the box, this is like the "git add" command. When something is untracked, that means it's not in the box!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-A indicates "all files" in the repository. You can also elect to add only certain files or folders. </a:t>
            </a:r>
          </a:p>
          <a:p>
            <a:r>
              <a:rPr lang="en-US" dirty="0" smtClean="0"/>
              <a:t>In our gift-mailing analogy, this is the process where we decide what to put in the box.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2: How do you add all files with git add?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all the contents are safely inside, you seal it with packing tape.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"-m" means "message." We add a descriptive message to remind ourselves what we did at this </a:t>
            </a:r>
          </a:p>
          <a:p>
            <a:r>
              <a:rPr lang="en-US" dirty="0" smtClean="0"/>
              <a:t>step of the process. It is important to make this a brief but meaningful message to summarize</a:t>
            </a:r>
          </a:p>
          <a:p>
            <a:r>
              <a:rPr lang="en-US" dirty="0" smtClean="0"/>
              <a:t>the changes you have made. Remember to commit often!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exercises 3 and 4: Importance of adding commit messages. Which flag is used to add</a:t>
            </a:r>
          </a:p>
          <a:p>
            <a:r>
              <a:rPr lang="en-US" dirty="0" smtClean="0"/>
              <a:t>a commit message?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step with our package is to address it with Aunt Sally's mailing address. </a:t>
            </a:r>
          </a:p>
          <a:p>
            <a:r>
              <a:rPr lang="en-US" dirty="0" smtClean="0"/>
              <a:t>Then we hand the box over to the post office to send it on its way.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Relationship Id="rId9" Type="http://schemas.openxmlformats.org/officeDocument/2006/relationships/hyperlink" Target="https://pixabay.com/" TargetMode="External"/><Relationship Id="rId10" Type="http://schemas.openxmlformats.org/officeDocument/2006/relationships/notesSlide" Target="../notesSlides/notesSlide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notesSlide" Target="../notesSlides/notesSlide6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hyperlink" Target="https://pixabay.com/vectors/cardboard-box-brown-box-cardboard-296818/" TargetMode="External"/><Relationship Id="rId8" Type="http://schemas.openxmlformats.org/officeDocument/2006/relationships/notesSlide" Target="../notesSlides/notesSlide7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notesSlide" Target="../notesSlides/notesSlide8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9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8.png"/><Relationship Id="rId7" Type="http://schemas.openxmlformats.org/officeDocument/2006/relationships/notesSlide" Target="../notesSlides/notesSlide10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hyperlink" Target="https://github.com/logos" TargetMode="External"/><Relationship Id="rId9" Type="http://schemas.openxmlformats.org/officeDocument/2006/relationships/notesSlide" Target="../notesSlides/notesSlide1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7" Type="http://schemas.openxmlformats.org/officeDocument/2006/relationships/image" Target="../media/image16.png"/><Relationship Id="rId8" Type="http://schemas.openxmlformats.org/officeDocument/2006/relationships/image" Target="../media/image3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3.png"/><Relationship Id="rId7" Type="http://schemas.openxmlformats.org/officeDocument/2006/relationships/notesSlide" Target="../notesSlides/notesSlide1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notesSlide" Target="../notesSlides/notesSlide1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notesSlide" Target="../notesSlides/notesSlide1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notesSlide" Target="../notesSlides/notesSlide1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8.png"/><Relationship Id="rId6" Type="http://schemas.openxmlformats.org/officeDocument/2006/relationships/notesSlide" Target="../notesSlides/notesSlide16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9.png"/><Relationship Id="rId7" Type="http://schemas.openxmlformats.org/officeDocument/2006/relationships/hyperlink" Target="https://www.flaticon.com/authors/freepik" TargetMode="External"/><Relationship Id="rId8" Type="http://schemas.openxmlformats.org/officeDocument/2006/relationships/notesSlide" Target="../notesSlides/notesSlide17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hyperlink" Target="https://git-scm.com/downloads/logos" TargetMode="External"/><Relationship Id="rId9" Type="http://schemas.openxmlformats.org/officeDocument/2006/relationships/notesSlide" Target="../notesSlides/notesSlide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notesSlide" Target="../notesSlides/notesSlide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Version Control with Git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Git Add Works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25206"/>
            <a:ext cx="341071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Imagine you want to mail a gift.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064626"/>
            <a:ext cx="3566160" cy="23269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4800" y="2574036"/>
            <a:ext cx="914400" cy="914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29200" y="1314082"/>
            <a:ext cx="26791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You'd pack it into a box: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1753502"/>
            <a:ext cx="3566160" cy="26657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29200" y="4419207"/>
            <a:ext cx="2270760" cy="466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Creative commons license: </a:t>
            </a:r>
            <a:r>
              <a:rPr lang="en-US" sz="1000" dirty="0" smtClean="0">
                <a:solidFill>
                  <a:srgbClr val="666666"/>
                </a:solidFill>
                <a:hlinkClick r:id="rId9"/>
                <a:latin typeface="Arial" pitchFamily="34" charset="0"/>
                <a:cs typeface="Arial" pitchFamily="34" charset="0"/>
              </a:rPr>
              <a:t>Pixabay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Add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914400"/>
            <a:ext cx="8229600" cy="13167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" y="2231136"/>
            <a:ext cx="5934808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Commit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19630"/>
            <a:ext cx="4034028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The next step is sealing the package!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3155950"/>
            <a:ext cx="40690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wouldn't mail an open box, right?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3625" y="1355598"/>
            <a:ext cx="2011476" cy="21026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63625" y="3458261"/>
            <a:ext cx="2270760" cy="466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Creative commons license: </a:t>
            </a:r>
            <a:r>
              <a:rPr lang="en-US" sz="1000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Pixabay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Commit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884085"/>
            <a:ext cx="84124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commit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wraps up all the changes you've added into a nice package.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374305"/>
            <a:ext cx="8229600" cy="16394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581148"/>
            <a:ext cx="568756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So far, everything we've done is on our own machine.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20568"/>
            <a:ext cx="58407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have a nice package ready to mail... What should we do next?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Remotes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956156"/>
            <a:ext cx="8229600" cy="1341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3251861"/>
            <a:ext cx="32826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Many people have mailboxes.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691281"/>
            <a:ext cx="81172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Each mailing address is unique, which ensures that your package can get to the right person!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GitHub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790700"/>
            <a:ext cx="1143000" cy="1143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933700"/>
            <a:ext cx="4147820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GitHub is a social media site for your Git projects.</a:t>
            </a:r>
            <a:endParaRPr lang="en-US" sz="2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266698"/>
            <a:ext cx="2675223" cy="22271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3493821"/>
            <a:ext cx="4053840" cy="644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Octocat and GitHub logos are </a:t>
            </a:r>
            <a:r>
              <a:rPr lang="en-US" sz="1000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provided by GitHub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and used legally as promotion of Octocat and GitHub.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GitHub Repositories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70280"/>
            <a:ext cx="3566160" cy="699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3024171"/>
            <a:ext cx="350215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GitHub repos can be created on your GitHub account.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4800" y="2574036"/>
            <a:ext cx="914400" cy="91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356613"/>
            <a:ext cx="3566160" cy="62534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29200" y="2936239"/>
            <a:ext cx="368731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Name your repo and click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Create Repository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Remote Addresses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4922" y="1531620"/>
            <a:ext cx="4503909" cy="20162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Remote Addresses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065112"/>
            <a:ext cx="8229600" cy="6323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97443"/>
            <a:ext cx="8229600" cy="834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" y="3531524"/>
            <a:ext cx="331660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Origin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refers to GitHub, in this case.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314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56638"/>
            <a:ext cx="49000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Know the difference between Git and GitHub.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 Git commands to track your work and contribute to a project.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Publish websites on GitHub Pages.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Push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280617"/>
            <a:ext cx="8229600" cy="13249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05583"/>
            <a:ext cx="5679034" cy="16911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Push Origin Main (or Master)?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89279" y="2201672"/>
            <a:ext cx="716544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Git: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Our version control!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Push: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Send outside of my machine.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Origin: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Recipient address (GitHub, in this case)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Main or Master: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Default branch (depends on how it's created!)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86330"/>
            <a:ext cx="4149090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our package-mailing analogy, which Git command represents taping up or sealing your box?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685538" y="2413254"/>
            <a:ext cx="12363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A. git add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685538" y="2709418"/>
            <a:ext cx="15297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B. git commit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685538" y="3005582"/>
            <a:ext cx="13411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C. git push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86330"/>
            <a:ext cx="4149090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our package-mailing analogy, which Git command represents taping up or sealing your box?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363248"/>
            <a:ext cx="15855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git add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92750"/>
            <a:ext cx="17837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B. git commit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022251"/>
            <a:ext cx="16903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C. git push</a:t>
            </a:r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8620" y="975868"/>
            <a:ext cx="6366759" cy="3657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8620" y="4633468"/>
            <a:ext cx="4032250" cy="517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From: ThriveDX (Compiled June 15, 2022 with icons from </a:t>
            </a:r>
            <a:r>
              <a:rPr lang="en-US" sz="1000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Freepik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Activity: Let's Practice!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539746" y="2654300"/>
            <a:ext cx="424738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"Git" some practice!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Version Control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03628"/>
            <a:ext cx="214579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Picture this: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784348"/>
            <a:ext cx="326669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You've got a final project due!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315208"/>
            <a:ext cx="23907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Does this look familiar?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280160"/>
            <a:ext cx="3785616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Version Control Benefits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77364"/>
            <a:ext cx="722020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Previous saved versions exist in our history!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958084"/>
            <a:ext cx="51937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organizes all of our work into a single project.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488944"/>
            <a:ext cx="37509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restore the "old" work as needed.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Version Control Benefits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776578"/>
            <a:ext cx="8229600" cy="10533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829967"/>
            <a:ext cx="102584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Collaboration with a team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Restoring previous work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Centralizing progress tracking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Merging separate work together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Git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52548"/>
            <a:ext cx="409651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is the most popular version control tool.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20568"/>
            <a:ext cx="24669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Created by Linus Torvalds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00121"/>
            <a:ext cx="3785616" cy="15804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0" y="3480616"/>
            <a:ext cx="2420620" cy="517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Logo downloaded from </a:t>
            </a:r>
            <a:r>
              <a:rPr lang="en-US" sz="1000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Git-SCM.com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Repositories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6650"/>
            <a:ext cx="7319772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Git stores your project files in </a:t>
            </a:r>
            <a:r>
              <a:rPr lang="en-US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repositories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97530"/>
            <a:ext cx="60121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tracks changes that take place inside your repository.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Making a Repo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75802"/>
            <a:ext cx="377875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is a tool on your command line.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515222"/>
            <a:ext cx="274510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At project location, run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git init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62186"/>
            <a:ext cx="3566160" cy="10787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4800" y="2574036"/>
            <a:ext cx="914400" cy="914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29200" y="2175104"/>
            <a:ext cx="297408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Afterward, the repository is initialized.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843124"/>
            <a:ext cx="3566160" cy="998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303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Version Control with Git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Status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10787"/>
            <a:ext cx="3785616" cy="556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667273"/>
            <a:ext cx="3785616" cy="9369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065675"/>
            <a:ext cx="3785616" cy="5489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2614589"/>
            <a:ext cx="3785616" cy="1034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2022-11-21T14:38:29Z</dcterms:created>
  <dcterms:modified xsi:type="dcterms:W3CDTF">2022-11-21T14:38:29Z</dcterms:modified>
</cp:coreProperties>
</file>