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heme" Target="theme/theme2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the Software Development program!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no mistake, this program entails a ton of hard work, and learning a lot of challenging new concepts!</a:t>
            </a:r>
          </a:p>
          <a:p>
            <a:r>
              <a:rPr lang="en-US" dirty="0" smtClean="0"/>
              <a:t>There may be times when you feel overwhelmed. Prepare for and/or avoid those times by using all your resources:</a:t>
            </a:r>
          </a:p>
          <a:p>
            <a:r>
              <a:rPr lang="en-US" dirty="0" smtClean="0"/>
              <a:t>		- Your instructors</a:t>
            </a:r>
          </a:p>
          <a:p>
            <a:r>
              <a:rPr lang="en-US" dirty="0" smtClean="0"/>
              <a:t>		- Your AIs</a:t>
            </a:r>
          </a:p>
          <a:p>
            <a:r>
              <a:rPr lang="en-US" dirty="0" smtClean="0"/>
              <a:t>		- Your classmates</a:t>
            </a:r>
          </a:p>
          <a:p>
            <a:r>
              <a:rPr lang="en-US" dirty="0" smtClean="0"/>
              <a:t>		- Study groups!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We are all here to help!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Pause on this slide for a couple minutes; there is a lot of information here. 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Tell your class what time(s) office hours will be available for their cohort each week. </a:t>
            </a:r>
          </a:p>
          <a:p>
            <a:r>
              <a:rPr lang="en-US" dirty="0" smtClean="0"/>
              <a:t>Lead instructors should bill one hour per week per introductory cohort they are teaching. </a:t>
            </a:r>
          </a:p>
          <a:p>
            <a:r>
              <a:rPr lang="en-US" dirty="0" smtClean="0"/>
              <a:t>Ideally, this is at a consistent time each week, such as before or after class, </a:t>
            </a:r>
          </a:p>
          <a:p>
            <a:r>
              <a:rPr lang="en-US" dirty="0" smtClean="0"/>
              <a:t>but if it needs to change, ensure this is messaged to all students both in class and in Slack. 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Learners will be given a Saturday morning review session the Saturday before the skills assessment is given.</a:t>
            </a:r>
          </a:p>
          <a:p>
            <a:r>
              <a:rPr lang="en-US" dirty="0" smtClean="0"/>
              <a:t>Take a moment to make a point of this optional but highly encouraged Saturday session; otherwise, you'll risk</a:t>
            </a:r>
          </a:p>
          <a:p>
            <a:r>
              <a:rPr lang="en-US" dirty="0" smtClean="0"/>
              <a:t>poor attendance. This review session will be used as a study prep for the end-of-course skills assessment.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hear people call this an "exam" or a "test," but rest assured it is not being used as a sole gating mechanism.</a:t>
            </a:r>
          </a:p>
          <a:p>
            <a:r>
              <a:rPr lang="en-US" dirty="0" smtClean="0"/>
              <a:t>The assessment is a good indicator of progress, but it doesn't tell the whole story.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The skills assessment will be challenging. If you finish, it will be a great sign that you are ready for </a:t>
            </a:r>
          </a:p>
          <a:p>
            <a:r>
              <a:rPr lang="en-US" dirty="0" smtClean="0"/>
              <a:t>the Extended Program! However, if you must miss it for an excused absence or don't finish it in time,</a:t>
            </a:r>
          </a:p>
          <a:p>
            <a:r>
              <a:rPr lang="en-US" dirty="0" smtClean="0"/>
              <a:t>there will be a re-take on Day 09.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Luckily for you, there are more than a few dozen software jobs across the country. In fact, the</a:t>
            </a:r>
          </a:p>
          <a:p>
            <a:r>
              <a:rPr lang="en-US" dirty="0" smtClean="0"/>
              <a:t>demand for software developers far outweighs the supply. Therefore, the classmates to your left</a:t>
            </a:r>
          </a:p>
          <a:p>
            <a:r>
              <a:rPr lang="en-US" dirty="0" smtClean="0"/>
              <a:t>and right are far more of a network asset than any kind of competition. Embrace it!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doesn't stop on gradution day. Expect to be learning new things well past the end date of the course. </a:t>
            </a:r>
          </a:p>
          <a:p>
            <a:r>
              <a:rPr lang="en-US" dirty="0" smtClean="0"/>
              <a:t>Tech just changes that fast.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There's a lot of hype around learning to code, and there's a good chance that someone, probably with the best of </a:t>
            </a:r>
          </a:p>
          <a:p>
            <a:r>
              <a:rPr lang="en-US" dirty="0" smtClean="0"/>
              <a:t>intentions, has told you "anyone can do it," which completely glosses over the difficulty level of a class like this.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with so many other things in this class, it's important to realize you're not alone. </a:t>
            </a:r>
          </a:p>
          <a:p>
            <a:r>
              <a:rPr lang="en-US" dirty="0" smtClean="0"/>
              <a:t>We call this a coding BOOTCAMP for a reason. You'll be pushing your brain to new limits!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There is a vast academic gap between people who push themselves versus those who stay inside their comfort zone.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2. The goal of this course is for you to be a little bit uncomfortable ALL of the time. </a:t>
            </a:r>
          </a:p>
          <a:p>
            <a:r>
              <a:rPr lang="en-US" dirty="0" smtClean="0"/>
              <a:t>When you push yourself to the boundary of your abilities, that is where learning takes place.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Allow learners a quick stretch. 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Afterward, transition to the next slide and go around the class doing introductions </a:t>
            </a:r>
          </a:p>
          <a:p>
            <a:r>
              <a:rPr lang="en-US" dirty="0" smtClean="0"/>
              <a:t>and answering the questions.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Allow each person a minute or two to introduce themselves to their comfort level. &gt;&gt;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Note: If someone doesn't want to share the industry they are transitioning from, that's fine. </a:t>
            </a:r>
          </a:p>
          <a:p>
            <a:r>
              <a:rPr lang="en-US" dirty="0" smtClean="0"/>
              <a:t>Provide an extra question of your choice such as:</a:t>
            </a:r>
          </a:p>
          <a:p>
            <a:r>
              <a:rPr lang="en-US" dirty="0" smtClean="0"/>
              <a:t>	- What is your favorite food?</a:t>
            </a:r>
          </a:p>
          <a:p>
            <a:r>
              <a:rPr lang="en-US" dirty="0" smtClean="0"/>
              <a:t>	- What is a fun fact about you?</a:t>
            </a:r>
          </a:p>
          <a:p>
            <a:r>
              <a:rPr lang="en-US" dirty="0" smtClean="0"/>
              <a:t>	- What is your favorite animal?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introductory course, we aim to give you a sampler of HTML, CSS, and JavaScript.</a:t>
            </a:r>
          </a:p>
          <a:p>
            <a:r>
              <a:rPr lang="en-US" dirty="0" smtClean="0"/>
              <a:t>It's intended to provide you with a foundation in front-end development </a:t>
            </a:r>
          </a:p>
          <a:p>
            <a:r>
              <a:rPr lang="en-US" dirty="0" smtClean="0"/>
              <a:t>and let you dip your toes into coding to determine whether you enjoy it. </a:t>
            </a:r>
          </a:p>
          <a:p>
            <a:r>
              <a:rPr lang="en-US" dirty="0" smtClean="0"/>
              <a:t>This course gives you the foundation to go deeper into these topics in the Extended Program.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is a commonly used tool to share code. Can anyone name this mascot?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review session will sometimes be before Day 08 and sometimes be after Day 08. </a:t>
            </a:r>
          </a:p>
          <a:p>
            <a:r>
              <a:rPr lang="en-US" dirty="0" smtClean="0"/>
              <a:t>It will always be before the final retake of the assessment on Day 09.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At the end of Day 07, an optional mock assessment will be provided to practice for the skills assessment on Day 08.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 is your one-stop shop for curriculum. It'll be used for all slide decks, assignment prompts, </a:t>
            </a:r>
          </a:p>
          <a:p>
            <a:r>
              <a:rPr lang="en-US" dirty="0" smtClean="0"/>
              <a:t>and video lessons.</a:t>
            </a:r>
          </a:p>
          <a:p>
            <a:r>
              <a:rPr lang="en-US" dirty="0" smtClean="0"/>
              <a:t>If you don't know where something is, looking here is a good place to start!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GitHub is a place for your code projects to live.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Replit is a website where we can play with small snippets of code.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We're your instructional team. Hi!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If you haven't already met your SSM, you soon will! If you know who they are,</a:t>
            </a:r>
          </a:p>
          <a:p>
            <a:r>
              <a:rPr lang="en-US" dirty="0" smtClean="0"/>
              <a:t>this is a good time to check that you have their names and contact info.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student asks a question, that's a huge help to us as instructors. While you may feel like your</a:t>
            </a:r>
          </a:p>
          <a:p>
            <a:r>
              <a:rPr lang="en-US" dirty="0" smtClean="0"/>
              <a:t>question is silly or that others already know the answer, as instructors, we know that's not the case.</a:t>
            </a:r>
          </a:p>
          <a:p>
            <a:r>
              <a:rPr lang="en-US" dirty="0" smtClean="0"/>
              <a:t>In fact, for each question you think of, half the class probably has the same question. So please ask!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don't ever hide the solution code in this course. It's always there to check your answers. Remember </a:t>
            </a:r>
          </a:p>
          <a:p>
            <a:r>
              <a:rPr lang="en-US" dirty="0" smtClean="0"/>
              <a:t>that in everyday life, there is no "solution code" to look up, so use this responsibly! </a:t>
            </a:r>
          </a:p>
          <a:p>
            <a:r>
              <a:rPr lang="en-US" dirty="0" smtClean="0"/>
              <a:t>Copying and pasting answers in no way serves your future self!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Pause on this slide for awhile. This is your chance to set the expectations for the rest of the class. 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It's a good time to talk about everything from Zoom etiquette to how to get extra help to being kind to</a:t>
            </a:r>
          </a:p>
          <a:p>
            <a:r>
              <a:rPr lang="en-US" dirty="0" smtClean="0"/>
              <a:t> others regardless of where they are at in their life or coding journey. &gt;&gt;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Please keep in mind the following recommended Zoom Etiquette Rules:</a:t>
            </a:r>
          </a:p>
          <a:p>
            <a:r>
              <a:rPr lang="en-US" dirty="0" smtClean="0"/>
              <a:t>	- Keep yourself muted unless you're talking</a:t>
            </a:r>
          </a:p>
          <a:p>
            <a:r>
              <a:rPr lang="en-US" dirty="0" smtClean="0"/>
              <a:t>	- Avoid distractions in your background</a:t>
            </a:r>
          </a:p>
          <a:p>
            <a:r>
              <a:rPr lang="en-US" dirty="0" smtClean="0"/>
              <a:t>	- Make sure you're presentable as you would be in a real-life office setting </a:t>
            </a:r>
          </a:p>
          <a:p>
            <a:r>
              <a:rPr lang="en-US" dirty="0" smtClean="0"/>
              <a:t>          (e.g., everyone is wearing a shirt, etc.)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hyperlink" Target="https://pixabay.com/vectors/action-motocross-bike-biker-158957/" TargetMode="External"/><Relationship Id="rId8" Type="http://schemas.openxmlformats.org/officeDocument/2006/relationships/notesSlide" Target="../notesSlides/notesSlide7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notesSlide" Target="../notesSlides/notesSlide8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hyperlink" Target="https://pixabay.com/vectors/circle-community-hands-holding-159252/" TargetMode="External"/><Relationship Id="rId8" Type="http://schemas.openxmlformats.org/officeDocument/2006/relationships/notesSlide" Target="../notesSlides/notesSlide9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hyperlink" Target="https://pixy.org/4378275/" TargetMode="External"/><Relationship Id="rId8" Type="http://schemas.openxmlformats.org/officeDocument/2006/relationships/notesSlide" Target="../notesSlides/notesSlide10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1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1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hyperlink" Target="https://pixabay.com/illustrations/group-team-feedback-confirming-3014157/" TargetMode="External"/><Relationship Id="rId8" Type="http://schemas.openxmlformats.org/officeDocument/2006/relationships/notesSlide" Target="../notesSlides/notesSlide1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notesSlide" Target="../notesSlides/notesSlide1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Relationship Id="rId7" Type="http://schemas.openxmlformats.org/officeDocument/2006/relationships/hyperlink" Target="https://pixabay.com/vectors/roller-coaster-rollercoaster-156147/" TargetMode="External"/><Relationship Id="rId8" Type="http://schemas.openxmlformats.org/officeDocument/2006/relationships/notesSlide" Target="../notesSlides/notesSlide1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notesSlide" Target="../notesSlides/notesSlide16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hyperlink" Target="https://clipartstation.com/ice-cube-clipart-black-and-white-1/" TargetMode="External"/><Relationship Id="rId8" Type="http://schemas.openxmlformats.org/officeDocument/2006/relationships/notesSlide" Target="../notesSlides/notesSlide17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notesSlide" Target="../notesSlides/notesSlide18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hyperlink" Target="https://github.com/logos" TargetMode="External"/><Relationship Id="rId8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hyperlink" Target="http://allvectorlogo.com/canvas-by-instructure-logo/" TargetMode="External"/><Relationship Id="rId8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Welcome &amp; Course Expectations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 Can Expect From You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126366"/>
            <a:ext cx="3785616" cy="32296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4355970"/>
            <a:ext cx="15506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PixaBay</a:t>
            </a:r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1832102"/>
            <a:ext cx="316611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drive your own success!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27152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 get out what you put in.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Solutions are never hidden.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PLEASE ask questions!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Proactively seek out extra practice and study groups.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Solution Code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914398"/>
            <a:ext cx="3392424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Solutions are never hidden!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358898"/>
            <a:ext cx="3845052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Think of it as an extra resource, but use responsibly!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026918"/>
            <a:ext cx="4040505" cy="910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At the end of the day, you're responsible for knowing the concepts you are taught when walking into your first job.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1503172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AutoNum type="arabicPeriod"/>
            </a:lvl1pPr>
            <a:lvl2pPr>
              <a:buAutoNum type="alphaLcParenR"/>
            </a:lvl2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lifeline for coding by yourself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Avoid temptation to copy/paste.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believe you will use the solutions responsibly in the way that best serves you personally.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Knowing how to integrate solutions with existing code is more important than just having the solution code. We believe this approach best reflects real work.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Community Expectations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021840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Be kind to yourself and others.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Learn and respect pronouns.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Help others debug.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Embrace group work.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Practice good Zoom etiquette.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1794764"/>
            <a:ext cx="3785616" cy="18928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3687572"/>
            <a:ext cx="15506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PixaBay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Q: How Challenging Is This Program?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35836"/>
            <a:ext cx="3536188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A: Very Challenging!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325116"/>
            <a:ext cx="3826764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 cover a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lot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of topics in a small amount of time.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094736"/>
            <a:ext cx="197739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is hard work!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441700"/>
            <a:ext cx="3158490" cy="720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There may be times when you feel overwhelmed. </a:t>
            </a:r>
            <a:r>
              <a:rPr lang="en-US" sz="15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That's okay!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613054"/>
            <a:ext cx="3785616" cy="22562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2000" y="3869281"/>
            <a:ext cx="13233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Pixy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Utilize Your Resources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11426"/>
            <a:ext cx="301980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We're here to help. Use us!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542286"/>
            <a:ext cx="4061460" cy="860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AIs are bored and sad when no one has questions for them. Use Slack, Zoom chat, or breakout rooms to get help from AIs.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310890"/>
            <a:ext cx="297180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Do your part; cheer up an AI!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1511808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Instructor help in breakout rooms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Lead instructor office hour (outside class)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Associate instructor help 30 min before or after class each day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Student Success Team hours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Review session (Saturday before end of course)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Class Slack channel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End-of-Course Skills Assessment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802384"/>
            <a:ext cx="3383280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Don't Panic. Really.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437384"/>
            <a:ext cx="418338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 order to be recommended for extended, you need to meet the following metrics: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015488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100% Attendance (Excused Absences Only)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70%+ Overall Course Grade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668780"/>
          <a:ext cx="2514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Assessment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Portion of Grade (Weight)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7 Quizzes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60% of Final Score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Final Skills Assessment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40% of Final Score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to Succeed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814066" y="2557780"/>
            <a:ext cx="3698748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Tips for Success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Build Your Community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680718"/>
            <a:ext cx="6784848" cy="767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Relying on others is a strength, not a weakness.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969565"/>
            <a:ext cx="384962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software developer's day is spent collaborating with others.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729025"/>
            <a:ext cx="4429125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highly recommend forming or joining a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study group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3568" y="2607869"/>
            <a:ext cx="3180223" cy="21168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993568" y="4724705"/>
            <a:ext cx="15506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PixaBay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Common Misconceptions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45970"/>
            <a:ext cx="3288030" cy="720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class has everything I need to know.</a:t>
            </a:r>
            <a:endParaRPr lang="en-US" sz="15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857754"/>
            <a:ext cx="375285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 job search will be easy and painless.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479038"/>
            <a:ext cx="3642360" cy="720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I'll make $100K per year working at the beach.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83380" y="2345436"/>
            <a:ext cx="1371600" cy="1371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43600" y="2122170"/>
            <a:ext cx="23926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 will be a lifelong learner!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5943600" y="2692654"/>
            <a:ext cx="255270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Landing a first role requires perseverance.</a:t>
            </a:r>
            <a:endParaRPr lang="en-US" sz="1500" dirty="0"/>
          </a:p>
        </p:txBody>
      </p:sp>
      <p:sp>
        <p:nvSpPr>
          <p:cNvPr id="14" name="Object 14"/>
          <p:cNvSpPr txBox="1"/>
          <p:nvPr/>
        </p:nvSpPr>
        <p:spPr>
          <a:xfrm>
            <a:off x="5943600" y="3453638"/>
            <a:ext cx="303657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Remote work and high pay aren't guaranteed.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Welcome to the Rollercoaster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7448" y="1582023"/>
            <a:ext cx="3474720" cy="23182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7448" y="3900313"/>
            <a:ext cx="15506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PixaBay</a:t>
            </a:r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1593342"/>
            <a:ext cx="202768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talk about it.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124202"/>
            <a:ext cx="329184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Impostor Syndrome.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We all feel it.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2562606"/>
            <a:ext cx="421576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We're aware that this class has ups and downs that are different for each person.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621792" y="3140710"/>
            <a:ext cx="4175760" cy="821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That's okay.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What we're doing is </a:t>
            </a:r>
            <a:r>
              <a:rPr lang="en-US" sz="1500" i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challenging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500" dirty="0"/>
          </a:p>
        </p:txBody>
      </p:sp>
      <p:sp>
        <p:nvSpPr>
          <p:cNvPr id="14" name="Object 14"/>
          <p:cNvSpPr txBox="1"/>
          <p:nvPr/>
        </p:nvSpPr>
        <p:spPr>
          <a:xfrm>
            <a:off x="621792" y="3871214"/>
            <a:ext cx="332994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If it were easy, everyone would do it!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0599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4851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Give an overview of the course structure, primary topics, and required tools.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Summarize what the expectations are of you and your instructional team for successful completion of the course.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Identify the additional resources accessible to you throughout the course to enhance the learning experience.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Two Related Pieces of Advice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42391" y="2435860"/>
            <a:ext cx="335356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1. You get out what you put in.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842391" y="2921000"/>
            <a:ext cx="4471416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2. Get comfortable being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comfortable.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Stretch Time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228850"/>
            <a:ext cx="3497072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Ready for a stretch?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818130"/>
            <a:ext cx="378333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After a quick stretch, we'll do some introductions!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9821" y="1612456"/>
            <a:ext cx="3609975" cy="2257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59821" y="3869881"/>
            <a:ext cx="186182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ClipArtStation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Get to Know Each Other!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04060"/>
            <a:ext cx="2987040" cy="767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is your name?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679700"/>
            <a:ext cx="8296656" cy="767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are your pronouns (she/her, they/them, he/him, etc.)?</a:t>
            </a:r>
            <a:endParaRPr lang="en-US"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355340"/>
            <a:ext cx="5843016" cy="7670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What industry are you transitioning from?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Welcome!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123694" y="2557780"/>
            <a:ext cx="5079492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Software Development!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Course Stats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0" y="2113534"/>
            <a:ext cx="309067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Extended Course (Optional)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25529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400 hours of in-class learning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10 months, 3 classes per week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Become a software developer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113534"/>
            <a:ext cx="311581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 Course (You are here!)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5529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30 hours of in-class learning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9 sessions, 2 classes per week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Learn basic HTML, CSS, and JS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 Course Topics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615948"/>
            <a:ext cx="775639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We'll cover front-end development, basics about webpages, and tools that developers use on the job.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997759"/>
            <a:ext cx="5816702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HTML (webpage structure)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CSS (webpage appearance)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JavaScript (code/functionality)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Make changes and add functionality to webpages.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2364" y="2653770"/>
            <a:ext cx="2152996" cy="17923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42364" y="4446139"/>
            <a:ext cx="13233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Provided by GitHub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 Course Schedule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666240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01: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Welcome &amp; Course Expectations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02: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Terminal, Pseudocode, &amp; Agile Development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03: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Git &amp; Github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04: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HTML &amp; CSS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05: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Basic JavaScript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0" y="1551940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06: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JavaScript Loops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07: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DOM Manipulation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08: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Skills Assessment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Last Saturday of Class: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Review session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Day 09: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Retake Assessment (breakout room) and Penny Flipper Code-Along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Your Tools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27990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Canvas: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Your curriculum hub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GitHub: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Your project code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b="1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Replit:</a:t>
            </a:r>
            <a:r>
              <a:rPr lang="en-US" sz="16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Code to play with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689608"/>
            <a:ext cx="3785616" cy="21031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2000" y="3792728"/>
            <a:ext cx="21742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Image Source: Property of Canvas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to Expect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2391156" y="2557780"/>
            <a:ext cx="4544568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Course Expectations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245973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Welcome &amp; Course Expectations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You Can Expect from Us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13534"/>
            <a:ext cx="268147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Your Instructional Team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5529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Prompt feedback on progress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Class will begin on time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Pace will be adjusted as needed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113534"/>
            <a:ext cx="316839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Your Student Success Team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5529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Regular check-ins with your class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Ability to arrange for extra help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Info about all available resources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2022-11-21T14:38:28Z</dcterms:created>
  <dcterms:modified xsi:type="dcterms:W3CDTF">2022-11-21T14:38:28Z</dcterms:modified>
</cp:coreProperties>
</file>