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Average"/>
      <p:regular r:id="rId30"/>
    </p:embeddedFont>
    <p:embeddedFont>
      <p:font typeface="Oswald"/>
      <p:regular r:id="rId31"/>
      <p:bold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e4ebccca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e4ebccca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bf8a4ca8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bf8a4ca8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bf8a4ca8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bf8a4ca8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e4ebccca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e4ebccca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e4ebcccaa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e4ebcccaa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e4ebcccaa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e4ebcccaa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e4ebcccaa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e4ebcccaa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e4ebccca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e4ebccca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e4ebccca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e4ebccca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e4ebccca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e4ebccca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e4ebccca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e4ebccca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e4ebccca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e4ebccca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e6625cfc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e6625cfc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e4ebccca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e4ebccca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e4ebccca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e4ebccca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bf8a4ca8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bf8a4ca8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bf8a4ca8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bf8a4ca8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e4ebccca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e4ebccca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e4ebccca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e4ebccca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joyceproject.com/notes/080008parallax.htm" TargetMode="External"/><Relationship Id="rId4" Type="http://schemas.openxmlformats.org/officeDocument/2006/relationships/hyperlink" Target="https://www.dropbox.com/home/NERS%20591?preview=RadicalRobotics_FinalOralPresentation_Submission1.pptx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71258" y="43435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1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Compton Imaging Detector </a:t>
            </a:r>
            <a:r>
              <a:rPr lang="en" sz="371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Integrated</a:t>
            </a:r>
            <a:r>
              <a:rPr lang="en" sz="371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With a Robotic System as a Radiation Survey Tool</a:t>
            </a:r>
            <a:endParaRPr sz="371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Final Presentation Practice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211100" y="3884600"/>
            <a:ext cx="67218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Aaron Belman-Wells, Caleb Bush, and Giuliano Fonte Basso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Mentors: James Berry and Dr. He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7459" y="1121831"/>
            <a:ext cx="10906985" cy="3316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097" y="1887614"/>
            <a:ext cx="4499800" cy="13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Localization Methods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493800" y="1167125"/>
            <a:ext cx="83382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about the location of the robot is collected via a combination of IMUs, LiDAR, and odometry.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Inertial Measurement Units - Detects translational and rotational acceleration.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Odometry - Counts wheel turns and angles.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Light Direction and Ranging - Determines distance to nearest surfaces in 270° arc.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from each detector is collected by ROS before being reformatted and processed in Python.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LiDAR is imprecise but can be used to reset IMUs and odometers, which drift over time.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Localization</a:t>
            </a:r>
            <a:r>
              <a:rPr lang="en"/>
              <a:t> Methods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4184125" y="1017725"/>
            <a:ext cx="4557000" cy="3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the direction from the robot to the source is known, that can be combined with the position of the robot to create a ray passing through the source.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need direction the robot is facing.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rays from different positions intersect at one point - the source.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Minimize the mean absolute distance from all lines, preventing outliers from throwing off estimate.</a:t>
            </a:r>
            <a:endParaRPr/>
          </a:p>
        </p:txBody>
      </p:sp>
      <p:pic>
        <p:nvPicPr>
          <p:cNvPr descr="Parallax"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84" y="1211951"/>
            <a:ext cx="3781241" cy="19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2033700" y="3327750"/>
            <a:ext cx="51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[B]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Spectroscopy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Real Sources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300" y="2230625"/>
            <a:ext cx="3117675" cy="23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175" y="2230625"/>
            <a:ext cx="3507375" cy="23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Compton Imaging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Position Finding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Excellent over short ranges - drift of 0.1% while going straight forward.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drift results from sharper turns and higher speeds - be gentle.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mapping a large area, make sure that surroundings are suitable for LiDAR position finding.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 problem in the test cases that have been run so far.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Robot as a Whole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5188900" y="1152475"/>
            <a:ext cx="364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source was located with an error of 3.9 cm, well within the required range.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experiment took 5 minutes to perform.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Source position was known, so no time was spent looking for region of source.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 b="1901" l="2265" r="3350" t="3945"/>
          <a:stretch/>
        </p:blipFill>
        <p:spPr>
          <a:xfrm>
            <a:off x="311700" y="1152475"/>
            <a:ext cx="4877199" cy="34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 rotWithShape="1">
          <a:blip r:embed="rId4">
            <a:alphaModFix/>
          </a:blip>
          <a:srcRect b="9858" l="0" r="0" t="9858"/>
          <a:stretch/>
        </p:blipFill>
        <p:spPr>
          <a:xfrm>
            <a:off x="1847554" y="3541204"/>
            <a:ext cx="1424456" cy="939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 rotWithShape="1">
          <a:blip r:embed="rId4">
            <a:alphaModFix/>
          </a:blip>
          <a:srcRect b="9858" l="0" r="0" t="9858"/>
          <a:stretch/>
        </p:blipFill>
        <p:spPr>
          <a:xfrm flipH="1">
            <a:off x="1019876" y="3039452"/>
            <a:ext cx="1067838" cy="704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4">
            <a:alphaModFix/>
          </a:blip>
          <a:srcRect b="9858" l="0" r="0" t="9858"/>
          <a:stretch/>
        </p:blipFill>
        <p:spPr>
          <a:xfrm flipH="1">
            <a:off x="3522093" y="3046964"/>
            <a:ext cx="1067838" cy="70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520600" cy="1723800"/>
          </a:xfrm>
          <a:prstGeom prst="rect">
            <a:avLst/>
          </a:prstGeom>
          <a:ln cap="flat" cmpd="sng" w="19050">
            <a:solidFill>
              <a:srgbClr val="CACA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perfect.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3021725"/>
            <a:ext cx="8520600" cy="1806600"/>
          </a:xfrm>
          <a:prstGeom prst="rect">
            <a:avLst/>
          </a:prstGeom>
          <a:ln cap="flat" cmpd="sng" w="19050">
            <a:solidFill>
              <a:srgbClr val="CACA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Robot can only track one source at a time.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Would be simple to set it up to track an arbitrary number of different radioisotopes.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 multiple instances of the same radioisotope and track them.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Pieces of </a:t>
            </a:r>
            <a:r>
              <a:rPr baseline="30000" lang="en"/>
              <a:t>137</a:t>
            </a:r>
            <a:r>
              <a:rPr lang="en"/>
              <a:t>Cs scattered about after an accident.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James Berry - significant technical assistance with the robot and pointing us to resources.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Dr. He -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Staff of the ORION Lab - help with programs and access to check sources.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https://www.joyceproject.com/notes/080008parallax.htm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https://www.dropbox.com/home/NERS%20591?preview=RadicalRobotics_FinalOralPresentation_Submission1.pptx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23350" y="1152475"/>
            <a:ext cx="430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continuing a previous senior design team and had access to their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Robot chassis for driving around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Equipped with LiDAR, IMUs, and a Jetson TX1 computer.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Centerpiece: M400 Detector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Pixelated CZT detector capable of determining energy and location of interaction within its volume.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11034" l="0" r="0" t="21311"/>
          <a:stretch/>
        </p:blipFill>
        <p:spPr>
          <a:xfrm>
            <a:off x="859788" y="1300379"/>
            <a:ext cx="2436295" cy="240564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11704" y="1152475"/>
            <a:ext cx="12246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LiDAR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92524" y="1845750"/>
            <a:ext cx="14625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M400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Detector</a:t>
            </a:r>
            <a:endParaRPr sz="2600">
              <a:solidFill>
                <a:schemeClr val="dk1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>
            <a:off x="1347373" y="1444350"/>
            <a:ext cx="570600" cy="126600"/>
          </a:xfrm>
          <a:prstGeom prst="straightConnector1">
            <a:avLst/>
          </a:prstGeom>
          <a:noFill/>
          <a:ln cap="flat" cmpd="sng" w="38100">
            <a:solidFill>
              <a:srgbClr val="FFCB0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 rot="10800000">
            <a:off x="2934178" y="2281672"/>
            <a:ext cx="301800" cy="10200"/>
          </a:xfrm>
          <a:prstGeom prst="straightConnector1">
            <a:avLst/>
          </a:prstGeom>
          <a:noFill/>
          <a:ln cap="flat" cmpd="sng" w="38100">
            <a:solidFill>
              <a:srgbClr val="FFCB0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/>
          <p:nvPr/>
        </p:nvCxnSpPr>
        <p:spPr>
          <a:xfrm flipH="1" rot="10800000">
            <a:off x="951750" y="2281650"/>
            <a:ext cx="584400" cy="452100"/>
          </a:xfrm>
          <a:prstGeom prst="straightConnector1">
            <a:avLst/>
          </a:prstGeom>
          <a:noFill/>
          <a:ln cap="flat" cmpd="sng" w="38100">
            <a:solidFill>
              <a:srgbClr val="FFCB0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 txBox="1"/>
          <p:nvPr/>
        </p:nvSpPr>
        <p:spPr>
          <a:xfrm>
            <a:off x="227854" y="2686687"/>
            <a:ext cx="12246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Jetson TX-1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Year’s Progress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4090200" cy="3416400"/>
          </a:xfrm>
          <a:prstGeom prst="rect">
            <a:avLst/>
          </a:prstGeom>
          <a:ln cap="flat" cmpd="sng" w="19050">
            <a:solidFill>
              <a:srgbClr val="CACA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Localization to find source.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Could find source to 21 cm.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742100" y="1152475"/>
            <a:ext cx="4090200" cy="3416400"/>
          </a:xfrm>
          <a:prstGeom prst="rect">
            <a:avLst/>
          </a:prstGeom>
          <a:ln cap="flat" cmpd="sng" w="19050">
            <a:solidFill>
              <a:srgbClr val="CACA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Spectroscopy to identify source.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Identified isotopes in 3002 spectra with 99.6% accuracy.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Done with ideal data - no background.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462" y="2308970"/>
            <a:ext cx="2285474" cy="1826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0" l="0" r="0" t="1574"/>
          <a:stretch/>
        </p:blipFill>
        <p:spPr>
          <a:xfrm>
            <a:off x="1214063" y="2054947"/>
            <a:ext cx="2285475" cy="244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638250" y="2207250"/>
            <a:ext cx="51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[A]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036400" y="2501400"/>
            <a:ext cx="51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[A]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minimize people’s exposure to radiation, we need a robot that can do everything a person would.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Other robots exist to collect a source from a known position and safely transport it elsewhere.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human worker can locate a source very precisely by seeing how intensity increases as they move closer to it.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robot can’t get as close to the source, so must make up for that </a:t>
            </a:r>
            <a:r>
              <a:rPr lang="en"/>
              <a:t>deficiency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Requirements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Precise Localization: robot must b</a:t>
            </a:r>
            <a:r>
              <a:rPr lang="en"/>
              <a:t>e able</a:t>
            </a:r>
            <a:r>
              <a:rPr lang="en"/>
              <a:t> to locate a weak (60 μCi) Cs source to within 15 cm.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Accurate Spectroscopy: robot must be able to identify any single weak radioisotope with 95% accuracy.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Operation: time from final data collection to complete report must not exceed 60 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data must be processed at least as fast as it comes in.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850" y="1017725"/>
            <a:ext cx="6598301" cy="40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Spectroscopy Methods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900" y="1152475"/>
            <a:ext cx="4112400" cy="3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ive </a:t>
            </a:r>
            <a:r>
              <a:rPr lang="en"/>
              <a:t>M400 Data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csv or N42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Parsed and smoothened	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Savkov</a:t>
            </a:r>
            <a:r>
              <a:rPr lang="en"/>
              <a:t> and FindPeak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Peak matching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NIST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4607" r="0" t="7986"/>
          <a:stretch/>
        </p:blipFill>
        <p:spPr>
          <a:xfrm>
            <a:off x="288587" y="1275275"/>
            <a:ext cx="917026" cy="86426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111413" y="2139536"/>
            <a:ext cx="1271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H3D M400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775339" y="1521557"/>
            <a:ext cx="917100" cy="37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3387143" y="1421050"/>
            <a:ext cx="7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Data</a:t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5" name="Google Shape;115;p20"/>
          <p:cNvSpPr/>
          <p:nvPr/>
        </p:nvSpPr>
        <p:spPr>
          <a:xfrm rot="5400000">
            <a:off x="3317698" y="2335800"/>
            <a:ext cx="917100" cy="30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2980500" y="3097263"/>
            <a:ext cx="159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Processing</a:t>
            </a:r>
            <a:r>
              <a:rPr lang="en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7" name="Google Shape;117;p20"/>
          <p:cNvSpPr/>
          <p:nvPr/>
        </p:nvSpPr>
        <p:spPr>
          <a:xfrm rot="10800000">
            <a:off x="2380200" y="3270525"/>
            <a:ext cx="691500" cy="22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4">
            <a:alphaModFix/>
          </a:blip>
          <a:srcRect b="0" l="0" r="0" t="10225"/>
          <a:stretch/>
        </p:blipFill>
        <p:spPr>
          <a:xfrm>
            <a:off x="281260" y="2830900"/>
            <a:ext cx="2098940" cy="110544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1715050" y="2901900"/>
            <a:ext cx="455100" cy="22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137</a:t>
            </a: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Cs</a:t>
            </a:r>
            <a:endParaRPr baseline="30000" sz="200">
              <a:solidFill>
                <a:srgbClr val="FFFFFF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800667" y="3904826"/>
            <a:ext cx="10602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Energy (keV)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 rot="-5400000">
            <a:off x="-307050" y="3305625"/>
            <a:ext cx="7701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Counts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2" name="Google Shape;122;p20"/>
          <p:cNvCxnSpPr/>
          <p:nvPr/>
        </p:nvCxnSpPr>
        <p:spPr>
          <a:xfrm flipH="1" rot="10800000">
            <a:off x="1640059" y="3280326"/>
            <a:ext cx="75000" cy="3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20"/>
          <p:cNvSpPr txBox="1"/>
          <p:nvPr/>
        </p:nvSpPr>
        <p:spPr>
          <a:xfrm>
            <a:off x="1640050" y="3125795"/>
            <a:ext cx="6714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FWHM = 0.71%</a:t>
            </a:r>
            <a:endParaRPr baseline="30000" sz="200">
              <a:solidFill>
                <a:srgbClr val="222222"/>
              </a:solidFill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3331888" y="4213550"/>
            <a:ext cx="106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NIST </a:t>
            </a:r>
            <a:r>
              <a:rPr lang="en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Data</a:t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5" name="Google Shape;125;p20"/>
          <p:cNvSpPr/>
          <p:nvPr/>
        </p:nvSpPr>
        <p:spPr>
          <a:xfrm rot="-5400000">
            <a:off x="3560276" y="3799550"/>
            <a:ext cx="582600" cy="24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Compton Scattering Methods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