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Average"/>
      <p:regular r:id="rId36"/>
    </p:embeddedFont>
    <p:embeddedFont>
      <p:font typeface="Oswald"/>
      <p:regular r:id="rId37"/>
      <p:bold r:id="rId38"/>
    </p:embeddedFont>
    <p:embeddedFont>
      <p:font typeface="Roboto Mon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9" name="Kevin Field"/>
  <p:cmAuthor clrIdx="1" id="1" initials="" lastIdx="2" name="Stephanie Sheffield"/>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fntdata"/><Relationship Id="rId20" Type="http://schemas.openxmlformats.org/officeDocument/2006/relationships/slide" Target="slides/slide14.xml"/><Relationship Id="rId42" Type="http://schemas.openxmlformats.org/officeDocument/2006/relationships/font" Target="fonts/RobotoMono-boldItalic.fntdata"/><Relationship Id="rId41" Type="http://schemas.openxmlformats.org/officeDocument/2006/relationships/font" Target="fonts/RobotoMon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Oswald-regular.fntdata"/><Relationship Id="rId14" Type="http://schemas.openxmlformats.org/officeDocument/2006/relationships/slide" Target="slides/slide8.xml"/><Relationship Id="rId36" Type="http://schemas.openxmlformats.org/officeDocument/2006/relationships/font" Target="fonts/Average-regular.fntdata"/><Relationship Id="rId17" Type="http://schemas.openxmlformats.org/officeDocument/2006/relationships/slide" Target="slides/slide11.xml"/><Relationship Id="rId39" Type="http://schemas.openxmlformats.org/officeDocument/2006/relationships/font" Target="fonts/RobotoMono-regular.fntdata"/><Relationship Id="rId16" Type="http://schemas.openxmlformats.org/officeDocument/2006/relationships/slide" Target="slides/slide10.xml"/><Relationship Id="rId38" Type="http://schemas.openxmlformats.org/officeDocument/2006/relationships/font" Target="fonts/Oswald-bold.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4-18T17:09:46.583">
    <p:pos x="196" y="88"/>
    <p:text>Can you give a more descriptive title?</p:text>
  </p:cm>
  <p:cm authorId="0" idx="2" dt="2024-04-18T17:09:28.048">
    <p:pos x="2934" y="629"/>
    <p:text>I believe you want the top bullet to head the daughter bullets below so I would tab in the other bullets</p:text>
  </p:cm>
  <p:cm authorId="0" idx="3" dt="2024-04-18T17:09:28.048">
    <p:pos x="2934" y="629"/>
    <p:text>just add a colon after subsystems here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4-04-18T16:41:44.709">
    <p:pos x="258" y="647"/>
    <p:text>Re: the content in the notes below--be clear what you mean by "designed this system"--the previous team didn't design the robot, but this statement could be taken to mean that.</p:text>
  </p:cm>
  <p:cm authorId="0" idx="4" dt="2024-04-18T17:18:04.778">
    <p:pos x="196" y="88"/>
    <p:text>prior work and prior team are bit redundant</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4-04-18T16:44:31.451">
    <p:pos x="133" y="641"/>
    <p:text>instead of saying "if you know where a source is," be more specific about the limitation by saying something like "is effective if the operator knows where to direct the robot to look for a source, but much less effective if the source location is unknown, or if its presence is uncertain."</p:text>
  </p:cm>
  <p:cm authorId="0" idx="5" dt="2024-04-18T17:21:00.166">
    <p:pos x="133" y="741"/>
    <p:text>I think you need to build this out more. You haven't told the audience why this is needed. I would suggest on slide 4 providing advantages and disadvantages of the previous design indicating that a disadvantage was the design only allowed for post experimental analysis and a survey tool requires real-time so humans can directly interact with it which has advantages for changing/evolving environments as well as ability to instatnoeuly alert.</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4-04-18T17:23:22.823">
    <p:pos x="196" y="98"/>
    <p:text>I would consider adding here that these design requirements enable the shift from a algorithm limited design to a hardware limited design and thus will provide value in increasing the efficiency of the use of the robot enabling more area to be covered in the same amount of time.</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4-04-18T17:24:26.021">
    <p:pos x="6000" y="0"/>
    <p:text>can you indicate what part happens on the robot, e.g. on the Nvidia Jetson and what part is done on laptop/remote?</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4-04-18T17:30:13.578">
    <p:pos x="196" y="725"/>
    <p:text>don't forget scale bar here</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4-04-18T17:31:57.658">
    <p:pos x="2962" y="725"/>
    <p:text>nice update!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cc835796d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cc835796d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ecbae99ad_2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ecbae99ad_2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ee90ad3d1_5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6ee90ad3d1_5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ecbae99ad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6ecbae99ad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8f3fb78c9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8f3fb78c9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 m400 key piece of information, Intro(Key anabeling of the system, Post </a:t>
            </a:r>
            <a:r>
              <a:rPr lang="en"/>
              <a:t>processing, live for us, Glue that enables us</a:t>
            </a:r>
            <a:r>
              <a:rPr lang="en"/>
              <a:t>)-&gt; 400-&gt;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Ground presentation, left </a:t>
            </a:r>
            <a:r>
              <a:rPr lang="en"/>
              <a:t>slide X, H</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8f3fb78c9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8f3fb78c9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 did it work. Higher efficiency.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6ecbae99ad_2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6ecbae99ad_2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6edbf627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6edbf627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We had access to two basic </a:t>
            </a:r>
            <a:r>
              <a:rPr lang="en"/>
              <a:t>methods</a:t>
            </a:r>
            <a:r>
              <a:rPr lang="en"/>
              <a:t> of position finding: dead reckoning which uses IMUs (inertial measurement units) in 6 axis to determine the acceleration of the robot which can be integrated to get position and odometers which measure the number of times the wheels have turned to the same effect, and LiDAR (Light Detection and Ranging) which can determine the distance to each point in a flat plane for the 270 degrees in front of it. The LiDAR equipment we have isn’t super accurate, and can be thrown off in large empty rooms and the like, but can be used to reset the positions which we get from dead reckoning, which otherwise drift.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ccd69d3c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ccd69d3c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Combining the data in this manner is complicated, so thankfully ROS (Robot Operating System) does that for us, first combining odometry and IMUs to get a change in position and then merging that with the LiDAR data. From there, I wrote a function to send the information to a CSV. Unfortunately, ROS gets a lot of data, so it is publishing to that CSV twenty times per second. Since bash can’t open and close a file 40 times per second, it can’t quite be read out ‘live’ - instead I have it stop publishing for a second every eight seconds, then a Python script goes in, collects what information is important, and sends that to a second CSV which can be accessed more readily.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ccd69d3c9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ccd69d3c9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What did this get us? Pretty good data. When driving straight forward without much acceleration, the position drifts by about a millimeter per meter travelled, though this increases with sharp turns or high acceleration. After approximately 10 cm of drift, the LiDAR becomes better than the dead reckoning systems and resets it, so for very large rooms your uncertainty in position is capped at approximately 10 cm - assuming you can get good LiDAR data.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ccd69d3c9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ccd69d3c9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Now that we have where the robot is, including which direction it is facing, we can combine that with the direction the source is in, relative to the robot’s front, and create a ray. When you have multiple of these rays with different bases, you can determine where they intersect, which is one of the ways that your brain judges distance. Unfortunately, the rays that our robot gets don’t actually quite intersect - the base and direction being off by a few centimeters and a few degrees respectively makes sure of that. Therefore, we developed an algorithm that seeks to find the point in 3D space that minimizes the total distance between it and each of the rays we have. Out of the two ways to do this, I went with mean absolute distance, exactly what it says on the tin, since mean squared distance would give too much weight to the occasional bad data that we get.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6ecbae99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6ecbae99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 Hi everyone, we are [] and we will be presenting on a robotic system that uses a compton imager to map gamma sources in 3 </a:t>
            </a:r>
            <a:r>
              <a:rPr lang="en"/>
              <a:t>dimensions. This work is the continuation of a prior senior design team’s work, and it relies on two major systems. System one is the robot itself, which uses LiDAR and Odometry (point at picture) to track it’s position, as well as carrying the computer that processes data and allows us to control the robot remotely. The second is the incredible H3D M400 (make a friendly wave at Dr. He), which is a pixelated detector that can track compton scatters within itself to guess the angle a gamma ray came from. We are going to explain both of these subsystems in detail in a moment, but first, a little background on why this was created in the first place.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ccd69d3c9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ccd69d3c9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So, after getting all of these modules working together, we ran a couple of tests. In both cases, we placed a </a:t>
            </a:r>
            <a:r>
              <a:rPr lang="en" sz="1200">
                <a:solidFill>
                  <a:schemeClr val="dk1"/>
                </a:solidFill>
              </a:rPr>
              <a:t>63 µCi Cs-137 source in the lab and then took measurements from the robot in four positions around it for one minute each. After the fourth measurement, when all the data was compiled, the estimated position of the source would be compared to the actual position, measured from the robot’s starting position. This resulted in errors of 8 and 4 cm in the test cases. In addition, the spectroscopy program behaved perfectly, identifying the source as Cs very quickly.</a:t>
            </a:r>
            <a:endParaRPr sz="120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ccd69d3c9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ccd69d3c9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Gui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Comerticalized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Proportal (detection switching) active or proactive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Design problem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Conceptualization.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Converted the whole system, from code to hardware limitation.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6efadcff0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6efadcff0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6e4ebcccaa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6e4ebcccaa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6eff6c8f0e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6eff6c8f0e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6e4ebcccaa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6e4ebcccaa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ecbae99ad_2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ecbae99ad_2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 So we certainly aren’t the first people to think of putting a detector on a robotic system, or even close. The appeal is obvious, robots are great! They don’t get tired of carrying around heavy equipment, they don’t forget measurements, they can process lots of data, and perhaps most importantly, we don’t have to worry about their absorbed dose. So, one of the cases we have been using as an example is the lost source in Goiania Brazil, where a kilo-Curie Cobalt source from a hospital was lost and a lot of people got hurt, and radiation workers had serious trouble finding the lost source because they couldn’t safely look for it in the junkyard where it ended up, and some of the source even was left behind. This is a great use case for a system like the one we have been working on. And we </a:t>
            </a:r>
            <a:r>
              <a:rPr lang="en"/>
              <a:t>aren't</a:t>
            </a:r>
            <a:r>
              <a:rPr lang="en"/>
              <a:t> the first people to think so, in fact [list some other cases]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ecbae99ad_2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ecbae99ad_2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So like G said, we aren’t the first people to try this, it’s actually a pretty popular idea. Which lead to our preceding senior design team designing this system, specifically for use as a survey tool. Their system had [explain accuracies]. However, all of their data needed to be collected with no feedback, and then post processed later to see images and locations.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ecbae99ad_2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ecbae99ad_2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So, as we have been establishing for a while now, the main advantage of a robotic survey system is that it 1.) Keeps a human operator out of harm's way, and 2.) keeps a human operator IN the information loop, making intelligent decisions. We’ve shown you how accurate the existing system can be, but we also told you it relied on post processing the data. This is a great tool for making maps of radiation if you know where a source is. On the other hand, in a survey or lost source situation, an operator will be able to collect data much faster if they can drive the robot bases on the data they are collecting live. This is where we come in, our work centered around rebuilding this system in a way an operator can sit in another room and drive the robot based on the data they collect, without taking away from the impressive accuracy we know the M400 is capable of.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ecbae99ad_2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ecbae99ad_2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Which is exactly how we created our design requirements. For localization, you can see we wanted to be able to locate a weak source to within 15 cm, because that is close to the lowest error the prior group achieved. Our spectroscopy was required to be 95% accurate or better for the same reason. Finally, we know that on it’s own the M400 is quoted as being able to find very weak check sources like the ones we had access to in under a minute, so our goal was to achieve comparable speed for the whole system. To put it in a sentence, we need to integrate all of the existing systems and process their data, without taking away from the speed and accuracy that are the whole reason we have this very high fidelity detector.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bf8a4ca8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bf8a4ca8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Notes, not script: </a:t>
            </a:r>
            <a:endParaRPr/>
          </a:p>
          <a:p>
            <a:pPr indent="0" lvl="0" marL="0" rtl="0" algn="l">
              <a:spcBef>
                <a:spcPts val="0"/>
              </a:spcBef>
              <a:spcAft>
                <a:spcPts val="0"/>
              </a:spcAft>
              <a:buNone/>
            </a:pPr>
            <a:r>
              <a:rPr lang="en"/>
              <a:t>Deliver show what parts were live vs active</a:t>
            </a:r>
            <a:endParaRPr/>
          </a:p>
          <a:p>
            <a:pPr indent="0" lvl="0" marL="0" rtl="0" algn="l">
              <a:spcBef>
                <a:spcPts val="0"/>
              </a:spcBef>
              <a:spcAft>
                <a:spcPts val="0"/>
              </a:spcAft>
              <a:buNone/>
            </a:pPr>
            <a:r>
              <a:rPr lang="en"/>
              <a:t>(tell what we aree hsowign what parts were not live, how we were able to show what was live)</a:t>
            </a:r>
            <a:endParaRPr/>
          </a:p>
          <a:p>
            <a:pPr indent="0" lvl="0" marL="0" rtl="0" algn="l">
              <a:spcBef>
                <a:spcPts val="0"/>
              </a:spcBef>
              <a:spcAft>
                <a:spcPts val="0"/>
              </a:spcAft>
              <a:buNone/>
            </a:pPr>
            <a:r>
              <a:rPr lang="en"/>
              <a:t>We will show what 3 processes we will walk through: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ecbae99ad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ecbae99ad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start with, we need to explain the M400 and how it produces angular data.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ecbae99ad_2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ecbae99ad_2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 Yes, the M400, so important that it gets </a:t>
            </a:r>
            <a:r>
              <a:rPr lang="en"/>
              <a:t>its</a:t>
            </a:r>
            <a:r>
              <a:rPr lang="en"/>
              <a:t> own slide. The M400 is a CZT semiconductor detector, which is divided into small pixels, which for the purposes of this you can just assume it’s a lot of small detectors. It has an incredible energy resolution, less than 1% for Cs-137.  When a compton scatter occurs within the M400, 2 of the “mini-detectors” see it at the same time and record the </a:t>
            </a:r>
            <a:r>
              <a:rPr lang="en"/>
              <a:t>energy</a:t>
            </a:r>
            <a:r>
              <a:rPr lang="en"/>
              <a:t> at each…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comments" Target="../comments/comment6.xml"/><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comments" Target="../comments/comment7.xml"/><Relationship Id="rId4" Type="http://schemas.openxmlformats.org/officeDocument/2006/relationships/image" Target="../media/image17.png"/><Relationship Id="rId5"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h3dgamma.com/M400Specs.pdf" TargetMode="External"/><Relationship Id="rId4" Type="http://schemas.openxmlformats.org/officeDocument/2006/relationships/hyperlink" Target="https://www.joyceproject.com/notes/080008parallax.ht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gif"/><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comments" Target="../comments/commen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comments" Target="../comments/commen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0" y="0"/>
            <a:ext cx="9144000" cy="1794600"/>
          </a:xfrm>
          <a:prstGeom prst="rect">
            <a:avLst/>
          </a:prstGeom>
          <a:solidFill>
            <a:schemeClr val="lt1"/>
          </a:solidFill>
          <a:ln>
            <a:noFill/>
          </a:ln>
        </p:spPr>
        <p:txBody>
          <a:bodyPr anchorCtr="0" anchor="t" bIns="91425" lIns="91425" spcFirstLastPara="1" rIns="91425" wrap="square" tIns="91425">
            <a:normAutofit fontScale="32500" lnSpcReduction="20000"/>
          </a:bodyPr>
          <a:lstStyle/>
          <a:p>
            <a:pPr indent="0" lvl="0" marL="0" rtl="0" algn="ctr">
              <a:lnSpc>
                <a:spcPct val="150000"/>
              </a:lnSpc>
              <a:spcBef>
                <a:spcPts val="0"/>
              </a:spcBef>
              <a:spcAft>
                <a:spcPts val="0"/>
              </a:spcAft>
              <a:buNone/>
            </a:pPr>
            <a:r>
              <a:rPr lang="en" sz="7397">
                <a:solidFill>
                  <a:schemeClr val="dk1"/>
                </a:solidFill>
                <a:latin typeface="Oswald"/>
                <a:ea typeface="Oswald"/>
                <a:cs typeface="Oswald"/>
                <a:sym typeface="Oswald"/>
              </a:rPr>
              <a:t>A Compton Imaging Detector </a:t>
            </a:r>
            <a:r>
              <a:rPr lang="en" sz="7397">
                <a:solidFill>
                  <a:schemeClr val="dk1"/>
                </a:solidFill>
                <a:latin typeface="Oswald"/>
                <a:ea typeface="Oswald"/>
                <a:cs typeface="Oswald"/>
                <a:sym typeface="Oswald"/>
              </a:rPr>
              <a:t>Integrated</a:t>
            </a:r>
            <a:r>
              <a:rPr lang="en" sz="7397">
                <a:solidFill>
                  <a:schemeClr val="dk1"/>
                </a:solidFill>
                <a:latin typeface="Oswald"/>
                <a:ea typeface="Oswald"/>
                <a:cs typeface="Oswald"/>
                <a:sym typeface="Oswald"/>
              </a:rPr>
              <a:t> With a Robotic System</a:t>
            </a:r>
            <a:endParaRPr sz="7397">
              <a:solidFill>
                <a:schemeClr val="dk1"/>
              </a:solidFill>
              <a:latin typeface="Oswald"/>
              <a:ea typeface="Oswald"/>
              <a:cs typeface="Oswald"/>
              <a:sym typeface="Oswald"/>
            </a:endParaRPr>
          </a:p>
          <a:p>
            <a:pPr indent="0" lvl="0" marL="0" rtl="0" algn="ctr">
              <a:lnSpc>
                <a:spcPct val="150000"/>
              </a:lnSpc>
              <a:spcBef>
                <a:spcPts val="0"/>
              </a:spcBef>
              <a:spcAft>
                <a:spcPts val="0"/>
              </a:spcAft>
              <a:buNone/>
            </a:pPr>
            <a:r>
              <a:rPr lang="en" sz="7397">
                <a:solidFill>
                  <a:schemeClr val="dk1"/>
                </a:solidFill>
                <a:latin typeface="Oswald"/>
                <a:ea typeface="Oswald"/>
                <a:cs typeface="Oswald"/>
                <a:sym typeface="Oswald"/>
              </a:rPr>
              <a:t>as a Radiation Survey Tool</a:t>
            </a:r>
            <a:endParaRPr sz="7397">
              <a:solidFill>
                <a:schemeClr val="dk1"/>
              </a:solidFill>
              <a:latin typeface="Oswald"/>
              <a:ea typeface="Oswald"/>
              <a:cs typeface="Oswald"/>
              <a:sym typeface="Oswald"/>
            </a:endParaRPr>
          </a:p>
          <a:p>
            <a:pPr indent="0" lvl="0" marL="0" rtl="0" algn="ctr">
              <a:spcBef>
                <a:spcPts val="0"/>
              </a:spcBef>
              <a:spcAft>
                <a:spcPts val="0"/>
              </a:spcAft>
              <a:buNone/>
            </a:pPr>
            <a:r>
              <a:t/>
            </a:r>
            <a:endParaRPr sz="6286">
              <a:solidFill>
                <a:schemeClr val="dk1"/>
              </a:solidFill>
              <a:latin typeface="Oswald"/>
              <a:ea typeface="Oswald"/>
              <a:cs typeface="Oswald"/>
              <a:sym typeface="Oswald"/>
            </a:endParaRPr>
          </a:p>
          <a:p>
            <a:pPr indent="0" lvl="0" marL="0" rtl="0" algn="ctr">
              <a:spcBef>
                <a:spcPts val="0"/>
              </a:spcBef>
              <a:spcAft>
                <a:spcPts val="0"/>
              </a:spcAft>
              <a:buNone/>
            </a:pPr>
            <a:r>
              <a:rPr lang="en" sz="6286">
                <a:solidFill>
                  <a:schemeClr val="dk1"/>
                </a:solidFill>
                <a:latin typeface="Oswald"/>
                <a:ea typeface="Oswald"/>
                <a:cs typeface="Oswald"/>
                <a:sym typeface="Oswald"/>
              </a:rPr>
              <a:t>Final Presentation</a:t>
            </a:r>
            <a:endParaRPr sz="6286">
              <a:solidFill>
                <a:schemeClr val="dk1"/>
              </a:solidFill>
              <a:latin typeface="Oswald"/>
              <a:ea typeface="Oswald"/>
              <a:cs typeface="Oswald"/>
              <a:sym typeface="Oswald"/>
            </a:endParaRPr>
          </a:p>
          <a:p>
            <a:pPr indent="0" lvl="0" marL="0" rtl="0" algn="l">
              <a:spcBef>
                <a:spcPts val="0"/>
              </a:spcBef>
              <a:spcAft>
                <a:spcPts val="0"/>
              </a:spcAft>
              <a:buNone/>
            </a:pPr>
            <a:r>
              <a:t/>
            </a:r>
            <a:endParaRPr sz="2600">
              <a:solidFill>
                <a:schemeClr val="dk1"/>
              </a:solidFill>
              <a:latin typeface="Oswald"/>
              <a:ea typeface="Oswald"/>
              <a:cs typeface="Oswald"/>
              <a:sym typeface="Oswald"/>
            </a:endParaRPr>
          </a:p>
        </p:txBody>
      </p:sp>
      <p:sp>
        <p:nvSpPr>
          <p:cNvPr id="55" name="Google Shape;55;p13"/>
          <p:cNvSpPr txBox="1"/>
          <p:nvPr/>
        </p:nvSpPr>
        <p:spPr>
          <a:xfrm>
            <a:off x="1211100" y="3884600"/>
            <a:ext cx="6721800" cy="9480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ctr">
              <a:lnSpc>
                <a:spcPct val="115000"/>
              </a:lnSpc>
              <a:spcBef>
                <a:spcPts val="0"/>
              </a:spcBef>
              <a:spcAft>
                <a:spcPts val="0"/>
              </a:spcAft>
              <a:buNone/>
            </a:pPr>
            <a:r>
              <a:rPr lang="en" sz="2400">
                <a:solidFill>
                  <a:schemeClr val="dk1"/>
                </a:solidFill>
                <a:latin typeface="Average"/>
                <a:ea typeface="Average"/>
                <a:cs typeface="Average"/>
                <a:sym typeface="Average"/>
              </a:rPr>
              <a:t>Aaron Belman-Wells, Caleb Bush, and Giuliano Fonte Basso</a:t>
            </a:r>
            <a:endParaRPr sz="2400">
              <a:solidFill>
                <a:schemeClr val="dk1"/>
              </a:solidFill>
              <a:latin typeface="Average"/>
              <a:ea typeface="Average"/>
              <a:cs typeface="Average"/>
              <a:sym typeface="Average"/>
            </a:endParaRPr>
          </a:p>
          <a:p>
            <a:pPr indent="0" lvl="0" marL="0" rtl="0" algn="ctr">
              <a:lnSpc>
                <a:spcPct val="115000"/>
              </a:lnSpc>
              <a:spcBef>
                <a:spcPts val="1200"/>
              </a:spcBef>
              <a:spcAft>
                <a:spcPts val="1200"/>
              </a:spcAft>
              <a:buNone/>
            </a:pPr>
            <a:r>
              <a:rPr lang="en" sz="2400">
                <a:solidFill>
                  <a:schemeClr val="dk1"/>
                </a:solidFill>
                <a:latin typeface="Average"/>
                <a:ea typeface="Average"/>
                <a:cs typeface="Average"/>
                <a:sym typeface="Average"/>
              </a:rPr>
              <a:t>Mentors: James Berry and Dr. He</a:t>
            </a:r>
            <a:endParaRPr sz="2400">
              <a:solidFill>
                <a:schemeClr val="dk1"/>
              </a:solidFill>
              <a:latin typeface="Average"/>
              <a:ea typeface="Average"/>
              <a:cs typeface="Average"/>
              <a:sym typeface="Average"/>
            </a:endParaRPr>
          </a:p>
        </p:txBody>
      </p:sp>
      <p:pic>
        <p:nvPicPr>
          <p:cNvPr id="56" name="Google Shape;56;p13"/>
          <p:cNvPicPr preferRelativeResize="0"/>
          <p:nvPr/>
        </p:nvPicPr>
        <p:blipFill rotWithShape="1">
          <a:blip r:embed="rId3">
            <a:alphaModFix/>
          </a:blip>
          <a:srcRect b="0" l="129" r="129" t="0"/>
          <a:stretch/>
        </p:blipFill>
        <p:spPr>
          <a:xfrm>
            <a:off x="2264975" y="1886287"/>
            <a:ext cx="4614051" cy="1523325"/>
          </a:xfrm>
          <a:prstGeom prst="rect">
            <a:avLst/>
          </a:prstGeom>
          <a:noFill/>
          <a:ln>
            <a:noFill/>
          </a:ln>
        </p:spPr>
      </p:pic>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ph type="title"/>
          </p:nvPr>
        </p:nvSpPr>
        <p:spPr>
          <a:xfrm>
            <a:off x="311700" y="102626"/>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a:solidFill>
                  <a:schemeClr val="lt1"/>
                </a:solidFill>
              </a:rPr>
              <a:t>Compton Imaging</a:t>
            </a:r>
            <a:endParaRPr/>
          </a:p>
        </p:txBody>
      </p:sp>
      <p:sp>
        <p:nvSpPr>
          <p:cNvPr id="179" name="Google Shape;17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0" name="Google Shape;180;p22"/>
          <p:cNvSpPr txBox="1"/>
          <p:nvPr>
            <p:ph idx="1" type="body"/>
          </p:nvPr>
        </p:nvSpPr>
        <p:spPr>
          <a:xfrm>
            <a:off x="311700" y="1152475"/>
            <a:ext cx="4260300" cy="34164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Methods</a:t>
            </a:r>
            <a:endParaRPr b="1" sz="1800"/>
          </a:p>
          <a:p>
            <a:pPr indent="-317500" lvl="0" marL="457200" rtl="0" algn="l">
              <a:spcBef>
                <a:spcPts val="1200"/>
              </a:spcBef>
              <a:spcAft>
                <a:spcPts val="0"/>
              </a:spcAft>
              <a:buSzPts val="1400"/>
              <a:buChar char="●"/>
            </a:pPr>
            <a:r>
              <a:rPr lang="en"/>
              <a:t>Using M400 gamma-ray imager, backproject Compton-scatters to find the likely position of gamma sources</a:t>
            </a:r>
            <a:endParaRPr/>
          </a:p>
          <a:p>
            <a:pPr indent="-317500" lvl="1" marL="914400" rtl="0" algn="l">
              <a:spcBef>
                <a:spcPts val="0"/>
              </a:spcBef>
              <a:spcAft>
                <a:spcPts val="0"/>
              </a:spcAft>
              <a:buSzPts val="1400"/>
              <a:buChar char="○"/>
            </a:pPr>
            <a:r>
              <a:rPr lang="en" sz="1400"/>
              <a:t>Solution: create our own Python code to process raw data</a:t>
            </a:r>
            <a:endParaRPr sz="1400"/>
          </a:p>
          <a:p>
            <a:pPr indent="-317500" lvl="2" marL="1371600" rtl="0" algn="l">
              <a:spcBef>
                <a:spcPts val="0"/>
              </a:spcBef>
              <a:spcAft>
                <a:spcPts val="0"/>
              </a:spcAft>
              <a:buSzPts val="1400"/>
              <a:buChar char="■"/>
            </a:pPr>
            <a:r>
              <a:rPr lang="en" sz="1400"/>
              <a:t>Uses “weighted back-projection” to quickly determine guesses of source angular position</a:t>
            </a:r>
            <a:endParaRPr sz="1400"/>
          </a:p>
          <a:p>
            <a:pPr indent="-317500" lvl="2" marL="1371600" rtl="0" algn="l">
              <a:spcBef>
                <a:spcPts val="0"/>
              </a:spcBef>
              <a:spcAft>
                <a:spcPts val="0"/>
              </a:spcAft>
              <a:buSzPts val="1400"/>
              <a:buChar char="■"/>
            </a:pPr>
            <a:r>
              <a:rPr lang="en" sz="1400"/>
              <a:t>Makes several “best guesses” to improve operating speed</a:t>
            </a:r>
            <a:endParaRPr sz="14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1" name="Google Shape;181;p22"/>
          <p:cNvPicPr preferRelativeResize="0"/>
          <p:nvPr/>
        </p:nvPicPr>
        <p:blipFill>
          <a:blip r:embed="rId3">
            <a:alphaModFix/>
          </a:blip>
          <a:stretch>
            <a:fillRect/>
          </a:stretch>
        </p:blipFill>
        <p:spPr>
          <a:xfrm>
            <a:off x="5063299" y="847675"/>
            <a:ext cx="2245001" cy="1936025"/>
          </a:xfrm>
          <a:prstGeom prst="rect">
            <a:avLst/>
          </a:prstGeom>
          <a:noFill/>
          <a:ln>
            <a:noFill/>
          </a:ln>
        </p:spPr>
      </p:pic>
      <p:pic>
        <p:nvPicPr>
          <p:cNvPr id="182" name="Google Shape;182;p22"/>
          <p:cNvPicPr preferRelativeResize="0"/>
          <p:nvPr/>
        </p:nvPicPr>
        <p:blipFill>
          <a:blip r:embed="rId4">
            <a:alphaModFix/>
          </a:blip>
          <a:stretch>
            <a:fillRect/>
          </a:stretch>
        </p:blipFill>
        <p:spPr>
          <a:xfrm>
            <a:off x="6959900" y="1990087"/>
            <a:ext cx="2061250" cy="1741176"/>
          </a:xfrm>
          <a:prstGeom prst="rect">
            <a:avLst/>
          </a:prstGeom>
          <a:noFill/>
          <a:ln>
            <a:noFill/>
          </a:ln>
        </p:spPr>
      </p:pic>
      <p:pic>
        <p:nvPicPr>
          <p:cNvPr id="183" name="Google Shape;183;p22"/>
          <p:cNvPicPr preferRelativeResize="0"/>
          <p:nvPr/>
        </p:nvPicPr>
        <p:blipFill rotWithShape="1">
          <a:blip r:embed="rId5">
            <a:alphaModFix/>
          </a:blip>
          <a:srcRect b="0" l="3282" r="37151" t="0"/>
          <a:stretch/>
        </p:blipFill>
        <p:spPr>
          <a:xfrm>
            <a:off x="4784177" y="3402325"/>
            <a:ext cx="1963536" cy="1741174"/>
          </a:xfrm>
          <a:prstGeom prst="rect">
            <a:avLst/>
          </a:prstGeom>
          <a:noFill/>
          <a:ln>
            <a:noFill/>
          </a:ln>
        </p:spPr>
      </p:pic>
      <p:sp>
        <p:nvSpPr>
          <p:cNvPr id="184" name="Google Shape;184;p22"/>
          <p:cNvSpPr/>
          <p:nvPr/>
        </p:nvSpPr>
        <p:spPr>
          <a:xfrm rot="1995851">
            <a:off x="6655330" y="2282254"/>
            <a:ext cx="335825" cy="27059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5" name="Google Shape;185;p22"/>
          <p:cNvSpPr/>
          <p:nvPr/>
        </p:nvSpPr>
        <p:spPr>
          <a:xfrm rot="9305477">
            <a:off x="6841409" y="3402954"/>
            <a:ext cx="422391" cy="27058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6" name="Google Shape;186;p22"/>
          <p:cNvSpPr txBox="1"/>
          <p:nvPr/>
        </p:nvSpPr>
        <p:spPr>
          <a:xfrm>
            <a:off x="5006716" y="2726188"/>
            <a:ext cx="1568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rPr>
              <a:t>H3D M400 Internal Interaction</a:t>
            </a:r>
            <a:endParaRPr sz="13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87" name="Google Shape;187;p22"/>
          <p:cNvSpPr txBox="1"/>
          <p:nvPr/>
        </p:nvSpPr>
        <p:spPr>
          <a:xfrm>
            <a:off x="7301150" y="3617200"/>
            <a:ext cx="1568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rPr>
              <a:t>H3D M400 Internal Interaction</a:t>
            </a:r>
            <a:endParaRPr sz="13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88" name="Google Shape;188;p22"/>
          <p:cNvSpPr txBox="1"/>
          <p:nvPr/>
        </p:nvSpPr>
        <p:spPr>
          <a:xfrm>
            <a:off x="6747725" y="4369000"/>
            <a:ext cx="1568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rPr>
              <a:t>Robot ‘vision’ heatmap</a:t>
            </a:r>
            <a:endParaRPr sz="13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311700" y="102068"/>
            <a:ext cx="8520600" cy="572700"/>
          </a:xfrm>
          <a:prstGeom prst="rect">
            <a:avLst/>
          </a:prstGeom>
          <a:ln>
            <a:noFill/>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a:solidFill>
                  <a:schemeClr val="lt1"/>
                </a:solidFill>
              </a:rPr>
              <a:t>Compton Imaging</a:t>
            </a:r>
            <a:endParaRPr b="1">
              <a:solidFill>
                <a:schemeClr val="lt1"/>
              </a:solidFill>
            </a:endParaRPr>
          </a:p>
        </p:txBody>
      </p:sp>
      <p:sp>
        <p:nvSpPr>
          <p:cNvPr id="194" name="Google Shape;194;p23"/>
          <p:cNvSpPr txBox="1"/>
          <p:nvPr>
            <p:ph idx="2" type="body"/>
          </p:nvPr>
        </p:nvSpPr>
        <p:spPr>
          <a:xfrm>
            <a:off x="311700" y="1131625"/>
            <a:ext cx="6160800" cy="35235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rmAutofit lnSpcReduction="10000"/>
          </a:bodyPr>
          <a:lstStyle/>
          <a:p>
            <a:pPr indent="457200" lvl="0" marL="0" rtl="0" algn="l">
              <a:spcBef>
                <a:spcPts val="0"/>
              </a:spcBef>
              <a:spcAft>
                <a:spcPts val="0"/>
              </a:spcAft>
              <a:buNone/>
            </a:pPr>
            <a:r>
              <a:rPr b="1" lang="en" sz="1800"/>
              <a:t>Results</a:t>
            </a:r>
            <a:endParaRPr b="1" sz="1800"/>
          </a:p>
          <a:p>
            <a:pPr indent="-317500" lvl="0" marL="457200" rtl="0" algn="l">
              <a:spcBef>
                <a:spcPts val="1200"/>
              </a:spcBef>
              <a:spcAft>
                <a:spcPts val="0"/>
              </a:spcAft>
              <a:buSzPts val="1400"/>
              <a:buChar char="●"/>
            </a:pPr>
            <a:r>
              <a:rPr lang="en"/>
              <a:t>Developed program is over 95% successful at producing position estimates to within 5 degrees when given 200+ Compton scatters</a:t>
            </a:r>
            <a:endParaRPr/>
          </a:p>
          <a:p>
            <a:pPr indent="-317500" lvl="0" marL="914400" rtl="0" algn="l">
              <a:spcBef>
                <a:spcPts val="0"/>
              </a:spcBef>
              <a:spcAft>
                <a:spcPts val="0"/>
              </a:spcAft>
              <a:buSzPts val="1400"/>
              <a:buChar char="○"/>
            </a:pPr>
            <a:r>
              <a:rPr lang="en"/>
              <a:t>200 </a:t>
            </a:r>
            <a:r>
              <a:rPr b="1" lang="en"/>
              <a:t>usable</a:t>
            </a:r>
            <a:r>
              <a:rPr lang="en"/>
              <a:t> Compton scatters = ~30-45 seconds for our 63 uCi source at 1m</a:t>
            </a:r>
            <a:endParaRPr/>
          </a:p>
          <a:p>
            <a:pPr indent="-317500" lvl="0" marL="914400" rtl="0" algn="l">
              <a:spcBef>
                <a:spcPts val="0"/>
              </a:spcBef>
              <a:spcAft>
                <a:spcPts val="0"/>
              </a:spcAft>
              <a:buSzPts val="1400"/>
              <a:buChar char="○"/>
            </a:pPr>
            <a:r>
              <a:rPr lang="en"/>
              <a:t>H3D quotes time to find a 10 uCi Cs-137 source at 1m as &lt;90s</a:t>
            </a:r>
            <a:endParaRPr/>
          </a:p>
          <a:p>
            <a:pPr indent="-317500" lvl="0" marL="914400" rtl="0" algn="l">
              <a:spcBef>
                <a:spcPts val="0"/>
              </a:spcBef>
              <a:spcAft>
                <a:spcPts val="0"/>
              </a:spcAft>
              <a:buSzPts val="1400"/>
              <a:buChar char="○"/>
            </a:pPr>
            <a:r>
              <a:rPr lang="en"/>
              <a:t>Our source finding program runs in comparable time, however image processing is much slower </a:t>
            </a:r>
            <a:endParaRPr/>
          </a:p>
          <a:p>
            <a:pPr indent="-317500" lvl="0" marL="914400" rtl="0" algn="l">
              <a:spcBef>
                <a:spcPts val="0"/>
              </a:spcBef>
              <a:spcAft>
                <a:spcPts val="0"/>
              </a:spcAft>
              <a:buSzPts val="1400"/>
              <a:buChar char="○"/>
            </a:pPr>
            <a:r>
              <a:rPr lang="en"/>
              <a:t>Accuracy determined by statistical factors, more recorded scatters gives either more guesses or better guesses</a:t>
            </a:r>
            <a:endParaRPr/>
          </a:p>
          <a:p>
            <a:pPr indent="-317500" lvl="0" marL="914400" rtl="0" algn="l">
              <a:spcBef>
                <a:spcPts val="0"/>
              </a:spcBef>
              <a:spcAft>
                <a:spcPts val="0"/>
              </a:spcAft>
              <a:buSzPts val="1400"/>
              <a:buChar char="○"/>
            </a:pPr>
            <a:r>
              <a:rPr lang="en"/>
              <a:t>Data collection on the order of minutes or less, data processing  in under 20 seconds</a:t>
            </a:r>
            <a:endParaRPr/>
          </a:p>
          <a:p>
            <a:pPr indent="0" lvl="0" marL="914400" rtl="0" algn="l">
              <a:spcBef>
                <a:spcPts val="1200"/>
              </a:spcBef>
              <a:spcAft>
                <a:spcPts val="1200"/>
              </a:spcAft>
              <a:buNone/>
            </a:pPr>
            <a:r>
              <a:t/>
            </a:r>
            <a:endParaRPr sz="1000"/>
          </a:p>
        </p:txBody>
      </p:sp>
      <p:pic>
        <p:nvPicPr>
          <p:cNvPr id="195" name="Google Shape;195;p23"/>
          <p:cNvPicPr preferRelativeResize="0"/>
          <p:nvPr/>
        </p:nvPicPr>
        <p:blipFill>
          <a:blip r:embed="rId3">
            <a:alphaModFix/>
          </a:blip>
          <a:stretch>
            <a:fillRect/>
          </a:stretch>
        </p:blipFill>
        <p:spPr>
          <a:xfrm>
            <a:off x="7019151" y="3045551"/>
            <a:ext cx="1735575" cy="1618426"/>
          </a:xfrm>
          <a:prstGeom prst="rect">
            <a:avLst/>
          </a:prstGeom>
          <a:noFill/>
          <a:ln>
            <a:noFill/>
          </a:ln>
        </p:spPr>
      </p:pic>
      <p:pic>
        <p:nvPicPr>
          <p:cNvPr id="196" name="Google Shape;196;p23"/>
          <p:cNvPicPr preferRelativeResize="0"/>
          <p:nvPr/>
        </p:nvPicPr>
        <p:blipFill rotWithShape="1">
          <a:blip r:embed="rId4">
            <a:alphaModFix amt="26000"/>
          </a:blip>
          <a:srcRect b="16542" l="34749" r="27038" t="15523"/>
          <a:stretch/>
        </p:blipFill>
        <p:spPr>
          <a:xfrm>
            <a:off x="7025700" y="3036700"/>
            <a:ext cx="1735574" cy="1618426"/>
          </a:xfrm>
          <a:prstGeom prst="rect">
            <a:avLst/>
          </a:prstGeom>
          <a:noFill/>
          <a:ln>
            <a:noFill/>
          </a:ln>
        </p:spPr>
      </p:pic>
      <p:sp>
        <p:nvSpPr>
          <p:cNvPr id="197" name="Google Shape;19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8" name="Google Shape;198;p23"/>
          <p:cNvPicPr preferRelativeResize="0"/>
          <p:nvPr/>
        </p:nvPicPr>
        <p:blipFill rotWithShape="1">
          <a:blip r:embed="rId5">
            <a:alphaModFix/>
          </a:blip>
          <a:srcRect b="0" l="4959" r="28731" t="0"/>
          <a:stretch/>
        </p:blipFill>
        <p:spPr>
          <a:xfrm>
            <a:off x="6822517" y="925166"/>
            <a:ext cx="2128752" cy="1548325"/>
          </a:xfrm>
          <a:prstGeom prst="rect">
            <a:avLst/>
          </a:prstGeom>
          <a:noFill/>
          <a:ln>
            <a:noFill/>
          </a:ln>
        </p:spPr>
      </p:pic>
      <p:sp>
        <p:nvSpPr>
          <p:cNvPr id="199" name="Google Shape;199;p23"/>
          <p:cNvSpPr txBox="1"/>
          <p:nvPr/>
        </p:nvSpPr>
        <p:spPr>
          <a:xfrm>
            <a:off x="7102550" y="2382650"/>
            <a:ext cx="1568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2"/>
                </a:solidFill>
              </a:rPr>
              <a:t>Error as more Scatters are Analyzed</a:t>
            </a:r>
            <a:endParaRPr sz="11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200" name="Google Shape;200;p23"/>
          <p:cNvSpPr txBox="1"/>
          <p:nvPr/>
        </p:nvSpPr>
        <p:spPr>
          <a:xfrm>
            <a:off x="7019150" y="4716375"/>
            <a:ext cx="1735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2"/>
                </a:solidFill>
              </a:rPr>
              <a:t>Source Finding in Action</a:t>
            </a:r>
            <a:endParaRPr sz="11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311700" y="91156"/>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Flow of Information</a:t>
            </a:r>
            <a:endParaRPr b="1">
              <a:solidFill>
                <a:schemeClr val="lt1"/>
              </a:solidFill>
            </a:endParaRPr>
          </a:p>
        </p:txBody>
      </p:sp>
      <p:sp>
        <p:nvSpPr>
          <p:cNvPr id="206" name="Google Shape;206;p24"/>
          <p:cNvSpPr/>
          <p:nvPr/>
        </p:nvSpPr>
        <p:spPr>
          <a:xfrm>
            <a:off x="534399" y="3751426"/>
            <a:ext cx="998400" cy="335700"/>
          </a:xfrm>
          <a:prstGeom prst="diamond">
            <a:avLst/>
          </a:prstGeom>
          <a:solidFill>
            <a:srgbClr val="9C977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CCCCCC"/>
                </a:solidFill>
              </a:rPr>
              <a:t>LIDAR</a:t>
            </a:r>
            <a:endParaRPr b="1" sz="800">
              <a:solidFill>
                <a:srgbClr val="CCCCCC"/>
              </a:solidFill>
            </a:endParaRPr>
          </a:p>
        </p:txBody>
      </p:sp>
      <p:sp>
        <p:nvSpPr>
          <p:cNvPr id="207" name="Google Shape;207;p24"/>
          <p:cNvSpPr/>
          <p:nvPr/>
        </p:nvSpPr>
        <p:spPr>
          <a:xfrm>
            <a:off x="255200" y="2559012"/>
            <a:ext cx="1195800" cy="673500"/>
          </a:xfrm>
          <a:prstGeom prst="diamond">
            <a:avLst/>
          </a:prstGeom>
          <a:solidFill>
            <a:srgbClr val="9C977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FFFF"/>
                </a:solidFill>
              </a:rPr>
              <a:t>M400</a:t>
            </a:r>
            <a:endParaRPr b="1" sz="1300">
              <a:solidFill>
                <a:srgbClr val="FFFFFF"/>
              </a:solidFill>
            </a:endParaRPr>
          </a:p>
        </p:txBody>
      </p:sp>
      <p:sp>
        <p:nvSpPr>
          <p:cNvPr id="208" name="Google Shape;208;p24"/>
          <p:cNvSpPr/>
          <p:nvPr/>
        </p:nvSpPr>
        <p:spPr>
          <a:xfrm>
            <a:off x="1938007" y="3051893"/>
            <a:ext cx="929100" cy="298800"/>
          </a:xfrm>
          <a:prstGeom prst="rect">
            <a:avLst/>
          </a:prstGeom>
          <a:solidFill>
            <a:srgbClr val="78909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CCCCCC"/>
                </a:solidFill>
              </a:rPr>
              <a:t>Radiation Angle Data</a:t>
            </a:r>
            <a:endParaRPr b="1" sz="900">
              <a:solidFill>
                <a:srgbClr val="CCCCCC"/>
              </a:solidFill>
            </a:endParaRPr>
          </a:p>
        </p:txBody>
      </p:sp>
      <p:sp>
        <p:nvSpPr>
          <p:cNvPr id="209" name="Google Shape;209;p24"/>
          <p:cNvSpPr/>
          <p:nvPr/>
        </p:nvSpPr>
        <p:spPr>
          <a:xfrm>
            <a:off x="2013762" y="2204863"/>
            <a:ext cx="1164000" cy="673500"/>
          </a:xfrm>
          <a:prstGeom prst="rect">
            <a:avLst/>
          </a:prstGeom>
          <a:solidFill>
            <a:srgbClr val="78909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FFFFF"/>
                </a:solidFill>
              </a:rPr>
              <a:t>Radiation Energy Data</a:t>
            </a:r>
            <a:endParaRPr b="1" sz="1500">
              <a:solidFill>
                <a:srgbClr val="FFFFFF"/>
              </a:solidFill>
            </a:endParaRPr>
          </a:p>
        </p:txBody>
      </p:sp>
      <p:sp>
        <p:nvSpPr>
          <p:cNvPr id="210" name="Google Shape;210;p24"/>
          <p:cNvSpPr/>
          <p:nvPr/>
        </p:nvSpPr>
        <p:spPr>
          <a:xfrm>
            <a:off x="1938000" y="3938421"/>
            <a:ext cx="929100" cy="499800"/>
          </a:xfrm>
          <a:prstGeom prst="rect">
            <a:avLst/>
          </a:prstGeom>
          <a:solidFill>
            <a:srgbClr val="78909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CCCCCC"/>
                </a:solidFill>
              </a:rPr>
              <a:t>Surroundings- Based Positional Data</a:t>
            </a:r>
            <a:endParaRPr b="1" sz="800">
              <a:solidFill>
                <a:srgbClr val="CCCCCC"/>
              </a:solidFill>
            </a:endParaRPr>
          </a:p>
        </p:txBody>
      </p:sp>
      <p:sp>
        <p:nvSpPr>
          <p:cNvPr id="211" name="Google Shape;211;p24"/>
          <p:cNvSpPr/>
          <p:nvPr/>
        </p:nvSpPr>
        <p:spPr>
          <a:xfrm>
            <a:off x="2013762" y="1343174"/>
            <a:ext cx="1164000" cy="673500"/>
          </a:xfrm>
          <a:prstGeom prst="rect">
            <a:avLst/>
          </a:prstGeom>
          <a:solidFill>
            <a:srgbClr val="78909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FFFFF"/>
                </a:solidFill>
              </a:rPr>
              <a:t>NIST Energy Spectra</a:t>
            </a:r>
            <a:endParaRPr b="1" sz="1500">
              <a:solidFill>
                <a:srgbClr val="FFFFFF"/>
              </a:solidFill>
            </a:endParaRPr>
          </a:p>
        </p:txBody>
      </p:sp>
      <p:sp>
        <p:nvSpPr>
          <p:cNvPr id="212" name="Google Shape;212;p24"/>
          <p:cNvSpPr/>
          <p:nvPr/>
        </p:nvSpPr>
        <p:spPr>
          <a:xfrm>
            <a:off x="4240603" y="3840610"/>
            <a:ext cx="929100" cy="298800"/>
          </a:xfrm>
          <a:prstGeom prst="roundRect">
            <a:avLst>
              <a:gd fmla="val 43703" name="adj"/>
            </a:avLst>
          </a:prstGeom>
          <a:solidFill>
            <a:srgbClr val="789C8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CCCCCC"/>
                </a:solidFill>
              </a:rPr>
              <a:t>Robot Position</a:t>
            </a:r>
            <a:endParaRPr b="1" sz="1000">
              <a:solidFill>
                <a:srgbClr val="CCCCCC"/>
              </a:solidFill>
            </a:endParaRPr>
          </a:p>
        </p:txBody>
      </p:sp>
      <p:sp>
        <p:nvSpPr>
          <p:cNvPr id="213" name="Google Shape;213;p24"/>
          <p:cNvSpPr/>
          <p:nvPr/>
        </p:nvSpPr>
        <p:spPr>
          <a:xfrm>
            <a:off x="7537751" y="1583950"/>
            <a:ext cx="1294500" cy="1126500"/>
          </a:xfrm>
          <a:prstGeom prst="ellipse">
            <a:avLst/>
          </a:prstGeom>
          <a:solidFill>
            <a:srgbClr val="9C789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rPr>
              <a:t>Source Isotope</a:t>
            </a:r>
            <a:endParaRPr b="1" sz="1600">
              <a:solidFill>
                <a:srgbClr val="FFFFFF"/>
              </a:solidFill>
            </a:endParaRPr>
          </a:p>
        </p:txBody>
      </p:sp>
      <p:sp>
        <p:nvSpPr>
          <p:cNvPr id="214" name="Google Shape;214;p24"/>
          <p:cNvSpPr/>
          <p:nvPr/>
        </p:nvSpPr>
        <p:spPr>
          <a:xfrm>
            <a:off x="6996075" y="3053075"/>
            <a:ext cx="1150500" cy="911700"/>
          </a:xfrm>
          <a:prstGeom prst="ellipse">
            <a:avLst/>
          </a:prstGeom>
          <a:solidFill>
            <a:srgbClr val="9C789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CCCCCC"/>
                </a:solidFill>
              </a:rPr>
              <a:t>Source Location</a:t>
            </a:r>
            <a:endParaRPr b="1" sz="1000">
              <a:solidFill>
                <a:srgbClr val="CCCCCC"/>
              </a:solidFill>
            </a:endParaRPr>
          </a:p>
        </p:txBody>
      </p:sp>
      <p:cxnSp>
        <p:nvCxnSpPr>
          <p:cNvPr id="215" name="Google Shape;215;p24"/>
          <p:cNvCxnSpPr>
            <a:stCxn id="207" idx="3"/>
            <a:endCxn id="209" idx="1"/>
          </p:cNvCxnSpPr>
          <p:nvPr/>
        </p:nvCxnSpPr>
        <p:spPr>
          <a:xfrm flipH="1" rot="10800000">
            <a:off x="1451000" y="2541762"/>
            <a:ext cx="562800" cy="354000"/>
          </a:xfrm>
          <a:prstGeom prst="straightConnector1">
            <a:avLst/>
          </a:prstGeom>
          <a:noFill/>
          <a:ln cap="flat" cmpd="sng" w="38100">
            <a:solidFill>
              <a:srgbClr val="000000"/>
            </a:solidFill>
            <a:prstDash val="solid"/>
            <a:round/>
            <a:headEnd len="med" w="med" type="none"/>
            <a:tailEnd len="med" w="med" type="triangle"/>
          </a:ln>
        </p:spPr>
      </p:cxnSp>
      <p:cxnSp>
        <p:nvCxnSpPr>
          <p:cNvPr id="216" name="Google Shape;216;p24"/>
          <p:cNvCxnSpPr>
            <a:stCxn id="207" idx="3"/>
            <a:endCxn id="208" idx="1"/>
          </p:cNvCxnSpPr>
          <p:nvPr/>
        </p:nvCxnSpPr>
        <p:spPr>
          <a:xfrm>
            <a:off x="1451000" y="2895762"/>
            <a:ext cx="486900" cy="305400"/>
          </a:xfrm>
          <a:prstGeom prst="straightConnector1">
            <a:avLst/>
          </a:prstGeom>
          <a:noFill/>
          <a:ln cap="flat" cmpd="sng" w="19050">
            <a:solidFill>
              <a:srgbClr val="999999"/>
            </a:solidFill>
            <a:prstDash val="solid"/>
            <a:round/>
            <a:headEnd len="med" w="med" type="none"/>
            <a:tailEnd len="med" w="med" type="triangle"/>
          </a:ln>
        </p:spPr>
      </p:cxnSp>
      <p:cxnSp>
        <p:nvCxnSpPr>
          <p:cNvPr id="217" name="Google Shape;217;p24"/>
          <p:cNvCxnSpPr>
            <a:stCxn id="206" idx="3"/>
            <a:endCxn id="210" idx="1"/>
          </p:cNvCxnSpPr>
          <p:nvPr/>
        </p:nvCxnSpPr>
        <p:spPr>
          <a:xfrm>
            <a:off x="1532799" y="3919276"/>
            <a:ext cx="405300" cy="269100"/>
          </a:xfrm>
          <a:prstGeom prst="straightConnector1">
            <a:avLst/>
          </a:prstGeom>
          <a:noFill/>
          <a:ln cap="flat" cmpd="sng" w="19050">
            <a:solidFill>
              <a:srgbClr val="999999"/>
            </a:solidFill>
            <a:prstDash val="solid"/>
            <a:round/>
            <a:headEnd len="med" w="med" type="none"/>
            <a:tailEnd len="med" w="med" type="triangle"/>
          </a:ln>
        </p:spPr>
      </p:cxnSp>
      <p:cxnSp>
        <p:nvCxnSpPr>
          <p:cNvPr id="218" name="Google Shape;218;p24"/>
          <p:cNvCxnSpPr>
            <a:stCxn id="210" idx="3"/>
            <a:endCxn id="219" idx="5"/>
          </p:cNvCxnSpPr>
          <p:nvPr/>
        </p:nvCxnSpPr>
        <p:spPr>
          <a:xfrm flipH="1" rot="10800000">
            <a:off x="2867100" y="3990021"/>
            <a:ext cx="295200" cy="198300"/>
          </a:xfrm>
          <a:prstGeom prst="straightConnector1">
            <a:avLst/>
          </a:prstGeom>
          <a:noFill/>
          <a:ln cap="flat" cmpd="sng" w="19050">
            <a:solidFill>
              <a:srgbClr val="999999"/>
            </a:solidFill>
            <a:prstDash val="solid"/>
            <a:round/>
            <a:headEnd len="med" w="med" type="none"/>
            <a:tailEnd len="med" w="med" type="triangle"/>
          </a:ln>
        </p:spPr>
      </p:cxnSp>
      <p:cxnSp>
        <p:nvCxnSpPr>
          <p:cNvPr id="220" name="Google Shape;220;p24"/>
          <p:cNvCxnSpPr>
            <a:stCxn id="212" idx="3"/>
            <a:endCxn id="221" idx="5"/>
          </p:cNvCxnSpPr>
          <p:nvPr/>
        </p:nvCxnSpPr>
        <p:spPr>
          <a:xfrm flipH="1" rot="10800000">
            <a:off x="5169703" y="3508810"/>
            <a:ext cx="317400" cy="481200"/>
          </a:xfrm>
          <a:prstGeom prst="straightConnector1">
            <a:avLst/>
          </a:prstGeom>
          <a:noFill/>
          <a:ln cap="flat" cmpd="sng" w="19050">
            <a:solidFill>
              <a:srgbClr val="999999"/>
            </a:solidFill>
            <a:prstDash val="solid"/>
            <a:round/>
            <a:headEnd len="med" w="med" type="none"/>
            <a:tailEnd len="med" w="med" type="triangle"/>
          </a:ln>
        </p:spPr>
      </p:cxnSp>
      <p:cxnSp>
        <p:nvCxnSpPr>
          <p:cNvPr id="222" name="Google Shape;222;p24"/>
          <p:cNvCxnSpPr>
            <a:stCxn id="208" idx="3"/>
            <a:endCxn id="221" idx="5"/>
          </p:cNvCxnSpPr>
          <p:nvPr/>
        </p:nvCxnSpPr>
        <p:spPr>
          <a:xfrm>
            <a:off x="2867107" y="3201293"/>
            <a:ext cx="2620200" cy="307500"/>
          </a:xfrm>
          <a:prstGeom prst="straightConnector1">
            <a:avLst/>
          </a:prstGeom>
          <a:noFill/>
          <a:ln cap="flat" cmpd="sng" w="19050">
            <a:solidFill>
              <a:srgbClr val="999999"/>
            </a:solidFill>
            <a:prstDash val="solid"/>
            <a:round/>
            <a:headEnd len="med" w="med" type="none"/>
            <a:tailEnd len="med" w="med" type="triangle"/>
          </a:ln>
        </p:spPr>
      </p:cxnSp>
      <p:cxnSp>
        <p:nvCxnSpPr>
          <p:cNvPr id="223" name="Google Shape;223;p24"/>
          <p:cNvCxnSpPr>
            <a:stCxn id="211" idx="3"/>
            <a:endCxn id="224" idx="5"/>
          </p:cNvCxnSpPr>
          <p:nvPr/>
        </p:nvCxnSpPr>
        <p:spPr>
          <a:xfrm>
            <a:off x="3177762" y="1679924"/>
            <a:ext cx="1467000" cy="433800"/>
          </a:xfrm>
          <a:prstGeom prst="straightConnector1">
            <a:avLst/>
          </a:prstGeom>
          <a:noFill/>
          <a:ln cap="flat" cmpd="sng" w="38100">
            <a:solidFill>
              <a:srgbClr val="000000"/>
            </a:solidFill>
            <a:prstDash val="solid"/>
            <a:round/>
            <a:headEnd len="med" w="med" type="none"/>
            <a:tailEnd len="med" w="med" type="triangle"/>
          </a:ln>
        </p:spPr>
      </p:cxnSp>
      <p:sp>
        <p:nvSpPr>
          <p:cNvPr id="224" name="Google Shape;224;p24"/>
          <p:cNvSpPr/>
          <p:nvPr/>
        </p:nvSpPr>
        <p:spPr>
          <a:xfrm>
            <a:off x="4541350" y="1700375"/>
            <a:ext cx="1441500" cy="826500"/>
          </a:xfrm>
          <a:prstGeom prst="parallelogram">
            <a:avLst>
              <a:gd fmla="val 25000" name="adj"/>
            </a:avLst>
          </a:prstGeom>
          <a:solidFill>
            <a:srgbClr val="9C787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FFFF"/>
                </a:solidFill>
              </a:rPr>
              <a:t>Spectra Analysis</a:t>
            </a:r>
            <a:endParaRPr sz="1300"/>
          </a:p>
        </p:txBody>
      </p:sp>
      <p:cxnSp>
        <p:nvCxnSpPr>
          <p:cNvPr id="225" name="Google Shape;225;p24"/>
          <p:cNvCxnSpPr>
            <a:stCxn id="224" idx="2"/>
            <a:endCxn id="213" idx="2"/>
          </p:cNvCxnSpPr>
          <p:nvPr/>
        </p:nvCxnSpPr>
        <p:spPr>
          <a:xfrm>
            <a:off x="5879538" y="2113625"/>
            <a:ext cx="1658100" cy="33600"/>
          </a:xfrm>
          <a:prstGeom prst="straightConnector1">
            <a:avLst/>
          </a:prstGeom>
          <a:noFill/>
          <a:ln cap="flat" cmpd="sng" w="38100">
            <a:solidFill>
              <a:srgbClr val="000000"/>
            </a:solidFill>
            <a:prstDash val="solid"/>
            <a:round/>
            <a:headEnd len="med" w="med" type="none"/>
            <a:tailEnd len="med" w="med" type="triangle"/>
          </a:ln>
        </p:spPr>
      </p:cxnSp>
      <p:cxnSp>
        <p:nvCxnSpPr>
          <p:cNvPr id="226" name="Google Shape;226;p24"/>
          <p:cNvCxnSpPr>
            <a:stCxn id="219" idx="2"/>
            <a:endCxn id="212" idx="1"/>
          </p:cNvCxnSpPr>
          <p:nvPr/>
        </p:nvCxnSpPr>
        <p:spPr>
          <a:xfrm>
            <a:off x="3945193" y="3989935"/>
            <a:ext cx="295500" cy="0"/>
          </a:xfrm>
          <a:prstGeom prst="straightConnector1">
            <a:avLst/>
          </a:prstGeom>
          <a:noFill/>
          <a:ln cap="flat" cmpd="sng" w="19050">
            <a:solidFill>
              <a:srgbClr val="999999"/>
            </a:solidFill>
            <a:prstDash val="solid"/>
            <a:round/>
            <a:headEnd len="med" w="med" type="none"/>
            <a:tailEnd len="med" w="med" type="triangle"/>
          </a:ln>
        </p:spPr>
      </p:cxnSp>
      <p:sp>
        <p:nvSpPr>
          <p:cNvPr id="221" name="Google Shape;221;p24"/>
          <p:cNvSpPr/>
          <p:nvPr/>
        </p:nvSpPr>
        <p:spPr>
          <a:xfrm>
            <a:off x="5441400" y="3325625"/>
            <a:ext cx="998400" cy="366600"/>
          </a:xfrm>
          <a:prstGeom prst="parallelogram">
            <a:avLst>
              <a:gd fmla="val 25000" name="adj"/>
            </a:avLst>
          </a:prstGeom>
          <a:solidFill>
            <a:srgbClr val="9C787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CCCCCC"/>
                </a:solidFill>
              </a:rPr>
              <a:t>Parallax</a:t>
            </a:r>
            <a:endParaRPr b="1" sz="1000">
              <a:solidFill>
                <a:srgbClr val="CCCCCC"/>
              </a:solidFill>
            </a:endParaRPr>
          </a:p>
        </p:txBody>
      </p:sp>
      <p:cxnSp>
        <p:nvCxnSpPr>
          <p:cNvPr id="227" name="Google Shape;227;p24"/>
          <p:cNvCxnSpPr>
            <a:stCxn id="221" idx="2"/>
            <a:endCxn id="214" idx="2"/>
          </p:cNvCxnSpPr>
          <p:nvPr/>
        </p:nvCxnSpPr>
        <p:spPr>
          <a:xfrm>
            <a:off x="6393975" y="3508925"/>
            <a:ext cx="602100" cy="0"/>
          </a:xfrm>
          <a:prstGeom prst="straightConnector1">
            <a:avLst/>
          </a:prstGeom>
          <a:noFill/>
          <a:ln cap="flat" cmpd="sng" w="19050">
            <a:solidFill>
              <a:srgbClr val="999999"/>
            </a:solidFill>
            <a:prstDash val="solid"/>
            <a:round/>
            <a:headEnd len="med" w="med" type="none"/>
            <a:tailEnd len="med" w="med" type="triangle"/>
          </a:ln>
        </p:spPr>
      </p:cxnSp>
      <p:sp>
        <p:nvSpPr>
          <p:cNvPr id="228" name="Google Shape;228;p24"/>
          <p:cNvSpPr/>
          <p:nvPr/>
        </p:nvSpPr>
        <p:spPr>
          <a:xfrm>
            <a:off x="1938007" y="3541790"/>
            <a:ext cx="929100" cy="298800"/>
          </a:xfrm>
          <a:prstGeom prst="rect">
            <a:avLst/>
          </a:prstGeom>
          <a:solidFill>
            <a:srgbClr val="78909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CCCCCC"/>
                </a:solidFill>
              </a:rPr>
              <a:t>Map of Surroundings</a:t>
            </a:r>
            <a:endParaRPr b="1" sz="800">
              <a:solidFill>
                <a:srgbClr val="CCCCCC"/>
              </a:solidFill>
            </a:endParaRPr>
          </a:p>
        </p:txBody>
      </p:sp>
      <p:sp>
        <p:nvSpPr>
          <p:cNvPr id="219" name="Google Shape;219;p24"/>
          <p:cNvSpPr/>
          <p:nvPr/>
        </p:nvSpPr>
        <p:spPr>
          <a:xfrm>
            <a:off x="3116518" y="3806635"/>
            <a:ext cx="874500" cy="366600"/>
          </a:xfrm>
          <a:prstGeom prst="parallelogram">
            <a:avLst>
              <a:gd fmla="val 25000" name="adj"/>
            </a:avLst>
          </a:prstGeom>
          <a:solidFill>
            <a:srgbClr val="9C787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CCCCCC"/>
                </a:solidFill>
              </a:rPr>
              <a:t>SLAM</a:t>
            </a:r>
            <a:endParaRPr sz="1000">
              <a:solidFill>
                <a:srgbClr val="CCCCCC"/>
              </a:solidFill>
            </a:endParaRPr>
          </a:p>
        </p:txBody>
      </p:sp>
      <p:cxnSp>
        <p:nvCxnSpPr>
          <p:cNvPr id="229" name="Google Shape;229;p24"/>
          <p:cNvCxnSpPr>
            <a:stCxn id="228" idx="3"/>
            <a:endCxn id="219" idx="5"/>
          </p:cNvCxnSpPr>
          <p:nvPr/>
        </p:nvCxnSpPr>
        <p:spPr>
          <a:xfrm>
            <a:off x="2867107" y="3691190"/>
            <a:ext cx="295200" cy="298800"/>
          </a:xfrm>
          <a:prstGeom prst="straightConnector1">
            <a:avLst/>
          </a:prstGeom>
          <a:noFill/>
          <a:ln cap="flat" cmpd="sng" w="19050">
            <a:solidFill>
              <a:srgbClr val="999999"/>
            </a:solidFill>
            <a:prstDash val="solid"/>
            <a:round/>
            <a:headEnd len="med" w="med" type="none"/>
            <a:tailEnd len="med" w="med" type="triangle"/>
          </a:ln>
        </p:spPr>
      </p:cxnSp>
      <p:cxnSp>
        <p:nvCxnSpPr>
          <p:cNvPr id="230" name="Google Shape;230;p24"/>
          <p:cNvCxnSpPr>
            <a:stCxn id="206" idx="3"/>
            <a:endCxn id="228" idx="1"/>
          </p:cNvCxnSpPr>
          <p:nvPr/>
        </p:nvCxnSpPr>
        <p:spPr>
          <a:xfrm flipH="1" rot="10800000">
            <a:off x="1532799" y="3691276"/>
            <a:ext cx="405300" cy="228000"/>
          </a:xfrm>
          <a:prstGeom prst="straightConnector1">
            <a:avLst/>
          </a:prstGeom>
          <a:noFill/>
          <a:ln cap="flat" cmpd="sng" w="19050">
            <a:solidFill>
              <a:srgbClr val="999999"/>
            </a:solidFill>
            <a:prstDash val="solid"/>
            <a:round/>
            <a:headEnd len="med" w="med" type="none"/>
            <a:tailEnd len="med" w="med" type="triangle"/>
          </a:ln>
        </p:spPr>
      </p:cxnSp>
      <p:sp>
        <p:nvSpPr>
          <p:cNvPr id="231" name="Google Shape;231;p24"/>
          <p:cNvSpPr/>
          <p:nvPr/>
        </p:nvSpPr>
        <p:spPr>
          <a:xfrm>
            <a:off x="506802" y="4656541"/>
            <a:ext cx="1150500" cy="335700"/>
          </a:xfrm>
          <a:prstGeom prst="diamond">
            <a:avLst/>
          </a:prstGeom>
          <a:solidFill>
            <a:srgbClr val="9C977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solidFill>
                  <a:srgbClr val="CCCCCC"/>
                </a:solidFill>
              </a:rPr>
              <a:t>Dead Reckoning</a:t>
            </a:r>
            <a:endParaRPr b="1" sz="600">
              <a:solidFill>
                <a:srgbClr val="CCCCCC"/>
              </a:solidFill>
            </a:endParaRPr>
          </a:p>
        </p:txBody>
      </p:sp>
      <p:sp>
        <p:nvSpPr>
          <p:cNvPr id="232" name="Google Shape;232;p24"/>
          <p:cNvSpPr/>
          <p:nvPr/>
        </p:nvSpPr>
        <p:spPr>
          <a:xfrm>
            <a:off x="1938000" y="4700952"/>
            <a:ext cx="998400" cy="269100"/>
          </a:xfrm>
          <a:prstGeom prst="rect">
            <a:avLst/>
          </a:prstGeom>
          <a:solidFill>
            <a:srgbClr val="78909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CCCCCC"/>
                </a:solidFill>
              </a:rPr>
              <a:t>Acceleration</a:t>
            </a:r>
            <a:endParaRPr b="1" sz="1000">
              <a:solidFill>
                <a:srgbClr val="CCCCCC"/>
              </a:solidFill>
            </a:endParaRPr>
          </a:p>
        </p:txBody>
      </p:sp>
      <p:sp>
        <p:nvSpPr>
          <p:cNvPr id="233" name="Google Shape;233;p24"/>
          <p:cNvSpPr/>
          <p:nvPr/>
        </p:nvSpPr>
        <p:spPr>
          <a:xfrm>
            <a:off x="3311604" y="4669541"/>
            <a:ext cx="929100" cy="298800"/>
          </a:xfrm>
          <a:prstGeom prst="rect">
            <a:avLst/>
          </a:prstGeom>
          <a:solidFill>
            <a:srgbClr val="78909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CCCCCC"/>
                </a:solidFill>
              </a:rPr>
              <a:t>Change in Position</a:t>
            </a:r>
            <a:endParaRPr b="1" sz="1000">
              <a:solidFill>
                <a:srgbClr val="CCCCCC"/>
              </a:solidFill>
            </a:endParaRPr>
          </a:p>
        </p:txBody>
      </p:sp>
      <p:cxnSp>
        <p:nvCxnSpPr>
          <p:cNvPr id="234" name="Google Shape;234;p24"/>
          <p:cNvCxnSpPr>
            <a:stCxn id="219" idx="3"/>
            <a:endCxn id="233" idx="0"/>
          </p:cNvCxnSpPr>
          <p:nvPr/>
        </p:nvCxnSpPr>
        <p:spPr>
          <a:xfrm>
            <a:off x="3507943" y="4173235"/>
            <a:ext cx="268200" cy="496200"/>
          </a:xfrm>
          <a:prstGeom prst="straightConnector1">
            <a:avLst/>
          </a:prstGeom>
          <a:noFill/>
          <a:ln cap="flat" cmpd="sng" w="19050">
            <a:solidFill>
              <a:srgbClr val="999999"/>
            </a:solidFill>
            <a:prstDash val="solid"/>
            <a:round/>
            <a:headEnd len="med" w="med" type="none"/>
            <a:tailEnd len="med" w="med" type="triangle"/>
          </a:ln>
        </p:spPr>
      </p:cxnSp>
      <p:cxnSp>
        <p:nvCxnSpPr>
          <p:cNvPr id="235" name="Google Shape;235;p24"/>
          <p:cNvCxnSpPr>
            <a:stCxn id="233" idx="3"/>
            <a:endCxn id="212" idx="2"/>
          </p:cNvCxnSpPr>
          <p:nvPr/>
        </p:nvCxnSpPr>
        <p:spPr>
          <a:xfrm flipH="1" rot="10800000">
            <a:off x="4240704" y="4139441"/>
            <a:ext cx="464400" cy="679500"/>
          </a:xfrm>
          <a:prstGeom prst="straightConnector1">
            <a:avLst/>
          </a:prstGeom>
          <a:noFill/>
          <a:ln cap="flat" cmpd="sng" w="19050">
            <a:solidFill>
              <a:srgbClr val="999999"/>
            </a:solidFill>
            <a:prstDash val="solid"/>
            <a:round/>
            <a:headEnd len="med" w="med" type="none"/>
            <a:tailEnd len="med" w="med" type="triangle"/>
          </a:ln>
        </p:spPr>
      </p:cxnSp>
      <p:cxnSp>
        <p:nvCxnSpPr>
          <p:cNvPr id="236" name="Google Shape;236;p24"/>
          <p:cNvCxnSpPr>
            <a:stCxn id="231" idx="3"/>
            <a:endCxn id="232" idx="1"/>
          </p:cNvCxnSpPr>
          <p:nvPr/>
        </p:nvCxnSpPr>
        <p:spPr>
          <a:xfrm>
            <a:off x="1657302" y="4824391"/>
            <a:ext cx="280800" cy="11100"/>
          </a:xfrm>
          <a:prstGeom prst="straightConnector1">
            <a:avLst/>
          </a:prstGeom>
          <a:noFill/>
          <a:ln cap="flat" cmpd="sng" w="19050">
            <a:solidFill>
              <a:srgbClr val="999999"/>
            </a:solidFill>
            <a:prstDash val="solid"/>
            <a:round/>
            <a:headEnd len="med" w="med" type="none"/>
            <a:tailEnd len="med" w="med" type="triangle"/>
          </a:ln>
        </p:spPr>
      </p:cxnSp>
      <p:cxnSp>
        <p:nvCxnSpPr>
          <p:cNvPr id="237" name="Google Shape;237;p24"/>
          <p:cNvCxnSpPr>
            <a:stCxn id="224" idx="5"/>
            <a:endCxn id="208" idx="3"/>
          </p:cNvCxnSpPr>
          <p:nvPr/>
        </p:nvCxnSpPr>
        <p:spPr>
          <a:xfrm flipH="1">
            <a:off x="2867163" y="2113625"/>
            <a:ext cx="1777500" cy="1087800"/>
          </a:xfrm>
          <a:prstGeom prst="straightConnector1">
            <a:avLst/>
          </a:prstGeom>
          <a:noFill/>
          <a:ln cap="flat" cmpd="sng" w="19050">
            <a:solidFill>
              <a:srgbClr val="999999"/>
            </a:solidFill>
            <a:prstDash val="solid"/>
            <a:round/>
            <a:headEnd len="med" w="med" type="none"/>
            <a:tailEnd len="med" w="med" type="triangle"/>
          </a:ln>
        </p:spPr>
      </p:cxnSp>
      <p:cxnSp>
        <p:nvCxnSpPr>
          <p:cNvPr id="238" name="Google Shape;238;p24"/>
          <p:cNvCxnSpPr/>
          <p:nvPr/>
        </p:nvCxnSpPr>
        <p:spPr>
          <a:xfrm flipH="1" rot="10800000">
            <a:off x="3177873" y="2109175"/>
            <a:ext cx="1441500" cy="427800"/>
          </a:xfrm>
          <a:prstGeom prst="straightConnector1">
            <a:avLst/>
          </a:prstGeom>
          <a:noFill/>
          <a:ln cap="flat" cmpd="sng" w="38100">
            <a:solidFill>
              <a:srgbClr val="000000"/>
            </a:solidFill>
            <a:prstDash val="solid"/>
            <a:round/>
            <a:headEnd len="med" w="med" type="none"/>
            <a:tailEnd len="med" w="med" type="triangle"/>
          </a:ln>
        </p:spPr>
      </p:cxnSp>
      <p:cxnSp>
        <p:nvCxnSpPr>
          <p:cNvPr id="239" name="Google Shape;239;p24"/>
          <p:cNvCxnSpPr>
            <a:endCxn id="233" idx="1"/>
          </p:cNvCxnSpPr>
          <p:nvPr/>
        </p:nvCxnSpPr>
        <p:spPr>
          <a:xfrm flipH="1" rot="10800000">
            <a:off x="2932104" y="4818941"/>
            <a:ext cx="379500" cy="29400"/>
          </a:xfrm>
          <a:prstGeom prst="straightConnector1">
            <a:avLst/>
          </a:prstGeom>
          <a:noFill/>
          <a:ln cap="flat" cmpd="sng" w="19050">
            <a:solidFill>
              <a:srgbClr val="999999"/>
            </a:solidFill>
            <a:prstDash val="solid"/>
            <a:round/>
            <a:headEnd len="med" w="med" type="none"/>
            <a:tailEnd len="med" w="med" type="triangle"/>
          </a:ln>
        </p:spPr>
      </p:cxnSp>
      <p:sp>
        <p:nvSpPr>
          <p:cNvPr id="240" name="Google Shape;240;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5"/>
          <p:cNvSpPr txBox="1"/>
          <p:nvPr>
            <p:ph type="title"/>
          </p:nvPr>
        </p:nvSpPr>
        <p:spPr>
          <a:xfrm>
            <a:off x="311700" y="102182"/>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a:solidFill>
                  <a:schemeClr val="lt1"/>
                </a:solidFill>
              </a:rPr>
              <a:t>Spectral Analysis</a:t>
            </a:r>
            <a:endParaRPr b="1">
              <a:solidFill>
                <a:schemeClr val="lt1"/>
              </a:solidFill>
            </a:endParaRPr>
          </a:p>
        </p:txBody>
      </p:sp>
      <p:sp>
        <p:nvSpPr>
          <p:cNvPr id="246" name="Google Shape;246;p25"/>
          <p:cNvSpPr txBox="1"/>
          <p:nvPr>
            <p:ph idx="1" type="body"/>
          </p:nvPr>
        </p:nvSpPr>
        <p:spPr>
          <a:xfrm>
            <a:off x="311700" y="1152475"/>
            <a:ext cx="5395200" cy="34164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b="1" lang="en" sz="1600"/>
              <a:t>Methods</a:t>
            </a:r>
            <a:endParaRPr sz="1600"/>
          </a:p>
          <a:p>
            <a:pPr indent="-317500" lvl="0" marL="457200" rtl="0" algn="l">
              <a:spcBef>
                <a:spcPts val="1200"/>
              </a:spcBef>
              <a:spcAft>
                <a:spcPts val="0"/>
              </a:spcAft>
              <a:buSzPts val="1400"/>
              <a:buChar char="●"/>
            </a:pPr>
            <a:r>
              <a:rPr lang="en"/>
              <a:t>Uses NIST Data</a:t>
            </a:r>
            <a:endParaRPr/>
          </a:p>
          <a:p>
            <a:pPr indent="-317500" lvl="0" marL="457200" rtl="0" algn="l">
              <a:spcBef>
                <a:spcPts val="0"/>
              </a:spcBef>
              <a:spcAft>
                <a:spcPts val="0"/>
              </a:spcAft>
              <a:buSzPts val="1400"/>
              <a:buChar char="●"/>
            </a:pPr>
            <a:r>
              <a:rPr lang="en"/>
              <a:t>Live N42 M400 data is collected ensuring proper decoding of compressed data</a:t>
            </a:r>
            <a:endParaRPr/>
          </a:p>
          <a:p>
            <a:pPr indent="-317500" lvl="0" marL="457200" rtl="0" algn="l">
              <a:spcBef>
                <a:spcPts val="0"/>
              </a:spcBef>
              <a:spcAft>
                <a:spcPts val="0"/>
              </a:spcAft>
              <a:buSzPts val="1400"/>
              <a:buChar char="●"/>
            </a:pPr>
            <a:r>
              <a:rPr lang="en"/>
              <a:t>Passed through Python integrated Savgol filter to smooth and used a modified findpeaks</a:t>
            </a:r>
            <a:endParaRPr/>
          </a:p>
          <a:p>
            <a:pPr indent="-317500" lvl="1" marL="914400" rtl="0" algn="l">
              <a:spcBef>
                <a:spcPts val="0"/>
              </a:spcBef>
              <a:spcAft>
                <a:spcPts val="0"/>
              </a:spcAft>
              <a:buSzPts val="1400"/>
              <a:buChar char="○"/>
            </a:pPr>
            <a:r>
              <a:rPr lang="en" sz="1400"/>
              <a:t>Use of available system in Python allows for fast processing</a:t>
            </a:r>
            <a:endParaRPr sz="1400"/>
          </a:p>
          <a:p>
            <a:pPr indent="-317500" lvl="0" marL="457200" rtl="0" algn="l">
              <a:spcBef>
                <a:spcPts val="0"/>
              </a:spcBef>
              <a:spcAft>
                <a:spcPts val="0"/>
              </a:spcAft>
              <a:buSzPts val="1400"/>
              <a:buChar char="●"/>
            </a:pPr>
            <a:r>
              <a:rPr lang="en"/>
              <a:t>Matching found peaks to NIST data giving weighted values to assess the correct one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47" name="Google Shape;24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8" name="Google Shape;248;p25"/>
          <p:cNvSpPr/>
          <p:nvPr/>
        </p:nvSpPr>
        <p:spPr>
          <a:xfrm>
            <a:off x="5880600" y="1152475"/>
            <a:ext cx="1092900" cy="564300"/>
          </a:xfrm>
          <a:prstGeom prst="diamond">
            <a:avLst/>
          </a:prstGeom>
          <a:solidFill>
            <a:srgbClr val="9C977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FFFFF"/>
                </a:solidFill>
              </a:rPr>
              <a:t>M400</a:t>
            </a:r>
            <a:endParaRPr b="1" sz="1100">
              <a:solidFill>
                <a:srgbClr val="FFFFFF"/>
              </a:solidFill>
            </a:endParaRPr>
          </a:p>
        </p:txBody>
      </p:sp>
      <p:cxnSp>
        <p:nvCxnSpPr>
          <p:cNvPr id="249" name="Google Shape;249;p25"/>
          <p:cNvCxnSpPr>
            <a:stCxn id="248" idx="2"/>
          </p:cNvCxnSpPr>
          <p:nvPr/>
        </p:nvCxnSpPr>
        <p:spPr>
          <a:xfrm flipH="1" rot="-5400000">
            <a:off x="6722700" y="1421125"/>
            <a:ext cx="178500" cy="769800"/>
          </a:xfrm>
          <a:prstGeom prst="bentConnector2">
            <a:avLst/>
          </a:prstGeom>
          <a:noFill/>
          <a:ln cap="flat" cmpd="sng" w="28575">
            <a:solidFill>
              <a:schemeClr val="dk2"/>
            </a:solidFill>
            <a:prstDash val="solid"/>
            <a:round/>
            <a:headEnd len="med" w="med" type="none"/>
            <a:tailEnd len="med" w="med" type="stealth"/>
          </a:ln>
        </p:spPr>
      </p:cxnSp>
      <p:sp>
        <p:nvSpPr>
          <p:cNvPr id="250" name="Google Shape;250;p25"/>
          <p:cNvSpPr/>
          <p:nvPr/>
        </p:nvSpPr>
        <p:spPr>
          <a:xfrm>
            <a:off x="7197068" y="1596970"/>
            <a:ext cx="804900" cy="56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N42 Data</a:t>
            </a:r>
            <a:endParaRPr/>
          </a:p>
        </p:txBody>
      </p:sp>
      <p:sp>
        <p:nvSpPr>
          <p:cNvPr id="251" name="Google Shape;251;p25"/>
          <p:cNvSpPr/>
          <p:nvPr/>
        </p:nvSpPr>
        <p:spPr>
          <a:xfrm>
            <a:off x="5880607" y="2400297"/>
            <a:ext cx="1092900" cy="827400"/>
          </a:xfrm>
          <a:prstGeom prst="parallelogram">
            <a:avLst>
              <a:gd fmla="val 25000" name="adj"/>
            </a:avLst>
          </a:prstGeom>
          <a:solidFill>
            <a:srgbClr val="9C787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solidFill>
                  <a:schemeClr val="lt1"/>
                </a:solidFill>
              </a:rPr>
              <a:t>Python</a:t>
            </a:r>
            <a:endParaRPr sz="900"/>
          </a:p>
        </p:txBody>
      </p:sp>
      <p:cxnSp>
        <p:nvCxnSpPr>
          <p:cNvPr id="252" name="Google Shape;252;p25"/>
          <p:cNvCxnSpPr/>
          <p:nvPr/>
        </p:nvCxnSpPr>
        <p:spPr>
          <a:xfrm flipH="1">
            <a:off x="6928815" y="2161271"/>
            <a:ext cx="702300" cy="348600"/>
          </a:xfrm>
          <a:prstGeom prst="bentConnector3">
            <a:avLst>
              <a:gd fmla="val -1130" name="adj1"/>
            </a:avLst>
          </a:prstGeom>
          <a:noFill/>
          <a:ln cap="flat" cmpd="sng" w="28575">
            <a:solidFill>
              <a:schemeClr val="dk2"/>
            </a:solidFill>
            <a:prstDash val="lgDash"/>
            <a:round/>
            <a:headEnd len="med" w="med" type="none"/>
            <a:tailEnd len="med" w="med" type="stealth"/>
          </a:ln>
        </p:spPr>
      </p:cxnSp>
      <p:sp>
        <p:nvSpPr>
          <p:cNvPr id="253" name="Google Shape;253;p25"/>
          <p:cNvSpPr/>
          <p:nvPr/>
        </p:nvSpPr>
        <p:spPr>
          <a:xfrm>
            <a:off x="7216245" y="2942598"/>
            <a:ext cx="804900" cy="56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NIST Data</a:t>
            </a:r>
            <a:endParaRPr/>
          </a:p>
        </p:txBody>
      </p:sp>
      <p:cxnSp>
        <p:nvCxnSpPr>
          <p:cNvPr id="254" name="Google Shape;254;p25"/>
          <p:cNvCxnSpPr>
            <a:stCxn id="253" idx="0"/>
          </p:cNvCxnSpPr>
          <p:nvPr/>
        </p:nvCxnSpPr>
        <p:spPr>
          <a:xfrm flipH="1" rot="5400000">
            <a:off x="7148145" y="2472048"/>
            <a:ext cx="204000" cy="737100"/>
          </a:xfrm>
          <a:prstGeom prst="bentConnector2">
            <a:avLst/>
          </a:prstGeom>
          <a:noFill/>
          <a:ln cap="flat" cmpd="sng" w="28575">
            <a:solidFill>
              <a:schemeClr val="dk2"/>
            </a:solidFill>
            <a:prstDash val="solid"/>
            <a:round/>
            <a:headEnd len="med" w="med" type="none"/>
            <a:tailEnd len="med" w="med" type="stealth"/>
          </a:ln>
        </p:spPr>
      </p:cxnSp>
      <p:cxnSp>
        <p:nvCxnSpPr>
          <p:cNvPr id="255" name="Google Shape;255;p25"/>
          <p:cNvCxnSpPr>
            <a:stCxn id="251" idx="3"/>
            <a:endCxn id="256" idx="0"/>
          </p:cNvCxnSpPr>
          <p:nvPr/>
        </p:nvCxnSpPr>
        <p:spPr>
          <a:xfrm>
            <a:off x="6323632" y="3227697"/>
            <a:ext cx="6600" cy="386400"/>
          </a:xfrm>
          <a:prstGeom prst="straightConnector1">
            <a:avLst/>
          </a:prstGeom>
          <a:noFill/>
          <a:ln cap="flat" cmpd="sng" w="9525">
            <a:solidFill>
              <a:schemeClr val="dk2"/>
            </a:solidFill>
            <a:prstDash val="solid"/>
            <a:round/>
            <a:headEnd len="med" w="med" type="none"/>
            <a:tailEnd len="med" w="med" type="triangle"/>
          </a:ln>
        </p:spPr>
      </p:cxnSp>
      <p:sp>
        <p:nvSpPr>
          <p:cNvPr id="256" name="Google Shape;256;p25"/>
          <p:cNvSpPr/>
          <p:nvPr/>
        </p:nvSpPr>
        <p:spPr>
          <a:xfrm>
            <a:off x="5847645" y="3614083"/>
            <a:ext cx="965100" cy="982200"/>
          </a:xfrm>
          <a:prstGeom prst="ellipse">
            <a:avLst/>
          </a:prstGeom>
          <a:solidFill>
            <a:srgbClr val="9C789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Source Isotope/</a:t>
            </a:r>
            <a:endParaRPr b="1" sz="900">
              <a:solidFill>
                <a:srgbClr val="FFFFFF"/>
              </a:solidFill>
            </a:endParaRPr>
          </a:p>
          <a:p>
            <a:pPr indent="0" lvl="0" marL="0" rtl="0" algn="ctr">
              <a:spcBef>
                <a:spcPts val="0"/>
              </a:spcBef>
              <a:spcAft>
                <a:spcPts val="0"/>
              </a:spcAft>
              <a:buNone/>
            </a:pPr>
            <a:r>
              <a:rPr b="1" lang="en" sz="900">
                <a:solidFill>
                  <a:srgbClr val="FFFFFF"/>
                </a:solidFill>
              </a:rPr>
              <a:t>Graph</a:t>
            </a:r>
            <a:endParaRPr b="1" sz="900">
              <a:solidFill>
                <a:srgbClr val="FFFFFF"/>
              </a:solidFill>
            </a:endParaRPr>
          </a:p>
        </p:txBody>
      </p:sp>
      <p:sp>
        <p:nvSpPr>
          <p:cNvPr id="257" name="Google Shape;257;p25"/>
          <p:cNvSpPr/>
          <p:nvPr/>
        </p:nvSpPr>
        <p:spPr>
          <a:xfrm>
            <a:off x="8057242" y="1145000"/>
            <a:ext cx="271200" cy="867900"/>
          </a:xfrm>
          <a:prstGeom prst="rightBrace">
            <a:avLst>
              <a:gd fmla="val 50000" name="adj1"/>
              <a:gd fmla="val 5312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8" name="Google Shape;258;p25"/>
          <p:cNvSpPr txBox="1"/>
          <p:nvPr/>
        </p:nvSpPr>
        <p:spPr>
          <a:xfrm>
            <a:off x="8320125" y="1349200"/>
            <a:ext cx="804900" cy="6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Intensity D</a:t>
            </a:r>
            <a:r>
              <a:rPr lang="en" sz="900">
                <a:solidFill>
                  <a:schemeClr val="dk2"/>
                </a:solidFill>
              </a:rPr>
              <a:t>ependent</a:t>
            </a:r>
            <a:endParaRPr sz="900">
              <a:solidFill>
                <a:schemeClr val="dk2"/>
              </a:solidFill>
            </a:endParaRPr>
          </a:p>
        </p:txBody>
      </p:sp>
      <p:sp>
        <p:nvSpPr>
          <p:cNvPr id="259" name="Google Shape;259;p25"/>
          <p:cNvSpPr/>
          <p:nvPr/>
        </p:nvSpPr>
        <p:spPr>
          <a:xfrm>
            <a:off x="8093400" y="2417027"/>
            <a:ext cx="271200" cy="867900"/>
          </a:xfrm>
          <a:prstGeom prst="rightBrace">
            <a:avLst>
              <a:gd fmla="val 50000" name="adj1"/>
              <a:gd fmla="val 5312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0" name="Google Shape;260;p25"/>
          <p:cNvSpPr txBox="1"/>
          <p:nvPr/>
        </p:nvSpPr>
        <p:spPr>
          <a:xfrm>
            <a:off x="8378250" y="2656221"/>
            <a:ext cx="737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2-10</a:t>
            </a:r>
            <a:endParaRPr sz="900">
              <a:solidFill>
                <a:schemeClr val="dk2"/>
              </a:solidFill>
            </a:endParaRPr>
          </a:p>
          <a:p>
            <a:pPr indent="0" lvl="0" marL="0" rtl="0" algn="l">
              <a:spcBef>
                <a:spcPts val="0"/>
              </a:spcBef>
              <a:spcAft>
                <a:spcPts val="0"/>
              </a:spcAft>
              <a:buNone/>
            </a:pPr>
            <a:r>
              <a:rPr lang="en" sz="900">
                <a:solidFill>
                  <a:schemeClr val="dk2"/>
                </a:solidFill>
              </a:rPr>
              <a:t>Seconds</a:t>
            </a:r>
            <a:endParaRPr sz="9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6"/>
          <p:cNvSpPr txBox="1"/>
          <p:nvPr>
            <p:ph idx="2" type="body"/>
          </p:nvPr>
        </p:nvSpPr>
        <p:spPr>
          <a:xfrm>
            <a:off x="307322" y="1152475"/>
            <a:ext cx="5001900" cy="33642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rmAutofit/>
          </a:bodyPr>
          <a:lstStyle/>
          <a:p>
            <a:pPr indent="457200" lvl="0" marL="0" rtl="0" algn="l">
              <a:spcBef>
                <a:spcPts val="0"/>
              </a:spcBef>
              <a:spcAft>
                <a:spcPts val="0"/>
              </a:spcAft>
              <a:buNone/>
            </a:pPr>
            <a:r>
              <a:rPr b="1" lang="en" sz="1800"/>
              <a:t>Results </a:t>
            </a:r>
            <a:endParaRPr/>
          </a:p>
          <a:p>
            <a:pPr indent="-317500" lvl="0" marL="457200" rtl="0" algn="l">
              <a:spcBef>
                <a:spcPts val="1200"/>
              </a:spcBef>
              <a:spcAft>
                <a:spcPts val="0"/>
              </a:spcAft>
              <a:buSzPts val="1400"/>
              <a:buChar char="●"/>
            </a:pPr>
            <a:r>
              <a:rPr lang="en"/>
              <a:t>Takes seconds to identify “ideal” spectra</a:t>
            </a:r>
            <a:endParaRPr/>
          </a:p>
          <a:p>
            <a:pPr indent="-317500" lvl="0" marL="457200" rtl="0" algn="l">
              <a:spcBef>
                <a:spcPts val="0"/>
              </a:spcBef>
              <a:spcAft>
                <a:spcPts val="0"/>
              </a:spcAft>
              <a:buSzPts val="1400"/>
              <a:buChar char="●"/>
            </a:pPr>
            <a:r>
              <a:rPr lang="en"/>
              <a:t>Successfully identified 160/160 provided spectra</a:t>
            </a:r>
            <a:endParaRPr/>
          </a:p>
          <a:p>
            <a:pPr indent="-317500" lvl="0" marL="457200" rtl="0" algn="l">
              <a:spcBef>
                <a:spcPts val="0"/>
              </a:spcBef>
              <a:spcAft>
                <a:spcPts val="0"/>
              </a:spcAft>
              <a:buSzPts val="1400"/>
              <a:buChar char="●"/>
            </a:pPr>
            <a:r>
              <a:rPr lang="en"/>
              <a:t>Limited real world test </a:t>
            </a:r>
            <a:endParaRPr/>
          </a:p>
          <a:p>
            <a:pPr indent="-317500" lvl="0" marL="914400" rtl="0" algn="l">
              <a:spcBef>
                <a:spcPts val="0"/>
              </a:spcBef>
              <a:spcAft>
                <a:spcPts val="0"/>
              </a:spcAft>
              <a:buSzPts val="1400"/>
              <a:buChar char="○"/>
            </a:pPr>
            <a:r>
              <a:rPr lang="en"/>
              <a:t>Tested </a:t>
            </a:r>
            <a:r>
              <a:rPr baseline="30000" lang="en"/>
              <a:t>137</a:t>
            </a:r>
            <a:r>
              <a:rPr lang="en"/>
              <a:t>Cs, </a:t>
            </a:r>
            <a:r>
              <a:rPr baseline="30000" lang="en"/>
              <a:t>60</a:t>
            </a:r>
            <a:r>
              <a:rPr lang="en"/>
              <a:t>Co, </a:t>
            </a:r>
            <a:r>
              <a:rPr baseline="30000" lang="en"/>
              <a:t>57</a:t>
            </a:r>
            <a:r>
              <a:rPr lang="en"/>
              <a:t>Co</a:t>
            </a:r>
            <a:endParaRPr/>
          </a:p>
          <a:p>
            <a:pPr indent="-317500" lvl="0" marL="914400" rtl="0" algn="l">
              <a:spcBef>
                <a:spcPts val="0"/>
              </a:spcBef>
              <a:spcAft>
                <a:spcPts val="0"/>
              </a:spcAft>
              <a:buSzPts val="1400"/>
              <a:buChar char="○"/>
            </a:pPr>
            <a:r>
              <a:rPr lang="en"/>
              <a:t>Identifies</a:t>
            </a:r>
            <a:r>
              <a:rPr lang="en"/>
              <a:t> 11 minute long measurements of </a:t>
            </a:r>
            <a:r>
              <a:rPr baseline="30000" lang="en"/>
              <a:t>137</a:t>
            </a:r>
            <a:r>
              <a:rPr lang="en"/>
              <a:t>Cs</a:t>
            </a:r>
            <a:r>
              <a:rPr lang="en"/>
              <a:t> within 2 seconds</a:t>
            </a:r>
            <a:endParaRPr/>
          </a:p>
          <a:p>
            <a:pPr indent="-317500" lvl="0" marL="914400" rtl="0" algn="l">
              <a:spcBef>
                <a:spcPts val="0"/>
              </a:spcBef>
              <a:spcAft>
                <a:spcPts val="0"/>
              </a:spcAft>
              <a:buSzPts val="1400"/>
              <a:buChar char="○"/>
            </a:pPr>
            <a:r>
              <a:rPr lang="en"/>
              <a:t>Live data produced isotope identification in under 20 seconds in all tests</a:t>
            </a:r>
            <a:endParaRPr/>
          </a:p>
        </p:txBody>
      </p:sp>
      <p:sp>
        <p:nvSpPr>
          <p:cNvPr id="266" name="Google Shape;266;p26"/>
          <p:cNvSpPr txBox="1"/>
          <p:nvPr>
            <p:ph type="title"/>
          </p:nvPr>
        </p:nvSpPr>
        <p:spPr>
          <a:xfrm>
            <a:off x="311700" y="1097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a:solidFill>
                  <a:schemeClr val="lt1"/>
                </a:solidFill>
              </a:rPr>
              <a:t>Spectral Validation</a:t>
            </a:r>
            <a:endParaRPr b="1">
              <a:solidFill>
                <a:schemeClr val="lt1"/>
              </a:solidFill>
            </a:endParaRPr>
          </a:p>
        </p:txBody>
      </p:sp>
      <p:sp>
        <p:nvSpPr>
          <p:cNvPr id="267" name="Google Shape;26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8" name="Google Shape;268;p26"/>
          <p:cNvSpPr txBox="1"/>
          <p:nvPr/>
        </p:nvSpPr>
        <p:spPr>
          <a:xfrm>
            <a:off x="6138525" y="4512502"/>
            <a:ext cx="2572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rPr>
              <a:t>Example Identified Spectra</a:t>
            </a:r>
            <a:endParaRPr sz="13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269" name="Google Shape;269;p26"/>
          <p:cNvPicPr preferRelativeResize="0"/>
          <p:nvPr/>
        </p:nvPicPr>
        <p:blipFill rotWithShape="1">
          <a:blip r:embed="rId3">
            <a:alphaModFix/>
          </a:blip>
          <a:srcRect b="4946" l="0" r="2903" t="3787"/>
          <a:stretch/>
        </p:blipFill>
        <p:spPr>
          <a:xfrm>
            <a:off x="6108450" y="1110913"/>
            <a:ext cx="2409250" cy="1509675"/>
          </a:xfrm>
          <a:prstGeom prst="rect">
            <a:avLst/>
          </a:prstGeom>
          <a:noFill/>
          <a:ln>
            <a:noFill/>
          </a:ln>
        </p:spPr>
      </p:pic>
      <p:sp>
        <p:nvSpPr>
          <p:cNvPr id="270" name="Google Shape;270;p26"/>
          <p:cNvSpPr txBox="1"/>
          <p:nvPr/>
        </p:nvSpPr>
        <p:spPr>
          <a:xfrm>
            <a:off x="6562432" y="2514704"/>
            <a:ext cx="1698300" cy="46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Roboto"/>
                <a:ea typeface="Roboto"/>
                <a:cs typeface="Roboto"/>
                <a:sym typeface="Roboto"/>
              </a:rPr>
              <a:t>Energy (keV)</a:t>
            </a:r>
            <a:endParaRPr b="1" sz="700">
              <a:solidFill>
                <a:schemeClr val="dk2"/>
              </a:solidFill>
              <a:latin typeface="Roboto Mono"/>
              <a:ea typeface="Roboto Mono"/>
              <a:cs typeface="Roboto Mono"/>
              <a:sym typeface="Roboto Mono"/>
            </a:endParaRPr>
          </a:p>
        </p:txBody>
      </p:sp>
      <p:sp>
        <p:nvSpPr>
          <p:cNvPr id="271" name="Google Shape;271;p26"/>
          <p:cNvSpPr txBox="1"/>
          <p:nvPr/>
        </p:nvSpPr>
        <p:spPr>
          <a:xfrm rot="-5400000">
            <a:off x="5368423" y="1810731"/>
            <a:ext cx="1179900" cy="24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Roboto"/>
                <a:ea typeface="Roboto"/>
                <a:cs typeface="Roboto"/>
                <a:sym typeface="Roboto"/>
              </a:rPr>
              <a:t>Counts</a:t>
            </a:r>
            <a:endParaRPr b="1" sz="700">
              <a:solidFill>
                <a:schemeClr val="dk2"/>
              </a:solidFill>
              <a:latin typeface="Roboto Mono"/>
              <a:ea typeface="Roboto Mono"/>
              <a:cs typeface="Roboto Mono"/>
              <a:sym typeface="Roboto Mono"/>
            </a:endParaRPr>
          </a:p>
        </p:txBody>
      </p:sp>
      <p:pic>
        <p:nvPicPr>
          <p:cNvPr id="272" name="Google Shape;272;p26"/>
          <p:cNvPicPr preferRelativeResize="0"/>
          <p:nvPr/>
        </p:nvPicPr>
        <p:blipFill rotWithShape="1">
          <a:blip r:embed="rId4">
            <a:alphaModFix/>
          </a:blip>
          <a:srcRect b="3633" l="3128" r="3761" t="0"/>
          <a:stretch/>
        </p:blipFill>
        <p:spPr>
          <a:xfrm>
            <a:off x="6211675" y="2858625"/>
            <a:ext cx="2306025" cy="1591165"/>
          </a:xfrm>
          <a:prstGeom prst="rect">
            <a:avLst/>
          </a:prstGeom>
          <a:noFill/>
          <a:ln>
            <a:noFill/>
          </a:ln>
        </p:spPr>
      </p:pic>
      <p:sp>
        <p:nvSpPr>
          <p:cNvPr id="273" name="Google Shape;273;p26"/>
          <p:cNvSpPr txBox="1"/>
          <p:nvPr/>
        </p:nvSpPr>
        <p:spPr>
          <a:xfrm>
            <a:off x="6534303" y="4345230"/>
            <a:ext cx="1698300" cy="46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Roboto"/>
                <a:ea typeface="Roboto"/>
                <a:cs typeface="Roboto"/>
                <a:sym typeface="Roboto"/>
              </a:rPr>
              <a:t>Energy (keV)</a:t>
            </a:r>
            <a:endParaRPr b="1" sz="700">
              <a:solidFill>
                <a:schemeClr val="dk2"/>
              </a:solidFill>
              <a:latin typeface="Roboto Mono"/>
              <a:ea typeface="Roboto Mono"/>
              <a:cs typeface="Roboto Mono"/>
              <a:sym typeface="Roboto Mono"/>
            </a:endParaRPr>
          </a:p>
        </p:txBody>
      </p:sp>
      <p:sp>
        <p:nvSpPr>
          <p:cNvPr id="274" name="Google Shape;274;p26"/>
          <p:cNvSpPr txBox="1"/>
          <p:nvPr/>
        </p:nvSpPr>
        <p:spPr>
          <a:xfrm rot="-5400000">
            <a:off x="5444637" y="3571015"/>
            <a:ext cx="1179900" cy="24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Roboto"/>
                <a:ea typeface="Roboto"/>
                <a:cs typeface="Roboto"/>
                <a:sym typeface="Roboto"/>
              </a:rPr>
              <a:t>Counts</a:t>
            </a:r>
            <a:endParaRPr b="1" sz="700">
              <a:solidFill>
                <a:schemeClr val="dk2"/>
              </a:solidFill>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7"/>
          <p:cNvSpPr txBox="1"/>
          <p:nvPr>
            <p:ph type="title"/>
          </p:nvPr>
        </p:nvSpPr>
        <p:spPr>
          <a:xfrm>
            <a:off x="311700" y="118200"/>
            <a:ext cx="8520600" cy="572700"/>
          </a:xfrm>
          <a:prstGeom prst="rect">
            <a:avLst/>
          </a:prstGeom>
          <a:ln>
            <a:noFill/>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Flow of information</a:t>
            </a:r>
            <a:endParaRPr b="1">
              <a:solidFill>
                <a:schemeClr val="lt1"/>
              </a:solidFill>
            </a:endParaRPr>
          </a:p>
        </p:txBody>
      </p:sp>
      <p:sp>
        <p:nvSpPr>
          <p:cNvPr id="280" name="Google Shape;280;p27"/>
          <p:cNvSpPr/>
          <p:nvPr/>
        </p:nvSpPr>
        <p:spPr>
          <a:xfrm>
            <a:off x="311700" y="2868900"/>
            <a:ext cx="1331700" cy="706200"/>
          </a:xfrm>
          <a:prstGeom prst="diamond">
            <a:avLst/>
          </a:prstGeom>
          <a:solidFill>
            <a:srgbClr val="9C977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LIDAR</a:t>
            </a:r>
            <a:endParaRPr b="1" sz="1200">
              <a:solidFill>
                <a:srgbClr val="FFFFFF"/>
              </a:solidFill>
            </a:endParaRPr>
          </a:p>
        </p:txBody>
      </p:sp>
      <p:sp>
        <p:nvSpPr>
          <p:cNvPr id="281" name="Google Shape;281;p27"/>
          <p:cNvSpPr/>
          <p:nvPr/>
        </p:nvSpPr>
        <p:spPr>
          <a:xfrm>
            <a:off x="383257" y="1656566"/>
            <a:ext cx="1014600" cy="297900"/>
          </a:xfrm>
          <a:prstGeom prst="diamond">
            <a:avLst/>
          </a:prstGeom>
          <a:solidFill>
            <a:srgbClr val="9C977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CCCCCC"/>
                </a:solidFill>
              </a:rPr>
              <a:t>M400</a:t>
            </a:r>
            <a:endParaRPr b="1" sz="1000">
              <a:solidFill>
                <a:srgbClr val="CCCCCC"/>
              </a:solidFill>
            </a:endParaRPr>
          </a:p>
        </p:txBody>
      </p:sp>
      <p:sp>
        <p:nvSpPr>
          <p:cNvPr id="282" name="Google Shape;282;p27"/>
          <p:cNvSpPr/>
          <p:nvPr/>
        </p:nvSpPr>
        <p:spPr>
          <a:xfrm>
            <a:off x="1875772" y="1933278"/>
            <a:ext cx="987900" cy="297900"/>
          </a:xfrm>
          <a:prstGeom prst="rect">
            <a:avLst/>
          </a:prstGeom>
          <a:solidFill>
            <a:srgbClr val="78909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CCCCCC"/>
                </a:solidFill>
              </a:rPr>
              <a:t>Radiation Angle Data</a:t>
            </a:r>
            <a:endParaRPr b="1" sz="1000">
              <a:solidFill>
                <a:srgbClr val="CCCCCC"/>
              </a:solidFill>
            </a:endParaRPr>
          </a:p>
        </p:txBody>
      </p:sp>
      <p:sp>
        <p:nvSpPr>
          <p:cNvPr id="283" name="Google Shape;283;p27"/>
          <p:cNvSpPr/>
          <p:nvPr/>
        </p:nvSpPr>
        <p:spPr>
          <a:xfrm>
            <a:off x="1875772" y="1499918"/>
            <a:ext cx="987900" cy="297900"/>
          </a:xfrm>
          <a:prstGeom prst="rect">
            <a:avLst/>
          </a:prstGeom>
          <a:solidFill>
            <a:srgbClr val="78909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CCCCCC"/>
                </a:solidFill>
              </a:rPr>
              <a:t>Radiation Energy Data</a:t>
            </a:r>
            <a:endParaRPr b="1" sz="1000">
              <a:solidFill>
                <a:srgbClr val="CCCCCC"/>
              </a:solidFill>
            </a:endParaRPr>
          </a:p>
        </p:txBody>
      </p:sp>
      <p:sp>
        <p:nvSpPr>
          <p:cNvPr id="284" name="Google Shape;284;p27"/>
          <p:cNvSpPr/>
          <p:nvPr/>
        </p:nvSpPr>
        <p:spPr>
          <a:xfrm>
            <a:off x="2154800" y="3312300"/>
            <a:ext cx="1172700" cy="706200"/>
          </a:xfrm>
          <a:prstGeom prst="rect">
            <a:avLst/>
          </a:prstGeom>
          <a:solidFill>
            <a:srgbClr val="78909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FFFFF"/>
                </a:solidFill>
              </a:rPr>
              <a:t>Surroundings- Based Positional Data</a:t>
            </a:r>
            <a:endParaRPr b="1" sz="1100">
              <a:solidFill>
                <a:srgbClr val="FFFFFF"/>
              </a:solidFill>
            </a:endParaRPr>
          </a:p>
        </p:txBody>
      </p:sp>
      <p:sp>
        <p:nvSpPr>
          <p:cNvPr id="285" name="Google Shape;285;p27"/>
          <p:cNvSpPr/>
          <p:nvPr/>
        </p:nvSpPr>
        <p:spPr>
          <a:xfrm>
            <a:off x="1875772" y="1118775"/>
            <a:ext cx="987900" cy="297900"/>
          </a:xfrm>
          <a:prstGeom prst="rect">
            <a:avLst/>
          </a:prstGeom>
          <a:solidFill>
            <a:srgbClr val="78909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CCCCCC"/>
                </a:solidFill>
              </a:rPr>
              <a:t>NIST Energy Spectra</a:t>
            </a:r>
            <a:endParaRPr b="1" sz="1000">
              <a:solidFill>
                <a:srgbClr val="CCCCCC"/>
              </a:solidFill>
            </a:endParaRPr>
          </a:p>
        </p:txBody>
      </p:sp>
      <p:sp>
        <p:nvSpPr>
          <p:cNvPr id="286" name="Google Shape;286;p27"/>
          <p:cNvSpPr/>
          <p:nvPr/>
        </p:nvSpPr>
        <p:spPr>
          <a:xfrm>
            <a:off x="5223941" y="3474708"/>
            <a:ext cx="1172700" cy="500100"/>
          </a:xfrm>
          <a:prstGeom prst="roundRect">
            <a:avLst>
              <a:gd fmla="val 43703" name="adj"/>
            </a:avLst>
          </a:prstGeom>
          <a:solidFill>
            <a:srgbClr val="789C8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rPr>
              <a:t>Robot Position</a:t>
            </a:r>
            <a:endParaRPr b="1" sz="1700">
              <a:solidFill>
                <a:srgbClr val="FFFFFF"/>
              </a:solidFill>
            </a:endParaRPr>
          </a:p>
        </p:txBody>
      </p:sp>
      <p:sp>
        <p:nvSpPr>
          <p:cNvPr id="287" name="Google Shape;287;p27"/>
          <p:cNvSpPr/>
          <p:nvPr/>
        </p:nvSpPr>
        <p:spPr>
          <a:xfrm>
            <a:off x="6564048" y="1225276"/>
            <a:ext cx="987900" cy="706200"/>
          </a:xfrm>
          <a:prstGeom prst="ellipse">
            <a:avLst/>
          </a:prstGeom>
          <a:solidFill>
            <a:srgbClr val="9C789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CCCCCC"/>
                </a:solidFill>
              </a:rPr>
              <a:t>Source Isotope</a:t>
            </a:r>
            <a:endParaRPr b="1" sz="1000">
              <a:solidFill>
                <a:srgbClr val="CCCCCC"/>
              </a:solidFill>
            </a:endParaRPr>
          </a:p>
        </p:txBody>
      </p:sp>
      <p:sp>
        <p:nvSpPr>
          <p:cNvPr id="288" name="Google Shape;288;p27"/>
          <p:cNvSpPr/>
          <p:nvPr/>
        </p:nvSpPr>
        <p:spPr>
          <a:xfrm>
            <a:off x="8028450" y="2550000"/>
            <a:ext cx="1014600" cy="907200"/>
          </a:xfrm>
          <a:prstGeom prst="ellipse">
            <a:avLst/>
          </a:prstGeom>
          <a:solidFill>
            <a:srgbClr val="9C789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Source Location</a:t>
            </a:r>
            <a:endParaRPr b="1" sz="1000">
              <a:solidFill>
                <a:srgbClr val="FFFFFF"/>
              </a:solidFill>
            </a:endParaRPr>
          </a:p>
        </p:txBody>
      </p:sp>
      <p:cxnSp>
        <p:nvCxnSpPr>
          <p:cNvPr id="289" name="Google Shape;289;p27"/>
          <p:cNvCxnSpPr>
            <a:stCxn id="281" idx="3"/>
            <a:endCxn id="283" idx="1"/>
          </p:cNvCxnSpPr>
          <p:nvPr/>
        </p:nvCxnSpPr>
        <p:spPr>
          <a:xfrm flipH="1" rot="10800000">
            <a:off x="1397857" y="1648916"/>
            <a:ext cx="477900" cy="156600"/>
          </a:xfrm>
          <a:prstGeom prst="straightConnector1">
            <a:avLst/>
          </a:prstGeom>
          <a:noFill/>
          <a:ln cap="flat" cmpd="sng" w="19050">
            <a:solidFill>
              <a:srgbClr val="999999"/>
            </a:solidFill>
            <a:prstDash val="solid"/>
            <a:round/>
            <a:headEnd len="med" w="med" type="none"/>
            <a:tailEnd len="med" w="med" type="triangle"/>
          </a:ln>
        </p:spPr>
      </p:cxnSp>
      <p:cxnSp>
        <p:nvCxnSpPr>
          <p:cNvPr id="290" name="Google Shape;290;p27"/>
          <p:cNvCxnSpPr>
            <a:stCxn id="281" idx="3"/>
            <a:endCxn id="282" idx="1"/>
          </p:cNvCxnSpPr>
          <p:nvPr/>
        </p:nvCxnSpPr>
        <p:spPr>
          <a:xfrm>
            <a:off x="1397857" y="1805516"/>
            <a:ext cx="477900" cy="276600"/>
          </a:xfrm>
          <a:prstGeom prst="straightConnector1">
            <a:avLst/>
          </a:prstGeom>
          <a:noFill/>
          <a:ln cap="flat" cmpd="sng" w="19050">
            <a:solidFill>
              <a:srgbClr val="999999"/>
            </a:solidFill>
            <a:prstDash val="solid"/>
            <a:round/>
            <a:headEnd len="med" w="med" type="none"/>
            <a:tailEnd len="med" w="med" type="triangle"/>
          </a:ln>
        </p:spPr>
      </p:cxnSp>
      <p:cxnSp>
        <p:nvCxnSpPr>
          <p:cNvPr id="291" name="Google Shape;291;p27"/>
          <p:cNvCxnSpPr>
            <a:stCxn id="280" idx="3"/>
            <a:endCxn id="284" idx="1"/>
          </p:cNvCxnSpPr>
          <p:nvPr/>
        </p:nvCxnSpPr>
        <p:spPr>
          <a:xfrm>
            <a:off x="1643400" y="3222000"/>
            <a:ext cx="511500" cy="443400"/>
          </a:xfrm>
          <a:prstGeom prst="straightConnector1">
            <a:avLst/>
          </a:prstGeom>
          <a:noFill/>
          <a:ln cap="flat" cmpd="sng" w="38100">
            <a:solidFill>
              <a:srgbClr val="000000"/>
            </a:solidFill>
            <a:prstDash val="solid"/>
            <a:round/>
            <a:headEnd len="med" w="med" type="none"/>
            <a:tailEnd len="med" w="med" type="triangle"/>
          </a:ln>
        </p:spPr>
      </p:cxnSp>
      <p:cxnSp>
        <p:nvCxnSpPr>
          <p:cNvPr id="292" name="Google Shape;292;p27"/>
          <p:cNvCxnSpPr>
            <a:stCxn id="284" idx="3"/>
            <a:endCxn id="293" idx="5"/>
          </p:cNvCxnSpPr>
          <p:nvPr/>
        </p:nvCxnSpPr>
        <p:spPr>
          <a:xfrm flipH="1" rot="10800000">
            <a:off x="3327500" y="3268200"/>
            <a:ext cx="391500" cy="397200"/>
          </a:xfrm>
          <a:prstGeom prst="straightConnector1">
            <a:avLst/>
          </a:prstGeom>
          <a:noFill/>
          <a:ln cap="flat" cmpd="sng" w="38100">
            <a:solidFill>
              <a:srgbClr val="000000"/>
            </a:solidFill>
            <a:prstDash val="solid"/>
            <a:round/>
            <a:headEnd len="med" w="med" type="none"/>
            <a:tailEnd len="med" w="med" type="triangle"/>
          </a:ln>
        </p:spPr>
      </p:cxnSp>
      <p:cxnSp>
        <p:nvCxnSpPr>
          <p:cNvPr id="294" name="Google Shape;294;p27"/>
          <p:cNvCxnSpPr>
            <a:stCxn id="286" idx="3"/>
            <a:endCxn id="295" idx="5"/>
          </p:cNvCxnSpPr>
          <p:nvPr/>
        </p:nvCxnSpPr>
        <p:spPr>
          <a:xfrm flipH="1" rot="10800000">
            <a:off x="6396641" y="2989458"/>
            <a:ext cx="209100" cy="735300"/>
          </a:xfrm>
          <a:prstGeom prst="straightConnector1">
            <a:avLst/>
          </a:prstGeom>
          <a:noFill/>
          <a:ln cap="flat" cmpd="sng" w="38100">
            <a:solidFill>
              <a:srgbClr val="000000"/>
            </a:solidFill>
            <a:prstDash val="solid"/>
            <a:round/>
            <a:headEnd len="med" w="med" type="none"/>
            <a:tailEnd len="med" w="med" type="triangle"/>
          </a:ln>
        </p:spPr>
      </p:cxnSp>
      <p:cxnSp>
        <p:nvCxnSpPr>
          <p:cNvPr id="296" name="Google Shape;296;p27"/>
          <p:cNvCxnSpPr>
            <a:stCxn id="282" idx="3"/>
            <a:endCxn id="295" idx="5"/>
          </p:cNvCxnSpPr>
          <p:nvPr/>
        </p:nvCxnSpPr>
        <p:spPr>
          <a:xfrm>
            <a:off x="2863672" y="2082228"/>
            <a:ext cx="3742200" cy="907200"/>
          </a:xfrm>
          <a:prstGeom prst="straightConnector1">
            <a:avLst/>
          </a:prstGeom>
          <a:noFill/>
          <a:ln cap="flat" cmpd="sng" w="19050">
            <a:solidFill>
              <a:srgbClr val="999999"/>
            </a:solidFill>
            <a:prstDash val="solid"/>
            <a:round/>
            <a:headEnd len="med" w="med" type="none"/>
            <a:tailEnd len="med" w="med" type="triangle"/>
          </a:ln>
        </p:spPr>
      </p:cxnSp>
      <p:cxnSp>
        <p:nvCxnSpPr>
          <p:cNvPr id="297" name="Google Shape;297;p27"/>
          <p:cNvCxnSpPr>
            <a:stCxn id="283" idx="3"/>
            <a:endCxn id="298" idx="5"/>
          </p:cNvCxnSpPr>
          <p:nvPr/>
        </p:nvCxnSpPr>
        <p:spPr>
          <a:xfrm flipH="1" rot="10800000">
            <a:off x="2863672" y="1459568"/>
            <a:ext cx="1203000" cy="189300"/>
          </a:xfrm>
          <a:prstGeom prst="straightConnector1">
            <a:avLst/>
          </a:prstGeom>
          <a:noFill/>
          <a:ln cap="flat" cmpd="sng" w="19050">
            <a:solidFill>
              <a:srgbClr val="999999"/>
            </a:solidFill>
            <a:prstDash val="solid"/>
            <a:round/>
            <a:headEnd len="med" w="med" type="none"/>
            <a:tailEnd len="med" w="med" type="triangle"/>
          </a:ln>
        </p:spPr>
      </p:cxnSp>
      <p:cxnSp>
        <p:nvCxnSpPr>
          <p:cNvPr id="299" name="Google Shape;299;p27"/>
          <p:cNvCxnSpPr>
            <a:stCxn id="285" idx="3"/>
            <a:endCxn id="298" idx="5"/>
          </p:cNvCxnSpPr>
          <p:nvPr/>
        </p:nvCxnSpPr>
        <p:spPr>
          <a:xfrm>
            <a:off x="2863672" y="1267725"/>
            <a:ext cx="1203000" cy="192000"/>
          </a:xfrm>
          <a:prstGeom prst="straightConnector1">
            <a:avLst/>
          </a:prstGeom>
          <a:noFill/>
          <a:ln cap="flat" cmpd="sng" w="19050">
            <a:solidFill>
              <a:srgbClr val="999999"/>
            </a:solidFill>
            <a:prstDash val="solid"/>
            <a:round/>
            <a:headEnd len="med" w="med" type="none"/>
            <a:tailEnd len="med" w="med" type="triangle"/>
          </a:ln>
        </p:spPr>
      </p:cxnSp>
      <p:sp>
        <p:nvSpPr>
          <p:cNvPr id="298" name="Google Shape;298;p27"/>
          <p:cNvSpPr/>
          <p:nvPr/>
        </p:nvSpPr>
        <p:spPr>
          <a:xfrm>
            <a:off x="4020971" y="1276767"/>
            <a:ext cx="930000" cy="365700"/>
          </a:xfrm>
          <a:prstGeom prst="parallelogram">
            <a:avLst>
              <a:gd fmla="val 25000" name="adj"/>
            </a:avLst>
          </a:prstGeom>
          <a:solidFill>
            <a:srgbClr val="9C787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CCCCCC"/>
                </a:solidFill>
              </a:rPr>
              <a:t>Spectra Analysis</a:t>
            </a:r>
            <a:endParaRPr sz="900">
              <a:solidFill>
                <a:srgbClr val="CCCCCC"/>
              </a:solidFill>
            </a:endParaRPr>
          </a:p>
        </p:txBody>
      </p:sp>
      <p:cxnSp>
        <p:nvCxnSpPr>
          <p:cNvPr id="300" name="Google Shape;300;p27"/>
          <p:cNvCxnSpPr>
            <a:stCxn id="298" idx="2"/>
            <a:endCxn id="287" idx="2"/>
          </p:cNvCxnSpPr>
          <p:nvPr/>
        </p:nvCxnSpPr>
        <p:spPr>
          <a:xfrm>
            <a:off x="4905259" y="1459617"/>
            <a:ext cx="1658700" cy="118800"/>
          </a:xfrm>
          <a:prstGeom prst="straightConnector1">
            <a:avLst/>
          </a:prstGeom>
          <a:noFill/>
          <a:ln cap="flat" cmpd="sng" w="19050">
            <a:solidFill>
              <a:srgbClr val="999999"/>
            </a:solidFill>
            <a:prstDash val="solid"/>
            <a:round/>
            <a:headEnd len="med" w="med" type="none"/>
            <a:tailEnd len="med" w="med" type="triangle"/>
          </a:ln>
        </p:spPr>
      </p:cxnSp>
      <p:cxnSp>
        <p:nvCxnSpPr>
          <p:cNvPr id="301" name="Google Shape;301;p27"/>
          <p:cNvCxnSpPr>
            <a:stCxn id="293" idx="2"/>
            <a:endCxn id="286" idx="1"/>
          </p:cNvCxnSpPr>
          <p:nvPr/>
        </p:nvCxnSpPr>
        <p:spPr>
          <a:xfrm>
            <a:off x="4897189" y="3268350"/>
            <a:ext cx="326700" cy="456300"/>
          </a:xfrm>
          <a:prstGeom prst="straightConnector1">
            <a:avLst/>
          </a:prstGeom>
          <a:noFill/>
          <a:ln cap="flat" cmpd="sng" w="38100">
            <a:solidFill>
              <a:srgbClr val="000000"/>
            </a:solidFill>
            <a:prstDash val="solid"/>
            <a:round/>
            <a:headEnd len="med" w="med" type="none"/>
            <a:tailEnd len="med" w="med" type="triangle"/>
          </a:ln>
        </p:spPr>
      </p:cxnSp>
      <p:sp>
        <p:nvSpPr>
          <p:cNvPr id="295" name="Google Shape;295;p27"/>
          <p:cNvSpPr/>
          <p:nvPr/>
        </p:nvSpPr>
        <p:spPr>
          <a:xfrm>
            <a:off x="6528984" y="2682438"/>
            <a:ext cx="1331700" cy="614100"/>
          </a:xfrm>
          <a:prstGeom prst="parallelogram">
            <a:avLst>
              <a:gd fmla="val 25000" name="adj"/>
            </a:avLst>
          </a:prstGeom>
          <a:solidFill>
            <a:srgbClr val="9C787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rPr>
              <a:t>Parallax</a:t>
            </a:r>
            <a:endParaRPr b="1" sz="1600">
              <a:solidFill>
                <a:srgbClr val="FFFFFF"/>
              </a:solidFill>
            </a:endParaRPr>
          </a:p>
        </p:txBody>
      </p:sp>
      <p:cxnSp>
        <p:nvCxnSpPr>
          <p:cNvPr id="302" name="Google Shape;302;p27"/>
          <p:cNvCxnSpPr>
            <a:stCxn id="295" idx="2"/>
            <a:endCxn id="288" idx="2"/>
          </p:cNvCxnSpPr>
          <p:nvPr/>
        </p:nvCxnSpPr>
        <p:spPr>
          <a:xfrm>
            <a:off x="7783921" y="2989488"/>
            <a:ext cx="244500" cy="14100"/>
          </a:xfrm>
          <a:prstGeom prst="straightConnector1">
            <a:avLst/>
          </a:prstGeom>
          <a:noFill/>
          <a:ln cap="flat" cmpd="sng" w="38100">
            <a:solidFill>
              <a:srgbClr val="000000"/>
            </a:solidFill>
            <a:prstDash val="solid"/>
            <a:round/>
            <a:headEnd len="med" w="med" type="none"/>
            <a:tailEnd len="med" w="med" type="triangle"/>
          </a:ln>
        </p:spPr>
      </p:cxnSp>
      <p:sp>
        <p:nvSpPr>
          <p:cNvPr id="303" name="Google Shape;303;p27"/>
          <p:cNvSpPr/>
          <p:nvPr/>
        </p:nvSpPr>
        <p:spPr>
          <a:xfrm>
            <a:off x="2154800" y="2403950"/>
            <a:ext cx="1172700" cy="706200"/>
          </a:xfrm>
          <a:prstGeom prst="rect">
            <a:avLst/>
          </a:prstGeom>
          <a:solidFill>
            <a:srgbClr val="78909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FFFFF"/>
                </a:solidFill>
              </a:rPr>
              <a:t>Map of Surroundings</a:t>
            </a:r>
            <a:endParaRPr b="1" sz="1100">
              <a:solidFill>
                <a:srgbClr val="FFFFFF"/>
              </a:solidFill>
            </a:endParaRPr>
          </a:p>
        </p:txBody>
      </p:sp>
      <p:sp>
        <p:nvSpPr>
          <p:cNvPr id="293" name="Google Shape;293;p27"/>
          <p:cNvSpPr/>
          <p:nvPr/>
        </p:nvSpPr>
        <p:spPr>
          <a:xfrm>
            <a:off x="3642251" y="2961300"/>
            <a:ext cx="1331700" cy="614100"/>
          </a:xfrm>
          <a:prstGeom prst="parallelogram">
            <a:avLst>
              <a:gd fmla="val 25000" name="adj"/>
            </a:avLst>
          </a:prstGeom>
          <a:solidFill>
            <a:srgbClr val="9C787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rPr>
              <a:t>SLAM</a:t>
            </a:r>
            <a:endParaRPr sz="1700"/>
          </a:p>
        </p:txBody>
      </p:sp>
      <p:cxnSp>
        <p:nvCxnSpPr>
          <p:cNvPr id="304" name="Google Shape;304;p27"/>
          <p:cNvCxnSpPr>
            <a:stCxn id="303" idx="3"/>
            <a:endCxn id="293" idx="5"/>
          </p:cNvCxnSpPr>
          <p:nvPr/>
        </p:nvCxnSpPr>
        <p:spPr>
          <a:xfrm>
            <a:off x="3327500" y="2757050"/>
            <a:ext cx="391500" cy="511200"/>
          </a:xfrm>
          <a:prstGeom prst="straightConnector1">
            <a:avLst/>
          </a:prstGeom>
          <a:noFill/>
          <a:ln cap="flat" cmpd="sng" w="38100">
            <a:solidFill>
              <a:srgbClr val="000000"/>
            </a:solidFill>
            <a:prstDash val="solid"/>
            <a:round/>
            <a:headEnd len="med" w="med" type="none"/>
            <a:tailEnd len="med" w="med" type="triangle"/>
          </a:ln>
        </p:spPr>
      </p:cxnSp>
      <p:cxnSp>
        <p:nvCxnSpPr>
          <p:cNvPr id="305" name="Google Shape;305;p27"/>
          <p:cNvCxnSpPr>
            <a:stCxn id="280" idx="3"/>
            <a:endCxn id="303" idx="1"/>
          </p:cNvCxnSpPr>
          <p:nvPr/>
        </p:nvCxnSpPr>
        <p:spPr>
          <a:xfrm flipH="1" rot="10800000">
            <a:off x="1643400" y="2757000"/>
            <a:ext cx="511500" cy="465000"/>
          </a:xfrm>
          <a:prstGeom prst="straightConnector1">
            <a:avLst/>
          </a:prstGeom>
          <a:noFill/>
          <a:ln cap="flat" cmpd="sng" w="38100">
            <a:solidFill>
              <a:srgbClr val="000000"/>
            </a:solidFill>
            <a:prstDash val="solid"/>
            <a:round/>
            <a:headEnd len="med" w="med" type="none"/>
            <a:tailEnd len="med" w="med" type="triangle"/>
          </a:ln>
        </p:spPr>
      </p:cxnSp>
      <p:sp>
        <p:nvSpPr>
          <p:cNvPr id="306" name="Google Shape;306;p27"/>
          <p:cNvSpPr/>
          <p:nvPr/>
        </p:nvSpPr>
        <p:spPr>
          <a:xfrm>
            <a:off x="140825" y="4239750"/>
            <a:ext cx="1659600" cy="706200"/>
          </a:xfrm>
          <a:prstGeom prst="diamond">
            <a:avLst/>
          </a:prstGeom>
          <a:solidFill>
            <a:srgbClr val="9C977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Dead Reckoning</a:t>
            </a:r>
            <a:endParaRPr b="1" sz="900">
              <a:solidFill>
                <a:srgbClr val="FFFFFF"/>
              </a:solidFill>
            </a:endParaRPr>
          </a:p>
        </p:txBody>
      </p:sp>
      <p:sp>
        <p:nvSpPr>
          <p:cNvPr id="307" name="Google Shape;307;p27"/>
          <p:cNvSpPr/>
          <p:nvPr/>
        </p:nvSpPr>
        <p:spPr>
          <a:xfrm>
            <a:off x="2154802" y="4430297"/>
            <a:ext cx="1172700" cy="500100"/>
          </a:xfrm>
          <a:prstGeom prst="rect">
            <a:avLst/>
          </a:prstGeom>
          <a:solidFill>
            <a:srgbClr val="78909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Acceleration</a:t>
            </a:r>
            <a:endParaRPr b="1" sz="1200">
              <a:solidFill>
                <a:srgbClr val="FFFFFF"/>
              </a:solidFill>
            </a:endParaRPr>
          </a:p>
        </p:txBody>
      </p:sp>
      <p:sp>
        <p:nvSpPr>
          <p:cNvPr id="308" name="Google Shape;308;p27"/>
          <p:cNvSpPr/>
          <p:nvPr/>
        </p:nvSpPr>
        <p:spPr>
          <a:xfrm>
            <a:off x="3721761" y="4454547"/>
            <a:ext cx="1172700" cy="500100"/>
          </a:xfrm>
          <a:prstGeom prst="rect">
            <a:avLst/>
          </a:prstGeom>
          <a:solidFill>
            <a:srgbClr val="78909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FFFFF"/>
                </a:solidFill>
              </a:rPr>
              <a:t>Change in Position</a:t>
            </a:r>
            <a:endParaRPr b="1" sz="1500">
              <a:solidFill>
                <a:srgbClr val="FFFFFF"/>
              </a:solidFill>
            </a:endParaRPr>
          </a:p>
        </p:txBody>
      </p:sp>
      <p:cxnSp>
        <p:nvCxnSpPr>
          <p:cNvPr id="309" name="Google Shape;309;p27"/>
          <p:cNvCxnSpPr>
            <a:stCxn id="293" idx="3"/>
            <a:endCxn id="308" idx="0"/>
          </p:cNvCxnSpPr>
          <p:nvPr/>
        </p:nvCxnSpPr>
        <p:spPr>
          <a:xfrm>
            <a:off x="4231339" y="3575400"/>
            <a:ext cx="76800" cy="879000"/>
          </a:xfrm>
          <a:prstGeom prst="straightConnector1">
            <a:avLst/>
          </a:prstGeom>
          <a:noFill/>
          <a:ln cap="flat" cmpd="sng" w="38100">
            <a:solidFill>
              <a:srgbClr val="000000"/>
            </a:solidFill>
            <a:prstDash val="solid"/>
            <a:round/>
            <a:headEnd len="med" w="med" type="none"/>
            <a:tailEnd len="med" w="med" type="triangle"/>
          </a:ln>
        </p:spPr>
      </p:cxnSp>
      <p:cxnSp>
        <p:nvCxnSpPr>
          <p:cNvPr id="310" name="Google Shape;310;p27"/>
          <p:cNvCxnSpPr>
            <a:stCxn id="308" idx="3"/>
            <a:endCxn id="286" idx="1"/>
          </p:cNvCxnSpPr>
          <p:nvPr/>
        </p:nvCxnSpPr>
        <p:spPr>
          <a:xfrm flipH="1" rot="10800000">
            <a:off x="4894461" y="3724797"/>
            <a:ext cx="329400" cy="979800"/>
          </a:xfrm>
          <a:prstGeom prst="straightConnector1">
            <a:avLst/>
          </a:prstGeom>
          <a:noFill/>
          <a:ln cap="flat" cmpd="sng" w="38100">
            <a:solidFill>
              <a:srgbClr val="000000"/>
            </a:solidFill>
            <a:prstDash val="solid"/>
            <a:round/>
            <a:headEnd len="med" w="med" type="none"/>
            <a:tailEnd len="med" w="med" type="triangle"/>
          </a:ln>
        </p:spPr>
      </p:cxnSp>
      <p:cxnSp>
        <p:nvCxnSpPr>
          <p:cNvPr id="311" name="Google Shape;311;p27"/>
          <p:cNvCxnSpPr>
            <a:stCxn id="306" idx="3"/>
            <a:endCxn id="307" idx="1"/>
          </p:cNvCxnSpPr>
          <p:nvPr/>
        </p:nvCxnSpPr>
        <p:spPr>
          <a:xfrm>
            <a:off x="1800425" y="4592850"/>
            <a:ext cx="354300" cy="87600"/>
          </a:xfrm>
          <a:prstGeom prst="straightConnector1">
            <a:avLst/>
          </a:prstGeom>
          <a:noFill/>
          <a:ln cap="flat" cmpd="sng" w="38100">
            <a:solidFill>
              <a:srgbClr val="000000"/>
            </a:solidFill>
            <a:prstDash val="solid"/>
            <a:round/>
            <a:headEnd len="med" w="med" type="none"/>
            <a:tailEnd len="med" w="med" type="triangle"/>
          </a:ln>
        </p:spPr>
      </p:cxnSp>
      <p:cxnSp>
        <p:nvCxnSpPr>
          <p:cNvPr id="312" name="Google Shape;312;p27"/>
          <p:cNvCxnSpPr>
            <a:stCxn id="298" idx="3"/>
            <a:endCxn id="282" idx="3"/>
          </p:cNvCxnSpPr>
          <p:nvPr/>
        </p:nvCxnSpPr>
        <p:spPr>
          <a:xfrm flipH="1">
            <a:off x="2863759" y="1642467"/>
            <a:ext cx="1576500" cy="439800"/>
          </a:xfrm>
          <a:prstGeom prst="straightConnector1">
            <a:avLst/>
          </a:prstGeom>
          <a:noFill/>
          <a:ln cap="flat" cmpd="sng" w="19050">
            <a:solidFill>
              <a:srgbClr val="999999"/>
            </a:solidFill>
            <a:prstDash val="solid"/>
            <a:round/>
            <a:headEnd len="med" w="med" type="none"/>
            <a:tailEnd len="med" w="med" type="triangle"/>
          </a:ln>
        </p:spPr>
      </p:cxnSp>
      <p:cxnSp>
        <p:nvCxnSpPr>
          <p:cNvPr id="313" name="Google Shape;313;p27"/>
          <p:cNvCxnSpPr/>
          <p:nvPr/>
        </p:nvCxnSpPr>
        <p:spPr>
          <a:xfrm>
            <a:off x="3344486" y="4688453"/>
            <a:ext cx="207900" cy="0"/>
          </a:xfrm>
          <a:prstGeom prst="straightConnector1">
            <a:avLst/>
          </a:prstGeom>
          <a:noFill/>
          <a:ln cap="flat" cmpd="sng" w="38100">
            <a:solidFill>
              <a:srgbClr val="000000"/>
            </a:solidFill>
            <a:prstDash val="solid"/>
            <a:round/>
            <a:headEnd len="med" w="med" type="none"/>
            <a:tailEnd len="med" w="med" type="triangle"/>
          </a:ln>
        </p:spPr>
      </p:cxnSp>
      <p:sp>
        <p:nvSpPr>
          <p:cNvPr id="314" name="Google Shape;31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8"/>
          <p:cNvSpPr txBox="1"/>
          <p:nvPr>
            <p:ph type="title"/>
          </p:nvPr>
        </p:nvSpPr>
        <p:spPr>
          <a:xfrm>
            <a:off x="311700" y="67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Resources for </a:t>
            </a:r>
            <a:r>
              <a:rPr b="1" lang="en">
                <a:solidFill>
                  <a:schemeClr val="lt1"/>
                </a:solidFill>
              </a:rPr>
              <a:t>Robot Position Finding</a:t>
            </a:r>
            <a:endParaRPr b="1">
              <a:solidFill>
                <a:schemeClr val="lt1"/>
              </a:solidFill>
            </a:endParaRPr>
          </a:p>
        </p:txBody>
      </p:sp>
      <p:sp>
        <p:nvSpPr>
          <p:cNvPr id="320" name="Google Shape;320;p28"/>
          <p:cNvSpPr txBox="1"/>
          <p:nvPr>
            <p:ph idx="1" type="body"/>
          </p:nvPr>
        </p:nvSpPr>
        <p:spPr>
          <a:xfrm>
            <a:off x="311700" y="1152475"/>
            <a:ext cx="4129800" cy="35109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rmAutofit/>
          </a:bodyPr>
          <a:lstStyle/>
          <a:p>
            <a:pPr indent="0" lvl="0" marL="457200" rtl="0" algn="l">
              <a:spcBef>
                <a:spcPts val="0"/>
              </a:spcBef>
              <a:spcAft>
                <a:spcPts val="0"/>
              </a:spcAft>
              <a:buNone/>
            </a:pPr>
            <a:r>
              <a:rPr b="1" lang="en" sz="1800"/>
              <a:t>IMUs and Odometry</a:t>
            </a:r>
            <a:endParaRPr b="1" sz="1800"/>
          </a:p>
          <a:p>
            <a:pPr indent="-317500" lvl="0" marL="457200" rtl="0" algn="l">
              <a:spcBef>
                <a:spcPts val="1200"/>
              </a:spcBef>
              <a:spcAft>
                <a:spcPts val="0"/>
              </a:spcAft>
              <a:buSzPts val="1400"/>
              <a:buChar char="●"/>
            </a:pPr>
            <a:r>
              <a:rPr lang="en"/>
              <a:t>Inertial Measurement Units determine the acceleration in six axis, second integral used to find position</a:t>
            </a:r>
            <a:endParaRPr/>
          </a:p>
          <a:p>
            <a:pPr indent="-317500" lvl="0" marL="457200" rtl="0" algn="l">
              <a:spcBef>
                <a:spcPts val="0"/>
              </a:spcBef>
              <a:spcAft>
                <a:spcPts val="0"/>
              </a:spcAft>
              <a:buSzPts val="1400"/>
              <a:buChar char="●"/>
            </a:pPr>
            <a:r>
              <a:rPr lang="en"/>
              <a:t>Odometers measure the number of rotations each wheel undergoes and the angle of the front wheels</a:t>
            </a:r>
            <a:endParaRPr/>
          </a:p>
          <a:p>
            <a:pPr indent="-317500" lvl="0" marL="457200" rtl="0" algn="l">
              <a:spcBef>
                <a:spcPts val="0"/>
              </a:spcBef>
              <a:spcAft>
                <a:spcPts val="0"/>
              </a:spcAft>
              <a:buSzPts val="1400"/>
              <a:buChar char="●"/>
            </a:pPr>
            <a:r>
              <a:rPr lang="en"/>
              <a:t>Both methods experience drift over time or distance</a:t>
            </a:r>
            <a:endParaRPr/>
          </a:p>
        </p:txBody>
      </p:sp>
      <p:sp>
        <p:nvSpPr>
          <p:cNvPr id="321" name="Google Shape;321;p28"/>
          <p:cNvSpPr txBox="1"/>
          <p:nvPr>
            <p:ph idx="1" type="body"/>
          </p:nvPr>
        </p:nvSpPr>
        <p:spPr>
          <a:xfrm>
            <a:off x="4702500" y="1152475"/>
            <a:ext cx="4129800" cy="35109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rmAutofit/>
          </a:bodyPr>
          <a:lstStyle/>
          <a:p>
            <a:pPr indent="0" lvl="0" marL="457200" rtl="0" algn="l">
              <a:spcBef>
                <a:spcPts val="0"/>
              </a:spcBef>
              <a:spcAft>
                <a:spcPts val="0"/>
              </a:spcAft>
              <a:buNone/>
            </a:pPr>
            <a:r>
              <a:rPr b="1" lang="en" sz="1800"/>
              <a:t>LiDAR</a:t>
            </a:r>
            <a:endParaRPr b="1" sz="1800"/>
          </a:p>
          <a:p>
            <a:pPr indent="-317500" lvl="0" marL="457200" rtl="0" algn="l">
              <a:spcBef>
                <a:spcPts val="1200"/>
              </a:spcBef>
              <a:spcAft>
                <a:spcPts val="0"/>
              </a:spcAft>
              <a:buSzPts val="1400"/>
              <a:buChar char="●"/>
            </a:pPr>
            <a:r>
              <a:rPr lang="en"/>
              <a:t>Light Detection And Ranging determines distance to nearest surface in a 270° arc </a:t>
            </a:r>
            <a:endParaRPr/>
          </a:p>
          <a:p>
            <a:pPr indent="-317500" lvl="0" marL="457200" rtl="0" algn="l">
              <a:spcBef>
                <a:spcPts val="0"/>
              </a:spcBef>
              <a:spcAft>
                <a:spcPts val="0"/>
              </a:spcAft>
              <a:buSzPts val="1400"/>
              <a:buChar char="●"/>
            </a:pPr>
            <a:r>
              <a:rPr lang="en"/>
              <a:t>Stores a map of surfaces and uses new data to simultaneously find its position and update the map</a:t>
            </a:r>
            <a:endParaRPr/>
          </a:p>
          <a:p>
            <a:pPr indent="-317500" lvl="0" marL="457200" rtl="0" algn="l">
              <a:spcBef>
                <a:spcPts val="0"/>
              </a:spcBef>
              <a:spcAft>
                <a:spcPts val="0"/>
              </a:spcAft>
              <a:buSzPts val="1400"/>
              <a:buChar char="●"/>
            </a:pPr>
            <a:r>
              <a:rPr lang="en"/>
              <a:t>Only accurate to within a few centimeters and unable to determine position without nearby walls</a:t>
            </a:r>
            <a:endParaRPr/>
          </a:p>
        </p:txBody>
      </p:sp>
      <p:sp>
        <p:nvSpPr>
          <p:cNvPr id="322" name="Google Shape;32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9"/>
          <p:cNvSpPr txBox="1"/>
          <p:nvPr>
            <p:ph type="title"/>
          </p:nvPr>
        </p:nvSpPr>
        <p:spPr>
          <a:xfrm>
            <a:off x="311700" y="67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Methods of </a:t>
            </a:r>
            <a:r>
              <a:rPr b="1" lang="en">
                <a:solidFill>
                  <a:schemeClr val="lt1"/>
                </a:solidFill>
              </a:rPr>
              <a:t>Robot Position Finding</a:t>
            </a:r>
            <a:endParaRPr b="1">
              <a:solidFill>
                <a:schemeClr val="lt1"/>
              </a:solidFill>
            </a:endParaRPr>
          </a:p>
        </p:txBody>
      </p:sp>
      <p:sp>
        <p:nvSpPr>
          <p:cNvPr id="328" name="Google Shape;328;p29"/>
          <p:cNvSpPr txBox="1"/>
          <p:nvPr>
            <p:ph idx="1" type="body"/>
          </p:nvPr>
        </p:nvSpPr>
        <p:spPr>
          <a:xfrm>
            <a:off x="311700" y="1152475"/>
            <a:ext cx="4872300" cy="33783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Both sets of data are collected by ROS</a:t>
            </a:r>
            <a:endParaRPr/>
          </a:p>
          <a:p>
            <a:pPr indent="-317500" lvl="1" marL="914400" rtl="0" algn="l">
              <a:spcBef>
                <a:spcPts val="0"/>
              </a:spcBef>
              <a:spcAft>
                <a:spcPts val="0"/>
              </a:spcAft>
              <a:buSzPts val="1400"/>
              <a:buChar char="○"/>
            </a:pPr>
            <a:r>
              <a:rPr lang="en" sz="1400"/>
              <a:t>ROS also combines them, using LiDAR to reset odometry and IMU data when possible</a:t>
            </a:r>
            <a:endParaRPr sz="1400"/>
          </a:p>
          <a:p>
            <a:pPr indent="-317500" lvl="0" marL="457200" rtl="0" algn="l">
              <a:spcBef>
                <a:spcPts val="0"/>
              </a:spcBef>
              <a:spcAft>
                <a:spcPts val="0"/>
              </a:spcAft>
              <a:buSzPts val="1400"/>
              <a:buChar char="●"/>
            </a:pPr>
            <a:r>
              <a:rPr lang="en"/>
              <a:t>Sent to CSV by ROS, then processed in Python to collect relevant information in second CSV</a:t>
            </a:r>
            <a:endParaRPr/>
          </a:p>
          <a:p>
            <a:pPr indent="-317500" lvl="1" marL="914400" rtl="0" algn="l">
              <a:spcBef>
                <a:spcPts val="0"/>
              </a:spcBef>
              <a:spcAft>
                <a:spcPts val="0"/>
              </a:spcAft>
              <a:buSzPts val="1400"/>
              <a:buChar char="○"/>
            </a:pPr>
            <a:r>
              <a:rPr lang="en" sz="1400"/>
              <a:t>If unchecked, ROS will write to CSV too quickly, rendering Python unable to read from it</a:t>
            </a:r>
            <a:endParaRPr sz="1400"/>
          </a:p>
          <a:p>
            <a:pPr indent="-317500" lvl="1" marL="914400" rtl="0" algn="l">
              <a:spcBef>
                <a:spcPts val="0"/>
              </a:spcBef>
              <a:spcAft>
                <a:spcPts val="0"/>
              </a:spcAft>
              <a:buSzPts val="1400"/>
              <a:buChar char="○"/>
            </a:pPr>
            <a:r>
              <a:rPr lang="en" sz="1400"/>
              <a:t>To prevent this, ROS takes a break every 8 seconds for Python to move relevant data elsewhere</a:t>
            </a:r>
            <a:endParaRPr sz="1400"/>
          </a:p>
        </p:txBody>
      </p:sp>
      <p:sp>
        <p:nvSpPr>
          <p:cNvPr id="329" name="Google Shape;32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30" name="Google Shape;330;p29"/>
          <p:cNvPicPr preferRelativeResize="0"/>
          <p:nvPr/>
        </p:nvPicPr>
        <p:blipFill rotWithShape="1">
          <a:blip r:embed="rId3">
            <a:alphaModFix/>
          </a:blip>
          <a:srcRect b="0" l="0" r="0" t="-2030"/>
          <a:stretch/>
        </p:blipFill>
        <p:spPr>
          <a:xfrm>
            <a:off x="5745900" y="1083850"/>
            <a:ext cx="3086400" cy="34469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0"/>
          <p:cNvSpPr txBox="1"/>
          <p:nvPr>
            <p:ph type="title"/>
          </p:nvPr>
        </p:nvSpPr>
        <p:spPr>
          <a:xfrm>
            <a:off x="311700" y="102626"/>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Verification of </a:t>
            </a:r>
            <a:r>
              <a:rPr b="1" lang="en">
                <a:solidFill>
                  <a:schemeClr val="lt1"/>
                </a:solidFill>
              </a:rPr>
              <a:t>Robot Position Finding</a:t>
            </a:r>
            <a:endParaRPr b="1">
              <a:solidFill>
                <a:schemeClr val="lt1"/>
              </a:solidFill>
            </a:endParaRPr>
          </a:p>
        </p:txBody>
      </p:sp>
      <p:sp>
        <p:nvSpPr>
          <p:cNvPr id="336" name="Google Shape;336;p30"/>
          <p:cNvSpPr txBox="1"/>
          <p:nvPr>
            <p:ph idx="1" type="body"/>
          </p:nvPr>
        </p:nvSpPr>
        <p:spPr>
          <a:xfrm>
            <a:off x="4760850" y="1152475"/>
            <a:ext cx="4260300" cy="33783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Position starts off entirely accurate</a:t>
            </a:r>
            <a:endParaRPr/>
          </a:p>
          <a:p>
            <a:pPr indent="-317500" lvl="0" marL="457200" rtl="0" algn="l">
              <a:spcBef>
                <a:spcPts val="0"/>
              </a:spcBef>
              <a:spcAft>
                <a:spcPts val="0"/>
              </a:spcAft>
              <a:buSzPts val="1400"/>
              <a:buChar char="●"/>
            </a:pPr>
            <a:r>
              <a:rPr lang="en"/>
              <a:t>Drifts by a millimeter / m when moving straight forward at constant speed</a:t>
            </a:r>
            <a:endParaRPr/>
          </a:p>
          <a:p>
            <a:pPr indent="-317500" lvl="1" marL="914400" rtl="0" algn="l">
              <a:spcBef>
                <a:spcPts val="0"/>
              </a:spcBef>
              <a:spcAft>
                <a:spcPts val="0"/>
              </a:spcAft>
              <a:buSzPts val="1400"/>
              <a:buChar char="○"/>
            </a:pPr>
            <a:r>
              <a:rPr lang="en" sz="1400"/>
              <a:t>Greater drift when making turns or undergoing rapid acceleration</a:t>
            </a:r>
            <a:endParaRPr sz="1400"/>
          </a:p>
          <a:p>
            <a:pPr indent="-317500" lvl="0" marL="457200" rtl="0" algn="l">
              <a:spcBef>
                <a:spcPts val="0"/>
              </a:spcBef>
              <a:spcAft>
                <a:spcPts val="0"/>
              </a:spcAft>
              <a:buSzPts val="1400"/>
              <a:buChar char="●"/>
            </a:pPr>
            <a:r>
              <a:rPr lang="en"/>
              <a:t>Stabilizes at approximately 10 cm error when LiDAR kicks in</a:t>
            </a:r>
            <a:endParaRPr sz="1400"/>
          </a:p>
        </p:txBody>
      </p:sp>
      <p:sp>
        <p:nvSpPr>
          <p:cNvPr id="337" name="Google Shape;33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descr="https://external-content.duckduckgo.com/iu/?u=https%3A%2F%2Fstatic1.makeuseofimages.com%2Fwordpress%2Fwp-content%2Fuploads%2F2022%2F09%2FResultofRoomScan.jpg&amp;f=1&amp;nofb=1&amp;ipt=ce9359ee775006e786a539eafafde08c05f78dbfcf204a28e25417d2411b588c&amp;ipo=images" id="338" name="Google Shape;338;p30"/>
          <p:cNvPicPr preferRelativeResize="0"/>
          <p:nvPr/>
        </p:nvPicPr>
        <p:blipFill rotWithShape="1">
          <a:blip r:embed="rId4">
            <a:alphaModFix/>
          </a:blip>
          <a:srcRect b="0" l="28576" r="0" t="0"/>
          <a:stretch/>
        </p:blipFill>
        <p:spPr>
          <a:xfrm>
            <a:off x="311700" y="1152475"/>
            <a:ext cx="4119751" cy="2884025"/>
          </a:xfrm>
          <a:prstGeom prst="rect">
            <a:avLst/>
          </a:prstGeom>
          <a:noFill/>
          <a:ln>
            <a:noFill/>
          </a:ln>
        </p:spPr>
      </p:pic>
      <p:sp>
        <p:nvSpPr>
          <p:cNvPr id="339" name="Google Shape;339;p30"/>
          <p:cNvSpPr txBox="1"/>
          <p:nvPr/>
        </p:nvSpPr>
        <p:spPr>
          <a:xfrm>
            <a:off x="927350" y="4121650"/>
            <a:ext cx="26490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Example Lidar Map Output [5]</a:t>
            </a:r>
            <a:endParaRPr>
              <a:solidFill>
                <a:schemeClr val="dk2"/>
              </a:solidFill>
            </a:endParaRPr>
          </a:p>
        </p:txBody>
      </p:sp>
      <p:cxnSp>
        <p:nvCxnSpPr>
          <p:cNvPr id="340" name="Google Shape;340;p30"/>
          <p:cNvCxnSpPr/>
          <p:nvPr/>
        </p:nvCxnSpPr>
        <p:spPr>
          <a:xfrm flipH="1" rot="10800000">
            <a:off x="2856175" y="2263900"/>
            <a:ext cx="864000" cy="1617000"/>
          </a:xfrm>
          <a:prstGeom prst="straightConnector1">
            <a:avLst/>
          </a:prstGeom>
          <a:noFill/>
          <a:ln cap="flat" cmpd="sng" w="28575">
            <a:solidFill>
              <a:schemeClr val="dk1"/>
            </a:solidFill>
            <a:prstDash val="solid"/>
            <a:round/>
            <a:headEnd len="med" w="med" type="stealth"/>
            <a:tailEnd len="med" w="med" type="stealth"/>
          </a:ln>
        </p:spPr>
      </p:cxnSp>
      <p:sp>
        <p:nvSpPr>
          <p:cNvPr id="341" name="Google Shape;341;p30"/>
          <p:cNvSpPr txBox="1"/>
          <p:nvPr/>
        </p:nvSpPr>
        <p:spPr>
          <a:xfrm>
            <a:off x="3290850" y="2939450"/>
            <a:ext cx="10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5 meters</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1"/>
          <p:cNvSpPr txBox="1"/>
          <p:nvPr>
            <p:ph type="title"/>
          </p:nvPr>
        </p:nvSpPr>
        <p:spPr>
          <a:xfrm>
            <a:off x="311700" y="102626"/>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Method of </a:t>
            </a:r>
            <a:r>
              <a:rPr b="1" lang="en">
                <a:solidFill>
                  <a:schemeClr val="lt1"/>
                </a:solidFill>
              </a:rPr>
              <a:t>Source Localization</a:t>
            </a:r>
            <a:endParaRPr b="1">
              <a:solidFill>
                <a:schemeClr val="lt1"/>
              </a:solidFill>
            </a:endParaRPr>
          </a:p>
        </p:txBody>
      </p:sp>
      <p:sp>
        <p:nvSpPr>
          <p:cNvPr id="347" name="Google Shape;347;p31"/>
          <p:cNvSpPr txBox="1"/>
          <p:nvPr>
            <p:ph idx="1" type="body"/>
          </p:nvPr>
        </p:nvSpPr>
        <p:spPr>
          <a:xfrm>
            <a:off x="311700" y="1152475"/>
            <a:ext cx="4129800" cy="31404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Combine positional and angular data from robot with angular data from detector to create a ray pointing towards the source</a:t>
            </a:r>
            <a:endParaRPr/>
          </a:p>
          <a:p>
            <a:pPr indent="-317500" lvl="0" marL="457200" rtl="0" algn="l">
              <a:spcBef>
                <a:spcPts val="0"/>
              </a:spcBef>
              <a:spcAft>
                <a:spcPts val="0"/>
              </a:spcAft>
              <a:buSzPts val="1400"/>
              <a:buChar char="●"/>
            </a:pPr>
            <a:r>
              <a:rPr lang="en"/>
              <a:t>Repeat from different positions</a:t>
            </a:r>
            <a:endParaRPr/>
          </a:p>
          <a:p>
            <a:pPr indent="-317500" lvl="0" marL="457200" rtl="0" algn="l">
              <a:spcBef>
                <a:spcPts val="0"/>
              </a:spcBef>
              <a:spcAft>
                <a:spcPts val="0"/>
              </a:spcAft>
              <a:buSzPts val="1400"/>
              <a:buChar char="●"/>
            </a:pPr>
            <a:r>
              <a:rPr lang="en"/>
              <a:t>Algorithm finds the point that minimizes the mean absolute distance to all rays</a:t>
            </a:r>
            <a:endParaRPr/>
          </a:p>
          <a:p>
            <a:pPr indent="-317500" lvl="1" marL="914400" rtl="0" algn="l">
              <a:spcBef>
                <a:spcPts val="0"/>
              </a:spcBef>
              <a:spcAft>
                <a:spcPts val="0"/>
              </a:spcAft>
              <a:buSzPts val="1400"/>
              <a:buChar char="○"/>
            </a:pPr>
            <a:r>
              <a:rPr lang="en" sz="1400"/>
              <a:t>Mean squared distance would result in bad data outweighing good data</a:t>
            </a:r>
            <a:endParaRPr sz="1400"/>
          </a:p>
        </p:txBody>
      </p:sp>
      <p:pic>
        <p:nvPicPr>
          <p:cNvPr descr="Parallax" id="348" name="Google Shape;348;p31"/>
          <p:cNvPicPr preferRelativeResize="0"/>
          <p:nvPr/>
        </p:nvPicPr>
        <p:blipFill>
          <a:blip r:embed="rId3">
            <a:alphaModFix/>
          </a:blip>
          <a:stretch>
            <a:fillRect/>
          </a:stretch>
        </p:blipFill>
        <p:spPr>
          <a:xfrm>
            <a:off x="4702499" y="1152475"/>
            <a:ext cx="4129800" cy="2181053"/>
          </a:xfrm>
          <a:prstGeom prst="rect">
            <a:avLst/>
          </a:prstGeom>
          <a:noFill/>
          <a:ln>
            <a:noFill/>
          </a:ln>
        </p:spPr>
      </p:pic>
      <p:sp>
        <p:nvSpPr>
          <p:cNvPr id="349" name="Google Shape;349;p31"/>
          <p:cNvSpPr txBox="1"/>
          <p:nvPr/>
        </p:nvSpPr>
        <p:spPr>
          <a:xfrm>
            <a:off x="4830750" y="3597750"/>
            <a:ext cx="4001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Example Binocular Range Finding [6]</a:t>
            </a:r>
            <a:endParaRPr baseline="30000">
              <a:solidFill>
                <a:schemeClr val="dk2"/>
              </a:solidFill>
            </a:endParaRPr>
          </a:p>
        </p:txBody>
      </p:sp>
      <p:sp>
        <p:nvSpPr>
          <p:cNvPr id="350" name="Google Shape;350;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Overview: Equipment and Resources</a:t>
            </a:r>
            <a:endParaRPr b="1">
              <a:solidFill>
                <a:schemeClr val="lt1"/>
              </a:solidFill>
            </a:endParaRPr>
          </a:p>
        </p:txBody>
      </p:sp>
      <p:sp>
        <p:nvSpPr>
          <p:cNvPr id="63" name="Google Shape;63;p14"/>
          <p:cNvSpPr txBox="1"/>
          <p:nvPr>
            <p:ph idx="2" type="body"/>
          </p:nvPr>
        </p:nvSpPr>
        <p:spPr>
          <a:xfrm>
            <a:off x="4658250" y="1000075"/>
            <a:ext cx="4362900" cy="36633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550"/>
              <a:t>Using a 3D position sensitive detector to create a robotic survey system</a:t>
            </a:r>
            <a:endParaRPr b="1" sz="1550"/>
          </a:p>
          <a:p>
            <a:pPr indent="-317500" lvl="0" marL="457200" rtl="0" algn="l">
              <a:spcBef>
                <a:spcPts val="1200"/>
              </a:spcBef>
              <a:spcAft>
                <a:spcPts val="0"/>
              </a:spcAft>
              <a:buSzPts val="1400"/>
              <a:buChar char="●"/>
            </a:pPr>
            <a:r>
              <a:rPr lang="en" sz="1400"/>
              <a:t>Robotic system</a:t>
            </a:r>
            <a:endParaRPr sz="1400"/>
          </a:p>
          <a:p>
            <a:pPr indent="-317500" lvl="1" marL="914400" rtl="0" algn="l">
              <a:spcBef>
                <a:spcPts val="0"/>
              </a:spcBef>
              <a:spcAft>
                <a:spcPts val="0"/>
              </a:spcAft>
              <a:buSzPts val="1400"/>
              <a:buChar char="○"/>
            </a:pPr>
            <a:r>
              <a:rPr lang="en" sz="1400"/>
              <a:t>LiDAR, IMUs, and odometers for measuring movement </a:t>
            </a:r>
            <a:endParaRPr sz="1400"/>
          </a:p>
          <a:p>
            <a:pPr indent="-317500" lvl="1" marL="914400" rtl="0" algn="l">
              <a:spcBef>
                <a:spcPts val="0"/>
              </a:spcBef>
              <a:spcAft>
                <a:spcPts val="0"/>
              </a:spcAft>
              <a:buSzPts val="1400"/>
              <a:buChar char="○"/>
            </a:pPr>
            <a:r>
              <a:rPr lang="en" sz="1400"/>
              <a:t>Jetson TX1 for computation</a:t>
            </a:r>
            <a:endParaRPr sz="1400"/>
          </a:p>
          <a:p>
            <a:pPr indent="-317500" lvl="0" marL="457200" rtl="0" algn="l">
              <a:spcBef>
                <a:spcPts val="0"/>
              </a:spcBef>
              <a:spcAft>
                <a:spcPts val="0"/>
              </a:spcAft>
              <a:buSzPts val="1400"/>
              <a:buChar char="●"/>
            </a:pPr>
            <a:r>
              <a:rPr lang="en"/>
              <a:t>H3D </a:t>
            </a:r>
            <a:r>
              <a:rPr lang="en"/>
              <a:t>M400 Detector</a:t>
            </a:r>
            <a:endParaRPr/>
          </a:p>
          <a:p>
            <a:pPr indent="-317500" lvl="1" marL="914400" rtl="0" algn="l">
              <a:spcBef>
                <a:spcPts val="0"/>
              </a:spcBef>
              <a:spcAft>
                <a:spcPts val="0"/>
              </a:spcAft>
              <a:buSzPts val="1400"/>
              <a:buChar char="○"/>
            </a:pPr>
            <a:r>
              <a:rPr lang="en" sz="1400"/>
              <a:t>Pixelated CZT detector determines where an interaction took place and how much energy it released</a:t>
            </a:r>
            <a:endParaRPr sz="1400"/>
          </a:p>
          <a:p>
            <a:pPr indent="-330200" lvl="1" marL="914400" rtl="0" algn="l">
              <a:spcBef>
                <a:spcPts val="0"/>
              </a:spcBef>
              <a:spcAft>
                <a:spcPts val="0"/>
              </a:spcAft>
              <a:buSzPts val="1600"/>
              <a:buChar char="○"/>
            </a:pPr>
            <a:r>
              <a:rPr lang="en" sz="1400"/>
              <a:t>Uses Compton imaging to determine the relative position of a radioactive source in 3D</a:t>
            </a:r>
            <a:endParaRPr sz="1600"/>
          </a:p>
        </p:txBody>
      </p:sp>
      <p:pic>
        <p:nvPicPr>
          <p:cNvPr id="64" name="Google Shape;64;p14"/>
          <p:cNvPicPr preferRelativeResize="0"/>
          <p:nvPr/>
        </p:nvPicPr>
        <p:blipFill rotWithShape="1">
          <a:blip r:embed="rId4">
            <a:alphaModFix/>
          </a:blip>
          <a:srcRect b="11034" l="0" r="0" t="21311"/>
          <a:stretch/>
        </p:blipFill>
        <p:spPr>
          <a:xfrm>
            <a:off x="822795" y="1007409"/>
            <a:ext cx="2631167" cy="2598054"/>
          </a:xfrm>
          <a:prstGeom prst="rect">
            <a:avLst/>
          </a:prstGeom>
          <a:noFill/>
          <a:ln>
            <a:noFill/>
          </a:ln>
        </p:spPr>
      </p:pic>
      <p:sp>
        <p:nvSpPr>
          <p:cNvPr id="65" name="Google Shape;65;p14"/>
          <p:cNvSpPr txBox="1"/>
          <p:nvPr/>
        </p:nvSpPr>
        <p:spPr>
          <a:xfrm>
            <a:off x="140321" y="834175"/>
            <a:ext cx="13227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000000"/>
                </a:solidFill>
              </a:rPr>
              <a:t>LiDAR</a:t>
            </a:r>
            <a:endParaRPr sz="2600">
              <a:solidFill>
                <a:srgbClr val="000000"/>
              </a:solidFill>
            </a:endParaRPr>
          </a:p>
        </p:txBody>
      </p:sp>
      <p:cxnSp>
        <p:nvCxnSpPr>
          <p:cNvPr id="66" name="Google Shape;66;p14"/>
          <p:cNvCxnSpPr/>
          <p:nvPr/>
        </p:nvCxnSpPr>
        <p:spPr>
          <a:xfrm>
            <a:off x="1222030" y="1169170"/>
            <a:ext cx="616200" cy="136800"/>
          </a:xfrm>
          <a:prstGeom prst="straightConnector1">
            <a:avLst/>
          </a:prstGeom>
          <a:noFill/>
          <a:ln cap="flat" cmpd="sng" w="38100">
            <a:solidFill>
              <a:srgbClr val="FFCB05"/>
            </a:solidFill>
            <a:prstDash val="solid"/>
            <a:round/>
            <a:headEnd len="med" w="med" type="none"/>
            <a:tailEnd len="med" w="med" type="triangle"/>
          </a:ln>
        </p:spPr>
      </p:cxnSp>
      <p:cxnSp>
        <p:nvCxnSpPr>
          <p:cNvPr id="67" name="Google Shape;67;p14"/>
          <p:cNvCxnSpPr/>
          <p:nvPr/>
        </p:nvCxnSpPr>
        <p:spPr>
          <a:xfrm rot="10800000">
            <a:off x="2804875" y="2447525"/>
            <a:ext cx="525600" cy="438000"/>
          </a:xfrm>
          <a:prstGeom prst="straightConnector1">
            <a:avLst/>
          </a:prstGeom>
          <a:noFill/>
          <a:ln cap="flat" cmpd="sng" w="38100">
            <a:solidFill>
              <a:srgbClr val="FFCB05"/>
            </a:solidFill>
            <a:prstDash val="solid"/>
            <a:round/>
            <a:headEnd len="med" w="med" type="none"/>
            <a:tailEnd len="med" w="med" type="triangle"/>
          </a:ln>
        </p:spPr>
      </p:cxnSp>
      <p:cxnSp>
        <p:nvCxnSpPr>
          <p:cNvPr id="68" name="Google Shape;68;p14"/>
          <p:cNvCxnSpPr/>
          <p:nvPr/>
        </p:nvCxnSpPr>
        <p:spPr>
          <a:xfrm flipH="1" rot="10800000">
            <a:off x="922112" y="2067023"/>
            <a:ext cx="631200" cy="488400"/>
          </a:xfrm>
          <a:prstGeom prst="straightConnector1">
            <a:avLst/>
          </a:prstGeom>
          <a:noFill/>
          <a:ln cap="flat" cmpd="sng" w="38100">
            <a:solidFill>
              <a:srgbClr val="FFCB05"/>
            </a:solidFill>
            <a:prstDash val="solid"/>
            <a:round/>
            <a:headEnd len="med" w="med" type="none"/>
            <a:tailEnd len="med" w="med" type="triangle"/>
          </a:ln>
        </p:spPr>
      </p:cxnSp>
      <p:sp>
        <p:nvSpPr>
          <p:cNvPr id="69" name="Google Shape;69;p14"/>
          <p:cNvSpPr txBox="1"/>
          <p:nvPr/>
        </p:nvSpPr>
        <p:spPr>
          <a:xfrm>
            <a:off x="140314" y="2504597"/>
            <a:ext cx="13227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000000"/>
                </a:solidFill>
              </a:rPr>
              <a:t>Jetson TX1</a:t>
            </a:r>
            <a:endParaRPr sz="2600">
              <a:solidFill>
                <a:srgbClr val="000000"/>
              </a:solidFill>
            </a:endParaRPr>
          </a:p>
        </p:txBody>
      </p:sp>
      <p:pic>
        <p:nvPicPr>
          <p:cNvPr id="70" name="Google Shape;70;p14"/>
          <p:cNvPicPr preferRelativeResize="0"/>
          <p:nvPr/>
        </p:nvPicPr>
        <p:blipFill>
          <a:blip r:embed="rId5">
            <a:alphaModFix/>
          </a:blip>
          <a:stretch>
            <a:fillRect/>
          </a:stretch>
        </p:blipFill>
        <p:spPr>
          <a:xfrm rot="-2088735">
            <a:off x="1624354" y="3226610"/>
            <a:ext cx="1700167" cy="420381"/>
          </a:xfrm>
          <a:prstGeom prst="rect">
            <a:avLst/>
          </a:prstGeom>
          <a:noFill/>
          <a:ln>
            <a:noFill/>
          </a:ln>
        </p:spPr>
      </p:pic>
      <p:sp>
        <p:nvSpPr>
          <p:cNvPr id="71" name="Google Shape;71;p14"/>
          <p:cNvSpPr txBox="1"/>
          <p:nvPr/>
        </p:nvSpPr>
        <p:spPr>
          <a:xfrm>
            <a:off x="2804869" y="2885525"/>
            <a:ext cx="15795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000000"/>
                </a:solidFill>
              </a:rPr>
              <a:t>M400</a:t>
            </a:r>
            <a:endParaRPr sz="2600">
              <a:solidFill>
                <a:srgbClr val="000000"/>
              </a:solidFill>
            </a:endParaRPr>
          </a:p>
          <a:p>
            <a:pPr indent="0" lvl="0" marL="0" rtl="0" algn="l">
              <a:spcBef>
                <a:spcPts val="0"/>
              </a:spcBef>
              <a:spcAft>
                <a:spcPts val="0"/>
              </a:spcAft>
              <a:buNone/>
            </a:pPr>
            <a:r>
              <a:rPr lang="en" sz="2600">
                <a:solidFill>
                  <a:srgbClr val="000000"/>
                </a:solidFill>
              </a:rPr>
              <a:t>Detector</a:t>
            </a:r>
            <a:endParaRPr sz="2600">
              <a:solidFill>
                <a:srgbClr val="000000"/>
              </a:solidFill>
            </a:endParaRPr>
          </a:p>
        </p:txBody>
      </p:sp>
      <p:pic>
        <p:nvPicPr>
          <p:cNvPr id="72" name="Google Shape;72;p14"/>
          <p:cNvPicPr preferRelativeResize="0"/>
          <p:nvPr/>
        </p:nvPicPr>
        <p:blipFill rotWithShape="1">
          <a:blip r:embed="rId6">
            <a:alphaModFix/>
          </a:blip>
          <a:srcRect b="0" l="0" r="2969" t="0"/>
          <a:stretch/>
        </p:blipFill>
        <p:spPr>
          <a:xfrm>
            <a:off x="3227475" y="1007400"/>
            <a:ext cx="1364500" cy="1639250"/>
          </a:xfrm>
          <a:prstGeom prst="rect">
            <a:avLst/>
          </a:prstGeom>
          <a:noFill/>
          <a:ln>
            <a:noFill/>
          </a:ln>
        </p:spPr>
      </p:pic>
      <p:sp>
        <p:nvSpPr>
          <p:cNvPr id="73" name="Google Shape;7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2"/>
          <p:cNvSpPr txBox="1"/>
          <p:nvPr>
            <p:ph type="title"/>
          </p:nvPr>
        </p:nvSpPr>
        <p:spPr>
          <a:xfrm>
            <a:off x="311700" y="101624"/>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Verification of Robot Capabilities</a:t>
            </a:r>
            <a:endParaRPr b="1">
              <a:solidFill>
                <a:schemeClr val="lt1"/>
              </a:solidFill>
            </a:endParaRPr>
          </a:p>
        </p:txBody>
      </p:sp>
      <p:sp>
        <p:nvSpPr>
          <p:cNvPr id="356" name="Google Shape;356;p32"/>
          <p:cNvSpPr txBox="1"/>
          <p:nvPr>
            <p:ph idx="1" type="body"/>
          </p:nvPr>
        </p:nvSpPr>
        <p:spPr>
          <a:xfrm>
            <a:off x="311700" y="1152475"/>
            <a:ext cx="4129800" cy="31404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 63 µCi source was found with 3.9 cm of error</a:t>
            </a:r>
            <a:endParaRPr/>
          </a:p>
          <a:p>
            <a:pPr indent="-317500" lvl="0" marL="457200" rtl="0" algn="l">
              <a:spcBef>
                <a:spcPts val="0"/>
              </a:spcBef>
              <a:spcAft>
                <a:spcPts val="0"/>
              </a:spcAft>
              <a:buSzPts val="1400"/>
              <a:buChar char="●"/>
            </a:pPr>
            <a:r>
              <a:rPr lang="en"/>
              <a:t>Experiment took 4 measurements in 5 minutes</a:t>
            </a:r>
            <a:endParaRPr/>
          </a:p>
          <a:p>
            <a:pPr indent="-317500" lvl="1" marL="914400" rtl="0" algn="l">
              <a:spcBef>
                <a:spcPts val="0"/>
              </a:spcBef>
              <a:spcAft>
                <a:spcPts val="0"/>
              </a:spcAft>
              <a:buSzPts val="1400"/>
              <a:buChar char="○"/>
            </a:pPr>
            <a:r>
              <a:rPr lang="en" sz="1400"/>
              <a:t>Source position was known, so no time was spent looking for the region of the room the source was in.</a:t>
            </a:r>
            <a:endParaRPr sz="1400"/>
          </a:p>
          <a:p>
            <a:pPr indent="-317500" lvl="1" marL="914400" rtl="0" algn="l">
              <a:spcBef>
                <a:spcPts val="0"/>
              </a:spcBef>
              <a:spcAft>
                <a:spcPts val="0"/>
              </a:spcAft>
              <a:buSzPts val="1400"/>
              <a:buChar char="○"/>
            </a:pPr>
            <a:r>
              <a:rPr baseline="30000" lang="en" sz="1400"/>
              <a:t>137</a:t>
            </a:r>
            <a:r>
              <a:rPr lang="en" sz="1400"/>
              <a:t>Cs identified in &lt;5 seconds</a:t>
            </a:r>
            <a:endParaRPr sz="1400"/>
          </a:p>
          <a:p>
            <a:pPr indent="-317500" lvl="0" marL="457200" rtl="0" algn="l">
              <a:spcBef>
                <a:spcPts val="0"/>
              </a:spcBef>
              <a:spcAft>
                <a:spcPts val="0"/>
              </a:spcAft>
              <a:buSzPts val="1400"/>
              <a:buChar char="●"/>
            </a:pPr>
            <a:r>
              <a:rPr lang="en"/>
              <a:t>1 billion simulated tests run, using 5</a:t>
            </a:r>
            <a:r>
              <a:rPr baseline="30000" lang="en"/>
              <a:t>o</a:t>
            </a:r>
            <a:r>
              <a:rPr lang="en"/>
              <a:t> angular error and 10 cm positional error</a:t>
            </a:r>
            <a:endParaRPr/>
          </a:p>
          <a:p>
            <a:pPr indent="-317500" lvl="1" marL="914400" rtl="0" algn="l">
              <a:spcBef>
                <a:spcPts val="0"/>
              </a:spcBef>
              <a:spcAft>
                <a:spcPts val="0"/>
              </a:spcAft>
              <a:buSzPts val="1400"/>
              <a:buChar char="○"/>
            </a:pPr>
            <a:r>
              <a:rPr lang="en" sz="1400"/>
              <a:t>98.3% success rate with average failed distance of 23.2 cm</a:t>
            </a:r>
            <a:endParaRPr sz="1400"/>
          </a:p>
          <a:p>
            <a:pPr indent="0" lvl="0" marL="0" rtl="0" algn="l">
              <a:spcBef>
                <a:spcPts val="1200"/>
              </a:spcBef>
              <a:spcAft>
                <a:spcPts val="1200"/>
              </a:spcAft>
              <a:buNone/>
            </a:pPr>
            <a:r>
              <a:t/>
            </a:r>
            <a:endParaRPr/>
          </a:p>
        </p:txBody>
      </p:sp>
      <p:pic>
        <p:nvPicPr>
          <p:cNvPr id="357" name="Google Shape;357;p32"/>
          <p:cNvPicPr preferRelativeResize="0"/>
          <p:nvPr/>
        </p:nvPicPr>
        <p:blipFill rotWithShape="1">
          <a:blip r:embed="rId4">
            <a:alphaModFix/>
          </a:blip>
          <a:srcRect b="0" l="1248" r="1238" t="0"/>
          <a:stretch/>
        </p:blipFill>
        <p:spPr>
          <a:xfrm>
            <a:off x="4702500" y="1152475"/>
            <a:ext cx="4129798" cy="2956472"/>
          </a:xfrm>
          <a:prstGeom prst="rect">
            <a:avLst/>
          </a:prstGeom>
          <a:noFill/>
          <a:ln>
            <a:noFill/>
          </a:ln>
        </p:spPr>
      </p:pic>
      <p:pic>
        <p:nvPicPr>
          <p:cNvPr id="358" name="Google Shape;358;p32"/>
          <p:cNvPicPr preferRelativeResize="0"/>
          <p:nvPr/>
        </p:nvPicPr>
        <p:blipFill rotWithShape="1">
          <a:blip r:embed="rId5">
            <a:alphaModFix/>
          </a:blip>
          <a:srcRect b="9858" l="0" r="0" t="9858"/>
          <a:stretch/>
        </p:blipFill>
        <p:spPr>
          <a:xfrm>
            <a:off x="5766745" y="3235897"/>
            <a:ext cx="1206167" cy="795880"/>
          </a:xfrm>
          <a:prstGeom prst="rect">
            <a:avLst/>
          </a:prstGeom>
          <a:noFill/>
          <a:ln>
            <a:noFill/>
          </a:ln>
        </p:spPr>
      </p:pic>
      <p:pic>
        <p:nvPicPr>
          <p:cNvPr id="359" name="Google Shape;359;p32"/>
          <p:cNvPicPr preferRelativeResize="0"/>
          <p:nvPr/>
        </p:nvPicPr>
        <p:blipFill rotWithShape="1">
          <a:blip r:embed="rId5">
            <a:alphaModFix/>
          </a:blip>
          <a:srcRect b="9858" l="0" r="0" t="9858"/>
          <a:stretch/>
        </p:blipFill>
        <p:spPr>
          <a:xfrm flipH="1">
            <a:off x="5437152" y="2679773"/>
            <a:ext cx="904199" cy="596630"/>
          </a:xfrm>
          <a:prstGeom prst="rect">
            <a:avLst/>
          </a:prstGeom>
          <a:noFill/>
          <a:ln>
            <a:noFill/>
          </a:ln>
        </p:spPr>
      </p:pic>
      <p:pic>
        <p:nvPicPr>
          <p:cNvPr id="360" name="Google Shape;360;p32"/>
          <p:cNvPicPr preferRelativeResize="0"/>
          <p:nvPr/>
        </p:nvPicPr>
        <p:blipFill rotWithShape="1">
          <a:blip r:embed="rId5">
            <a:alphaModFix/>
          </a:blip>
          <a:srcRect b="9858" l="0" r="0" t="9858"/>
          <a:stretch/>
        </p:blipFill>
        <p:spPr>
          <a:xfrm flipH="1">
            <a:off x="7488421" y="2709396"/>
            <a:ext cx="904199" cy="596630"/>
          </a:xfrm>
          <a:prstGeom prst="rect">
            <a:avLst/>
          </a:prstGeom>
          <a:noFill/>
          <a:ln>
            <a:noFill/>
          </a:ln>
        </p:spPr>
      </p:pic>
      <p:sp>
        <p:nvSpPr>
          <p:cNvPr id="361" name="Google Shape;36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2" name="Google Shape;362;p32"/>
          <p:cNvSpPr txBox="1"/>
          <p:nvPr/>
        </p:nvSpPr>
        <p:spPr>
          <a:xfrm>
            <a:off x="4808000" y="4108950"/>
            <a:ext cx="39663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Mock-up of Full Source Finding Procedure</a:t>
            </a:r>
            <a:endParaRPr>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3"/>
          <p:cNvSpPr txBox="1"/>
          <p:nvPr>
            <p:ph type="title"/>
          </p:nvPr>
        </p:nvSpPr>
        <p:spPr>
          <a:xfrm>
            <a:off x="311700" y="1007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Conclusions</a:t>
            </a:r>
            <a:endParaRPr b="1">
              <a:solidFill>
                <a:schemeClr val="lt1"/>
              </a:solidFill>
            </a:endParaRPr>
          </a:p>
        </p:txBody>
      </p:sp>
      <p:sp>
        <p:nvSpPr>
          <p:cNvPr id="368" name="Google Shape;368;p33"/>
          <p:cNvSpPr txBox="1"/>
          <p:nvPr>
            <p:ph idx="1" type="body"/>
          </p:nvPr>
        </p:nvSpPr>
        <p:spPr>
          <a:xfrm>
            <a:off x="4702500" y="1152475"/>
            <a:ext cx="4129800" cy="31404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1800"/>
              <a:t>What Can Be Done</a:t>
            </a:r>
            <a:endParaRPr b="1" sz="1800"/>
          </a:p>
          <a:p>
            <a:pPr indent="-317500" lvl="0" marL="457200" rtl="0" algn="l">
              <a:spcBef>
                <a:spcPts val="1200"/>
              </a:spcBef>
              <a:spcAft>
                <a:spcPts val="0"/>
              </a:spcAft>
              <a:buSzPts val="1400"/>
              <a:buChar char="●"/>
            </a:pPr>
            <a:r>
              <a:rPr lang="en"/>
              <a:t>The robot can only track on source at a time</a:t>
            </a:r>
            <a:endParaRPr/>
          </a:p>
          <a:p>
            <a:pPr indent="-317500" lvl="1" marL="914400" rtl="0" algn="l">
              <a:spcBef>
                <a:spcPts val="0"/>
              </a:spcBef>
              <a:spcAft>
                <a:spcPts val="0"/>
              </a:spcAft>
              <a:buSzPts val="1400"/>
              <a:buChar char="○"/>
            </a:pPr>
            <a:r>
              <a:rPr lang="en" sz="1400"/>
              <a:t>Enabling it to track multiple sources of different radioisotopes should be simple</a:t>
            </a:r>
            <a:endParaRPr sz="1400"/>
          </a:p>
          <a:p>
            <a:pPr indent="-317500" lvl="0" marL="457200" rtl="0" algn="l">
              <a:spcBef>
                <a:spcPts val="0"/>
              </a:spcBef>
              <a:spcAft>
                <a:spcPts val="0"/>
              </a:spcAft>
              <a:buSzPts val="1400"/>
              <a:buChar char="●"/>
            </a:pPr>
            <a:r>
              <a:rPr lang="en"/>
              <a:t>Enable the robot to track multiple sources of the same isotope simultaneously</a:t>
            </a:r>
            <a:endParaRPr/>
          </a:p>
          <a:p>
            <a:pPr indent="-317500" lvl="1" marL="914400" rtl="0" algn="l">
              <a:spcBef>
                <a:spcPts val="0"/>
              </a:spcBef>
              <a:spcAft>
                <a:spcPts val="0"/>
              </a:spcAft>
              <a:buSzPts val="1400"/>
              <a:buChar char="○"/>
            </a:pPr>
            <a:r>
              <a:rPr lang="en" sz="1400"/>
              <a:t>Requires new Compton and </a:t>
            </a:r>
            <a:r>
              <a:rPr lang="en" sz="1400"/>
              <a:t>parallax</a:t>
            </a:r>
            <a:r>
              <a:rPr lang="en" sz="1400"/>
              <a:t> programs</a:t>
            </a:r>
            <a:endParaRPr sz="1400"/>
          </a:p>
          <a:p>
            <a:pPr indent="-317500" lvl="0" marL="457200" rtl="0" algn="l">
              <a:spcBef>
                <a:spcPts val="0"/>
              </a:spcBef>
              <a:spcAft>
                <a:spcPts val="0"/>
              </a:spcAft>
              <a:buSzPts val="1400"/>
              <a:buChar char="●"/>
            </a:pPr>
            <a:r>
              <a:rPr lang="en"/>
              <a:t>Test in more real world conditions</a:t>
            </a:r>
            <a:endParaRPr/>
          </a:p>
          <a:p>
            <a:pPr indent="-317500" lvl="0" marL="457200" rtl="0" algn="l">
              <a:spcBef>
                <a:spcPts val="0"/>
              </a:spcBef>
              <a:spcAft>
                <a:spcPts val="0"/>
              </a:spcAft>
              <a:buSzPts val="1400"/>
              <a:buChar char="●"/>
            </a:pPr>
            <a:r>
              <a:rPr lang="en"/>
              <a:t>Create protocols for operators</a:t>
            </a:r>
            <a:endParaRPr/>
          </a:p>
        </p:txBody>
      </p:sp>
      <p:sp>
        <p:nvSpPr>
          <p:cNvPr id="369" name="Google Shape;369;p33"/>
          <p:cNvSpPr txBox="1"/>
          <p:nvPr>
            <p:ph idx="1" type="body"/>
          </p:nvPr>
        </p:nvSpPr>
        <p:spPr>
          <a:xfrm>
            <a:off x="311700" y="1152475"/>
            <a:ext cx="4129800" cy="31404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1800"/>
              <a:t>What Has Been Done</a:t>
            </a:r>
            <a:endParaRPr b="1" sz="1800"/>
          </a:p>
          <a:p>
            <a:pPr indent="-317500" lvl="0" marL="457200" rtl="0" algn="l">
              <a:spcBef>
                <a:spcPts val="1200"/>
              </a:spcBef>
              <a:spcAft>
                <a:spcPts val="0"/>
              </a:spcAft>
              <a:buSzPts val="1400"/>
              <a:buChar char="●"/>
            </a:pPr>
            <a:r>
              <a:rPr lang="en"/>
              <a:t>Significant increase in speed - data processing takes seconds</a:t>
            </a:r>
            <a:endParaRPr/>
          </a:p>
          <a:p>
            <a:pPr indent="-317500" lvl="0" marL="457200" rtl="0" algn="l">
              <a:spcBef>
                <a:spcPts val="0"/>
              </a:spcBef>
              <a:spcAft>
                <a:spcPts val="0"/>
              </a:spcAft>
              <a:buSzPts val="1400"/>
              <a:buChar char="●"/>
            </a:pPr>
            <a:r>
              <a:rPr lang="en"/>
              <a:t>Source identification has been improved in real-world conditions</a:t>
            </a:r>
            <a:endParaRPr/>
          </a:p>
          <a:p>
            <a:pPr indent="-317500" lvl="0" marL="457200" rtl="0" algn="l">
              <a:spcBef>
                <a:spcPts val="0"/>
              </a:spcBef>
              <a:spcAft>
                <a:spcPts val="0"/>
              </a:spcAft>
              <a:buSzPts val="1400"/>
              <a:buChar char="●"/>
            </a:pPr>
            <a:r>
              <a:rPr lang="en"/>
              <a:t>The robot is capable of determining the angle to a source to within 5° 95% of the time</a:t>
            </a:r>
            <a:endParaRPr/>
          </a:p>
          <a:p>
            <a:pPr indent="-317500" lvl="0" marL="457200" rtl="0" algn="l">
              <a:spcBef>
                <a:spcPts val="0"/>
              </a:spcBef>
              <a:spcAft>
                <a:spcPts val="0"/>
              </a:spcAft>
              <a:buSzPts val="1400"/>
              <a:buChar char="●"/>
            </a:pPr>
            <a:r>
              <a:rPr lang="en"/>
              <a:t>The system as a whole can localize a source to within 15 cm</a:t>
            </a:r>
            <a:endParaRPr/>
          </a:p>
        </p:txBody>
      </p:sp>
      <p:sp>
        <p:nvSpPr>
          <p:cNvPr id="370" name="Google Shape;370;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4"/>
          <p:cNvSpPr txBox="1"/>
          <p:nvPr>
            <p:ph type="title"/>
          </p:nvPr>
        </p:nvSpPr>
        <p:spPr>
          <a:xfrm>
            <a:off x="311700" y="1016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Credit Statement</a:t>
            </a:r>
            <a:endParaRPr b="1">
              <a:solidFill>
                <a:schemeClr val="lt1"/>
              </a:solidFill>
            </a:endParaRPr>
          </a:p>
          <a:p>
            <a:pPr indent="0" lvl="0" marL="0" rtl="0" algn="ctr">
              <a:spcBef>
                <a:spcPts val="0"/>
              </a:spcBef>
              <a:spcAft>
                <a:spcPts val="0"/>
              </a:spcAft>
              <a:buNone/>
            </a:pPr>
            <a:r>
              <a:t/>
            </a:r>
            <a:endParaRPr b="1">
              <a:solidFill>
                <a:schemeClr val="lt1"/>
              </a:solidFill>
            </a:endParaRPr>
          </a:p>
        </p:txBody>
      </p:sp>
      <p:sp>
        <p:nvSpPr>
          <p:cNvPr id="376" name="Google Shape;376;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7" name="Google Shape;377;p34"/>
          <p:cNvSpPr txBox="1"/>
          <p:nvPr>
            <p:ph idx="1" type="body"/>
          </p:nvPr>
        </p:nvSpPr>
        <p:spPr>
          <a:xfrm>
            <a:off x="311700" y="1306350"/>
            <a:ext cx="8520600" cy="31404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sz="1800"/>
              <a:t>Caleb Bush: Writing program for detector data retrieval, writing “weighted back projection” Compton scatter algorithm. </a:t>
            </a:r>
            <a:endParaRPr sz="1800"/>
          </a:p>
          <a:p>
            <a:pPr indent="-342900" lvl="0" marL="457200" rtl="0" algn="l">
              <a:spcBef>
                <a:spcPts val="0"/>
              </a:spcBef>
              <a:spcAft>
                <a:spcPts val="0"/>
              </a:spcAft>
              <a:buSzPts val="1800"/>
              <a:buChar char="●"/>
            </a:pPr>
            <a:r>
              <a:rPr lang="en" sz="1800"/>
              <a:t>Giuliano Fonte Basso: Background research, improving spectroscopy runtime, source identification, and design of visuals for presentation.</a:t>
            </a:r>
            <a:endParaRPr sz="1800"/>
          </a:p>
          <a:p>
            <a:pPr indent="-342900" lvl="0" marL="457200" rtl="0" algn="l">
              <a:spcBef>
                <a:spcPts val="0"/>
              </a:spcBef>
              <a:spcAft>
                <a:spcPts val="0"/>
              </a:spcAft>
              <a:buSzPts val="1800"/>
              <a:buChar char="●"/>
            </a:pPr>
            <a:r>
              <a:rPr lang="en" sz="1800"/>
              <a:t>Aaron Belman-Wells: Writing software for integrated systems source localization, robot position finding, and validating systems. </a:t>
            </a:r>
            <a:endParaRPr sz="1800"/>
          </a:p>
          <a:p>
            <a:pPr indent="-342900" lvl="0" marL="457200" rtl="0" algn="l">
              <a:spcBef>
                <a:spcPts val="0"/>
              </a:spcBef>
              <a:spcAft>
                <a:spcPts val="0"/>
              </a:spcAft>
              <a:buSzPts val="1800"/>
              <a:buChar char="●"/>
            </a:pPr>
            <a:r>
              <a:rPr lang="en" sz="1800"/>
              <a:t>James Berry: Significant technical help with the robot and with locating resources.</a:t>
            </a:r>
            <a:endParaRPr sz="1800"/>
          </a:p>
          <a:p>
            <a:pPr indent="-342900" lvl="0" marL="457200" rtl="0" algn="l">
              <a:spcBef>
                <a:spcPts val="0"/>
              </a:spcBef>
              <a:spcAft>
                <a:spcPts val="0"/>
              </a:spcAft>
              <a:buSzPts val="1800"/>
              <a:buChar char="●"/>
            </a:pPr>
            <a:r>
              <a:rPr lang="en" sz="1800"/>
              <a:t>Dr. He: Access to the robot and the M400 detector, advice on presentation.</a:t>
            </a:r>
            <a:endParaRPr sz="1800"/>
          </a:p>
          <a:p>
            <a:pPr indent="-342900" lvl="0" marL="457200" rtl="0" algn="l">
              <a:spcBef>
                <a:spcPts val="0"/>
              </a:spcBef>
              <a:spcAft>
                <a:spcPts val="0"/>
              </a:spcAft>
              <a:buSzPts val="1800"/>
              <a:buChar char="●"/>
            </a:pPr>
            <a:r>
              <a:rPr lang="en" sz="1800"/>
              <a:t>Staff of the ORION Lab: Help with programs and access to check sources.</a:t>
            </a:r>
            <a:endParaRPr sz="1800"/>
          </a:p>
          <a:p>
            <a:pPr indent="-342900" lvl="0" marL="457200" rtl="0" algn="l">
              <a:spcBef>
                <a:spcPts val="0"/>
              </a:spcBef>
              <a:spcAft>
                <a:spcPts val="0"/>
              </a:spcAft>
              <a:buSzPts val="1800"/>
              <a:buChar char="●"/>
            </a:pPr>
            <a:r>
              <a:rPr lang="en" sz="1800"/>
              <a:t>Ners 492 instructional team: Help presenting results.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5"/>
          <p:cNvSpPr txBox="1"/>
          <p:nvPr>
            <p:ph type="title"/>
          </p:nvPr>
        </p:nvSpPr>
        <p:spPr>
          <a:xfrm>
            <a:off x="311700" y="115159"/>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References</a:t>
            </a:r>
            <a:endParaRPr b="1">
              <a:solidFill>
                <a:schemeClr val="lt1"/>
              </a:solidFill>
            </a:endParaRPr>
          </a:p>
        </p:txBody>
      </p:sp>
      <p:sp>
        <p:nvSpPr>
          <p:cNvPr id="383" name="Google Shape;38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1"/>
              </a:buClr>
              <a:buSzPts val="1400"/>
              <a:buAutoNum type="arabicPeriod"/>
            </a:pPr>
            <a:r>
              <a:rPr lang="en" sz="1400">
                <a:solidFill>
                  <a:schemeClr val="dk1"/>
                </a:solidFill>
              </a:rPr>
              <a:t>R. M. Vázquez-Cervantes and F. J. Ramirez-Jiménez, "6-Wheel Terrestrial Robot for Radiation Detection," 2017 IEEE Nuclear Science Symposium and Medical Imaging Conference (NSS/MIC), Atlanta, GA, USA, 2017, pp. 1-5, doi: 10.1109/NSSMIC.2017.8532653.</a:t>
            </a:r>
            <a:endParaRPr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sz="1400">
                <a:solidFill>
                  <a:schemeClr val="dk1"/>
                </a:solidFill>
              </a:rPr>
              <a:t>Veja Fotos Da Época Do Acidente Com O Césio-137 Em Goiânia.” </a:t>
            </a:r>
            <a:r>
              <a:rPr i="1" lang="en" sz="1400">
                <a:solidFill>
                  <a:schemeClr val="dk1"/>
                </a:solidFill>
              </a:rPr>
              <a:t>G1</a:t>
            </a:r>
            <a:r>
              <a:rPr lang="en" sz="1400">
                <a:solidFill>
                  <a:schemeClr val="dk1"/>
                </a:solidFill>
              </a:rPr>
              <a:t>, </a:t>
            </a:r>
            <a:r>
              <a:rPr lang="en" sz="1400">
                <a:solidFill>
                  <a:schemeClr val="accent1"/>
                </a:solidFill>
              </a:rPr>
              <a:t>g1.globo.com/goias/fotos/2012/09/veja-fotos-da-epoca-do-acidente-com-o-cesio-137-em-goiania.html#F563546</a:t>
            </a:r>
            <a:r>
              <a:rPr lang="en" sz="1400">
                <a:solidFill>
                  <a:schemeClr val="dk1"/>
                </a:solidFill>
              </a:rPr>
              <a:t>. Accessed 18 Apr. 2024.</a:t>
            </a:r>
            <a:endParaRPr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i="1" lang="en" sz="1400">
                <a:solidFill>
                  <a:schemeClr val="dk1"/>
                </a:solidFill>
              </a:rPr>
              <a:t>M400 - H3D, Inc.</a:t>
            </a:r>
            <a:r>
              <a:rPr lang="en" sz="1400">
                <a:solidFill>
                  <a:schemeClr val="dk1"/>
                </a:solidFill>
              </a:rPr>
              <a:t> (2024). h3dgamma.com. </a:t>
            </a:r>
            <a:r>
              <a:rPr lang="en" sz="1400" u="sng">
                <a:solidFill>
                  <a:schemeClr val="accent1"/>
                </a:solidFill>
                <a:hlinkClick r:id="rId3">
                  <a:extLst>
                    <a:ext uri="{A12FA001-AC4F-418D-AE19-62706E023703}">
                      <ahyp:hlinkClr val="tx"/>
                    </a:ext>
                  </a:extLst>
                </a:hlinkClick>
              </a:rPr>
              <a:t>https://h3dgamma.com/M400Specs.pdf</a:t>
            </a:r>
            <a:endParaRPr sz="1400">
              <a:solidFill>
                <a:schemeClr val="accent1"/>
              </a:solidFill>
            </a:endParaRPr>
          </a:p>
          <a:p>
            <a:pPr indent="-317500" lvl="0" marL="457200" rtl="0" algn="l">
              <a:lnSpc>
                <a:spcPct val="115000"/>
              </a:lnSpc>
              <a:spcBef>
                <a:spcPts val="0"/>
              </a:spcBef>
              <a:spcAft>
                <a:spcPts val="0"/>
              </a:spcAft>
              <a:buClr>
                <a:schemeClr val="dk1"/>
              </a:buClr>
              <a:buSzPts val="1400"/>
              <a:buAutoNum type="arabicPeriod"/>
            </a:pPr>
            <a:r>
              <a:rPr lang="en" sz="1400">
                <a:solidFill>
                  <a:schemeClr val="dk1"/>
                </a:solidFill>
              </a:rPr>
              <a:t>Knoll, G. F. (2000). Radiation detection and measurement: Glenn F. Knoll.. United Kingdom: Wiley.</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Brini, W. (2022, September 16). </a:t>
            </a:r>
            <a:r>
              <a:rPr i="1" lang="en" sz="1400">
                <a:solidFill>
                  <a:schemeClr val="dk1"/>
                </a:solidFill>
              </a:rPr>
              <a:t>How to create a 2D map of your room with LiDAR</a:t>
            </a:r>
            <a:r>
              <a:rPr lang="en" sz="1400">
                <a:solidFill>
                  <a:schemeClr val="dk1"/>
                </a:solidFill>
              </a:rPr>
              <a:t>. MUO. </a:t>
            </a:r>
            <a:r>
              <a:rPr lang="en" sz="1400">
                <a:solidFill>
                  <a:schemeClr val="accent1"/>
                </a:solidFill>
              </a:rPr>
              <a:t>https://www.makeuseof.com/how-to-create-a-2d-map-of-your-room-with-lidar/</a:t>
            </a:r>
            <a:endParaRPr sz="1400">
              <a:solidFill>
                <a:schemeClr val="accent1"/>
              </a:solidFill>
            </a:endParaRPr>
          </a:p>
          <a:p>
            <a:pPr indent="-317500" lvl="0" marL="457200" rtl="0" algn="l">
              <a:lnSpc>
                <a:spcPct val="115000"/>
              </a:lnSpc>
              <a:spcBef>
                <a:spcPts val="0"/>
              </a:spcBef>
              <a:spcAft>
                <a:spcPts val="0"/>
              </a:spcAft>
              <a:buClr>
                <a:schemeClr val="dk1"/>
              </a:buClr>
              <a:buSzPts val="1400"/>
              <a:buAutoNum type="arabicPeriod"/>
            </a:pPr>
            <a:r>
              <a:rPr lang="en" sz="1400">
                <a:solidFill>
                  <a:schemeClr val="dk1"/>
                </a:solidFill>
              </a:rPr>
              <a:t>Hunt, J. (n.d.). </a:t>
            </a:r>
            <a:r>
              <a:rPr i="1" lang="en" sz="1400">
                <a:solidFill>
                  <a:schemeClr val="dk1"/>
                </a:solidFill>
              </a:rPr>
              <a:t>Parallax </a:t>
            </a:r>
            <a:r>
              <a:rPr lang="en" sz="1400">
                <a:solidFill>
                  <a:schemeClr val="dk1"/>
                </a:solidFill>
              </a:rPr>
              <a:t>. Parallax. </a:t>
            </a:r>
            <a:r>
              <a:rPr lang="en" sz="1400" u="sng">
                <a:solidFill>
                  <a:schemeClr val="hlink"/>
                </a:solidFill>
                <a:hlinkClick r:id="rId4"/>
              </a:rPr>
              <a:t>https://www.joyceproject.com/notes/080008parallax.htm</a:t>
            </a:r>
            <a:endParaRPr sz="1400">
              <a:solidFill>
                <a:schemeClr val="accent1"/>
              </a:solidFill>
            </a:endParaRPr>
          </a:p>
          <a:p>
            <a:pPr indent="0" lvl="0" marL="0" rtl="0" algn="l">
              <a:lnSpc>
                <a:spcPct val="115000"/>
              </a:lnSpc>
              <a:spcBef>
                <a:spcPts val="1200"/>
              </a:spcBef>
              <a:spcAft>
                <a:spcPts val="1200"/>
              </a:spcAft>
              <a:buNone/>
            </a:pPr>
            <a:r>
              <a:t/>
            </a:r>
            <a:endParaRPr sz="1400">
              <a:solidFill>
                <a:schemeClr val="accent1"/>
              </a:solidFill>
            </a:endParaRPr>
          </a:p>
        </p:txBody>
      </p:sp>
      <p:sp>
        <p:nvSpPr>
          <p:cNvPr id="384" name="Google Shape;384;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6"/>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Generative AI statement</a:t>
            </a:r>
            <a:endParaRPr b="1">
              <a:solidFill>
                <a:schemeClr val="lt1"/>
              </a:solidFill>
            </a:endParaRPr>
          </a:p>
        </p:txBody>
      </p:sp>
      <p:sp>
        <p:nvSpPr>
          <p:cNvPr id="390" name="Google Shape;39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t>
            </a:r>
            <a:r>
              <a:rPr lang="en"/>
              <a:t>UM-GPT tool was used to generate and debug some sections of code in both Compton scattering and position finding systems. This was the only use of generative AI in this project, and AI was not used to generate any part, text or image, of this presentation. </a:t>
            </a:r>
            <a:endParaRPr/>
          </a:p>
        </p:txBody>
      </p:sp>
      <p:sp>
        <p:nvSpPr>
          <p:cNvPr id="391" name="Google Shape;391;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
        <p:nvSpPr>
          <p:cNvPr id="397" name="Google Shape;397;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16900"/>
            <a:ext cx="8520600" cy="572700"/>
          </a:xfrm>
          <a:prstGeom prst="rect">
            <a:avLst/>
          </a:prstGeom>
          <a:ln>
            <a:noFill/>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Background: Use case</a:t>
            </a:r>
            <a:endParaRPr b="1">
              <a:solidFill>
                <a:schemeClr val="lt1"/>
              </a:solidFill>
            </a:endParaRPr>
          </a:p>
          <a:p>
            <a:pPr indent="0" lvl="0" marL="0" rtl="0" algn="l">
              <a:spcBef>
                <a:spcPts val="0"/>
              </a:spcBef>
              <a:spcAft>
                <a:spcPts val="0"/>
              </a:spcAft>
              <a:buNone/>
            </a:pPr>
            <a:r>
              <a:t/>
            </a:r>
            <a:endParaRPr/>
          </a:p>
        </p:txBody>
      </p:sp>
      <p:sp>
        <p:nvSpPr>
          <p:cNvPr id="79" name="Google Shape;7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5"/>
          <p:cNvSpPr txBox="1"/>
          <p:nvPr>
            <p:ph idx="1" type="body"/>
          </p:nvPr>
        </p:nvSpPr>
        <p:spPr>
          <a:xfrm>
            <a:off x="311700" y="1076275"/>
            <a:ext cx="4952100" cy="37974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Goiania Brazil:</a:t>
            </a:r>
            <a:endParaRPr sz="1600"/>
          </a:p>
          <a:p>
            <a:pPr indent="-330200" lvl="1" marL="914400" rtl="0" algn="l">
              <a:spcBef>
                <a:spcPts val="0"/>
              </a:spcBef>
              <a:spcAft>
                <a:spcPts val="0"/>
              </a:spcAft>
              <a:buSzPts val="1600"/>
              <a:buChar char="○"/>
            </a:pPr>
            <a:r>
              <a:rPr lang="en" sz="1600"/>
              <a:t> kCi </a:t>
            </a:r>
            <a:r>
              <a:rPr baseline="30000" lang="en" sz="1600"/>
              <a:t>137</a:t>
            </a:r>
            <a:r>
              <a:rPr lang="en" sz="1600"/>
              <a:t>Cs source is lost from a hospital</a:t>
            </a:r>
            <a:endParaRPr sz="1600"/>
          </a:p>
          <a:p>
            <a:pPr indent="-330200" lvl="1" marL="914400" rtl="0" algn="l">
              <a:spcBef>
                <a:spcPts val="0"/>
              </a:spcBef>
              <a:spcAft>
                <a:spcPts val="0"/>
              </a:spcAft>
              <a:buSzPts val="1600"/>
              <a:buChar char="○"/>
            </a:pPr>
            <a:r>
              <a:rPr lang="en" sz="1600"/>
              <a:t> 4 dead, 28 badly injured, over 3500 cubic meters of radioactive waste generated</a:t>
            </a:r>
            <a:endParaRPr sz="1600"/>
          </a:p>
          <a:p>
            <a:pPr indent="-330200" lvl="1" marL="914400" rtl="0" algn="l">
              <a:spcBef>
                <a:spcPts val="0"/>
              </a:spcBef>
              <a:spcAft>
                <a:spcPts val="0"/>
              </a:spcAft>
              <a:buSzPts val="1600"/>
              <a:buChar char="○"/>
            </a:pPr>
            <a:r>
              <a:rPr lang="en" sz="1600"/>
              <a:t>Difficulty finding the source because of the danger to workers</a:t>
            </a:r>
            <a:endParaRPr sz="1600"/>
          </a:p>
          <a:p>
            <a:pPr indent="-330200" lvl="0" marL="457200" rtl="0" algn="l">
              <a:spcBef>
                <a:spcPts val="0"/>
              </a:spcBef>
              <a:spcAft>
                <a:spcPts val="0"/>
              </a:spcAft>
              <a:buSzPts val="1600"/>
              <a:buChar char="●"/>
            </a:pPr>
            <a:r>
              <a:rPr lang="en" sz="1600"/>
              <a:t>Prior work: </a:t>
            </a:r>
            <a:endParaRPr sz="1600"/>
          </a:p>
          <a:p>
            <a:pPr indent="-330200" lvl="1" marL="914400" rtl="0" algn="l">
              <a:spcBef>
                <a:spcPts val="0"/>
              </a:spcBef>
              <a:spcAft>
                <a:spcPts val="0"/>
              </a:spcAft>
              <a:buSzPts val="1600"/>
              <a:buChar char="○"/>
            </a:pPr>
            <a:r>
              <a:rPr lang="en" sz="1600"/>
              <a:t>Robots capable of detecting radiation intensity</a:t>
            </a:r>
            <a:endParaRPr sz="1600"/>
          </a:p>
          <a:p>
            <a:pPr indent="-330200" lvl="2" marL="1371600" rtl="0" algn="l">
              <a:spcBef>
                <a:spcPts val="0"/>
              </a:spcBef>
              <a:spcAft>
                <a:spcPts val="0"/>
              </a:spcAft>
              <a:buSzPts val="1600"/>
              <a:buChar char="■"/>
            </a:pPr>
            <a:r>
              <a:rPr lang="en" sz="1600"/>
              <a:t>Requires human interpretation to locate source </a:t>
            </a:r>
            <a:r>
              <a:rPr baseline="30000" lang="en" sz="1600"/>
              <a:t>[1]</a:t>
            </a:r>
            <a:endParaRPr baseline="30000" sz="1600">
              <a:solidFill>
                <a:srgbClr val="FF0000"/>
              </a:solidFill>
            </a:endParaRPr>
          </a:p>
          <a:p>
            <a:pPr indent="0" lvl="0" marL="457200" rtl="0" algn="l">
              <a:spcBef>
                <a:spcPts val="1200"/>
              </a:spcBef>
              <a:spcAft>
                <a:spcPts val="0"/>
              </a:spcAft>
              <a:buNone/>
            </a:pPr>
            <a:r>
              <a:t/>
            </a:r>
            <a:endParaRPr sz="1200"/>
          </a:p>
          <a:p>
            <a:pPr indent="0" lvl="0" marL="0" rtl="0" algn="l">
              <a:spcBef>
                <a:spcPts val="1200"/>
              </a:spcBef>
              <a:spcAft>
                <a:spcPts val="1200"/>
              </a:spcAft>
              <a:buNone/>
            </a:pPr>
            <a:r>
              <a:t/>
            </a:r>
            <a:endParaRPr sz="1500"/>
          </a:p>
        </p:txBody>
      </p:sp>
      <p:pic>
        <p:nvPicPr>
          <p:cNvPr descr="&#10;Fig. 1&#10; - &#10;&#10;Robot with 6 - wheels with two radiation detectors and a container with lead shielding.&#10;&#10;" id="81" name="Google Shape;81;p15"/>
          <p:cNvPicPr preferRelativeResize="0"/>
          <p:nvPr/>
        </p:nvPicPr>
        <p:blipFill rotWithShape="1">
          <a:blip r:embed="rId3">
            <a:alphaModFix/>
          </a:blip>
          <a:srcRect b="7723" l="0" r="10088" t="0"/>
          <a:stretch/>
        </p:blipFill>
        <p:spPr>
          <a:xfrm>
            <a:off x="7305375" y="2012332"/>
            <a:ext cx="1581450" cy="2218919"/>
          </a:xfrm>
          <a:prstGeom prst="rect">
            <a:avLst/>
          </a:prstGeom>
          <a:noFill/>
          <a:ln>
            <a:noFill/>
          </a:ln>
        </p:spPr>
      </p:pic>
      <p:sp>
        <p:nvSpPr>
          <p:cNvPr id="82" name="Google Shape;82;p15"/>
          <p:cNvSpPr txBox="1"/>
          <p:nvPr/>
        </p:nvSpPr>
        <p:spPr>
          <a:xfrm>
            <a:off x="7357051" y="1000075"/>
            <a:ext cx="1478100" cy="23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Alternative radiation survey robot</a:t>
            </a:r>
            <a:endParaRPr>
              <a:solidFill>
                <a:schemeClr val="dk2"/>
              </a:solidFill>
            </a:endParaRPr>
          </a:p>
        </p:txBody>
      </p:sp>
      <p:pic>
        <p:nvPicPr>
          <p:cNvPr id="83" name="Google Shape;83;p15"/>
          <p:cNvPicPr preferRelativeResize="0"/>
          <p:nvPr/>
        </p:nvPicPr>
        <p:blipFill rotWithShape="1">
          <a:blip r:embed="rId4">
            <a:alphaModFix/>
          </a:blip>
          <a:srcRect b="0" l="46747" r="7014" t="0"/>
          <a:stretch/>
        </p:blipFill>
        <p:spPr>
          <a:xfrm>
            <a:off x="5493864" y="1076275"/>
            <a:ext cx="1581450" cy="2330448"/>
          </a:xfrm>
          <a:prstGeom prst="rect">
            <a:avLst/>
          </a:prstGeom>
          <a:noFill/>
          <a:ln>
            <a:noFill/>
          </a:ln>
        </p:spPr>
      </p:pic>
      <p:sp>
        <p:nvSpPr>
          <p:cNvPr id="84" name="Google Shape;84;p15"/>
          <p:cNvSpPr txBox="1"/>
          <p:nvPr/>
        </p:nvSpPr>
        <p:spPr>
          <a:xfrm>
            <a:off x="5530938" y="3482925"/>
            <a:ext cx="1478100" cy="81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Radiation Workers in Goiana </a:t>
            </a:r>
            <a:r>
              <a:rPr baseline="30000" lang="en">
                <a:solidFill>
                  <a:schemeClr val="dk2"/>
                </a:solidFill>
              </a:rPr>
              <a:t>[2]</a:t>
            </a:r>
            <a:endParaRPr baseline="30000">
              <a:solidFill>
                <a:srgbClr val="FF0000"/>
              </a:solidFill>
            </a:endParaRPr>
          </a:p>
        </p:txBody>
      </p:sp>
      <p:sp>
        <p:nvSpPr>
          <p:cNvPr id="85" name="Google Shape;85;p15"/>
          <p:cNvSpPr txBox="1"/>
          <p:nvPr/>
        </p:nvSpPr>
        <p:spPr>
          <a:xfrm>
            <a:off x="7433400" y="4231250"/>
            <a:ext cx="1325400" cy="196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Clr>
                <a:schemeClr val="dk1"/>
              </a:buClr>
              <a:buSzPts val="1100"/>
              <a:buFont typeface="Arial"/>
              <a:buNone/>
            </a:pPr>
            <a:r>
              <a:rPr lang="en" sz="800">
                <a:solidFill>
                  <a:schemeClr val="dk1"/>
                </a:solidFill>
              </a:rPr>
              <a:t>Vázquez-Cervantes et. all, 2017</a:t>
            </a:r>
            <a:endParaRPr sz="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1" name="Google Shape;91;p16"/>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Prior Team’s Work</a:t>
            </a:r>
            <a:endParaRPr b="1">
              <a:solidFill>
                <a:schemeClr val="lt1"/>
              </a:solidFill>
            </a:endParaRPr>
          </a:p>
        </p:txBody>
      </p:sp>
      <p:sp>
        <p:nvSpPr>
          <p:cNvPr id="92" name="Google Shape;92;p16"/>
          <p:cNvSpPr txBox="1"/>
          <p:nvPr>
            <p:ph idx="1" type="body"/>
          </p:nvPr>
        </p:nvSpPr>
        <p:spPr>
          <a:xfrm>
            <a:off x="410850" y="1027200"/>
            <a:ext cx="8124000" cy="3509100"/>
          </a:xfrm>
          <a:prstGeom prst="rect">
            <a:avLst/>
          </a:prstGeom>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Bought robot and integrated M400 to create radiation mapping system</a:t>
            </a:r>
            <a:endParaRPr sz="1500"/>
          </a:p>
          <a:p>
            <a:pPr indent="-323850" lvl="1" marL="914400" rtl="0" algn="l">
              <a:spcBef>
                <a:spcPts val="0"/>
              </a:spcBef>
              <a:spcAft>
                <a:spcPts val="0"/>
              </a:spcAft>
              <a:buSzPts val="1500"/>
              <a:buChar char="○"/>
            </a:pPr>
            <a:r>
              <a:rPr lang="en" sz="1500"/>
              <a:t>Gaussian imaging was found to not be accurate or reliable</a:t>
            </a:r>
            <a:endParaRPr sz="1500"/>
          </a:p>
          <a:p>
            <a:pPr indent="-323850" lvl="1" marL="914400" rtl="0" algn="l">
              <a:spcBef>
                <a:spcPts val="0"/>
              </a:spcBef>
              <a:spcAft>
                <a:spcPts val="0"/>
              </a:spcAft>
              <a:buSzPts val="1500"/>
              <a:buChar char="○"/>
            </a:pPr>
            <a:r>
              <a:rPr lang="en" sz="1500"/>
              <a:t>Compton imaging could be very accurate, average of 21 cm difference, but surveys and data processing take impractically long</a:t>
            </a:r>
            <a:endParaRPr sz="1500"/>
          </a:p>
          <a:p>
            <a:pPr indent="-323850" lvl="0" marL="457200" rtl="0" algn="l">
              <a:spcBef>
                <a:spcPts val="0"/>
              </a:spcBef>
              <a:spcAft>
                <a:spcPts val="0"/>
              </a:spcAft>
              <a:buSzPts val="1500"/>
              <a:buChar char="●"/>
            </a:pPr>
            <a:r>
              <a:rPr lang="en" sz="1500"/>
              <a:t>Spectroscopy successfully identified isotopes in 99.6% of 3002 spectra</a:t>
            </a:r>
            <a:endParaRPr sz="1500"/>
          </a:p>
          <a:p>
            <a:pPr indent="-323850" lvl="1" marL="914400" rtl="0" algn="l">
              <a:spcBef>
                <a:spcPts val="0"/>
              </a:spcBef>
              <a:spcAft>
                <a:spcPts val="0"/>
              </a:spcAft>
              <a:buSzPts val="1500"/>
              <a:buChar char="○"/>
            </a:pPr>
            <a:r>
              <a:rPr lang="en" sz="1500"/>
              <a:t>Used ideal data with lead shielding to block much of background</a:t>
            </a:r>
            <a:endParaRPr sz="1500"/>
          </a:p>
          <a:p>
            <a:pPr indent="-323850" lvl="0" marL="457200" rtl="0" algn="l">
              <a:spcBef>
                <a:spcPts val="0"/>
              </a:spcBef>
              <a:spcAft>
                <a:spcPts val="0"/>
              </a:spcAft>
              <a:buSzPts val="1500"/>
              <a:buChar char="●"/>
            </a:pPr>
            <a:r>
              <a:rPr b="1" lang="en" sz="1500"/>
              <a:t>High accuracy, but all data must be collected before being processed (~ minutes)</a:t>
            </a:r>
            <a:endParaRPr b="1" sz="15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8" name="Google Shape;98;p17"/>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Motivation: Continuing work</a:t>
            </a:r>
            <a:endParaRPr b="1">
              <a:solidFill>
                <a:schemeClr val="lt1"/>
              </a:solidFill>
            </a:endParaRPr>
          </a:p>
        </p:txBody>
      </p:sp>
      <p:sp>
        <p:nvSpPr>
          <p:cNvPr id="99" name="Google Shape;99;p17"/>
          <p:cNvSpPr txBox="1"/>
          <p:nvPr>
            <p:ph idx="2" type="body"/>
          </p:nvPr>
        </p:nvSpPr>
        <p:spPr>
          <a:xfrm>
            <a:off x="211525" y="1017625"/>
            <a:ext cx="8520600" cy="3645600"/>
          </a:xfrm>
          <a:prstGeom prst="rect">
            <a:avLst/>
          </a:prstGeom>
          <a:ln>
            <a:noFill/>
          </a:ln>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Need for live data collection and processing</a:t>
            </a:r>
            <a:endParaRPr b="1" sz="1500"/>
          </a:p>
          <a:p>
            <a:pPr indent="-317500" lvl="1" marL="914400" rtl="0" algn="l">
              <a:spcBef>
                <a:spcPts val="0"/>
              </a:spcBef>
              <a:spcAft>
                <a:spcPts val="0"/>
              </a:spcAft>
              <a:buSzPts val="1400"/>
              <a:buChar char="○"/>
            </a:pPr>
            <a:r>
              <a:rPr lang="en" sz="1400"/>
              <a:t>Both teams motivated by taking the human operator out of danger</a:t>
            </a:r>
            <a:endParaRPr sz="1400"/>
          </a:p>
          <a:p>
            <a:pPr indent="-317500" lvl="1" marL="914400" rtl="0" algn="l">
              <a:spcBef>
                <a:spcPts val="0"/>
              </a:spcBef>
              <a:spcAft>
                <a:spcPts val="0"/>
              </a:spcAft>
              <a:buSzPts val="1400"/>
              <a:buChar char="○"/>
            </a:pPr>
            <a:r>
              <a:rPr lang="en" sz="1400"/>
              <a:t>We still want the human operator to be able to make intelligent decisions based on collected data</a:t>
            </a:r>
            <a:endParaRPr sz="1400"/>
          </a:p>
          <a:p>
            <a:pPr indent="-317500" lvl="0" marL="457200" rtl="0" algn="l">
              <a:spcBef>
                <a:spcPts val="0"/>
              </a:spcBef>
              <a:spcAft>
                <a:spcPts val="0"/>
              </a:spcAft>
              <a:buSzPts val="1400"/>
              <a:buChar char="●"/>
            </a:pPr>
            <a:r>
              <a:rPr lang="en"/>
              <a:t>Real world survey tool: data must be collected and processed</a:t>
            </a:r>
            <a:r>
              <a:rPr b="1" lang="en"/>
              <a:t> live and wirelessly, without compromising accuracy</a:t>
            </a:r>
            <a:endParaRPr b="1"/>
          </a:p>
          <a:p>
            <a:pPr indent="0" lvl="0" marL="0" rtl="0" algn="l">
              <a:spcBef>
                <a:spcPts val="1200"/>
              </a:spcBef>
              <a:spcAft>
                <a:spcPts val="0"/>
              </a:spcAft>
              <a:buNone/>
            </a:pPr>
            <a:r>
              <a:t/>
            </a:r>
            <a:endParaRPr b="1" sz="1600"/>
          </a:p>
          <a:p>
            <a:pPr indent="0" lvl="0" marL="0" rtl="0" algn="l">
              <a:spcBef>
                <a:spcPts val="1200"/>
              </a:spcBef>
              <a:spcAft>
                <a:spcPts val="0"/>
              </a:spcAft>
              <a:buNone/>
            </a:pPr>
            <a:r>
              <a:rPr b="1" lang="en" sz="1600"/>
              <a:t>By delivering 3D information to an operator in real time, the speed and accuracy of surveys is increased, making the system practical for remote operation in real-world conditions, keeping future operators out of </a:t>
            </a:r>
            <a:r>
              <a:rPr b="1" lang="en" sz="1600"/>
              <a:t>harm's</a:t>
            </a:r>
            <a:r>
              <a:rPr b="1" lang="en" sz="1600"/>
              <a:t> way.</a:t>
            </a:r>
            <a:endParaRPr b="1" sz="16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00" y="156750"/>
            <a:ext cx="8520600" cy="572700"/>
          </a:xfrm>
          <a:prstGeom prst="rect">
            <a:avLst/>
          </a:prstGeom>
        </p:spPr>
        <p:txBody>
          <a:bodyPr anchorCtr="0" anchor="t" bIns="91425" lIns="91425" spcFirstLastPara="1" rIns="91425" wrap="square" tIns="91425">
            <a:normAutofit/>
          </a:bodyPr>
          <a:lstStyle/>
          <a:p>
            <a:pPr indent="0" lvl="0" marL="457200" rtl="0" algn="ctr">
              <a:lnSpc>
                <a:spcPct val="115000"/>
              </a:lnSpc>
              <a:spcBef>
                <a:spcPts val="0"/>
              </a:spcBef>
              <a:spcAft>
                <a:spcPts val="1200"/>
              </a:spcAft>
              <a:buClr>
                <a:schemeClr val="dk1"/>
              </a:buClr>
              <a:buSzPts val="1100"/>
              <a:buFont typeface="Arial"/>
              <a:buNone/>
            </a:pPr>
            <a:r>
              <a:rPr b="1" lang="en" sz="2500">
                <a:solidFill>
                  <a:schemeClr val="lt1"/>
                </a:solidFill>
              </a:rPr>
              <a:t>Design Requirements</a:t>
            </a:r>
            <a:endParaRPr b="1" sz="2500">
              <a:solidFill>
                <a:schemeClr val="lt1"/>
              </a:solidFill>
            </a:endParaRPr>
          </a:p>
        </p:txBody>
      </p:sp>
      <p:sp>
        <p:nvSpPr>
          <p:cNvPr id="105" name="Google Shape;10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6" name="Google Shape;106;p18"/>
          <p:cNvSpPr txBox="1"/>
          <p:nvPr>
            <p:ph idx="2" type="body"/>
          </p:nvPr>
        </p:nvSpPr>
        <p:spPr>
          <a:xfrm>
            <a:off x="174150" y="988150"/>
            <a:ext cx="8520600" cy="3675000"/>
          </a:xfrm>
          <a:prstGeom prst="rect">
            <a:avLst/>
          </a:prstGeom>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Must match </a:t>
            </a:r>
            <a:r>
              <a:rPr b="1" lang="en" sz="1800"/>
              <a:t>speed and accuracy of existing systems in live processing</a:t>
            </a:r>
            <a:endParaRPr b="1" sz="1800"/>
          </a:p>
          <a:p>
            <a:pPr indent="-330200" lvl="0" marL="457200" rtl="0" algn="l">
              <a:spcBef>
                <a:spcPts val="1200"/>
              </a:spcBef>
              <a:spcAft>
                <a:spcPts val="0"/>
              </a:spcAft>
              <a:buSzPts val="1600"/>
              <a:buChar char="●"/>
            </a:pPr>
            <a:r>
              <a:rPr b="1" lang="en" sz="1600"/>
              <a:t>Precise Localization: </a:t>
            </a:r>
            <a:endParaRPr b="1" sz="1600"/>
          </a:p>
          <a:p>
            <a:pPr indent="-330200" lvl="1" marL="914400" rtl="0" algn="l">
              <a:spcBef>
                <a:spcPts val="0"/>
              </a:spcBef>
              <a:spcAft>
                <a:spcPts val="0"/>
              </a:spcAft>
              <a:buSzPts val="1600"/>
              <a:buChar char="○"/>
            </a:pPr>
            <a:r>
              <a:rPr lang="en" sz="1600"/>
              <a:t>Able to locate a weak (60 μCi) </a:t>
            </a:r>
            <a:r>
              <a:rPr baseline="30000" lang="en" sz="1600"/>
              <a:t>137</a:t>
            </a:r>
            <a:r>
              <a:rPr lang="en" sz="1600"/>
              <a:t>Cs source to within 15 cm</a:t>
            </a:r>
            <a:endParaRPr sz="1600"/>
          </a:p>
          <a:p>
            <a:pPr indent="-330200" lvl="0" marL="457200" rtl="0" algn="l">
              <a:spcBef>
                <a:spcPts val="0"/>
              </a:spcBef>
              <a:spcAft>
                <a:spcPts val="0"/>
              </a:spcAft>
              <a:buSzPts val="1600"/>
              <a:buChar char="●"/>
            </a:pPr>
            <a:r>
              <a:rPr b="1" lang="en" sz="1600"/>
              <a:t>Accurate Spectroscopy:</a:t>
            </a:r>
            <a:r>
              <a:rPr lang="en" sz="1600"/>
              <a:t> </a:t>
            </a:r>
            <a:endParaRPr sz="1600"/>
          </a:p>
          <a:p>
            <a:pPr indent="-330200" lvl="1" marL="914400" rtl="0" algn="l">
              <a:spcBef>
                <a:spcPts val="0"/>
              </a:spcBef>
              <a:spcAft>
                <a:spcPts val="0"/>
              </a:spcAft>
              <a:buSzPts val="1600"/>
              <a:buChar char="○"/>
            </a:pPr>
            <a:r>
              <a:rPr lang="en" sz="1600"/>
              <a:t>Able to identify gamma emitters with 95% accuracy</a:t>
            </a:r>
            <a:endParaRPr sz="1600"/>
          </a:p>
          <a:p>
            <a:pPr indent="-330200" lvl="0" marL="457200" rtl="0" algn="l">
              <a:spcBef>
                <a:spcPts val="0"/>
              </a:spcBef>
              <a:spcAft>
                <a:spcPts val="0"/>
              </a:spcAft>
              <a:buSzPts val="1600"/>
              <a:buChar char="●"/>
            </a:pPr>
            <a:r>
              <a:rPr b="1" lang="en" sz="1600"/>
              <a:t>Fast Operation: </a:t>
            </a:r>
            <a:endParaRPr b="1" sz="1600"/>
          </a:p>
          <a:p>
            <a:pPr indent="-330200" lvl="1" marL="914400" rtl="0" algn="l">
              <a:spcBef>
                <a:spcPts val="0"/>
              </a:spcBef>
              <a:spcAft>
                <a:spcPts val="0"/>
              </a:spcAft>
              <a:buSzPts val="1600"/>
              <a:buChar char="○"/>
            </a:pPr>
            <a:r>
              <a:rPr lang="en" sz="1600"/>
              <a:t>Time from final data collection to complete report must not exceed 60 s</a:t>
            </a:r>
            <a:endParaRPr sz="1600"/>
          </a:p>
          <a:p>
            <a:pPr indent="-330200" lvl="1" marL="914400" rtl="0" algn="l">
              <a:lnSpc>
                <a:spcPct val="100000"/>
              </a:lnSpc>
              <a:spcBef>
                <a:spcPts val="0"/>
              </a:spcBef>
              <a:spcAft>
                <a:spcPts val="0"/>
              </a:spcAft>
              <a:buSzPts val="1600"/>
              <a:buChar char="○"/>
            </a:pPr>
            <a:r>
              <a:rPr lang="en" sz="1600"/>
              <a:t>All data must be processed at least as fast as it comes in</a:t>
            </a:r>
            <a:endParaRPr sz="1600"/>
          </a:p>
          <a:p>
            <a:pPr indent="0" lvl="0" marL="457200" rtl="0" algn="l">
              <a:spcBef>
                <a:spcPts val="1200"/>
              </a:spcBef>
              <a:spcAft>
                <a:spcPts val="1200"/>
              </a:spcAft>
              <a:buNone/>
            </a:pPr>
            <a:r>
              <a:rPr lang="en" sz="1250"/>
              <a:t> </a:t>
            </a:r>
            <a:endParaRPr b="1" sz="12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1245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Flow of Information</a:t>
            </a:r>
            <a:endParaRPr b="1">
              <a:solidFill>
                <a:schemeClr val="lt1"/>
              </a:solidFill>
            </a:endParaRPr>
          </a:p>
        </p:txBody>
      </p:sp>
      <p:pic>
        <p:nvPicPr>
          <p:cNvPr id="112" name="Google Shape;112;p19"/>
          <p:cNvPicPr preferRelativeResize="0"/>
          <p:nvPr/>
        </p:nvPicPr>
        <p:blipFill>
          <a:blip r:embed="rId4">
            <a:alphaModFix/>
          </a:blip>
          <a:stretch>
            <a:fillRect/>
          </a:stretch>
        </p:blipFill>
        <p:spPr>
          <a:xfrm>
            <a:off x="1062600" y="1046862"/>
            <a:ext cx="6797252" cy="4096626"/>
          </a:xfrm>
          <a:prstGeom prst="rect">
            <a:avLst/>
          </a:prstGeom>
          <a:noFill/>
          <a:ln>
            <a:noFill/>
          </a:ln>
        </p:spPr>
      </p:pic>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114" name="Google Shape;114;p19"/>
          <p:cNvCxnSpPr/>
          <p:nvPr/>
        </p:nvCxnSpPr>
        <p:spPr>
          <a:xfrm>
            <a:off x="3510950" y="857250"/>
            <a:ext cx="0" cy="4153500"/>
          </a:xfrm>
          <a:prstGeom prst="straightConnector1">
            <a:avLst/>
          </a:prstGeom>
          <a:noFill/>
          <a:ln cap="flat" cmpd="sng" w="38100">
            <a:solidFill>
              <a:schemeClr val="dk2"/>
            </a:solidFill>
            <a:prstDash val="dash"/>
            <a:round/>
            <a:headEnd len="med" w="med" type="none"/>
            <a:tailEnd len="med" w="med" type="none"/>
          </a:ln>
        </p:spPr>
      </p:cxnSp>
      <p:sp>
        <p:nvSpPr>
          <p:cNvPr id="115" name="Google Shape;115;p19"/>
          <p:cNvSpPr txBox="1"/>
          <p:nvPr/>
        </p:nvSpPr>
        <p:spPr>
          <a:xfrm>
            <a:off x="1635950" y="781050"/>
            <a:ext cx="19305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Collected on Robot</a:t>
            </a:r>
            <a:endParaRPr sz="1500">
              <a:solidFill>
                <a:schemeClr val="dk2"/>
              </a:solidFill>
            </a:endParaRPr>
          </a:p>
        </p:txBody>
      </p:sp>
      <p:sp>
        <p:nvSpPr>
          <p:cNvPr id="116" name="Google Shape;116;p19"/>
          <p:cNvSpPr txBox="1"/>
          <p:nvPr/>
        </p:nvSpPr>
        <p:spPr>
          <a:xfrm>
            <a:off x="3571496" y="769975"/>
            <a:ext cx="30405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Processed remotely by Python</a:t>
            </a:r>
            <a:endParaRPr sz="15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1158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a:solidFill>
                  <a:schemeClr val="lt1"/>
                </a:solidFill>
              </a:rPr>
              <a:t>Flow of Information</a:t>
            </a:r>
            <a:endParaRPr b="1">
              <a:solidFill>
                <a:schemeClr val="lt1"/>
              </a:solidFill>
            </a:endParaRPr>
          </a:p>
        </p:txBody>
      </p:sp>
      <p:sp>
        <p:nvSpPr>
          <p:cNvPr id="122" name="Google Shape;122;p20"/>
          <p:cNvSpPr/>
          <p:nvPr/>
        </p:nvSpPr>
        <p:spPr>
          <a:xfrm>
            <a:off x="266713" y="3368274"/>
            <a:ext cx="1235100" cy="304800"/>
          </a:xfrm>
          <a:prstGeom prst="diamond">
            <a:avLst/>
          </a:prstGeom>
          <a:solidFill>
            <a:srgbClr val="9C977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D9D9D9"/>
                </a:solidFill>
              </a:rPr>
              <a:t>LIDAR</a:t>
            </a:r>
            <a:endParaRPr b="1" sz="1000">
              <a:solidFill>
                <a:srgbClr val="D9D9D9"/>
              </a:solidFill>
            </a:endParaRPr>
          </a:p>
        </p:txBody>
      </p:sp>
      <p:sp>
        <p:nvSpPr>
          <p:cNvPr id="123" name="Google Shape;123;p20"/>
          <p:cNvSpPr/>
          <p:nvPr/>
        </p:nvSpPr>
        <p:spPr>
          <a:xfrm>
            <a:off x="246417" y="1679056"/>
            <a:ext cx="1251900" cy="564300"/>
          </a:xfrm>
          <a:prstGeom prst="diamond">
            <a:avLst/>
          </a:prstGeom>
          <a:solidFill>
            <a:srgbClr val="9C977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M400</a:t>
            </a:r>
            <a:endParaRPr b="1" sz="1200">
              <a:solidFill>
                <a:srgbClr val="FFFFFF"/>
              </a:solidFill>
            </a:endParaRPr>
          </a:p>
        </p:txBody>
      </p:sp>
      <p:sp>
        <p:nvSpPr>
          <p:cNvPr id="124" name="Google Shape;124;p20"/>
          <p:cNvSpPr/>
          <p:nvPr/>
        </p:nvSpPr>
        <p:spPr>
          <a:xfrm>
            <a:off x="2087650" y="2252698"/>
            <a:ext cx="1218900" cy="564300"/>
          </a:xfrm>
          <a:prstGeom prst="rect">
            <a:avLst/>
          </a:prstGeom>
          <a:solidFill>
            <a:srgbClr val="78909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FFFFF"/>
                </a:solidFill>
              </a:rPr>
              <a:t>Radiation Angle Data</a:t>
            </a:r>
            <a:endParaRPr b="1" sz="1500">
              <a:solidFill>
                <a:srgbClr val="FFFFFF"/>
              </a:solidFill>
            </a:endParaRPr>
          </a:p>
        </p:txBody>
      </p:sp>
      <p:sp>
        <p:nvSpPr>
          <p:cNvPr id="125" name="Google Shape;125;p20"/>
          <p:cNvSpPr/>
          <p:nvPr/>
        </p:nvSpPr>
        <p:spPr>
          <a:xfrm>
            <a:off x="1873115" y="1559301"/>
            <a:ext cx="775200" cy="375300"/>
          </a:xfrm>
          <a:prstGeom prst="rect">
            <a:avLst/>
          </a:prstGeom>
          <a:solidFill>
            <a:srgbClr val="78909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D9D9D9"/>
                </a:solidFill>
              </a:rPr>
              <a:t>Radiation Energy Data</a:t>
            </a:r>
            <a:endParaRPr b="1" sz="800">
              <a:solidFill>
                <a:srgbClr val="D9D9D9"/>
              </a:solidFill>
            </a:endParaRPr>
          </a:p>
        </p:txBody>
      </p:sp>
      <p:sp>
        <p:nvSpPr>
          <p:cNvPr id="126" name="Google Shape;126;p20"/>
          <p:cNvSpPr/>
          <p:nvPr/>
        </p:nvSpPr>
        <p:spPr>
          <a:xfrm>
            <a:off x="2002991" y="3720811"/>
            <a:ext cx="1149300" cy="271500"/>
          </a:xfrm>
          <a:prstGeom prst="rect">
            <a:avLst/>
          </a:prstGeom>
          <a:solidFill>
            <a:srgbClr val="78909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D9D9D9"/>
                </a:solidFill>
              </a:rPr>
              <a:t>Surroundings- Based Positional Data</a:t>
            </a:r>
            <a:endParaRPr b="1" sz="700">
              <a:solidFill>
                <a:srgbClr val="D9D9D9"/>
              </a:solidFill>
            </a:endParaRPr>
          </a:p>
        </p:txBody>
      </p:sp>
      <p:sp>
        <p:nvSpPr>
          <p:cNvPr id="127" name="Google Shape;127;p20"/>
          <p:cNvSpPr/>
          <p:nvPr/>
        </p:nvSpPr>
        <p:spPr>
          <a:xfrm>
            <a:off x="1873115" y="1079175"/>
            <a:ext cx="775200" cy="375300"/>
          </a:xfrm>
          <a:prstGeom prst="rect">
            <a:avLst/>
          </a:prstGeom>
          <a:solidFill>
            <a:srgbClr val="78909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D9D9D9"/>
                </a:solidFill>
              </a:rPr>
              <a:t>NIST Energy Spectra</a:t>
            </a:r>
            <a:endParaRPr b="1" sz="700">
              <a:solidFill>
                <a:srgbClr val="D9D9D9"/>
              </a:solidFill>
            </a:endParaRPr>
          </a:p>
        </p:txBody>
      </p:sp>
      <p:sp>
        <p:nvSpPr>
          <p:cNvPr id="128" name="Google Shape;128;p20"/>
          <p:cNvSpPr/>
          <p:nvPr/>
        </p:nvSpPr>
        <p:spPr>
          <a:xfrm>
            <a:off x="4851326" y="3449305"/>
            <a:ext cx="1149300" cy="271500"/>
          </a:xfrm>
          <a:prstGeom prst="roundRect">
            <a:avLst>
              <a:gd fmla="val 43703" name="adj"/>
            </a:avLst>
          </a:prstGeom>
          <a:solidFill>
            <a:srgbClr val="789C8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D9D9D9"/>
                </a:solidFill>
              </a:rPr>
              <a:t>Robot Position</a:t>
            </a:r>
            <a:endParaRPr b="1" sz="1000">
              <a:solidFill>
                <a:srgbClr val="D9D9D9"/>
              </a:solidFill>
            </a:endParaRPr>
          </a:p>
        </p:txBody>
      </p:sp>
      <p:sp>
        <p:nvSpPr>
          <p:cNvPr id="129" name="Google Shape;129;p20"/>
          <p:cNvSpPr/>
          <p:nvPr/>
        </p:nvSpPr>
        <p:spPr>
          <a:xfrm>
            <a:off x="5551447" y="1074424"/>
            <a:ext cx="914400" cy="766500"/>
          </a:xfrm>
          <a:prstGeom prst="ellipse">
            <a:avLst/>
          </a:prstGeom>
          <a:solidFill>
            <a:srgbClr val="9C789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D9D9D9"/>
                </a:solidFill>
              </a:rPr>
              <a:t>Source Isotope</a:t>
            </a:r>
            <a:endParaRPr b="1" sz="1000">
              <a:solidFill>
                <a:srgbClr val="D9D9D9"/>
              </a:solidFill>
            </a:endParaRPr>
          </a:p>
        </p:txBody>
      </p:sp>
      <p:sp>
        <p:nvSpPr>
          <p:cNvPr id="130" name="Google Shape;130;p20"/>
          <p:cNvSpPr/>
          <p:nvPr/>
        </p:nvSpPr>
        <p:spPr>
          <a:xfrm>
            <a:off x="7917952" y="2518775"/>
            <a:ext cx="1149300" cy="1066200"/>
          </a:xfrm>
          <a:prstGeom prst="ellipse">
            <a:avLst/>
          </a:prstGeom>
          <a:solidFill>
            <a:srgbClr val="9C789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FFFFF"/>
                </a:solidFill>
              </a:rPr>
              <a:t>Source Location</a:t>
            </a:r>
            <a:endParaRPr b="1" sz="1100">
              <a:solidFill>
                <a:srgbClr val="FFFFFF"/>
              </a:solidFill>
            </a:endParaRPr>
          </a:p>
        </p:txBody>
      </p:sp>
      <p:cxnSp>
        <p:nvCxnSpPr>
          <p:cNvPr id="131" name="Google Shape;131;p20"/>
          <p:cNvCxnSpPr>
            <a:stCxn id="123" idx="3"/>
            <a:endCxn id="125" idx="1"/>
          </p:cNvCxnSpPr>
          <p:nvPr/>
        </p:nvCxnSpPr>
        <p:spPr>
          <a:xfrm flipH="1" rot="10800000">
            <a:off x="1498317" y="1747006"/>
            <a:ext cx="374700" cy="214200"/>
          </a:xfrm>
          <a:prstGeom prst="straightConnector1">
            <a:avLst/>
          </a:prstGeom>
          <a:noFill/>
          <a:ln cap="flat" cmpd="sng" w="19050">
            <a:solidFill>
              <a:srgbClr val="999999"/>
            </a:solidFill>
            <a:prstDash val="solid"/>
            <a:round/>
            <a:headEnd len="med" w="med" type="none"/>
            <a:tailEnd len="med" w="med" type="triangle"/>
          </a:ln>
        </p:spPr>
      </p:cxnSp>
      <p:cxnSp>
        <p:nvCxnSpPr>
          <p:cNvPr id="132" name="Google Shape;132;p20"/>
          <p:cNvCxnSpPr>
            <a:stCxn id="123" idx="3"/>
            <a:endCxn id="124" idx="1"/>
          </p:cNvCxnSpPr>
          <p:nvPr/>
        </p:nvCxnSpPr>
        <p:spPr>
          <a:xfrm>
            <a:off x="1498317" y="1961206"/>
            <a:ext cx="589200" cy="573600"/>
          </a:xfrm>
          <a:prstGeom prst="straightConnector1">
            <a:avLst/>
          </a:prstGeom>
          <a:noFill/>
          <a:ln cap="flat" cmpd="sng" w="38100">
            <a:solidFill>
              <a:srgbClr val="000000"/>
            </a:solidFill>
            <a:prstDash val="solid"/>
            <a:round/>
            <a:headEnd len="med" w="med" type="none"/>
            <a:tailEnd len="med" w="med" type="triangle"/>
          </a:ln>
        </p:spPr>
      </p:cxnSp>
      <p:cxnSp>
        <p:nvCxnSpPr>
          <p:cNvPr id="133" name="Google Shape;133;p20"/>
          <p:cNvCxnSpPr>
            <a:stCxn id="122" idx="3"/>
            <a:endCxn id="126" idx="1"/>
          </p:cNvCxnSpPr>
          <p:nvPr/>
        </p:nvCxnSpPr>
        <p:spPr>
          <a:xfrm>
            <a:off x="1501813" y="3520674"/>
            <a:ext cx="501300" cy="336000"/>
          </a:xfrm>
          <a:prstGeom prst="straightConnector1">
            <a:avLst/>
          </a:prstGeom>
          <a:noFill/>
          <a:ln cap="flat" cmpd="sng" w="19050">
            <a:solidFill>
              <a:srgbClr val="999999"/>
            </a:solidFill>
            <a:prstDash val="solid"/>
            <a:round/>
            <a:headEnd len="med" w="med" type="none"/>
            <a:tailEnd len="med" w="med" type="triangle"/>
          </a:ln>
        </p:spPr>
      </p:cxnSp>
      <p:cxnSp>
        <p:nvCxnSpPr>
          <p:cNvPr id="134" name="Google Shape;134;p20"/>
          <p:cNvCxnSpPr>
            <a:stCxn id="126" idx="3"/>
            <a:endCxn id="135" idx="5"/>
          </p:cNvCxnSpPr>
          <p:nvPr/>
        </p:nvCxnSpPr>
        <p:spPr>
          <a:xfrm flipH="1" rot="10800000">
            <a:off x="3152291" y="3585061"/>
            <a:ext cx="350100" cy="271500"/>
          </a:xfrm>
          <a:prstGeom prst="straightConnector1">
            <a:avLst/>
          </a:prstGeom>
          <a:noFill/>
          <a:ln cap="flat" cmpd="sng" w="19050">
            <a:solidFill>
              <a:srgbClr val="999999"/>
            </a:solidFill>
            <a:prstDash val="solid"/>
            <a:round/>
            <a:headEnd len="med" w="med" type="none"/>
            <a:tailEnd len="med" w="med" type="triangle"/>
          </a:ln>
        </p:spPr>
      </p:cxnSp>
      <p:cxnSp>
        <p:nvCxnSpPr>
          <p:cNvPr id="136" name="Google Shape;136;p20"/>
          <p:cNvCxnSpPr>
            <a:stCxn id="128" idx="3"/>
            <a:endCxn id="137" idx="5"/>
          </p:cNvCxnSpPr>
          <p:nvPr/>
        </p:nvCxnSpPr>
        <p:spPr>
          <a:xfrm flipH="1" rot="10800000">
            <a:off x="6000626" y="2980255"/>
            <a:ext cx="413700" cy="604800"/>
          </a:xfrm>
          <a:prstGeom prst="straightConnector1">
            <a:avLst/>
          </a:prstGeom>
          <a:noFill/>
          <a:ln cap="flat" cmpd="sng" w="19050">
            <a:solidFill>
              <a:srgbClr val="999999"/>
            </a:solidFill>
            <a:prstDash val="solid"/>
            <a:round/>
            <a:headEnd len="med" w="med" type="none"/>
            <a:tailEnd len="med" w="med" type="triangle"/>
          </a:ln>
        </p:spPr>
      </p:cxnSp>
      <p:cxnSp>
        <p:nvCxnSpPr>
          <p:cNvPr id="138" name="Google Shape;138;p20"/>
          <p:cNvCxnSpPr>
            <a:stCxn id="124" idx="3"/>
            <a:endCxn id="137" idx="5"/>
          </p:cNvCxnSpPr>
          <p:nvPr/>
        </p:nvCxnSpPr>
        <p:spPr>
          <a:xfrm>
            <a:off x="3306550" y="2534848"/>
            <a:ext cx="3108000" cy="445200"/>
          </a:xfrm>
          <a:prstGeom prst="straightConnector1">
            <a:avLst/>
          </a:prstGeom>
          <a:noFill/>
          <a:ln cap="flat" cmpd="sng" w="38100">
            <a:solidFill>
              <a:srgbClr val="000000"/>
            </a:solidFill>
            <a:prstDash val="solid"/>
            <a:round/>
            <a:headEnd len="med" w="med" type="none"/>
            <a:tailEnd len="med" w="med" type="triangle"/>
          </a:ln>
        </p:spPr>
      </p:cxnSp>
      <p:cxnSp>
        <p:nvCxnSpPr>
          <p:cNvPr id="139" name="Google Shape;139;p20"/>
          <p:cNvCxnSpPr>
            <a:stCxn id="125" idx="3"/>
            <a:endCxn id="140" idx="5"/>
          </p:cNvCxnSpPr>
          <p:nvPr/>
        </p:nvCxnSpPr>
        <p:spPr>
          <a:xfrm flipH="1" rot="10800000">
            <a:off x="2648315" y="1508451"/>
            <a:ext cx="965400" cy="238500"/>
          </a:xfrm>
          <a:prstGeom prst="straightConnector1">
            <a:avLst/>
          </a:prstGeom>
          <a:noFill/>
          <a:ln cap="flat" cmpd="sng" w="19050">
            <a:solidFill>
              <a:srgbClr val="999999"/>
            </a:solidFill>
            <a:prstDash val="solid"/>
            <a:round/>
            <a:headEnd len="med" w="med" type="none"/>
            <a:tailEnd len="med" w="med" type="triangle"/>
          </a:ln>
        </p:spPr>
      </p:cxnSp>
      <p:cxnSp>
        <p:nvCxnSpPr>
          <p:cNvPr id="141" name="Google Shape;141;p20"/>
          <p:cNvCxnSpPr>
            <a:stCxn id="127" idx="3"/>
            <a:endCxn id="140" idx="5"/>
          </p:cNvCxnSpPr>
          <p:nvPr/>
        </p:nvCxnSpPr>
        <p:spPr>
          <a:xfrm>
            <a:off x="2648315" y="1266825"/>
            <a:ext cx="965400" cy="241500"/>
          </a:xfrm>
          <a:prstGeom prst="straightConnector1">
            <a:avLst/>
          </a:prstGeom>
          <a:noFill/>
          <a:ln cap="flat" cmpd="sng" w="19050">
            <a:solidFill>
              <a:srgbClr val="999999"/>
            </a:solidFill>
            <a:prstDash val="solid"/>
            <a:round/>
            <a:headEnd len="med" w="med" type="none"/>
            <a:tailEnd len="med" w="med" type="triangle"/>
          </a:ln>
        </p:spPr>
      </p:cxnSp>
      <p:sp>
        <p:nvSpPr>
          <p:cNvPr id="140" name="Google Shape;140;p20"/>
          <p:cNvSpPr/>
          <p:nvPr/>
        </p:nvSpPr>
        <p:spPr>
          <a:xfrm>
            <a:off x="3556200" y="1278200"/>
            <a:ext cx="1067700" cy="460500"/>
          </a:xfrm>
          <a:prstGeom prst="parallelogram">
            <a:avLst>
              <a:gd fmla="val 25000" name="adj"/>
            </a:avLst>
          </a:prstGeom>
          <a:solidFill>
            <a:srgbClr val="9C787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D9D9D9"/>
                </a:solidFill>
              </a:rPr>
              <a:t>Spectra Analysis</a:t>
            </a:r>
            <a:endParaRPr sz="900">
              <a:solidFill>
                <a:srgbClr val="D9D9D9"/>
              </a:solidFill>
            </a:endParaRPr>
          </a:p>
        </p:txBody>
      </p:sp>
      <p:cxnSp>
        <p:nvCxnSpPr>
          <p:cNvPr id="142" name="Google Shape;142;p20"/>
          <p:cNvCxnSpPr>
            <a:stCxn id="140" idx="2"/>
            <a:endCxn id="129" idx="2"/>
          </p:cNvCxnSpPr>
          <p:nvPr/>
        </p:nvCxnSpPr>
        <p:spPr>
          <a:xfrm flipH="1" rot="10800000">
            <a:off x="4566337" y="1457750"/>
            <a:ext cx="985200" cy="50700"/>
          </a:xfrm>
          <a:prstGeom prst="straightConnector1">
            <a:avLst/>
          </a:prstGeom>
          <a:noFill/>
          <a:ln cap="flat" cmpd="sng" w="19050">
            <a:solidFill>
              <a:srgbClr val="999999"/>
            </a:solidFill>
            <a:prstDash val="solid"/>
            <a:round/>
            <a:headEnd len="med" w="med" type="none"/>
            <a:tailEnd len="med" w="med" type="triangle"/>
          </a:ln>
        </p:spPr>
      </p:cxnSp>
      <p:cxnSp>
        <p:nvCxnSpPr>
          <p:cNvPr id="143" name="Google Shape;143;p20"/>
          <p:cNvCxnSpPr>
            <a:stCxn id="135" idx="2"/>
            <a:endCxn id="128" idx="1"/>
          </p:cNvCxnSpPr>
          <p:nvPr/>
        </p:nvCxnSpPr>
        <p:spPr>
          <a:xfrm>
            <a:off x="4501258" y="3585085"/>
            <a:ext cx="350100" cy="0"/>
          </a:xfrm>
          <a:prstGeom prst="straightConnector1">
            <a:avLst/>
          </a:prstGeom>
          <a:noFill/>
          <a:ln cap="flat" cmpd="sng" w="19050">
            <a:solidFill>
              <a:srgbClr val="999999"/>
            </a:solidFill>
            <a:prstDash val="solid"/>
            <a:round/>
            <a:headEnd len="med" w="med" type="none"/>
            <a:tailEnd len="med" w="med" type="triangle"/>
          </a:ln>
        </p:spPr>
      </p:cxnSp>
      <p:sp>
        <p:nvSpPr>
          <p:cNvPr id="137" name="Google Shape;137;p20"/>
          <p:cNvSpPr/>
          <p:nvPr/>
        </p:nvSpPr>
        <p:spPr>
          <a:xfrm>
            <a:off x="6327850" y="2633775"/>
            <a:ext cx="1423200" cy="692700"/>
          </a:xfrm>
          <a:prstGeom prst="parallelogram">
            <a:avLst>
              <a:gd fmla="val 25000" name="adj"/>
            </a:avLst>
          </a:prstGeom>
          <a:solidFill>
            <a:srgbClr val="9C787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FFFF"/>
                </a:solidFill>
              </a:rPr>
              <a:t>Parallax</a:t>
            </a:r>
            <a:endParaRPr b="1" sz="1300">
              <a:solidFill>
                <a:srgbClr val="FFFFFF"/>
              </a:solidFill>
            </a:endParaRPr>
          </a:p>
        </p:txBody>
      </p:sp>
      <p:cxnSp>
        <p:nvCxnSpPr>
          <p:cNvPr id="144" name="Google Shape;144;p20"/>
          <p:cNvCxnSpPr>
            <a:stCxn id="137" idx="2"/>
            <a:endCxn id="130" idx="2"/>
          </p:cNvCxnSpPr>
          <p:nvPr/>
        </p:nvCxnSpPr>
        <p:spPr>
          <a:xfrm>
            <a:off x="7664462" y="2980125"/>
            <a:ext cx="253500" cy="71700"/>
          </a:xfrm>
          <a:prstGeom prst="straightConnector1">
            <a:avLst/>
          </a:prstGeom>
          <a:noFill/>
          <a:ln cap="flat" cmpd="sng" w="38100">
            <a:solidFill>
              <a:srgbClr val="000000"/>
            </a:solidFill>
            <a:prstDash val="solid"/>
            <a:round/>
            <a:headEnd len="med" w="med" type="none"/>
            <a:tailEnd len="med" w="med" type="triangle"/>
          </a:ln>
        </p:spPr>
      </p:cxnSp>
      <p:sp>
        <p:nvSpPr>
          <p:cNvPr id="145" name="Google Shape;145;p20"/>
          <p:cNvSpPr/>
          <p:nvPr/>
        </p:nvSpPr>
        <p:spPr>
          <a:xfrm>
            <a:off x="2002991" y="3177799"/>
            <a:ext cx="1149300" cy="271500"/>
          </a:xfrm>
          <a:prstGeom prst="rect">
            <a:avLst/>
          </a:prstGeom>
          <a:solidFill>
            <a:srgbClr val="78909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D9D9D9"/>
                </a:solidFill>
              </a:rPr>
              <a:t>Map of Surroundings</a:t>
            </a:r>
            <a:endParaRPr b="1" sz="800">
              <a:solidFill>
                <a:srgbClr val="D9D9D9"/>
              </a:solidFill>
            </a:endParaRPr>
          </a:p>
        </p:txBody>
      </p:sp>
      <p:sp>
        <p:nvSpPr>
          <p:cNvPr id="135" name="Google Shape;135;p20"/>
          <p:cNvSpPr/>
          <p:nvPr/>
        </p:nvSpPr>
        <p:spPr>
          <a:xfrm>
            <a:off x="3460821" y="3418435"/>
            <a:ext cx="1082100" cy="333300"/>
          </a:xfrm>
          <a:prstGeom prst="parallelogram">
            <a:avLst>
              <a:gd fmla="val 25000" name="adj"/>
            </a:avLst>
          </a:prstGeom>
          <a:solidFill>
            <a:srgbClr val="9C787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D9D9D9"/>
                </a:solidFill>
              </a:rPr>
              <a:t>SLAM</a:t>
            </a:r>
            <a:endParaRPr sz="1000">
              <a:solidFill>
                <a:srgbClr val="D9D9D9"/>
              </a:solidFill>
            </a:endParaRPr>
          </a:p>
        </p:txBody>
      </p:sp>
      <p:cxnSp>
        <p:nvCxnSpPr>
          <p:cNvPr id="146" name="Google Shape;146;p20"/>
          <p:cNvCxnSpPr>
            <a:stCxn id="145" idx="3"/>
            <a:endCxn id="135" idx="5"/>
          </p:cNvCxnSpPr>
          <p:nvPr/>
        </p:nvCxnSpPr>
        <p:spPr>
          <a:xfrm>
            <a:off x="3152291" y="3313549"/>
            <a:ext cx="350100" cy="271500"/>
          </a:xfrm>
          <a:prstGeom prst="straightConnector1">
            <a:avLst/>
          </a:prstGeom>
          <a:noFill/>
          <a:ln cap="flat" cmpd="sng" w="19050">
            <a:solidFill>
              <a:srgbClr val="999999"/>
            </a:solidFill>
            <a:prstDash val="solid"/>
            <a:round/>
            <a:headEnd len="med" w="med" type="none"/>
            <a:tailEnd len="med" w="med" type="triangle"/>
          </a:ln>
        </p:spPr>
      </p:cxnSp>
      <p:cxnSp>
        <p:nvCxnSpPr>
          <p:cNvPr id="147" name="Google Shape;147;p20"/>
          <p:cNvCxnSpPr>
            <a:stCxn id="122" idx="3"/>
            <a:endCxn id="145" idx="1"/>
          </p:cNvCxnSpPr>
          <p:nvPr/>
        </p:nvCxnSpPr>
        <p:spPr>
          <a:xfrm flipH="1" rot="10800000">
            <a:off x="1501813" y="3313674"/>
            <a:ext cx="501300" cy="207000"/>
          </a:xfrm>
          <a:prstGeom prst="straightConnector1">
            <a:avLst/>
          </a:prstGeom>
          <a:noFill/>
          <a:ln cap="flat" cmpd="sng" w="19050">
            <a:solidFill>
              <a:srgbClr val="999999"/>
            </a:solidFill>
            <a:prstDash val="solid"/>
            <a:round/>
            <a:headEnd len="med" w="med" type="none"/>
            <a:tailEnd len="med" w="med" type="triangle"/>
          </a:ln>
        </p:spPr>
      </p:cxnSp>
      <p:sp>
        <p:nvSpPr>
          <p:cNvPr id="148" name="Google Shape;148;p20"/>
          <p:cNvSpPr/>
          <p:nvPr/>
        </p:nvSpPr>
        <p:spPr>
          <a:xfrm>
            <a:off x="232575" y="4190653"/>
            <a:ext cx="1423200" cy="304800"/>
          </a:xfrm>
          <a:prstGeom prst="diamond">
            <a:avLst/>
          </a:prstGeom>
          <a:solidFill>
            <a:srgbClr val="9C977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D9D9D9"/>
                </a:solidFill>
              </a:rPr>
              <a:t>Dead Reckoning</a:t>
            </a:r>
            <a:endParaRPr b="1" sz="700">
              <a:solidFill>
                <a:srgbClr val="D9D9D9"/>
              </a:solidFill>
            </a:endParaRPr>
          </a:p>
        </p:txBody>
      </p:sp>
      <p:sp>
        <p:nvSpPr>
          <p:cNvPr id="149" name="Google Shape;149;p20"/>
          <p:cNvSpPr/>
          <p:nvPr/>
        </p:nvSpPr>
        <p:spPr>
          <a:xfrm>
            <a:off x="2002991" y="4215754"/>
            <a:ext cx="1149300" cy="271500"/>
          </a:xfrm>
          <a:prstGeom prst="rect">
            <a:avLst/>
          </a:prstGeom>
          <a:solidFill>
            <a:srgbClr val="78909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D9D9D9"/>
                </a:solidFill>
              </a:rPr>
              <a:t>Acceleration</a:t>
            </a:r>
            <a:endParaRPr b="1" sz="1000">
              <a:solidFill>
                <a:srgbClr val="D9D9D9"/>
              </a:solidFill>
            </a:endParaRPr>
          </a:p>
        </p:txBody>
      </p:sp>
      <p:sp>
        <p:nvSpPr>
          <p:cNvPr id="150" name="Google Shape;150;p20"/>
          <p:cNvSpPr/>
          <p:nvPr/>
        </p:nvSpPr>
        <p:spPr>
          <a:xfrm>
            <a:off x="3356214" y="4215754"/>
            <a:ext cx="1149300" cy="271500"/>
          </a:xfrm>
          <a:prstGeom prst="rect">
            <a:avLst/>
          </a:prstGeom>
          <a:solidFill>
            <a:srgbClr val="78909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D9D9D9"/>
                </a:solidFill>
              </a:rPr>
              <a:t>Change in Position</a:t>
            </a:r>
            <a:endParaRPr b="1" sz="900">
              <a:solidFill>
                <a:srgbClr val="D9D9D9"/>
              </a:solidFill>
            </a:endParaRPr>
          </a:p>
        </p:txBody>
      </p:sp>
      <p:cxnSp>
        <p:nvCxnSpPr>
          <p:cNvPr id="151" name="Google Shape;151;p20"/>
          <p:cNvCxnSpPr>
            <a:stCxn id="135" idx="3"/>
            <a:endCxn id="150" idx="0"/>
          </p:cNvCxnSpPr>
          <p:nvPr/>
        </p:nvCxnSpPr>
        <p:spPr>
          <a:xfrm flipH="1">
            <a:off x="3930808" y="3751735"/>
            <a:ext cx="29400" cy="464100"/>
          </a:xfrm>
          <a:prstGeom prst="straightConnector1">
            <a:avLst/>
          </a:prstGeom>
          <a:noFill/>
          <a:ln cap="flat" cmpd="sng" w="19050">
            <a:solidFill>
              <a:srgbClr val="999999"/>
            </a:solidFill>
            <a:prstDash val="solid"/>
            <a:round/>
            <a:headEnd len="med" w="med" type="none"/>
            <a:tailEnd len="med" w="med" type="triangle"/>
          </a:ln>
        </p:spPr>
      </p:cxnSp>
      <p:cxnSp>
        <p:nvCxnSpPr>
          <p:cNvPr id="152" name="Google Shape;152;p20"/>
          <p:cNvCxnSpPr>
            <a:stCxn id="150" idx="3"/>
            <a:endCxn id="128" idx="1"/>
          </p:cNvCxnSpPr>
          <p:nvPr/>
        </p:nvCxnSpPr>
        <p:spPr>
          <a:xfrm flipH="1" rot="10800000">
            <a:off x="4505514" y="3585004"/>
            <a:ext cx="345900" cy="766500"/>
          </a:xfrm>
          <a:prstGeom prst="straightConnector1">
            <a:avLst/>
          </a:prstGeom>
          <a:noFill/>
          <a:ln cap="flat" cmpd="sng" w="19050">
            <a:solidFill>
              <a:srgbClr val="999999"/>
            </a:solidFill>
            <a:prstDash val="solid"/>
            <a:round/>
            <a:headEnd len="med" w="med" type="none"/>
            <a:tailEnd len="med" w="med" type="triangle"/>
          </a:ln>
        </p:spPr>
      </p:cxnSp>
      <p:cxnSp>
        <p:nvCxnSpPr>
          <p:cNvPr id="153" name="Google Shape;153;p20"/>
          <p:cNvCxnSpPr>
            <a:stCxn id="148" idx="3"/>
            <a:endCxn id="149" idx="1"/>
          </p:cNvCxnSpPr>
          <p:nvPr/>
        </p:nvCxnSpPr>
        <p:spPr>
          <a:xfrm>
            <a:off x="1655775" y="4343053"/>
            <a:ext cx="347100" cy="8400"/>
          </a:xfrm>
          <a:prstGeom prst="straightConnector1">
            <a:avLst/>
          </a:prstGeom>
          <a:noFill/>
          <a:ln cap="flat" cmpd="sng" w="19050">
            <a:solidFill>
              <a:srgbClr val="999999"/>
            </a:solidFill>
            <a:prstDash val="solid"/>
            <a:round/>
            <a:headEnd len="med" w="med" type="none"/>
            <a:tailEnd len="med" w="med" type="triangle"/>
          </a:ln>
        </p:spPr>
      </p:cxnSp>
      <p:cxnSp>
        <p:nvCxnSpPr>
          <p:cNvPr id="154" name="Google Shape;154;p20"/>
          <p:cNvCxnSpPr>
            <a:endCxn id="150" idx="1"/>
          </p:cNvCxnSpPr>
          <p:nvPr/>
        </p:nvCxnSpPr>
        <p:spPr>
          <a:xfrm>
            <a:off x="3152214" y="4351504"/>
            <a:ext cx="204000" cy="0"/>
          </a:xfrm>
          <a:prstGeom prst="straightConnector1">
            <a:avLst/>
          </a:prstGeom>
          <a:noFill/>
          <a:ln cap="flat" cmpd="sng" w="19050">
            <a:solidFill>
              <a:srgbClr val="999999"/>
            </a:solidFill>
            <a:prstDash val="solid"/>
            <a:round/>
            <a:headEnd len="med" w="med" type="none"/>
            <a:tailEnd len="med" w="med" type="triangle"/>
          </a:ln>
        </p:spPr>
      </p:cxnSp>
      <p:cxnSp>
        <p:nvCxnSpPr>
          <p:cNvPr id="155" name="Google Shape;155;p20"/>
          <p:cNvCxnSpPr>
            <a:stCxn id="140" idx="3"/>
            <a:endCxn id="124" idx="3"/>
          </p:cNvCxnSpPr>
          <p:nvPr/>
        </p:nvCxnSpPr>
        <p:spPr>
          <a:xfrm flipH="1">
            <a:off x="3306487" y="1738700"/>
            <a:ext cx="726000" cy="796200"/>
          </a:xfrm>
          <a:prstGeom prst="straightConnector1">
            <a:avLst/>
          </a:prstGeom>
          <a:noFill/>
          <a:ln cap="flat" cmpd="sng" w="38100">
            <a:solidFill>
              <a:srgbClr val="000000"/>
            </a:solidFill>
            <a:prstDash val="solid"/>
            <a:round/>
            <a:headEnd len="med" w="med" type="none"/>
            <a:tailEnd len="med" w="med" type="triangle"/>
          </a:ln>
        </p:spPr>
      </p:cxnSp>
      <p:sp>
        <p:nvSpPr>
          <p:cNvPr id="156" name="Google Shape;15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311700" y="114150"/>
            <a:ext cx="862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11">
                <a:solidFill>
                  <a:schemeClr val="lt1"/>
                </a:solidFill>
              </a:rPr>
              <a:t>Fundamental</a:t>
            </a:r>
            <a:r>
              <a:rPr b="1" lang="en" sz="2811">
                <a:solidFill>
                  <a:schemeClr val="lt1"/>
                </a:solidFill>
              </a:rPr>
              <a:t> Equipment: M400 Compton </a:t>
            </a:r>
            <a:r>
              <a:rPr b="1" lang="en" sz="2811">
                <a:solidFill>
                  <a:schemeClr val="lt1"/>
                </a:solidFill>
              </a:rPr>
              <a:t>Camera</a:t>
            </a:r>
            <a:endParaRPr b="1" sz="2811">
              <a:solidFill>
                <a:schemeClr val="lt1"/>
              </a:solidFill>
            </a:endParaRPr>
          </a:p>
        </p:txBody>
      </p:sp>
      <p:sp>
        <p:nvSpPr>
          <p:cNvPr id="162" name="Google Shape;16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3" name="Google Shape;163;p21"/>
          <p:cNvPicPr preferRelativeResize="0"/>
          <p:nvPr/>
        </p:nvPicPr>
        <p:blipFill rotWithShape="1">
          <a:blip r:embed="rId3">
            <a:alphaModFix/>
          </a:blip>
          <a:srcRect b="0" l="4607" r="0" t="7986"/>
          <a:stretch/>
        </p:blipFill>
        <p:spPr>
          <a:xfrm>
            <a:off x="4282979" y="950991"/>
            <a:ext cx="1824600" cy="1620750"/>
          </a:xfrm>
          <a:prstGeom prst="rect">
            <a:avLst/>
          </a:prstGeom>
          <a:noFill/>
          <a:ln>
            <a:noFill/>
          </a:ln>
        </p:spPr>
      </p:pic>
      <p:sp>
        <p:nvSpPr>
          <p:cNvPr id="164" name="Google Shape;164;p21"/>
          <p:cNvSpPr txBox="1"/>
          <p:nvPr/>
        </p:nvSpPr>
        <p:spPr>
          <a:xfrm>
            <a:off x="4334725" y="2644700"/>
            <a:ext cx="1568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rPr>
              <a:t>H3D M400  </a:t>
            </a:r>
            <a:endParaRPr sz="13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165" name="Google Shape;165;p21"/>
          <p:cNvPicPr preferRelativeResize="0"/>
          <p:nvPr/>
        </p:nvPicPr>
        <p:blipFill rotWithShape="1">
          <a:blip r:embed="rId4">
            <a:alphaModFix/>
          </a:blip>
          <a:srcRect b="0" l="0" r="2931" t="0"/>
          <a:stretch/>
        </p:blipFill>
        <p:spPr>
          <a:xfrm>
            <a:off x="6857500" y="2762200"/>
            <a:ext cx="2179275" cy="1936025"/>
          </a:xfrm>
          <a:prstGeom prst="rect">
            <a:avLst/>
          </a:prstGeom>
          <a:noFill/>
          <a:ln>
            <a:noFill/>
          </a:ln>
        </p:spPr>
      </p:pic>
      <p:pic>
        <p:nvPicPr>
          <p:cNvPr id="166" name="Google Shape;166;p21"/>
          <p:cNvPicPr preferRelativeResize="0"/>
          <p:nvPr/>
        </p:nvPicPr>
        <p:blipFill rotWithShape="1">
          <a:blip r:embed="rId5">
            <a:alphaModFix/>
          </a:blip>
          <a:srcRect b="0" l="0" r="0" t="10225"/>
          <a:stretch/>
        </p:blipFill>
        <p:spPr>
          <a:xfrm>
            <a:off x="6660025" y="1181400"/>
            <a:ext cx="2276100" cy="1303950"/>
          </a:xfrm>
          <a:prstGeom prst="rect">
            <a:avLst/>
          </a:prstGeom>
          <a:noFill/>
          <a:ln>
            <a:noFill/>
          </a:ln>
        </p:spPr>
      </p:pic>
      <p:pic>
        <p:nvPicPr>
          <p:cNvPr id="167" name="Google Shape;167;p21"/>
          <p:cNvPicPr preferRelativeResize="0"/>
          <p:nvPr/>
        </p:nvPicPr>
        <p:blipFill rotWithShape="1">
          <a:blip r:embed="rId6">
            <a:alphaModFix/>
          </a:blip>
          <a:srcRect b="0" l="13326" r="4611" t="0"/>
          <a:stretch/>
        </p:blipFill>
        <p:spPr>
          <a:xfrm>
            <a:off x="4303250" y="3506750"/>
            <a:ext cx="2179275" cy="1135325"/>
          </a:xfrm>
          <a:prstGeom prst="rect">
            <a:avLst/>
          </a:prstGeom>
          <a:noFill/>
          <a:ln>
            <a:noFill/>
          </a:ln>
        </p:spPr>
      </p:pic>
      <p:sp>
        <p:nvSpPr>
          <p:cNvPr id="168" name="Google Shape;168;p21"/>
          <p:cNvSpPr txBox="1"/>
          <p:nvPr>
            <p:ph idx="1" type="body"/>
          </p:nvPr>
        </p:nvSpPr>
        <p:spPr>
          <a:xfrm>
            <a:off x="311700" y="1183225"/>
            <a:ext cx="3839100" cy="34164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457200" rtl="0" algn="l">
              <a:spcBef>
                <a:spcPts val="0"/>
              </a:spcBef>
              <a:spcAft>
                <a:spcPts val="0"/>
              </a:spcAft>
              <a:buNone/>
            </a:pPr>
            <a:r>
              <a:rPr b="1" lang="en" sz="6400"/>
              <a:t>Materials</a:t>
            </a:r>
            <a:endParaRPr b="1" sz="6400"/>
          </a:p>
          <a:p>
            <a:pPr indent="-319134" lvl="0" marL="457200" rtl="0" algn="l">
              <a:spcBef>
                <a:spcPts val="1200"/>
              </a:spcBef>
              <a:spcAft>
                <a:spcPts val="0"/>
              </a:spcAft>
              <a:buSzPct val="100000"/>
              <a:buChar char="●"/>
            </a:pPr>
            <a:r>
              <a:rPr lang="en" sz="5702"/>
              <a:t>M400 position sensitive Cadmium Zinc Telluride (CZT) gamma-ray imager</a:t>
            </a:r>
            <a:endParaRPr sz="5702"/>
          </a:p>
          <a:p>
            <a:pPr indent="-312784" lvl="1" marL="914400" rtl="0" algn="l">
              <a:spcBef>
                <a:spcPts val="0"/>
              </a:spcBef>
              <a:spcAft>
                <a:spcPts val="0"/>
              </a:spcAft>
              <a:buSzPct val="100000"/>
              <a:buChar char="○"/>
            </a:pPr>
            <a:r>
              <a:rPr lang="en" sz="5302"/>
              <a:t>A 19 cm</a:t>
            </a:r>
            <a:r>
              <a:rPr baseline="30000" lang="en" sz="5600"/>
              <a:t>3</a:t>
            </a:r>
            <a:r>
              <a:rPr lang="en" sz="5302"/>
              <a:t> pixelated detector which can see individual Compton scatters </a:t>
            </a:r>
            <a:endParaRPr sz="5302"/>
          </a:p>
          <a:p>
            <a:pPr indent="-312784" lvl="1" marL="914400" rtl="0" algn="l">
              <a:spcBef>
                <a:spcPts val="0"/>
              </a:spcBef>
              <a:spcAft>
                <a:spcPts val="0"/>
              </a:spcAft>
              <a:buSzPct val="100000"/>
              <a:buChar char="○"/>
            </a:pPr>
            <a:r>
              <a:rPr lang="en" sz="5302"/>
              <a:t>Energy resolution of &lt; 1% FWHM for </a:t>
            </a:r>
            <a:r>
              <a:rPr baseline="30000" lang="en" sz="5302"/>
              <a:t>137</a:t>
            </a:r>
            <a:r>
              <a:rPr lang="en" sz="5302"/>
              <a:t>Cs</a:t>
            </a:r>
            <a:endParaRPr sz="5302"/>
          </a:p>
          <a:p>
            <a:pPr indent="-312784" lvl="1" marL="914400" rtl="0" algn="l">
              <a:spcBef>
                <a:spcPts val="0"/>
              </a:spcBef>
              <a:spcAft>
                <a:spcPts val="0"/>
              </a:spcAft>
              <a:buSzPct val="100000"/>
              <a:buChar char="○"/>
            </a:pPr>
            <a:r>
              <a:rPr lang="en" sz="5302"/>
              <a:t>Pre-existing software to provide source “heatmap” but also publishes raw data wirelessly</a:t>
            </a:r>
            <a:endParaRPr sz="5302"/>
          </a:p>
          <a:p>
            <a:pPr indent="-312784" lvl="1" marL="914400" rtl="0" algn="l">
              <a:spcBef>
                <a:spcPts val="0"/>
              </a:spcBef>
              <a:spcAft>
                <a:spcPts val="0"/>
              </a:spcAft>
              <a:buSzPct val="100000"/>
              <a:buChar char="○"/>
            </a:pPr>
            <a:r>
              <a:rPr lang="en" sz="5302"/>
              <a:t>Problem: e</a:t>
            </a:r>
            <a:r>
              <a:rPr lang="en" sz="5302"/>
              <a:t>xisting </a:t>
            </a:r>
            <a:r>
              <a:rPr lang="en" sz="5302"/>
              <a:t>software is difficult to access/ modify, and produced data is hard to access wirelessly / slow to process live</a:t>
            </a:r>
            <a:endParaRPr sz="5302"/>
          </a:p>
          <a:p>
            <a:pPr indent="0" lvl="0" marL="914400" rtl="0" algn="l">
              <a:spcBef>
                <a:spcPts val="1200"/>
              </a:spcBef>
              <a:spcAft>
                <a:spcPts val="0"/>
              </a:spcAft>
              <a:buNone/>
            </a:pPr>
            <a:r>
              <a:t/>
            </a:r>
            <a:endParaRPr sz="5302"/>
          </a:p>
          <a:p>
            <a:pPr indent="0" lvl="0" marL="0" rtl="0" algn="l">
              <a:spcBef>
                <a:spcPts val="1200"/>
              </a:spcBef>
              <a:spcAft>
                <a:spcPts val="0"/>
              </a:spcAft>
              <a:buNone/>
            </a:pPr>
            <a:r>
              <a:t/>
            </a:r>
            <a:endParaRPr sz="5702"/>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9" name="Google Shape;169;p21"/>
          <p:cNvSpPr txBox="1"/>
          <p:nvPr/>
        </p:nvSpPr>
        <p:spPr>
          <a:xfrm>
            <a:off x="5452754" y="2622737"/>
            <a:ext cx="596700" cy="4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aseline="30000" lang="en">
                <a:solidFill>
                  <a:schemeClr val="dk2"/>
                </a:solidFill>
              </a:rPr>
              <a:t>[3]</a:t>
            </a:r>
            <a:endParaRPr baseline="30000">
              <a:solidFill>
                <a:schemeClr val="dk2"/>
              </a:solidFill>
            </a:endParaRPr>
          </a:p>
        </p:txBody>
      </p:sp>
      <p:sp>
        <p:nvSpPr>
          <p:cNvPr id="170" name="Google Shape;170;p21"/>
          <p:cNvSpPr txBox="1"/>
          <p:nvPr/>
        </p:nvSpPr>
        <p:spPr>
          <a:xfrm>
            <a:off x="5891875" y="4518698"/>
            <a:ext cx="596700" cy="4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aseline="30000" lang="en">
                <a:solidFill>
                  <a:schemeClr val="dk2"/>
                </a:solidFill>
              </a:rPr>
              <a:t>[4]</a:t>
            </a:r>
            <a:endParaRPr baseline="30000">
              <a:solidFill>
                <a:schemeClr val="dk2"/>
              </a:solidFill>
            </a:endParaRPr>
          </a:p>
        </p:txBody>
      </p:sp>
      <p:sp>
        <p:nvSpPr>
          <p:cNvPr id="171" name="Google Shape;171;p21"/>
          <p:cNvSpPr txBox="1"/>
          <p:nvPr/>
        </p:nvSpPr>
        <p:spPr>
          <a:xfrm>
            <a:off x="7018425" y="2388688"/>
            <a:ext cx="17433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rPr>
              <a:t>Sample </a:t>
            </a:r>
            <a:r>
              <a:rPr baseline="30000" lang="en" sz="1300">
                <a:solidFill>
                  <a:schemeClr val="dk2"/>
                </a:solidFill>
              </a:rPr>
              <a:t>137</a:t>
            </a:r>
            <a:r>
              <a:rPr lang="en" sz="1300">
                <a:solidFill>
                  <a:schemeClr val="dk2"/>
                </a:solidFill>
              </a:rPr>
              <a:t>Cs spectra</a:t>
            </a:r>
            <a:r>
              <a:rPr lang="en" sz="1300">
                <a:solidFill>
                  <a:schemeClr val="dk2"/>
                </a:solidFill>
              </a:rPr>
              <a:t>  </a:t>
            </a:r>
            <a:endParaRPr sz="13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72" name="Google Shape;172;p21"/>
          <p:cNvSpPr txBox="1"/>
          <p:nvPr/>
        </p:nvSpPr>
        <p:spPr>
          <a:xfrm>
            <a:off x="4480750" y="4594900"/>
            <a:ext cx="1568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rPr>
              <a:t>Compton Scatter </a:t>
            </a:r>
            <a:r>
              <a:rPr lang="en" sz="1300">
                <a:solidFill>
                  <a:schemeClr val="dk2"/>
                </a:solidFill>
              </a:rPr>
              <a:t>  </a:t>
            </a:r>
            <a:endParaRPr sz="13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73" name="Google Shape;173;p21"/>
          <p:cNvSpPr txBox="1"/>
          <p:nvPr/>
        </p:nvSpPr>
        <p:spPr>
          <a:xfrm>
            <a:off x="6787375" y="4573675"/>
            <a:ext cx="1568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rPr>
              <a:t>H3D M400 internal interaction</a:t>
            </a:r>
            <a:endParaRPr sz="13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