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L7TkAUnV3ekLhHm6xbuDTNF7o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3C4BAA-B04B-49E7-83B8-E4A4EED9390C}">
  <a:tblStyle styleId="{563C4BAA-B04B-49E7-83B8-E4A4EED9390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25f1e82c7_5_18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725f1e82c7_5_18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MIKE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Instructors don’t have to consider format choices when sharing materials--just use what works best for them, not only file types, but platforms, as well.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Recall the earlier example of the history of programming instructor complimenting their course materials with artifacts from a C++ course…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...a student accessing that information doesn’t have to go through the platform used by the C++ course, be it PLE, Blackboard, or another--they simply get direct access to the artifact.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need for students to request individual knowledge assets from instructors is removed,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because the students gain direct access to the collection of artifacts.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benefits students because of the quicker access to knowledge, but also consider the time saved for the instructor--no longer flooded with emails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requesting course materials.</a:t>
            </a:r>
            <a:endParaRPr b="1"/>
          </a:p>
        </p:txBody>
      </p:sp>
      <p:sp>
        <p:nvSpPr>
          <p:cNvPr id="327" name="Google Shape;327;g725f1e82c7_5_18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80ca8c032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880ca8c03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MIKE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Instructors don’t have to consider format choices when sharing materials--just use what works best for them, not only file types, but platforms, as well.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Recall the earlier example of the history of programming instructor complimenting their course materials with artifacts from a C++ course…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...a student accessing that information doesn’t have to go through the platform used by the C++ course, be it PLE, Blackboard, or another--they simply get direct access to the artifact.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need for students to request individual knowledge assets from instructors is removed,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because the students gain direct access to the collection of artifacts.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benefits students because of the quicker access to knowledge, but also consider the time saved for the instructor--no longer flooded with emails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requesting course materials.</a:t>
            </a:r>
            <a:endParaRPr b="1"/>
          </a:p>
        </p:txBody>
      </p:sp>
      <p:sp>
        <p:nvSpPr>
          <p:cNvPr id="337" name="Google Shape;337;g880ca8c032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700f65294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7700f65294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more column: A3 Prototype actual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7700f65294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25f1e82c7_5_2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Harris  - Functional components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-need consistent capitalization</a:t>
            </a:r>
            <a:endParaRPr/>
          </a:p>
        </p:txBody>
      </p:sp>
      <p:sp>
        <p:nvSpPr>
          <p:cNvPr id="355" name="Google Shape;355;g725f1e82c7_5_2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24e7d2774_2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724e7d2774_2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tox : testing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conda : more for </a:t>
            </a:r>
            <a:r>
              <a:rPr lang="en-US"/>
              <a:t>development.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flake A</a:t>
            </a:r>
            <a:r>
              <a:rPr lang="en-US"/>
              <a:t> </a:t>
            </a:r>
            <a:endParaRPr/>
          </a:p>
        </p:txBody>
      </p:sp>
      <p:sp>
        <p:nvSpPr>
          <p:cNvPr id="369" name="Google Shape;369;g724e7d2774_2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b32cecf2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8b32cecf2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tox : testing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conda : more for development.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flake A </a:t>
            </a:r>
            <a:endParaRPr/>
          </a:p>
        </p:txBody>
      </p:sp>
      <p:sp>
        <p:nvSpPr>
          <p:cNvPr id="377" name="Google Shape;377;g8b32cecf2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80ca8c032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880ca8c032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/>
              <a:t>SHOULD WE ADD CREATION DATE/VERSION OF THE ARTIFACTS, ALONG WITH ITS CHANGE RECORD ?? </a:t>
            </a:r>
            <a:endParaRPr b="1" i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noah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record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change date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user id that changed it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artifact id that was changed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need to return to older versions ?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change log ?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gzip, blob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#add repo bookmarks -added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#artifact location -added</a:t>
            </a:r>
            <a:endParaRPr b="1"/>
          </a:p>
        </p:txBody>
      </p:sp>
      <p:sp>
        <p:nvSpPr>
          <p:cNvPr id="386" name="Google Shape;386;g880ca8c032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49f7a7272_16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749f7a7272_16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g749f7a7272_16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1af6e6165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Stephen Ayers</a:t>
            </a:r>
            <a:endParaRPr/>
          </a:p>
        </p:txBody>
      </p:sp>
      <p:sp>
        <p:nvSpPr>
          <p:cNvPr id="410" name="Google Shape;410;g81af6e6165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b32cecf2d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Stephen  Ayers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introduce the team - everyone says their own name--</a:t>
            </a:r>
            <a:r>
              <a:rPr lang="en-US" strike="sngStrike"/>
              <a:t>mention the section you’re covering(?)</a:t>
            </a:r>
            <a:r>
              <a:rPr lang="en-US"/>
              <a:t>add under name what section each member is focusing on </a:t>
            </a:r>
            <a:endParaRPr strike="sngStrik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rosalie couldn’t make 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8b32cecf2d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49f7a7272_6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g749f7a7272_6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ed26b125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7ed26b125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80ca8c032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80ca8c032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880ca8c032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700f65294_1_9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7700f65294_1_9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f64032aec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g7f64032aec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72f92e49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g72f92e49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6f5f899d3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Stephen Ayers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76f5f899d3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Stephen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-brunelle mentioned using example of current covid-19 issue, faculty moving to online some without experience on that medium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-faculty have content archives, but the knowledge artifacts aren’t centralized or easy to share with students and other faculty</a:t>
            </a:r>
            <a:endParaRPr/>
          </a:p>
        </p:txBody>
      </p:sp>
      <p:sp>
        <p:nvSpPr>
          <p:cNvPr id="274" name="Google Shape;2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b446219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b446219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8b4462193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25f1e82c7_5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725f1e82c7_5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725f1e82c7_5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25f1e82c7_5_4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725f1e82c7_5_4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Harris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-bolded headers change to shortcomings/issue area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-suggestion to split 6/7 into 4 slides (4 topics, one slide each)</a:t>
            </a:r>
            <a:endParaRPr/>
          </a:p>
        </p:txBody>
      </p:sp>
      <p:sp>
        <p:nvSpPr>
          <p:cNvPr id="301" name="Google Shape;301;g725f1e82c7_5_4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hooks: </a:t>
            </a:r>
            <a:r>
              <a:rPr lang="en-US"/>
              <a:t>normalize</a:t>
            </a:r>
            <a:r>
              <a:rPr lang="en-US"/>
              <a:t> all the lines, do unit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Twentieth Century"/>
                <a:ea typeface="Twentieth Century"/>
                <a:cs typeface="Twentieth Century"/>
                <a:sym typeface="Twentieth Century"/>
              </a:rPr>
              <a:t>Robust means both a CLI and a GUI will be developed. Which allows for utilization by users who need/want a simple windowed interface and users who use a terminal and/or want to use A</a:t>
            </a:r>
            <a:r>
              <a:rPr baseline="30000" lang="en-US" sz="1400"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r>
              <a:rPr lang="en-US" sz="1400">
                <a:latin typeface="Twentieth Century"/>
                <a:ea typeface="Twentieth Century"/>
                <a:cs typeface="Twentieth Century"/>
                <a:sym typeface="Twentieth Century"/>
              </a:rPr>
              <a:t> framework in automation through the use of scripting or integration with software tools, such as Git hooks.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25f1e82c7_5_1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725f1e82c7_5_1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internal CONTENT of the file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Mike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A-cubed aims to create a robust, reliable infrastructure as a repository for knowledge artifacts…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...which will support recording changes to those artifacts for review and analysis.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repository is created as a centralized collection of knowledge assets, facilitating easier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sharing of instructional materials.</a:t>
            </a:r>
            <a:endParaRPr b="1"/>
          </a:p>
        </p:txBody>
      </p:sp>
      <p:sp>
        <p:nvSpPr>
          <p:cNvPr id="317" name="Google Shape;317;g725f1e82c7_5_1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9" name="Google Shape;59;p1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1" name="Google Shape;61;p19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7" name="Google Shape;67;p19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8" name="Google Shape;68;p19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0" name="Google Shape;70;p19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1" name="Google Shape;71;p19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p19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6" name="Google Shape;76;p19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9" name="Google Shape;79;p19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2" name="Google Shape;82;p19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4" name="Google Shape;84;p19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p19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8" name="Google Shape;88;p19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2" name="Google Shape;92;p19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p19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p19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6" name="Google Shape;96;p19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8" name="Google Shape;98;p19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p19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p19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p19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8" name="Google Shape;108;p19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9" name="Google Shape;109;p19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p19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4" name="Google Shape;114;p19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9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wentieth Century"/>
              <a:buNone/>
              <a:defRPr sz="4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141410" y="4304664"/>
            <a:ext cx="9912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8"/>
          <p:cNvSpPr/>
          <p:nvPr>
            <p:ph idx="2" type="pic"/>
          </p:nvPr>
        </p:nvSpPr>
        <p:spPr>
          <a:xfrm>
            <a:off x="1141411" y="606426"/>
            <a:ext cx="9912300" cy="3299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1141364" y="5124020"/>
            <a:ext cx="9910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1141456" y="609600"/>
            <a:ext cx="990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1141410" y="4419599"/>
            <a:ext cx="9904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1446212" y="609599"/>
            <a:ext cx="93027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1720644" y="3365557"/>
            <a:ext cx="8752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7" name="Google Shape;187;p30"/>
          <p:cNvSpPr txBox="1"/>
          <p:nvPr>
            <p:ph idx="2" type="body"/>
          </p:nvPr>
        </p:nvSpPr>
        <p:spPr>
          <a:xfrm>
            <a:off x="1141411" y="4309919"/>
            <a:ext cx="9906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8" name="Google Shape;188;p3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903512" y="73239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10537370" y="276497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1141410" y="2134041"/>
            <a:ext cx="9906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1141364" y="4657655"/>
            <a:ext cx="99045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6" name="Google Shape;196;p3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1141410" y="2674463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32"/>
          <p:cNvSpPr txBox="1"/>
          <p:nvPr>
            <p:ph idx="2" type="body"/>
          </p:nvPr>
        </p:nvSpPr>
        <p:spPr>
          <a:xfrm>
            <a:off x="1127918" y="3360263"/>
            <a:ext cx="32088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32"/>
          <p:cNvSpPr txBox="1"/>
          <p:nvPr>
            <p:ph idx="3" type="body"/>
          </p:nvPr>
        </p:nvSpPr>
        <p:spPr>
          <a:xfrm>
            <a:off x="4514766" y="2677635"/>
            <a:ext cx="318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32"/>
          <p:cNvSpPr txBox="1"/>
          <p:nvPr>
            <p:ph idx="4" type="body"/>
          </p:nvPr>
        </p:nvSpPr>
        <p:spPr>
          <a:xfrm>
            <a:off x="4504213" y="3363435"/>
            <a:ext cx="31959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32"/>
          <p:cNvSpPr txBox="1"/>
          <p:nvPr>
            <p:ph idx="5" type="body"/>
          </p:nvPr>
        </p:nvSpPr>
        <p:spPr>
          <a:xfrm>
            <a:off x="7852442" y="2674463"/>
            <a:ext cx="319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6" name="Google Shape;206;p32"/>
          <p:cNvSpPr txBox="1"/>
          <p:nvPr>
            <p:ph idx="6" type="body"/>
          </p:nvPr>
        </p:nvSpPr>
        <p:spPr>
          <a:xfrm>
            <a:off x="7852442" y="3360263"/>
            <a:ext cx="31950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7" name="Google Shape;207;p3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1141413" y="4404596"/>
            <a:ext cx="319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33"/>
          <p:cNvSpPr/>
          <p:nvPr>
            <p:ph idx="2" type="pic"/>
          </p:nvPr>
        </p:nvSpPr>
        <p:spPr>
          <a:xfrm>
            <a:off x="1141413" y="2666998"/>
            <a:ext cx="31953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3" type="body"/>
          </p:nvPr>
        </p:nvSpPr>
        <p:spPr>
          <a:xfrm>
            <a:off x="1141413" y="4980858"/>
            <a:ext cx="3195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33"/>
          <p:cNvSpPr txBox="1"/>
          <p:nvPr>
            <p:ph idx="4" type="body"/>
          </p:nvPr>
        </p:nvSpPr>
        <p:spPr>
          <a:xfrm>
            <a:off x="4489053" y="4404596"/>
            <a:ext cx="320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6" name="Google Shape;216;p33"/>
          <p:cNvSpPr/>
          <p:nvPr>
            <p:ph idx="5" type="pic"/>
          </p:nvPr>
        </p:nvSpPr>
        <p:spPr>
          <a:xfrm>
            <a:off x="4489053" y="2666998"/>
            <a:ext cx="31989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7" name="Google Shape;217;p33"/>
          <p:cNvSpPr txBox="1"/>
          <p:nvPr>
            <p:ph idx="6" type="body"/>
          </p:nvPr>
        </p:nvSpPr>
        <p:spPr>
          <a:xfrm>
            <a:off x="4487593" y="4980857"/>
            <a:ext cx="32004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8" name="Google Shape;218;p33"/>
          <p:cNvSpPr txBox="1"/>
          <p:nvPr>
            <p:ph idx="7" type="body"/>
          </p:nvPr>
        </p:nvSpPr>
        <p:spPr>
          <a:xfrm>
            <a:off x="7852567" y="4404595"/>
            <a:ext cx="3190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9" name="Google Shape;219;p33"/>
          <p:cNvSpPr/>
          <p:nvPr>
            <p:ph idx="8" type="pic"/>
          </p:nvPr>
        </p:nvSpPr>
        <p:spPr>
          <a:xfrm>
            <a:off x="7852442" y="2666998"/>
            <a:ext cx="31950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20" name="Google Shape;220;p33"/>
          <p:cNvSpPr txBox="1"/>
          <p:nvPr>
            <p:ph idx="9" type="body"/>
          </p:nvPr>
        </p:nvSpPr>
        <p:spPr>
          <a:xfrm>
            <a:off x="7852442" y="4980854"/>
            <a:ext cx="3195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21" name="Google Shape;221;p3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 rot="5400000">
            <a:off x="4323512" y="-932612"/>
            <a:ext cx="3541800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 rot="5400000">
            <a:off x="7454161" y="2197949"/>
            <a:ext cx="51816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 rot="5400000">
            <a:off x="2424849" y="-673950"/>
            <a:ext cx="5181600" cy="7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3" name="Google Shape;233;p3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1143012" y="221933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1" type="ftr"/>
          </p:nvPr>
        </p:nvSpPr>
        <p:spPr>
          <a:xfrm>
            <a:off x="1104786" y="631582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1141436" y="6316638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11366771" y="64928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1095636" y="6315813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1" type="ftr"/>
          </p:nvPr>
        </p:nvSpPr>
        <p:spPr>
          <a:xfrm>
            <a:off x="1132236" y="6315813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1146711" y="6315813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1141411" y="619126"/>
            <a:ext cx="99060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1370019" y="2249486"/>
            <a:ext cx="464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1141410" y="3073397"/>
            <a:ext cx="4878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3" type="body"/>
          </p:nvPr>
        </p:nvSpPr>
        <p:spPr>
          <a:xfrm>
            <a:off x="6400808" y="2249485"/>
            <a:ext cx="4646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60" name="Google Shape;160;p24"/>
          <p:cNvSpPr txBox="1"/>
          <p:nvPr>
            <p:ph idx="4" type="body"/>
          </p:nvPr>
        </p:nvSpPr>
        <p:spPr>
          <a:xfrm>
            <a:off x="6172200" y="3073397"/>
            <a:ext cx="4875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1141411" y="6315813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141413" y="609600"/>
            <a:ext cx="59346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7"/>
          <p:cNvSpPr/>
          <p:nvPr>
            <p:ph idx="2" type="pic"/>
          </p:nvPr>
        </p:nvSpPr>
        <p:spPr>
          <a:xfrm>
            <a:off x="7380721" y="609601"/>
            <a:ext cx="3666600" cy="51816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141410" y="2249486"/>
            <a:ext cx="5934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8" name="Google Shape;168;p2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8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8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" name="Google Shape;17;p1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9" name="Google Shape;19;p1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0" name="Google Shape;20;p1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" name="Google Shape;23;p1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" name="Google Shape;24;p1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" name="Google Shape;25;p1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" name="Google Shape;26;p1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7" name="Google Shape;27;p1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8" name="Google Shape;28;p1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8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" name="Google Shape;31;p1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" name="Google Shape;33;p1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5" name="Google Shape;35;p1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" name="Google Shape;36;p1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9" name="Google Shape;39;p1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1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2" name="Google Shape;42;p1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5" name="Google Shape;45;p1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7" name="Google Shape;47;p1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9" name="Google Shape;49;p1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8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1143012" y="221933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8"/>
          <p:cNvSpPr txBox="1"/>
          <p:nvPr/>
        </p:nvSpPr>
        <p:spPr>
          <a:xfrm>
            <a:off x="0" y="6492000"/>
            <a:ext cx="12192000" cy="365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8"/>
          <p:cNvSpPr txBox="1"/>
          <p:nvPr/>
        </p:nvSpPr>
        <p:spPr>
          <a:xfrm>
            <a:off x="0" y="6492000"/>
            <a:ext cx="384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latin typeface="Twentieth Century"/>
                <a:ea typeface="Twentieth Century"/>
                <a:cs typeface="Twentieth Century"/>
                <a:sym typeface="Twentieth Century"/>
              </a:rPr>
              <a:t>June 3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2020 - TEAM CRYSTAL - CS41</a:t>
            </a:r>
            <a:r>
              <a:rPr lang="en-US" sz="1000"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- </a:t>
            </a:r>
            <a:r>
              <a:rPr lang="en-US" sz="1000">
                <a:latin typeface="Twentieth Century"/>
                <a:ea typeface="Twentieth Century"/>
                <a:cs typeface="Twentieth Century"/>
                <a:sym typeface="Twentieth Century"/>
              </a:rPr>
              <a:t>SUMMER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2020</a:t>
            </a:r>
            <a:endParaRPr b="0" i="0" sz="1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www.freepik.com/free-photos-vectors/busines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s.odu.edu/~cpi/old/411/crystals17/" TargetMode="External"/><Relationship Id="rId4" Type="http://schemas.openxmlformats.org/officeDocument/2006/relationships/hyperlink" Target="http://www.jstor.org/stable/30221184" TargetMode="External"/><Relationship Id="rId5" Type="http://schemas.openxmlformats.org/officeDocument/2006/relationships/hyperlink" Target="https://www.researchgate.net/publication/200045855_Building_Successful_Knowledge_Management_Projects" TargetMode="External"/><Relationship Id="rId6" Type="http://schemas.openxmlformats.org/officeDocument/2006/relationships/hyperlink" Target="https://www.efilecabinet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jpg"/><Relationship Id="rId8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getfilecloud.com/file-sharing-and-sync-for-education/" TargetMode="External"/><Relationship Id="rId4" Type="http://schemas.openxmlformats.org/officeDocument/2006/relationships/hyperlink" Target="https://github.com/features#team-management" TargetMode="External"/><Relationship Id="rId9" Type="http://schemas.openxmlformats.org/officeDocument/2006/relationships/hyperlink" Target="https://www.sciencedirect.com/science/article/pii/B9780124171121000090" TargetMode="External"/><Relationship Id="rId5" Type="http://schemas.openxmlformats.org/officeDocument/2006/relationships/hyperlink" Target="https://git-community.cs.odu.edu/tkennedy/cs-roars-proposal/-/wikis/home" TargetMode="External"/><Relationship Id="rId6" Type="http://schemas.openxmlformats.org/officeDocument/2006/relationships/hyperlink" Target="https://nvlpubs.nist.gov/nistpubs/ir/2013/NIST.IR.7298r2.pdf" TargetMode="External"/><Relationship Id="rId7" Type="http://schemas.openxmlformats.org/officeDocument/2006/relationships/hyperlink" Target="https://pandoc.org/index.html" TargetMode="External"/><Relationship Id="rId8" Type="http://schemas.openxmlformats.org/officeDocument/2006/relationships/hyperlink" Target="https://tsapps.nist.gov/publication/get_pdf.cfm?pub_id=904672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cs.odu.edu/~zeil/cowem/Public/buildingTheWebsite/index.html" TargetMode="External"/><Relationship Id="rId4" Type="http://schemas.openxmlformats.org/officeDocument/2006/relationships/hyperlink" Target="https://git-community.cs.odu.edu/zeil/Course_Website_Manage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13.xml"/><Relationship Id="rId13" Type="http://schemas.openxmlformats.org/officeDocument/2006/relationships/slide" Target="/ppt/slides/slide16.xml"/><Relationship Id="rId12" Type="http://schemas.openxmlformats.org/officeDocument/2006/relationships/slide" Target="/ppt/slides/slide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9" Type="http://schemas.openxmlformats.org/officeDocument/2006/relationships/slide" Target="/ppt/slides/slide12.xml"/><Relationship Id="rId15" Type="http://schemas.openxmlformats.org/officeDocument/2006/relationships/slide" Target="/ppt/slides/slide19.xml"/><Relationship Id="rId14" Type="http://schemas.openxmlformats.org/officeDocument/2006/relationships/slide" Target="/ppt/slides/slide17.xml"/><Relationship Id="rId16" Type="http://schemas.openxmlformats.org/officeDocument/2006/relationships/slide" Target="/ppt/slides/slide23.xml"/><Relationship Id="rId5" Type="http://schemas.openxmlformats.org/officeDocument/2006/relationships/slide" Target="/ppt/slides/slide6.xml"/><Relationship Id="rId6" Type="http://schemas.openxmlformats.org/officeDocument/2006/relationships/slide" Target="/ppt/slides/slide8.xml"/><Relationship Id="rId7" Type="http://schemas.openxmlformats.org/officeDocument/2006/relationships/slide" Target="/ppt/slides/slide9.xml"/><Relationship Id="rId8" Type="http://schemas.openxmlformats.org/officeDocument/2006/relationships/slide" Target="/ppt/slides/slide1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imgs.xkcd.com/comics/standards.png" TargetMode="External"/><Relationship Id="rId5" Type="http://schemas.openxmlformats.org/officeDocument/2006/relationships/hyperlink" Target="https://imgs.xkcd.com/comics/standards.png" TargetMode="External"/><Relationship Id="rId6" Type="http://schemas.openxmlformats.org/officeDocument/2006/relationships/hyperlink" Target="https://imgs.xkcd.com/comics/standards.p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9.xml"/><Relationship Id="rId4" Type="http://schemas.openxmlformats.org/officeDocument/2006/relationships/slide" Target="/ppt/slides/slide19.xml"/><Relationship Id="rId5" Type="http://schemas.openxmlformats.org/officeDocument/2006/relationships/slide" Target="/ppt/slides/slide21.xml"/><Relationship Id="rId6" Type="http://schemas.openxmlformats.org/officeDocument/2006/relationships/slide" Target="/ppt/slides/slide21.xml"/><Relationship Id="rId7" Type="http://schemas.openxmlformats.org/officeDocument/2006/relationships/slide" Target="/ppt/slides/slide2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1.xml"/><Relationship Id="rId4" Type="http://schemas.openxmlformats.org/officeDocument/2006/relationships/slide" Target="/ppt/slides/slide21.xml"/><Relationship Id="rId5" Type="http://schemas.openxmlformats.org/officeDocument/2006/relationships/slide" Target="/ppt/slides/slide21.xml"/><Relationship Id="rId6" Type="http://schemas.openxmlformats.org/officeDocument/2006/relationships/slide" Target="/ppt/slides/slide21.xml"/><Relationship Id="rId7" Type="http://schemas.openxmlformats.org/officeDocument/2006/relationships/slide" Target="/ppt/slides/slide19.xml"/><Relationship Id="rId8" Type="http://schemas.openxmlformats.org/officeDocument/2006/relationships/slide" Target="/ppt/slides/slide2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1910874" y="101171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rPr lang="en-US" sz="6000">
                <a:solidFill>
                  <a:schemeClr val="accent3"/>
                </a:solidFill>
              </a:rPr>
              <a:t>     framework</a:t>
            </a:r>
            <a:br>
              <a:rPr lang="en-US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/>
              <a:t>ggregation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/>
              <a:t>and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/>
              <a:t>rchiving of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000000"/>
                </a:solidFill>
              </a:rPr>
              <a:t>rtifacts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41" name="Google Shape;241;p1"/>
          <p:cNvSpPr txBox="1"/>
          <p:nvPr>
            <p:ph idx="1" type="subTitle"/>
          </p:nvPr>
        </p:nvSpPr>
        <p:spPr>
          <a:xfrm>
            <a:off x="4515377" y="3996267"/>
            <a:ext cx="69876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2400">
                <a:solidFill>
                  <a:schemeClr val="dk1"/>
                </a:solidFill>
              </a:rPr>
              <a:t>“A Repository of Reliable Resources for Academia”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t/>
            </a:r>
            <a:endParaRPr sz="18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>
                <a:solidFill>
                  <a:srgbClr val="000000"/>
                </a:solidFill>
              </a:rPr>
              <a:t>PROTOTYPE PRESENTATION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>
                <a:solidFill>
                  <a:srgbClr val="000000"/>
                </a:solidFill>
              </a:rPr>
              <a:t>CS 411, SUMMER 2020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>
                <a:solidFill>
                  <a:srgbClr val="000000"/>
                </a:solidFill>
              </a:rPr>
              <a:t>TEAM CRYSTAL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42" name="Google Shape;242;p1"/>
          <p:cNvGrpSpPr/>
          <p:nvPr/>
        </p:nvGrpSpPr>
        <p:grpSpPr>
          <a:xfrm>
            <a:off x="2035344" y="2036144"/>
            <a:ext cx="804670" cy="1230218"/>
            <a:chOff x="7995900" y="1852609"/>
            <a:chExt cx="2062200" cy="3152788"/>
          </a:xfrm>
        </p:grpSpPr>
        <p:pic>
          <p:nvPicPr>
            <p:cNvPr id="243" name="Google Shape;24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76900" y="1852609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95900" y="1852622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25f1e82c7_5_1883"/>
          <p:cNvSpPr txBox="1"/>
          <p:nvPr>
            <p:ph type="title"/>
          </p:nvPr>
        </p:nvSpPr>
        <p:spPr>
          <a:xfrm>
            <a:off x="1142988" y="6320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SOLUTION CHARACTERISTICS: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0" name="Google Shape;330;g725f1e82c7_5_1883"/>
          <p:cNvSpPr txBox="1"/>
          <p:nvPr>
            <p:ph idx="12" type="sldNum"/>
          </p:nvPr>
        </p:nvSpPr>
        <p:spPr>
          <a:xfrm>
            <a:off x="11265408" y="64928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g725f1e82c7_5_1883"/>
          <p:cNvSpPr txBox="1"/>
          <p:nvPr>
            <p:ph idx="2" type="body"/>
          </p:nvPr>
        </p:nvSpPr>
        <p:spPr>
          <a:xfrm>
            <a:off x="914400" y="2249425"/>
            <a:ext cx="50202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en-US" sz="2200">
                <a:solidFill>
                  <a:schemeClr val="dk1"/>
                </a:solidFill>
              </a:rPr>
              <a:t>Knowledge Asset Management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Unify formatting among instructors through normalization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Remove necessity of individual knowledge asset request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Create systematic storage of vital course information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Automate collection of standard reference materials*</a:t>
            </a:r>
            <a:endParaRPr/>
          </a:p>
        </p:txBody>
      </p:sp>
      <p:sp>
        <p:nvSpPr>
          <p:cNvPr id="332" name="Google Shape;332;g725f1e82c7_5_1883"/>
          <p:cNvSpPr txBox="1"/>
          <p:nvPr>
            <p:ph idx="1" type="body"/>
          </p:nvPr>
        </p:nvSpPr>
        <p:spPr>
          <a:xfrm>
            <a:off x="6062472" y="2249425"/>
            <a:ext cx="5628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en-US" sz="2200">
                <a:solidFill>
                  <a:schemeClr val="dk1"/>
                </a:solidFill>
              </a:rPr>
              <a:t>Knowledge Environment Enhancement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Translate artifacts to a universally applicable format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Core organizational improvements through a cooperative environment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Normalization to allow functionality across artifact formats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Special needs and distance learning accessibility* 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333" name="Google Shape;333;g725f1e82c7_5_1883"/>
          <p:cNvSpPr txBox="1"/>
          <p:nvPr/>
        </p:nvSpPr>
        <p:spPr>
          <a:xfrm>
            <a:off x="2695650" y="6113700"/>
            <a:ext cx="68007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*Not implemented in Prototype</a:t>
            </a:r>
            <a:endParaRPr b="0" i="0" sz="15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80ca8c032_2_0"/>
          <p:cNvSpPr txBox="1"/>
          <p:nvPr>
            <p:ph type="title"/>
          </p:nvPr>
        </p:nvSpPr>
        <p:spPr>
          <a:xfrm>
            <a:off x="1142988" y="6320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CUSTOMERS AND END USERS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g880ca8c032_2_0"/>
          <p:cNvSpPr txBox="1"/>
          <p:nvPr>
            <p:ph idx="12" type="sldNum"/>
          </p:nvPr>
        </p:nvSpPr>
        <p:spPr>
          <a:xfrm>
            <a:off x="11265408" y="64928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g880ca8c032_2_0"/>
          <p:cNvSpPr txBox="1"/>
          <p:nvPr>
            <p:ph idx="2" type="body"/>
          </p:nvPr>
        </p:nvSpPr>
        <p:spPr>
          <a:xfrm>
            <a:off x="1142875" y="2249425"/>
            <a:ext cx="5429100" cy="4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Old Dominion University Computer Science Department: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Real World Product: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Guest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Student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Faculty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Administrator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Tester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42" name="Google Shape;342;g880ca8c032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2824" y="1773936"/>
            <a:ext cx="4773169" cy="4773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880ca8c032_2_0"/>
          <p:cNvSpPr txBox="1"/>
          <p:nvPr/>
        </p:nvSpPr>
        <p:spPr>
          <a:xfrm>
            <a:off x="10525875" y="5873248"/>
            <a:ext cx="1611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Image Credit: </a:t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sng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(Freepik.com 2020)</a:t>
            </a:r>
            <a:endParaRPr b="0" i="0" sz="1400" u="none" cap="none" strike="noStrike">
              <a:solidFill>
                <a:srgbClr val="4A86E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4" name="Google Shape;344;g880ca8c032_2_0"/>
          <p:cNvSpPr txBox="1"/>
          <p:nvPr/>
        </p:nvSpPr>
        <p:spPr>
          <a:xfrm>
            <a:off x="4163800" y="2971275"/>
            <a:ext cx="2551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Prototype: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Guest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Faculty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Tester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700f65294_2_0"/>
          <p:cNvSpPr txBox="1"/>
          <p:nvPr>
            <p:ph type="title"/>
          </p:nvPr>
        </p:nvSpPr>
        <p:spPr>
          <a:xfrm>
            <a:off x="1141416" y="618525"/>
            <a:ext cx="23376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RWP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vs.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Prototype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1" name="Google Shape;351;g7700f65294_2_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52" name="Google Shape;352;g7700f65294_2_0"/>
          <p:cNvGraphicFramePr/>
          <p:nvPr/>
        </p:nvGraphicFramePr>
        <p:xfrm>
          <a:off x="3659000" y="112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{563C4BAA-B04B-49E7-83B8-E4A4EED9390C}</a:tableStyleId>
              </a:tblPr>
              <a:tblGrid>
                <a:gridCol w="1916425"/>
                <a:gridCol w="1788675"/>
                <a:gridCol w="1831250"/>
                <a:gridCol w="1831250"/>
              </a:tblGrid>
              <a:tr h="48297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Feature/Capabilities Comparison Chart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0:0"/>
                      </a:ext>
                    </a:extLst>
                  </a:tcPr>
                </a:tc>
                <a:tc hMerge="1"/>
                <a:tc hMerge="1"/>
                <a:tc hMerge="1"/>
              </a:tr>
              <a:tr h="33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Feature/Capability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Real World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A³ Prototype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A³ Prototype Actual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Database Storage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2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Graphical User Interface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Limited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/>
                        <a:t>Mock-up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3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Command Line Interface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/>
                        <a:t>Limited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4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User Authentication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Limited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Limited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5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Access Control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6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Artifact Upload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7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Repository Creation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8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Artifact Normalization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/>
                        <a:t>Limited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9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Artifact Comparison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0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Artifact Update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1:3"/>
                      </a:ext>
                    </a:extLst>
                  </a:tcPr>
                </a:tc>
              </a:tr>
              <a:tr h="27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Artifact/Repo Deletion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2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Web Scraping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Limited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Limited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3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Artifact Cha</a:t>
                      </a:r>
                      <a:r>
                        <a:rPr lang="en-US" sz="1000"/>
                        <a:t>n</a:t>
                      </a:r>
                      <a:r>
                        <a:rPr lang="en-US" sz="1000" u="none" cap="none" strike="noStrike"/>
                        <a:t>ge Record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4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Artifact Exporting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5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Artifact/Repo Tags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</a:rPr>
                        <a:t>Limited</a:t>
                      </a:r>
                      <a:endParaRPr b="1" sz="14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</a:rPr>
                        <a:t>Limited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6:3"/>
                      </a:ext>
                    </a:extLst>
                  </a:tcPr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Artifact/Repo Searching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Limited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Limited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7:3"/>
                      </a:ext>
                    </a:extLst>
                  </a:tcPr>
                </a:tc>
              </a:tr>
              <a:tr h="34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Artifact Contributor List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8:3"/>
                      </a:ext>
                    </a:extLst>
                  </a:tcPr>
                </a:tc>
              </a:tr>
              <a:tr h="34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Artifact/Repo Sharing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  <a:extLst>
                      <a:ext uri="http://customooxmlschemas.google.com/">
                        <go:slidesCustomData xmlns:go="http://customooxmlschemas.google.com/" cellId="352:1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  <a:extLst>
                      <a:ext uri="http://customooxmlschemas.google.com/">
                        <go:slidesCustomData xmlns:go="http://customooxmlschemas.google.com/" cellId="352:19:3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725f1e82c7_5_2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64" y="2046125"/>
            <a:ext cx="12039474" cy="40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725f1e82c7_5_2118"/>
          <p:cNvSpPr txBox="1"/>
          <p:nvPr>
            <p:ph type="title"/>
          </p:nvPr>
        </p:nvSpPr>
        <p:spPr>
          <a:xfrm>
            <a:off x="1143000" y="893272"/>
            <a:ext cx="9906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MAJOR FUNCTIONAL COMPONENTS </a:t>
            </a:r>
            <a:endParaRPr/>
          </a:p>
        </p:txBody>
      </p:sp>
      <p:sp>
        <p:nvSpPr>
          <p:cNvPr id="359" name="Google Shape;359;g725f1e82c7_5_2118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g725f1e82c7_5_2118"/>
          <p:cNvSpPr/>
          <p:nvPr/>
        </p:nvSpPr>
        <p:spPr>
          <a:xfrm>
            <a:off x="9051800" y="5845500"/>
            <a:ext cx="1256100" cy="455100"/>
          </a:xfrm>
          <a:prstGeom prst="roundRect">
            <a:avLst>
              <a:gd fmla="val 16667" name="adj"/>
            </a:avLst>
          </a:prstGeom>
          <a:solidFill>
            <a:srgbClr val="FFCC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Google Shape;361;g725f1e82c7_5_2118"/>
          <p:cNvSpPr/>
          <p:nvPr/>
        </p:nvSpPr>
        <p:spPr>
          <a:xfrm>
            <a:off x="10519400" y="5845500"/>
            <a:ext cx="1256100" cy="4551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Asset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2" name="Google Shape;362;g725f1e82c7_5_2118"/>
          <p:cNvGrpSpPr/>
          <p:nvPr/>
        </p:nvGrpSpPr>
        <p:grpSpPr>
          <a:xfrm>
            <a:off x="10583195" y="5845662"/>
            <a:ext cx="255507" cy="454947"/>
            <a:chOff x="7995900" y="1852609"/>
            <a:chExt cx="2062200" cy="3152788"/>
          </a:xfrm>
        </p:grpSpPr>
        <p:pic>
          <p:nvPicPr>
            <p:cNvPr id="363" name="Google Shape;363;g725f1e82c7_5_21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76900" y="1852609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g725f1e82c7_5_21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5900" y="1852622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5" name="Google Shape;365;g725f1e82c7_5_2118"/>
          <p:cNvSpPr/>
          <p:nvPr/>
        </p:nvSpPr>
        <p:spPr>
          <a:xfrm>
            <a:off x="7584200" y="5845575"/>
            <a:ext cx="1256100" cy="455100"/>
          </a:xfrm>
          <a:prstGeom prst="roundRect">
            <a:avLst>
              <a:gd fmla="val 16667" name="adj"/>
            </a:avLst>
          </a:prstGeom>
          <a:solidFill>
            <a:srgbClr val="66FF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24e7d2774_2_2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DEVELOPMENT TOOLS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2" name="Google Shape;372;g724e7d2774_2_21"/>
          <p:cNvSpPr txBox="1"/>
          <p:nvPr>
            <p:ph idx="1" type="body"/>
          </p:nvPr>
        </p:nvSpPr>
        <p:spPr>
          <a:xfrm>
            <a:off x="914400" y="1676100"/>
            <a:ext cx="5173800" cy="3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b="1" lang="en-US">
                <a:solidFill>
                  <a:srgbClr val="000000"/>
                </a:solidFill>
              </a:rPr>
              <a:t>Software Requirements:</a:t>
            </a:r>
            <a:endParaRPr b="1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100">
                <a:solidFill>
                  <a:srgbClr val="000000"/>
                </a:solidFill>
              </a:rPr>
              <a:t>Language: Python 3.8 or newer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100">
                <a:solidFill>
                  <a:srgbClr val="000000"/>
                </a:solidFill>
              </a:rPr>
              <a:t>Python framework: Flask,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          mysql.connector,  and pypandoc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100">
                <a:solidFill>
                  <a:srgbClr val="000000"/>
                </a:solidFill>
              </a:rPr>
              <a:t>GUI language: HTML, CSS, and JS 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100">
                <a:solidFill>
                  <a:srgbClr val="000000"/>
                </a:solidFill>
              </a:rPr>
              <a:t>JS frameworks: React and Node (with </a:t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    npm)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100">
                <a:solidFill>
                  <a:srgbClr val="000000"/>
                </a:solidFill>
              </a:rPr>
              <a:t>Documentation: pydoc and Sphinx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Configuration management: tox or Conda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Analysis: pycodestyle (formerly PEP 8) and Pylint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APIs: BeautifulSoup 4, requests, pandoc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</p:txBody>
      </p:sp>
      <p:sp>
        <p:nvSpPr>
          <p:cNvPr id="373" name="Google Shape;373;g724e7d2774_2_2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b32cecf2d_0_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DEVELOPMENT TOOLS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0" name="Google Shape;380;g8b32cecf2d_0_1"/>
          <p:cNvSpPr txBox="1"/>
          <p:nvPr>
            <p:ph idx="1" type="body"/>
          </p:nvPr>
        </p:nvSpPr>
        <p:spPr>
          <a:xfrm>
            <a:off x="914400" y="1676100"/>
            <a:ext cx="4440000" cy="3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b="1" lang="en-US">
                <a:solidFill>
                  <a:srgbClr val="000000"/>
                </a:solidFill>
              </a:rPr>
              <a:t>Technology</a:t>
            </a:r>
            <a:r>
              <a:rPr b="1" lang="en-US">
                <a:solidFill>
                  <a:srgbClr val="000000"/>
                </a:solidFill>
              </a:rPr>
              <a:t> Requirements:</a:t>
            </a:r>
            <a:endParaRPr b="1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Code Repository with Version Control: GitLab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Issue Tracking and Development Scheduling: GitLab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Containerization: Docker and 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    Docker Compose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Database: MySQL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IDE: Visual Studio Code (VS Code)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/>
          </a:p>
        </p:txBody>
      </p:sp>
      <p:sp>
        <p:nvSpPr>
          <p:cNvPr id="381" name="Google Shape;381;g8b32cecf2d_0_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g8b32cecf2d_0_1"/>
          <p:cNvSpPr txBox="1"/>
          <p:nvPr/>
        </p:nvSpPr>
        <p:spPr>
          <a:xfrm>
            <a:off x="914400" y="5177860"/>
            <a:ext cx="9486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Hardware Requirements: </a:t>
            </a: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Single VM instance running an Ubuntu distribution on the ODU CS server</a:t>
            </a:r>
            <a:endParaRPr b="0" i="0" sz="21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80ca8c032_2_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DATABASE: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Schema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9" name="Google Shape;389;g880ca8c032_2_9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0" name="Google Shape;390;g880ca8c032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112" y="450462"/>
            <a:ext cx="8587774" cy="59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49f7a7272_16_2"/>
          <p:cNvSpPr/>
          <p:nvPr/>
        </p:nvSpPr>
        <p:spPr>
          <a:xfrm>
            <a:off x="9691796" y="1000875"/>
            <a:ext cx="2010600" cy="7140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749f7a7272_16_2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g749f7a7272_16_2"/>
          <p:cNvSpPr txBox="1"/>
          <p:nvPr>
            <p:ph idx="1" type="body"/>
          </p:nvPr>
        </p:nvSpPr>
        <p:spPr>
          <a:xfrm>
            <a:off x="1141426" y="1751475"/>
            <a:ext cx="514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7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2200">
                <a:solidFill>
                  <a:srgbClr val="000000"/>
                </a:solidFill>
              </a:rPr>
              <a:t>Sprint 1 (July 5, 2020)</a:t>
            </a:r>
            <a:endParaRPr sz="22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rgbClr val="000000"/>
                </a:solidFill>
              </a:rPr>
              <a:t>Database framework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rgbClr val="000000"/>
                </a:solidFill>
              </a:rPr>
              <a:t>CLI interface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Simple comparison function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Authentication/Role-based access</a:t>
            </a:r>
            <a:endParaRPr sz="1800">
              <a:solidFill>
                <a:schemeClr val="dk1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Testing</a:t>
            </a:r>
            <a:endParaRPr sz="1800">
              <a:solidFill>
                <a:schemeClr val="dk1"/>
              </a:solidFill>
            </a:endParaRPr>
          </a:p>
          <a:p>
            <a:pPr indent="-3587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2200">
                <a:solidFill>
                  <a:srgbClr val="000000"/>
                </a:solidFill>
              </a:rPr>
              <a:t>Sprint 2 (July 12, 2020)</a:t>
            </a:r>
            <a:endParaRPr sz="22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Full database implementation</a:t>
            </a:r>
            <a:endParaRPr sz="1800">
              <a:solidFill>
                <a:schemeClr val="dk1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Normalization function(s)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rgbClr val="000000"/>
                </a:solidFill>
              </a:rPr>
              <a:t>Analysis function(s)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900">
                <a:solidFill>
                  <a:schemeClr val="dk1"/>
                </a:solidFill>
              </a:rPr>
              <a:t>GUI framework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Testing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99" name="Google Shape;399;g749f7a7272_16_2"/>
          <p:cNvSpPr txBox="1"/>
          <p:nvPr>
            <p:ph idx="1" type="body"/>
          </p:nvPr>
        </p:nvSpPr>
        <p:spPr>
          <a:xfrm>
            <a:off x="5900502" y="1749550"/>
            <a:ext cx="6291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7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2200">
                <a:solidFill>
                  <a:srgbClr val="000000"/>
                </a:solidFill>
              </a:rPr>
              <a:t>Sprint 3 (July 20, 2020)</a:t>
            </a:r>
            <a:endParaRPr sz="22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Diff function (line-by-line)</a:t>
            </a:r>
            <a:endParaRPr sz="1800">
              <a:solidFill>
                <a:schemeClr val="dk1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Web scraping implementation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chemeClr val="dk1"/>
                </a:solidFill>
              </a:rPr>
              <a:t>Final GUI implementation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Limited artifact tags and filtering</a:t>
            </a:r>
            <a:endParaRPr sz="1800">
              <a:solidFill>
                <a:schemeClr val="dk1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rgbClr val="000000"/>
                </a:solidFill>
              </a:rPr>
              <a:t>Testing</a:t>
            </a:r>
            <a:endParaRPr sz="1800">
              <a:solidFill>
                <a:srgbClr val="000000"/>
              </a:solidFill>
            </a:endParaRPr>
          </a:p>
          <a:p>
            <a:pPr indent="-3587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2200">
                <a:solidFill>
                  <a:srgbClr val="000000"/>
                </a:solidFill>
              </a:rPr>
              <a:t>Sprint 4 - if time permits (July 27, 2020)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rgbClr val="000000"/>
                </a:solidFill>
              </a:rPr>
              <a:t>Full implementation of artifact tags and filtering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Notifications</a:t>
            </a:r>
            <a:endParaRPr sz="1800">
              <a:solidFill>
                <a:srgbClr val="000000"/>
              </a:solidFill>
            </a:endParaRPr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•"/>
            </a:pPr>
            <a:r>
              <a:rPr lang="en-US" sz="1800">
                <a:solidFill>
                  <a:srgbClr val="000000"/>
                </a:solidFill>
              </a:rPr>
              <a:t>Testing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00" name="Google Shape;400;g749f7a7272_16_2"/>
          <p:cNvSpPr/>
          <p:nvPr/>
        </p:nvSpPr>
        <p:spPr>
          <a:xfrm>
            <a:off x="8049939" y="1000875"/>
            <a:ext cx="2010600" cy="714000"/>
          </a:xfrm>
          <a:prstGeom prst="homePlate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749f7a7272_16_2"/>
          <p:cNvSpPr/>
          <p:nvPr/>
        </p:nvSpPr>
        <p:spPr>
          <a:xfrm>
            <a:off x="6374107" y="1000875"/>
            <a:ext cx="2010600" cy="714000"/>
          </a:xfrm>
          <a:prstGeom prst="homePlat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749f7a7272_16_2"/>
          <p:cNvSpPr/>
          <p:nvPr/>
        </p:nvSpPr>
        <p:spPr>
          <a:xfrm>
            <a:off x="4698275" y="1000875"/>
            <a:ext cx="2010600" cy="7140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749f7a7272_16_2"/>
          <p:cNvSpPr txBox="1"/>
          <p:nvPr/>
        </p:nvSpPr>
        <p:spPr>
          <a:xfrm>
            <a:off x="4857347" y="1027272"/>
            <a:ext cx="1583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Sprint 1</a:t>
            </a:r>
            <a:endParaRPr b="0" i="0" sz="3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4" name="Google Shape;404;g749f7a7272_16_2"/>
          <p:cNvSpPr txBox="1"/>
          <p:nvPr/>
        </p:nvSpPr>
        <p:spPr>
          <a:xfrm>
            <a:off x="6645624" y="1027272"/>
            <a:ext cx="1583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Sprint 2</a:t>
            </a:r>
            <a:endParaRPr b="0" i="0" sz="3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5" name="Google Shape;405;g749f7a7272_16_2"/>
          <p:cNvSpPr txBox="1"/>
          <p:nvPr/>
        </p:nvSpPr>
        <p:spPr>
          <a:xfrm>
            <a:off x="9969760" y="1027272"/>
            <a:ext cx="1583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Sprint 4</a:t>
            </a:r>
            <a:endParaRPr b="0" i="0" sz="3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6" name="Google Shape;406;g749f7a7272_16_2"/>
          <p:cNvSpPr txBox="1"/>
          <p:nvPr/>
        </p:nvSpPr>
        <p:spPr>
          <a:xfrm>
            <a:off x="8333056" y="1027272"/>
            <a:ext cx="1583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Sprint 3</a:t>
            </a:r>
            <a:endParaRPr b="0" i="0" sz="3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7" name="Google Shape;407;g749f7a7272_16_2"/>
          <p:cNvSpPr txBox="1"/>
          <p:nvPr/>
        </p:nvSpPr>
        <p:spPr>
          <a:xfrm>
            <a:off x="1141417" y="618525"/>
            <a:ext cx="30501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AGILE SPRINTS</a:t>
            </a:r>
            <a:endParaRPr b="0" i="0" sz="36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1af6e6165_1_33"/>
          <p:cNvSpPr txBox="1"/>
          <p:nvPr>
            <p:ph type="ctrTitle"/>
          </p:nvPr>
        </p:nvSpPr>
        <p:spPr>
          <a:xfrm>
            <a:off x="2805900" y="1243875"/>
            <a:ext cx="65802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rPr lang="en-US" sz="6000">
                <a:solidFill>
                  <a:schemeClr val="accent3"/>
                </a:solidFill>
              </a:rPr>
              <a:t>     framework</a:t>
            </a:r>
            <a:br>
              <a:rPr lang="en-US">
                <a:solidFill>
                  <a:srgbClr val="FF0000"/>
                </a:solidFill>
              </a:rPr>
            </a:br>
            <a:r>
              <a:rPr lang="en-US" sz="3600">
                <a:solidFill>
                  <a:schemeClr val="dk1"/>
                </a:solidFill>
              </a:rPr>
              <a:t>A repository of reliable resources.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rPr lang="en-US" sz="3600"/>
              <a:t>Our goal is simplicity.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t/>
            </a:r>
            <a:endParaRPr sz="3600"/>
          </a:p>
        </p:txBody>
      </p:sp>
      <p:grpSp>
        <p:nvGrpSpPr>
          <p:cNvPr id="413" name="Google Shape;413;g81af6e6165_1_33"/>
          <p:cNvGrpSpPr/>
          <p:nvPr/>
        </p:nvGrpSpPr>
        <p:grpSpPr>
          <a:xfrm>
            <a:off x="4169469" y="1805619"/>
            <a:ext cx="804670" cy="1230218"/>
            <a:chOff x="7995900" y="1852609"/>
            <a:chExt cx="2062200" cy="3152788"/>
          </a:xfrm>
        </p:grpSpPr>
        <p:pic>
          <p:nvPicPr>
            <p:cNvPr id="414" name="Google Shape;414;g81af6e6165_1_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76900" y="1852609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g81af6e6165_1_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95900" y="1852622"/>
              <a:ext cx="1981200" cy="315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"/>
          <p:cNvSpPr txBox="1"/>
          <p:nvPr>
            <p:ph idx="4294967295"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REFERENCES</a:t>
            </a:r>
            <a:endParaRPr/>
          </a:p>
        </p:txBody>
      </p:sp>
      <p:sp>
        <p:nvSpPr>
          <p:cNvPr id="421" name="Google Shape;421;p17"/>
          <p:cNvSpPr txBox="1"/>
          <p:nvPr>
            <p:ph idx="4294967295" type="body"/>
          </p:nvPr>
        </p:nvSpPr>
        <p:spPr>
          <a:xfrm>
            <a:off x="1143000" y="2219324"/>
            <a:ext cx="99060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/>
            </a:pPr>
            <a:r>
              <a:rPr i="1" lang="en-US" sz="1650">
                <a:solidFill>
                  <a:srgbClr val="000000"/>
                </a:solidFill>
              </a:rPr>
              <a:t>Blackboard Archive Extractor</a:t>
            </a:r>
            <a:r>
              <a:rPr lang="en-US" sz="1650">
                <a:solidFill>
                  <a:srgbClr val="000000"/>
                </a:solidFill>
              </a:rPr>
              <a:t>. (2016, December 15) cs.odu.edu. Retrieved March 10, 2020, from </a:t>
            </a:r>
            <a:r>
              <a:rPr lang="en-US" sz="1650" u="sng">
                <a:solidFill>
                  <a:srgbClr val="4A86E8"/>
                </a:solidFill>
                <a:hlinkClick r:id="rId3"/>
              </a:rPr>
              <a:t>https://www.cs.odu.edu/~cpi/old/411/crystals17/</a:t>
            </a:r>
            <a:r>
              <a:rPr lang="en-US" sz="1650">
                <a:solidFill>
                  <a:srgbClr val="000000"/>
                </a:solidFill>
              </a:rPr>
              <a:t>.</a:t>
            </a:r>
            <a:endParaRPr sz="1650" u="sng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/>
            </a:pPr>
            <a:r>
              <a:rPr lang="en-US" sz="1650">
                <a:solidFill>
                  <a:srgbClr val="000000"/>
                </a:solidFill>
              </a:rPr>
              <a:t>Carroll, J., Choo, C. W., Dunlap, D., Isenhour, P., Kerr, S., MacLean, A., &amp; Rosson, M. (2003). Knowledge Management Support for Teachers.</a:t>
            </a:r>
            <a:r>
              <a:rPr i="1" lang="en-US" sz="1650">
                <a:solidFill>
                  <a:srgbClr val="000000"/>
                </a:solidFill>
              </a:rPr>
              <a:t> Educational Technology Research and Development</a:t>
            </a:r>
            <a:r>
              <a:rPr lang="en-US" sz="1650">
                <a:solidFill>
                  <a:srgbClr val="000000"/>
                </a:solidFill>
              </a:rPr>
              <a:t>, </a:t>
            </a:r>
            <a:r>
              <a:rPr i="1" lang="en-US" sz="1650">
                <a:solidFill>
                  <a:srgbClr val="000000"/>
                </a:solidFill>
              </a:rPr>
              <a:t>51</a:t>
            </a:r>
            <a:r>
              <a:rPr lang="en-US" sz="1650">
                <a:solidFill>
                  <a:srgbClr val="000000"/>
                </a:solidFill>
              </a:rPr>
              <a:t>(4), 42-64. </a:t>
            </a:r>
            <a:r>
              <a:rPr lang="en-US" sz="1650" u="sng">
                <a:solidFill>
                  <a:srgbClr val="4A86E8"/>
                </a:solidFill>
                <a:hlinkClick r:id="rId4"/>
              </a:rPr>
              <a:t>www.jstor.org/stable/30221184</a:t>
            </a:r>
            <a:endParaRPr sz="1650">
              <a:solidFill>
                <a:srgbClr val="4A86E8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/>
            </a:pPr>
            <a:r>
              <a:rPr lang="en-US" sz="1650">
                <a:solidFill>
                  <a:srgbClr val="000000"/>
                </a:solidFill>
              </a:rPr>
              <a:t>Davenport, T., Long, M. &amp; Beers, M.. (1997).</a:t>
            </a:r>
            <a:r>
              <a:rPr i="1" lang="en-US" sz="1650">
                <a:solidFill>
                  <a:srgbClr val="000000"/>
                </a:solidFill>
              </a:rPr>
              <a:t> Building Successful Knowledge Management Projects</a:t>
            </a:r>
            <a:r>
              <a:rPr lang="en-US" sz="1650">
                <a:solidFill>
                  <a:srgbClr val="000000"/>
                </a:solidFill>
              </a:rPr>
              <a:t> [Working Paper]. Retrieved March 8, 2020, from </a:t>
            </a:r>
            <a:r>
              <a:rPr lang="en-US" sz="1650" u="sng">
                <a:solidFill>
                  <a:srgbClr val="4A86E8"/>
                </a:solidFill>
                <a:hlinkClick r:id="rId5"/>
              </a:rPr>
              <a:t>https://www.researchgate.net/publication/200045855_Building_Successful_Knowledge_Management_Projects</a:t>
            </a:r>
            <a:r>
              <a:rPr lang="en-US" sz="1650">
                <a:solidFill>
                  <a:srgbClr val="000000"/>
                </a:solidFill>
              </a:rPr>
              <a:t>.</a:t>
            </a:r>
            <a:endParaRPr sz="1650" u="sng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/>
            </a:pPr>
            <a:r>
              <a:rPr i="1" lang="en-US" sz="1650">
                <a:solidFill>
                  <a:srgbClr val="000000"/>
                </a:solidFill>
              </a:rPr>
              <a:t>Document Management Software | eFileCabinet</a:t>
            </a:r>
            <a:r>
              <a:rPr lang="en-US" sz="1650">
                <a:solidFill>
                  <a:srgbClr val="000000"/>
                </a:solidFill>
              </a:rPr>
              <a:t>. (2020). eFileCabinet. Retrieved February 20, 2020, from </a:t>
            </a:r>
            <a:r>
              <a:rPr lang="en-US" sz="1650" u="sng">
                <a:solidFill>
                  <a:srgbClr val="4A86E8"/>
                </a:solidFill>
                <a:hlinkClick r:id="rId6"/>
              </a:rPr>
              <a:t>https://www.efilecabinet.com</a:t>
            </a:r>
            <a:r>
              <a:rPr lang="en-US" sz="1650">
                <a:solidFill>
                  <a:srgbClr val="000000"/>
                </a:solidFill>
              </a:rPr>
              <a:t>.</a:t>
            </a:r>
            <a:endParaRPr sz="1650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/>
            </a:pPr>
            <a:r>
              <a:rPr lang="en-US" sz="1650">
                <a:solidFill>
                  <a:srgbClr val="000000"/>
                </a:solidFill>
              </a:rPr>
              <a:t>Domes, S. (2017). </a:t>
            </a:r>
            <a:r>
              <a:rPr i="1" lang="en-US" sz="1650">
                <a:solidFill>
                  <a:srgbClr val="000000"/>
                </a:solidFill>
              </a:rPr>
              <a:t>Progressive Web Apps with React: Create lightning fast web apps with native power using React and Firebase.</a:t>
            </a:r>
            <a:r>
              <a:rPr lang="en-US" sz="1650">
                <a:solidFill>
                  <a:srgbClr val="000000"/>
                </a:solidFill>
              </a:rPr>
              <a:t> Packt Publishing Ltd. </a:t>
            </a:r>
            <a:endParaRPr i="1" sz="1650">
              <a:solidFill>
                <a:srgbClr val="000000"/>
              </a:solidFill>
            </a:endParaRPr>
          </a:p>
        </p:txBody>
      </p:sp>
      <p:sp>
        <p:nvSpPr>
          <p:cNvPr id="422" name="Google Shape;422;p17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b32cecf2d_0_17"/>
          <p:cNvSpPr txBox="1"/>
          <p:nvPr>
            <p:ph type="title"/>
          </p:nvPr>
        </p:nvSpPr>
        <p:spPr>
          <a:xfrm>
            <a:off x="1582800" y="240650"/>
            <a:ext cx="90264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TEAM CRYSTAL</a:t>
            </a:r>
            <a:endParaRPr/>
          </a:p>
        </p:txBody>
      </p:sp>
      <p:sp>
        <p:nvSpPr>
          <p:cNvPr id="250" name="Google Shape;250;g8b32cecf2d_0_17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1" name="Google Shape;251;g8b32cecf2d_0_17"/>
          <p:cNvPicPr preferRelativeResize="0"/>
          <p:nvPr/>
        </p:nvPicPr>
        <p:blipFill rotWithShape="1">
          <a:blip r:embed="rId3">
            <a:alphaModFix/>
          </a:blip>
          <a:srcRect b="5767" l="20299" r="23903" t="6181"/>
          <a:stretch/>
        </p:blipFill>
        <p:spPr>
          <a:xfrm>
            <a:off x="2136413" y="4104513"/>
            <a:ext cx="1688827" cy="17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8b32cecf2d_0_17"/>
          <p:cNvPicPr preferRelativeResize="0"/>
          <p:nvPr/>
        </p:nvPicPr>
        <p:blipFill rotWithShape="1">
          <a:blip r:embed="rId4">
            <a:alphaModFix/>
          </a:blip>
          <a:srcRect b="0" l="378" r="0" t="13859"/>
          <a:stretch/>
        </p:blipFill>
        <p:spPr>
          <a:xfrm>
            <a:off x="8284700" y="1624525"/>
            <a:ext cx="1688825" cy="177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8b32cecf2d_0_17"/>
          <p:cNvPicPr preferRelativeResize="0"/>
          <p:nvPr/>
        </p:nvPicPr>
        <p:blipFill rotWithShape="1">
          <a:blip r:embed="rId5">
            <a:alphaModFix/>
          </a:blip>
          <a:srcRect b="0" l="0" r="0" t="24357"/>
          <a:stretch/>
        </p:blipFill>
        <p:spPr>
          <a:xfrm>
            <a:off x="5120638" y="1622613"/>
            <a:ext cx="1691640" cy="177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8b32cecf2d_0_17"/>
          <p:cNvPicPr preferRelativeResize="0"/>
          <p:nvPr/>
        </p:nvPicPr>
        <p:blipFill rotWithShape="1">
          <a:blip r:embed="rId6">
            <a:alphaModFix/>
          </a:blip>
          <a:srcRect b="11866" l="0" r="0" t="11873"/>
          <a:stretch/>
        </p:blipFill>
        <p:spPr>
          <a:xfrm>
            <a:off x="2135015" y="1624526"/>
            <a:ext cx="1691640" cy="17739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8b32cecf2d_0_17"/>
          <p:cNvSpPr txBox="1"/>
          <p:nvPr/>
        </p:nvSpPr>
        <p:spPr>
          <a:xfrm>
            <a:off x="1672275" y="5899313"/>
            <a:ext cx="2611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Stephen Ayers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Algorithms Developer/Testing</a:t>
            </a:r>
            <a:endParaRPr b="0" i="1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" name="Google Shape;256;g8b32cecf2d_0_17"/>
          <p:cNvSpPr txBox="1"/>
          <p:nvPr/>
        </p:nvSpPr>
        <p:spPr>
          <a:xfrm>
            <a:off x="7858013" y="3435650"/>
            <a:ext cx="25422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Mike Campbell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Database Architect/Testing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7" name="Google Shape;257;g8b32cecf2d_0_17"/>
          <p:cNvSpPr txBox="1"/>
          <p:nvPr/>
        </p:nvSpPr>
        <p:spPr>
          <a:xfrm>
            <a:off x="4282625" y="3397250"/>
            <a:ext cx="35433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Joshua Murphy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Documentation Manager/ Database Developer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8" name="Google Shape;258;g8b32cecf2d_0_17"/>
          <p:cNvSpPr txBox="1"/>
          <p:nvPr/>
        </p:nvSpPr>
        <p:spPr>
          <a:xfrm>
            <a:off x="1751025" y="3435650"/>
            <a:ext cx="24540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Aaron Berman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Team Lead/Webmaster</a:t>
            </a:r>
            <a:endParaRPr b="0" i="1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" name="Google Shape;259;g8b32cecf2d_0_17"/>
          <p:cNvSpPr txBox="1"/>
          <p:nvPr/>
        </p:nvSpPr>
        <p:spPr>
          <a:xfrm>
            <a:off x="4194813" y="5899325"/>
            <a:ext cx="35433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Noah Jennings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Algorithms Developer-UI/UX Developer</a:t>
            </a:r>
            <a:endParaRPr b="0" i="1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0" name="Google Shape;260;g8b32cecf2d_0_17"/>
          <p:cNvPicPr preferRelativeResize="0"/>
          <p:nvPr/>
        </p:nvPicPr>
        <p:blipFill rotWithShape="1">
          <a:blip r:embed="rId7">
            <a:alphaModFix/>
          </a:blip>
          <a:srcRect b="21868" l="0" r="0" t="0"/>
          <a:stretch/>
        </p:blipFill>
        <p:spPr>
          <a:xfrm>
            <a:off x="5120640" y="4106425"/>
            <a:ext cx="1691640" cy="177393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8b32cecf2d_0_17"/>
          <p:cNvSpPr txBox="1"/>
          <p:nvPr>
            <p:ph idx="4294967295" type="subTitle"/>
          </p:nvPr>
        </p:nvSpPr>
        <p:spPr>
          <a:xfrm>
            <a:off x="1620900" y="794725"/>
            <a:ext cx="89502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Team Crystal, comprised of computer science students at Old Dominion University, is developing the A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framework.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2" name="Google Shape;262;g8b32cecf2d_0_17"/>
          <p:cNvSpPr txBox="1"/>
          <p:nvPr/>
        </p:nvSpPr>
        <p:spPr>
          <a:xfrm>
            <a:off x="8283266" y="5899337"/>
            <a:ext cx="16917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Rosalie Oliva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UI/UX Developer</a:t>
            </a:r>
            <a:endParaRPr b="0" i="1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3" name="Google Shape;263;g8b32cecf2d_0_17"/>
          <p:cNvPicPr preferRelativeResize="0"/>
          <p:nvPr/>
        </p:nvPicPr>
        <p:blipFill rotWithShape="1">
          <a:blip r:embed="rId8">
            <a:alphaModFix/>
          </a:blip>
          <a:srcRect b="43010" l="0" r="3586" t="0"/>
          <a:stretch/>
        </p:blipFill>
        <p:spPr>
          <a:xfrm>
            <a:off x="8283290" y="4106425"/>
            <a:ext cx="1691640" cy="177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49f7a7272_60_5"/>
          <p:cNvSpPr txBox="1"/>
          <p:nvPr>
            <p:ph idx="4294967295"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REFERENCES cont.</a:t>
            </a:r>
            <a:endParaRPr/>
          </a:p>
        </p:txBody>
      </p:sp>
      <p:sp>
        <p:nvSpPr>
          <p:cNvPr id="428" name="Google Shape;428;g749f7a7272_60_5"/>
          <p:cNvSpPr txBox="1"/>
          <p:nvPr>
            <p:ph idx="4294967295" type="body"/>
          </p:nvPr>
        </p:nvSpPr>
        <p:spPr>
          <a:xfrm>
            <a:off x="1143000" y="2219324"/>
            <a:ext cx="99060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7"/>
            </a:pPr>
            <a:r>
              <a:rPr i="1" lang="en-US" sz="1650">
                <a:solidFill>
                  <a:schemeClr val="dk1"/>
                </a:solidFill>
              </a:rPr>
              <a:t>File Sharing and Sync For Education, Schools and Universities - FileCloud</a:t>
            </a:r>
            <a:r>
              <a:rPr lang="en-US" sz="1650">
                <a:solidFill>
                  <a:schemeClr val="dk1"/>
                </a:solidFill>
              </a:rPr>
              <a:t>. (2020). FileCloud. Retrieved February 20, 2020, from </a:t>
            </a:r>
            <a:r>
              <a:rPr lang="en-US" sz="1650" u="sng">
                <a:solidFill>
                  <a:srgbClr val="4A86E8"/>
                </a:solidFill>
                <a:hlinkClick r:id="rId3"/>
              </a:rPr>
              <a:t>https://www.getfilecloud.com/file-sharing-and-sync-for-education/</a:t>
            </a:r>
            <a:r>
              <a:rPr lang="en-US" sz="1650">
                <a:solidFill>
                  <a:schemeClr val="dk1"/>
                </a:solidFill>
              </a:rPr>
              <a:t>.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7"/>
            </a:pPr>
            <a:r>
              <a:rPr i="1" lang="en-US" sz="1650">
                <a:solidFill>
                  <a:schemeClr val="dk1"/>
                </a:solidFill>
              </a:rPr>
              <a:t>GitHub Features: The right tools for the job</a:t>
            </a:r>
            <a:r>
              <a:rPr lang="en-US" sz="1650">
                <a:solidFill>
                  <a:schemeClr val="dk1"/>
                </a:solidFill>
              </a:rPr>
              <a:t>. (2020). GitHub. Retrieved March 10,il 2020, from </a:t>
            </a:r>
            <a:r>
              <a:rPr lang="en-US" sz="1650" u="sng">
                <a:solidFill>
                  <a:srgbClr val="4A86E8"/>
                </a:solidFill>
                <a:hlinkClick r:id="rId4"/>
              </a:rPr>
              <a:t>https://github.com/features#team-management</a:t>
            </a:r>
            <a:r>
              <a:rPr lang="en-US" sz="1650">
                <a:solidFill>
                  <a:schemeClr val="dk1"/>
                </a:solidFill>
              </a:rPr>
              <a:t>.</a:t>
            </a:r>
            <a:endParaRPr sz="1650">
              <a:solidFill>
                <a:srgbClr val="4A86E8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7"/>
            </a:pPr>
            <a:r>
              <a:rPr lang="en-US" sz="1650">
                <a:solidFill>
                  <a:schemeClr val="dk1"/>
                </a:solidFill>
              </a:rPr>
              <a:t>Kennedy, T. (2020, January 21). </a:t>
            </a:r>
            <a:r>
              <a:rPr i="1" lang="en-US" sz="1650">
                <a:solidFill>
                  <a:schemeClr val="dk1"/>
                </a:solidFill>
              </a:rPr>
              <a:t>Home · Wiki · Thomas J. Kennedy / cs-roars-proposal</a:t>
            </a:r>
            <a:r>
              <a:rPr lang="en-US" sz="1650">
                <a:solidFill>
                  <a:schemeClr val="dk1"/>
                </a:solidFill>
              </a:rPr>
              <a:t>. GitLab. Retrieved 26 April 2020, from </a:t>
            </a:r>
            <a:r>
              <a:rPr lang="en-US" sz="1650" u="sng">
                <a:solidFill>
                  <a:srgbClr val="4A86E8"/>
                </a:solidFill>
                <a:hlinkClick r:id="rId5"/>
              </a:rPr>
              <a:t>https://git-community.cs.odu.edu/tkennedy/cs-roars-proposal/-/wikis/home</a:t>
            </a:r>
            <a:r>
              <a:rPr lang="en-US" sz="1650">
                <a:solidFill>
                  <a:schemeClr val="dk1"/>
                </a:solidFill>
              </a:rPr>
              <a:t>.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7"/>
            </a:pPr>
            <a:r>
              <a:rPr lang="en-US" sz="1650">
                <a:solidFill>
                  <a:srgbClr val="000A1B"/>
                </a:solidFill>
              </a:rPr>
              <a:t>Nvlpubs.nist.gov. (n.d.). </a:t>
            </a:r>
            <a:r>
              <a:rPr i="1" lang="en-US" sz="1650">
                <a:solidFill>
                  <a:srgbClr val="000A1B"/>
                </a:solidFill>
              </a:rPr>
              <a:t>Glossary of Key Information Security Terms.</a:t>
            </a:r>
            <a:r>
              <a:rPr lang="en-US" sz="1650">
                <a:solidFill>
                  <a:srgbClr val="000A1B"/>
                </a:solidFill>
              </a:rPr>
              <a:t> From </a:t>
            </a:r>
            <a:r>
              <a:rPr lang="en-US" sz="1650" u="sng">
                <a:solidFill>
                  <a:srgbClr val="4A86E8"/>
                </a:solidFill>
                <a:hlinkClick r:id="rId6"/>
              </a:rPr>
              <a:t>https://nvlpubs.nist.gov/nistpubs/ir/2013/NIST.IR.7298r2.pdf</a:t>
            </a:r>
            <a:r>
              <a:rPr lang="en-US" sz="1650">
                <a:solidFill>
                  <a:srgbClr val="000A1B"/>
                </a:solidFill>
              </a:rPr>
              <a:t>.</a:t>
            </a:r>
            <a:endParaRPr sz="1650">
              <a:solidFill>
                <a:srgbClr val="000A1B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7"/>
            </a:pPr>
            <a:r>
              <a:rPr lang="en-US" sz="1650">
                <a:solidFill>
                  <a:schemeClr val="dk1"/>
                </a:solidFill>
              </a:rPr>
              <a:t>MacFarlane, J. (2006). </a:t>
            </a:r>
            <a:r>
              <a:rPr i="1" lang="en-US" sz="1650">
                <a:solidFill>
                  <a:schemeClr val="dk1"/>
                </a:solidFill>
              </a:rPr>
              <a:t>Pandoc - About pandoc</a:t>
            </a:r>
            <a:r>
              <a:rPr lang="en-US" sz="1650">
                <a:solidFill>
                  <a:schemeClr val="dk1"/>
                </a:solidFill>
              </a:rPr>
              <a:t>. Pandoc.org. From </a:t>
            </a:r>
            <a:r>
              <a:rPr lang="en-US" sz="1650" u="sng">
                <a:solidFill>
                  <a:srgbClr val="4A86E8"/>
                </a:solidFill>
                <a:hlinkClick r:id="rId7"/>
              </a:rPr>
              <a:t>https://pandoc.org/index.html</a:t>
            </a:r>
            <a:r>
              <a:rPr lang="en-US" sz="1650">
                <a:solidFill>
                  <a:schemeClr val="dk1"/>
                </a:solidFill>
              </a:rPr>
              <a:t>.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7"/>
            </a:pPr>
            <a:r>
              <a:rPr lang="en-US" sz="1650">
                <a:solidFill>
                  <a:schemeClr val="dk1"/>
                </a:solidFill>
              </a:rPr>
              <a:t>Tsapps.nist.gov. (2020). </a:t>
            </a:r>
            <a:r>
              <a:rPr i="1" lang="en-US" sz="1650">
                <a:solidFill>
                  <a:schemeClr val="dk1"/>
                </a:solidFill>
              </a:rPr>
              <a:t>Data Loss Prevention. </a:t>
            </a:r>
            <a:r>
              <a:rPr lang="en-US" sz="1650">
                <a:solidFill>
                  <a:schemeClr val="dk1"/>
                </a:solidFill>
              </a:rPr>
              <a:t>From </a:t>
            </a:r>
            <a:r>
              <a:rPr lang="en-US" sz="1650" u="sng">
                <a:solidFill>
                  <a:srgbClr val="4A86E8"/>
                </a:solidFill>
                <a:hlinkClick r:id="rId8"/>
              </a:rPr>
              <a:t>https://tsapps.nist.gov/publication/get_pdf.cfm?pub_id=904672</a:t>
            </a:r>
            <a:r>
              <a:rPr lang="en-US" sz="1650">
                <a:solidFill>
                  <a:schemeClr val="dk1"/>
                </a:solidFill>
              </a:rPr>
              <a:t>.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wentieth Century"/>
              <a:buAutoNum type="arabicPeriod" startAt="7"/>
            </a:pPr>
            <a:r>
              <a:rPr lang="en-US" sz="1650">
                <a:solidFill>
                  <a:srgbClr val="333333"/>
                </a:solidFill>
              </a:rPr>
              <a:t>Xie, I., &amp; Matusiak, K. K. (2016, July 29). Digital preservation. </a:t>
            </a:r>
            <a:r>
              <a:rPr i="1" lang="en-US" sz="1650">
                <a:solidFill>
                  <a:srgbClr val="333333"/>
                </a:solidFill>
              </a:rPr>
              <a:t>Science Direct</a:t>
            </a:r>
            <a:r>
              <a:rPr lang="en-US" sz="1650">
                <a:solidFill>
                  <a:srgbClr val="333333"/>
                </a:solidFill>
              </a:rPr>
              <a:t> (255-279). Retrieved March 10, 2020, from </a:t>
            </a:r>
            <a:r>
              <a:rPr lang="en-US" sz="1650" u="sng">
                <a:solidFill>
                  <a:srgbClr val="4A86E8"/>
                </a:solidFill>
                <a:hlinkClick r:id="rId9"/>
              </a:rPr>
              <a:t>https://www.sciencedirect.com/science/article/pii/B9780124171121000090</a:t>
            </a:r>
            <a:endParaRPr sz="1650">
              <a:solidFill>
                <a:schemeClr val="dk1"/>
              </a:solidFill>
            </a:endParaRPr>
          </a:p>
        </p:txBody>
      </p:sp>
      <p:sp>
        <p:nvSpPr>
          <p:cNvPr id="429" name="Google Shape;429;g749f7a7272_60_5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ed26b125b_0_23"/>
          <p:cNvSpPr txBox="1"/>
          <p:nvPr>
            <p:ph idx="4294967295"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REFERENCES cont.</a:t>
            </a:r>
            <a:endParaRPr/>
          </a:p>
        </p:txBody>
      </p:sp>
      <p:sp>
        <p:nvSpPr>
          <p:cNvPr id="435" name="Google Shape;435;g7ed26b125b_0_23"/>
          <p:cNvSpPr txBox="1"/>
          <p:nvPr>
            <p:ph idx="4294967295" type="body"/>
          </p:nvPr>
        </p:nvSpPr>
        <p:spPr>
          <a:xfrm>
            <a:off x="1143000" y="2097223"/>
            <a:ext cx="9906000" cy="4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14"/>
            </a:pPr>
            <a:r>
              <a:rPr lang="en-US" sz="1650">
                <a:solidFill>
                  <a:srgbClr val="000000"/>
                </a:solidFill>
              </a:rPr>
              <a:t>Zeil, S. (2019, December 26). </a:t>
            </a:r>
            <a:r>
              <a:rPr i="1" lang="en-US" sz="1650">
                <a:solidFill>
                  <a:srgbClr val="000000"/>
                </a:solidFill>
              </a:rPr>
              <a:t>Building the Website</a:t>
            </a:r>
            <a:r>
              <a:rPr lang="en-US" sz="1650">
                <a:solidFill>
                  <a:srgbClr val="000000"/>
                </a:solidFill>
              </a:rPr>
              <a:t>. cs.odu.edu. Retrieved 26 April 2020, from </a:t>
            </a:r>
            <a:r>
              <a:rPr lang="en-US" sz="1650" u="sng">
                <a:solidFill>
                  <a:srgbClr val="4A86E8"/>
                </a:solidFill>
                <a:hlinkClick r:id="rId3"/>
              </a:rPr>
              <a:t>https://www.cs.odu.edu/~zeil/cowem/Public/buildingTheWebsite/index.html</a:t>
            </a:r>
            <a:r>
              <a:rPr lang="en-US" sz="1650">
                <a:solidFill>
                  <a:srgbClr val="000000"/>
                </a:solidFill>
              </a:rPr>
              <a:t>.</a:t>
            </a:r>
            <a:endParaRPr sz="1650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14"/>
            </a:pPr>
            <a:r>
              <a:rPr lang="en-US" sz="1650">
                <a:solidFill>
                  <a:srgbClr val="000000"/>
                </a:solidFill>
              </a:rPr>
              <a:t>Zeil, S. (2020, January 21). </a:t>
            </a:r>
            <a:r>
              <a:rPr i="1" lang="en-US" sz="1650">
                <a:solidFill>
                  <a:srgbClr val="000000"/>
                </a:solidFill>
              </a:rPr>
              <a:t>zeil / CoWeM - Course Websites from Markdown</a:t>
            </a:r>
            <a:r>
              <a:rPr lang="en-US" sz="1650">
                <a:solidFill>
                  <a:srgbClr val="000000"/>
                </a:solidFill>
              </a:rPr>
              <a:t>. GitLab. From </a:t>
            </a:r>
            <a:r>
              <a:rPr lang="en-US" sz="1650" u="sng">
                <a:solidFill>
                  <a:srgbClr val="4A86E8"/>
                </a:solidFill>
                <a:hlinkClick r:id="rId4"/>
              </a:rPr>
              <a:t>https://git-community.cs.odu.edu/zeil/Course_Website_Management</a:t>
            </a:r>
            <a:r>
              <a:rPr lang="en-US" sz="1650">
                <a:solidFill>
                  <a:srgbClr val="000000"/>
                </a:solidFill>
              </a:rPr>
              <a:t>.</a:t>
            </a:r>
            <a:endParaRPr sz="1650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14"/>
            </a:pPr>
            <a:r>
              <a:rPr lang="en-US" sz="1650">
                <a:solidFill>
                  <a:srgbClr val="000000"/>
                </a:solidFill>
              </a:rPr>
              <a:t>Brunelle J., personal communication, March 2, 2020.</a:t>
            </a:r>
            <a:endParaRPr sz="1650"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wentieth Century"/>
              <a:buAutoNum type="arabicPeriod" startAt="14"/>
            </a:pPr>
            <a:r>
              <a:rPr lang="en-US" sz="1650">
                <a:solidFill>
                  <a:srgbClr val="000000"/>
                </a:solidFill>
              </a:rPr>
              <a:t>Kennedy T. J., personal communication, February 12, 2020.</a:t>
            </a:r>
            <a:endParaRPr sz="165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50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7ed26b125b_0_23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80ca8c032_3_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g880ca8c032_3_0"/>
          <p:cNvSpPr txBox="1"/>
          <p:nvPr/>
        </p:nvSpPr>
        <p:spPr>
          <a:xfrm>
            <a:off x="1972650" y="2947950"/>
            <a:ext cx="82467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4" name="Google Shape;444;g880ca8c032_3_0"/>
          <p:cNvSpPr txBox="1"/>
          <p:nvPr/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APPENDIX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700f65294_1_980"/>
          <p:cNvSpPr txBox="1"/>
          <p:nvPr>
            <p:ph idx="4294967295" type="title"/>
          </p:nvPr>
        </p:nvSpPr>
        <p:spPr>
          <a:xfrm>
            <a:off x="1141413" y="6947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USER STORIES: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Guest</a:t>
            </a:r>
            <a:endParaRPr/>
          </a:p>
        </p:txBody>
      </p:sp>
      <p:sp>
        <p:nvSpPr>
          <p:cNvPr id="450" name="Google Shape;450;g7700f65294_1_980"/>
          <p:cNvSpPr txBox="1"/>
          <p:nvPr>
            <p:ph idx="4294967295" type="body"/>
          </p:nvPr>
        </p:nvSpPr>
        <p:spPr>
          <a:xfrm>
            <a:off x="9144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to login with credentials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a public artifact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a list of public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the database with both a CLI and limited GUI.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the database outside of the network 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50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7700f65294_1_98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2" name="Google Shape;452;g7700f65294_1_980"/>
          <p:cNvSpPr txBox="1"/>
          <p:nvPr>
            <p:ph idx="4294967295" type="body"/>
          </p:nvPr>
        </p:nvSpPr>
        <p:spPr>
          <a:xfrm>
            <a:off x="82296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must not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private </a:t>
            </a:r>
            <a:r>
              <a:rPr lang="en-US" sz="16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artifacts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or update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user accounts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or update public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a user’s access level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an artifact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7700f65294_1_980"/>
          <p:cNvSpPr txBox="1"/>
          <p:nvPr>
            <p:ph idx="4294967295" type="body"/>
          </p:nvPr>
        </p:nvSpPr>
        <p:spPr>
          <a:xfrm>
            <a:off x="45720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wish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notified of what type artifacts I can access (i.e. public/private)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and sort public artifacts that belong to the database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f64032aec_1_6"/>
          <p:cNvSpPr txBox="1"/>
          <p:nvPr>
            <p:ph idx="4294967295"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USER STORIES: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Faculty</a:t>
            </a:r>
            <a:endParaRPr/>
          </a:p>
        </p:txBody>
      </p:sp>
      <p:sp>
        <p:nvSpPr>
          <p:cNvPr id="459" name="Google Shape;459;g7f64032aec_1_6"/>
          <p:cNvSpPr txBox="1"/>
          <p:nvPr>
            <p:ph idx="4294967295" type="body"/>
          </p:nvPr>
        </p:nvSpPr>
        <p:spPr>
          <a:xfrm>
            <a:off x="914400" y="2286000"/>
            <a:ext cx="34290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anything a guest can do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with credentials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and update artifacts I own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access level requirement for artifacts I own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an artifact via web scraper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files on upload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a Diff report on command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a list of all private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7f64032aec_1_6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g7f64032aec_1_6"/>
          <p:cNvSpPr txBox="1"/>
          <p:nvPr>
            <p:ph idx="4294967295" type="body"/>
          </p:nvPr>
        </p:nvSpPr>
        <p:spPr>
          <a:xfrm>
            <a:off x="82296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must not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access, edit, or update artifacts I don’t own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user accounts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a user’s access level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50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7f64032aec_1_6"/>
          <p:cNvSpPr txBox="1"/>
          <p:nvPr>
            <p:ph idx="4294967295" type="body"/>
          </p:nvPr>
        </p:nvSpPr>
        <p:spPr>
          <a:xfrm>
            <a:off x="45720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wish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the source of any artifact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usage reports about artifacts I own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 artifacts with keywords describing their content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notifications for myself regarding regular updates to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2f92e491e_0_0"/>
          <p:cNvSpPr txBox="1"/>
          <p:nvPr>
            <p:ph idx="4294967295"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USER STORIES: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Tester</a:t>
            </a:r>
            <a:endParaRPr/>
          </a:p>
        </p:txBody>
      </p:sp>
      <p:sp>
        <p:nvSpPr>
          <p:cNvPr id="468" name="Google Shape;468;g72f92e491e_0_0"/>
          <p:cNvSpPr txBox="1"/>
          <p:nvPr>
            <p:ph idx="4294967295" type="body"/>
          </p:nvPr>
        </p:nvSpPr>
        <p:spPr>
          <a:xfrm>
            <a:off x="43815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all the capabilities of any other account type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the database including: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attributes of any artifact, such as access level requirement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and change user accounts 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72f92e491e_0_0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g72f92e491e_0_0"/>
          <p:cNvSpPr txBox="1"/>
          <p:nvPr>
            <p:ph idx="4294967295" type="body"/>
          </p:nvPr>
        </p:nvSpPr>
        <p:spPr>
          <a:xfrm>
            <a:off x="8284300" y="3424200"/>
            <a:ext cx="34290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must not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their own products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all the decisions and changes to assure a better quality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database schema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72f92e491e_0_0"/>
          <p:cNvSpPr txBox="1"/>
          <p:nvPr>
            <p:ph idx="4294967295" type="body"/>
          </p:nvPr>
        </p:nvSpPr>
        <p:spPr>
          <a:xfrm>
            <a:off x="8284300" y="2286000"/>
            <a:ext cx="34290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wish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software quality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 user requirements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72f92e491e_0_0"/>
          <p:cNvSpPr txBox="1"/>
          <p:nvPr>
            <p:ph idx="4294967295" type="body"/>
          </p:nvPr>
        </p:nvSpPr>
        <p:spPr>
          <a:xfrm>
            <a:off x="878500" y="2286000"/>
            <a:ext cx="34290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US" sz="1800" u="sng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able to :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artifacts within my testing parameters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reports about users and artifacts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administrative capabilities within my testing parameters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results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sz="16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test problems and anomalies</a:t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7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6f5f899d3_0_71"/>
          <p:cNvSpPr txBox="1"/>
          <p:nvPr>
            <p:ph type="title"/>
          </p:nvPr>
        </p:nvSpPr>
        <p:spPr>
          <a:xfrm>
            <a:off x="1143000" y="213522"/>
            <a:ext cx="99060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TABLE OF CONTENTS</a:t>
            </a:r>
            <a:endParaRPr/>
          </a:p>
        </p:txBody>
      </p:sp>
      <p:sp>
        <p:nvSpPr>
          <p:cNvPr id="269" name="Google Shape;269;g76f5f899d3_0_71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g76f5f899d3_0_71"/>
          <p:cNvSpPr txBox="1"/>
          <p:nvPr>
            <p:ph idx="1" type="body"/>
          </p:nvPr>
        </p:nvSpPr>
        <p:spPr>
          <a:xfrm>
            <a:off x="2333550" y="1041475"/>
            <a:ext cx="75249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rgbClr val="000000"/>
                </a:solidFill>
                <a:hlinkClick action="ppaction://hlinksldjump" r:id="rId3"/>
              </a:rPr>
              <a:t>Problem Statement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rgbClr val="000000"/>
                </a:solidFill>
                <a:hlinkClick action="ppaction://hlinksldjump" r:id="rId4"/>
              </a:rPr>
              <a:t>Definitions</a:t>
            </a:r>
            <a:endParaRPr sz="2200" u="sng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rgbClr val="000000"/>
                </a:solidFill>
                <a:hlinkClick action="ppaction://hlinksldjump" r:id="rId5"/>
              </a:rPr>
              <a:t>Traditional Shortcomings</a:t>
            </a:r>
            <a:r>
              <a:rPr lang="en-US" sz="2200">
                <a:solidFill>
                  <a:srgbClr val="000000"/>
                </a:solidFill>
              </a:rPr>
              <a:t>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rgbClr val="000000"/>
                </a:solidFill>
                <a:hlinkClick action="ppaction://hlinksldjump" r:id="rId6"/>
              </a:rPr>
              <a:t>Solution Statement</a:t>
            </a:r>
            <a:r>
              <a:rPr lang="en-US" sz="2200">
                <a:solidFill>
                  <a:srgbClr val="000000"/>
                </a:solidFill>
              </a:rPr>
              <a:t>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rgbClr val="000000"/>
                </a:solidFill>
                <a:hlinkClick action="ppaction://hlinksldjump" r:id="rId7"/>
              </a:rPr>
              <a:t>Solution Characteristics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rgbClr val="000000"/>
                </a:solidFill>
                <a:hlinkClick action="ppaction://hlinksldjump" r:id="rId8"/>
              </a:rPr>
              <a:t>Customers and End Users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rgbClr val="000000"/>
                </a:solidFill>
                <a:hlinkClick action="ppaction://hlinksldjump" r:id="rId9"/>
              </a:rPr>
              <a:t>Real World Product vs Prototype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rgbClr val="000000"/>
                </a:solidFill>
                <a:hlinkClick action="ppaction://hlinksldjump" r:id="rId10"/>
              </a:rPr>
              <a:t>Ma</a:t>
            </a:r>
            <a:r>
              <a:rPr lang="en-US" sz="2200" u="sng">
                <a:solidFill>
                  <a:srgbClr val="000000"/>
                </a:solidFill>
                <a:hlinkClick action="ppaction://hlinksldjump" r:id="rId11"/>
              </a:rPr>
              <a:t>jor Functional Components</a:t>
            </a:r>
            <a:r>
              <a:rPr lang="en-US" sz="2200">
                <a:solidFill>
                  <a:srgbClr val="000000"/>
                </a:solidFill>
              </a:rPr>
              <a:t>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rgbClr val="000000"/>
                </a:solidFill>
                <a:hlinkClick action="ppaction://hlinksldjump" r:id="rId12"/>
              </a:rPr>
              <a:t>Development Tools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rgbClr val="000000"/>
                </a:solidFill>
                <a:hlinkClick action="ppaction://hlinksldjump" r:id="rId13"/>
              </a:rPr>
              <a:t>Database Schema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rgbClr val="000000"/>
                </a:solidFill>
                <a:hlinkClick action="ppaction://hlinksldjump" r:id="rId14"/>
              </a:rPr>
              <a:t>Agile Sprints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en-US" sz="2200" u="sng">
                <a:solidFill>
                  <a:srgbClr val="000000"/>
                </a:solidFill>
                <a:hlinkClick action="ppaction://hlinksldjump" r:id="rId15"/>
              </a:rPr>
              <a:t>References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rPr lang="en-US" sz="2200" u="sng">
                <a:solidFill>
                  <a:srgbClr val="000000"/>
                </a:solidFill>
                <a:hlinkClick action="ppaction://hlinksldjump" r:id="rId16"/>
              </a:rPr>
              <a:t>User Stories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71" name="Google Shape;271;g76f5f899d3_0_71">
            <a:hlinkClick action="ppaction://hlinkshowjump?jump=nextslide"/>
          </p:cNvPr>
          <p:cNvSpPr txBox="1"/>
          <p:nvPr/>
        </p:nvSpPr>
        <p:spPr>
          <a:xfrm>
            <a:off x="2725950" y="984300"/>
            <a:ext cx="6892500" cy="58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. . . . . . . . . . . . . . . . . . . . . . . . . . . . . . . . . . 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b="0" i="0" sz="2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.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. . . . . . . . . . . .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. . . . . . . . . . . . . . . . . . . . . . . . . . . . . 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 b="0" i="0" sz="2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. . . . . . . . . . . . . . . . . . . . . . . . . . . . . . 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</a:t>
            </a:r>
            <a:endParaRPr b="0" i="0" sz="2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. . . . . . . . . . . . . . . . . . . . . . . . . . . . . . . . . . . . 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8</a:t>
            </a:r>
            <a:endParaRPr b="0" i="0" sz="2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. . . . . . . . . . . . . . . . . . . . . . . . . . . . . . . . 9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. . . . . . . . . . . . . . . . . . . . . . . . . . . . . 11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. . . . . . . . . . . . . . . . . . . . . . 1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b="0" i="0" sz="2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. . . . . . . . . . . . . . . . . . . . . . . . . 1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b="0" i="0" sz="2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. . . . . . . . . . . . . . . . . . . . . . . . . . . . . . . . . 14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. . . . . . . . . . . . . . . . . . . . . . . . . . . . . . . . . . 1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</a:t>
            </a:r>
            <a:endParaRPr b="0" i="0" sz="2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. . . . . . . . . . . . . . . . . . . . . . . . . . . . . . . . . . . . . . . . 1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r>
            <a:endParaRPr b="0" i="0" sz="2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. . . . . . . . . . . . . . . . . . . . . . . . . . . . . . . . . . . . . . . . 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19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. . . . . . . . . . . . . . . . . . . . . . . . . . . . . . . . . . . . . . . 23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PROBLEM </a:t>
            </a:r>
            <a:r>
              <a:rPr lang="en-US">
                <a:solidFill>
                  <a:schemeClr val="dk1"/>
                </a:solidFill>
              </a:rPr>
              <a:t>STATEMENT</a:t>
            </a:r>
            <a:endParaRPr/>
          </a:p>
        </p:txBody>
      </p:sp>
      <p:sp>
        <p:nvSpPr>
          <p:cNvPr id="277" name="Google Shape;277;p7"/>
          <p:cNvSpPr txBox="1"/>
          <p:nvPr>
            <p:ph idx="1" type="body"/>
          </p:nvPr>
        </p:nvSpPr>
        <p:spPr>
          <a:xfrm>
            <a:off x="914400" y="2249424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>
                <a:solidFill>
                  <a:srgbClr val="000000"/>
                </a:solidFill>
              </a:rPr>
              <a:t>    Educators and students lack a framework to aggregate and archive fragmented and domain-specific artifacts for the purpose of academic knowledge management.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Google Shape;278;p7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9" name="Google Shape;27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225" y="3146913"/>
            <a:ext cx="476250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7"/>
          <p:cNvSpPr txBox="1"/>
          <p:nvPr/>
        </p:nvSpPr>
        <p:spPr>
          <a:xfrm>
            <a:off x="7490525" y="5901698"/>
            <a:ext cx="1611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Image Credit: </a:t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sng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(</a:t>
            </a:r>
            <a:r>
              <a:rPr lang="en-US" sz="105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XKCD.com</a:t>
            </a:r>
            <a:r>
              <a:rPr b="0" i="0" lang="en-US" sz="1050" u="sng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 2020)</a:t>
            </a:r>
            <a:endParaRPr b="0" i="0" sz="1400" u="none" cap="none" strike="noStrike">
              <a:solidFill>
                <a:srgbClr val="4A86E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44621930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DEFINITIONS: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g8b44621930_0_0"/>
          <p:cNvSpPr txBox="1"/>
          <p:nvPr>
            <p:ph idx="1" type="body"/>
          </p:nvPr>
        </p:nvSpPr>
        <p:spPr>
          <a:xfrm>
            <a:off x="1141390" y="2253675"/>
            <a:ext cx="9698400" cy="353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Aggregate:</a:t>
            </a:r>
            <a:r>
              <a:rPr lang="en-US"/>
              <a:t> Data that is composed of smaller pieces that form a larger whole.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Artifact:</a:t>
            </a:r>
            <a:r>
              <a:rPr lang="en-US"/>
              <a:t> Refers to a file or document.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Knowledge Assets: </a:t>
            </a:r>
            <a:r>
              <a:rPr lang="en-US">
                <a:solidFill>
                  <a:schemeClr val="dk1"/>
                </a:solidFill>
              </a:rPr>
              <a:t>The accumulated intellectual resources of an organization codified in electronic form.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Repository:</a:t>
            </a:r>
            <a:r>
              <a:rPr lang="en-US"/>
              <a:t> Central location in which data is stored and managed.</a:t>
            </a:r>
            <a:endParaRPr/>
          </a:p>
        </p:txBody>
      </p:sp>
      <p:sp>
        <p:nvSpPr>
          <p:cNvPr id="288" name="Google Shape;288;g8b44621930_0_0"/>
          <p:cNvSpPr txBox="1"/>
          <p:nvPr>
            <p:ph idx="12" type="sldNum"/>
          </p:nvPr>
        </p:nvSpPr>
        <p:spPr>
          <a:xfrm>
            <a:off x="11366771" y="6492899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25f1e82c7_5_238"/>
          <p:cNvSpPr txBox="1"/>
          <p:nvPr>
            <p:ph idx="12" type="sldNum"/>
          </p:nvPr>
        </p:nvSpPr>
        <p:spPr>
          <a:xfrm>
            <a:off x="11265408" y="64928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g725f1e82c7_5_23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TRADITIONAL SHORTCOMINGS:  </a:t>
            </a:r>
            <a:endParaRPr/>
          </a:p>
        </p:txBody>
      </p:sp>
      <p:sp>
        <p:nvSpPr>
          <p:cNvPr id="296" name="Google Shape;296;g725f1e82c7_5_238"/>
          <p:cNvSpPr txBox="1"/>
          <p:nvPr>
            <p:ph idx="1" type="body"/>
          </p:nvPr>
        </p:nvSpPr>
        <p:spPr>
          <a:xfrm>
            <a:off x="915375" y="2249475"/>
            <a:ext cx="50172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en-US" sz="2200">
                <a:solidFill>
                  <a:schemeClr val="dk1"/>
                </a:solidFill>
              </a:rPr>
              <a:t>Knowledge Repositories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Formal artifact aggregation in traditional academic environments does not exist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[3]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The aggregation that does currently exist does not support tracking of changes through time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[2]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Current aggregation is not strong enough to be considered centralized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97" name="Google Shape;297;g725f1e82c7_5_238"/>
          <p:cNvSpPr txBox="1"/>
          <p:nvPr>
            <p:ph idx="2" type="body"/>
          </p:nvPr>
        </p:nvSpPr>
        <p:spPr>
          <a:xfrm>
            <a:off x="6058225" y="2249474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en-US" sz="2200">
                <a:solidFill>
                  <a:schemeClr val="dk1"/>
                </a:solidFill>
              </a:rPr>
              <a:t>Knowledge Accessibility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Knowledge is isolated by specialization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5"/>
              </a:rPr>
              <a:t>[16]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Access is often restricted by course or major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6"/>
              </a:rPr>
              <a:t>[16]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Artifact f</a:t>
            </a:r>
            <a:r>
              <a:rPr lang="en-US" sz="2200">
                <a:solidFill>
                  <a:schemeClr val="dk1"/>
                </a:solidFill>
              </a:rPr>
              <a:t>ormat preference by instructor can vary wildly and may not be functional to others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7"/>
              </a:rPr>
              <a:t>[17]</a:t>
            </a:r>
            <a:endParaRPr sz="16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25f1e82c7_5_473"/>
          <p:cNvSpPr txBox="1"/>
          <p:nvPr>
            <p:ph idx="12" type="sldNum"/>
          </p:nvPr>
        </p:nvSpPr>
        <p:spPr>
          <a:xfrm>
            <a:off x="11265408" y="64928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g725f1e82c7_5_47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TRADITIONAL SHORTCOMINGS: </a:t>
            </a:r>
            <a:endParaRPr/>
          </a:p>
        </p:txBody>
      </p:sp>
      <p:sp>
        <p:nvSpPr>
          <p:cNvPr id="305" name="Google Shape;305;g725f1e82c7_5_473"/>
          <p:cNvSpPr txBox="1"/>
          <p:nvPr>
            <p:ph idx="2" type="body"/>
          </p:nvPr>
        </p:nvSpPr>
        <p:spPr>
          <a:xfrm>
            <a:off x="914400" y="2249424"/>
            <a:ext cx="50202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en-US" sz="2200">
                <a:solidFill>
                  <a:schemeClr val="dk1"/>
                </a:solidFill>
              </a:rPr>
              <a:t>Knowledge Asset Management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Instructor artifacts are often created in a variety of formats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Individual instructors must often be petitioned for information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[17]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Loss of artifacts from reassignment of responsibilities</a:t>
            </a:r>
            <a:r>
              <a:rPr lang="en-US" sz="2200">
                <a:solidFill>
                  <a:srgbClr val="0000FF"/>
                </a:solidFill>
              </a:rPr>
              <a:t>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[16]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ODU CS department syllabus collection once took two months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5"/>
              </a:rPr>
              <a:t>[17]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306" name="Google Shape;306;g725f1e82c7_5_473"/>
          <p:cNvSpPr txBox="1"/>
          <p:nvPr>
            <p:ph idx="1" type="body"/>
          </p:nvPr>
        </p:nvSpPr>
        <p:spPr>
          <a:xfrm>
            <a:off x="6062472" y="2249425"/>
            <a:ext cx="5289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en-US" sz="2200">
                <a:solidFill>
                  <a:schemeClr val="dk1"/>
                </a:solidFill>
              </a:rPr>
              <a:t>Knowledge Environment Enhancement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Artifacts are specific to each course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ODU instructors use a variety of platforms (e.g., Bb, PLE, CoWeM) to host artifacts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6"/>
              </a:rPr>
              <a:t>[17]</a:t>
            </a:r>
            <a:endParaRPr sz="16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Special needs and distance learning lack proper support</a:t>
            </a:r>
            <a:r>
              <a:rPr lang="en-US" sz="2200">
                <a:solidFill>
                  <a:srgbClr val="0000FF"/>
                </a:solidFill>
              </a:rPr>
              <a:t> </a:t>
            </a:r>
            <a:r>
              <a:rPr lang="en-US" sz="1600">
                <a:solidFill>
                  <a:srgbClr val="0000FF"/>
                </a:solidFill>
                <a:uFill>
                  <a:noFill/>
                </a:uFill>
                <a:hlinkClick action="ppaction://hlinksldjump" r:id="rId7"/>
              </a:rPr>
              <a:t>[3]</a:t>
            </a:r>
            <a:endParaRPr sz="16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Shared artifacts can benefit organizations on a fundamental level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action="ppaction://hlinksldjump" r:id="rId8"/>
              </a:rPr>
              <a:t>[16]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SOLUTION STATEMENT</a:t>
            </a:r>
            <a:endParaRPr/>
          </a:p>
        </p:txBody>
      </p:sp>
      <p:sp>
        <p:nvSpPr>
          <p:cNvPr id="312" name="Google Shape;312;p12"/>
          <p:cNvSpPr txBox="1"/>
          <p:nvPr>
            <p:ph idx="1" type="body"/>
          </p:nvPr>
        </p:nvSpPr>
        <p:spPr>
          <a:xfrm>
            <a:off x="914400" y="2249424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</a:t>
            </a:r>
            <a:r>
              <a:rPr baseline="30000" lang="en-US">
                <a:solidFill>
                  <a:srgbClr val="000000"/>
                </a:solidFill>
              </a:rPr>
              <a:t>3</a:t>
            </a:r>
            <a:r>
              <a:rPr lang="en-US">
                <a:solidFill>
                  <a:srgbClr val="000000"/>
                </a:solidFill>
              </a:rPr>
              <a:t> framework is a framework for aggregating and archiving artifacts for educators, researchers, and students. A</a:t>
            </a:r>
            <a:r>
              <a:rPr baseline="30000" lang="en-US">
                <a:solidFill>
                  <a:srgbClr val="000000"/>
                </a:solidFill>
              </a:rPr>
              <a:t>3</a:t>
            </a:r>
            <a:r>
              <a:rPr lang="en-US">
                <a:solidFill>
                  <a:srgbClr val="000000"/>
                </a:solidFill>
              </a:rPr>
              <a:t> framework seeks to overcome the challenges of individualization, location, and formatting in academic knowledge management by keeping information available, normalized, and centralized while being enhanced by a robust user interface.</a:t>
            </a:r>
            <a:endParaRPr>
              <a:solidFill>
                <a:srgbClr val="000000"/>
              </a:solidFill>
              <a:highlight>
                <a:srgbClr val="D5A6BD"/>
              </a:highlight>
            </a:endParaRPr>
          </a:p>
        </p:txBody>
      </p:sp>
      <p:sp>
        <p:nvSpPr>
          <p:cNvPr id="313" name="Google Shape;313;p12"/>
          <p:cNvSpPr txBox="1"/>
          <p:nvPr>
            <p:ph idx="12" type="sldNum"/>
          </p:nvPr>
        </p:nvSpPr>
        <p:spPr>
          <a:xfrm>
            <a:off x="11268596" y="64919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25f1e82c7_5_117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SOLUTION CHARACTERISTICS: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g725f1e82c7_5_1178"/>
          <p:cNvSpPr txBox="1"/>
          <p:nvPr>
            <p:ph idx="1" type="body"/>
          </p:nvPr>
        </p:nvSpPr>
        <p:spPr>
          <a:xfrm>
            <a:off x="914400" y="2249425"/>
            <a:ext cx="50202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en-US" sz="2200">
                <a:solidFill>
                  <a:schemeClr val="dk1"/>
                </a:solidFill>
              </a:rPr>
              <a:t>Creating Formal Knowledge Repositories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Create a robust infrastructure for artifacts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Support version history of artifacts for organization of knowledge assets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Centralize information concisely and effectively</a:t>
            </a:r>
            <a:endParaRPr/>
          </a:p>
        </p:txBody>
      </p:sp>
      <p:sp>
        <p:nvSpPr>
          <p:cNvPr id="321" name="Google Shape;321;g725f1e82c7_5_1178"/>
          <p:cNvSpPr txBox="1"/>
          <p:nvPr>
            <p:ph idx="12" type="sldNum"/>
          </p:nvPr>
        </p:nvSpPr>
        <p:spPr>
          <a:xfrm>
            <a:off x="11265408" y="64928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g725f1e82c7_5_1178"/>
          <p:cNvSpPr txBox="1"/>
          <p:nvPr>
            <p:ph idx="2" type="body"/>
          </p:nvPr>
        </p:nvSpPr>
        <p:spPr>
          <a:xfrm>
            <a:off x="6062472" y="2249425"/>
            <a:ext cx="54657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en-US" sz="2200">
                <a:solidFill>
                  <a:schemeClr val="dk1"/>
                </a:solidFill>
              </a:rPr>
              <a:t>Improve Knowledge Accessibility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Create knowledge artifacts that are widely applicable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Create cross course accessibility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Normalize artifacts from varied platforms </a:t>
            </a:r>
            <a:r>
              <a:rPr lang="en-US" sz="2200">
                <a:solidFill>
                  <a:schemeClr val="dk1"/>
                </a:solidFill>
              </a:rPr>
              <a:t>(e.g., Bb, PLE, CoWeM)</a:t>
            </a:r>
            <a:r>
              <a:rPr lang="en-US" sz="2200">
                <a:solidFill>
                  <a:schemeClr val="dk1"/>
                </a:solidFill>
              </a:rPr>
              <a:t> into translatable formats*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23" name="Google Shape;323;g725f1e82c7_5_1178"/>
          <p:cNvSpPr txBox="1"/>
          <p:nvPr/>
        </p:nvSpPr>
        <p:spPr>
          <a:xfrm>
            <a:off x="2694075" y="6113700"/>
            <a:ext cx="68007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*Not implemented in Prototype</a:t>
            </a:r>
            <a:endParaRPr b="0" i="0" sz="15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000000"/>
      </a:lt1>
      <a:dk2>
        <a:srgbClr val="015597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2020-02-25T00:22:42Z</dcterms:created>
  <dc:creator>aaron berman</dc:creator>
</cp:coreProperties>
</file>