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jBPY724DUvAQAopm46E10reN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1C7948-82C1-4264-85E0-BC3A8E498D96}">
  <a:tblStyle styleId="{EF1C7948-82C1-4264-85E0-BC3A8E498D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A7D2E5-0500-4580-87F6-E9077E34AF4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5f1e82c7_5_2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Harris  - Functional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-need consistent capitalization</a:t>
            </a:r>
            <a:endParaRPr/>
          </a:p>
        </p:txBody>
      </p:sp>
      <p:sp>
        <p:nvSpPr>
          <p:cNvPr id="315" name="Google Shape;315;g725f1e82c7_5_2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24e7d2774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724e7d2774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724e7d2774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49f7a7272_1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749f7a7272_1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749f7a7272_16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d26b125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7ed26b125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Noah Jennings c1/c2 artifact is behind a secure wall?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Referring to the table and the corresponding risk analytical chart,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T1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used with BB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scraping to update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periodically scrape BB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T2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failed to notify the user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unit testing to ensure notification post changes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T3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loss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follow NIST guidelines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T4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unsupported file types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disclose supported file types / sizes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C1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faculty fails to upload material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easy to use UI/UX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educate and motivate use of A</a:t>
            </a:r>
            <a:r>
              <a:rPr baseline="30000" lang="en-US"/>
              <a:t>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C2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does not update material / reference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notify if resource has not been updated in specified amount of time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C3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Incorrect Information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Backups that are able to be reuploaded upon correction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C4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too difficult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Command line interface, user interface/experience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7ed26b125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37ac46ef9_45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837ac46ef9_45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Noah Jennings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Referring to the table and the corresponding risk analytical chart,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T1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used with BB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scraping to update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periodically scrape BB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T2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failed to notify the user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unit testing to ensure notification post changes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T3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loss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follow NIST guidelines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T4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unsupported file types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disclose supported file types / sizes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C1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faculty fails to upload material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easy to use UI/UX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educate and motivate use of A</a:t>
            </a:r>
            <a:r>
              <a:rPr baseline="30000" lang="en-US"/>
              <a:t>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C2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does not update material / reference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notify if resource has not been updated in specified amount of time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C3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Incorrect Information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Backups that are able to be reuploaded upon correction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C4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too difficult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Command line interface, user interface/experience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837ac46ef9_45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700f65294_1_9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7700f65294_1_9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f64032ae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7f64032ae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2f92e49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72f92e49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af6e6165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413" name="Google Shape;413;g81af6e6165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6f5f899d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Ayers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76f5f899d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49f7a7272_6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749f7a7272_6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ed26b125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7ed26b125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-brunelle mentioned using example of current covid-19 issue, faculty moving to online some without experience on that medium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-faculty have content archives, but the knowledge artifacts aren’t centralized or easy to share with students and other faculty</a:t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25f1e82c7_5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725f1e82c7_5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725f1e82c7_5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25f1e82c7_5_4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725f1e82c7_5_4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Harris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-bolded headers change to shortcomings/issue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-suggestion to split 6/7 into 4 slides (4 topics, one slide each)</a:t>
            </a:r>
            <a:endParaRPr/>
          </a:p>
        </p:txBody>
      </p:sp>
      <p:sp>
        <p:nvSpPr>
          <p:cNvPr id="272" name="Google Shape;272;g725f1e82c7_5_4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5f1e82c7_5_1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725f1e82c7_5_1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A-cubed aims to create a robust, reliable infrastructure as a repository for knowledge artifacts…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...which will support recording changes to those artifacts for review and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repository is created as a centralized collection of knowledge assets, facilitating easier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sharing of instructional materials.</a:t>
            </a:r>
            <a:endParaRPr b="1"/>
          </a:p>
        </p:txBody>
      </p:sp>
      <p:sp>
        <p:nvSpPr>
          <p:cNvPr id="288" name="Google Shape;288;g725f1e82c7_5_1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25f1e82c7_5_1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725f1e82c7_5_18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Instructors don’t have to consider format choices when sharing materials--just use what works best for them, not only file types, but platforms,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Recall the earlier example of the history of programming instructor complimenting their course materials with artifacts from a C++ course…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...a student accessing that information doesn’t have to go through the platform used by the C++ course, be it PLE, Blackboard, or another--they simply get direct access to the artifact.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need for students to request individual knowledge assets from instructors is removed,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because the students gain direct access to the collection of artifacts.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benefits students because of the quicker access to knowledge, but also consider the time saved for the instructor--no longer flooded with emails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requesting course materials.</a:t>
            </a:r>
            <a:endParaRPr b="1"/>
          </a:p>
        </p:txBody>
      </p:sp>
      <p:sp>
        <p:nvSpPr>
          <p:cNvPr id="298" name="Google Shape;298;g725f1e82c7_5_18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700f6529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700f6529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7700f6529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9" name="Google Shape;59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9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61" name="Google Shape;61;p19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" name="Google Shape;67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" name="Google Shape;68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0" name="Google Shape;70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1" name="Google Shape;71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" name="Google Shape;76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9" name="Google Shape;79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2" name="Google Shape;82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4" name="Google Shape;84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8" name="Google Shape;88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6" name="Google Shape;96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" name="Google Shape;98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" name="Google Shape;108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" name="Google Shape;109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4" name="Google Shape;114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wentieth Century"/>
              <a:buNone/>
              <a:defRPr sz="48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2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2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2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6" name="Google Shape;206;p32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3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3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6" name="Google Shape;216;p33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8" name="Google Shape;218;p33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9" name="Google Shape;219;p33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3" name="Google Shape;233;p3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1104786" y="631582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1141436" y="6316638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1322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10956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1467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60" name="Google Shape;160;p24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1414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8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8"/>
          <p:cNvSpPr txBox="1"/>
          <p:nvPr/>
        </p:nvSpPr>
        <p:spPr>
          <a:xfrm>
            <a:off x="0" y="6492000"/>
            <a:ext cx="12192000" cy="36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 txBox="1"/>
          <p:nvPr/>
        </p:nvSpPr>
        <p:spPr>
          <a:xfrm>
            <a:off x="0" y="6492000"/>
            <a:ext cx="38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May 6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2020 - TEAM CRYSTAL - CS410 - SPRING 2020</a:t>
            </a:r>
            <a:endParaRPr b="0" i="0" sz="1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9.xml"/><Relationship Id="rId4" Type="http://schemas.openxmlformats.org/officeDocument/2006/relationships/slide" Target="/ppt/slides/slide2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s.odu.edu/~cpi/old/411/crystals17/" TargetMode="External"/><Relationship Id="rId4" Type="http://schemas.openxmlformats.org/officeDocument/2006/relationships/hyperlink" Target="http://www.jstor.org/stable/30221184" TargetMode="External"/><Relationship Id="rId5" Type="http://schemas.openxmlformats.org/officeDocument/2006/relationships/hyperlink" Target="https://www.researchgate.net/publication/200045855_Building_Successful_Knowledge_Management_Projects" TargetMode="External"/><Relationship Id="rId6" Type="http://schemas.openxmlformats.org/officeDocument/2006/relationships/hyperlink" Target="https://www.efilecabinet.com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13.xml"/><Relationship Id="rId12" Type="http://schemas.openxmlformats.org/officeDocument/2006/relationships/slide" Target="/ppt/slides/slide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2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tfilecloud.com/file-sharing-and-sync-for-education/" TargetMode="External"/><Relationship Id="rId4" Type="http://schemas.openxmlformats.org/officeDocument/2006/relationships/hyperlink" Target="https://github.com/features#team-management" TargetMode="External"/><Relationship Id="rId9" Type="http://schemas.openxmlformats.org/officeDocument/2006/relationships/hyperlink" Target="https://www.sciencedirect.com/science/article/pii/B9780124171121000090" TargetMode="External"/><Relationship Id="rId5" Type="http://schemas.openxmlformats.org/officeDocument/2006/relationships/hyperlink" Target="https://git-community.cs.odu.edu/tkennedy/cs-roars-proposal/-/wikis/home" TargetMode="External"/><Relationship Id="rId6" Type="http://schemas.openxmlformats.org/officeDocument/2006/relationships/hyperlink" Target="https://nvlpubs.nist.gov/nistpubs/ir/2013/NIST.IR.7298r2.pdf" TargetMode="External"/><Relationship Id="rId7" Type="http://schemas.openxmlformats.org/officeDocument/2006/relationships/hyperlink" Target="https://pandoc.org/index.html" TargetMode="External"/><Relationship Id="rId8" Type="http://schemas.openxmlformats.org/officeDocument/2006/relationships/hyperlink" Target="https://tsapps.nist.gov/publication/get_pdf.cfm?pub_id=90467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s.odu.edu/~zeil/cowem/Public/buildingTheWebsite/index.html" TargetMode="External"/><Relationship Id="rId4" Type="http://schemas.openxmlformats.org/officeDocument/2006/relationships/hyperlink" Target="https://git-community.cs.odu.edu/zeil/Course_Website_Manage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Relationship Id="rId7" Type="http://schemas.openxmlformats.org/officeDocument/2006/relationships/slide" Target="/ppt/slides/slide2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Relationship Id="rId7" Type="http://schemas.openxmlformats.org/officeDocument/2006/relationships/slide" Target="/ppt/slides/slide19.xml"/><Relationship Id="rId8" Type="http://schemas.openxmlformats.org/officeDocument/2006/relationships/slide" Target="/ppt/slides/slide2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910874" y="101171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ggregation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/>
              <a:t>and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rchiving of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rtifacts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4515377" y="3996267"/>
            <a:ext cx="6987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2400">
                <a:solidFill>
                  <a:schemeClr val="dk1"/>
                </a:solidFill>
              </a:rPr>
              <a:t>“A Repository of Reliable Resources for Academia”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PROTOTYPE PRESENTATION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CS 410, SPRING 2020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TEAM CRYSTAL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42" name="Google Shape;242;p1"/>
          <p:cNvGrpSpPr/>
          <p:nvPr/>
        </p:nvGrpSpPr>
        <p:grpSpPr>
          <a:xfrm>
            <a:off x="2035344" y="2036144"/>
            <a:ext cx="804670" cy="1230218"/>
            <a:chOff x="7995900" y="1852609"/>
            <a:chExt cx="2062200" cy="3152788"/>
          </a:xfrm>
        </p:grpSpPr>
        <p:pic>
          <p:nvPicPr>
            <p:cNvPr id="243" name="Google Shape;24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725f1e82c7_5_2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4" y="2046125"/>
            <a:ext cx="12039474" cy="40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25f1e82c7_5_2118"/>
          <p:cNvSpPr txBox="1"/>
          <p:nvPr>
            <p:ph type="title"/>
          </p:nvPr>
        </p:nvSpPr>
        <p:spPr>
          <a:xfrm>
            <a:off x="1143000" y="893272"/>
            <a:ext cx="9906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MAJOR FUNCTIONAL COMPONENTS </a:t>
            </a:r>
            <a:endParaRPr/>
          </a:p>
        </p:txBody>
      </p:sp>
      <p:sp>
        <p:nvSpPr>
          <p:cNvPr id="319" name="Google Shape;319;g725f1e82c7_5_211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g725f1e82c7_5_2118"/>
          <p:cNvSpPr/>
          <p:nvPr/>
        </p:nvSpPr>
        <p:spPr>
          <a:xfrm>
            <a:off x="9051800" y="5845500"/>
            <a:ext cx="1256100" cy="455100"/>
          </a:xfrm>
          <a:prstGeom prst="roundRect">
            <a:avLst>
              <a:gd fmla="val 16667" name="adj"/>
            </a:avLst>
          </a:prstGeom>
          <a:solidFill>
            <a:srgbClr val="FFCC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g725f1e82c7_5_2118"/>
          <p:cNvSpPr/>
          <p:nvPr/>
        </p:nvSpPr>
        <p:spPr>
          <a:xfrm>
            <a:off x="10519400" y="5845500"/>
            <a:ext cx="1256100" cy="4551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2" name="Google Shape;322;g725f1e82c7_5_2118"/>
          <p:cNvGrpSpPr/>
          <p:nvPr/>
        </p:nvGrpSpPr>
        <p:grpSpPr>
          <a:xfrm>
            <a:off x="10583195" y="5845662"/>
            <a:ext cx="255507" cy="454947"/>
            <a:chOff x="7995900" y="1852609"/>
            <a:chExt cx="2062200" cy="3152788"/>
          </a:xfrm>
        </p:grpSpPr>
        <p:pic>
          <p:nvPicPr>
            <p:cNvPr id="323" name="Google Shape;323;g725f1e82c7_5_21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g725f1e82c7_5_2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g725f1e82c7_5_2118"/>
          <p:cNvSpPr/>
          <p:nvPr/>
        </p:nvSpPr>
        <p:spPr>
          <a:xfrm>
            <a:off x="7584200" y="5845575"/>
            <a:ext cx="1256100" cy="455100"/>
          </a:xfrm>
          <a:prstGeom prst="roundRect">
            <a:avLst>
              <a:gd fmla="val 16667" name="adj"/>
            </a:avLst>
          </a:prstGeom>
          <a:solidFill>
            <a:srgbClr val="66FF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Limited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24e7d2774_2_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DEVELOPMENT TOOLS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Google Shape;332;g724e7d2774_2_21"/>
          <p:cNvSpPr txBox="1"/>
          <p:nvPr>
            <p:ph idx="1" type="body"/>
          </p:nvPr>
        </p:nvSpPr>
        <p:spPr>
          <a:xfrm>
            <a:off x="914400" y="1725450"/>
            <a:ext cx="44400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en-US">
                <a:solidFill>
                  <a:srgbClr val="000000"/>
                </a:solidFill>
              </a:rPr>
              <a:t>Software Requirements:</a:t>
            </a:r>
            <a:endParaRPr b="1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Language: Python 3.8 or newer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GUI language: HTML, CSS, and JS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JS frameworks: Angular and React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IDE: Visual Studio Code (VS Code)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Documentation: pydoc and Sphinx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</p:txBody>
      </p:sp>
      <p:sp>
        <p:nvSpPr>
          <p:cNvPr id="333" name="Google Shape;333;g724e7d2774_2_2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g724e7d2774_2_21"/>
          <p:cNvSpPr txBox="1"/>
          <p:nvPr>
            <p:ph idx="1" type="body"/>
          </p:nvPr>
        </p:nvSpPr>
        <p:spPr>
          <a:xfrm>
            <a:off x="5794125" y="1828800"/>
            <a:ext cx="52533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Code Repository with Version Control: GitLab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Containerization: Docker and Docker Compose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Database: MySQL, Microsoft Azure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APIs: REST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Configuration management: tox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Analysis: pycodestyle (formerly PEP 8) and Pylint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/>
          </a:p>
        </p:txBody>
      </p:sp>
      <p:sp>
        <p:nvSpPr>
          <p:cNvPr id="335" name="Google Shape;335;g724e7d2774_2_21"/>
          <p:cNvSpPr txBox="1"/>
          <p:nvPr/>
        </p:nvSpPr>
        <p:spPr>
          <a:xfrm>
            <a:off x="914400" y="5394960"/>
            <a:ext cx="9486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Hardware Requirements: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 VM instance running an Ubuntu distribution on the ODU CS server</a:t>
            </a:r>
            <a:endParaRPr b="0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49f7a7272_16_2"/>
          <p:cNvSpPr/>
          <p:nvPr/>
        </p:nvSpPr>
        <p:spPr>
          <a:xfrm>
            <a:off x="9691796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749f7a7272_16_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g749f7a7272_16_2"/>
          <p:cNvSpPr txBox="1"/>
          <p:nvPr>
            <p:ph idx="1" type="body"/>
          </p:nvPr>
        </p:nvSpPr>
        <p:spPr>
          <a:xfrm>
            <a:off x="1141426" y="1751475"/>
            <a:ext cx="514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1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Database framework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CLI interface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Simple comparison function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Authentication/Role-based access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Testing</a:t>
            </a:r>
            <a:endParaRPr sz="1800">
              <a:solidFill>
                <a:schemeClr val="dk1"/>
              </a:solidFill>
            </a:endParaRPr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2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Full database implementation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Normalization function(s)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Analysis function(s)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900">
                <a:solidFill>
                  <a:schemeClr val="dk1"/>
                </a:solidFill>
              </a:rPr>
              <a:t>GUI framework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Testing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44" name="Google Shape;344;g749f7a7272_16_2"/>
          <p:cNvSpPr txBox="1"/>
          <p:nvPr>
            <p:ph idx="1" type="body"/>
          </p:nvPr>
        </p:nvSpPr>
        <p:spPr>
          <a:xfrm>
            <a:off x="5900502" y="1749550"/>
            <a:ext cx="6291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3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Diff function (line-by-line)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Web scraping implementation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Final GUI implementation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Limited artifact tags and filtering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000000"/>
                </a:solidFill>
              </a:rPr>
              <a:t>esting</a:t>
            </a:r>
            <a:endParaRPr sz="180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4 -</a:t>
            </a:r>
            <a:r>
              <a:rPr lang="en-US" sz="2200">
                <a:solidFill>
                  <a:srgbClr val="000000"/>
                </a:solidFill>
              </a:rPr>
              <a:t> if </a:t>
            </a:r>
            <a:r>
              <a:rPr lang="en-US" sz="2200">
                <a:solidFill>
                  <a:srgbClr val="000000"/>
                </a:solidFill>
              </a:rPr>
              <a:t>time permit</a:t>
            </a:r>
            <a:r>
              <a:rPr lang="en-US" sz="2200">
                <a:solidFill>
                  <a:srgbClr val="000000"/>
                </a:solidFill>
              </a:rPr>
              <a:t>s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Full implementation of a</a:t>
            </a:r>
            <a:r>
              <a:rPr lang="en-US" sz="1800">
                <a:solidFill>
                  <a:srgbClr val="000000"/>
                </a:solidFill>
              </a:rPr>
              <a:t>rtifact tags and filtering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Notifications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Testing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45" name="Google Shape;345;g749f7a7272_16_2"/>
          <p:cNvSpPr/>
          <p:nvPr/>
        </p:nvSpPr>
        <p:spPr>
          <a:xfrm>
            <a:off x="8049939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749f7a7272_16_2"/>
          <p:cNvSpPr/>
          <p:nvPr/>
        </p:nvSpPr>
        <p:spPr>
          <a:xfrm>
            <a:off x="6374107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749f7a7272_16_2"/>
          <p:cNvSpPr/>
          <p:nvPr/>
        </p:nvSpPr>
        <p:spPr>
          <a:xfrm>
            <a:off x="4698275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749f7a7272_16_2"/>
          <p:cNvSpPr txBox="1"/>
          <p:nvPr/>
        </p:nvSpPr>
        <p:spPr>
          <a:xfrm>
            <a:off x="4857347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1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g749f7a7272_16_2"/>
          <p:cNvSpPr txBox="1"/>
          <p:nvPr/>
        </p:nvSpPr>
        <p:spPr>
          <a:xfrm>
            <a:off x="6645624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2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g749f7a7272_16_2"/>
          <p:cNvSpPr txBox="1"/>
          <p:nvPr/>
        </p:nvSpPr>
        <p:spPr>
          <a:xfrm>
            <a:off x="9969760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4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g749f7a7272_16_2"/>
          <p:cNvSpPr txBox="1"/>
          <p:nvPr/>
        </p:nvSpPr>
        <p:spPr>
          <a:xfrm>
            <a:off x="8333056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3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g749f7a7272_16_2"/>
          <p:cNvSpPr txBox="1"/>
          <p:nvPr/>
        </p:nvSpPr>
        <p:spPr>
          <a:xfrm>
            <a:off x="1141417" y="618525"/>
            <a:ext cx="3050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AGILE SPRINTS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ed26b125b_0_2"/>
          <p:cNvSpPr txBox="1"/>
          <p:nvPr>
            <p:ph type="title"/>
          </p:nvPr>
        </p:nvSpPr>
        <p:spPr>
          <a:xfrm>
            <a:off x="1142988" y="6321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RISK MATRIX: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rgbClr val="000000"/>
                </a:solidFill>
              </a:rPr>
              <a:t>Customer &amp; Technical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359" name="Google Shape;359;g7ed26b125b_0_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7ed26b125b_0_2"/>
          <p:cNvSpPr txBox="1"/>
          <p:nvPr/>
        </p:nvSpPr>
        <p:spPr>
          <a:xfrm>
            <a:off x="2682575" y="5886325"/>
            <a:ext cx="4242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T#- Technical Risk</a:t>
            </a:r>
            <a:endParaRPr b="0" i="0" sz="1400" u="none" cap="none" strike="noStrike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C#- Customer Risk</a:t>
            </a:r>
            <a:endParaRPr b="0" i="0" sz="1400" u="none" cap="none" strike="noStrike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61" name="Google Shape;361;g7ed26b125b_0_2"/>
          <p:cNvGraphicFramePr/>
          <p:nvPr/>
        </p:nvGraphicFramePr>
        <p:xfrm>
          <a:off x="301050" y="21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{55A7D2E5-0500-4580-87F6-E9077E34AF44}</a:tableStyleId>
              </a:tblPr>
              <a:tblGrid>
                <a:gridCol w="571500"/>
                <a:gridCol w="704850"/>
                <a:gridCol w="704850"/>
                <a:gridCol w="704850"/>
                <a:gridCol w="704850"/>
                <a:gridCol w="704850"/>
              </a:tblGrid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Minor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0:5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61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61:1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61:2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6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C2, C3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C1</a:t>
                      </a:r>
                      <a:endParaRPr b="1" sz="11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3:5"/>
                      </a:ext>
                    </a:extLst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6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61:4:5"/>
                      </a:ext>
                    </a:extLs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6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61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6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61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1:5:5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362" name="Google Shape;362;g7ed26b125b_0_2"/>
          <p:cNvSpPr txBox="1"/>
          <p:nvPr/>
        </p:nvSpPr>
        <p:spPr>
          <a:xfrm>
            <a:off x="872550" y="1783450"/>
            <a:ext cx="4545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Impact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3" name="Google Shape;363;g7ed26b125b_0_2"/>
          <p:cNvSpPr txBox="1"/>
          <p:nvPr/>
        </p:nvSpPr>
        <p:spPr>
          <a:xfrm rot="-5400000">
            <a:off x="-414750" y="2541975"/>
            <a:ext cx="135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Probability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64" name="Google Shape;364;g7ed26b125b_0_2"/>
          <p:cNvGraphicFramePr/>
          <p:nvPr/>
        </p:nvGraphicFramePr>
        <p:xfrm>
          <a:off x="4547600" y="4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{55A7D2E5-0500-4580-87F6-E9077E34AF44}</a:tableStyleId>
              </a:tblPr>
              <a:tblGrid>
                <a:gridCol w="614100"/>
                <a:gridCol w="1414150"/>
                <a:gridCol w="677850"/>
                <a:gridCol w="724600"/>
                <a:gridCol w="4061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ID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0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with Blackboard - scraping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a tool similar to the Blackboard Archive Extractor. Will periodically scrape Blackboard for material and update archive.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[1]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1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or corruption of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adhere to best practices, as defined by the National Institute of Standards and Technology.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[12]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2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changes are not reported to the user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 Testing during development to ensure user is notified of changes.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3:4"/>
                      </a:ext>
                    </a:extLst>
                  </a:tcPr>
                </a:tc>
              </a:tr>
              <a:tr h="95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type are not supported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supported file types provided and unsupported file types are stored in binary BLOB format, media will be linked to the source file and reports will be generated from a limited data set (i.e. MD5 sum, size, modified data, etc.)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4:4"/>
                      </a:ext>
                    </a:extLs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ID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64:5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 does not upload material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make UI/UX easy to use and understand. School encourage use of A³.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6:4"/>
                      </a:ext>
                    </a:extLs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update material/reference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allow users to notify the owner if something has not been updated as well as automated notifications after a prescribed amount of time. Will allow user to see when last updated.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64:7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 incorrect information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will use backup snapshots allowing information to be reuploaded with minimal loss.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64:8:4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 difficult to use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utilize both a CLI and UI/UX.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64:9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365" name="Google Shape;365;g7ed26b125b_0_2"/>
          <p:cNvSpPr txBox="1"/>
          <p:nvPr/>
        </p:nvSpPr>
        <p:spPr>
          <a:xfrm>
            <a:off x="1143000" y="4995300"/>
            <a:ext cx="1442400" cy="365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g7ed26b125b_0_2"/>
          <p:cNvSpPr txBox="1"/>
          <p:nvPr/>
        </p:nvSpPr>
        <p:spPr>
          <a:xfrm>
            <a:off x="1143000" y="5360400"/>
            <a:ext cx="1442400" cy="3651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May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g7ed26b125b_0_2"/>
          <p:cNvSpPr txBox="1"/>
          <p:nvPr/>
        </p:nvSpPr>
        <p:spPr>
          <a:xfrm>
            <a:off x="1143000" y="5725500"/>
            <a:ext cx="1442400" cy="36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 not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37ac46ef9_45_139"/>
          <p:cNvSpPr txBox="1"/>
          <p:nvPr>
            <p:ph type="title"/>
          </p:nvPr>
        </p:nvSpPr>
        <p:spPr>
          <a:xfrm>
            <a:off x="1142988" y="6321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RISK MATRIX: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Security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4" name="Google Shape;374;g837ac46ef9_45_139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837ac46ef9_45_139"/>
          <p:cNvSpPr txBox="1"/>
          <p:nvPr/>
        </p:nvSpPr>
        <p:spPr>
          <a:xfrm>
            <a:off x="2718900" y="5919875"/>
            <a:ext cx="4242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S# - Security Risk</a:t>
            </a:r>
            <a:endParaRPr b="0" i="0" sz="1400" u="none" cap="none" strike="noStrike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76" name="Google Shape;376;g837ac46ef9_45_139"/>
          <p:cNvGraphicFramePr/>
          <p:nvPr/>
        </p:nvGraphicFramePr>
        <p:xfrm>
          <a:off x="301050" y="21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{55A7D2E5-0500-4580-87F6-E9077E34AF44}</a:tableStyleId>
              </a:tblPr>
              <a:tblGrid>
                <a:gridCol w="571500"/>
                <a:gridCol w="704850"/>
                <a:gridCol w="704850"/>
                <a:gridCol w="704850"/>
                <a:gridCol w="704850"/>
                <a:gridCol w="704850"/>
              </a:tblGrid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7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Minor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0:5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6:1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6:2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7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3:5"/>
                      </a:ext>
                    </a:extLst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7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376:4:5"/>
                      </a:ext>
                    </a:extLst>
                  </a:tcPr>
                </a:tc>
              </a:tr>
              <a:tr h="40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37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7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7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37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S2, S3, S4, S5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6:5:5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377" name="Google Shape;377;g837ac46ef9_45_139"/>
          <p:cNvSpPr txBox="1"/>
          <p:nvPr/>
        </p:nvSpPr>
        <p:spPr>
          <a:xfrm>
            <a:off x="872550" y="1783450"/>
            <a:ext cx="4545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Impact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g837ac46ef9_45_139"/>
          <p:cNvSpPr txBox="1"/>
          <p:nvPr/>
        </p:nvSpPr>
        <p:spPr>
          <a:xfrm rot="-5400000">
            <a:off x="-414750" y="2541975"/>
            <a:ext cx="135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Probability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79" name="Google Shape;379;g837ac46ef9_45_139"/>
          <p:cNvGraphicFramePr/>
          <p:nvPr/>
        </p:nvGraphicFramePr>
        <p:xfrm>
          <a:off x="4559800" y="13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{55A7D2E5-0500-4580-87F6-E9077E34AF44}</a:tableStyleId>
              </a:tblPr>
              <a:tblGrid>
                <a:gridCol w="569725"/>
                <a:gridCol w="1831675"/>
                <a:gridCol w="728950"/>
                <a:gridCol w="833125"/>
                <a:gridCol w="3516325"/>
              </a:tblGrid>
              <a:tr h="30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ID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7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7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7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7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379:0:4"/>
                      </a:ext>
                    </a:extLst>
                  </a:tcPr>
                </a:tc>
              </a:tr>
              <a:tr h="80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breach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 of input validation techniques as well as input scrubbing will minimize injection and overflow style attacks from the UI.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1:4"/>
                      </a:ext>
                    </a:extLst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obtains unauthorized permission levels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 of notifications and reports generated to notify the owner of the file upon changes made.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2:4"/>
                      </a:ext>
                    </a:extLst>
                  </a:tcPr>
                </a:tc>
              </a:tr>
              <a:tr h="7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uploads inappropriate material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aculty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members will be held to the code of conduct standards of their 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respective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universities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while using A</a:t>
                      </a:r>
                      <a:r>
                        <a:rPr baseline="3000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3:4"/>
                      </a:ext>
                    </a:extLst>
                  </a:tcPr>
                </a:tc>
              </a:tr>
              <a:tr h="4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Denial of Service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rely on the Host network for mitigation of DoS.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379:4:4"/>
                      </a:ext>
                    </a:extLst>
                  </a:tcPr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Masquerade - Replay attacks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 of notifications and reports generated to notify the owner of the file upon changes made.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  <a:extLst>
                      <a:ext uri="http://customooxmlschemas.google.com/">
                        <go:slidesCustomData xmlns:go="http://customooxmlschemas.google.com/" cellId="379:5:4"/>
                      </a:ext>
                    </a:extLst>
                  </a:tcPr>
                </a:tc>
              </a:tr>
              <a:tr h="67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Man-in-the-middle - Intercept and forward attacks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 of end-to-end security for the upload and download of various file types would decrease available information an attacker could obtain.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379:6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380" name="Google Shape;380;g837ac46ef9_45_139"/>
          <p:cNvSpPr txBox="1"/>
          <p:nvPr/>
        </p:nvSpPr>
        <p:spPr>
          <a:xfrm>
            <a:off x="1143000" y="5009450"/>
            <a:ext cx="1442400" cy="365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837ac46ef9_45_139"/>
          <p:cNvSpPr txBox="1"/>
          <p:nvPr/>
        </p:nvSpPr>
        <p:spPr>
          <a:xfrm>
            <a:off x="1143000" y="5374550"/>
            <a:ext cx="1442400" cy="3651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May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g837ac46ef9_45_139"/>
          <p:cNvSpPr txBox="1"/>
          <p:nvPr/>
        </p:nvSpPr>
        <p:spPr>
          <a:xfrm>
            <a:off x="1143000" y="5739650"/>
            <a:ext cx="1442400" cy="36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 not address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00f65294_1_980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Guest</a:t>
            </a:r>
            <a:endParaRPr/>
          </a:p>
        </p:txBody>
      </p:sp>
      <p:sp>
        <p:nvSpPr>
          <p:cNvPr id="388" name="Google Shape;388;g7700f65294_1_980"/>
          <p:cNvSpPr txBox="1"/>
          <p:nvPr>
            <p:ph idx="4294967295" type="body"/>
          </p:nvPr>
        </p:nvSpPr>
        <p:spPr>
          <a:xfrm>
            <a:off x="9144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to login with credentials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a public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list of public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database with both a CLI and limited GUI.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database outside of the network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7700f65294_1_98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7700f65294_1_980"/>
          <p:cNvSpPr txBox="1"/>
          <p:nvPr>
            <p:ph idx="4294967295" type="body"/>
          </p:nvPr>
        </p:nvSpPr>
        <p:spPr>
          <a:xfrm>
            <a:off x="82296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private </a:t>
            </a: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artifacts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or update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user accounts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or update public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user’s access level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an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7700f65294_1_980"/>
          <p:cNvSpPr txBox="1"/>
          <p:nvPr>
            <p:ph idx="4294967295" type="body"/>
          </p:nvPr>
        </p:nvSpPr>
        <p:spPr>
          <a:xfrm>
            <a:off x="45720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notified of what type artifacts I can access (i.e. public/private)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and sort public artifacts that belong to the database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f64032aec_1_6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Faculty</a:t>
            </a:r>
            <a:endParaRPr/>
          </a:p>
        </p:txBody>
      </p:sp>
      <p:sp>
        <p:nvSpPr>
          <p:cNvPr id="397" name="Google Shape;397;g7f64032aec_1_6"/>
          <p:cNvSpPr txBox="1"/>
          <p:nvPr>
            <p:ph idx="4294967295" type="body"/>
          </p:nvPr>
        </p:nvSpPr>
        <p:spPr>
          <a:xfrm>
            <a:off x="914400" y="2286000"/>
            <a:ext cx="3429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anything a guest can do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credentials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and update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access level requirement for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an artifact via 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scraper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files on upload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Diff report on command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list of all private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7f64032aec_1_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g7f64032aec_1_6"/>
          <p:cNvSpPr txBox="1"/>
          <p:nvPr>
            <p:ph idx="4294967295" type="body"/>
          </p:nvPr>
        </p:nvSpPr>
        <p:spPr>
          <a:xfrm>
            <a:off x="82296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access, edit, or update artifacts I don’t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user accounts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user’s access level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7f64032aec_1_6"/>
          <p:cNvSpPr txBox="1"/>
          <p:nvPr>
            <p:ph idx="4294967295" type="body"/>
          </p:nvPr>
        </p:nvSpPr>
        <p:spPr>
          <a:xfrm>
            <a:off x="45720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source of any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usage reports about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artifacts with keywords describing their content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notifications for myself regarding regular updates to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2f92e491e_0_0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Tester</a:t>
            </a:r>
            <a:endParaRPr/>
          </a:p>
        </p:txBody>
      </p:sp>
      <p:sp>
        <p:nvSpPr>
          <p:cNvPr id="406" name="Google Shape;406;g72f92e491e_0_0"/>
          <p:cNvSpPr txBox="1"/>
          <p:nvPr>
            <p:ph idx="4294967295" type="body"/>
          </p:nvPr>
        </p:nvSpPr>
        <p:spPr>
          <a:xfrm>
            <a:off x="43815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all the capabilities of any other account type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the database including: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attributes of any artifact, such as access level requirement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and change user accounts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72f92e491e_0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g72f92e491e_0_0"/>
          <p:cNvSpPr txBox="1"/>
          <p:nvPr>
            <p:ph idx="4294967295" type="body"/>
          </p:nvPr>
        </p:nvSpPr>
        <p:spPr>
          <a:xfrm>
            <a:off x="8284300" y="3424200"/>
            <a:ext cx="34290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their own products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all the decisions and changes to assure a better quality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database schema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72f92e491e_0_0"/>
          <p:cNvSpPr txBox="1"/>
          <p:nvPr>
            <p:ph idx="4294967295" type="body"/>
          </p:nvPr>
        </p:nvSpPr>
        <p:spPr>
          <a:xfrm>
            <a:off x="8284300" y="2286000"/>
            <a:ext cx="34290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mprove software quality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user requirements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72f92e491e_0_0"/>
          <p:cNvSpPr txBox="1"/>
          <p:nvPr>
            <p:ph idx="4294967295" type="body"/>
          </p:nvPr>
        </p:nvSpPr>
        <p:spPr>
          <a:xfrm>
            <a:off x="8785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artifacts within my testing parameters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reports about users and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administrative capabilities within my testing parameters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results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test problems and anomalies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af6e6165_1_33"/>
          <p:cNvSpPr txBox="1"/>
          <p:nvPr>
            <p:ph type="ctrTitle"/>
          </p:nvPr>
        </p:nvSpPr>
        <p:spPr>
          <a:xfrm>
            <a:off x="2805900" y="1243875"/>
            <a:ext cx="6580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A repository of reliable resources.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3600"/>
              <a:t>Our goal is simplicity.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</p:txBody>
      </p:sp>
      <p:grpSp>
        <p:nvGrpSpPr>
          <p:cNvPr id="416" name="Google Shape;416;g81af6e6165_1_33"/>
          <p:cNvGrpSpPr/>
          <p:nvPr/>
        </p:nvGrpSpPr>
        <p:grpSpPr>
          <a:xfrm>
            <a:off x="4169469" y="1805619"/>
            <a:ext cx="804670" cy="1230218"/>
            <a:chOff x="7995900" y="1852609"/>
            <a:chExt cx="2062200" cy="3152788"/>
          </a:xfrm>
        </p:grpSpPr>
        <p:pic>
          <p:nvPicPr>
            <p:cNvPr id="417" name="Google Shape;417;g81af6e6165_1_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g81af6e6165_1_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424" name="Google Shape;424;p17"/>
          <p:cNvSpPr txBox="1"/>
          <p:nvPr>
            <p:ph idx="4294967295" type="body"/>
          </p:nvPr>
        </p:nvSpPr>
        <p:spPr>
          <a:xfrm>
            <a:off x="1143000" y="2219324"/>
            <a:ext cx="9906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i="1" lang="en-US" sz="1650">
                <a:solidFill>
                  <a:srgbClr val="000000"/>
                </a:solidFill>
              </a:rPr>
              <a:t>Blackboard Archive Extractor</a:t>
            </a:r>
            <a:r>
              <a:rPr lang="en-US" sz="1650">
                <a:solidFill>
                  <a:srgbClr val="000000"/>
                </a:solidFill>
              </a:rPr>
              <a:t>. (2016, December 15) cs.odu.edu. Retrieved March 10,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https://www.cs.odu.edu/~cpi/old/411/crystals17/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 u="sng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Carroll, J., Choo, C. W., Dunlap, D., Isenhour, P., Kerr, S., MacLean, A., &amp; Rosson, M. (2003). Knowledge Management Support for Teachers.</a:t>
            </a:r>
            <a:r>
              <a:rPr i="1" lang="en-US" sz="1650">
                <a:solidFill>
                  <a:srgbClr val="000000"/>
                </a:solidFill>
              </a:rPr>
              <a:t> Educational Technology Research and Development</a:t>
            </a:r>
            <a:r>
              <a:rPr lang="en-US" sz="1650">
                <a:solidFill>
                  <a:srgbClr val="000000"/>
                </a:solidFill>
              </a:rPr>
              <a:t>, </a:t>
            </a:r>
            <a:r>
              <a:rPr i="1" lang="en-US" sz="1650">
                <a:solidFill>
                  <a:srgbClr val="000000"/>
                </a:solidFill>
              </a:rPr>
              <a:t>51</a:t>
            </a:r>
            <a:r>
              <a:rPr lang="en-US" sz="1650">
                <a:solidFill>
                  <a:srgbClr val="000000"/>
                </a:solidFill>
              </a:rPr>
              <a:t>(4), 42-64.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www.jstor.org/stable/30221184</a:t>
            </a:r>
            <a:endParaRPr sz="1650">
              <a:solidFill>
                <a:srgbClr val="4A86E8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Davenport, T., Long, M. &amp; Beers, M.. (1997).</a:t>
            </a:r>
            <a:r>
              <a:rPr i="1" lang="en-US" sz="1650">
                <a:solidFill>
                  <a:srgbClr val="000000"/>
                </a:solidFill>
              </a:rPr>
              <a:t> Building Successful Knowledge Management Projects</a:t>
            </a:r>
            <a:r>
              <a:rPr lang="en-US" sz="1650">
                <a:solidFill>
                  <a:srgbClr val="000000"/>
                </a:solidFill>
              </a:rPr>
              <a:t> [Working Paper]. Retrieved March 8, 2020, from </a:t>
            </a:r>
            <a:r>
              <a:rPr lang="en-US" sz="1650" u="sng">
                <a:solidFill>
                  <a:srgbClr val="4A86E8"/>
                </a:solidFill>
                <a:hlinkClick r:id="rId5"/>
              </a:rPr>
              <a:t>https://www.researchgate.net/publication/200045855_Building_Successful_Knowledge_Management_Projects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 u="sng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i="1" lang="en-US" sz="1650">
                <a:solidFill>
                  <a:srgbClr val="000000"/>
                </a:solidFill>
              </a:rPr>
              <a:t>Document Management Software | eFileCabinet</a:t>
            </a:r>
            <a:r>
              <a:rPr lang="en-US" sz="1650">
                <a:solidFill>
                  <a:srgbClr val="000000"/>
                </a:solidFill>
              </a:rPr>
              <a:t>. (2020). eFileCabinet. Retrieved February 20, 2020, from </a:t>
            </a:r>
            <a:r>
              <a:rPr lang="en-US" sz="1650" u="sng">
                <a:solidFill>
                  <a:srgbClr val="4A86E8"/>
                </a:solidFill>
                <a:hlinkClick r:id="rId6"/>
              </a:rPr>
              <a:t>https://www.efilecabinet.com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Domes, S. (2017). </a:t>
            </a:r>
            <a:r>
              <a:rPr i="1" lang="en-US" sz="1650">
                <a:solidFill>
                  <a:srgbClr val="000000"/>
                </a:solidFill>
              </a:rPr>
              <a:t>Progressive Web Apps with React: Create lightning fast web apps with native power using React and Firebase.</a:t>
            </a:r>
            <a:r>
              <a:rPr lang="en-US" sz="1650">
                <a:solidFill>
                  <a:srgbClr val="000000"/>
                </a:solidFill>
              </a:rPr>
              <a:t> Packt Publishing Ltd. </a:t>
            </a:r>
            <a:endParaRPr i="1" sz="1650">
              <a:solidFill>
                <a:srgbClr val="000000"/>
              </a:solidFill>
            </a:endParaRPr>
          </a:p>
        </p:txBody>
      </p:sp>
      <p:sp>
        <p:nvSpPr>
          <p:cNvPr id="425" name="Google Shape;425;p1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6f5f899d3_0_71"/>
          <p:cNvSpPr txBox="1"/>
          <p:nvPr>
            <p:ph type="title"/>
          </p:nvPr>
        </p:nvSpPr>
        <p:spPr>
          <a:xfrm>
            <a:off x="1143000" y="213522"/>
            <a:ext cx="99060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TABLE OF CONTENTS</a:t>
            </a:r>
            <a:endParaRPr/>
          </a:p>
        </p:txBody>
      </p:sp>
      <p:sp>
        <p:nvSpPr>
          <p:cNvPr id="250" name="Google Shape;250;g76f5f899d3_0_7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76f5f899d3_0_71"/>
          <p:cNvSpPr txBox="1"/>
          <p:nvPr/>
        </p:nvSpPr>
        <p:spPr>
          <a:xfrm>
            <a:off x="2765450" y="984200"/>
            <a:ext cx="6892500" cy="5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4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5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7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8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11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. . 12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. . . . 13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. . . . . . . . 14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. . . . . . . 16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. . . . . 20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76f5f899d3_0_71"/>
          <p:cNvSpPr txBox="1"/>
          <p:nvPr>
            <p:ph idx="1" type="body"/>
          </p:nvPr>
        </p:nvSpPr>
        <p:spPr>
          <a:xfrm>
            <a:off x="2333550" y="1041475"/>
            <a:ext cx="75249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3"/>
              </a:rPr>
              <a:t>Problem Statement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4"/>
              </a:rPr>
              <a:t>Traditional Shortcomings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5"/>
              </a:rPr>
              <a:t>Solution Statement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6"/>
              </a:rPr>
              <a:t>Solution Characteristics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7"/>
              </a:rPr>
              <a:t>Major Functional Components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8"/>
              </a:rPr>
              <a:t>Development Tools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9"/>
              </a:rPr>
              <a:t>Agile Sprints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10"/>
              </a:rPr>
              <a:t>Risk Matrix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11"/>
              </a:rPr>
              <a:t>User Stories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hlinkClick action="ppaction://hlinksldjump" r:id="rId12"/>
              </a:rPr>
              <a:t>References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49f7a7272_60_5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 cont.</a:t>
            </a:r>
            <a:endParaRPr/>
          </a:p>
        </p:txBody>
      </p:sp>
      <p:sp>
        <p:nvSpPr>
          <p:cNvPr id="431" name="Google Shape;431;g749f7a7272_60_5"/>
          <p:cNvSpPr txBox="1"/>
          <p:nvPr>
            <p:ph idx="4294967295" type="body"/>
          </p:nvPr>
        </p:nvSpPr>
        <p:spPr>
          <a:xfrm>
            <a:off x="1143000" y="2219324"/>
            <a:ext cx="9906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i="1" lang="en-US" sz="1650">
                <a:solidFill>
                  <a:schemeClr val="dk1"/>
                </a:solidFill>
              </a:rPr>
              <a:t>File Sharing and Sync For Education, Schools and Universities - FileCloud</a:t>
            </a:r>
            <a:r>
              <a:rPr lang="en-US" sz="1650">
                <a:solidFill>
                  <a:schemeClr val="dk1"/>
                </a:solidFill>
              </a:rPr>
              <a:t>. (2020). FileCloud. Retrieved February 20,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https://www.getfilecloud.com/file-sharing-and-sync-for-education/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i="1" lang="en-US" sz="1650">
                <a:solidFill>
                  <a:schemeClr val="dk1"/>
                </a:solidFill>
              </a:rPr>
              <a:t>GitHub Features: The right tools for the job</a:t>
            </a:r>
            <a:r>
              <a:rPr lang="en-US" sz="1650">
                <a:solidFill>
                  <a:schemeClr val="dk1"/>
                </a:solidFill>
              </a:rPr>
              <a:t>. (2020). GitHub. Retrieved March 10,il 2020, from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https://github.com/features#team-management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rgbClr val="4A86E8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Kennedy, T. (2020, January 21). </a:t>
            </a:r>
            <a:r>
              <a:rPr i="1" lang="en-US" sz="1650">
                <a:solidFill>
                  <a:schemeClr val="dk1"/>
                </a:solidFill>
              </a:rPr>
              <a:t>Home · Wiki · Thomas J. Kennedy / cs-roars-proposal</a:t>
            </a:r>
            <a:r>
              <a:rPr lang="en-US" sz="1650">
                <a:solidFill>
                  <a:schemeClr val="dk1"/>
                </a:solidFill>
              </a:rPr>
              <a:t>. GitLab. Retrieved 26 April 2020, from </a:t>
            </a:r>
            <a:r>
              <a:rPr lang="en-US" sz="1650" u="sng">
                <a:solidFill>
                  <a:srgbClr val="4A86E8"/>
                </a:solidFill>
                <a:hlinkClick r:id="rId5"/>
              </a:rPr>
              <a:t>https://git-community.cs.odu.edu/tkennedy/cs-roars-proposal/-/wikis/home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rgbClr val="000A1B"/>
                </a:solidFill>
              </a:rPr>
              <a:t>Nvlpubs.nist.gov. (n.d.). </a:t>
            </a:r>
            <a:r>
              <a:rPr i="1" lang="en-US" sz="1650">
                <a:solidFill>
                  <a:srgbClr val="000A1B"/>
                </a:solidFill>
              </a:rPr>
              <a:t>Glossary of Key Information Security Terms.</a:t>
            </a:r>
            <a:r>
              <a:rPr lang="en-US" sz="1650">
                <a:solidFill>
                  <a:srgbClr val="000A1B"/>
                </a:solidFill>
              </a:rPr>
              <a:t> From </a:t>
            </a:r>
            <a:r>
              <a:rPr lang="en-US" sz="1650" u="sng">
                <a:solidFill>
                  <a:srgbClr val="4A86E8"/>
                </a:solidFill>
                <a:hlinkClick r:id="rId6"/>
              </a:rPr>
              <a:t>https://nvlpubs.nist.gov/nistpubs/ir/2013/NIST.IR.7298r2.pdf</a:t>
            </a:r>
            <a:r>
              <a:rPr lang="en-US" sz="1650">
                <a:solidFill>
                  <a:srgbClr val="000A1B"/>
                </a:solidFill>
              </a:rPr>
              <a:t>.</a:t>
            </a:r>
            <a:endParaRPr sz="1650">
              <a:solidFill>
                <a:srgbClr val="000A1B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MacFarlane, J. (2006). </a:t>
            </a:r>
            <a:r>
              <a:rPr i="1" lang="en-US" sz="1650">
                <a:solidFill>
                  <a:schemeClr val="dk1"/>
                </a:solidFill>
              </a:rPr>
              <a:t>Pandoc - About pandoc</a:t>
            </a:r>
            <a:r>
              <a:rPr lang="en-US" sz="1650">
                <a:solidFill>
                  <a:schemeClr val="dk1"/>
                </a:solidFill>
              </a:rPr>
              <a:t>. Pandoc.org. From </a:t>
            </a:r>
            <a:r>
              <a:rPr lang="en-US" sz="1650" u="sng">
                <a:solidFill>
                  <a:srgbClr val="4A86E8"/>
                </a:solidFill>
                <a:hlinkClick r:id="rId7"/>
              </a:rPr>
              <a:t>https://pandoc.org/index.html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Tsapps.nist.gov. (2020). </a:t>
            </a:r>
            <a:r>
              <a:rPr i="1" lang="en-US" sz="1650">
                <a:solidFill>
                  <a:schemeClr val="dk1"/>
                </a:solidFill>
              </a:rPr>
              <a:t>Data Loss Prevention. </a:t>
            </a:r>
            <a:r>
              <a:rPr lang="en-US" sz="1650">
                <a:solidFill>
                  <a:schemeClr val="dk1"/>
                </a:solidFill>
              </a:rPr>
              <a:t>From </a:t>
            </a:r>
            <a:r>
              <a:rPr lang="en-US" sz="1650" u="sng">
                <a:solidFill>
                  <a:srgbClr val="4A86E8"/>
                </a:solidFill>
                <a:hlinkClick r:id="rId8"/>
              </a:rPr>
              <a:t>https://tsapps.nist.gov/publication/get_pdf.cfm?pub_id=904672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rgbClr val="333333"/>
                </a:solidFill>
              </a:rPr>
              <a:t>Xie, I., &amp; Matusiak, K. K. (2016, July 29). Digital preservation. </a:t>
            </a:r>
            <a:r>
              <a:rPr i="1" lang="en-US" sz="1650">
                <a:solidFill>
                  <a:srgbClr val="333333"/>
                </a:solidFill>
              </a:rPr>
              <a:t>Science Direct</a:t>
            </a:r>
            <a:r>
              <a:rPr lang="en-US" sz="1650">
                <a:solidFill>
                  <a:srgbClr val="333333"/>
                </a:solidFill>
              </a:rPr>
              <a:t> (255-279). Retrieved March 10, 2020, from </a:t>
            </a:r>
            <a:r>
              <a:rPr lang="en-US" sz="1650" u="sng">
                <a:solidFill>
                  <a:srgbClr val="4A86E8"/>
                </a:solidFill>
                <a:hlinkClick r:id="rId9"/>
              </a:rPr>
              <a:t>https://www.sciencedirect.com/science/article/pii/B9780124171121000090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432" name="Google Shape;432;g749f7a7272_60_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ed26b125b_0_23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 cont.</a:t>
            </a:r>
            <a:endParaRPr/>
          </a:p>
        </p:txBody>
      </p:sp>
      <p:sp>
        <p:nvSpPr>
          <p:cNvPr id="438" name="Google Shape;438;g7ed26b125b_0_23"/>
          <p:cNvSpPr txBox="1"/>
          <p:nvPr>
            <p:ph idx="4294967295" type="body"/>
          </p:nvPr>
        </p:nvSpPr>
        <p:spPr>
          <a:xfrm>
            <a:off x="1143000" y="2097223"/>
            <a:ext cx="99060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Zeil, S. (2019, December 26). </a:t>
            </a:r>
            <a:r>
              <a:rPr i="1" lang="en-US" sz="1650">
                <a:solidFill>
                  <a:srgbClr val="000000"/>
                </a:solidFill>
              </a:rPr>
              <a:t>Building the Website</a:t>
            </a:r>
            <a:r>
              <a:rPr lang="en-US" sz="1650">
                <a:solidFill>
                  <a:srgbClr val="000000"/>
                </a:solidFill>
              </a:rPr>
              <a:t>. cs.odu.edu. Retrieved 26 April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https://www.cs.odu.edu/~zeil/cowem/Public/buildingTheWebsite/index.html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Zeil, S. (2020, January 21). </a:t>
            </a:r>
            <a:r>
              <a:rPr i="1" lang="en-US" sz="1650">
                <a:solidFill>
                  <a:srgbClr val="000000"/>
                </a:solidFill>
              </a:rPr>
              <a:t>zeil / CoWeM - Course Websites from Markdown</a:t>
            </a:r>
            <a:r>
              <a:rPr lang="en-US" sz="1650">
                <a:solidFill>
                  <a:srgbClr val="000000"/>
                </a:solidFill>
              </a:rPr>
              <a:t>. GitLab. From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https://git-community.cs.odu.edu/zeil/Course_Website_Management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Brunelle J., personal communication, March 2, 2020.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Kennedy T. J., personal communication, February 12, 2020.</a:t>
            </a:r>
            <a:endParaRPr sz="165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7ed26b125b_0_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258" name="Google Shape;258;p7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solidFill>
                  <a:srgbClr val="000000"/>
                </a:solidFill>
              </a:rPr>
              <a:t>    Educators and students lack a framework to aggregate and archive fragmented and domain-specific artifacts for the purpose of academic knowledge management.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5f1e82c7_5_238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725f1e82c7_5_23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TRADITIONAL SHORTCOMINGS:  </a:t>
            </a:r>
            <a:endParaRPr/>
          </a:p>
        </p:txBody>
      </p:sp>
      <p:sp>
        <p:nvSpPr>
          <p:cNvPr id="267" name="Google Shape;267;g725f1e82c7_5_238"/>
          <p:cNvSpPr txBox="1"/>
          <p:nvPr>
            <p:ph idx="1" type="body"/>
          </p:nvPr>
        </p:nvSpPr>
        <p:spPr>
          <a:xfrm>
            <a:off x="915375" y="2249475"/>
            <a:ext cx="5017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Repositories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Formal artifact aggregation in traditional academic environments does not exist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[3]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aggregation that does currently exist does not support tracking of changes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[2]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Current aggregation is not strong enough to be considered centralized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68" name="Google Shape;268;g725f1e82c7_5_238"/>
          <p:cNvSpPr txBox="1"/>
          <p:nvPr>
            <p:ph idx="2" type="body"/>
          </p:nvPr>
        </p:nvSpPr>
        <p:spPr>
          <a:xfrm>
            <a:off x="6058225" y="2249474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Knowledge is isolated by specialization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Access is often restricted by course or major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Format preference by instructor can vary wildly and may not be functional to others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7"/>
              </a:rPr>
              <a:t>[17]</a:t>
            </a:r>
            <a:endParaRPr sz="16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5f1e82c7_5_473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725f1e82c7_5_47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TRADITIONAL SHORTCOMINGS: </a:t>
            </a:r>
            <a:endParaRPr/>
          </a:p>
        </p:txBody>
      </p:sp>
      <p:sp>
        <p:nvSpPr>
          <p:cNvPr id="276" name="Google Shape;276;g725f1e82c7_5_473"/>
          <p:cNvSpPr txBox="1"/>
          <p:nvPr>
            <p:ph idx="2" type="body"/>
          </p:nvPr>
        </p:nvSpPr>
        <p:spPr>
          <a:xfrm>
            <a:off x="914400" y="2249424"/>
            <a:ext cx="5020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Asset Management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Instructor materials are often created in variety of formats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Individual instructors must often be petitioned for information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[17]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Loss of artifacts from reassignment of responsibilities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CS department syllabi collection once took two months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[17]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77" name="Google Shape;277;g725f1e82c7_5_473"/>
          <p:cNvSpPr txBox="1"/>
          <p:nvPr>
            <p:ph idx="1" type="body"/>
          </p:nvPr>
        </p:nvSpPr>
        <p:spPr>
          <a:xfrm>
            <a:off x="6062472" y="2249425"/>
            <a:ext cx="5289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Environment Enhancement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Reference materials are specific to each course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instructors use a variety of platforms (Bb, PLE, CoWeM)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[17]</a:t>
            </a:r>
            <a:endParaRPr sz="16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lack proper support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rgbClr val="0000FF"/>
                </a:solidFill>
                <a:uFill>
                  <a:noFill/>
                </a:uFill>
                <a:hlinkClick action="ppaction://hlinksldjump" r:id="rId7"/>
              </a:rPr>
              <a:t>[3]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Shared reference material can benefit organizations on a fundamental level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8"/>
              </a:rPr>
              <a:t>[16]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SOLUTION STATEMENT</a:t>
            </a:r>
            <a:endParaRPr/>
          </a:p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is a framework for aggregating and archiving artifacts for educators, researchers, and students. 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seeks to overcome the challenges of individualization, location, and formatting in academic knowledge management by keeping information available, normalized, and centralized while being enhanced by a robust user interface.</a:t>
            </a:r>
            <a:endParaRPr>
              <a:solidFill>
                <a:srgbClr val="000000"/>
              </a:solidFill>
              <a:highlight>
                <a:srgbClr val="D5A6BD"/>
              </a:highlight>
            </a:endParaRPr>
          </a:p>
        </p:txBody>
      </p:sp>
      <p:sp>
        <p:nvSpPr>
          <p:cNvPr id="284" name="Google Shape;284;p1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5f1e82c7_5_117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SOLUTION CHARACTERISTICS: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g725f1e82c7_5_1178"/>
          <p:cNvSpPr txBox="1"/>
          <p:nvPr>
            <p:ph idx="1" type="body"/>
          </p:nvPr>
        </p:nvSpPr>
        <p:spPr>
          <a:xfrm>
            <a:off x="914400" y="2249425"/>
            <a:ext cx="5020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Creating Formal Knowledge Repositories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a robust infrastructure for artifacts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Support version history of artifacts and knowledge assets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Centralize information concisely and effectively</a:t>
            </a:r>
            <a:endParaRPr/>
          </a:p>
        </p:txBody>
      </p:sp>
      <p:sp>
        <p:nvSpPr>
          <p:cNvPr id="292" name="Google Shape;292;g725f1e82c7_5_1178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725f1e82c7_5_1178"/>
          <p:cNvSpPr txBox="1"/>
          <p:nvPr>
            <p:ph idx="2" type="body"/>
          </p:nvPr>
        </p:nvSpPr>
        <p:spPr>
          <a:xfrm>
            <a:off x="6062472" y="2249425"/>
            <a:ext cx="5465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Improve Knowledge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knowledge artifacts that are widely applicable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a cross course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Normalize information from varied platforms (Blackboard, PLE, etc.) into translatable formats*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4" name="Google Shape;294;g725f1e82c7_5_1178"/>
          <p:cNvSpPr txBox="1"/>
          <p:nvPr/>
        </p:nvSpPr>
        <p:spPr>
          <a:xfrm>
            <a:off x="2694075" y="6113700"/>
            <a:ext cx="6800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wentieth Century"/>
                <a:ea typeface="Twentieth Century"/>
                <a:cs typeface="Twentieth Century"/>
                <a:sym typeface="Twentieth Century"/>
              </a:rPr>
              <a:t>*Not implemented in Prototype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5f1e82c7_5_1883"/>
          <p:cNvSpPr txBox="1"/>
          <p:nvPr>
            <p:ph type="title"/>
          </p:nvPr>
        </p:nvSpPr>
        <p:spPr>
          <a:xfrm>
            <a:off x="1142988" y="6320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SOLUTION CHARACTERISTICS: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g725f1e82c7_5_1883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725f1e82c7_5_1883"/>
          <p:cNvSpPr txBox="1"/>
          <p:nvPr>
            <p:ph idx="2" type="body"/>
          </p:nvPr>
        </p:nvSpPr>
        <p:spPr>
          <a:xfrm>
            <a:off x="914400" y="2249425"/>
            <a:ext cx="5020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Asset Management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Unify formatting among instructors through normalization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Remove necessity of individual asset request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systematic storage of vital course information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Automate collection of standard reference materials*</a:t>
            </a:r>
            <a:endParaRPr/>
          </a:p>
        </p:txBody>
      </p:sp>
      <p:sp>
        <p:nvSpPr>
          <p:cNvPr id="303" name="Google Shape;303;g725f1e82c7_5_1883"/>
          <p:cNvSpPr txBox="1"/>
          <p:nvPr>
            <p:ph idx="1" type="body"/>
          </p:nvPr>
        </p:nvSpPr>
        <p:spPr>
          <a:xfrm>
            <a:off x="6062472" y="2249425"/>
            <a:ext cx="5628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Knowledge Environment Enhancement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Translate </a:t>
            </a:r>
            <a:r>
              <a:rPr lang="en-US" sz="2200">
                <a:solidFill>
                  <a:schemeClr val="dk1"/>
                </a:solidFill>
              </a:rPr>
              <a:t>reference materials to a universally </a:t>
            </a:r>
            <a:r>
              <a:rPr lang="en-US" sz="2200">
                <a:solidFill>
                  <a:schemeClr val="dk1"/>
                </a:solidFill>
              </a:rPr>
              <a:t>applicable format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Core organizational improvements through a cooperative environment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Normalization to allow cross platform functionality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accessibility*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04" name="Google Shape;304;g725f1e82c7_5_1883"/>
          <p:cNvSpPr txBox="1"/>
          <p:nvPr/>
        </p:nvSpPr>
        <p:spPr>
          <a:xfrm>
            <a:off x="2695650" y="6113700"/>
            <a:ext cx="6800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wentieth Century"/>
                <a:ea typeface="Twentieth Century"/>
                <a:cs typeface="Twentieth Century"/>
                <a:sym typeface="Twentieth Century"/>
              </a:rPr>
              <a:t>*</a:t>
            </a:r>
            <a:r>
              <a:rPr lang="en-US" sz="1500">
                <a:latin typeface="Twentieth Century"/>
                <a:ea typeface="Twentieth Century"/>
                <a:cs typeface="Twentieth Century"/>
                <a:sym typeface="Twentieth Century"/>
              </a:rPr>
              <a:t>Not implemented in Prototype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00f65294_2_0"/>
          <p:cNvSpPr txBox="1"/>
          <p:nvPr>
            <p:ph type="title"/>
          </p:nvPr>
        </p:nvSpPr>
        <p:spPr>
          <a:xfrm>
            <a:off x="1141416" y="618525"/>
            <a:ext cx="23376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RWP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vs.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Prototype</a:t>
            </a: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g7700f65294_2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2" name="Google Shape;312;g7700f65294_2_0"/>
          <p:cNvGraphicFramePr/>
          <p:nvPr/>
        </p:nvGraphicFramePr>
        <p:xfrm>
          <a:off x="4672000" y="159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{EF1C7948-82C1-4264-85E0-BC3A8E498D96}</a:tableStyleId>
              </a:tblPr>
              <a:tblGrid>
                <a:gridCol w="2550325"/>
                <a:gridCol w="2380300"/>
                <a:gridCol w="2436975"/>
              </a:tblGrid>
              <a:tr h="4829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Feature/Capabilities Comparison Chart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0:0"/>
                      </a:ext>
                    </a:extLst>
                  </a:tcPr>
                </a:tc>
                <a:tc hMerge="1"/>
                <a:tc hMerge="1"/>
              </a:tr>
              <a:tr h="33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Feature/Capability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Real World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A³ Prototype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Database Storage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2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Graphical User Interface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3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Command Line Interface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4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Authentication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5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Access Control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6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Upload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7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Repository Creation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8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Normalization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9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Comparison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0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1:2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Artifact/Repo Deletion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2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 Scraping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3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Charge Record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4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Exporting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5:2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Artifact/Repo Searching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6:2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 Contributor 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7:2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Artifact/Repo Sharing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8:2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Artifact/Repo Tags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12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Limited</a:t>
                      </a:r>
                      <a:endParaRPr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12:19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000000"/>
      </a:lt1>
      <a:dk2>
        <a:srgbClr val="015597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2020-02-25T00:22:42Z</dcterms:created>
  <dc:creator>aaron berman</dc:creator>
</cp:coreProperties>
</file>