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pBlBYPWIjqcbvIjqQFc9svXem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ECDA6B-0BC2-42C1-8B64-17C254AD416D}">
  <a:tblStyle styleId="{A9ECDA6B-0BC2-42C1-8B64-17C254AD41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65F600-4A63-4927-82DD-8C4780853B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</a:t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7e2ccd8c_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7e2ccd8c_7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A-cubed aims to create a robust, reliable infrastructure as a repository for knowledge artifacts…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...which will support recording changes to those artifacts for review and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repository is created as a centralized collection of knowledge assets, facilitating easier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sharing of instructional materials.</a:t>
            </a:r>
            <a:endParaRPr b="1"/>
          </a:p>
        </p:txBody>
      </p:sp>
      <p:sp>
        <p:nvSpPr>
          <p:cNvPr id="349" name="Google Shape;349;g717e2ccd8c_7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e0fbab95_18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e0fbab95_18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Easier sharing means artifacts are more accessible.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A-cubed, accessing knowledge will no longer be subject to delays from back-and-forth communications because users will have direct access to the artifacts.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Normalizing, standardizing artifact formats means instructors can easily include artifacts from other courses as supplemental content, providing students with more complete understanding of the material.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a Computer Science course about the history and development of programming languages. The instructor using A-cubed could easily pull up-to-date examples from a course focusing on C++ rather than having to create the same, possibly identical,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content from scratch.</a:t>
            </a:r>
            <a:endParaRPr b="1"/>
          </a:p>
        </p:txBody>
      </p:sp>
      <p:sp>
        <p:nvSpPr>
          <p:cNvPr id="357" name="Google Shape;357;g71e0fbab95_18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1af6e6165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1af6e6165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Standardizing content held in the repository improves usability and access, and allows for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Organizing artifacts is much simpler when they can be analyzed.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Normalized formats can be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used on many platforms.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81af6e6165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e0fbab95_18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e0fbab95_18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Instructors don’t have to consider format choices when sharing materials--just use what works best for them.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they prefer to work with Word documents, they don’t have to worry that students may not have the software to access the artifacts because A-cubed stores them in a normalized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need for students to request individual knowledge assets from instructors is removed,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because the students gain direct access to the collection of artifacts.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benefits students because of the quicker access to knowledge, but also consider the time saved for the instructor--no longer flooded with emails requesting course materials. More room for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spam in the inbox.</a:t>
            </a:r>
            <a:endParaRPr b="1"/>
          </a:p>
        </p:txBody>
      </p:sp>
      <p:sp>
        <p:nvSpPr>
          <p:cNvPr id="373" name="Google Shape;373;g71e0fbab95_18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285b6c13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285b6c13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you can see, the process flow of the student experience is streamlined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optimizing effort, saving time for more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last-minute homework</a:t>
            </a:r>
            <a:endParaRPr/>
          </a:p>
        </p:txBody>
      </p:sp>
      <p:sp>
        <p:nvSpPr>
          <p:cNvPr id="381" name="Google Shape;381;g71285b6c13_1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a panacea, just a tool to improve the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Hitting a dead end is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significantly less likely.</a:t>
            </a:r>
            <a:endParaRPr/>
          </a:p>
        </p:txBody>
      </p:sp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1285b6c13_1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1285b6c13_1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faculty </a:t>
            </a:r>
            <a:r>
              <a:rPr lang="en-US"/>
              <a:t>experience</a:t>
            </a:r>
            <a:r>
              <a:rPr lang="en-US"/>
              <a:t> is also simplified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sharing, storing artifacts is </a:t>
            </a:r>
            <a:r>
              <a:rPr b="1" lang="en-US"/>
              <a:t>more efficient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g71285b6c13_1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 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the team - everyone says their own name--</a:t>
            </a:r>
            <a:r>
              <a:rPr lang="en-US" strike="sngStrike"/>
              <a:t>mention the section you’re covering(?)</a:t>
            </a:r>
            <a:r>
              <a:rPr lang="en-US"/>
              <a:t>add under name what section each member is focusing on</a:t>
            </a:r>
            <a:r>
              <a:rPr lang="en-US"/>
              <a:t> 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rosalie couldn’t make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1285b6c13_1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1285b6c13_1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missing content does add steps, but adding content to the course using A-cubed is designed to be easy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benefits grow as participation increases--the more instructors using A-cubed, the better it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works for all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g71285b6c13_13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Harris  - Functional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-need consistent capitalization</a:t>
            </a:r>
            <a:endParaRPr/>
          </a:p>
        </p:txBody>
      </p:sp>
      <p:sp>
        <p:nvSpPr>
          <p:cNvPr id="411" name="Google Shape;4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162c4fb6_7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162c4fb6_7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Stephen Ayers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possible prototype picture??? WIll have to make something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4 interfaces: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-</a:t>
            </a:r>
            <a:r>
              <a:rPr lang="en-US" sz="1400"/>
              <a:t>configuration &amp; retrieval: Retrieving data from ODU servers through the framework.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-comparison report: user may compare the new and last set of materials that it was retrieved. However, not every user will have the permission to edit it.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-merge and update:  Base on </a:t>
            </a:r>
            <a:r>
              <a:rPr lang="en-US" sz="1400"/>
              <a:t>authorization</a:t>
            </a:r>
            <a:r>
              <a:rPr lang="en-US" sz="1400"/>
              <a:t> member editor allows some user for example faculty members to edit, write, read, gif command or export  update materials.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-deploy: files will be deliver to the user in different formats for example: pdf, html, xml, xps, pptx ,etc. If the data it’s an image it will be deliver in JPG, PNG format. </a:t>
            </a:r>
            <a:endParaRPr sz="1400"/>
          </a:p>
        </p:txBody>
      </p:sp>
      <p:sp>
        <p:nvSpPr>
          <p:cNvPr id="419" name="Google Shape;419;g71162c4fb6_7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039676c5e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039676c5e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427" name="Google Shape;427;g7039676c5e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Noah Jennings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eFileCabinet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central location for files/documents with the ability to compartmentalize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lacking the ability to be hosted locally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cannot be controlled by systems admin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DB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recurring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retrieval and </a:t>
            </a:r>
            <a:r>
              <a:rPr lang="en-US"/>
              <a:t>query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locally hosted and </a:t>
            </a:r>
            <a:r>
              <a:rPr lang="en-US"/>
              <a:t>controllable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FileCloud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cloud-based file sharing solution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LIKE EFILECABINET	 lacks the ability to be locally hosted / controlled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famous cloud based repo system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contribute to projects in a group/solo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039676c5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039676c5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Noah Jennings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Functionalities of our competition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- &gt; greatest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 was Content by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-refers to retrieving details about repository, last accessed files, last changed, access frequency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notifications was Automated Materials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-refers to users setting reminders to update their content as applicable</a:t>
            </a:r>
            <a:endParaRPr/>
          </a:p>
        </p:txBody>
      </p:sp>
      <p:sp>
        <p:nvSpPr>
          <p:cNvPr id="443" name="Google Shape;443;g7039676c5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ed26b125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ed26b125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Noah Jennings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Referring to the table and the corresponding risk analytical chart,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T1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used with BB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scraping to update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periodically scrape BB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T2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failed to notify the user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unit testing to ensure notification post changes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T3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loss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follow NIST guidelines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unsupported file types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disclose supported file types / sizes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C1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faculty fails to upload material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easy to use UI/UX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educate and motivate use of A</a:t>
            </a:r>
            <a:r>
              <a:rPr baseline="30000" lang="en-US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does not update material / reference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notify if resource has not been updated in specified amount of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C3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Incorrect Information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Backups that are able to be reuploaded upon correction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C4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too difficult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Command line interface, user interface/experience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7ed26b125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0f588c446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0f588c446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re-do; make it fit as a summary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 simple, </a:t>
            </a:r>
            <a:r>
              <a:rPr lang="en-US"/>
              <a:t>digestible</a:t>
            </a:r>
            <a:r>
              <a:rPr lang="en-US"/>
              <a:t> format. quick how were fixing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hit 4 points as a highlight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467" name="Google Shape;467;g80f588c446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1af6e6165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478" name="Google Shape;478;g81af6e6165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285b6c13_1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285b6c13_1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269" name="Google Shape;269;g71285b6c13_1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ed26b125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7ed26b125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 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TO BE </a:t>
            </a:r>
            <a:r>
              <a:rPr lang="en-US"/>
              <a:t>UPDATED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-brunelle mentioned using example of current covid-19 issue, faculty moving to online some without experience on that medium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-faculty have content archives, but the knowledge artifacts aren’t centralized or easy to share with students and other faculty</a:t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17e2ccd8c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17e2ccd8c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-bolded headers change to shortcomings/issue area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-suggestion to split 6/7 into 4 slides (4 topics, one slide each)</a:t>
            </a:r>
            <a:endParaRPr/>
          </a:p>
        </p:txBody>
      </p:sp>
      <p:sp>
        <p:nvSpPr>
          <p:cNvPr id="295" name="Google Shape;295;g717e2ccd8c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e0fbab95_18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1e0fbab95_18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-bolded headers change to shortcomings/issue area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-suggestion to split 6/7 into 4 slides (4 topics, one slide each)</a:t>
            </a:r>
            <a:endParaRPr/>
          </a:p>
        </p:txBody>
      </p:sp>
      <p:sp>
        <p:nvSpPr>
          <p:cNvPr id="303" name="Google Shape;303;g71e0fbab95_18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af6e6165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af6e6165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</a:t>
            </a:r>
            <a:endParaRPr/>
          </a:p>
        </p:txBody>
      </p:sp>
      <p:sp>
        <p:nvSpPr>
          <p:cNvPr id="311" name="Google Shape;311;g81af6e6165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e0fbab95_18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1e0fbab95_18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</a:t>
            </a:r>
            <a:endParaRPr/>
          </a:p>
        </p:txBody>
      </p:sp>
      <p:sp>
        <p:nvSpPr>
          <p:cNvPr id="319" name="Google Shape;319;g71e0fbab95_18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9" name="Google Shape;59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1" name="Google Shape;61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Google Shape;114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wentieth Century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6" name="Google Shape;206;p3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6" name="Google Shape;216;p3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8" name="Google Shape;218;p3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9" name="Google Shape;219;p3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3" name="Google Shape;233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10956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1104786" y="631582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1141436" y="6316638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11467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0" name="Google Shape;150;p2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11414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1" type="ftr"/>
          </p:nvPr>
        </p:nvSpPr>
        <p:spPr>
          <a:xfrm>
            <a:off x="11322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8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8"/>
          <p:cNvSpPr txBox="1"/>
          <p:nvPr/>
        </p:nvSpPr>
        <p:spPr>
          <a:xfrm>
            <a:off x="0" y="6492000"/>
            <a:ext cx="12192000" cy="36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 txBox="1"/>
          <p:nvPr/>
        </p:nvSpPr>
        <p:spPr>
          <a:xfrm>
            <a:off x="0" y="6492000"/>
            <a:ext cx="38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FEBRUARY 24, 2020 - TEAM CRYSTAL - CS410 - SPRING 2020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nsidehighered.com/digital-learning/article/2018/11/07/new-data-online-enrollments-grow-and-share-overall-enrollmen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9.xml"/><Relationship Id="rId4" Type="http://schemas.openxmlformats.org/officeDocument/2006/relationships/slide" Target="/ppt/slides/slide29.xml"/><Relationship Id="rId5" Type="http://schemas.openxmlformats.org/officeDocument/2006/relationships/slide" Target="/ppt/slides/slide29.xml"/><Relationship Id="rId6" Type="http://schemas.openxmlformats.org/officeDocument/2006/relationships/slide" Target="/ppt/slides/slide29.xml"/><Relationship Id="rId7" Type="http://schemas.openxmlformats.org/officeDocument/2006/relationships/slide" Target="/ppt/slides/slide30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30.xml"/><Relationship Id="rId4" Type="http://schemas.openxmlformats.org/officeDocument/2006/relationships/slide" Target="/ppt/slides/slide30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csrc.nist.gov/glossary/term/data-loss-prevention" TargetMode="External"/><Relationship Id="rId10" Type="http://schemas.openxmlformats.org/officeDocument/2006/relationships/hyperlink" Target="https://csrc.nist.gov/glossary/term/data-loss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cs.odu.edu/~zeil/cowem/Public/buildingTheWebsite/index.html" TargetMode="External"/><Relationship Id="rId4" Type="http://schemas.openxmlformats.org/officeDocument/2006/relationships/hyperlink" Target="https://git-community.cs.odu.edu/zeil/Course_Website_Management" TargetMode="External"/><Relationship Id="rId9" Type="http://schemas.openxmlformats.org/officeDocument/2006/relationships/hyperlink" Target="https://www.efilecabinet.com/" TargetMode="External"/><Relationship Id="rId5" Type="http://schemas.openxmlformats.org/officeDocument/2006/relationships/hyperlink" Target="https://pandoc.org/index.html" TargetMode="External"/><Relationship Id="rId6" Type="http://schemas.openxmlformats.org/officeDocument/2006/relationships/hyperlink" Target="https://git-community.cs.odu.edu/tkennedy/cs-roars-proposal/-/wikis/home" TargetMode="External"/><Relationship Id="rId7" Type="http://schemas.openxmlformats.org/officeDocument/2006/relationships/hyperlink" Target="https://www.getfilecloud.com/file-sharing-and-sync-for-education/" TargetMode="External"/><Relationship Id="rId8" Type="http://schemas.openxmlformats.org/officeDocument/2006/relationships/hyperlink" Target="https://www.efilecabine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sapps.nist.gov/publication/get_pdf.cfm?pub_id=904672" TargetMode="External"/><Relationship Id="rId4" Type="http://schemas.openxmlformats.org/officeDocument/2006/relationships/hyperlink" Target="https://www.cs.odu.edu/~cpi/old/411/crystals17/" TargetMode="External"/><Relationship Id="rId5" Type="http://schemas.openxmlformats.org/officeDocument/2006/relationships/hyperlink" Target="https://github.com/features#team-management" TargetMode="External"/><Relationship Id="rId6" Type="http://schemas.openxmlformats.org/officeDocument/2006/relationships/hyperlink" Target="https://www.sciencedirect.com/science/article/pii/B9780124171121000090" TargetMode="External"/><Relationship Id="rId7" Type="http://schemas.openxmlformats.org/officeDocument/2006/relationships/hyperlink" Target="http://www.jstor.org/stable/30221184" TargetMode="External"/><Relationship Id="rId8" Type="http://schemas.openxmlformats.org/officeDocument/2006/relationships/hyperlink" Target="https://www.researchgate.net/publication/200045855_Building_Successful_Knowledge_Management_Projects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3.xml"/><Relationship Id="rId10" Type="http://schemas.openxmlformats.org/officeDocument/2006/relationships/slide" Target="/ppt/slides/slide22.xml"/><Relationship Id="rId13" Type="http://schemas.openxmlformats.org/officeDocument/2006/relationships/slide" Target="/ppt/slides/slide26.xml"/><Relationship Id="rId12" Type="http://schemas.openxmlformats.org/officeDocument/2006/relationships/slide" Target="/ppt/slides/slide2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9" Type="http://schemas.openxmlformats.org/officeDocument/2006/relationships/slide" Target="/ppt/slides/slide21.xml"/><Relationship Id="rId15" Type="http://schemas.openxmlformats.org/officeDocument/2006/relationships/slide" Target="/ppt/slides/slide29.xml"/><Relationship Id="rId14" Type="http://schemas.openxmlformats.org/officeDocument/2006/relationships/slide" Target="/ppt/slides/slide27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Relationship Id="rId7" Type="http://schemas.openxmlformats.org/officeDocument/2006/relationships/slide" Target="/ppt/slides/slide12.xml"/><Relationship Id="rId8" Type="http://schemas.openxmlformats.org/officeDocument/2006/relationships/slide" Target="/ppt/slides/slide1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</a:t>
            </a:r>
            <a:r>
              <a:rPr lang="en-US" sz="6000">
                <a:solidFill>
                  <a:schemeClr val="accent3"/>
                </a:solidFill>
              </a:rPr>
              <a:t>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ggregation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/>
              <a:t>and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rchiving of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rtifacts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4515377" y="3996267"/>
            <a:ext cx="6987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2400">
                <a:solidFill>
                  <a:schemeClr val="dk1"/>
                </a:solidFill>
              </a:rPr>
              <a:t>“A </a:t>
            </a:r>
            <a:r>
              <a:rPr lang="en-US" sz="2400">
                <a:solidFill>
                  <a:schemeClr val="dk1"/>
                </a:solidFill>
              </a:rPr>
              <a:t>Repository</a:t>
            </a:r>
            <a:r>
              <a:rPr lang="en-US" sz="2400">
                <a:solidFill>
                  <a:schemeClr val="dk1"/>
                </a:solidFill>
              </a:rPr>
              <a:t> of Reliable Resources for academia”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FEASIBILITY PRESENTATION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CS 410, SPRING 2020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TEAM CRYSTAL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42" name="Google Shape;242;p1"/>
          <p:cNvGrpSpPr/>
          <p:nvPr/>
        </p:nvGrpSpPr>
        <p:grpSpPr>
          <a:xfrm>
            <a:off x="2035344" y="2036144"/>
            <a:ext cx="804670" cy="1230218"/>
            <a:chOff x="7995900" y="1852609"/>
            <a:chExt cx="2062200" cy="3152788"/>
          </a:xfrm>
        </p:grpSpPr>
        <p:pic>
          <p:nvPicPr>
            <p:cNvPr id="243" name="Google Shape;243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1087418" y="1220513"/>
            <a:ext cx="378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CURRENT PROCESS FLOW</a:t>
            </a:r>
            <a:endParaRPr/>
          </a:p>
        </p:txBody>
      </p:sp>
      <p:sp>
        <p:nvSpPr>
          <p:cNvPr id="329" name="Google Shape;329;p10"/>
          <p:cNvSpPr txBox="1"/>
          <p:nvPr>
            <p:ph idx="4294967295" type="body"/>
          </p:nvPr>
        </p:nvSpPr>
        <p:spPr>
          <a:xfrm>
            <a:off x="1092700" y="4071487"/>
            <a:ext cx="3855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The process flow when viewed from a comprehensive standpoint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0" name="Google Shape;330;p1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525" y="112750"/>
            <a:ext cx="5509650" cy="62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7" name="Google Shape;3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9000" y="4769422"/>
            <a:ext cx="1652800" cy="16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900" y="698525"/>
            <a:ext cx="9824200" cy="546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SOLUTION STATEMENT</a:t>
            </a:r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is a framework for aggregating and archiving artifacts for educators, researchers, and students. 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seeks to overcome the challenges of individualization, location, and formatting in academic knowledge management by keeping information available, normalized, and centralized while being enhanced by a robust user interface.</a:t>
            </a:r>
            <a:endParaRPr>
              <a:solidFill>
                <a:srgbClr val="000000"/>
              </a:solidFill>
              <a:highlight>
                <a:srgbClr val="D5A6BD"/>
              </a:highlight>
            </a:endParaRPr>
          </a:p>
        </p:txBody>
      </p:sp>
      <p:sp>
        <p:nvSpPr>
          <p:cNvPr id="345" name="Google Shape;345;p1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17e2ccd8c_7_1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SOLUTION CHARACTERISTICS: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Creating Formal Knowledge Repositories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g717e2ccd8c_7_10"/>
          <p:cNvSpPr txBox="1"/>
          <p:nvPr>
            <p:ph idx="1" type="body"/>
          </p:nvPr>
        </p:nvSpPr>
        <p:spPr>
          <a:xfrm>
            <a:off x="914400" y="2249424"/>
            <a:ext cx="7481700" cy="26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a robust infrastructure for artifacts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Support change logs of artifacts and knowledge assets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Centralize information concisely and effectively</a:t>
            </a:r>
            <a:endParaRPr/>
          </a:p>
        </p:txBody>
      </p:sp>
      <p:sp>
        <p:nvSpPr>
          <p:cNvPr id="353" name="Google Shape;353;g717e2ccd8c_7_10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e0fbab95_18_3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SOLUTION CHARACTERISTICS</a:t>
            </a:r>
            <a:r>
              <a:rPr lang="en-U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Improve Knowledge Accessibility</a:t>
            </a:r>
            <a:endParaRPr/>
          </a:p>
        </p:txBody>
      </p:sp>
      <p:sp>
        <p:nvSpPr>
          <p:cNvPr id="360" name="Google Shape;360;g71e0fbab95_18_34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g71e0fbab95_18_34"/>
          <p:cNvSpPr txBox="1"/>
          <p:nvPr>
            <p:ph idx="2" type="body"/>
          </p:nvPr>
        </p:nvSpPr>
        <p:spPr>
          <a:xfrm>
            <a:off x="914400" y="2249424"/>
            <a:ext cx="75435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knowledge artifacts that are widely applicable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an cross course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Normalize information into translatable formats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af6e6165_1_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SOLUTION CHARACTERISTICS</a:t>
            </a:r>
            <a:r>
              <a:rPr lang="en-U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Environment Enhancement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g81af6e6165_1_25"/>
          <p:cNvSpPr txBox="1"/>
          <p:nvPr>
            <p:ph idx="1" type="body"/>
          </p:nvPr>
        </p:nvSpPr>
        <p:spPr>
          <a:xfrm>
            <a:off x="914400" y="2249425"/>
            <a:ext cx="86259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universal reference material standards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Core organizational improvements through a cooperative environment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Normalization to allow cross platform functionality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accessibility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69" name="Google Shape;369;g81af6e6165_1_25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1e0fbab95_18_42"/>
          <p:cNvSpPr txBox="1"/>
          <p:nvPr>
            <p:ph type="title"/>
          </p:nvPr>
        </p:nvSpPr>
        <p:spPr>
          <a:xfrm>
            <a:off x="1142988" y="6320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SOLUTION CHARACTERISTICS</a:t>
            </a:r>
            <a:r>
              <a:rPr lang="en-U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Asset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g71e0fbab95_18_42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g71e0fbab95_18_42"/>
          <p:cNvSpPr txBox="1"/>
          <p:nvPr>
            <p:ph idx="2" type="body"/>
          </p:nvPr>
        </p:nvSpPr>
        <p:spPr>
          <a:xfrm>
            <a:off x="914400" y="2249424"/>
            <a:ext cx="8019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Unify formatting among instructors through normalization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Remove necessity of individual asset request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systematic storage of vital course information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Automate collection of standard reference materials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1285b6c13_13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g71285b6c13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875" y="4786998"/>
            <a:ext cx="1712725" cy="17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1285b6c13_1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550" y="138175"/>
            <a:ext cx="6404825" cy="6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875" y="4786998"/>
            <a:ext cx="1712725" cy="17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88" y="139100"/>
            <a:ext cx="7820025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1285b6c13_13_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g71285b6c13_1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875" y="4786998"/>
            <a:ext cx="1712725" cy="17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71285b6c13_13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800" y="45225"/>
            <a:ext cx="4443125" cy="644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/>
          <p:nvPr>
            <p:ph type="title"/>
          </p:nvPr>
        </p:nvSpPr>
        <p:spPr>
          <a:xfrm>
            <a:off x="1582800" y="240650"/>
            <a:ext cx="90264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TEAM CRYSTAL</a:t>
            </a:r>
            <a:endParaRPr/>
          </a:p>
        </p:txBody>
      </p:sp>
      <p:sp>
        <p:nvSpPr>
          <p:cNvPr id="250" name="Google Shape;250;p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2"/>
          <p:cNvPicPr preferRelativeResize="0"/>
          <p:nvPr/>
        </p:nvPicPr>
        <p:blipFill rotWithShape="1">
          <a:blip r:embed="rId3">
            <a:alphaModFix/>
          </a:blip>
          <a:srcRect b="5767" l="20297" r="23906" t="6181"/>
          <a:stretch/>
        </p:blipFill>
        <p:spPr>
          <a:xfrm>
            <a:off x="1865075" y="1640175"/>
            <a:ext cx="1688827" cy="1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"/>
          <p:cNvPicPr preferRelativeResize="0"/>
          <p:nvPr/>
        </p:nvPicPr>
        <p:blipFill rotWithShape="1">
          <a:blip r:embed="rId4">
            <a:alphaModFix/>
          </a:blip>
          <a:srcRect b="0" l="378" r="0" t="13859"/>
          <a:stretch/>
        </p:blipFill>
        <p:spPr>
          <a:xfrm>
            <a:off x="8660426" y="1624525"/>
            <a:ext cx="1688825" cy="18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"/>
          <p:cNvPicPr preferRelativeResize="0"/>
          <p:nvPr/>
        </p:nvPicPr>
        <p:blipFill rotWithShape="1">
          <a:blip r:embed="rId5">
            <a:alphaModFix/>
          </a:blip>
          <a:srcRect b="6604" l="18375" r="18369" t="3167"/>
          <a:stretch/>
        </p:blipFill>
        <p:spPr>
          <a:xfrm>
            <a:off x="6376775" y="1624513"/>
            <a:ext cx="1763400" cy="18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"/>
          <p:cNvPicPr preferRelativeResize="0"/>
          <p:nvPr/>
        </p:nvPicPr>
        <p:blipFill rotWithShape="1">
          <a:blip r:embed="rId6">
            <a:alphaModFix/>
          </a:blip>
          <a:srcRect b="0" l="0" r="0" t="24357"/>
          <a:stretch/>
        </p:blipFill>
        <p:spPr>
          <a:xfrm>
            <a:off x="4020463" y="1640163"/>
            <a:ext cx="1763400" cy="177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"/>
          <p:cNvPicPr preferRelativeResize="0"/>
          <p:nvPr/>
        </p:nvPicPr>
        <p:blipFill rotWithShape="1">
          <a:blip r:embed="rId7">
            <a:alphaModFix/>
          </a:blip>
          <a:srcRect b="11871" l="0" r="0" t="11872"/>
          <a:stretch/>
        </p:blipFill>
        <p:spPr>
          <a:xfrm>
            <a:off x="2954474" y="4106426"/>
            <a:ext cx="1763400" cy="1856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"/>
          <p:cNvSpPr txBox="1"/>
          <p:nvPr/>
        </p:nvSpPr>
        <p:spPr>
          <a:xfrm>
            <a:off x="1598430" y="3433544"/>
            <a:ext cx="22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Stephen Ayers</a:t>
            </a:r>
            <a:endParaRPr b="0" i="0" sz="1800" u="none" cap="none" strike="noStrik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Backend 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8370988" y="3435650"/>
            <a:ext cx="226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Mike Campbell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Backend 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6072262" y="3433550"/>
            <a:ext cx="23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Joshua Harris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Backend 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3667442" y="3433559"/>
            <a:ext cx="24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Joshua Murphy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Database 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2804225" y="5899350"/>
            <a:ext cx="20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Aaron Berman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Web 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2"/>
          <p:cNvSpPr txBox="1"/>
          <p:nvPr/>
        </p:nvSpPr>
        <p:spPr>
          <a:xfrm>
            <a:off x="4984946" y="5899361"/>
            <a:ext cx="22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Noah Jennings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Backend 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2"/>
          <p:cNvPicPr preferRelativeResize="0"/>
          <p:nvPr/>
        </p:nvPicPr>
        <p:blipFill rotWithShape="1">
          <a:blip r:embed="rId8">
            <a:alphaModFix/>
          </a:blip>
          <a:srcRect b="21868" l="0" r="0" t="0"/>
          <a:stretch/>
        </p:blipFill>
        <p:spPr>
          <a:xfrm>
            <a:off x="5276538" y="4106425"/>
            <a:ext cx="1763401" cy="18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"/>
          <p:cNvSpPr txBox="1"/>
          <p:nvPr>
            <p:ph idx="4294967295" type="subTitle"/>
          </p:nvPr>
        </p:nvSpPr>
        <p:spPr>
          <a:xfrm>
            <a:off x="1620900" y="794725"/>
            <a:ext cx="8950200" cy="82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Team Crystal, comprised of computer science students at Old Dominion University, is developing the A</a:t>
            </a:r>
            <a:r>
              <a:rPr baseline="30000" lang="en-US" sz="1800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framework.</a:t>
            </a:r>
            <a:endParaRPr sz="1800"/>
          </a:p>
        </p:txBody>
      </p:sp>
      <p:sp>
        <p:nvSpPr>
          <p:cNvPr id="264" name="Google Shape;264;p2"/>
          <p:cNvSpPr txBox="1"/>
          <p:nvPr/>
        </p:nvSpPr>
        <p:spPr>
          <a:xfrm>
            <a:off x="7474117" y="5899359"/>
            <a:ext cx="20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Rosalie Oliva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UI/UX Development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2"/>
          <p:cNvPicPr preferRelativeResize="0"/>
          <p:nvPr/>
        </p:nvPicPr>
        <p:blipFill rotWithShape="1">
          <a:blip r:embed="rId9">
            <a:alphaModFix/>
          </a:blip>
          <a:srcRect b="43010" l="0" r="3586" t="0"/>
          <a:stretch/>
        </p:blipFill>
        <p:spPr>
          <a:xfrm>
            <a:off x="7598625" y="4106425"/>
            <a:ext cx="1763400" cy="18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1285b6c13_13_1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g71285b6c13_1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875" y="4786998"/>
            <a:ext cx="1712725" cy="17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1285b6c13_13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200" y="87325"/>
            <a:ext cx="4853589" cy="64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title"/>
          </p:nvPr>
        </p:nvSpPr>
        <p:spPr>
          <a:xfrm>
            <a:off x="1143000" y="2036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MAJOR FUNCTIONAL COMPONENTS </a:t>
            </a:r>
            <a:endParaRPr/>
          </a:p>
        </p:txBody>
      </p:sp>
      <p:sp>
        <p:nvSpPr>
          <p:cNvPr id="414" name="Google Shape;414;p1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" name="Google Shape;4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513" y="1193275"/>
            <a:ext cx="6224974" cy="51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1162c4fb6_7_1"/>
          <p:cNvSpPr txBox="1"/>
          <p:nvPr>
            <p:ph type="title"/>
          </p:nvPr>
        </p:nvSpPr>
        <p:spPr>
          <a:xfrm>
            <a:off x="1142988" y="621792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UI/UX Elements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2" name="Google Shape;422;g71162c4fb6_7_1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Modal Window Popup: This element of the UI will determine what kind of actions each members has the ability to make.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</a:t>
            </a:r>
            <a:r>
              <a:rPr baseline="30000" lang="en-US" sz="2200">
                <a:solidFill>
                  <a:schemeClr val="dk1"/>
                </a:solidFill>
              </a:rPr>
              <a:t>3 </a:t>
            </a:r>
            <a:r>
              <a:rPr lang="en-US" sz="2200">
                <a:solidFill>
                  <a:srgbClr val="000000"/>
                </a:solidFill>
              </a:rPr>
              <a:t>P</a:t>
            </a:r>
            <a:r>
              <a:rPr lang="en-US" sz="2200">
                <a:solidFill>
                  <a:srgbClr val="000000"/>
                </a:solidFill>
              </a:rPr>
              <a:t>recision Feedback: Unspecific feedback is often useless. </a:t>
            </a:r>
            <a:r>
              <a:rPr lang="en-US" sz="2200">
                <a:solidFill>
                  <a:schemeClr val="dk1"/>
                </a:solidFill>
              </a:rPr>
              <a:t>A</a:t>
            </a:r>
            <a:r>
              <a:rPr baseline="30000" lang="en-US" sz="2200">
                <a:solidFill>
                  <a:schemeClr val="dk1"/>
                </a:solidFill>
              </a:rPr>
              <a:t>3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resolves the issue by asking specific questions to the user to create new features.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Deploy: Deliver files in various formats, e.g., pdf, pptx, or html.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3" name="Google Shape;423;g71162c4fb6_7_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039676c5e_1_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Potential User Base (Worldwide)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0" name="Google Shape;430;g7039676c5e_1_1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1" name="Google Shape;431;g7039676c5e_1_13"/>
          <p:cNvGraphicFramePr/>
          <p:nvPr/>
        </p:nvGraphicFramePr>
        <p:xfrm>
          <a:off x="1300738" y="1761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{A9ECDA6B-0BC2-42C1-8B64-17C254AD416D}</a:tableStyleId>
              </a:tblPr>
              <a:tblGrid>
                <a:gridCol w="3091325"/>
                <a:gridCol w="1134100"/>
                <a:gridCol w="1328625"/>
                <a:gridCol w="1020125"/>
                <a:gridCol w="1020125"/>
                <a:gridCol w="1318950"/>
              </a:tblGrid>
              <a:tr h="8785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Enrollments and Online Enrollments, 2016 and 2017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31:0:0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</a:tr>
              <a:tr h="8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2016 total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2017 Total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Change, 2016 - 17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1:5"/>
                      </a:ext>
                    </a:extLst>
                  </a:tcPr>
                </a:tc>
              </a:tr>
              <a:tr h="6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Students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20,224,069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20,135,159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2:5"/>
                      </a:ext>
                    </a:extLst>
                  </a:tcPr>
                </a:tc>
              </a:tr>
              <a:tr h="58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Enrolled </a:t>
                      </a: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Exclusively</a:t>
                      </a: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Online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2,974,836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14.71%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3,104,879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15.42%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3:5"/>
                      </a:ext>
                    </a:extLst>
                  </a:tcPr>
                </a:tc>
              </a:tr>
              <a:tr h="58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Enrolled in Some Online Courses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3,325,750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16.44%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3,552,581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31:4:5"/>
                      </a:ext>
                    </a:extLst>
                  </a:tcPr>
                </a:tc>
              </a:tr>
              <a:tr h="58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Enrolled in No Online Courses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13,923,483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68.85%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13,477,699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66.94%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-3.31%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31:5:5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432" name="Google Shape;432;g7039676c5e_1_13"/>
          <p:cNvSpPr txBox="1"/>
          <p:nvPr/>
        </p:nvSpPr>
        <p:spPr>
          <a:xfrm>
            <a:off x="1245825" y="5948650"/>
            <a:ext cx="9478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Lederman, D. (2018, November 7). Inside Higher Ed. Retrieved March 10, 2020, from </a:t>
            </a:r>
            <a:r>
              <a:rPr lang="en-US" sz="12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https://www.insidehighered.com/digital-learning/article/2018/11/07/new-data-online-enrollments-grow-and-share-overall-enrollment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type="title"/>
          </p:nvPr>
        </p:nvSpPr>
        <p:spPr>
          <a:xfrm>
            <a:off x="1141425" y="618523"/>
            <a:ext cx="9906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CURRENT COMPETITION</a:t>
            </a:r>
            <a:endParaRPr/>
          </a:p>
        </p:txBody>
      </p:sp>
      <p:sp>
        <p:nvSpPr>
          <p:cNvPr id="438" name="Google Shape;438;p16"/>
          <p:cNvSpPr txBox="1"/>
          <p:nvPr>
            <p:ph idx="1" type="body"/>
          </p:nvPr>
        </p:nvSpPr>
        <p:spPr>
          <a:xfrm>
            <a:off x="1143000" y="1781999"/>
            <a:ext cx="99060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9E4"/>
              </a:buClr>
              <a:buSzPts val="2775"/>
              <a:buNone/>
            </a:pPr>
            <a:r>
              <a:rPr lang="en-US" sz="2220" u="sng">
                <a:solidFill>
                  <a:srgbClr val="000000"/>
                </a:solidFill>
                <a:hlinkClick action="ppaction://hlinksldjump" r:id="rId3"/>
              </a:rPr>
              <a:t>e</a:t>
            </a:r>
            <a:r>
              <a:rPr lang="en-US" sz="2000" u="sng">
                <a:solidFill>
                  <a:srgbClr val="000000"/>
                </a:solidFill>
                <a:hlinkClick action="ppaction://hlinksldjump" r:id="rId4"/>
              </a:rPr>
              <a:t>FileCabinet</a:t>
            </a:r>
            <a:r>
              <a:rPr lang="en-US" sz="2000">
                <a:solidFill>
                  <a:srgbClr val="000000"/>
                </a:solidFill>
              </a:rPr>
              <a:t> - A centralized location for all documents and files. Allows for up to 5 TB of storage. The service can break files down into separate departments and folders. eFileCabinet also lacks in the ability to be locally hosted and controlled by system administrators.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099E4"/>
              </a:buClr>
              <a:buSzPts val="2775"/>
              <a:buNone/>
            </a:pPr>
            <a:r>
              <a:rPr lang="en-US" sz="2000" u="sng">
                <a:solidFill>
                  <a:srgbClr val="000000"/>
                </a:solidFill>
                <a:hlinkClick action="ppaction://hlinksldjump" r:id="rId5"/>
              </a:rPr>
              <a:t>Localized Databases</a:t>
            </a:r>
            <a:r>
              <a:rPr lang="en-US" sz="2000">
                <a:solidFill>
                  <a:srgbClr val="000000"/>
                </a:solidFill>
              </a:rPr>
              <a:t> - Databases can contain much of the same information. These are generally not easily accessible by many people due the difficulty included creating SQL queries and data retrieval.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099E4"/>
              </a:buClr>
              <a:buSzPts val="2775"/>
              <a:buNone/>
            </a:pPr>
            <a:r>
              <a:rPr lang="en-US" sz="2000" u="sng">
                <a:solidFill>
                  <a:srgbClr val="000000"/>
                </a:solidFill>
                <a:hlinkClick action="ppaction://hlinksldjump" r:id="rId6"/>
              </a:rPr>
              <a:t>FileCloud</a:t>
            </a:r>
            <a:r>
              <a:rPr lang="en-US" sz="2000">
                <a:solidFill>
                  <a:srgbClr val="000000"/>
                </a:solidFill>
              </a:rPr>
              <a:t> - A cloud-based solution to sharing files among students, faculty and administrators. Lacks the ability to be locally hosted and controlled a University.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099E4"/>
              </a:buClr>
              <a:buSzPts val="2775"/>
              <a:buNone/>
            </a:pPr>
            <a:r>
              <a:rPr lang="en-US" sz="2000" u="sng">
                <a:solidFill>
                  <a:srgbClr val="000000"/>
                </a:solidFill>
                <a:hlinkClick action="ppaction://hlinksldjump" r:id="rId7"/>
              </a:rPr>
              <a:t>GitHub</a:t>
            </a:r>
            <a:r>
              <a:rPr lang="en-US" sz="2000">
                <a:solidFill>
                  <a:srgbClr val="000000"/>
                </a:solidFill>
              </a:rPr>
              <a:t> - A cloud-based repository system for contributing to projects. This is an all-to-one system where the users all contribute to one project. Useful for Programing and its associated documentation.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39" name="Google Shape;439;p1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39676c5e_2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COMPETITION MATRIX</a:t>
            </a:r>
            <a:endParaRPr/>
          </a:p>
        </p:txBody>
      </p:sp>
      <p:sp>
        <p:nvSpPr>
          <p:cNvPr id="446" name="Google Shape;446;g7039676c5e_2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7" name="Google Shape;447;g7039676c5e_2_0"/>
          <p:cNvGraphicFramePr/>
          <p:nvPr/>
        </p:nvGraphicFramePr>
        <p:xfrm>
          <a:off x="1370050" y="166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{1C65F600-4A63-4927-82DD-8C4780853BF6}</a:tableStyleId>
              </a:tblPr>
              <a:tblGrid>
                <a:gridCol w="2482850"/>
                <a:gridCol w="897900"/>
                <a:gridCol w="1252475"/>
                <a:gridCol w="1478975"/>
                <a:gridCol w="1451550"/>
                <a:gridCol w="1461950"/>
              </a:tblGrid>
              <a:tr h="5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Features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FileCloud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Localized Databases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eFileCabinet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G</a:t>
                      </a:r>
                      <a:r>
                        <a:rPr b="1" lang="en-US" sz="1600"/>
                        <a:t>itHub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File Storage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Change Tracking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Search by Filename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File Sharing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Change Reporting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45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Search by Subject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Notifications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45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Reports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Format Normalization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45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Automation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48" name="Google Shape;448;g7039676c5e_2_0"/>
          <p:cNvGrpSpPr/>
          <p:nvPr/>
        </p:nvGrpSpPr>
        <p:grpSpPr>
          <a:xfrm>
            <a:off x="4159243" y="1687498"/>
            <a:ext cx="376558" cy="563088"/>
            <a:chOff x="7995900" y="1852609"/>
            <a:chExt cx="2062200" cy="3152788"/>
          </a:xfrm>
        </p:grpSpPr>
        <p:pic>
          <p:nvPicPr>
            <p:cNvPr id="449" name="Google Shape;449;g7039676c5e_2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7039676c5e_2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ed26b125b_0_2"/>
          <p:cNvSpPr txBox="1"/>
          <p:nvPr>
            <p:ph type="title"/>
          </p:nvPr>
        </p:nvSpPr>
        <p:spPr>
          <a:xfrm>
            <a:off x="1142988" y="6321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RISK MATRIX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7" name="Google Shape;457;g7ed26b125b_0_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g7ed26b125b_0_2"/>
          <p:cNvSpPr txBox="1"/>
          <p:nvPr/>
        </p:nvSpPr>
        <p:spPr>
          <a:xfrm>
            <a:off x="4559800" y="5965200"/>
            <a:ext cx="4242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T#- Technical Risk</a:t>
            </a:r>
            <a:endParaRPr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C#- Customer Risk</a:t>
            </a:r>
            <a:endParaRPr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59" name="Google Shape;459;g7ed26b125b_0_2"/>
          <p:cNvGraphicFramePr/>
          <p:nvPr/>
        </p:nvGraphicFramePr>
        <p:xfrm>
          <a:off x="301050" y="21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{A9ECDA6B-0BC2-42C1-8B64-17C254AD416D}</a:tableStyleId>
              </a:tblPr>
              <a:tblGrid>
                <a:gridCol w="571500"/>
                <a:gridCol w="704850"/>
                <a:gridCol w="704850"/>
                <a:gridCol w="704850"/>
                <a:gridCol w="704850"/>
                <a:gridCol w="7048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Minor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0:5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Likely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5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59:1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59:2:5"/>
                      </a:ext>
                    </a:extLs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45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C2, C3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C1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3:5"/>
                      </a:ext>
                    </a:extLst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45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  <a:extLst>
                      <a:ext uri="http://customooxmlschemas.google.com/">
                        <go:slidesCustomData xmlns:go="http://customooxmlschemas.google.com/" cellId="459:4:5"/>
                      </a:ext>
                    </a:extLs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45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459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  <a:extLst>
                      <a:ext uri="http://customooxmlschemas.google.com/">
                        <go:slidesCustomData xmlns:go="http://customooxmlschemas.google.com/" cellId="459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459:5:5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460" name="Google Shape;460;g7ed26b125b_0_2"/>
          <p:cNvGraphicFramePr/>
          <p:nvPr/>
        </p:nvGraphicFramePr>
        <p:xfrm>
          <a:off x="4559788" y="811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{A9ECDA6B-0BC2-42C1-8B64-17C254AD416D}</a:tableStyleId>
              </a:tblPr>
              <a:tblGrid>
                <a:gridCol w="609125"/>
                <a:gridCol w="1412650"/>
                <a:gridCol w="677150"/>
                <a:gridCol w="723850"/>
                <a:gridCol w="4057025"/>
              </a:tblGrid>
              <a:tr h="3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ID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46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46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46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46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460:0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with Blackboard - scraping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 of a tool similar to the Blackboard Archive Extractor. Will periodically scrape Blackboard for material and update archive.</a:t>
                      </a:r>
                      <a:r>
                        <a:rPr lang="en-US" sz="1100">
                          <a:solidFill>
                            <a:srgbClr val="4A86E8"/>
                          </a:solidFill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[10]</a:t>
                      </a:r>
                      <a:endParaRPr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1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of 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adhere to best practices, as defined by the National Institute of Standards and Technology.</a:t>
                      </a:r>
                      <a:r>
                        <a:rPr lang="en-US" sz="1100" u="sng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[9]</a:t>
                      </a:r>
                      <a:endParaRPr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2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is changed and user is not notified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 Testing during development to ensure user is notified of changes.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3:4"/>
                      </a:ext>
                    </a:extLst>
                  </a:tcPr>
                </a:tc>
              </a:tr>
              <a:tr h="3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type not supported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Unlikely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list supported file types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4:4"/>
                      </a:ext>
                    </a:extLst>
                  </a:tcPr>
                </a:tc>
              </a:tr>
              <a:tr h="34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5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 does not upload material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make UI/UX easy to use and understand. School encourage use of A³.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6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update material/reference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allow users to notify them if something has not been update in a certain amount of time. Will allow user to see when last updated.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7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 incorrect information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will use backups, information can be reuploaded upon correction.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60:8:4"/>
                      </a:ext>
                    </a:extLst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 difficult to use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Unlikely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utilize both a CLI and UI/UX.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  <a:extLst>
                      <a:ext uri="http://customooxmlschemas.google.com/">
                        <go:slidesCustomData xmlns:go="http://customooxmlschemas.google.com/" cellId="460:9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461" name="Google Shape;461;g7ed26b125b_0_2"/>
          <p:cNvSpPr txBox="1"/>
          <p:nvPr/>
        </p:nvSpPr>
        <p:spPr>
          <a:xfrm>
            <a:off x="757575" y="457700"/>
            <a:ext cx="1988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g7ed26b125b_0_2"/>
          <p:cNvSpPr txBox="1"/>
          <p:nvPr/>
        </p:nvSpPr>
        <p:spPr>
          <a:xfrm>
            <a:off x="872550" y="1783450"/>
            <a:ext cx="4545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Impact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3" name="Google Shape;463;g7ed26b125b_0_2"/>
          <p:cNvSpPr txBox="1"/>
          <p:nvPr/>
        </p:nvSpPr>
        <p:spPr>
          <a:xfrm rot="-5400000">
            <a:off x="-2103450" y="853275"/>
            <a:ext cx="4737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Probability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0f588c446_1_1"/>
          <p:cNvSpPr txBox="1"/>
          <p:nvPr>
            <p:ph type="title"/>
          </p:nvPr>
        </p:nvSpPr>
        <p:spPr>
          <a:xfrm>
            <a:off x="1142991" y="621792"/>
            <a:ext cx="228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Google Shape;470;g80f588c446_1_1"/>
          <p:cNvSpPr txBox="1"/>
          <p:nvPr>
            <p:ph idx="1" type="body"/>
          </p:nvPr>
        </p:nvSpPr>
        <p:spPr>
          <a:xfrm>
            <a:off x="1143000" y="2083725"/>
            <a:ext cx="7215600" cy="36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000000"/>
                </a:solidFill>
              </a:rPr>
              <a:t>      </a:t>
            </a:r>
            <a:r>
              <a:rPr lang="en-US" sz="2150">
                <a:solidFill>
                  <a:srgbClr val="000000"/>
                </a:solidFill>
              </a:rPr>
              <a:t>is a framework and tool set for </a:t>
            </a:r>
            <a:r>
              <a:rPr lang="en-US" sz="2150">
                <a:solidFill>
                  <a:srgbClr val="000000"/>
                </a:solidFill>
              </a:rPr>
              <a:t>Aggregation and Archiving of Artifacts</a:t>
            </a:r>
            <a:r>
              <a:rPr lang="en-U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65125" lvl="0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0"/>
              <a:buChar char="•"/>
            </a:pPr>
            <a:r>
              <a:rPr lang="en-US" sz="2150">
                <a:solidFill>
                  <a:srgbClr val="000000"/>
                </a:solidFill>
              </a:rPr>
              <a:t>Configurable for different environments</a:t>
            </a:r>
            <a:endParaRPr sz="2150">
              <a:solidFill>
                <a:srgbClr val="000000"/>
              </a:solidFill>
            </a:endParaRPr>
          </a:p>
          <a:p>
            <a:pPr indent="-3651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Char char="•"/>
            </a:pPr>
            <a:r>
              <a:rPr lang="en-US" sz="2150">
                <a:solidFill>
                  <a:srgbClr val="000000"/>
                </a:solidFill>
              </a:rPr>
              <a:t>Extensible to integrate useful tools as needed </a:t>
            </a:r>
            <a:endParaRPr sz="2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</a:t>
            </a:r>
            <a:r>
              <a:rPr lang="en-US">
                <a:solidFill>
                  <a:schemeClr val="dk1"/>
                </a:solidFill>
              </a:rPr>
              <a:t>Utilizing</a:t>
            </a:r>
            <a:endParaRPr>
              <a:solidFill>
                <a:schemeClr val="dk1"/>
              </a:solidFill>
            </a:endParaRPr>
          </a:p>
          <a:p>
            <a:pPr indent="-387350" lvl="1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>
                <a:solidFill>
                  <a:schemeClr val="dk1"/>
                </a:solidFill>
              </a:rPr>
              <a:t>Automation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</a:endParaRPr>
          </a:p>
        </p:txBody>
      </p:sp>
      <p:sp>
        <p:nvSpPr>
          <p:cNvPr id="471" name="Google Shape;471;g80f588c446_1_1"/>
          <p:cNvSpPr txBox="1"/>
          <p:nvPr>
            <p:ph idx="4294967295" type="body"/>
          </p:nvPr>
        </p:nvSpPr>
        <p:spPr>
          <a:xfrm>
            <a:off x="4641000" y="4498025"/>
            <a:ext cx="2910000" cy="276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>
                <a:solidFill>
                  <a:schemeClr val="dk1"/>
                </a:solidFill>
              </a:rPr>
              <a:t>Web-scraping</a:t>
            </a:r>
            <a:endParaRPr sz="20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>
                <a:solidFill>
                  <a:schemeClr val="dk1"/>
                </a:solidFill>
              </a:rPr>
              <a:t>Archival Processes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2" name="Google Shape;472;g80f588c446_1_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3" name="Google Shape;473;g80f588c446_1_1"/>
          <p:cNvGrpSpPr/>
          <p:nvPr/>
        </p:nvGrpSpPr>
        <p:grpSpPr>
          <a:xfrm>
            <a:off x="1655181" y="2083728"/>
            <a:ext cx="465851" cy="631188"/>
            <a:chOff x="7995900" y="1852609"/>
            <a:chExt cx="2062200" cy="3152788"/>
          </a:xfrm>
        </p:grpSpPr>
        <p:pic>
          <p:nvPicPr>
            <p:cNvPr id="474" name="Google Shape;474;g80f588c446_1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g80f588c446_1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1af6e6165_1_33"/>
          <p:cNvSpPr txBox="1"/>
          <p:nvPr>
            <p:ph type="ctrTitle"/>
          </p:nvPr>
        </p:nvSpPr>
        <p:spPr>
          <a:xfrm>
            <a:off x="2805900" y="1243875"/>
            <a:ext cx="6580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A repository of reliable resources.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3600"/>
              <a:t>Our goal is simplicity.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</p:txBody>
      </p:sp>
      <p:grpSp>
        <p:nvGrpSpPr>
          <p:cNvPr id="481" name="Google Shape;481;g81af6e6165_1_33"/>
          <p:cNvGrpSpPr/>
          <p:nvPr/>
        </p:nvGrpSpPr>
        <p:grpSpPr>
          <a:xfrm>
            <a:off x="4169469" y="1805619"/>
            <a:ext cx="804670" cy="1230218"/>
            <a:chOff x="7995900" y="1852609"/>
            <a:chExt cx="2062200" cy="3152788"/>
          </a:xfrm>
        </p:grpSpPr>
        <p:pic>
          <p:nvPicPr>
            <p:cNvPr id="482" name="Google Shape;482;g81af6e6165_1_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g81af6e6165_1_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489" name="Google Shape;489;p17"/>
          <p:cNvSpPr txBox="1"/>
          <p:nvPr>
            <p:ph idx="4294967295" type="body"/>
          </p:nvPr>
        </p:nvSpPr>
        <p:spPr>
          <a:xfrm>
            <a:off x="1143000" y="2219324"/>
            <a:ext cx="9906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Zeil, S. (2019, December 26). Building the Website.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https://www.cs.odu.edu/~zeil/cowem/Public/buildingTheWebsite/index.html</a:t>
            </a:r>
            <a:endParaRPr sz="1679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Zeil, S. (2020, January 21). CoWeM - Course Websites From Markdown.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https://git-community.cs.odu.edu/zeil/Course_Website_Management</a:t>
            </a:r>
            <a:endParaRPr sz="1679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MacFarlane, J. (2006) About pandoc. Pandoc a universal document converter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https://pandoc.org/index.html</a:t>
            </a:r>
            <a:endParaRPr sz="1679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Kennedy, T. J. (2020, January 21). Home. cs-roars-proposal Wiki. 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https://git-community.cs.odu.edu/tkennedy/cs-roars-proposal/-/wikis/home</a:t>
            </a:r>
            <a:endParaRPr sz="1679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File Sharing and Sync for Education. (2020). Retrieved February 20, 2020, from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https://www.getfilecloud.com/file-sharing-and-sync-for-education/</a:t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Management Software. (2020). Retrieved February 20, 2020, from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https://www.efilecabinet.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com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loss definition. (n.d.). Retrieved March 10, 2020, from </a:t>
            </a:r>
            <a:r>
              <a:rPr lang="en-US" sz="165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https://csrc.nist.gov/glossary/term/data-loss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/>
            </a:pPr>
            <a:r>
              <a:rPr lang="en-U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loss prevention. (n.d.). Retrieved March 10, 2020, from </a:t>
            </a:r>
            <a:r>
              <a:rPr lang="en-US" sz="165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https://csrc.nist.gov/glossary/term/data-loss-prevention</a:t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285b6c13_16_0"/>
          <p:cNvSpPr txBox="1"/>
          <p:nvPr>
            <p:ph type="title"/>
          </p:nvPr>
        </p:nvSpPr>
        <p:spPr>
          <a:xfrm>
            <a:off x="1142988" y="25889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TEAM MENTORS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g71285b6c13_16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71285b6c13_16_0"/>
          <p:cNvPicPr preferRelativeResize="0"/>
          <p:nvPr/>
        </p:nvPicPr>
        <p:blipFill rotWithShape="1">
          <a:blip r:embed="rId3">
            <a:alphaModFix/>
          </a:blip>
          <a:srcRect b="25469" l="0" r="0" t="8169"/>
          <a:stretch/>
        </p:blipFill>
        <p:spPr>
          <a:xfrm>
            <a:off x="3198400" y="2499225"/>
            <a:ext cx="2419625" cy="2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71285b6c13_1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524" y="2499225"/>
            <a:ext cx="2419625" cy="240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71285b6c13_16_0"/>
          <p:cNvSpPr txBox="1"/>
          <p:nvPr/>
        </p:nvSpPr>
        <p:spPr>
          <a:xfrm>
            <a:off x="6208491" y="4903750"/>
            <a:ext cx="3185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Thomas Kennedy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g71285b6c13_16_0"/>
          <p:cNvSpPr txBox="1"/>
          <p:nvPr/>
        </p:nvSpPr>
        <p:spPr>
          <a:xfrm>
            <a:off x="2850167" y="4878350"/>
            <a:ext cx="311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Janet Brunelle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g71285b6c13_16_0"/>
          <p:cNvSpPr txBox="1"/>
          <p:nvPr>
            <p:ph idx="4294967295" type="subTitle"/>
          </p:nvPr>
        </p:nvSpPr>
        <p:spPr>
          <a:xfrm>
            <a:off x="1620900" y="1467550"/>
            <a:ext cx="8950200" cy="82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Janet Brunelle and Thomas Kennedy are both serving as mentors to Team Crystal in developing the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baseline="30000" lang="en-US" sz="1800">
                <a:solidFill>
                  <a:schemeClr val="dk1"/>
                </a:solidFill>
              </a:rPr>
              <a:t>3</a:t>
            </a:r>
            <a:r>
              <a:rPr lang="en-US" sz="1800">
                <a:solidFill>
                  <a:schemeClr val="dk1"/>
                </a:solidFill>
              </a:rPr>
              <a:t> framework.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ed26b125b_0_23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 cont.</a:t>
            </a:r>
            <a:endParaRPr/>
          </a:p>
        </p:txBody>
      </p:sp>
      <p:sp>
        <p:nvSpPr>
          <p:cNvPr id="496" name="Google Shape;496;g7ed26b125b_0_23"/>
          <p:cNvSpPr txBox="1"/>
          <p:nvPr>
            <p:ph idx="4294967295" type="body"/>
          </p:nvPr>
        </p:nvSpPr>
        <p:spPr>
          <a:xfrm>
            <a:off x="1143012" y="20972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 Loss Prevention</a:t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Blackboard Archive Extractor. (2016, December 15). Retrieved March 10, 2020, from </a:t>
            </a:r>
            <a:r>
              <a:rPr lang="en-US" sz="165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https://www.cs.odu.edu/~cpi/old/411/crystals17/</a:t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GitHub features: the right tools for the job. (n.d.). Retrieved March 10, 2020, from </a:t>
            </a:r>
            <a:r>
              <a:rPr lang="en-US" sz="165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https://github.com/features#team-management</a:t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Xie, I., &amp; Matusiak, K. K. (2016, July 29). Digital preservation. Retrieved March 10, 2020, from </a:t>
            </a:r>
            <a:r>
              <a:rPr lang="en-US" sz="165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https://www.sciencedirect.com/science/article/pii/B9780124171121000090</a:t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Carroll, J., Chun Wei Choo, Dunlap, D., Isenhour, P., Kerr, S., MacLean, A., &amp; Rosson, M. (2003). Knowledge Management Support for Teachers. Educational Technology Research and Development, 51(4), 42-64. Retrieved March 6, 2020, from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www.jstor.org/stable/30221184</a:t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AutoNum type="arabicPeriod" startAt="9"/>
            </a:pP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Davenport, Thomas &amp; Long, M. &amp; Beers, M.. (1997). Building Successful Knowledge Management Projects. Working Paper. 39. Retrieved March 8, 2020, from </a:t>
            </a:r>
            <a:r>
              <a:rPr lang="en-US" sz="1679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https://www.researchgate.net/publication/200045855_Building_Successful_Knowledge_Management_Projects</a:t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7ed26b125b_0_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/>
          <p:nvPr>
            <p:ph type="title"/>
          </p:nvPr>
        </p:nvSpPr>
        <p:spPr>
          <a:xfrm>
            <a:off x="1143000" y="213522"/>
            <a:ext cx="99060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OUTLINE</a:t>
            </a:r>
            <a:endParaRPr/>
          </a:p>
        </p:txBody>
      </p:sp>
      <p:sp>
        <p:nvSpPr>
          <p:cNvPr id="283" name="Google Shape;283;p3"/>
          <p:cNvSpPr txBox="1"/>
          <p:nvPr>
            <p:ph idx="1" type="body"/>
          </p:nvPr>
        </p:nvSpPr>
        <p:spPr>
          <a:xfrm>
            <a:off x="1143000" y="1052925"/>
            <a:ext cx="47562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4524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3"/>
              </a:rPr>
              <a:t>Problem </a:t>
            </a:r>
            <a:r>
              <a:rPr lang="en-US" sz="1800" u="sng">
                <a:solidFill>
                  <a:srgbClr val="000000"/>
                </a:solidFill>
                <a:hlinkClick action="ppaction://hlinksldjump" r:id="rId4"/>
              </a:rPr>
              <a:t>Statement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5"/>
              </a:rPr>
              <a:t>Traditional Shortcomings</a:t>
            </a:r>
            <a:endParaRPr sz="1800">
              <a:solidFill>
                <a:srgbClr val="000000"/>
              </a:solidFill>
            </a:endParaRPr>
          </a:p>
          <a:p>
            <a:pPr indent="-2000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lang="en-US" sz="1800" u="sng">
                <a:solidFill>
                  <a:srgbClr val="000000"/>
                </a:solidFill>
                <a:hlinkClick action="ppaction://hlinksldjump" r:id="rId6"/>
              </a:rPr>
              <a:t>Current Process Flow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7"/>
              </a:rPr>
              <a:t>Solution Statement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/>
              </a:rPr>
              <a:t>Solution Characteristics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8"/>
              </a:rPr>
              <a:t>Solution Process Flow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9"/>
              </a:rPr>
              <a:t>Major Functional Components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10"/>
              </a:rPr>
              <a:t>UI/UX Elements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11"/>
              </a:rPr>
              <a:t>Potential User-base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12"/>
              </a:rPr>
              <a:t>Competition Matrix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2000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lang="en-US" sz="1800" u="sng">
                <a:solidFill>
                  <a:srgbClr val="000000"/>
                </a:solidFill>
                <a:hlinkClick action="ppaction://hlinksldjump" r:id="rId13"/>
              </a:rPr>
              <a:t>Risk Matrix</a:t>
            </a:r>
            <a:endParaRPr sz="1800">
              <a:solidFill>
                <a:srgbClr val="000000"/>
              </a:solidFill>
            </a:endParaRPr>
          </a:p>
          <a:p>
            <a:pPr indent="-2000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lang="en-US" sz="1800" u="sng">
                <a:solidFill>
                  <a:srgbClr val="000000"/>
                </a:solidFill>
                <a:hlinkClick action="ppaction://hlinksldjump" r:id="rId14"/>
              </a:rPr>
              <a:t>Conclusion</a:t>
            </a:r>
            <a:endParaRPr sz="1800">
              <a:solidFill>
                <a:srgbClr val="000000"/>
              </a:solidFill>
            </a:endParaRPr>
          </a:p>
          <a:p>
            <a:pPr indent="-4524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Char char="•"/>
            </a:pPr>
            <a:r>
              <a:rPr lang="en-US" sz="1800" u="sng">
                <a:solidFill>
                  <a:srgbClr val="000000"/>
                </a:solidFill>
                <a:hlinkClick action="ppaction://hlinksldjump" r:id="rId15"/>
              </a:rPr>
              <a:t>References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4" name="Google Shape;284;p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290" name="Google Shape;290;p7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solidFill>
                  <a:srgbClr val="000000"/>
                </a:solidFill>
              </a:rPr>
              <a:t>    Educators and students lack a framework to aggregate and archive fragmented and domain-specific artifacts for the purpose of academic knowledge management.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17e2ccd8c_7_0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g717e2ccd8c_7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TRADITIONAL SHORTCOMINGS: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Repositories</a:t>
            </a:r>
            <a:r>
              <a:rPr lang="en-US">
                <a:solidFill>
                  <a:schemeClr val="dk1"/>
                </a:solidFill>
              </a:rPr>
              <a:t>  </a:t>
            </a:r>
            <a:endParaRPr/>
          </a:p>
        </p:txBody>
      </p:sp>
      <p:sp>
        <p:nvSpPr>
          <p:cNvPr id="299" name="Google Shape;299;g717e2ccd8c_7_0"/>
          <p:cNvSpPr txBox="1"/>
          <p:nvPr>
            <p:ph idx="1" type="body"/>
          </p:nvPr>
        </p:nvSpPr>
        <p:spPr>
          <a:xfrm>
            <a:off x="915375" y="2249475"/>
            <a:ext cx="50172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Formal artifact aggregation in traditional academic environments does not exist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aggregation that does currently exist does not support tracking of changes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Current aggregation is not strong enough to be considered centralized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1e0fbab95_18_18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71e0fbab95_18_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TRADITIONAL SHORTCOMINGS: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Accessibility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07" name="Google Shape;307;g71e0fbab95_18_18"/>
          <p:cNvSpPr txBox="1"/>
          <p:nvPr>
            <p:ph idx="2" type="body"/>
          </p:nvPr>
        </p:nvSpPr>
        <p:spPr>
          <a:xfrm>
            <a:off x="914400" y="2249424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Knowledge is isolated by specialization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Access is often restricted by course or major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Format preference by instructor can vary wildly and may not be functional to others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1af6e6165_1_16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81af6e6165_1_1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TRADITIONAL </a:t>
            </a:r>
            <a:r>
              <a:rPr lang="en-US">
                <a:solidFill>
                  <a:schemeClr val="dk1"/>
                </a:solidFill>
              </a:rPr>
              <a:t>SHORTCOMINGS: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Environment Enhancement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g81af6e6165_1_16"/>
          <p:cNvSpPr txBox="1"/>
          <p:nvPr>
            <p:ph idx="1" type="body"/>
          </p:nvPr>
        </p:nvSpPr>
        <p:spPr>
          <a:xfrm>
            <a:off x="91440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Reference materials are specific to each course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instructors use a variety of platforms (Bb, PLE, CoWeM)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lack proper support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Shared reference material can benefit organizations on a fundamental level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0fbab95_18_26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71e0fbab95_18_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TRADITIONAL SHORTCOMINGS</a:t>
            </a:r>
            <a:r>
              <a:rPr lang="en-U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Knowledge Asset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g71e0fbab95_18_26"/>
          <p:cNvSpPr txBox="1"/>
          <p:nvPr>
            <p:ph idx="2" type="body"/>
          </p:nvPr>
        </p:nvSpPr>
        <p:spPr>
          <a:xfrm>
            <a:off x="914400" y="2249424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Instructor materials are often created in variety of formats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Individual instructors must often be petitioned for information</a:t>
            </a:r>
            <a:endParaRPr sz="2200">
              <a:solidFill>
                <a:srgbClr val="4A86E8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Loss of artifacts from reassignment of responsibilities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CS department syllabi collection once took two months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015597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2020-02-25T00:22:42Z</dcterms:created>
  <dc:creator>aaron berman</dc:creator>
</cp:coreProperties>
</file>