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4360" r:id="rId27"/>
    <p:sldId id="4709" r:id="rId28"/>
    <p:sldId id="1833" r:id="rId29"/>
    <p:sldId id="4375"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0 Introduction" id="{EC6FC0CE-0262-4AEB-BC8B-3242091A1070}">
          <p14:sldIdLst>
            <p14:sldId id="1720"/>
            <p14:sldId id="4730"/>
            <p14:sldId id="4729"/>
            <p14:sldId id="4731"/>
            <p14:sldId id="4727"/>
            <p14:sldId id="4370"/>
          </p14:sldIdLst>
        </p14:section>
        <p14:section name="Modue 2.1 Intelligent Performance" id="{5DC89DC7-CDCB-49DC-AEE0-23E34A1AB30A}">
          <p14:sldIdLst>
            <p14:sldId id="4352"/>
            <p14:sldId id="4689"/>
          </p14:sldIdLst>
        </p14:section>
        <p14:section name="Module 2.2 New Security Capabilities" id="{5E42D3BF-EDD2-469D-94D6-EE89F56AF5FD}">
          <p14:sldIdLst>
            <p14:sldId id="4353"/>
            <p14:sldId id="4692"/>
          </p14:sldIdLst>
        </p14:section>
        <p14:section name="Module 2.3 Mission Critical Availability" id="{6C1FF688-49F7-45AA-AC69-20DA286D761C}">
          <p14:sldIdLst>
            <p14:sldId id="4670"/>
            <p14:sldId id="4696"/>
            <p14:sldId id="4719"/>
          </p14:sldIdLst>
        </p14:section>
        <p14:section name="Module 2.4 Data Virtualization" id="{E0DAB4AD-BE66-4B7B-B599-497E058CE2A0}">
          <p14:sldIdLst>
            <p14:sldId id="300"/>
            <p14:sldId id="1860"/>
            <p14:sldId id="8358"/>
            <p14:sldId id="4362"/>
          </p14:sldIdLst>
        </p14:section>
        <p14:section name="Module 2.5 SQL Server on Linux and Containers" id="{DD71F27A-46D4-421F-AF5C-2BEB085E2D28}">
          <p14:sldIdLst>
            <p14:sldId id="4360"/>
            <p14:sldId id="4709"/>
            <p14:sldId id="1833"/>
            <p14:sldId id="4375"/>
          </p14:sldIdLst>
        </p14:section>
        <p14:section name="Module 2.6 What else, migration, and nexst steps" id="{539FD78F-9A46-45AD-A738-C40206DB86BF}">
          <p14:sldIdLst>
            <p14:sldId id="4355"/>
            <p14:sldId id="4379"/>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37" dt="2019-08-08T00:17:52.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36" autoAdjust="0"/>
    <p:restoredTop sz="93438" autoAdjust="0"/>
  </p:normalViewPr>
  <p:slideViewPr>
    <p:cSldViewPr snapToGrid="0">
      <p:cViewPr varScale="1">
        <p:scale>
          <a:sx n="63" d="100"/>
          <a:sy n="63" d="100"/>
        </p:scale>
        <p:origin x="115" y="53"/>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delSection modSection">
      <pc:chgData name="Bob Ward" userId="6da7c2dd-8e2e-469f-a216-c384312e2a2d" providerId="ADAL" clId="{E32C367C-A203-413F-9F1E-1AB0AF8646AD}" dt="2019-08-08T00:19:24.042" v="173" actId="47"/>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ord">
        <pc:chgData name="Bob Ward" userId="6da7c2dd-8e2e-469f-a216-c384312e2a2d" providerId="ADAL" clId="{E32C367C-A203-413F-9F1E-1AB0AF8646AD}" dt="2019-08-07T19:24:17.128" v="90"/>
        <pc:sldMkLst>
          <pc:docMk/>
          <pc:sldMk cId="1087001240" sldId="4355"/>
        </pc:sldMkLst>
      </pc:sldChg>
      <pc:sldChg chg="modSp ord">
        <pc:chgData name="Bob Ward" userId="6da7c2dd-8e2e-469f-a216-c384312e2a2d" providerId="ADAL" clId="{E32C367C-A203-413F-9F1E-1AB0AF8646AD}" dt="2019-08-08T00:18:35.576" v="172" actId="6549"/>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ord">
        <pc:chgData name="Bob Ward" userId="6da7c2dd-8e2e-469f-a216-c384312e2a2d" providerId="ADAL" clId="{E32C367C-A203-413F-9F1E-1AB0AF8646AD}" dt="2019-08-07T19:24:26.982" v="94"/>
        <pc:sldMkLst>
          <pc:docMk/>
          <pc:sldMk cId="276576014" sldId="4367"/>
        </pc:sldMkLst>
      </pc:sldChg>
      <pc:sldChg chg="addSp delSp modSp add modAnim">
        <pc:chgData name="Bob Ward" userId="6da7c2dd-8e2e-469f-a216-c384312e2a2d" providerId="ADAL" clId="{E32C367C-A203-413F-9F1E-1AB0AF8646AD}" dt="2019-08-08T00:16:52.674" v="152" actId="478"/>
        <pc:sldMkLst>
          <pc:docMk/>
          <pc:sldMk cId="757685060" sldId="4370"/>
        </pc:sldMkLst>
        <pc:spChg chg="add del">
          <ac:chgData name="Bob Ward" userId="6da7c2dd-8e2e-469f-a216-c384312e2a2d" providerId="ADAL" clId="{E32C367C-A203-413F-9F1E-1AB0AF8646AD}" dt="2019-08-08T00:16:52.674" v="152" actId="478"/>
          <ac:spMkLst>
            <pc:docMk/>
            <pc:sldMk cId="757685060" sldId="4370"/>
            <ac:spMk id="2" creationId="{52A38EDE-18DA-4B34-BB6B-50C9C468B961}"/>
          </ac:spMkLst>
        </pc:spChg>
        <pc:spChg chg="mod">
          <ac:chgData name="Bob Ward" userId="6da7c2dd-8e2e-469f-a216-c384312e2a2d" providerId="ADAL" clId="{E32C367C-A203-413F-9F1E-1AB0AF8646AD}" dt="2019-08-08T00:16:52.221" v="151"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graphicFrameChg chg="mod">
          <ac:chgData name="Bob Ward" userId="6da7c2dd-8e2e-469f-a216-c384312e2a2d" providerId="ADAL" clId="{E32C367C-A203-413F-9F1E-1AB0AF8646AD}" dt="2019-08-08T00:13:53.344" v="122" actId="20577"/>
          <ac:graphicFrameMkLst>
            <pc:docMk/>
            <pc:sldMk cId="757685060" sldId="4370"/>
            <ac:graphicFrameMk id="4" creationId="{E2FE35E7-BFDB-4DA0-8DF4-AF390E5FE404}"/>
          </ac:graphicFrameMkLst>
        </pc:graphicFrameChg>
        <pc:picChg chg="add mod">
          <ac:chgData name="Bob Ward" userId="6da7c2dd-8e2e-469f-a216-c384312e2a2d" providerId="ADAL" clId="{E32C367C-A203-413F-9F1E-1AB0AF8646AD}" dt="2019-08-08T00:14:15.007" v="126" actId="1076"/>
          <ac:picMkLst>
            <pc:docMk/>
            <pc:sldMk cId="757685060" sldId="4370"/>
            <ac:picMk id="16" creationId="{8CBA445C-B808-44E8-8326-D6E5D057BD7C}"/>
          </ac:picMkLst>
        </pc:picChg>
        <pc:picChg chg="add mod">
          <ac:chgData name="Bob Ward" userId="6da7c2dd-8e2e-469f-a216-c384312e2a2d" providerId="ADAL" clId="{E32C367C-A203-413F-9F1E-1AB0AF8646AD}" dt="2019-08-08T00:14:38.490" v="144" actId="1076"/>
          <ac:picMkLst>
            <pc:docMk/>
            <pc:sldMk cId="757685060" sldId="4370"/>
            <ac:picMk id="18" creationId="{0243F836-A589-4A23-BF6C-528355A960DF}"/>
          </ac:picMkLst>
        </pc:picChg>
        <pc:picChg chg="add mod">
          <ac:chgData name="Bob Ward" userId="6da7c2dd-8e2e-469f-a216-c384312e2a2d" providerId="ADAL" clId="{E32C367C-A203-413F-9F1E-1AB0AF8646AD}" dt="2019-08-08T00:15:50.656" v="146" actId="1076"/>
          <ac:picMkLst>
            <pc:docMk/>
            <pc:sldMk cId="757685060" sldId="4370"/>
            <ac:picMk id="19" creationId="{1505A0AE-939A-417B-8CF8-983810E306E7}"/>
          </ac:picMkLst>
        </pc:picChg>
      </pc:sldChg>
      <pc:sldChg chg="add">
        <pc:chgData name="Bob Ward" userId="6da7c2dd-8e2e-469f-a216-c384312e2a2d" providerId="ADAL" clId="{E32C367C-A203-413F-9F1E-1AB0AF8646AD}" dt="2019-08-08T00:08:44.938" v="105"/>
        <pc:sldMkLst>
          <pc:docMk/>
          <pc:sldMk cId="2247991029" sldId="4689"/>
        </pc:sldMkLst>
      </pc:sldChg>
      <pc:sldChg chg="add">
        <pc:chgData name="Bob Ward" userId="6da7c2dd-8e2e-469f-a216-c384312e2a2d" providerId="ADAL" clId="{E32C367C-A203-413F-9F1E-1AB0AF8646AD}" dt="2019-08-08T00:09:07.487" v="106"/>
        <pc:sldMkLst>
          <pc:docMk/>
          <pc:sldMk cId="3228137073" sldId="4692"/>
        </pc:sldMkLst>
      </pc:sldChg>
      <pc:sldChg chg="add">
        <pc:chgData name="Bob Ward" userId="6da7c2dd-8e2e-469f-a216-c384312e2a2d" providerId="ADAL" clId="{E32C367C-A203-413F-9F1E-1AB0AF8646AD}" dt="2019-08-08T00:17:44.421" v="153"/>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pc:chgData name="Bob Ward" userId="6da7c2dd-8e2e-469f-a216-c384312e2a2d" providerId="ADAL" clId="{E32C367C-A203-413F-9F1E-1AB0AF8646AD}" dt="2019-08-08T00:17:52.947" v="154"/>
        <pc:sldMkLst>
          <pc:docMk/>
          <pc:sldMk cId="3150553957" sldId="4719"/>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pc:chgData name="Bob Ward" userId="6da7c2dd-8e2e-469f-a216-c384312e2a2d" providerId="ADAL" clId="{E32C367C-A203-413F-9F1E-1AB0AF8646AD}" dt="2019-08-08T00:13:36.357" v="114" actId="165"/>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5">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5">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5">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5">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5">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5">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5">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5">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5">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5">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264814" y="-1786498"/>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Intelligent Query Processing</a:t>
          </a:r>
        </a:p>
      </dsp:txBody>
      <dsp:txXfrm rot="-5400000">
        <a:off x="2406507" y="99225"/>
        <a:ext cx="4250819" cy="506789"/>
      </dsp:txXfrm>
    </dsp:sp>
    <dsp:sp modelId="{8DA74FF2-BCB7-40D4-92B7-1E8FC8037ADC}">
      <dsp:nvSpPr>
        <dsp:cNvPr id="0" name=""/>
        <dsp:cNvSpPr/>
      </dsp:nvSpPr>
      <dsp:spPr>
        <a:xfrm>
          <a:off x="0" y="1605"/>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34270" y="35875"/>
        <a:ext cx="2337967" cy="633486"/>
      </dsp:txXfrm>
    </dsp:sp>
    <dsp:sp modelId="{3AB76DA4-BF4E-4FEC-8A20-B1B88B209FCD}">
      <dsp:nvSpPr>
        <dsp:cNvPr id="0" name=""/>
        <dsp:cNvSpPr/>
      </dsp:nvSpPr>
      <dsp:spPr>
        <a:xfrm rot="5400000">
          <a:off x="4264814" y="-1049371"/>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dirty="0"/>
            <a:t>Data Classification and Auditing</a:t>
          </a:r>
          <a:endParaRPr lang="en-US" sz="1700" kern="1200" dirty="0"/>
        </a:p>
      </dsp:txBody>
      <dsp:txXfrm rot="-5400000">
        <a:off x="2406507" y="836352"/>
        <a:ext cx="4250819" cy="506789"/>
      </dsp:txXfrm>
    </dsp:sp>
    <dsp:sp modelId="{3B90B1F7-A863-461E-95FA-AB72A8B00CB6}">
      <dsp:nvSpPr>
        <dsp:cNvPr id="0" name=""/>
        <dsp:cNvSpPr/>
      </dsp:nvSpPr>
      <dsp:spPr>
        <a:xfrm>
          <a:off x="0" y="738733"/>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34270" y="773003"/>
        <a:ext cx="2337967" cy="633486"/>
      </dsp:txXfrm>
    </dsp:sp>
    <dsp:sp modelId="{0D0ED9D3-3927-4D24-BB3C-BA8F74CEA6CB}">
      <dsp:nvSpPr>
        <dsp:cNvPr id="0" name=""/>
        <dsp:cNvSpPr/>
      </dsp:nvSpPr>
      <dsp:spPr>
        <a:xfrm rot="5400000">
          <a:off x="4264814" y="-312243"/>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Accelerated Database Recovery</a:t>
          </a:r>
        </a:p>
      </dsp:txBody>
      <dsp:txXfrm rot="-5400000">
        <a:off x="2406507" y="1573480"/>
        <a:ext cx="4250819" cy="506789"/>
      </dsp:txXfrm>
    </dsp:sp>
    <dsp:sp modelId="{E6FB895B-B31A-41EB-8572-B07FFC96AF98}">
      <dsp:nvSpPr>
        <dsp:cNvPr id="0" name=""/>
        <dsp:cNvSpPr/>
      </dsp:nvSpPr>
      <dsp:spPr>
        <a:xfrm>
          <a:off x="0" y="1475861"/>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34270" y="1510131"/>
        <a:ext cx="2337967" cy="633486"/>
      </dsp:txXfrm>
    </dsp:sp>
    <dsp:sp modelId="{A65B7EBA-579F-4805-9094-D858AA092D27}">
      <dsp:nvSpPr>
        <dsp:cNvPr id="0" name=""/>
        <dsp:cNvSpPr/>
      </dsp:nvSpPr>
      <dsp:spPr>
        <a:xfrm rot="5400000">
          <a:off x="4264814" y="424884"/>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Data Virtualization</a:t>
          </a:r>
        </a:p>
      </dsp:txBody>
      <dsp:txXfrm rot="-5400000">
        <a:off x="2406507" y="2310607"/>
        <a:ext cx="4250819" cy="506789"/>
      </dsp:txXfrm>
    </dsp:sp>
    <dsp:sp modelId="{A14E0A5D-928B-4ED6-A464-A93248BCAF4A}">
      <dsp:nvSpPr>
        <dsp:cNvPr id="0" name=""/>
        <dsp:cNvSpPr/>
      </dsp:nvSpPr>
      <dsp:spPr>
        <a:xfrm>
          <a:off x="0" y="2212989"/>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34270" y="2247259"/>
        <a:ext cx="2337967" cy="633486"/>
      </dsp:txXfrm>
    </dsp:sp>
    <dsp:sp modelId="{AE696A6B-A9AA-4DBE-854F-824513562FB8}">
      <dsp:nvSpPr>
        <dsp:cNvPr id="0" name=""/>
        <dsp:cNvSpPr/>
      </dsp:nvSpPr>
      <dsp:spPr>
        <a:xfrm rot="5400000">
          <a:off x="4264814" y="1162012"/>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SQL Server Replication in one command</a:t>
          </a:r>
        </a:p>
      </dsp:txBody>
      <dsp:txXfrm rot="-5400000">
        <a:off x="2406507" y="3047735"/>
        <a:ext cx="4250819" cy="506789"/>
      </dsp:txXfrm>
    </dsp:sp>
    <dsp:sp modelId="{63B9721B-6531-4241-B6D1-04E0E0CB16E8}">
      <dsp:nvSpPr>
        <dsp:cNvPr id="0" name=""/>
        <dsp:cNvSpPr/>
      </dsp:nvSpPr>
      <dsp:spPr>
        <a:xfrm>
          <a:off x="0" y="2950116"/>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34270" y="2984386"/>
        <a:ext cx="2337967" cy="633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8/7/2019 7:55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8/7/2019 7:42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8/7/2019 7:42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7:42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8/7/2019 7:42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8/7/2019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7:42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6313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7:42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K8s doesn’t understand SQL health</a:t>
            </a:r>
          </a:p>
          <a:p>
            <a:r>
              <a:rPr lang="en-US" dirty="0"/>
              <a:t>AGs provide read replicas to offload reporting workloads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8/7/2019 7:42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2899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8/7/2019 7:42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7:42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8/7/2019 7:42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7:42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as SQL AGs on k8s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7:42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8/7/2019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7:42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7:42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r>
              <a:rPr lang="en-US" sz="900" b="1" dirty="0"/>
              <a:t>AGs for System Databases (Planned)</a:t>
            </a:r>
          </a:p>
          <a:p>
            <a:endParaRPr lang="en-US" sz="900" b="1" dirty="0"/>
          </a:p>
          <a:p>
            <a:r>
              <a:rPr lang="en-US" sz="900" b="0" dirty="0"/>
              <a:t>A later slide walks though the diagram on how AGs and k8s works</a:t>
            </a:r>
          </a:p>
          <a:p>
            <a:pPr>
              <a:spcBef>
                <a:spcPts val="1000"/>
              </a:spcBef>
            </a:pPr>
            <a:endParaRPr lang="en-US" sz="900" dirty="0"/>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7.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2019lab/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278398"/>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ADE20943-3BAD-4093-967B-EAAA88156D2C}"/>
              </a:ext>
            </a:extLst>
          </p:cNvPr>
          <p:cNvSpPr txBox="1"/>
          <p:nvPr/>
        </p:nvSpPr>
        <p:spPr>
          <a:xfrm>
            <a:off x="5784713" y="609734"/>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Availability groups on Kubernetes </a:t>
            </a: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322652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228600" lvl="1" indent="0">
              <a:buNone/>
            </a:pPr>
            <a:r>
              <a:rPr lang="en-US" b="1" dirty="0"/>
              <a:t>System Databases (Planned)</a:t>
            </a:r>
          </a:p>
          <a:p>
            <a:pPr marL="228600" lvl="1" indent="0">
              <a:buNone/>
            </a:pPr>
            <a:endParaRPr lang="en-US" b="1" dirty="0"/>
          </a:p>
          <a:p>
            <a:pPr marL="0" indent="0">
              <a:buNone/>
            </a:pPr>
            <a:r>
              <a:rPr lang="en-US" dirty="0">
                <a:latin typeface="+mn-lt"/>
              </a:rPr>
              <a:t>Availability groups on </a:t>
            </a:r>
            <a:r>
              <a:rPr lang="en-US" b="1" dirty="0">
                <a:latin typeface="+mn-lt"/>
              </a:rPr>
              <a:t>Kubernetes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sp>
        <p:nvSpPr>
          <p:cNvPr id="8" name="Rectangle 7">
            <a:extLst>
              <a:ext uri="{FF2B5EF4-FFF2-40B4-BE49-F238E27FC236}">
                <a16:creationId xmlns:a16="http://schemas.microsoft.com/office/drawing/2014/main" id="{30479CBA-FAEE-584C-8313-E41B890A8435}"/>
              </a:ext>
            </a:extLst>
          </p:cNvPr>
          <p:cNvSpPr/>
          <p:nvPr/>
        </p:nvSpPr>
        <p:spPr>
          <a:xfrm>
            <a:off x="6015109" y="3673845"/>
            <a:ext cx="5030264" cy="588145"/>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1"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accent1"/>
                </a:solidFill>
                <a:effectLst/>
                <a:uLnTx/>
                <a:uFillTx/>
                <a:latin typeface="Segoe UI"/>
                <a:ea typeface="+mn-ea"/>
                <a:cs typeface="+mn-cs"/>
              </a:rPr>
              <a:t>AG</a:t>
            </a:r>
          </a:p>
        </p:txBody>
      </p:sp>
      <p:grpSp>
        <p:nvGrpSpPr>
          <p:cNvPr id="57" name="Group 56">
            <a:extLst>
              <a:ext uri="{FF2B5EF4-FFF2-40B4-BE49-F238E27FC236}">
                <a16:creationId xmlns:a16="http://schemas.microsoft.com/office/drawing/2014/main" id="{9E6DDDEF-F4F0-BD4E-9C19-8E856A54DBCD}"/>
              </a:ext>
            </a:extLst>
          </p:cNvPr>
          <p:cNvGrpSpPr/>
          <p:nvPr/>
        </p:nvGrpSpPr>
        <p:grpSpPr>
          <a:xfrm>
            <a:off x="6335598" y="1442289"/>
            <a:ext cx="1401968" cy="1177477"/>
            <a:chOff x="7929992" y="1937589"/>
            <a:chExt cx="1335176" cy="1177477"/>
          </a:xfrm>
        </p:grpSpPr>
        <p:sp>
          <p:nvSpPr>
            <p:cNvPr id="9" name="Rectangle 8">
              <a:extLst>
                <a:ext uri="{FF2B5EF4-FFF2-40B4-BE49-F238E27FC236}">
                  <a16:creationId xmlns:a16="http://schemas.microsoft.com/office/drawing/2014/main" id="{0CCD239A-92BF-CE48-864A-DCE125D227F6}"/>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7AA55975-3FDE-AB49-B5E0-FD8CEC774C0B}"/>
                </a:ext>
              </a:extLst>
            </p:cNvPr>
            <p:cNvSpPr txBox="1"/>
            <p:nvPr/>
          </p:nvSpPr>
          <p:spPr>
            <a:xfrm>
              <a:off x="7929992" y="1937589"/>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12" name="Rectangle 11">
              <a:extLst>
                <a:ext uri="{FF2B5EF4-FFF2-40B4-BE49-F238E27FC236}">
                  <a16:creationId xmlns:a16="http://schemas.microsoft.com/office/drawing/2014/main" id="{927311D4-271B-244E-8E2A-644FABF5CA1A}"/>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13" name="Rectangle 12">
              <a:extLst>
                <a:ext uri="{FF2B5EF4-FFF2-40B4-BE49-F238E27FC236}">
                  <a16:creationId xmlns:a16="http://schemas.microsoft.com/office/drawing/2014/main" id="{A93CFF41-76A2-4541-9B03-D9FA49773C17}"/>
                </a:ext>
              </a:extLst>
            </p:cNvPr>
            <p:cNvSpPr/>
            <p:nvPr/>
          </p:nvSpPr>
          <p:spPr bwMode="auto">
            <a:xfrm>
              <a:off x="8211334" y="2610704"/>
              <a:ext cx="74014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Operator</a:t>
              </a:r>
            </a:p>
          </p:txBody>
        </p:sp>
      </p:grpSp>
      <p:sp>
        <p:nvSpPr>
          <p:cNvPr id="18" name="TextBox 17">
            <a:extLst>
              <a:ext uri="{FF2B5EF4-FFF2-40B4-BE49-F238E27FC236}">
                <a16:creationId xmlns:a16="http://schemas.microsoft.com/office/drawing/2014/main" id="{A52E3042-0DA3-E449-BA5C-0C794C3AFCCF}"/>
              </a:ext>
            </a:extLst>
          </p:cNvPr>
          <p:cNvSpPr txBox="1"/>
          <p:nvPr/>
        </p:nvSpPr>
        <p:spPr>
          <a:xfrm>
            <a:off x="11222786" y="2307504"/>
            <a:ext cx="618759"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000" dirty="0">
                <a:gradFill>
                  <a:gsLst>
                    <a:gs pos="2917">
                      <a:srgbClr val="1A1A1A"/>
                    </a:gs>
                    <a:gs pos="30000">
                      <a:srgbClr val="1A1A1A"/>
                    </a:gs>
                  </a:gsLst>
                  <a:lin ang="5400000" scaled="0"/>
                </a:gradFill>
                <a:latin typeface="+mj-lt"/>
              </a:rPr>
              <a:t>Reporting </a:t>
            </a:r>
            <a:br>
              <a:rPr lang="en-US" sz="1000" dirty="0">
                <a:gradFill>
                  <a:gsLst>
                    <a:gs pos="2917">
                      <a:srgbClr val="1A1A1A"/>
                    </a:gs>
                    <a:gs pos="30000">
                      <a:srgbClr val="1A1A1A"/>
                    </a:gs>
                  </a:gsLst>
                  <a:lin ang="5400000" scaled="0"/>
                </a:gradFill>
                <a:latin typeface="+mj-lt"/>
              </a:rPr>
            </a:br>
            <a:r>
              <a:rPr lang="en-US" sz="1000" dirty="0">
                <a:gradFill>
                  <a:gsLst>
                    <a:gs pos="2917">
                      <a:srgbClr val="1A1A1A"/>
                    </a:gs>
                    <a:gs pos="30000">
                      <a:srgbClr val="1A1A1A"/>
                    </a:gs>
                  </a:gsLst>
                  <a:lin ang="5400000" scaled="0"/>
                </a:gradFill>
                <a:latin typeface="+mj-lt"/>
              </a:rPr>
              <a:t>app</a:t>
            </a:r>
          </a:p>
        </p:txBody>
      </p:sp>
      <p:sp>
        <p:nvSpPr>
          <p:cNvPr id="34" name="TextBox 33">
            <a:extLst>
              <a:ext uri="{FF2B5EF4-FFF2-40B4-BE49-F238E27FC236}">
                <a16:creationId xmlns:a16="http://schemas.microsoft.com/office/drawing/2014/main" id="{9927CF62-DD5B-3C40-ACE4-60F053D1BDB1}"/>
              </a:ext>
            </a:extLst>
          </p:cNvPr>
          <p:cNvSpPr txBox="1"/>
          <p:nvPr/>
        </p:nvSpPr>
        <p:spPr>
          <a:xfrm>
            <a:off x="5228741" y="5858411"/>
            <a:ext cx="570816"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Primary</a:t>
            </a:r>
            <a:b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b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app</a:t>
            </a:r>
          </a:p>
        </p:txBody>
      </p:sp>
      <p:sp>
        <p:nvSpPr>
          <p:cNvPr id="19" name="Rectangle 18">
            <a:extLst>
              <a:ext uri="{FF2B5EF4-FFF2-40B4-BE49-F238E27FC236}">
                <a16:creationId xmlns:a16="http://schemas.microsoft.com/office/drawing/2014/main" id="{6BB124B6-36F8-1E4D-9984-D86DE4F3E98F}"/>
              </a:ext>
            </a:extLst>
          </p:cNvPr>
          <p:cNvSpPr/>
          <p:nvPr/>
        </p:nvSpPr>
        <p:spPr bwMode="auto">
          <a:xfrm>
            <a:off x="635106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24019F77-40A1-DC4D-91A6-44B8AF17E1A8}"/>
              </a:ext>
            </a:extLst>
          </p:cNvPr>
          <p:cNvSpPr txBox="1"/>
          <p:nvPr/>
        </p:nvSpPr>
        <p:spPr>
          <a:xfrm>
            <a:off x="6347215"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21" name="Rectangle 20">
            <a:extLst>
              <a:ext uri="{FF2B5EF4-FFF2-40B4-BE49-F238E27FC236}">
                <a16:creationId xmlns:a16="http://schemas.microsoft.com/office/drawing/2014/main" id="{0B892F49-BC1F-3643-8F42-F7E8365387AC}"/>
              </a:ext>
            </a:extLst>
          </p:cNvPr>
          <p:cNvSpPr/>
          <p:nvPr/>
        </p:nvSpPr>
        <p:spPr bwMode="auto">
          <a:xfrm>
            <a:off x="644102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22" name="Rectangle 21">
            <a:extLst>
              <a:ext uri="{FF2B5EF4-FFF2-40B4-BE49-F238E27FC236}">
                <a16:creationId xmlns:a16="http://schemas.microsoft.com/office/drawing/2014/main" id="{DF8E67FE-6F00-AB47-9499-27EB5E89D833}"/>
              </a:ext>
            </a:extLst>
          </p:cNvPr>
          <p:cNvSpPr/>
          <p:nvPr/>
        </p:nvSpPr>
        <p:spPr bwMode="auto">
          <a:xfrm>
            <a:off x="651624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primary</a:t>
            </a:r>
          </a:p>
        </p:txBody>
      </p:sp>
      <p:sp>
        <p:nvSpPr>
          <p:cNvPr id="23" name="Rectangle 22">
            <a:extLst>
              <a:ext uri="{FF2B5EF4-FFF2-40B4-BE49-F238E27FC236}">
                <a16:creationId xmlns:a16="http://schemas.microsoft.com/office/drawing/2014/main" id="{0C5A24E6-E42C-EA42-B271-60A4FBA6B135}"/>
              </a:ext>
            </a:extLst>
          </p:cNvPr>
          <p:cNvSpPr/>
          <p:nvPr/>
        </p:nvSpPr>
        <p:spPr bwMode="auto">
          <a:xfrm>
            <a:off x="653404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35" name="Freeform 63">
            <a:extLst>
              <a:ext uri="{FF2B5EF4-FFF2-40B4-BE49-F238E27FC236}">
                <a16:creationId xmlns:a16="http://schemas.microsoft.com/office/drawing/2014/main" id="{87706611-4869-5947-AAB1-95FC48418440}"/>
              </a:ext>
            </a:extLst>
          </p:cNvPr>
          <p:cNvSpPr/>
          <p:nvPr/>
        </p:nvSpPr>
        <p:spPr bwMode="auto">
          <a:xfrm>
            <a:off x="6599351"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6F1817F9-B4C0-BF45-AAAB-538752DA81C5}"/>
              </a:ext>
            </a:extLst>
          </p:cNvPr>
          <p:cNvSpPr/>
          <p:nvPr/>
        </p:nvSpPr>
        <p:spPr bwMode="auto">
          <a:xfrm>
            <a:off x="5904414" y="1168401"/>
            <a:ext cx="5204473" cy="5021384"/>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9" name="TextBox 38">
            <a:extLst>
              <a:ext uri="{FF2B5EF4-FFF2-40B4-BE49-F238E27FC236}">
                <a16:creationId xmlns:a16="http://schemas.microsoft.com/office/drawing/2014/main" id="{D34AB543-9B39-7C4F-956C-3659623C879E}"/>
              </a:ext>
            </a:extLst>
          </p:cNvPr>
          <p:cNvSpPr txBox="1"/>
          <p:nvPr/>
        </p:nvSpPr>
        <p:spPr>
          <a:xfrm>
            <a:off x="5964343" y="1203380"/>
            <a:ext cx="23269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Kubernetes </a:t>
            </a: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c</a:t>
            </a: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luster</a:t>
            </a:r>
          </a:p>
        </p:txBody>
      </p:sp>
      <p:cxnSp>
        <p:nvCxnSpPr>
          <p:cNvPr id="40" name="Straight Arrow Connector 39">
            <a:extLst>
              <a:ext uri="{FF2B5EF4-FFF2-40B4-BE49-F238E27FC236}">
                <a16:creationId xmlns:a16="http://schemas.microsoft.com/office/drawing/2014/main" id="{F2CEFD97-E100-2344-8D11-ED84C72D9AF4}"/>
              </a:ext>
            </a:extLst>
          </p:cNvPr>
          <p:cNvCxnSpPr>
            <a:cxnSpLocks/>
            <a:stCxn id="87" idx="1"/>
            <a:endCxn id="83" idx="3"/>
          </p:cNvCxnSpPr>
          <p:nvPr/>
        </p:nvCxnSpPr>
        <p:spPr>
          <a:xfrm flipH="1">
            <a:off x="10899291" y="2059775"/>
            <a:ext cx="415444"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72A5ED-6366-D54F-AFCC-D1E91173A896}"/>
              </a:ext>
            </a:extLst>
          </p:cNvPr>
          <p:cNvCxnSpPr>
            <a:cxnSpLocks/>
          </p:cNvCxnSpPr>
          <p:nvPr/>
        </p:nvCxnSpPr>
        <p:spPr>
          <a:xfrm flipH="1" flipV="1">
            <a:off x="7040430" y="4805877"/>
            <a:ext cx="5854" cy="646253"/>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B580124-ECA6-9349-A9E9-C1A5233E3184}"/>
              </a:ext>
            </a:extLst>
          </p:cNvPr>
          <p:cNvCxnSpPr>
            <a:cxnSpLocks/>
          </p:cNvCxnSpPr>
          <p:nvPr/>
        </p:nvCxnSpPr>
        <p:spPr>
          <a:xfrm>
            <a:off x="10606400" y="2245871"/>
            <a:ext cx="7428" cy="882067"/>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1BB703E-EBB5-9D44-B0EC-054915C2FE64}"/>
              </a:ext>
            </a:extLst>
          </p:cNvPr>
          <p:cNvCxnSpPr>
            <a:cxnSpLocks/>
            <a:stCxn id="9" idx="2"/>
            <a:endCxn id="19" idx="0"/>
          </p:cNvCxnSpPr>
          <p:nvPr/>
        </p:nvCxnSpPr>
        <p:spPr>
          <a:xfrm>
            <a:off x="7036582" y="2619766"/>
            <a:ext cx="1" cy="508172"/>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68C1014-66C6-6F40-BA6C-FB54BFBB17EF}"/>
              </a:ext>
            </a:extLst>
          </p:cNvPr>
          <p:cNvSpPr/>
          <p:nvPr/>
        </p:nvSpPr>
        <p:spPr bwMode="auto">
          <a:xfrm>
            <a:off x="6565680" y="5452719"/>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sp>
        <p:nvSpPr>
          <p:cNvPr id="71" name="Rectangle 70">
            <a:extLst>
              <a:ext uri="{FF2B5EF4-FFF2-40B4-BE49-F238E27FC236}">
                <a16:creationId xmlns:a16="http://schemas.microsoft.com/office/drawing/2014/main" id="{85C93B3F-59B0-7F47-B21E-0434E54B4CDE}"/>
              </a:ext>
            </a:extLst>
          </p:cNvPr>
          <p:cNvSpPr/>
          <p:nvPr/>
        </p:nvSpPr>
        <p:spPr bwMode="auto">
          <a:xfrm>
            <a:off x="795760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2" name="TextBox 71">
            <a:extLst>
              <a:ext uri="{FF2B5EF4-FFF2-40B4-BE49-F238E27FC236}">
                <a16:creationId xmlns:a16="http://schemas.microsoft.com/office/drawing/2014/main" id="{90CDF9AE-15BC-0B4E-84F6-26A71F973436}"/>
              </a:ext>
            </a:extLst>
          </p:cNvPr>
          <p:cNvSpPr txBox="1"/>
          <p:nvPr/>
        </p:nvSpPr>
        <p:spPr>
          <a:xfrm>
            <a:off x="7954744"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73" name="Rectangle 72">
            <a:extLst>
              <a:ext uri="{FF2B5EF4-FFF2-40B4-BE49-F238E27FC236}">
                <a16:creationId xmlns:a16="http://schemas.microsoft.com/office/drawing/2014/main" id="{73302909-689D-AB48-9148-37284FF22EB8}"/>
              </a:ext>
            </a:extLst>
          </p:cNvPr>
          <p:cNvSpPr/>
          <p:nvPr/>
        </p:nvSpPr>
        <p:spPr bwMode="auto">
          <a:xfrm>
            <a:off x="804756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74" name="Rectangle 73">
            <a:extLst>
              <a:ext uri="{FF2B5EF4-FFF2-40B4-BE49-F238E27FC236}">
                <a16:creationId xmlns:a16="http://schemas.microsoft.com/office/drawing/2014/main" id="{599BE885-3CE4-E042-9F10-DEADD0FB7159}"/>
              </a:ext>
            </a:extLst>
          </p:cNvPr>
          <p:cNvSpPr/>
          <p:nvPr/>
        </p:nvSpPr>
        <p:spPr bwMode="auto">
          <a:xfrm>
            <a:off x="812278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75" name="Rectangle 74">
            <a:extLst>
              <a:ext uri="{FF2B5EF4-FFF2-40B4-BE49-F238E27FC236}">
                <a16:creationId xmlns:a16="http://schemas.microsoft.com/office/drawing/2014/main" id="{906227A3-E954-4244-BE63-3DD4E8E3464F}"/>
              </a:ext>
            </a:extLst>
          </p:cNvPr>
          <p:cNvSpPr/>
          <p:nvPr/>
        </p:nvSpPr>
        <p:spPr bwMode="auto">
          <a:xfrm>
            <a:off x="814058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78" name="Rectangle 77">
            <a:extLst>
              <a:ext uri="{FF2B5EF4-FFF2-40B4-BE49-F238E27FC236}">
                <a16:creationId xmlns:a16="http://schemas.microsoft.com/office/drawing/2014/main" id="{450F06FE-8FEB-FD44-9175-57533EC4B178}"/>
              </a:ext>
            </a:extLst>
          </p:cNvPr>
          <p:cNvSpPr/>
          <p:nvPr/>
        </p:nvSpPr>
        <p:spPr bwMode="auto">
          <a:xfrm>
            <a:off x="9590649" y="3120318"/>
            <a:ext cx="1371037" cy="16855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9" name="TextBox 78">
            <a:extLst>
              <a:ext uri="{FF2B5EF4-FFF2-40B4-BE49-F238E27FC236}">
                <a16:creationId xmlns:a16="http://schemas.microsoft.com/office/drawing/2014/main" id="{4CEF4F96-B143-1E40-9F8D-D55DE4C41A19}"/>
              </a:ext>
            </a:extLst>
          </p:cNvPr>
          <p:cNvSpPr txBox="1"/>
          <p:nvPr/>
        </p:nvSpPr>
        <p:spPr>
          <a:xfrm>
            <a:off x="9596710"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80" name="Rectangle 79">
            <a:extLst>
              <a:ext uri="{FF2B5EF4-FFF2-40B4-BE49-F238E27FC236}">
                <a16:creationId xmlns:a16="http://schemas.microsoft.com/office/drawing/2014/main" id="{7B7153A3-CF75-DB4A-96C9-ECCAECF79530}"/>
              </a:ext>
            </a:extLst>
          </p:cNvPr>
          <p:cNvSpPr/>
          <p:nvPr/>
        </p:nvSpPr>
        <p:spPr bwMode="auto">
          <a:xfrm>
            <a:off x="9680606"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81" name="Rectangle 80">
            <a:extLst>
              <a:ext uri="{FF2B5EF4-FFF2-40B4-BE49-F238E27FC236}">
                <a16:creationId xmlns:a16="http://schemas.microsoft.com/office/drawing/2014/main" id="{C11387B4-5E8D-AC40-B606-E4B521C5F301}"/>
              </a:ext>
            </a:extLst>
          </p:cNvPr>
          <p:cNvSpPr/>
          <p:nvPr/>
        </p:nvSpPr>
        <p:spPr bwMode="auto">
          <a:xfrm>
            <a:off x="9743322" y="3764976"/>
            <a:ext cx="1065690"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82" name="Rectangle 81">
            <a:extLst>
              <a:ext uri="{FF2B5EF4-FFF2-40B4-BE49-F238E27FC236}">
                <a16:creationId xmlns:a16="http://schemas.microsoft.com/office/drawing/2014/main" id="{7424CBBF-DEAB-694E-AA24-3BC0689B4A47}"/>
              </a:ext>
            </a:extLst>
          </p:cNvPr>
          <p:cNvSpPr/>
          <p:nvPr/>
        </p:nvSpPr>
        <p:spPr bwMode="auto">
          <a:xfrm>
            <a:off x="9773633"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cxnSp>
        <p:nvCxnSpPr>
          <p:cNvPr id="97" name="Straight Arrow Connector 96">
            <a:extLst>
              <a:ext uri="{FF2B5EF4-FFF2-40B4-BE49-F238E27FC236}">
                <a16:creationId xmlns:a16="http://schemas.microsoft.com/office/drawing/2014/main" id="{29CE2F97-D213-C440-92EE-EA41762568CD}"/>
              </a:ext>
            </a:extLst>
          </p:cNvPr>
          <p:cNvCxnSpPr>
            <a:cxnSpLocks/>
            <a:stCxn id="53" idx="1"/>
          </p:cNvCxnSpPr>
          <p:nvPr/>
        </p:nvCxnSpPr>
        <p:spPr>
          <a:xfrm flipH="1">
            <a:off x="5731580" y="5652774"/>
            <a:ext cx="834100" cy="0"/>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Freeform 63">
            <a:extLst>
              <a:ext uri="{FF2B5EF4-FFF2-40B4-BE49-F238E27FC236}">
                <a16:creationId xmlns:a16="http://schemas.microsoft.com/office/drawing/2014/main" id="{9D643444-C062-3942-B31D-995A1249D836}"/>
              </a:ext>
            </a:extLst>
          </p:cNvPr>
          <p:cNvSpPr/>
          <p:nvPr/>
        </p:nvSpPr>
        <p:spPr bwMode="auto">
          <a:xfrm>
            <a:off x="8200555"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Freeform 63">
            <a:extLst>
              <a:ext uri="{FF2B5EF4-FFF2-40B4-BE49-F238E27FC236}">
                <a16:creationId xmlns:a16="http://schemas.microsoft.com/office/drawing/2014/main" id="{0C974F9C-50C2-F84C-BA52-9C4D10929426}"/>
              </a:ext>
            </a:extLst>
          </p:cNvPr>
          <p:cNvSpPr/>
          <p:nvPr/>
        </p:nvSpPr>
        <p:spPr bwMode="auto">
          <a:xfrm>
            <a:off x="9809729"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 name="Connector: Elbow 24">
            <a:extLst>
              <a:ext uri="{FF2B5EF4-FFF2-40B4-BE49-F238E27FC236}">
                <a16:creationId xmlns:a16="http://schemas.microsoft.com/office/drawing/2014/main" id="{1A42EA53-AD29-4FFB-ACFF-58C8A657938F}"/>
              </a:ext>
            </a:extLst>
          </p:cNvPr>
          <p:cNvCxnSpPr>
            <a:cxnSpLocks/>
            <a:stCxn id="9" idx="2"/>
            <a:endCxn id="71" idx="0"/>
          </p:cNvCxnSpPr>
          <p:nvPr/>
        </p:nvCxnSpPr>
        <p:spPr>
          <a:xfrm rot="16200000" flipH="1">
            <a:off x="7585766" y="2070581"/>
            <a:ext cx="508172" cy="1606541"/>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298A196-1D94-4F61-BC74-8A41809BA852}"/>
              </a:ext>
            </a:extLst>
          </p:cNvPr>
          <p:cNvCxnSpPr>
            <a:cxnSpLocks/>
            <a:stCxn id="9" idx="2"/>
            <a:endCxn id="78" idx="0"/>
          </p:cNvCxnSpPr>
          <p:nvPr/>
        </p:nvCxnSpPr>
        <p:spPr>
          <a:xfrm rot="16200000" flipH="1">
            <a:off x="8406099" y="1250249"/>
            <a:ext cx="500552" cy="3239586"/>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EDB4966A-25C5-4B5C-8174-E7E23A83CA92}"/>
              </a:ext>
            </a:extLst>
          </p:cNvPr>
          <p:cNvCxnSpPr>
            <a:cxnSpLocks/>
            <a:stCxn id="53" idx="3"/>
            <a:endCxn id="71" idx="2"/>
          </p:cNvCxnSpPr>
          <p:nvPr/>
        </p:nvCxnSpPr>
        <p:spPr>
          <a:xfrm flipV="1">
            <a:off x="7497132" y="4805876"/>
            <a:ext cx="1145991" cy="846898"/>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602F9412-A8A4-4510-8D0F-8A770C952F79}"/>
              </a:ext>
            </a:extLst>
          </p:cNvPr>
          <p:cNvGrpSpPr/>
          <p:nvPr/>
        </p:nvGrpSpPr>
        <p:grpSpPr>
          <a:xfrm>
            <a:off x="5296719" y="5395174"/>
            <a:ext cx="434861" cy="421319"/>
            <a:chOff x="7157554" y="1735934"/>
            <a:chExt cx="397423" cy="398542"/>
          </a:xfrm>
        </p:grpSpPr>
        <p:grpSp>
          <p:nvGrpSpPr>
            <p:cNvPr id="60" name="Group 59">
              <a:extLst>
                <a:ext uri="{FF2B5EF4-FFF2-40B4-BE49-F238E27FC236}">
                  <a16:creationId xmlns:a16="http://schemas.microsoft.com/office/drawing/2014/main" id="{A7ADC9FD-7CE5-489D-A583-68A082AEC44F}"/>
                </a:ext>
              </a:extLst>
            </p:cNvPr>
            <p:cNvGrpSpPr/>
            <p:nvPr/>
          </p:nvGrpSpPr>
          <p:grpSpPr>
            <a:xfrm>
              <a:off x="7157554" y="1735934"/>
              <a:ext cx="397423" cy="398542"/>
              <a:chOff x="2107244" y="1575258"/>
              <a:chExt cx="310993" cy="264555"/>
            </a:xfrm>
            <a:solidFill>
              <a:srgbClr val="0078D7"/>
            </a:solidFill>
          </p:grpSpPr>
          <p:sp>
            <p:nvSpPr>
              <p:cNvPr id="67" name="Rectangle 9">
                <a:extLst>
                  <a:ext uri="{FF2B5EF4-FFF2-40B4-BE49-F238E27FC236}">
                    <a16:creationId xmlns:a16="http://schemas.microsoft.com/office/drawing/2014/main" id="{1C4D5238-B2B6-4751-BF2F-9E5EE3E86871}"/>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69" name="Line 10">
                <a:extLst>
                  <a:ext uri="{FF2B5EF4-FFF2-40B4-BE49-F238E27FC236}">
                    <a16:creationId xmlns:a16="http://schemas.microsoft.com/office/drawing/2014/main" id="{B6E34797-DDAE-41A4-8490-D4270C965FC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61" name="Group 60">
              <a:extLst>
                <a:ext uri="{FF2B5EF4-FFF2-40B4-BE49-F238E27FC236}">
                  <a16:creationId xmlns:a16="http://schemas.microsoft.com/office/drawing/2014/main" id="{3DCDF7AC-CBD5-4ADE-BAC6-5E6A7B87A450}"/>
                </a:ext>
              </a:extLst>
            </p:cNvPr>
            <p:cNvGrpSpPr/>
            <p:nvPr/>
          </p:nvGrpSpPr>
          <p:grpSpPr>
            <a:xfrm>
              <a:off x="7255156" y="1903738"/>
              <a:ext cx="191394" cy="180132"/>
              <a:chOff x="2198132" y="1701907"/>
              <a:chExt cx="95690" cy="90061"/>
            </a:xfrm>
            <a:solidFill>
              <a:srgbClr val="50E6FF"/>
            </a:solidFill>
          </p:grpSpPr>
          <p:sp>
            <p:nvSpPr>
              <p:cNvPr id="63" name="Freeform 14">
                <a:extLst>
                  <a:ext uri="{FF2B5EF4-FFF2-40B4-BE49-F238E27FC236}">
                    <a16:creationId xmlns:a16="http://schemas.microsoft.com/office/drawing/2014/main" id="{E7B9DCBC-9E2E-4D9F-B9B2-56508BEAE6A3}"/>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64" name="Line 15">
                <a:extLst>
                  <a:ext uri="{FF2B5EF4-FFF2-40B4-BE49-F238E27FC236}">
                    <a16:creationId xmlns:a16="http://schemas.microsoft.com/office/drawing/2014/main" id="{639849A9-C4A2-4A71-8A43-556310E35BE9}"/>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62" name="Oval 61">
              <a:extLst>
                <a:ext uri="{FF2B5EF4-FFF2-40B4-BE49-F238E27FC236}">
                  <a16:creationId xmlns:a16="http://schemas.microsoft.com/office/drawing/2014/main" id="{1AF7569A-C9E9-4C34-B02E-BD3AD61E6CE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70" name="Group 69">
            <a:extLst>
              <a:ext uri="{FF2B5EF4-FFF2-40B4-BE49-F238E27FC236}">
                <a16:creationId xmlns:a16="http://schemas.microsoft.com/office/drawing/2014/main" id="{916411EB-E209-4DBD-A89C-2D1443FADC11}"/>
              </a:ext>
            </a:extLst>
          </p:cNvPr>
          <p:cNvGrpSpPr/>
          <p:nvPr/>
        </p:nvGrpSpPr>
        <p:grpSpPr>
          <a:xfrm>
            <a:off x="11314735" y="1849115"/>
            <a:ext cx="434861" cy="421319"/>
            <a:chOff x="7157554" y="1735934"/>
            <a:chExt cx="397423" cy="398542"/>
          </a:xfrm>
        </p:grpSpPr>
        <p:grpSp>
          <p:nvGrpSpPr>
            <p:cNvPr id="77" name="Group 76">
              <a:extLst>
                <a:ext uri="{FF2B5EF4-FFF2-40B4-BE49-F238E27FC236}">
                  <a16:creationId xmlns:a16="http://schemas.microsoft.com/office/drawing/2014/main" id="{4BE753FA-8498-492D-86BE-0F9DDA62489F}"/>
                </a:ext>
              </a:extLst>
            </p:cNvPr>
            <p:cNvGrpSpPr/>
            <p:nvPr/>
          </p:nvGrpSpPr>
          <p:grpSpPr>
            <a:xfrm>
              <a:off x="7157554" y="1735934"/>
              <a:ext cx="397423" cy="398542"/>
              <a:chOff x="2107244" y="1575258"/>
              <a:chExt cx="310993" cy="264555"/>
            </a:xfrm>
            <a:solidFill>
              <a:srgbClr val="0078D7"/>
            </a:solidFill>
          </p:grpSpPr>
          <p:sp>
            <p:nvSpPr>
              <p:cNvPr id="87" name="Rectangle 9">
                <a:extLst>
                  <a:ext uri="{FF2B5EF4-FFF2-40B4-BE49-F238E27FC236}">
                    <a16:creationId xmlns:a16="http://schemas.microsoft.com/office/drawing/2014/main" id="{C667EEBF-5BD2-4620-B409-7397C143B0A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88" name="Line 10">
                <a:extLst>
                  <a:ext uri="{FF2B5EF4-FFF2-40B4-BE49-F238E27FC236}">
                    <a16:creationId xmlns:a16="http://schemas.microsoft.com/office/drawing/2014/main" id="{34063534-9FE0-4D62-8881-4419814E093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sp>
          <p:nvSpPr>
            <p:cNvPr id="86" name="Line 15">
              <a:extLst>
                <a:ext uri="{FF2B5EF4-FFF2-40B4-BE49-F238E27FC236}">
                  <a16:creationId xmlns:a16="http://schemas.microsoft.com/office/drawing/2014/main" id="{23CB0C1C-C20D-4DBC-ACFD-6A960FB00274}"/>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4" name="Oval 83">
              <a:extLst>
                <a:ext uri="{FF2B5EF4-FFF2-40B4-BE49-F238E27FC236}">
                  <a16:creationId xmlns:a16="http://schemas.microsoft.com/office/drawing/2014/main" id="{717814C4-62CD-4B51-9AFF-542817933DC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83" name="Rectangle 82">
            <a:extLst>
              <a:ext uri="{FF2B5EF4-FFF2-40B4-BE49-F238E27FC236}">
                <a16:creationId xmlns:a16="http://schemas.microsoft.com/office/drawing/2014/main" id="{566738C9-E1BD-48CB-9987-6EDE32E0C229}"/>
              </a:ext>
            </a:extLst>
          </p:cNvPr>
          <p:cNvSpPr/>
          <p:nvPr/>
        </p:nvSpPr>
        <p:spPr bwMode="auto">
          <a:xfrm>
            <a:off x="9967839" y="1863236"/>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grpSp>
        <p:nvGrpSpPr>
          <p:cNvPr id="141" name="Group 140">
            <a:extLst>
              <a:ext uri="{FF2B5EF4-FFF2-40B4-BE49-F238E27FC236}">
                <a16:creationId xmlns:a16="http://schemas.microsoft.com/office/drawing/2014/main" id="{39AEC6FD-3DA7-43D2-A757-0FE4DC11CB37}"/>
              </a:ext>
            </a:extLst>
          </p:cNvPr>
          <p:cNvGrpSpPr/>
          <p:nvPr/>
        </p:nvGrpSpPr>
        <p:grpSpPr>
          <a:xfrm>
            <a:off x="8840003" y="2261380"/>
            <a:ext cx="1591750" cy="856971"/>
            <a:chOff x="8840003" y="2261380"/>
            <a:chExt cx="1591750" cy="856971"/>
          </a:xfrm>
        </p:grpSpPr>
        <p:cxnSp>
          <p:nvCxnSpPr>
            <p:cNvPr id="133" name="Straight Arrow Connector 132">
              <a:extLst>
                <a:ext uri="{FF2B5EF4-FFF2-40B4-BE49-F238E27FC236}">
                  <a16:creationId xmlns:a16="http://schemas.microsoft.com/office/drawing/2014/main" id="{8B112CFE-3E10-4B1E-A1E8-B916D545961A}"/>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9164C372-B415-43A5-AA20-CCE9A70CCE7B}"/>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20541" y="1317915"/>
            <a:ext cx="4299712" cy="5488682"/>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Change Data Capture</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dirty="0">
                <a:latin typeface="+mn-lt"/>
              </a:rPr>
              <a:t>Availability Groups on </a:t>
            </a:r>
            <a:r>
              <a:rPr lang="en-US" sz="1600" b="1" dirty="0">
                <a:latin typeface="+mn-lt"/>
              </a:rPr>
              <a:t>Kubernetes</a:t>
            </a:r>
          </a:p>
          <a:p>
            <a:pPr marL="0" indent="0">
              <a:spcBef>
                <a:spcPts val="1000"/>
              </a:spcBef>
              <a:buNone/>
            </a:pPr>
            <a:endParaRPr lang="en-US" sz="1600" b="1"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76606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9" presetClass="emph" presetSubtype="0" nodeType="withEffect">
                                  <p:stCondLst>
                                    <p:cond delay="0"/>
                                  </p:stCondLst>
                                  <p:childTnLst>
                                    <p:set>
                                      <p:cBhvr>
                                        <p:cTn id="17" dur="indefinite"/>
                                        <p:tgtEl>
                                          <p:spTgt spid="9"/>
                                        </p:tgtEl>
                                        <p:attrNameLst>
                                          <p:attrName>style.opacity</p:attrName>
                                        </p:attrNameLst>
                                      </p:cBhvr>
                                      <p:to>
                                        <p:strVal val="0.25"/>
                                      </p:to>
                                    </p:set>
                                    <p:animEffect filter="image" prLst="opacity: 0.25">
                                      <p:cBhvr rctx="IE">
                                        <p:cTn id="18" dur="indefinite"/>
                                        <p:tgtEl>
                                          <p:spTgt spid="9"/>
                                        </p:tgtEl>
                                      </p:cBhvr>
                                    </p:animEffect>
                                  </p:childTnLst>
                                </p:cTn>
                              </p:par>
                              <p:par>
                                <p:cTn id="19" presetID="22" presetClass="exit" presetSubtype="1" fill="hold" nodeType="withEffect">
                                  <p:stCondLst>
                                    <p:cond delay="0"/>
                                  </p:stCondLst>
                                  <p:childTnLst>
                                    <p:animEffect transition="out" filter="wipe(up)">
                                      <p:cBhvr>
                                        <p:cTn id="20" dur="500"/>
                                        <p:tgtEl>
                                          <p:spTgt spid="43"/>
                                        </p:tgtEl>
                                      </p:cBhvr>
                                    </p:animEffect>
                                    <p:set>
                                      <p:cBhvr>
                                        <p:cTn id="21" dur="1" fill="hold">
                                          <p:stCondLst>
                                            <p:cond delay="499"/>
                                          </p:stCondLst>
                                        </p:cTn>
                                        <p:tgtEl>
                                          <p:spTgt spid="43"/>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291905" y="187583"/>
            <a:ext cx="4586201" cy="2585323"/>
          </a:xfrm>
        </p:spPr>
        <p:txBody>
          <a:bodyPr/>
          <a:lstStyle/>
          <a:p>
            <a:r>
              <a:rPr lang="en-US" dirty="0"/>
              <a:t>SQL Server 2019</a:t>
            </a:r>
            <a:br>
              <a:rPr lang="en-US" dirty="0"/>
            </a:br>
            <a:br>
              <a:rPr lang="en-US" dirty="0"/>
            </a:br>
            <a:r>
              <a:rPr lang="en-US" dirty="0"/>
              <a:t>Always On Availability Groups on Kubernetes</a:t>
            </a:r>
            <a:br>
              <a:rPr lang="en-US" dirty="0"/>
            </a:br>
            <a:endParaRPr lang="en-US" sz="2400" dirty="0"/>
          </a:p>
        </p:txBody>
      </p:sp>
      <p:sp>
        <p:nvSpPr>
          <p:cNvPr id="6" name="Text Placeholder 5"/>
          <p:cNvSpPr>
            <a:spLocks noGrp="1"/>
          </p:cNvSpPr>
          <p:nvPr>
            <p:ph type="body" sz="quarter" idx="10"/>
          </p:nvPr>
        </p:nvSpPr>
        <p:spPr>
          <a:xfrm>
            <a:off x="354052" y="3013697"/>
            <a:ext cx="4461211" cy="2400598"/>
          </a:xfrm>
        </p:spPr>
        <p:txBody>
          <a:bodyPr/>
          <a:lstStyle/>
          <a:p>
            <a:r>
              <a:rPr lang="en-US" dirty="0"/>
              <a:t>SQL Server/k8s failover integration</a:t>
            </a:r>
          </a:p>
          <a:p>
            <a:r>
              <a:rPr lang="en-US" dirty="0"/>
              <a:t>Operator deployment</a:t>
            </a:r>
          </a:p>
          <a:p>
            <a:r>
              <a:rPr lang="en-US" dirty="0"/>
              <a:t>AG concepts all apply</a:t>
            </a:r>
          </a:p>
          <a:p>
            <a:r>
              <a:rPr lang="en-US" dirty="0"/>
              <a:t>Load Balancer for Primary App</a:t>
            </a:r>
          </a:p>
          <a:p>
            <a:r>
              <a:rPr lang="en-US" dirty="0"/>
              <a:t>Load Balancer for Secondary Replica Readers</a:t>
            </a:r>
          </a:p>
        </p:txBody>
      </p:sp>
      <p:sp>
        <p:nvSpPr>
          <p:cNvPr id="83" name="Rectangle 82">
            <a:extLst>
              <a:ext uri="{FF2B5EF4-FFF2-40B4-BE49-F238E27FC236}">
                <a16:creationId xmlns:a16="http://schemas.microsoft.com/office/drawing/2014/main" id="{5564784B-08F8-4831-B00E-C3844517542C}"/>
              </a:ext>
            </a:extLst>
          </p:cNvPr>
          <p:cNvSpPr/>
          <p:nvPr/>
        </p:nvSpPr>
        <p:spPr>
          <a:xfrm>
            <a:off x="5175247" y="278845"/>
            <a:ext cx="6735745" cy="62202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800" dirty="0">
              <a:solidFill>
                <a:srgbClr val="F4F4F4"/>
              </a:solidFill>
              <a:latin typeface="Segoe UI"/>
            </a:endParaRPr>
          </a:p>
        </p:txBody>
      </p:sp>
      <p:sp>
        <p:nvSpPr>
          <p:cNvPr id="90" name="TextBox 89">
            <a:extLst>
              <a:ext uri="{FF2B5EF4-FFF2-40B4-BE49-F238E27FC236}">
                <a16:creationId xmlns:a16="http://schemas.microsoft.com/office/drawing/2014/main" id="{CD8DBA00-65A1-45DF-9926-6C69A0EB32E3}"/>
              </a:ext>
            </a:extLst>
          </p:cNvPr>
          <p:cNvSpPr txBox="1"/>
          <p:nvPr/>
        </p:nvSpPr>
        <p:spPr>
          <a:xfrm>
            <a:off x="5784757" y="610134"/>
            <a:ext cx="5506956" cy="346521"/>
          </a:xfrm>
          <a:prstGeom prst="rect">
            <a:avLst/>
          </a:prstGeom>
          <a:noFill/>
        </p:spPr>
        <p:txBody>
          <a:bodyPr wrap="square" lIns="91427" tIns="45713" rIns="91427" bIns="45713"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defTabSz="914225"/>
            <a:r>
              <a:rPr lang="en-US" dirty="0"/>
              <a:t>Availability groups on Kubernetes </a:t>
            </a:r>
          </a:p>
        </p:txBody>
      </p:sp>
      <p:sp>
        <p:nvSpPr>
          <p:cNvPr id="91" name="Rectangle 90">
            <a:extLst>
              <a:ext uri="{FF2B5EF4-FFF2-40B4-BE49-F238E27FC236}">
                <a16:creationId xmlns:a16="http://schemas.microsoft.com/office/drawing/2014/main" id="{16123BC8-4832-40A9-AD9B-1E8222751F0F}"/>
              </a:ext>
            </a:extLst>
          </p:cNvPr>
          <p:cNvSpPr/>
          <p:nvPr/>
        </p:nvSpPr>
        <p:spPr>
          <a:xfrm>
            <a:off x="6015120" y="3673812"/>
            <a:ext cx="5029551" cy="588061"/>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27" tIns="45713" rIns="91427" bIns="45713" numCol="1" spcCol="0" rtlCol="0" fromWordArt="0" anchor="t" anchorCtr="1" forceAA="0" compatLnSpc="1">
            <a:prstTxWarp prst="textNoShape">
              <a:avLst/>
            </a:prstTxWarp>
            <a:noAutofit/>
          </a:bodyPr>
          <a:lstStyle/>
          <a:p>
            <a:pPr algn="ctr" defTabSz="609468">
              <a:defRPr/>
            </a:pPr>
            <a:r>
              <a:rPr lang="en-US" sz="1000" b="1" dirty="0">
                <a:solidFill>
                  <a:srgbClr val="000000"/>
                </a:solidFill>
                <a:latin typeface="Segoe UI"/>
              </a:rPr>
              <a:t>AG</a:t>
            </a:r>
          </a:p>
        </p:txBody>
      </p:sp>
      <p:grpSp>
        <p:nvGrpSpPr>
          <p:cNvPr id="92" name="Group 91">
            <a:extLst>
              <a:ext uri="{FF2B5EF4-FFF2-40B4-BE49-F238E27FC236}">
                <a16:creationId xmlns:a16="http://schemas.microsoft.com/office/drawing/2014/main" id="{9259D00A-1910-4025-A730-26537D232806}"/>
              </a:ext>
            </a:extLst>
          </p:cNvPr>
          <p:cNvGrpSpPr/>
          <p:nvPr/>
        </p:nvGrpSpPr>
        <p:grpSpPr>
          <a:xfrm>
            <a:off x="6335564" y="1442571"/>
            <a:ext cx="1401770" cy="1177310"/>
            <a:chOff x="7929992" y="1937589"/>
            <a:chExt cx="1335176" cy="1177477"/>
          </a:xfrm>
        </p:grpSpPr>
        <p:sp>
          <p:nvSpPr>
            <p:cNvPr id="93" name="Rectangle 92">
              <a:extLst>
                <a:ext uri="{FF2B5EF4-FFF2-40B4-BE49-F238E27FC236}">
                  <a16:creationId xmlns:a16="http://schemas.microsoft.com/office/drawing/2014/main" id="{22D33F8A-7255-4333-B83D-E3B547A2C1E4}"/>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id="{EE21CD5F-023C-4482-9E0B-02A4F98B17F2}"/>
                </a:ext>
              </a:extLst>
            </p:cNvPr>
            <p:cNvSpPr txBox="1"/>
            <p:nvPr/>
          </p:nvSpPr>
          <p:spPr>
            <a:xfrm>
              <a:off x="7929992" y="1937589"/>
              <a:ext cx="540734" cy="28071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95" name="Rectangle 94">
              <a:extLst>
                <a:ext uri="{FF2B5EF4-FFF2-40B4-BE49-F238E27FC236}">
                  <a16:creationId xmlns:a16="http://schemas.microsoft.com/office/drawing/2014/main" id="{0C2EFD28-9D4E-41BD-8694-9923D7DB5ED2}"/>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96" name="Rectangle 95">
              <a:extLst>
                <a:ext uri="{FF2B5EF4-FFF2-40B4-BE49-F238E27FC236}">
                  <a16:creationId xmlns:a16="http://schemas.microsoft.com/office/drawing/2014/main" id="{CE81383B-8706-4338-B1CD-7C035FCA3BD8}"/>
                </a:ext>
              </a:extLst>
            </p:cNvPr>
            <p:cNvSpPr/>
            <p:nvPr/>
          </p:nvSpPr>
          <p:spPr bwMode="auto">
            <a:xfrm>
              <a:off x="8211334" y="2609165"/>
              <a:ext cx="740148" cy="249299"/>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Operator</a:t>
              </a:r>
            </a:p>
          </p:txBody>
        </p:sp>
      </p:grpSp>
      <p:sp>
        <p:nvSpPr>
          <p:cNvPr id="98" name="TextBox 97">
            <a:extLst>
              <a:ext uri="{FF2B5EF4-FFF2-40B4-BE49-F238E27FC236}">
                <a16:creationId xmlns:a16="http://schemas.microsoft.com/office/drawing/2014/main" id="{C2AE80A8-EC33-4C92-8A9B-72C6B5DF3E32}"/>
              </a:ext>
            </a:extLst>
          </p:cNvPr>
          <p:cNvSpPr txBox="1"/>
          <p:nvPr/>
        </p:nvSpPr>
        <p:spPr>
          <a:xfrm>
            <a:off x="11250870" y="2307664"/>
            <a:ext cx="561051" cy="307777"/>
          </a:xfrm>
          <a:prstGeom prst="rect">
            <a:avLst/>
          </a:prstGeom>
          <a:noFill/>
        </p:spPr>
        <p:txBody>
          <a:bodyPr wrap="non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Reporting </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99" name="TextBox 98">
            <a:extLst>
              <a:ext uri="{FF2B5EF4-FFF2-40B4-BE49-F238E27FC236}">
                <a16:creationId xmlns:a16="http://schemas.microsoft.com/office/drawing/2014/main" id="{D5630FEB-C658-40F3-A8EB-EA94FC9D785E}"/>
              </a:ext>
            </a:extLst>
          </p:cNvPr>
          <p:cNvSpPr txBox="1"/>
          <p:nvPr/>
        </p:nvSpPr>
        <p:spPr>
          <a:xfrm>
            <a:off x="5228864" y="5858067"/>
            <a:ext cx="570735" cy="307777"/>
          </a:xfrm>
          <a:prstGeom prst="rect">
            <a:avLst/>
          </a:prstGeom>
          <a:noFill/>
        </p:spPr>
        <p:txBody>
          <a:bodyPr wrap="squar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Primary</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100" name="Rectangle 99">
            <a:extLst>
              <a:ext uri="{FF2B5EF4-FFF2-40B4-BE49-F238E27FC236}">
                <a16:creationId xmlns:a16="http://schemas.microsoft.com/office/drawing/2014/main" id="{6D147554-F5C1-4FCE-A556-5D20C1BFCD21}"/>
              </a:ext>
            </a:extLst>
          </p:cNvPr>
          <p:cNvSpPr/>
          <p:nvPr/>
        </p:nvSpPr>
        <p:spPr bwMode="auto">
          <a:xfrm>
            <a:off x="6351029"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01" name="TextBox 100">
            <a:extLst>
              <a:ext uri="{FF2B5EF4-FFF2-40B4-BE49-F238E27FC236}">
                <a16:creationId xmlns:a16="http://schemas.microsoft.com/office/drawing/2014/main" id="{4D1877ED-F3B9-4369-8CA8-82F2D97138ED}"/>
              </a:ext>
            </a:extLst>
          </p:cNvPr>
          <p:cNvSpPr txBox="1"/>
          <p:nvPr/>
        </p:nvSpPr>
        <p:spPr>
          <a:xfrm>
            <a:off x="6347180"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02" name="Rectangle 101">
            <a:extLst>
              <a:ext uri="{FF2B5EF4-FFF2-40B4-BE49-F238E27FC236}">
                <a16:creationId xmlns:a16="http://schemas.microsoft.com/office/drawing/2014/main" id="{45E70290-08D1-418C-A67A-81E8A5AC1902}"/>
              </a:ext>
            </a:extLst>
          </p:cNvPr>
          <p:cNvSpPr/>
          <p:nvPr/>
        </p:nvSpPr>
        <p:spPr bwMode="auto">
          <a:xfrm>
            <a:off x="6440973"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03" name="Rectangle 102">
            <a:extLst>
              <a:ext uri="{FF2B5EF4-FFF2-40B4-BE49-F238E27FC236}">
                <a16:creationId xmlns:a16="http://schemas.microsoft.com/office/drawing/2014/main" id="{24148D7A-5C3E-456B-8ACA-BC74766014D5}"/>
              </a:ext>
            </a:extLst>
          </p:cNvPr>
          <p:cNvSpPr/>
          <p:nvPr/>
        </p:nvSpPr>
        <p:spPr bwMode="auto">
          <a:xfrm>
            <a:off x="6516189"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04" name="Rectangle 103">
            <a:extLst>
              <a:ext uri="{FF2B5EF4-FFF2-40B4-BE49-F238E27FC236}">
                <a16:creationId xmlns:a16="http://schemas.microsoft.com/office/drawing/2014/main" id="{A35784A0-D12C-4B9F-A772-7039033F2756}"/>
              </a:ext>
            </a:extLst>
          </p:cNvPr>
          <p:cNvSpPr/>
          <p:nvPr/>
        </p:nvSpPr>
        <p:spPr bwMode="auto">
          <a:xfrm>
            <a:off x="6533987"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05" name="Freeform 63">
            <a:extLst>
              <a:ext uri="{FF2B5EF4-FFF2-40B4-BE49-F238E27FC236}">
                <a16:creationId xmlns:a16="http://schemas.microsoft.com/office/drawing/2014/main" id="{F5E297A2-9F72-44C4-B996-5BFAEE5329A0}"/>
              </a:ext>
            </a:extLst>
          </p:cNvPr>
          <p:cNvSpPr/>
          <p:nvPr/>
        </p:nvSpPr>
        <p:spPr bwMode="auto">
          <a:xfrm>
            <a:off x="6599280"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E77F5D78-C250-41C0-B3F7-F4D7FA297B5B}"/>
              </a:ext>
            </a:extLst>
          </p:cNvPr>
          <p:cNvSpPr/>
          <p:nvPr/>
        </p:nvSpPr>
        <p:spPr bwMode="auto">
          <a:xfrm>
            <a:off x="5904442" y="1168722"/>
            <a:ext cx="5203735" cy="502067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1600" dirty="0">
              <a:gradFill>
                <a:gsLst>
                  <a:gs pos="40075">
                    <a:srgbClr val="FFFFFF"/>
                  </a:gs>
                  <a:gs pos="30000">
                    <a:srgbClr val="FFFFFF"/>
                  </a:gs>
                </a:gsLst>
                <a:lin ang="5400000" scaled="0"/>
              </a:gradFill>
              <a:latin typeface="Segoe UI"/>
            </a:endParaRPr>
          </a:p>
        </p:txBody>
      </p:sp>
      <p:sp>
        <p:nvSpPr>
          <p:cNvPr id="107" name="TextBox 106">
            <a:extLst>
              <a:ext uri="{FF2B5EF4-FFF2-40B4-BE49-F238E27FC236}">
                <a16:creationId xmlns:a16="http://schemas.microsoft.com/office/drawing/2014/main" id="{37E0A022-7421-4AE5-A1DC-927B714E70D2}"/>
              </a:ext>
            </a:extLst>
          </p:cNvPr>
          <p:cNvSpPr txBox="1"/>
          <p:nvPr/>
        </p:nvSpPr>
        <p:spPr>
          <a:xfrm>
            <a:off x="5964362" y="1203696"/>
            <a:ext cx="2326613" cy="184666"/>
          </a:xfrm>
          <a:prstGeom prst="rect">
            <a:avLst/>
          </a:prstGeom>
          <a:noFill/>
        </p:spPr>
        <p:txBody>
          <a:bodyPr wrap="square" lIns="0" tIns="0" rIns="0" bIns="0" rtlCol="0">
            <a:spAutoFit/>
          </a:bodyPr>
          <a:lstStyle/>
          <a:p>
            <a:pPr defTabSz="914192">
              <a:defRPr/>
            </a:pP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Kubernetes cluster</a:t>
            </a:r>
          </a:p>
        </p:txBody>
      </p:sp>
      <p:cxnSp>
        <p:nvCxnSpPr>
          <p:cNvPr id="108" name="Straight Arrow Connector 107">
            <a:extLst>
              <a:ext uri="{FF2B5EF4-FFF2-40B4-BE49-F238E27FC236}">
                <a16:creationId xmlns:a16="http://schemas.microsoft.com/office/drawing/2014/main" id="{F07CCC4D-CC2A-400C-859F-52FBDEACF6CF}"/>
              </a:ext>
            </a:extLst>
          </p:cNvPr>
          <p:cNvCxnSpPr>
            <a:cxnSpLocks/>
            <a:stCxn id="142" idx="1"/>
            <a:endCxn id="146" idx="3"/>
          </p:cNvCxnSpPr>
          <p:nvPr/>
        </p:nvCxnSpPr>
        <p:spPr>
          <a:xfrm flipH="1">
            <a:off x="10898610" y="2059971"/>
            <a:ext cx="415385"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AE6C04D-63BE-4808-8B31-9D4943F43F3A}"/>
              </a:ext>
            </a:extLst>
          </p:cNvPr>
          <p:cNvCxnSpPr>
            <a:cxnSpLocks/>
          </p:cNvCxnSpPr>
          <p:nvPr/>
        </p:nvCxnSpPr>
        <p:spPr>
          <a:xfrm flipH="1" flipV="1">
            <a:off x="7040296" y="4805683"/>
            <a:ext cx="5854" cy="646161"/>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6C1D9D2-2D3F-473F-A4FB-762FBDD1AE64}"/>
              </a:ext>
            </a:extLst>
          </p:cNvPr>
          <p:cNvCxnSpPr>
            <a:cxnSpLocks/>
          </p:cNvCxnSpPr>
          <p:nvPr/>
        </p:nvCxnSpPr>
        <p:spPr>
          <a:xfrm>
            <a:off x="10605760" y="2246039"/>
            <a:ext cx="7427" cy="881942"/>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009769F-843C-48F2-B578-63D561720555}"/>
              </a:ext>
            </a:extLst>
          </p:cNvPr>
          <p:cNvCxnSpPr>
            <a:cxnSpLocks/>
            <a:stCxn id="93" idx="2"/>
            <a:endCxn id="100" idx="0"/>
          </p:cNvCxnSpPr>
          <p:nvPr/>
        </p:nvCxnSpPr>
        <p:spPr>
          <a:xfrm>
            <a:off x="7036450" y="2619880"/>
            <a:ext cx="1" cy="508100"/>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7CFDCB43-98CC-4812-9CB7-7B76ABE6C3D3}"/>
              </a:ext>
            </a:extLst>
          </p:cNvPr>
          <p:cNvSpPr/>
          <p:nvPr/>
        </p:nvSpPr>
        <p:spPr bwMode="auto">
          <a:xfrm>
            <a:off x="6565614" y="5449356"/>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sp>
        <p:nvSpPr>
          <p:cNvPr id="113" name="Rectangle 112">
            <a:extLst>
              <a:ext uri="{FF2B5EF4-FFF2-40B4-BE49-F238E27FC236}">
                <a16:creationId xmlns:a16="http://schemas.microsoft.com/office/drawing/2014/main" id="{9C2CFCE9-7A15-4EDB-95B2-9736AF32D81E}"/>
              </a:ext>
            </a:extLst>
          </p:cNvPr>
          <p:cNvSpPr/>
          <p:nvPr/>
        </p:nvSpPr>
        <p:spPr bwMode="auto">
          <a:xfrm>
            <a:off x="7957341"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4" name="TextBox 113">
            <a:extLst>
              <a:ext uri="{FF2B5EF4-FFF2-40B4-BE49-F238E27FC236}">
                <a16:creationId xmlns:a16="http://schemas.microsoft.com/office/drawing/2014/main" id="{E0A9696F-4D7A-4F54-AAAD-C93899178552}"/>
              </a:ext>
            </a:extLst>
          </p:cNvPr>
          <p:cNvSpPr txBox="1"/>
          <p:nvPr/>
        </p:nvSpPr>
        <p:spPr>
          <a:xfrm>
            <a:off x="7954481"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15" name="Rectangle 114">
            <a:extLst>
              <a:ext uri="{FF2B5EF4-FFF2-40B4-BE49-F238E27FC236}">
                <a16:creationId xmlns:a16="http://schemas.microsoft.com/office/drawing/2014/main" id="{8AEBE0A4-CA0C-4642-9E88-8019234E5DA7}"/>
              </a:ext>
            </a:extLst>
          </p:cNvPr>
          <p:cNvSpPr/>
          <p:nvPr/>
        </p:nvSpPr>
        <p:spPr bwMode="auto">
          <a:xfrm>
            <a:off x="8047285"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16" name="Rectangle 115">
            <a:extLst>
              <a:ext uri="{FF2B5EF4-FFF2-40B4-BE49-F238E27FC236}">
                <a16:creationId xmlns:a16="http://schemas.microsoft.com/office/drawing/2014/main" id="{1C678564-8C44-4B40-AB45-999B82F087B9}"/>
              </a:ext>
            </a:extLst>
          </p:cNvPr>
          <p:cNvSpPr/>
          <p:nvPr/>
        </p:nvSpPr>
        <p:spPr bwMode="auto">
          <a:xfrm>
            <a:off x="8122501"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17" name="Rectangle 116">
            <a:extLst>
              <a:ext uri="{FF2B5EF4-FFF2-40B4-BE49-F238E27FC236}">
                <a16:creationId xmlns:a16="http://schemas.microsoft.com/office/drawing/2014/main" id="{AD8B03C3-6E84-4DEE-8155-53C0B851F5DF}"/>
              </a:ext>
            </a:extLst>
          </p:cNvPr>
          <p:cNvSpPr/>
          <p:nvPr/>
        </p:nvSpPr>
        <p:spPr bwMode="auto">
          <a:xfrm>
            <a:off x="8140299"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18" name="Rectangle 117">
            <a:extLst>
              <a:ext uri="{FF2B5EF4-FFF2-40B4-BE49-F238E27FC236}">
                <a16:creationId xmlns:a16="http://schemas.microsoft.com/office/drawing/2014/main" id="{1C386814-8C38-45B6-BEE3-7525C94E4EC0}"/>
              </a:ext>
            </a:extLst>
          </p:cNvPr>
          <p:cNvSpPr/>
          <p:nvPr/>
        </p:nvSpPr>
        <p:spPr bwMode="auto">
          <a:xfrm>
            <a:off x="9590154" y="3120362"/>
            <a:ext cx="1370843" cy="168531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9" name="TextBox 118">
            <a:extLst>
              <a:ext uri="{FF2B5EF4-FFF2-40B4-BE49-F238E27FC236}">
                <a16:creationId xmlns:a16="http://schemas.microsoft.com/office/drawing/2014/main" id="{856547AB-DFCA-4AAC-A453-B2E586018CF3}"/>
              </a:ext>
            </a:extLst>
          </p:cNvPr>
          <p:cNvSpPr txBox="1"/>
          <p:nvPr/>
        </p:nvSpPr>
        <p:spPr>
          <a:xfrm>
            <a:off x="9596214"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20" name="Rectangle 119">
            <a:extLst>
              <a:ext uri="{FF2B5EF4-FFF2-40B4-BE49-F238E27FC236}">
                <a16:creationId xmlns:a16="http://schemas.microsoft.com/office/drawing/2014/main" id="{78E87748-DA1E-4532-B0E2-1C79A04E0919}"/>
              </a:ext>
            </a:extLst>
          </p:cNvPr>
          <p:cNvSpPr/>
          <p:nvPr/>
        </p:nvSpPr>
        <p:spPr bwMode="auto">
          <a:xfrm>
            <a:off x="9680099"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21" name="Rectangle 120">
            <a:extLst>
              <a:ext uri="{FF2B5EF4-FFF2-40B4-BE49-F238E27FC236}">
                <a16:creationId xmlns:a16="http://schemas.microsoft.com/office/drawing/2014/main" id="{A1C8110A-D971-4915-8094-5EE48AF649D4}"/>
              </a:ext>
            </a:extLst>
          </p:cNvPr>
          <p:cNvSpPr/>
          <p:nvPr/>
        </p:nvSpPr>
        <p:spPr bwMode="auto">
          <a:xfrm>
            <a:off x="9742805" y="3761853"/>
            <a:ext cx="1065539"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22" name="Rectangle 121">
            <a:extLst>
              <a:ext uri="{FF2B5EF4-FFF2-40B4-BE49-F238E27FC236}">
                <a16:creationId xmlns:a16="http://schemas.microsoft.com/office/drawing/2014/main" id="{7070AF64-6DF9-42FA-A3A0-61B56ED26BE8}"/>
              </a:ext>
            </a:extLst>
          </p:cNvPr>
          <p:cNvSpPr/>
          <p:nvPr/>
        </p:nvSpPr>
        <p:spPr bwMode="auto">
          <a:xfrm>
            <a:off x="9773111"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cxnSp>
        <p:nvCxnSpPr>
          <p:cNvPr id="123" name="Straight Arrow Connector 122">
            <a:extLst>
              <a:ext uri="{FF2B5EF4-FFF2-40B4-BE49-F238E27FC236}">
                <a16:creationId xmlns:a16="http://schemas.microsoft.com/office/drawing/2014/main" id="{C262A910-988B-4B7E-A683-580BDB926FDB}"/>
              </a:ext>
            </a:extLst>
          </p:cNvPr>
          <p:cNvCxnSpPr>
            <a:cxnSpLocks/>
            <a:stCxn id="112" idx="1"/>
          </p:cNvCxnSpPr>
          <p:nvPr/>
        </p:nvCxnSpPr>
        <p:spPr>
          <a:xfrm flipH="1" flipV="1">
            <a:off x="5731632" y="5652459"/>
            <a:ext cx="833982" cy="1"/>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Freeform 63">
            <a:extLst>
              <a:ext uri="{FF2B5EF4-FFF2-40B4-BE49-F238E27FC236}">
                <a16:creationId xmlns:a16="http://schemas.microsoft.com/office/drawing/2014/main" id="{AE877E1D-1E0F-4E99-A2B9-34CA7689D378}"/>
              </a:ext>
            </a:extLst>
          </p:cNvPr>
          <p:cNvSpPr/>
          <p:nvPr/>
        </p:nvSpPr>
        <p:spPr bwMode="auto">
          <a:xfrm>
            <a:off x="8200257"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Freeform 63">
            <a:extLst>
              <a:ext uri="{FF2B5EF4-FFF2-40B4-BE49-F238E27FC236}">
                <a16:creationId xmlns:a16="http://schemas.microsoft.com/office/drawing/2014/main" id="{7C688AAE-4E30-4F49-B30E-8A72DD08E5F2}"/>
              </a:ext>
            </a:extLst>
          </p:cNvPr>
          <p:cNvSpPr/>
          <p:nvPr/>
        </p:nvSpPr>
        <p:spPr bwMode="auto">
          <a:xfrm>
            <a:off x="9809202"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Multiply 3">
            <a:extLst>
              <a:ext uri="{FF2B5EF4-FFF2-40B4-BE49-F238E27FC236}">
                <a16:creationId xmlns:a16="http://schemas.microsoft.com/office/drawing/2014/main" id="{D2A61740-9D8C-434C-B674-7D045925368A}"/>
              </a:ext>
            </a:extLst>
          </p:cNvPr>
          <p:cNvSpPr/>
          <p:nvPr/>
        </p:nvSpPr>
        <p:spPr bwMode="auto">
          <a:xfrm>
            <a:off x="6540986" y="3434790"/>
            <a:ext cx="1070498" cy="1070498"/>
          </a:xfrm>
          <a:prstGeom prst="mathMultiply">
            <a:avLst>
              <a:gd name="adj1" fmla="val 6836"/>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dirty="0">
              <a:gradFill>
                <a:gsLst>
                  <a:gs pos="40075">
                    <a:srgbClr val="FFFFFF"/>
                  </a:gs>
                  <a:gs pos="30000">
                    <a:srgbClr val="FFFFFF"/>
                  </a:gs>
                </a:gsLst>
                <a:lin ang="5400000" scaled="0"/>
              </a:gradFill>
              <a:latin typeface="Segoe UI"/>
            </a:endParaRPr>
          </a:p>
        </p:txBody>
      </p:sp>
      <p:cxnSp>
        <p:nvCxnSpPr>
          <p:cNvPr id="127" name="Connector: Elbow 126">
            <a:extLst>
              <a:ext uri="{FF2B5EF4-FFF2-40B4-BE49-F238E27FC236}">
                <a16:creationId xmlns:a16="http://schemas.microsoft.com/office/drawing/2014/main" id="{D848C250-93B7-4BF9-8CC2-DE4719509C8E}"/>
              </a:ext>
            </a:extLst>
          </p:cNvPr>
          <p:cNvCxnSpPr>
            <a:cxnSpLocks/>
            <a:stCxn id="93" idx="2"/>
            <a:endCxn id="113" idx="0"/>
          </p:cNvCxnSpPr>
          <p:nvPr/>
        </p:nvCxnSpPr>
        <p:spPr>
          <a:xfrm rot="16200000" flipH="1">
            <a:off x="7585555" y="2070775"/>
            <a:ext cx="508100" cy="1606313"/>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FCE84AD6-2480-4690-A25D-A7D2DA601F1A}"/>
              </a:ext>
            </a:extLst>
          </p:cNvPr>
          <p:cNvCxnSpPr>
            <a:cxnSpLocks/>
            <a:stCxn id="93" idx="2"/>
            <a:endCxn id="118" idx="0"/>
          </p:cNvCxnSpPr>
          <p:nvPr/>
        </p:nvCxnSpPr>
        <p:spPr>
          <a:xfrm rot="16200000" flipH="1">
            <a:off x="8405772" y="1250558"/>
            <a:ext cx="500481" cy="3239127"/>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9FB12330-BC4A-4B5E-9DCC-7B810A7CCA09}"/>
              </a:ext>
            </a:extLst>
          </p:cNvPr>
          <p:cNvCxnSpPr>
            <a:cxnSpLocks/>
            <a:stCxn id="112" idx="3"/>
            <a:endCxn id="113" idx="2"/>
          </p:cNvCxnSpPr>
          <p:nvPr/>
        </p:nvCxnSpPr>
        <p:spPr>
          <a:xfrm flipV="1">
            <a:off x="7496934" y="4805681"/>
            <a:ext cx="1145829" cy="846779"/>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041B7E9D-A088-4306-85A8-FBFC32AFB1F7}"/>
              </a:ext>
            </a:extLst>
          </p:cNvPr>
          <p:cNvGrpSpPr/>
          <p:nvPr/>
        </p:nvGrpSpPr>
        <p:grpSpPr>
          <a:xfrm>
            <a:off x="5296833" y="5394896"/>
            <a:ext cx="434799" cy="421259"/>
            <a:chOff x="7157554" y="1735934"/>
            <a:chExt cx="397423" cy="398542"/>
          </a:xfrm>
        </p:grpSpPr>
        <p:grpSp>
          <p:nvGrpSpPr>
            <p:cNvPr id="131" name="Group 130">
              <a:extLst>
                <a:ext uri="{FF2B5EF4-FFF2-40B4-BE49-F238E27FC236}">
                  <a16:creationId xmlns:a16="http://schemas.microsoft.com/office/drawing/2014/main" id="{C91B7B4B-A4A8-44DD-B8B6-F7B1CD1CF4B0}"/>
                </a:ext>
              </a:extLst>
            </p:cNvPr>
            <p:cNvGrpSpPr/>
            <p:nvPr/>
          </p:nvGrpSpPr>
          <p:grpSpPr>
            <a:xfrm>
              <a:off x="7157554" y="1735934"/>
              <a:ext cx="397423" cy="398542"/>
              <a:chOff x="2107244" y="1575258"/>
              <a:chExt cx="310993" cy="264555"/>
            </a:xfrm>
            <a:solidFill>
              <a:srgbClr val="0078D7"/>
            </a:solidFill>
          </p:grpSpPr>
          <p:sp>
            <p:nvSpPr>
              <p:cNvPr id="136" name="Rectangle 9">
                <a:extLst>
                  <a:ext uri="{FF2B5EF4-FFF2-40B4-BE49-F238E27FC236}">
                    <a16:creationId xmlns:a16="http://schemas.microsoft.com/office/drawing/2014/main" id="{F17171C2-19ED-4062-9DA4-50F24C90C79A}"/>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sp>
            <p:nvSpPr>
              <p:cNvPr id="137" name="Line 10">
                <a:extLst>
                  <a:ext uri="{FF2B5EF4-FFF2-40B4-BE49-F238E27FC236}">
                    <a16:creationId xmlns:a16="http://schemas.microsoft.com/office/drawing/2014/main" id="{CE2BA7A9-E0C5-4AA0-90E3-CD9EA2D3F4BC}"/>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grpSp>
        <p:grpSp>
          <p:nvGrpSpPr>
            <p:cNvPr id="132" name="Group 131">
              <a:extLst>
                <a:ext uri="{FF2B5EF4-FFF2-40B4-BE49-F238E27FC236}">
                  <a16:creationId xmlns:a16="http://schemas.microsoft.com/office/drawing/2014/main" id="{86F6DDED-2B52-4B8F-B25F-AF0A80A1A21E}"/>
                </a:ext>
              </a:extLst>
            </p:cNvPr>
            <p:cNvGrpSpPr/>
            <p:nvPr/>
          </p:nvGrpSpPr>
          <p:grpSpPr>
            <a:xfrm>
              <a:off x="7255156" y="1903738"/>
              <a:ext cx="191394" cy="180132"/>
              <a:chOff x="2198132" y="1701907"/>
              <a:chExt cx="95690" cy="90061"/>
            </a:xfrm>
            <a:solidFill>
              <a:srgbClr val="50E6FF"/>
            </a:solidFill>
          </p:grpSpPr>
          <p:sp>
            <p:nvSpPr>
              <p:cNvPr id="134" name="Freeform 14">
                <a:extLst>
                  <a:ext uri="{FF2B5EF4-FFF2-40B4-BE49-F238E27FC236}">
                    <a16:creationId xmlns:a16="http://schemas.microsoft.com/office/drawing/2014/main" id="{BA6F548C-59B5-4666-92AD-19CE92AA191A}"/>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sp>
            <p:nvSpPr>
              <p:cNvPr id="135" name="Line 15">
                <a:extLst>
                  <a:ext uri="{FF2B5EF4-FFF2-40B4-BE49-F238E27FC236}">
                    <a16:creationId xmlns:a16="http://schemas.microsoft.com/office/drawing/2014/main" id="{5520BF41-17D5-4E3A-B923-90D9CE2CE795}"/>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grpSp>
        <p:sp>
          <p:nvSpPr>
            <p:cNvPr id="133" name="Oval 132">
              <a:extLst>
                <a:ext uri="{FF2B5EF4-FFF2-40B4-BE49-F238E27FC236}">
                  <a16:creationId xmlns:a16="http://schemas.microsoft.com/office/drawing/2014/main" id="{C9BF4C65-4FFA-4048-A086-468184E056D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defTabSz="914225">
                <a:defRPr/>
              </a:pPr>
              <a:endParaRPr lang="en-US" sz="1800" kern="0" dirty="0">
                <a:solidFill>
                  <a:prstClr val="black"/>
                </a:solidFill>
                <a:latin typeface="Arial" charset="0"/>
                <a:ea typeface="Arial" charset="0"/>
                <a:cs typeface="Arial" charset="0"/>
              </a:endParaRPr>
            </a:p>
          </p:txBody>
        </p:sp>
      </p:grpSp>
      <p:grpSp>
        <p:nvGrpSpPr>
          <p:cNvPr id="138" name="Group 137">
            <a:extLst>
              <a:ext uri="{FF2B5EF4-FFF2-40B4-BE49-F238E27FC236}">
                <a16:creationId xmlns:a16="http://schemas.microsoft.com/office/drawing/2014/main" id="{66EBAA8D-0E87-4DFF-B116-D984B9CEE219}"/>
              </a:ext>
            </a:extLst>
          </p:cNvPr>
          <p:cNvGrpSpPr/>
          <p:nvPr/>
        </p:nvGrpSpPr>
        <p:grpSpPr>
          <a:xfrm>
            <a:off x="11313996" y="1849339"/>
            <a:ext cx="434799" cy="421259"/>
            <a:chOff x="7157554" y="1735934"/>
            <a:chExt cx="397423" cy="398542"/>
          </a:xfrm>
        </p:grpSpPr>
        <p:grpSp>
          <p:nvGrpSpPr>
            <p:cNvPr id="139" name="Group 138">
              <a:extLst>
                <a:ext uri="{FF2B5EF4-FFF2-40B4-BE49-F238E27FC236}">
                  <a16:creationId xmlns:a16="http://schemas.microsoft.com/office/drawing/2014/main" id="{DE86C69B-7287-4502-89DF-04FBE6963697}"/>
                </a:ext>
              </a:extLst>
            </p:cNvPr>
            <p:cNvGrpSpPr/>
            <p:nvPr/>
          </p:nvGrpSpPr>
          <p:grpSpPr>
            <a:xfrm>
              <a:off x="7157554" y="1735934"/>
              <a:ext cx="397423" cy="398542"/>
              <a:chOff x="2107244" y="1575258"/>
              <a:chExt cx="310993" cy="264555"/>
            </a:xfrm>
            <a:solidFill>
              <a:srgbClr val="0078D7"/>
            </a:solidFill>
          </p:grpSpPr>
          <p:sp>
            <p:nvSpPr>
              <p:cNvPr id="142" name="Rectangle 9">
                <a:extLst>
                  <a:ext uri="{FF2B5EF4-FFF2-40B4-BE49-F238E27FC236}">
                    <a16:creationId xmlns:a16="http://schemas.microsoft.com/office/drawing/2014/main" id="{A1B540AF-CCBB-4822-AD5F-DCA1DAC43FB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sp>
            <p:nvSpPr>
              <p:cNvPr id="143" name="Line 10">
                <a:extLst>
                  <a:ext uri="{FF2B5EF4-FFF2-40B4-BE49-F238E27FC236}">
                    <a16:creationId xmlns:a16="http://schemas.microsoft.com/office/drawing/2014/main" id="{39D68F2D-48E2-4472-A4BC-15BA096F7CB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grpSp>
        <p:sp>
          <p:nvSpPr>
            <p:cNvPr id="140" name="Line 15">
              <a:extLst>
                <a:ext uri="{FF2B5EF4-FFF2-40B4-BE49-F238E27FC236}">
                  <a16:creationId xmlns:a16="http://schemas.microsoft.com/office/drawing/2014/main" id="{E3B48B09-0578-435A-BE5A-483477E78E9F}"/>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dirty="0">
                <a:solidFill>
                  <a:srgbClr val="3F3F3F"/>
                </a:solidFill>
                <a:latin typeface="Segoe UI"/>
              </a:endParaRPr>
            </a:p>
          </p:txBody>
        </p:sp>
        <p:sp>
          <p:nvSpPr>
            <p:cNvPr id="141" name="Oval 140">
              <a:extLst>
                <a:ext uri="{FF2B5EF4-FFF2-40B4-BE49-F238E27FC236}">
                  <a16:creationId xmlns:a16="http://schemas.microsoft.com/office/drawing/2014/main" id="{723ABECD-9428-4C96-AB49-46AC8746310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algn="ctr" defTabSz="914225">
                <a:defRPr/>
              </a:pPr>
              <a:endParaRPr lang="en-US" sz="1800" kern="0" dirty="0">
                <a:solidFill>
                  <a:prstClr val="black"/>
                </a:solidFill>
                <a:latin typeface="Arial" charset="0"/>
                <a:ea typeface="Arial" charset="0"/>
                <a:cs typeface="Arial" charset="0"/>
              </a:endParaRPr>
            </a:p>
          </p:txBody>
        </p:sp>
      </p:grpSp>
      <p:sp>
        <p:nvSpPr>
          <p:cNvPr id="144" name="Rectangle 143">
            <a:extLst>
              <a:ext uri="{FF2B5EF4-FFF2-40B4-BE49-F238E27FC236}">
                <a16:creationId xmlns:a16="http://schemas.microsoft.com/office/drawing/2014/main" id="{19C615FE-3594-4F7A-B500-40234931D563}"/>
              </a:ext>
            </a:extLst>
          </p:cNvPr>
          <p:cNvSpPr/>
          <p:nvPr/>
        </p:nvSpPr>
        <p:spPr bwMode="auto">
          <a:xfrm>
            <a:off x="8120753" y="3761851"/>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45" name="Rectangle 144">
            <a:extLst>
              <a:ext uri="{FF2B5EF4-FFF2-40B4-BE49-F238E27FC236}">
                <a16:creationId xmlns:a16="http://schemas.microsoft.com/office/drawing/2014/main" id="{38C0C978-FDCD-4744-B1F1-065FC57BD070}"/>
              </a:ext>
            </a:extLst>
          </p:cNvPr>
          <p:cNvSpPr/>
          <p:nvPr/>
        </p:nvSpPr>
        <p:spPr bwMode="auto">
          <a:xfrm>
            <a:off x="6517663" y="3763568"/>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46" name="Rectangle 145">
            <a:extLst>
              <a:ext uri="{FF2B5EF4-FFF2-40B4-BE49-F238E27FC236}">
                <a16:creationId xmlns:a16="http://schemas.microsoft.com/office/drawing/2014/main" id="{FF7661F4-054E-432C-BB86-310E70464B3B}"/>
              </a:ext>
            </a:extLst>
          </p:cNvPr>
          <p:cNvSpPr/>
          <p:nvPr/>
        </p:nvSpPr>
        <p:spPr bwMode="auto">
          <a:xfrm>
            <a:off x="9967290" y="1860382"/>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grpSp>
        <p:nvGrpSpPr>
          <p:cNvPr id="147" name="Group 146">
            <a:extLst>
              <a:ext uri="{FF2B5EF4-FFF2-40B4-BE49-F238E27FC236}">
                <a16:creationId xmlns:a16="http://schemas.microsoft.com/office/drawing/2014/main" id="{7306F072-4B38-4579-A30D-4400CF62BACC}"/>
              </a:ext>
            </a:extLst>
          </p:cNvPr>
          <p:cNvGrpSpPr/>
          <p:nvPr/>
        </p:nvGrpSpPr>
        <p:grpSpPr>
          <a:xfrm>
            <a:off x="7233304" y="2266589"/>
            <a:ext cx="3199647" cy="845403"/>
            <a:chOff x="7233465" y="2266423"/>
            <a:chExt cx="3200101" cy="845523"/>
          </a:xfrm>
        </p:grpSpPr>
        <p:cxnSp>
          <p:nvCxnSpPr>
            <p:cNvPr id="148" name="Connector: Elbow 147">
              <a:extLst>
                <a:ext uri="{FF2B5EF4-FFF2-40B4-BE49-F238E27FC236}">
                  <a16:creationId xmlns:a16="http://schemas.microsoft.com/office/drawing/2014/main" id="{0592F195-E733-4C5C-AFC2-B96EF3120362}"/>
                </a:ext>
              </a:extLst>
            </p:cNvPr>
            <p:cNvCxnSpPr>
              <a:cxnSpLocks/>
              <a:stCxn id="146" idx="2"/>
            </p:cNvCxnSpPr>
            <p:nvPr/>
          </p:nvCxnSpPr>
          <p:spPr>
            <a:xfrm rot="5400000">
              <a:off x="8607385" y="892506"/>
              <a:ext cx="452263" cy="3200098"/>
            </a:xfrm>
            <a:prstGeom prst="bentConnector2">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B6E43BE-E280-4C37-A5A6-9A4F1694C9EB}"/>
                </a:ext>
              </a:extLst>
            </p:cNvPr>
            <p:cNvCxnSpPr>
              <a:cxnSpLocks/>
            </p:cNvCxnSpPr>
            <p:nvPr/>
          </p:nvCxnSpPr>
          <p:spPr>
            <a:xfrm flipH="1">
              <a:off x="7233465" y="2718687"/>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6653D781-3CD3-4570-BE82-19A017547F8F}"/>
              </a:ext>
            </a:extLst>
          </p:cNvPr>
          <p:cNvGrpSpPr/>
          <p:nvPr/>
        </p:nvGrpSpPr>
        <p:grpSpPr>
          <a:xfrm>
            <a:off x="8839614" y="2261547"/>
            <a:ext cx="1591525" cy="856849"/>
            <a:chOff x="8840003" y="2261380"/>
            <a:chExt cx="1591750" cy="856971"/>
          </a:xfrm>
        </p:grpSpPr>
        <p:cxnSp>
          <p:nvCxnSpPr>
            <p:cNvPr id="151" name="Straight Arrow Connector 150">
              <a:extLst>
                <a:ext uri="{FF2B5EF4-FFF2-40B4-BE49-F238E27FC236}">
                  <a16:creationId xmlns:a16="http://schemas.microsoft.com/office/drawing/2014/main" id="{0D1CBDE0-DC69-496F-9F2F-CD3DE8A1F700}"/>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8BC09C5-E33D-411B-A8AD-F111B6675867}"/>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4612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500"/>
                                  </p:stCondLst>
                                  <p:childTnLst>
                                    <p:set>
                                      <p:cBhvr>
                                        <p:cTn id="49" dur="1" fill="hold">
                                          <p:stCondLst>
                                            <p:cond delay="0"/>
                                          </p:stCondLst>
                                        </p:cTn>
                                        <p:tgtEl>
                                          <p:spTgt spid="125"/>
                                        </p:tgtEl>
                                        <p:attrNameLst>
                                          <p:attrName>style.visibility</p:attrName>
                                        </p:attrNameLst>
                                      </p:cBhvr>
                                      <p:to>
                                        <p:strVal val="visible"/>
                                      </p:to>
                                    </p:set>
                                  </p:childTnLst>
                                </p:cTn>
                              </p:par>
                              <p:par>
                                <p:cTn id="50" presetID="1" presetClass="entr" presetSubtype="0" fill="hold" grpId="0" nodeType="withEffect">
                                  <p:stCondLst>
                                    <p:cond delay="500"/>
                                  </p:stCondLst>
                                  <p:childTnLst>
                                    <p:set>
                                      <p:cBhvr>
                                        <p:cTn id="51" dur="1" fill="hold">
                                          <p:stCondLst>
                                            <p:cond delay="0"/>
                                          </p:stCondLst>
                                        </p:cTn>
                                        <p:tgtEl>
                                          <p:spTgt spid="1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0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4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3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1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fade">
                                      <p:cBhvr>
                                        <p:cTn id="82" dur="500"/>
                                        <p:tgtEl>
                                          <p:spTgt spid="126"/>
                                        </p:tgtEl>
                                      </p:cBhvr>
                                    </p:animEffect>
                                  </p:childTnLst>
                                </p:cTn>
                              </p:par>
                              <p:par>
                                <p:cTn id="83" presetID="7" presetClass="emph" presetSubtype="2" fill="hold" nodeType="withEffect">
                                  <p:stCondLst>
                                    <p:cond delay="0"/>
                                  </p:stCondLst>
                                  <p:childTnLst>
                                    <p:animClr clrSpc="rgb" dir="cw">
                                      <p:cBhvr>
                                        <p:cTn id="84" dur="500" fill="hold"/>
                                        <p:tgtEl>
                                          <p:spTgt spid="100"/>
                                        </p:tgtEl>
                                        <p:attrNameLst>
                                          <p:attrName>stroke.color</p:attrName>
                                        </p:attrNameLst>
                                      </p:cBhvr>
                                      <p:to>
                                        <a:srgbClr val="D83B01"/>
                                      </p:to>
                                    </p:animClr>
                                    <p:set>
                                      <p:cBhvr>
                                        <p:cTn id="85" dur="500" fill="hold"/>
                                        <p:tgtEl>
                                          <p:spTgt spid="100"/>
                                        </p:tgtEl>
                                        <p:attrNameLst>
                                          <p:attrName>stroke.on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0" nodeType="clickEffect">
                                  <p:stCondLst>
                                    <p:cond delay="0"/>
                                  </p:stCondLst>
                                  <p:childTnLst>
                                    <p:animEffect transition="out" filter="fade">
                                      <p:cBhvr>
                                        <p:cTn id="89" dur="500"/>
                                        <p:tgtEl>
                                          <p:spTgt spid="116"/>
                                        </p:tgtEl>
                                      </p:cBhvr>
                                    </p:animEffect>
                                    <p:set>
                                      <p:cBhvr>
                                        <p:cTn id="90" dur="1" fill="hold">
                                          <p:stCondLst>
                                            <p:cond delay="499"/>
                                          </p:stCondLst>
                                        </p:cTn>
                                        <p:tgtEl>
                                          <p:spTgt spid="116"/>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144"/>
                                        </p:tgtEl>
                                        <p:attrNameLst>
                                          <p:attrName>style.visibility</p:attrName>
                                        </p:attrNameLst>
                                      </p:cBhvr>
                                      <p:to>
                                        <p:strVal val="visible"/>
                                      </p:to>
                                    </p:set>
                                    <p:animEffect transition="in" filter="fade">
                                      <p:cBhvr>
                                        <p:cTn id="93" dur="500"/>
                                        <p:tgtEl>
                                          <p:spTgt spid="144"/>
                                        </p:tgtEl>
                                      </p:cBhvr>
                                    </p:animEffect>
                                  </p:childTnLst>
                                </p:cTn>
                              </p:par>
                            </p:childTnLst>
                          </p:cTn>
                        </p:par>
                        <p:par>
                          <p:cTn id="94" fill="hold">
                            <p:stCondLst>
                              <p:cond delay="500"/>
                            </p:stCondLst>
                            <p:childTnLst>
                              <p:par>
                                <p:cTn id="95" presetID="10" presetClass="exit" presetSubtype="0" fill="hold" nodeType="afterEffect">
                                  <p:stCondLst>
                                    <p:cond delay="0"/>
                                  </p:stCondLst>
                                  <p:childTnLst>
                                    <p:animEffect transition="out" filter="fade">
                                      <p:cBhvr>
                                        <p:cTn id="96" dur="500"/>
                                        <p:tgtEl>
                                          <p:spTgt spid="109"/>
                                        </p:tgtEl>
                                      </p:cBhvr>
                                    </p:animEffect>
                                    <p:set>
                                      <p:cBhvr>
                                        <p:cTn id="97" dur="1" fill="hold">
                                          <p:stCondLst>
                                            <p:cond delay="499"/>
                                          </p:stCondLst>
                                        </p:cTn>
                                        <p:tgtEl>
                                          <p:spTgt spid="109"/>
                                        </p:tgtEl>
                                        <p:attrNameLst>
                                          <p:attrName>style.visibility</p:attrName>
                                        </p:attrNameLst>
                                      </p:cBhvr>
                                      <p:to>
                                        <p:strVal val="hidden"/>
                                      </p:to>
                                    </p:set>
                                  </p:childTnLst>
                                </p:cTn>
                              </p:par>
                              <p:par>
                                <p:cTn id="98" presetID="22" presetClass="entr" presetSubtype="8" fill="hold" nodeType="withEffect">
                                  <p:stCondLst>
                                    <p:cond delay="0"/>
                                  </p:stCondLst>
                                  <p:childTnLst>
                                    <p:set>
                                      <p:cBhvr>
                                        <p:cTn id="99" dur="1" fill="hold">
                                          <p:stCondLst>
                                            <p:cond delay="0"/>
                                          </p:stCondLst>
                                        </p:cTn>
                                        <p:tgtEl>
                                          <p:spTgt spid="129"/>
                                        </p:tgtEl>
                                        <p:attrNameLst>
                                          <p:attrName>style.visibility</p:attrName>
                                        </p:attrNameLst>
                                      </p:cBhvr>
                                      <p:to>
                                        <p:strVal val="visible"/>
                                      </p:to>
                                    </p:set>
                                    <p:animEffect transition="in" filter="wipe(left)">
                                      <p:cBhvr>
                                        <p:cTn id="100" dur="500"/>
                                        <p:tgtEl>
                                          <p:spTgt spid="12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126"/>
                                        </p:tgtEl>
                                      </p:cBhvr>
                                    </p:animEffect>
                                    <p:set>
                                      <p:cBhvr>
                                        <p:cTn id="105" dur="1" fill="hold">
                                          <p:stCondLst>
                                            <p:cond delay="499"/>
                                          </p:stCondLst>
                                        </p:cTn>
                                        <p:tgtEl>
                                          <p:spTgt spid="126"/>
                                        </p:tgtEl>
                                        <p:attrNameLst>
                                          <p:attrName>style.visibility</p:attrName>
                                        </p:attrNameLst>
                                      </p:cBhvr>
                                      <p:to>
                                        <p:strVal val="hidden"/>
                                      </p:to>
                                    </p:set>
                                  </p:childTnLst>
                                </p:cTn>
                              </p:par>
                              <p:par>
                                <p:cTn id="106" presetID="7" presetClass="emph" presetSubtype="2" fill="hold" nodeType="withEffect">
                                  <p:stCondLst>
                                    <p:cond delay="0"/>
                                  </p:stCondLst>
                                  <p:childTnLst>
                                    <p:animClr clrSpc="rgb" dir="cw">
                                      <p:cBhvr>
                                        <p:cTn id="107" dur="500" fill="hold"/>
                                        <p:tgtEl>
                                          <p:spTgt spid="100"/>
                                        </p:tgtEl>
                                        <p:attrNameLst>
                                          <p:attrName>stroke.color</p:attrName>
                                        </p:attrNameLst>
                                      </p:cBhvr>
                                      <p:to>
                                        <a:srgbClr val="737373"/>
                                      </p:to>
                                    </p:animClr>
                                    <p:set>
                                      <p:cBhvr>
                                        <p:cTn id="108" dur="500" fill="hold"/>
                                        <p:tgtEl>
                                          <p:spTgt spid="100"/>
                                        </p:tgtEl>
                                        <p:attrNameLst>
                                          <p:attrName>stroke.on</p:attrName>
                                        </p:attrNameLst>
                                      </p:cBhvr>
                                      <p:to>
                                        <p:strVal val="true"/>
                                      </p:to>
                                    </p:set>
                                  </p:childTnLst>
                                </p:cTn>
                              </p:par>
                              <p:par>
                                <p:cTn id="109" presetID="10" presetClass="entr" presetSubtype="0" fill="hold" grpId="0" nodeType="withEffect">
                                  <p:stCondLst>
                                    <p:cond delay="0"/>
                                  </p:stCondLst>
                                  <p:childTnLst>
                                    <p:set>
                                      <p:cBhvr>
                                        <p:cTn id="110" dur="1" fill="hold">
                                          <p:stCondLst>
                                            <p:cond delay="0"/>
                                          </p:stCondLst>
                                        </p:cTn>
                                        <p:tgtEl>
                                          <p:spTgt spid="145"/>
                                        </p:tgtEl>
                                        <p:attrNameLst>
                                          <p:attrName>style.visibility</p:attrName>
                                        </p:attrNameLst>
                                      </p:cBhvr>
                                      <p:to>
                                        <p:strVal val="visible"/>
                                      </p:to>
                                    </p:set>
                                    <p:animEffect transition="in" filter="fade">
                                      <p:cBhvr>
                                        <p:cTn id="111" dur="500"/>
                                        <p:tgtEl>
                                          <p:spTgt spid="145"/>
                                        </p:tgtEl>
                                      </p:cBhvr>
                                    </p:animEffect>
                                  </p:childTnLst>
                                </p:cTn>
                              </p:par>
                              <p:par>
                                <p:cTn id="112" presetID="10" presetClass="exit" presetSubtype="0" fill="hold" grpId="0" nodeType="withEffect">
                                  <p:stCondLst>
                                    <p:cond delay="0"/>
                                  </p:stCondLst>
                                  <p:childTnLst>
                                    <p:animEffect transition="out" filter="fade">
                                      <p:cBhvr>
                                        <p:cTn id="113" dur="500"/>
                                        <p:tgtEl>
                                          <p:spTgt spid="103"/>
                                        </p:tgtEl>
                                      </p:cBhvr>
                                    </p:animEffect>
                                    <p:set>
                                      <p:cBhvr>
                                        <p:cTn id="114" dur="1" fill="hold">
                                          <p:stCondLst>
                                            <p:cond delay="499"/>
                                          </p:stCondLst>
                                        </p:cTn>
                                        <p:tgtEl>
                                          <p:spTgt spid="103"/>
                                        </p:tgtEl>
                                        <p:attrNameLst>
                                          <p:attrName>style.visibility</p:attrName>
                                        </p:attrNameLst>
                                      </p:cBhvr>
                                      <p:to>
                                        <p:strVal val="hidden"/>
                                      </p:to>
                                    </p:set>
                                  </p:childTnLst>
                                </p:cTn>
                              </p:par>
                            </p:childTnLst>
                          </p:cTn>
                        </p:par>
                        <p:par>
                          <p:cTn id="115" fill="hold">
                            <p:stCondLst>
                              <p:cond delay="500"/>
                            </p:stCondLst>
                            <p:childTnLst>
                              <p:par>
                                <p:cTn id="116" presetID="1" presetClass="exit" presetSubtype="0" fill="hold" nodeType="afterEffect">
                                  <p:stCondLst>
                                    <p:cond delay="0"/>
                                  </p:stCondLst>
                                  <p:childTnLst>
                                    <p:set>
                                      <p:cBhvr>
                                        <p:cTn id="117" dur="1" fill="hold">
                                          <p:stCondLst>
                                            <p:cond delay="0"/>
                                          </p:stCondLst>
                                        </p:cTn>
                                        <p:tgtEl>
                                          <p:spTgt spid="150"/>
                                        </p:tgtEl>
                                        <p:attrNameLst>
                                          <p:attrName>style.visibility</p:attrName>
                                        </p:attrNameLst>
                                      </p:cBhvr>
                                      <p:to>
                                        <p:strVal val="hidden"/>
                                      </p:to>
                                    </p:set>
                                  </p:childTnLst>
                                </p:cTn>
                              </p:par>
                            </p:childTnLst>
                          </p:cTn>
                        </p:par>
                        <p:par>
                          <p:cTn id="118" fill="hold">
                            <p:stCondLst>
                              <p:cond delay="500"/>
                            </p:stCondLst>
                            <p:childTnLst>
                              <p:par>
                                <p:cTn id="119" presetID="1" presetClass="entr" presetSubtype="0" fill="hold" nodeType="afterEffect">
                                  <p:stCondLst>
                                    <p:cond delay="0"/>
                                  </p:stCondLst>
                                  <p:childTnLst>
                                    <p:set>
                                      <p:cBhvr>
                                        <p:cTn id="12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8" grpId="0"/>
      <p:bldP spid="99" grpId="0"/>
      <p:bldP spid="100" grpId="0" animBg="1"/>
      <p:bldP spid="101" grpId="0"/>
      <p:bldP spid="102" grpId="0" animBg="1"/>
      <p:bldP spid="103" grpId="0" animBg="1"/>
      <p:bldP spid="103" grpId="1" animBg="1"/>
      <p:bldP spid="104" grpId="0" animBg="1"/>
      <p:bldP spid="105" grpId="0" animBg="1"/>
      <p:bldP spid="112" grpId="0" animBg="1"/>
      <p:bldP spid="113" grpId="0" animBg="1"/>
      <p:bldP spid="114" grpId="0"/>
      <p:bldP spid="115" grpId="0" animBg="1"/>
      <p:bldP spid="116" grpId="0" animBg="1"/>
      <p:bldP spid="116" grpId="1" animBg="1"/>
      <p:bldP spid="117" grpId="0" animBg="1"/>
      <p:bldP spid="118" grpId="0" animBg="1"/>
      <p:bldP spid="119" grpId="0"/>
      <p:bldP spid="120" grpId="0" animBg="1"/>
      <p:bldP spid="121" grpId="0" animBg="1"/>
      <p:bldP spid="122" grpId="0" animBg="1"/>
      <p:bldP spid="124" grpId="0" animBg="1"/>
      <p:bldP spid="125" grpId="0" animBg="1"/>
      <p:bldP spid="126" grpId="0" animBg="1"/>
      <p:bldP spid="126" grpId="1" animBg="1"/>
      <p:bldP spid="144" grpId="0" animBg="1"/>
      <p:bldP spid="145" grpId="0" animBg="1"/>
      <p:bldP spid="1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1034"/>
                                        </p:tgtEl>
                                        <p:attrNameLst>
                                          <p:attrName>style.visibility</p:attrName>
                                        </p:attrNameLst>
                                      </p:cBhvr>
                                      <p:to>
                                        <p:strVal val="visible"/>
                                      </p:to>
                                    </p:set>
                                    <p:animEffect transition="in" filter="fade">
                                      <p:cBhvr>
                                        <p:cTn id="45" dur="500"/>
                                        <p:tgtEl>
                                          <p:spTgt spid="10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2286957347"/>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8382166" cy="153888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pPr algn="l"/>
            <a:r>
              <a:rPr lang="en-US" sz="2000" dirty="0">
                <a:hlinkClick r:id="rId9"/>
              </a:rPr>
              <a:t>https://github.com/microsoft/sqlworkshops/tree/master/sql2019lab/slides</a:t>
            </a:r>
            <a:endParaRPr lang="en-US" sz="2000" dirty="0"/>
          </a:p>
          <a:p>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701710" y="1486100"/>
            <a:ext cx="4472783" cy="3161841"/>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1" y="134595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077310"/>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804618"/>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670219" y="3561340"/>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032" y="429750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2612" y="4325780"/>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896" y="3555242"/>
            <a:ext cx="504814" cy="5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dirty="0">
                <a:latin typeface="Segoe UI" panose="020B0502040204020203" pitchFamily="34" charset="0"/>
                <a:cs typeface="Segoe UI" panose="020B0502040204020203" pitchFamily="34" charset="0"/>
              </a:rPr>
              <a:t>In-Memory Databases</a:t>
            </a: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795911"/>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Feature Restriction</a:t>
            </a: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Icons.User" Revision="1" Stencil="System.Storyboarding.Icons" StencilVersion="0.1"/>
</Control>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2.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8325</TotalTime>
  <Words>2723</Words>
  <Application>Microsoft Office PowerPoint</Application>
  <PresentationFormat>Widescreen</PresentationFormat>
  <Paragraphs>567</Paragraphs>
  <Slides>26</Slides>
  <Notes>22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SQL Server 2019 and Linux and Containers</vt:lpstr>
      <vt:lpstr>Why SQL Server and Containers?</vt:lpstr>
      <vt:lpstr>SQL Server - Shared storage HA in Kubernetes</vt:lpstr>
      <vt:lpstr>SQL Server 2019  Always On Availability Groups on Kubernetes </vt:lpstr>
      <vt:lpstr>Enhancing the developer experience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28</cp:revision>
  <dcterms:created xsi:type="dcterms:W3CDTF">2018-08-10T17:04:28Z</dcterms:created>
  <dcterms:modified xsi:type="dcterms:W3CDTF">2019-08-08T00:57:17Z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