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0" r:id="rId3"/>
    <p:sldMasterId id="2147483684" r:id="rId4"/>
  </p:sldMasterIdLst>
  <p:notesMasterIdLst>
    <p:notesMasterId r:id="rId48"/>
  </p:notesMasterIdLst>
  <p:sldIdLst>
    <p:sldId id="1720" r:id="rId5"/>
    <p:sldId id="4730" r:id="rId6"/>
    <p:sldId id="4729" r:id="rId7"/>
    <p:sldId id="4478" r:id="rId8"/>
    <p:sldId id="4731" r:id="rId9"/>
    <p:sldId id="4732" r:id="rId10"/>
    <p:sldId id="4733" r:id="rId11"/>
    <p:sldId id="4734" r:id="rId12"/>
    <p:sldId id="1721" r:id="rId13"/>
    <p:sldId id="4735" r:id="rId14"/>
    <p:sldId id="4736" r:id="rId15"/>
    <p:sldId id="4737" r:id="rId16"/>
    <p:sldId id="4738" r:id="rId17"/>
    <p:sldId id="4739" r:id="rId18"/>
    <p:sldId id="4740" r:id="rId19"/>
    <p:sldId id="4741" r:id="rId20"/>
    <p:sldId id="4742" r:id="rId21"/>
    <p:sldId id="4743" r:id="rId22"/>
    <p:sldId id="4744" r:id="rId23"/>
    <p:sldId id="4745" r:id="rId24"/>
    <p:sldId id="4746" r:id="rId25"/>
    <p:sldId id="4747" r:id="rId26"/>
    <p:sldId id="4748" r:id="rId27"/>
    <p:sldId id="4749" r:id="rId28"/>
    <p:sldId id="4750" r:id="rId29"/>
    <p:sldId id="4370" r:id="rId30"/>
    <p:sldId id="4367" r:id="rId31"/>
    <p:sldId id="259" r:id="rId32"/>
    <p:sldId id="2009" r:id="rId33"/>
    <p:sldId id="304" r:id="rId34"/>
    <p:sldId id="2014" r:id="rId35"/>
    <p:sldId id="2015" r:id="rId36"/>
    <p:sldId id="2012" r:id="rId37"/>
    <p:sldId id="2002" r:id="rId38"/>
    <p:sldId id="2016" r:id="rId39"/>
    <p:sldId id="2017" r:id="rId40"/>
    <p:sldId id="2018" r:id="rId41"/>
    <p:sldId id="2011" r:id="rId42"/>
    <p:sldId id="2019" r:id="rId43"/>
    <p:sldId id="2022" r:id="rId44"/>
    <p:sldId id="2023" r:id="rId45"/>
    <p:sldId id="2024" r:id="rId46"/>
    <p:sldId id="202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E8DA354-FB0F-4A75-890E-FA221784DA7D}">
          <p14:sldIdLst>
            <p14:sldId id="1720"/>
            <p14:sldId id="4730"/>
          </p14:sldIdLst>
        </p14:section>
        <p14:section name="4.1 Introduction to Azure SQL" id="{5E7437E5-6DDE-4408-BEEF-29E17DB84609}">
          <p14:sldIdLst>
            <p14:sldId id="4729"/>
            <p14:sldId id="4478"/>
            <p14:sldId id="4731"/>
            <p14:sldId id="4732"/>
            <p14:sldId id="4733"/>
            <p14:sldId id="4734"/>
          </p14:sldIdLst>
        </p14:section>
        <p14:section name="4.2 Fundamentals of Azure SQL" id="{29528B48-00F9-4DAD-98AF-1A008D43584E}">
          <p14:sldIdLst>
            <p14:sldId id="1721"/>
          </p14:sldIdLst>
        </p14:section>
        <p14:section name="4.3 Migrating to Azure SQL" id="{9C5EE74B-28CB-410D-B694-A4F596A7F326}">
          <p14:sldIdLst/>
        </p14:section>
        <p14:section name="4.4 Database Discovery and Assessment" id="{670E4B50-7204-437B-AC07-CE579FD80BD0}">
          <p14:sldIdLst>
            <p14:sldId id="4735"/>
            <p14:sldId id="4736"/>
            <p14:sldId id="4737"/>
            <p14:sldId id="4738"/>
            <p14:sldId id="4739"/>
            <p14:sldId id="4740"/>
            <p14:sldId id="4741"/>
            <p14:sldId id="4742"/>
            <p14:sldId id="4743"/>
            <p14:sldId id="4744"/>
            <p14:sldId id="4745"/>
            <p14:sldId id="4746"/>
            <p14:sldId id="4747"/>
            <p14:sldId id="4748"/>
            <p14:sldId id="4749"/>
            <p14:sldId id="4750"/>
            <p14:sldId id="4370"/>
            <p14:sldId id="4367"/>
          </p14:sldIdLst>
        </p14:section>
        <p14:section name="Appendix" id="{A2B8C6C0-13D5-4E39-B548-621033105ED1}">
          <p14:sldIdLst>
            <p14:sldId id="259"/>
            <p14:sldId id="2009"/>
            <p14:sldId id="304"/>
            <p14:sldId id="2014"/>
            <p14:sldId id="2015"/>
            <p14:sldId id="2012"/>
            <p14:sldId id="2002"/>
            <p14:sldId id="2016"/>
            <p14:sldId id="2017"/>
            <p14:sldId id="2018"/>
            <p14:sldId id="2011"/>
            <p14:sldId id="2019"/>
            <p14:sldId id="2022"/>
            <p14:sldId id="2023"/>
            <p14:sldId id="2024"/>
            <p14:sldId id="20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71095" autoAdjust="0"/>
  </p:normalViewPr>
  <p:slideViewPr>
    <p:cSldViewPr snapToGrid="0">
      <p:cViewPr varScale="1">
        <p:scale>
          <a:sx n="71" d="100"/>
          <a:sy n="71" d="100"/>
        </p:scale>
        <p:origin x="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s19" TargetMode="External"/><Relationship Id="rId2" Type="http://schemas.openxmlformats.org/officeDocument/2006/relationships/hyperlink" Target="https://aka.ms/sqldbonyoutube" TargetMode="External"/><Relationship Id="rId1" Type="http://schemas.openxmlformats.org/officeDocument/2006/relationships/hyperlink" Target="https://aka.ms/sqlworkshops" TargetMode="External"/><Relationship Id="rId5" Type="http://schemas.openxmlformats.org/officeDocument/2006/relationships/hyperlink" Target="https://aka.ms/eapsignup" TargetMode="External"/><Relationship Id="rId4" Type="http://schemas.openxmlformats.org/officeDocument/2006/relationships/hyperlink" Target="https://docs.microsoft.com/en-us/sql/sql-server/what-s-new-in-sql-server-ver15?view=sqlallproducts-allversion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s19" TargetMode="External"/><Relationship Id="rId2" Type="http://schemas.openxmlformats.org/officeDocument/2006/relationships/hyperlink" Target="https://aka.ms/sqldbonyoutube" TargetMode="External"/><Relationship Id="rId1" Type="http://schemas.openxmlformats.org/officeDocument/2006/relationships/hyperlink" Target="https://aka.ms/sqlworkshops" TargetMode="External"/><Relationship Id="rId5" Type="http://schemas.openxmlformats.org/officeDocument/2006/relationships/hyperlink" Target="https://aka.ms/eapsignup" TargetMode="External"/><Relationship Id="rId4" Type="http://schemas.openxmlformats.org/officeDocument/2006/relationships/hyperlink" Target="https://docs.microsoft.com/en-us/sql/sql-server/what-s-new-in-sql-server-ver15?view=sqlallproducts-allvers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7F948-27DC-4CC3-A1D1-3FA320F4D4F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B66AE7-6ED5-46BD-9533-CE7EC60541B5}">
      <dgm:prSet/>
      <dgm:spPr/>
      <dgm:t>
        <a:bodyPr/>
        <a:lstStyle/>
        <a:p>
          <a:r>
            <a:rPr lang="en-US" baseline="0" dirty="0"/>
            <a:t>Gain Performance with </a:t>
          </a:r>
          <a:r>
            <a:rPr lang="en-US" b="1" baseline="0" dirty="0"/>
            <a:t>no application changes</a:t>
          </a:r>
          <a:endParaRPr lang="en-US" b="1" dirty="0"/>
        </a:p>
      </dgm:t>
    </dgm:pt>
    <dgm:pt modelId="{B20A89C3-4233-4877-BC99-DF1713C777E5}" type="parTrans" cxnId="{AE79AE9F-F0EF-4371-BC2E-B73CE7344503}">
      <dgm:prSet/>
      <dgm:spPr/>
      <dgm:t>
        <a:bodyPr/>
        <a:lstStyle/>
        <a:p>
          <a:endParaRPr lang="en-US"/>
        </a:p>
      </dgm:t>
    </dgm:pt>
    <dgm:pt modelId="{802328FC-217C-442E-AE3E-C6382E1C5E35}" type="sibTrans" cxnId="{AE79AE9F-F0EF-4371-BC2E-B73CE7344503}">
      <dgm:prSet/>
      <dgm:spPr/>
      <dgm:t>
        <a:bodyPr/>
        <a:lstStyle/>
        <a:p>
          <a:endParaRPr lang="en-US"/>
        </a:p>
      </dgm:t>
    </dgm:pt>
    <dgm:pt modelId="{807AF6E6-CD02-4E72-9EBB-443D725B6E45}">
      <dgm:prSet/>
      <dgm:spPr/>
      <dgm:t>
        <a:bodyPr/>
        <a:lstStyle/>
        <a:p>
          <a:r>
            <a:rPr lang="en-US" dirty="0"/>
            <a:t>Intelligent Query Processing</a:t>
          </a:r>
        </a:p>
      </dgm:t>
    </dgm:pt>
    <dgm:pt modelId="{37767C04-FD01-4430-8E2C-D1B302BF8E22}" type="parTrans" cxnId="{0F466B83-C21D-4D87-BCC9-73C6B4A1A3FA}">
      <dgm:prSet/>
      <dgm:spPr/>
      <dgm:t>
        <a:bodyPr/>
        <a:lstStyle/>
        <a:p>
          <a:endParaRPr lang="en-US"/>
        </a:p>
      </dgm:t>
    </dgm:pt>
    <dgm:pt modelId="{4E6C48AA-7570-4B32-B9B6-25D95B509DD5}" type="sibTrans" cxnId="{0F466B83-C21D-4D87-BCC9-73C6B4A1A3FA}">
      <dgm:prSet/>
      <dgm:spPr/>
      <dgm:t>
        <a:bodyPr/>
        <a:lstStyle/>
        <a:p>
          <a:endParaRPr lang="en-US"/>
        </a:p>
      </dgm:t>
    </dgm:pt>
    <dgm:pt modelId="{7D278325-3C82-4B36-B87D-64FF6C35A2BD}">
      <dgm:prSet/>
      <dgm:spPr/>
      <dgm:t>
        <a:bodyPr/>
        <a:lstStyle/>
        <a:p>
          <a:r>
            <a:rPr lang="en-US" dirty="0"/>
            <a:t>Need to </a:t>
          </a:r>
          <a:r>
            <a:rPr lang="en-US" b="1" dirty="0"/>
            <a:t>classify</a:t>
          </a:r>
          <a:r>
            <a:rPr lang="en-US" dirty="0"/>
            <a:t> and </a:t>
          </a:r>
          <a:r>
            <a:rPr lang="en-US" b="1" dirty="0"/>
            <a:t>audit</a:t>
          </a:r>
          <a:r>
            <a:rPr lang="en-US" dirty="0"/>
            <a:t> your data?</a:t>
          </a:r>
        </a:p>
      </dgm:t>
    </dgm:pt>
    <dgm:pt modelId="{23907A95-6072-4706-B797-2C67445EC290}" type="parTrans" cxnId="{6C436715-3C84-45BF-888D-60CDC8BBED41}">
      <dgm:prSet/>
      <dgm:spPr/>
      <dgm:t>
        <a:bodyPr/>
        <a:lstStyle/>
        <a:p>
          <a:endParaRPr lang="en-US"/>
        </a:p>
      </dgm:t>
    </dgm:pt>
    <dgm:pt modelId="{DC14666A-166D-480A-8EAB-CAC5CE0F6889}" type="sibTrans" cxnId="{6C436715-3C84-45BF-888D-60CDC8BBED41}">
      <dgm:prSet/>
      <dgm:spPr/>
      <dgm:t>
        <a:bodyPr/>
        <a:lstStyle/>
        <a:p>
          <a:endParaRPr lang="en-US"/>
        </a:p>
      </dgm:t>
    </dgm:pt>
    <dgm:pt modelId="{C3E9B377-13F2-485A-9CAD-7F4FFB413FAA}">
      <dgm:prSet/>
      <dgm:spPr/>
      <dgm:t>
        <a:bodyPr/>
        <a:lstStyle/>
        <a:p>
          <a:r>
            <a:rPr lang="en-US" baseline="0" dirty="0"/>
            <a:t>Data Classification and Auditing</a:t>
          </a:r>
          <a:endParaRPr lang="en-US" dirty="0"/>
        </a:p>
      </dgm:t>
    </dgm:pt>
    <dgm:pt modelId="{D1E88098-BC71-44E5-A1A7-439E4D959752}" type="parTrans" cxnId="{4601F652-C8AE-47D0-9359-F9B2B1AE6FC8}">
      <dgm:prSet/>
      <dgm:spPr/>
      <dgm:t>
        <a:bodyPr/>
        <a:lstStyle/>
        <a:p>
          <a:endParaRPr lang="en-US"/>
        </a:p>
      </dgm:t>
    </dgm:pt>
    <dgm:pt modelId="{D13BD99F-DA6B-481A-92DF-EF3BFA7F97A3}" type="sibTrans" cxnId="{4601F652-C8AE-47D0-9359-F9B2B1AE6FC8}">
      <dgm:prSet/>
      <dgm:spPr/>
      <dgm:t>
        <a:bodyPr/>
        <a:lstStyle/>
        <a:p>
          <a:endParaRPr lang="en-US"/>
        </a:p>
      </dgm:t>
    </dgm:pt>
    <dgm:pt modelId="{7D84F32A-96DF-4E4F-94C0-37B56B5762EF}">
      <dgm:prSet/>
      <dgm:spPr/>
      <dgm:t>
        <a:bodyPr/>
        <a:lstStyle/>
        <a:p>
          <a:r>
            <a:rPr lang="en-US" baseline="0" dirty="0"/>
            <a:t>Long running transactions affect your </a:t>
          </a:r>
          <a:r>
            <a:rPr lang="en-US" b="1" baseline="0" dirty="0"/>
            <a:t>availability</a:t>
          </a:r>
          <a:endParaRPr lang="en-US" b="1" dirty="0"/>
        </a:p>
      </dgm:t>
    </dgm:pt>
    <dgm:pt modelId="{3C4F8669-A2BC-4E14-A105-AEB0F6D68873}" type="parTrans" cxnId="{FDEFDDDC-D62F-4D47-849C-47EA2BDAAD66}">
      <dgm:prSet/>
      <dgm:spPr/>
      <dgm:t>
        <a:bodyPr/>
        <a:lstStyle/>
        <a:p>
          <a:endParaRPr lang="en-US"/>
        </a:p>
      </dgm:t>
    </dgm:pt>
    <dgm:pt modelId="{48932D39-444E-4078-8F04-60D4AB4CD80C}" type="sibTrans" cxnId="{FDEFDDDC-D62F-4D47-849C-47EA2BDAAD66}">
      <dgm:prSet/>
      <dgm:spPr/>
      <dgm:t>
        <a:bodyPr/>
        <a:lstStyle/>
        <a:p>
          <a:endParaRPr lang="en-US"/>
        </a:p>
      </dgm:t>
    </dgm:pt>
    <dgm:pt modelId="{EAF4CD9F-C895-4984-B423-F8F62DCDE621}">
      <dgm:prSet/>
      <dgm:spPr/>
      <dgm:t>
        <a:bodyPr/>
        <a:lstStyle/>
        <a:p>
          <a:r>
            <a:rPr lang="en-US" dirty="0"/>
            <a:t>Accelerated Database Recovery</a:t>
          </a:r>
        </a:p>
      </dgm:t>
    </dgm:pt>
    <dgm:pt modelId="{19DF6EF3-5BB0-46E5-9325-276E18CC8742}" type="parTrans" cxnId="{DB9C41FA-99C7-4CD5-973D-01E585431746}">
      <dgm:prSet/>
      <dgm:spPr/>
      <dgm:t>
        <a:bodyPr/>
        <a:lstStyle/>
        <a:p>
          <a:endParaRPr lang="en-US"/>
        </a:p>
      </dgm:t>
    </dgm:pt>
    <dgm:pt modelId="{A9D9B2B2-59C8-43B6-BDFF-CF8CA25C93A1}" type="sibTrans" cxnId="{DB9C41FA-99C7-4CD5-973D-01E585431746}">
      <dgm:prSet/>
      <dgm:spPr/>
      <dgm:t>
        <a:bodyPr/>
        <a:lstStyle/>
        <a:p>
          <a:endParaRPr lang="en-US"/>
        </a:p>
      </dgm:t>
    </dgm:pt>
    <dgm:pt modelId="{84A729DA-B8C4-4B3B-87FB-A4C78CB3EB7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Want external access with </a:t>
          </a:r>
          <a:r>
            <a:rPr lang="en-US" b="1" baseline="0" dirty="0">
              <a:solidFill>
                <a:schemeClr val="tx1"/>
              </a:solidFill>
            </a:rPr>
            <a:t>no data movement</a:t>
          </a:r>
          <a:r>
            <a:rPr lang="en-US" baseline="0" dirty="0">
              <a:solidFill>
                <a:schemeClr val="tx1"/>
              </a:solidFill>
            </a:rPr>
            <a:t>?</a:t>
          </a:r>
          <a:endParaRPr lang="en-US" dirty="0">
            <a:solidFill>
              <a:schemeClr val="tx1"/>
            </a:solidFill>
          </a:endParaRPr>
        </a:p>
      </dgm:t>
    </dgm:pt>
    <dgm:pt modelId="{36E7D135-554A-4A9E-8A46-EB9BA554B00B}" type="parTrans" cxnId="{3DD6F6AB-49E2-4034-92B3-1E3C232D32CC}">
      <dgm:prSet/>
      <dgm:spPr/>
      <dgm:t>
        <a:bodyPr/>
        <a:lstStyle/>
        <a:p>
          <a:endParaRPr lang="en-US"/>
        </a:p>
      </dgm:t>
    </dgm:pt>
    <dgm:pt modelId="{470A38AC-5B58-45A3-BA78-978DCD393D0B}" type="sibTrans" cxnId="{3DD6F6AB-49E2-4034-92B3-1E3C232D32CC}">
      <dgm:prSet/>
      <dgm:spPr/>
      <dgm:t>
        <a:bodyPr/>
        <a:lstStyle/>
        <a:p>
          <a:endParaRPr lang="en-US"/>
        </a:p>
      </dgm:t>
    </dgm:pt>
    <dgm:pt modelId="{1966394F-091D-41E5-AC2B-D1F510DE9EB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Data Virtualization</a:t>
          </a:r>
        </a:p>
      </dgm:t>
    </dgm:pt>
    <dgm:pt modelId="{40AD8C4C-3675-42F5-9B07-1627DDC858A1}" type="parTrans" cxnId="{1CC4821A-EFBB-457A-8453-5709251D416B}">
      <dgm:prSet/>
      <dgm:spPr/>
      <dgm:t>
        <a:bodyPr/>
        <a:lstStyle/>
        <a:p>
          <a:endParaRPr lang="en-US"/>
        </a:p>
      </dgm:t>
    </dgm:pt>
    <dgm:pt modelId="{28F43ABB-B636-4AAE-B7B5-EB555E44769D}" type="sibTrans" cxnId="{1CC4821A-EFBB-457A-8453-5709251D416B}">
      <dgm:prSet/>
      <dgm:spPr/>
      <dgm:t>
        <a:bodyPr/>
        <a:lstStyle/>
        <a:p>
          <a:endParaRPr lang="en-US"/>
        </a:p>
      </dgm:t>
    </dgm:pt>
    <dgm:pt modelId="{1C34D586-7C48-4117-BCE5-4DA9B974814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Is SQL Server on Linux and Containers </a:t>
          </a:r>
          <a:r>
            <a:rPr lang="en-US" b="1" dirty="0">
              <a:solidFill>
                <a:schemeClr val="tx1"/>
              </a:solidFill>
            </a:rPr>
            <a:t>compatible</a:t>
          </a:r>
          <a:r>
            <a:rPr lang="en-US" dirty="0">
              <a:solidFill>
                <a:schemeClr val="tx1"/>
              </a:solidFill>
            </a:rPr>
            <a:t>?</a:t>
          </a:r>
        </a:p>
      </dgm:t>
    </dgm:pt>
    <dgm:pt modelId="{5579661E-5DBD-4506-AFE2-DE8971DEE8A7}" type="parTrans" cxnId="{CB5D84D0-4085-4074-BBC6-4D5A03818E2D}">
      <dgm:prSet/>
      <dgm:spPr/>
      <dgm:t>
        <a:bodyPr/>
        <a:lstStyle/>
        <a:p>
          <a:endParaRPr lang="en-US"/>
        </a:p>
      </dgm:t>
    </dgm:pt>
    <dgm:pt modelId="{3418FFA8-A34D-48E3-BBCC-8DA1146AEF30}" type="sibTrans" cxnId="{CB5D84D0-4085-4074-BBC6-4D5A03818E2D}">
      <dgm:prSet/>
      <dgm:spPr/>
      <dgm:t>
        <a:bodyPr/>
        <a:lstStyle/>
        <a:p>
          <a:endParaRPr lang="en-US"/>
        </a:p>
      </dgm:t>
    </dgm:pt>
    <dgm:pt modelId="{B79143E7-02D7-4028-95AC-C3309CE9A8D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SQL Server Replication in one command</a:t>
          </a:r>
        </a:p>
      </dgm:t>
    </dgm:pt>
    <dgm:pt modelId="{B7E75C06-ACAA-41AA-BDC1-2AD44675ECF8}" type="parTrans" cxnId="{ECC34260-229E-46FE-A037-B0DA588E19A2}">
      <dgm:prSet/>
      <dgm:spPr/>
      <dgm:t>
        <a:bodyPr/>
        <a:lstStyle/>
        <a:p>
          <a:endParaRPr lang="en-US"/>
        </a:p>
      </dgm:t>
    </dgm:pt>
    <dgm:pt modelId="{DD059F4C-E306-4DE4-89DB-7BF64AC9EF60}" type="sibTrans" cxnId="{ECC34260-229E-46FE-A037-B0DA588E19A2}">
      <dgm:prSet/>
      <dgm:spPr/>
      <dgm:t>
        <a:bodyPr/>
        <a:lstStyle/>
        <a:p>
          <a:endParaRPr lang="en-US"/>
        </a:p>
      </dgm:t>
    </dgm:pt>
    <dgm:pt modelId="{333D04F8-4B4C-445A-8DFF-5293171E6768}" type="pres">
      <dgm:prSet presAssocID="{21E7F948-27DC-4CC3-A1D1-3FA320F4D4F3}" presName="Name0" presStyleCnt="0">
        <dgm:presLayoutVars>
          <dgm:dir/>
          <dgm:animLvl val="lvl"/>
          <dgm:resizeHandles val="exact"/>
        </dgm:presLayoutVars>
      </dgm:prSet>
      <dgm:spPr/>
    </dgm:pt>
    <dgm:pt modelId="{907E2EC7-799C-4C86-A383-D1365C248C80}" type="pres">
      <dgm:prSet presAssocID="{5AB66AE7-6ED5-46BD-9533-CE7EC60541B5}" presName="linNode" presStyleCnt="0"/>
      <dgm:spPr/>
    </dgm:pt>
    <dgm:pt modelId="{8DA74FF2-BCB7-40D4-92B7-1E8FC8037ADC}" type="pres">
      <dgm:prSet presAssocID="{5AB66AE7-6ED5-46BD-9533-CE7EC60541B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989658F-6630-48B4-BD01-485AD5FE1E3A}" type="pres">
      <dgm:prSet presAssocID="{5AB66AE7-6ED5-46BD-9533-CE7EC60541B5}" presName="descendantText" presStyleLbl="alignAccFollowNode1" presStyleIdx="0" presStyleCnt="5">
        <dgm:presLayoutVars>
          <dgm:bulletEnabled val="1"/>
        </dgm:presLayoutVars>
      </dgm:prSet>
      <dgm:spPr/>
    </dgm:pt>
    <dgm:pt modelId="{F5C59520-6187-4F16-9E29-527188D614C0}" type="pres">
      <dgm:prSet presAssocID="{802328FC-217C-442E-AE3E-C6382E1C5E35}" presName="sp" presStyleCnt="0"/>
      <dgm:spPr/>
    </dgm:pt>
    <dgm:pt modelId="{9AA9C8AD-DF98-4C62-BFC3-D43ED53D1161}" type="pres">
      <dgm:prSet presAssocID="{7D278325-3C82-4B36-B87D-64FF6C35A2BD}" presName="linNode" presStyleCnt="0"/>
      <dgm:spPr/>
    </dgm:pt>
    <dgm:pt modelId="{3B90B1F7-A863-461E-95FA-AB72A8B00CB6}" type="pres">
      <dgm:prSet presAssocID="{7D278325-3C82-4B36-B87D-64FF6C35A2B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AB76DA4-BF4E-4FEC-8A20-B1B88B209FCD}" type="pres">
      <dgm:prSet presAssocID="{7D278325-3C82-4B36-B87D-64FF6C35A2BD}" presName="descendantText" presStyleLbl="alignAccFollowNode1" presStyleIdx="1" presStyleCnt="5">
        <dgm:presLayoutVars>
          <dgm:bulletEnabled val="1"/>
        </dgm:presLayoutVars>
      </dgm:prSet>
      <dgm:spPr/>
    </dgm:pt>
    <dgm:pt modelId="{292742B2-93F6-437C-8E56-211EC6C46729}" type="pres">
      <dgm:prSet presAssocID="{DC14666A-166D-480A-8EAB-CAC5CE0F6889}" presName="sp" presStyleCnt="0"/>
      <dgm:spPr/>
    </dgm:pt>
    <dgm:pt modelId="{6922EFF3-5C51-4882-9256-7FCB7E0448A8}" type="pres">
      <dgm:prSet presAssocID="{7D84F32A-96DF-4E4F-94C0-37B56B5762EF}" presName="linNode" presStyleCnt="0"/>
      <dgm:spPr/>
    </dgm:pt>
    <dgm:pt modelId="{E6FB895B-B31A-41EB-8572-B07FFC96AF98}" type="pres">
      <dgm:prSet presAssocID="{7D84F32A-96DF-4E4F-94C0-37B56B5762E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D0ED9D3-3927-4D24-BB3C-BA8F74CEA6CB}" type="pres">
      <dgm:prSet presAssocID="{7D84F32A-96DF-4E4F-94C0-37B56B5762EF}" presName="descendantText" presStyleLbl="alignAccFollowNode1" presStyleIdx="2" presStyleCnt="5">
        <dgm:presLayoutVars>
          <dgm:bulletEnabled val="1"/>
        </dgm:presLayoutVars>
      </dgm:prSet>
      <dgm:spPr/>
    </dgm:pt>
    <dgm:pt modelId="{0B60E67C-5A89-4363-9A67-25353CF84D20}" type="pres">
      <dgm:prSet presAssocID="{48932D39-444E-4078-8F04-60D4AB4CD80C}" presName="sp" presStyleCnt="0"/>
      <dgm:spPr/>
    </dgm:pt>
    <dgm:pt modelId="{637B4693-1EDB-4999-AC54-35BCA40628EB}" type="pres">
      <dgm:prSet presAssocID="{84A729DA-B8C4-4B3B-87FB-A4C78CB3EB7E}" presName="linNode" presStyleCnt="0"/>
      <dgm:spPr/>
    </dgm:pt>
    <dgm:pt modelId="{A14E0A5D-928B-4ED6-A464-A93248BCAF4A}" type="pres">
      <dgm:prSet presAssocID="{84A729DA-B8C4-4B3B-87FB-A4C78CB3EB7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65B7EBA-579F-4805-9094-D858AA092D27}" type="pres">
      <dgm:prSet presAssocID="{84A729DA-B8C4-4B3B-87FB-A4C78CB3EB7E}" presName="descendantText" presStyleLbl="alignAccFollowNode1" presStyleIdx="3" presStyleCnt="5">
        <dgm:presLayoutVars>
          <dgm:bulletEnabled val="1"/>
        </dgm:presLayoutVars>
      </dgm:prSet>
      <dgm:spPr/>
    </dgm:pt>
    <dgm:pt modelId="{13295F6E-311F-4E13-A4E9-72857E3E41AC}" type="pres">
      <dgm:prSet presAssocID="{470A38AC-5B58-45A3-BA78-978DCD393D0B}" presName="sp" presStyleCnt="0"/>
      <dgm:spPr/>
    </dgm:pt>
    <dgm:pt modelId="{7C663081-EEC7-43BC-8365-0E85D99FD28B}" type="pres">
      <dgm:prSet presAssocID="{1C34D586-7C48-4117-BCE5-4DA9B974814B}" presName="linNode" presStyleCnt="0"/>
      <dgm:spPr/>
    </dgm:pt>
    <dgm:pt modelId="{63B9721B-6531-4241-B6D1-04E0E0CB16E8}" type="pres">
      <dgm:prSet presAssocID="{1C34D586-7C48-4117-BCE5-4DA9B974814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E696A6B-A9AA-4DBE-854F-824513562FB8}" type="pres">
      <dgm:prSet presAssocID="{1C34D586-7C48-4117-BCE5-4DA9B974814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6C436715-3C84-45BF-888D-60CDC8BBED41}" srcId="{21E7F948-27DC-4CC3-A1D1-3FA320F4D4F3}" destId="{7D278325-3C82-4B36-B87D-64FF6C35A2BD}" srcOrd="1" destOrd="0" parTransId="{23907A95-6072-4706-B797-2C67445EC290}" sibTransId="{DC14666A-166D-480A-8EAB-CAC5CE0F6889}"/>
    <dgm:cxn modelId="{1CC4821A-EFBB-457A-8453-5709251D416B}" srcId="{84A729DA-B8C4-4B3B-87FB-A4C78CB3EB7E}" destId="{1966394F-091D-41E5-AC2B-D1F510DE9EBB}" srcOrd="0" destOrd="0" parTransId="{40AD8C4C-3675-42F5-9B07-1627DDC858A1}" sibTransId="{28F43ABB-B636-4AAE-B7B5-EB555E44769D}"/>
    <dgm:cxn modelId="{DF9A793A-9041-4642-8D4A-760E3C75D644}" type="presOf" srcId="{C3E9B377-13F2-485A-9CAD-7F4FFB413FAA}" destId="{3AB76DA4-BF4E-4FEC-8A20-B1B88B209FCD}" srcOrd="0" destOrd="0" presId="urn:microsoft.com/office/officeart/2005/8/layout/vList5"/>
    <dgm:cxn modelId="{ECC34260-229E-46FE-A037-B0DA588E19A2}" srcId="{1C34D586-7C48-4117-BCE5-4DA9B974814B}" destId="{B79143E7-02D7-4028-95AC-C3309CE9A8D5}" srcOrd="0" destOrd="0" parTransId="{B7E75C06-ACAA-41AA-BDC1-2AD44675ECF8}" sibTransId="{DD059F4C-E306-4DE4-89DB-7BF64AC9EF60}"/>
    <dgm:cxn modelId="{78D56A65-348C-4D8C-BB22-23E3314D0550}" type="presOf" srcId="{84A729DA-B8C4-4B3B-87FB-A4C78CB3EB7E}" destId="{A14E0A5D-928B-4ED6-A464-A93248BCAF4A}" srcOrd="0" destOrd="0" presId="urn:microsoft.com/office/officeart/2005/8/layout/vList5"/>
    <dgm:cxn modelId="{3C546170-C289-48AB-9C5E-03ECF25D78A3}" type="presOf" srcId="{7D278325-3C82-4B36-B87D-64FF6C35A2BD}" destId="{3B90B1F7-A863-461E-95FA-AB72A8B00CB6}" srcOrd="0" destOrd="0" presId="urn:microsoft.com/office/officeart/2005/8/layout/vList5"/>
    <dgm:cxn modelId="{4601F652-C8AE-47D0-9359-F9B2B1AE6FC8}" srcId="{7D278325-3C82-4B36-B87D-64FF6C35A2BD}" destId="{C3E9B377-13F2-485A-9CAD-7F4FFB413FAA}" srcOrd="0" destOrd="0" parTransId="{D1E88098-BC71-44E5-A1A7-439E4D959752}" sibTransId="{D13BD99F-DA6B-481A-92DF-EF3BFA7F97A3}"/>
    <dgm:cxn modelId="{0F466B83-C21D-4D87-BCC9-73C6B4A1A3FA}" srcId="{5AB66AE7-6ED5-46BD-9533-CE7EC60541B5}" destId="{807AF6E6-CD02-4E72-9EBB-443D725B6E45}" srcOrd="0" destOrd="0" parTransId="{37767C04-FD01-4430-8E2C-D1B302BF8E22}" sibTransId="{4E6C48AA-7570-4B32-B9B6-25D95B509DD5}"/>
    <dgm:cxn modelId="{23D6E086-484C-47B3-A115-B3CFCEB90AD6}" type="presOf" srcId="{1C34D586-7C48-4117-BCE5-4DA9B974814B}" destId="{63B9721B-6531-4241-B6D1-04E0E0CB16E8}" srcOrd="0" destOrd="0" presId="urn:microsoft.com/office/officeart/2005/8/layout/vList5"/>
    <dgm:cxn modelId="{8CC36A88-39DB-464B-8398-B9C560D88E8C}" type="presOf" srcId="{1966394F-091D-41E5-AC2B-D1F510DE9EBB}" destId="{A65B7EBA-579F-4805-9094-D858AA092D27}" srcOrd="0" destOrd="0" presId="urn:microsoft.com/office/officeart/2005/8/layout/vList5"/>
    <dgm:cxn modelId="{AE79AE9F-F0EF-4371-BC2E-B73CE7344503}" srcId="{21E7F948-27DC-4CC3-A1D1-3FA320F4D4F3}" destId="{5AB66AE7-6ED5-46BD-9533-CE7EC60541B5}" srcOrd="0" destOrd="0" parTransId="{B20A89C3-4233-4877-BC99-DF1713C777E5}" sibTransId="{802328FC-217C-442E-AE3E-C6382E1C5E35}"/>
    <dgm:cxn modelId="{3DD6F6AB-49E2-4034-92B3-1E3C232D32CC}" srcId="{21E7F948-27DC-4CC3-A1D1-3FA320F4D4F3}" destId="{84A729DA-B8C4-4B3B-87FB-A4C78CB3EB7E}" srcOrd="3" destOrd="0" parTransId="{36E7D135-554A-4A9E-8A46-EB9BA554B00B}" sibTransId="{470A38AC-5B58-45A3-BA78-978DCD393D0B}"/>
    <dgm:cxn modelId="{EF1BDEC0-7311-4FE3-8E63-DAB790044013}" type="presOf" srcId="{21E7F948-27DC-4CC3-A1D1-3FA320F4D4F3}" destId="{333D04F8-4B4C-445A-8DFF-5293171E6768}" srcOrd="0" destOrd="0" presId="urn:microsoft.com/office/officeart/2005/8/layout/vList5"/>
    <dgm:cxn modelId="{92D8BDC5-D4C0-46D1-8039-A56F8937B12A}" type="presOf" srcId="{807AF6E6-CD02-4E72-9EBB-443D725B6E45}" destId="{E989658F-6630-48B4-BD01-485AD5FE1E3A}" srcOrd="0" destOrd="0" presId="urn:microsoft.com/office/officeart/2005/8/layout/vList5"/>
    <dgm:cxn modelId="{F8E652CE-2852-4F38-9905-99621C8C821D}" type="presOf" srcId="{5AB66AE7-6ED5-46BD-9533-CE7EC60541B5}" destId="{8DA74FF2-BCB7-40D4-92B7-1E8FC8037ADC}" srcOrd="0" destOrd="0" presId="urn:microsoft.com/office/officeart/2005/8/layout/vList5"/>
    <dgm:cxn modelId="{CB5D84D0-4085-4074-BBC6-4D5A03818E2D}" srcId="{21E7F948-27DC-4CC3-A1D1-3FA320F4D4F3}" destId="{1C34D586-7C48-4117-BCE5-4DA9B974814B}" srcOrd="4" destOrd="0" parTransId="{5579661E-5DBD-4506-AFE2-DE8971DEE8A7}" sibTransId="{3418FFA8-A34D-48E3-BBCC-8DA1146AEF30}"/>
    <dgm:cxn modelId="{BAAB01D1-5AA5-49DA-8507-C164BA3776BF}" type="presOf" srcId="{7D84F32A-96DF-4E4F-94C0-37B56B5762EF}" destId="{E6FB895B-B31A-41EB-8572-B07FFC96AF98}" srcOrd="0" destOrd="0" presId="urn:microsoft.com/office/officeart/2005/8/layout/vList5"/>
    <dgm:cxn modelId="{6CD8EDD4-4D19-4B2A-AB9B-BF6393E1CB0F}" type="presOf" srcId="{B79143E7-02D7-4028-95AC-C3309CE9A8D5}" destId="{AE696A6B-A9AA-4DBE-854F-824513562FB8}" srcOrd="0" destOrd="0" presId="urn:microsoft.com/office/officeart/2005/8/layout/vList5"/>
    <dgm:cxn modelId="{FDEFDDDC-D62F-4D47-849C-47EA2BDAAD66}" srcId="{21E7F948-27DC-4CC3-A1D1-3FA320F4D4F3}" destId="{7D84F32A-96DF-4E4F-94C0-37B56B5762EF}" srcOrd="2" destOrd="0" parTransId="{3C4F8669-A2BC-4E14-A105-AEB0F6D68873}" sibTransId="{48932D39-444E-4078-8F04-60D4AB4CD80C}"/>
    <dgm:cxn modelId="{60FFFFDD-C42B-45FB-B97A-5EB56366C74B}" type="presOf" srcId="{EAF4CD9F-C895-4984-B423-F8F62DCDE621}" destId="{0D0ED9D3-3927-4D24-BB3C-BA8F74CEA6CB}" srcOrd="0" destOrd="0" presId="urn:microsoft.com/office/officeart/2005/8/layout/vList5"/>
    <dgm:cxn modelId="{DB9C41FA-99C7-4CD5-973D-01E585431746}" srcId="{7D84F32A-96DF-4E4F-94C0-37B56B5762EF}" destId="{EAF4CD9F-C895-4984-B423-F8F62DCDE621}" srcOrd="0" destOrd="0" parTransId="{19DF6EF3-5BB0-46E5-9325-276E18CC8742}" sibTransId="{A9D9B2B2-59C8-43B6-BDFF-CF8CA25C93A1}"/>
    <dgm:cxn modelId="{06A34A5D-7F36-4F27-A372-35CFCFF91FFC}" type="presParOf" srcId="{333D04F8-4B4C-445A-8DFF-5293171E6768}" destId="{907E2EC7-799C-4C86-A383-D1365C248C80}" srcOrd="0" destOrd="0" presId="urn:microsoft.com/office/officeart/2005/8/layout/vList5"/>
    <dgm:cxn modelId="{43438B8A-9E5E-4385-9237-A864591C3311}" type="presParOf" srcId="{907E2EC7-799C-4C86-A383-D1365C248C80}" destId="{8DA74FF2-BCB7-40D4-92B7-1E8FC8037ADC}" srcOrd="0" destOrd="0" presId="urn:microsoft.com/office/officeart/2005/8/layout/vList5"/>
    <dgm:cxn modelId="{218A24CF-10E0-44F9-A543-1C4F9AD30044}" type="presParOf" srcId="{907E2EC7-799C-4C86-A383-D1365C248C80}" destId="{E989658F-6630-48B4-BD01-485AD5FE1E3A}" srcOrd="1" destOrd="0" presId="urn:microsoft.com/office/officeart/2005/8/layout/vList5"/>
    <dgm:cxn modelId="{4514F7F5-4FB0-4485-A4F2-CEFEB7830F0C}" type="presParOf" srcId="{333D04F8-4B4C-445A-8DFF-5293171E6768}" destId="{F5C59520-6187-4F16-9E29-527188D614C0}" srcOrd="1" destOrd="0" presId="urn:microsoft.com/office/officeart/2005/8/layout/vList5"/>
    <dgm:cxn modelId="{7DEF7FE2-DD75-4E2E-AD14-270DBC5D778C}" type="presParOf" srcId="{333D04F8-4B4C-445A-8DFF-5293171E6768}" destId="{9AA9C8AD-DF98-4C62-BFC3-D43ED53D1161}" srcOrd="2" destOrd="0" presId="urn:microsoft.com/office/officeart/2005/8/layout/vList5"/>
    <dgm:cxn modelId="{344D5F11-81DA-428F-AC50-F6E326391613}" type="presParOf" srcId="{9AA9C8AD-DF98-4C62-BFC3-D43ED53D1161}" destId="{3B90B1F7-A863-461E-95FA-AB72A8B00CB6}" srcOrd="0" destOrd="0" presId="urn:microsoft.com/office/officeart/2005/8/layout/vList5"/>
    <dgm:cxn modelId="{BA73B2D0-358E-4CCF-A6AD-DE60EB531E0C}" type="presParOf" srcId="{9AA9C8AD-DF98-4C62-BFC3-D43ED53D1161}" destId="{3AB76DA4-BF4E-4FEC-8A20-B1B88B209FCD}" srcOrd="1" destOrd="0" presId="urn:microsoft.com/office/officeart/2005/8/layout/vList5"/>
    <dgm:cxn modelId="{5A613142-546C-4C4A-AA86-D4E76DA83DD6}" type="presParOf" srcId="{333D04F8-4B4C-445A-8DFF-5293171E6768}" destId="{292742B2-93F6-437C-8E56-211EC6C46729}" srcOrd="3" destOrd="0" presId="urn:microsoft.com/office/officeart/2005/8/layout/vList5"/>
    <dgm:cxn modelId="{29722A46-8458-4654-B43F-469B3FFDF25E}" type="presParOf" srcId="{333D04F8-4B4C-445A-8DFF-5293171E6768}" destId="{6922EFF3-5C51-4882-9256-7FCB7E0448A8}" srcOrd="4" destOrd="0" presId="urn:microsoft.com/office/officeart/2005/8/layout/vList5"/>
    <dgm:cxn modelId="{B5C650AC-870D-4608-8D48-08BABEC210F7}" type="presParOf" srcId="{6922EFF3-5C51-4882-9256-7FCB7E0448A8}" destId="{E6FB895B-B31A-41EB-8572-B07FFC96AF98}" srcOrd="0" destOrd="0" presId="urn:microsoft.com/office/officeart/2005/8/layout/vList5"/>
    <dgm:cxn modelId="{4B883811-9127-49B8-9535-A92D13F14E16}" type="presParOf" srcId="{6922EFF3-5C51-4882-9256-7FCB7E0448A8}" destId="{0D0ED9D3-3927-4D24-BB3C-BA8F74CEA6CB}" srcOrd="1" destOrd="0" presId="urn:microsoft.com/office/officeart/2005/8/layout/vList5"/>
    <dgm:cxn modelId="{39183AC5-9108-49AF-A783-9EBA605C3361}" type="presParOf" srcId="{333D04F8-4B4C-445A-8DFF-5293171E6768}" destId="{0B60E67C-5A89-4363-9A67-25353CF84D20}" srcOrd="5" destOrd="0" presId="urn:microsoft.com/office/officeart/2005/8/layout/vList5"/>
    <dgm:cxn modelId="{82EA2167-BFF8-4C29-A85A-E866DFE18C41}" type="presParOf" srcId="{333D04F8-4B4C-445A-8DFF-5293171E6768}" destId="{637B4693-1EDB-4999-AC54-35BCA40628EB}" srcOrd="6" destOrd="0" presId="urn:microsoft.com/office/officeart/2005/8/layout/vList5"/>
    <dgm:cxn modelId="{9DA5A3B8-0112-4F53-8570-EB88888EA55A}" type="presParOf" srcId="{637B4693-1EDB-4999-AC54-35BCA40628EB}" destId="{A14E0A5D-928B-4ED6-A464-A93248BCAF4A}" srcOrd="0" destOrd="0" presId="urn:microsoft.com/office/officeart/2005/8/layout/vList5"/>
    <dgm:cxn modelId="{9FDE3E09-BC1B-48E0-A166-EABFB78584F6}" type="presParOf" srcId="{637B4693-1EDB-4999-AC54-35BCA40628EB}" destId="{A65B7EBA-579F-4805-9094-D858AA092D27}" srcOrd="1" destOrd="0" presId="urn:microsoft.com/office/officeart/2005/8/layout/vList5"/>
    <dgm:cxn modelId="{0DD9E6D5-9418-4B28-82FF-2534508D3472}" type="presParOf" srcId="{333D04F8-4B4C-445A-8DFF-5293171E6768}" destId="{13295F6E-311F-4E13-A4E9-72857E3E41AC}" srcOrd="7" destOrd="0" presId="urn:microsoft.com/office/officeart/2005/8/layout/vList5"/>
    <dgm:cxn modelId="{490C906D-1E4A-4F4A-972D-2AC224C96368}" type="presParOf" srcId="{333D04F8-4B4C-445A-8DFF-5293171E6768}" destId="{7C663081-EEC7-43BC-8365-0E85D99FD28B}" srcOrd="8" destOrd="0" presId="urn:microsoft.com/office/officeart/2005/8/layout/vList5"/>
    <dgm:cxn modelId="{2F37AA8F-DAA2-40EA-979E-A4C580E28F0E}" type="presParOf" srcId="{7C663081-EEC7-43BC-8365-0E85D99FD28B}" destId="{63B9721B-6531-4241-B6D1-04E0E0CB16E8}" srcOrd="0" destOrd="0" presId="urn:microsoft.com/office/officeart/2005/8/layout/vList5"/>
    <dgm:cxn modelId="{324DC099-6B27-4782-9BC3-122E43BFA861}" type="presParOf" srcId="{7C663081-EEC7-43BC-8365-0E85D99FD28B}" destId="{AE696A6B-A9AA-4DBE-854F-824513562F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0F8AB-C366-47C3-B4E8-814646F66A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28B08-E83D-4669-910D-D1AF5FBB0E1F}">
      <dgm:prSet/>
      <dgm:spPr/>
      <dgm:t>
        <a:bodyPr/>
        <a:lstStyle/>
        <a:p>
          <a:r>
            <a:rPr lang="en-US" baseline="0" dirty="0"/>
            <a:t>Use our free training at </a:t>
          </a:r>
          <a:r>
            <a:rPr lang="en-US" baseline="0" dirty="0">
              <a:hlinkClick xmlns:r="http://schemas.openxmlformats.org/officeDocument/2006/relationships" r:id="rId1"/>
            </a:rPr>
            <a:t>https://aka.ms/sqlworkshops</a:t>
          </a:r>
          <a:endParaRPr lang="en-US" dirty="0"/>
        </a:p>
      </dgm:t>
    </dgm:pt>
    <dgm:pt modelId="{E960648D-3C20-4BA3-A500-5946A726E610}" type="parTrans" cxnId="{A366D1E8-5781-45B0-B713-DE4C5106B55C}">
      <dgm:prSet/>
      <dgm:spPr/>
      <dgm:t>
        <a:bodyPr/>
        <a:lstStyle/>
        <a:p>
          <a:endParaRPr lang="en-US"/>
        </a:p>
      </dgm:t>
    </dgm:pt>
    <dgm:pt modelId="{06CB3217-3D32-473A-8A1E-250B24E9B71A}" type="sibTrans" cxnId="{A366D1E8-5781-45B0-B713-DE4C5106B55C}">
      <dgm:prSet/>
      <dgm:spPr/>
      <dgm:t>
        <a:bodyPr/>
        <a:lstStyle/>
        <a:p>
          <a:endParaRPr lang="en-US"/>
        </a:p>
      </dgm:t>
    </dgm:pt>
    <dgm:pt modelId="{DC9F7FA2-B93A-4A08-8624-EE9EFC109345}">
      <dgm:prSet/>
      <dgm:spPr/>
      <dgm:t>
        <a:bodyPr/>
        <a:lstStyle/>
        <a:p>
          <a:r>
            <a:rPr lang="en-US" baseline="0" dirty="0"/>
            <a:t>Learn from videos and demos at </a:t>
          </a:r>
          <a:r>
            <a:rPr lang="en-US" baseline="0" dirty="0">
              <a:hlinkClick xmlns:r="http://schemas.openxmlformats.org/officeDocument/2006/relationships" r:id="rId2"/>
            </a:rPr>
            <a:t>https://aka.ms/sqldbonyoutube</a:t>
          </a:r>
          <a:r>
            <a:rPr lang="en-US" baseline="0" dirty="0"/>
            <a:t> </a:t>
          </a:r>
          <a:endParaRPr lang="en-US" dirty="0"/>
        </a:p>
      </dgm:t>
    </dgm:pt>
    <dgm:pt modelId="{6A7E0F5E-B8AF-449E-A6FB-88AD6EB0D359}" type="parTrans" cxnId="{B9719488-3CB0-4C60-A62F-3946C8866973}">
      <dgm:prSet/>
      <dgm:spPr/>
      <dgm:t>
        <a:bodyPr/>
        <a:lstStyle/>
        <a:p>
          <a:endParaRPr lang="en-US"/>
        </a:p>
      </dgm:t>
    </dgm:pt>
    <dgm:pt modelId="{251C4239-F807-4475-88C8-C4C222287606}" type="sibTrans" cxnId="{B9719488-3CB0-4C60-A62F-3946C8866973}">
      <dgm:prSet/>
      <dgm:spPr/>
      <dgm:t>
        <a:bodyPr/>
        <a:lstStyle/>
        <a:p>
          <a:endParaRPr lang="en-US"/>
        </a:p>
      </dgm:t>
    </dgm:pt>
    <dgm:pt modelId="{7D373DB3-0060-46DD-AE28-D45FD41C0988}">
      <dgm:prSet/>
      <dgm:spPr/>
      <dgm:t>
        <a:bodyPr/>
        <a:lstStyle/>
        <a:p>
          <a:r>
            <a:rPr lang="en-US" baseline="0" dirty="0"/>
            <a:t>Download and try it at </a:t>
          </a:r>
          <a:r>
            <a:rPr lang="en-US" baseline="0" dirty="0">
              <a:hlinkClick xmlns:r="http://schemas.openxmlformats.org/officeDocument/2006/relationships" r:id="rId3"/>
            </a:rPr>
            <a:t>http://aka.ms/ss19</a:t>
          </a:r>
          <a:endParaRPr lang="en-US" dirty="0"/>
        </a:p>
      </dgm:t>
    </dgm:pt>
    <dgm:pt modelId="{AAE583C6-BD27-4937-881A-E3134D13B4C5}" type="parTrans" cxnId="{0901A4E5-A56E-4C4E-A814-E0CC64D45387}">
      <dgm:prSet/>
      <dgm:spPr/>
      <dgm:t>
        <a:bodyPr/>
        <a:lstStyle/>
        <a:p>
          <a:endParaRPr lang="en-US"/>
        </a:p>
      </dgm:t>
    </dgm:pt>
    <dgm:pt modelId="{56154F80-DC79-4A47-ABA9-5F27672B05FD}" type="sibTrans" cxnId="{0901A4E5-A56E-4C4E-A814-E0CC64D45387}">
      <dgm:prSet/>
      <dgm:spPr/>
      <dgm:t>
        <a:bodyPr/>
        <a:lstStyle/>
        <a:p>
          <a:endParaRPr lang="en-US"/>
        </a:p>
      </dgm:t>
    </dgm:pt>
    <dgm:pt modelId="{42919BED-AA03-4D74-8676-1E49BA0CAA3B}">
      <dgm:prSet/>
      <dgm:spPr/>
      <dgm:t>
        <a:bodyPr/>
        <a:lstStyle/>
        <a:p>
          <a:r>
            <a:rPr lang="en-US" baseline="0" dirty="0"/>
            <a:t>What’s new for SQL 2019 </a:t>
          </a:r>
          <a:r>
            <a:rPr lang="en-US" baseline="0" dirty="0">
              <a:hlinkClick xmlns:r="http://schemas.openxmlformats.org/officeDocument/2006/relationships" r:id="rId4"/>
            </a:rPr>
            <a:t>documentation</a:t>
          </a:r>
          <a:endParaRPr lang="en-US" dirty="0"/>
        </a:p>
      </dgm:t>
    </dgm:pt>
    <dgm:pt modelId="{9B4BA0A4-5018-425C-92BC-0333A6BB2281}" type="parTrans" cxnId="{3E613619-4EDC-44DC-83D1-FE94413A665B}">
      <dgm:prSet/>
      <dgm:spPr/>
      <dgm:t>
        <a:bodyPr/>
        <a:lstStyle/>
        <a:p>
          <a:endParaRPr lang="en-US"/>
        </a:p>
      </dgm:t>
    </dgm:pt>
    <dgm:pt modelId="{16F83D88-8AD7-4C4F-B779-C046DFDD0ED7}" type="sibTrans" cxnId="{3E613619-4EDC-44DC-83D1-FE94413A665B}">
      <dgm:prSet/>
      <dgm:spPr/>
      <dgm:t>
        <a:bodyPr/>
        <a:lstStyle/>
        <a:p>
          <a:endParaRPr lang="en-US"/>
        </a:p>
      </dgm:t>
    </dgm:pt>
    <dgm:pt modelId="{80123AA3-F620-4351-A31C-3CAA6C695AD1}">
      <dgm:prSet/>
      <dgm:spPr/>
      <dgm:t>
        <a:bodyPr/>
        <a:lstStyle/>
        <a:p>
          <a:r>
            <a:rPr lang="en-US" baseline="0" dirty="0"/>
            <a:t>Sign-up for the EAP program at </a:t>
          </a:r>
          <a:r>
            <a:rPr lang="en-US" baseline="0" dirty="0">
              <a:hlinkClick xmlns:r="http://schemas.openxmlformats.org/officeDocument/2006/relationships" r:id="rId5"/>
            </a:rPr>
            <a:t>https://aka.ms/eapsignup</a:t>
          </a:r>
          <a:endParaRPr lang="en-US" dirty="0"/>
        </a:p>
      </dgm:t>
    </dgm:pt>
    <dgm:pt modelId="{0491DF6A-D725-4625-8C18-D8665510DAE5}" type="parTrans" cxnId="{894C189C-E52F-4E42-A24C-EEDDA9821542}">
      <dgm:prSet/>
      <dgm:spPr/>
      <dgm:t>
        <a:bodyPr/>
        <a:lstStyle/>
        <a:p>
          <a:endParaRPr lang="en-US"/>
        </a:p>
      </dgm:t>
    </dgm:pt>
    <dgm:pt modelId="{0E6719BF-0405-4D42-935E-88DE347C6DB0}" type="sibTrans" cxnId="{894C189C-E52F-4E42-A24C-EEDDA9821542}">
      <dgm:prSet/>
      <dgm:spPr/>
      <dgm:t>
        <a:bodyPr/>
        <a:lstStyle/>
        <a:p>
          <a:endParaRPr lang="en-US"/>
        </a:p>
      </dgm:t>
    </dgm:pt>
    <dgm:pt modelId="{E934C1B4-3D96-4055-9986-C9C53444DA1E}" type="pres">
      <dgm:prSet presAssocID="{2100F8AB-C366-47C3-B4E8-814646F66A2F}" presName="vert0" presStyleCnt="0">
        <dgm:presLayoutVars>
          <dgm:dir/>
          <dgm:animOne val="branch"/>
          <dgm:animLvl val="lvl"/>
        </dgm:presLayoutVars>
      </dgm:prSet>
      <dgm:spPr/>
    </dgm:pt>
    <dgm:pt modelId="{500365EF-C7B3-4E79-AEF3-E9CB6051C2A9}" type="pres">
      <dgm:prSet presAssocID="{5F028B08-E83D-4669-910D-D1AF5FBB0E1F}" presName="thickLine" presStyleLbl="alignNode1" presStyleIdx="0" presStyleCnt="5"/>
      <dgm:spPr/>
    </dgm:pt>
    <dgm:pt modelId="{E093A2CB-9CA3-4D5F-93F9-13F57B02C5C7}" type="pres">
      <dgm:prSet presAssocID="{5F028B08-E83D-4669-910D-D1AF5FBB0E1F}" presName="horz1" presStyleCnt="0"/>
      <dgm:spPr/>
    </dgm:pt>
    <dgm:pt modelId="{323DD304-8137-4706-8882-B23F07710FCF}" type="pres">
      <dgm:prSet presAssocID="{5F028B08-E83D-4669-910D-D1AF5FBB0E1F}" presName="tx1" presStyleLbl="revTx" presStyleIdx="0" presStyleCnt="5"/>
      <dgm:spPr/>
    </dgm:pt>
    <dgm:pt modelId="{BF3769AA-8DBD-471E-95E0-099211A4EA5A}" type="pres">
      <dgm:prSet presAssocID="{5F028B08-E83D-4669-910D-D1AF5FBB0E1F}" presName="vert1" presStyleCnt="0"/>
      <dgm:spPr/>
    </dgm:pt>
    <dgm:pt modelId="{DF1F2C67-B013-48B5-AC4C-0B7DD6C36E16}" type="pres">
      <dgm:prSet presAssocID="{DC9F7FA2-B93A-4A08-8624-EE9EFC109345}" presName="thickLine" presStyleLbl="alignNode1" presStyleIdx="1" presStyleCnt="5"/>
      <dgm:spPr/>
    </dgm:pt>
    <dgm:pt modelId="{2274248A-C1FB-4EF2-8BD4-1FE6F032E580}" type="pres">
      <dgm:prSet presAssocID="{DC9F7FA2-B93A-4A08-8624-EE9EFC109345}" presName="horz1" presStyleCnt="0"/>
      <dgm:spPr/>
    </dgm:pt>
    <dgm:pt modelId="{F963D305-9319-48F0-90FA-D392CB7E65B2}" type="pres">
      <dgm:prSet presAssocID="{DC9F7FA2-B93A-4A08-8624-EE9EFC109345}" presName="tx1" presStyleLbl="revTx" presStyleIdx="1" presStyleCnt="5"/>
      <dgm:spPr/>
    </dgm:pt>
    <dgm:pt modelId="{25A59B66-03AC-4FC8-8089-3A38D9F17EB0}" type="pres">
      <dgm:prSet presAssocID="{DC9F7FA2-B93A-4A08-8624-EE9EFC109345}" presName="vert1" presStyleCnt="0"/>
      <dgm:spPr/>
    </dgm:pt>
    <dgm:pt modelId="{1E4A7E02-6822-4A87-A819-E82709079753}" type="pres">
      <dgm:prSet presAssocID="{7D373DB3-0060-46DD-AE28-D45FD41C0988}" presName="thickLine" presStyleLbl="alignNode1" presStyleIdx="2" presStyleCnt="5"/>
      <dgm:spPr/>
    </dgm:pt>
    <dgm:pt modelId="{FB98D80A-6CC4-4067-90AF-38D3749D5884}" type="pres">
      <dgm:prSet presAssocID="{7D373DB3-0060-46DD-AE28-D45FD41C0988}" presName="horz1" presStyleCnt="0"/>
      <dgm:spPr/>
    </dgm:pt>
    <dgm:pt modelId="{872FCFC4-5362-446D-B921-32CF86FAC6A7}" type="pres">
      <dgm:prSet presAssocID="{7D373DB3-0060-46DD-AE28-D45FD41C0988}" presName="tx1" presStyleLbl="revTx" presStyleIdx="2" presStyleCnt="5"/>
      <dgm:spPr/>
    </dgm:pt>
    <dgm:pt modelId="{1F510C15-0D65-4617-8143-13CF6D962CEC}" type="pres">
      <dgm:prSet presAssocID="{7D373DB3-0060-46DD-AE28-D45FD41C0988}" presName="vert1" presStyleCnt="0"/>
      <dgm:spPr/>
    </dgm:pt>
    <dgm:pt modelId="{E79B3A54-B8FE-41E0-9EF5-31035C61C622}" type="pres">
      <dgm:prSet presAssocID="{42919BED-AA03-4D74-8676-1E49BA0CAA3B}" presName="thickLine" presStyleLbl="alignNode1" presStyleIdx="3" presStyleCnt="5"/>
      <dgm:spPr/>
    </dgm:pt>
    <dgm:pt modelId="{181A54BC-391E-48AC-892A-77F16FBEBC71}" type="pres">
      <dgm:prSet presAssocID="{42919BED-AA03-4D74-8676-1E49BA0CAA3B}" presName="horz1" presStyleCnt="0"/>
      <dgm:spPr/>
    </dgm:pt>
    <dgm:pt modelId="{1C5FA155-999E-4CE1-8205-A566BFF571F2}" type="pres">
      <dgm:prSet presAssocID="{42919BED-AA03-4D74-8676-1E49BA0CAA3B}" presName="tx1" presStyleLbl="revTx" presStyleIdx="3" presStyleCnt="5"/>
      <dgm:spPr/>
    </dgm:pt>
    <dgm:pt modelId="{851AAF47-379E-4080-AE70-1630D4F8FC4F}" type="pres">
      <dgm:prSet presAssocID="{42919BED-AA03-4D74-8676-1E49BA0CAA3B}" presName="vert1" presStyleCnt="0"/>
      <dgm:spPr/>
    </dgm:pt>
    <dgm:pt modelId="{E86B7DE6-FE12-4BB6-B496-846AEB2A349B}" type="pres">
      <dgm:prSet presAssocID="{80123AA3-F620-4351-A31C-3CAA6C695AD1}" presName="thickLine" presStyleLbl="alignNode1" presStyleIdx="4" presStyleCnt="5"/>
      <dgm:spPr/>
    </dgm:pt>
    <dgm:pt modelId="{B284A4EF-AC0B-4761-BE1D-572D6CF521DA}" type="pres">
      <dgm:prSet presAssocID="{80123AA3-F620-4351-A31C-3CAA6C695AD1}" presName="horz1" presStyleCnt="0"/>
      <dgm:spPr/>
    </dgm:pt>
    <dgm:pt modelId="{3167CEF0-5FF5-425A-AD9F-F7D8DA59DEF5}" type="pres">
      <dgm:prSet presAssocID="{80123AA3-F620-4351-A31C-3CAA6C695AD1}" presName="tx1" presStyleLbl="revTx" presStyleIdx="4" presStyleCnt="5"/>
      <dgm:spPr/>
    </dgm:pt>
    <dgm:pt modelId="{9F941997-CD6A-4CA3-BCBF-50B1D65ECDB9}" type="pres">
      <dgm:prSet presAssocID="{80123AA3-F620-4351-A31C-3CAA6C695AD1}" presName="vert1" presStyleCnt="0"/>
      <dgm:spPr/>
    </dgm:pt>
  </dgm:ptLst>
  <dgm:cxnLst>
    <dgm:cxn modelId="{3E78C70A-E38B-40C0-897B-342E1E5F1CD0}" type="presOf" srcId="{80123AA3-F620-4351-A31C-3CAA6C695AD1}" destId="{3167CEF0-5FF5-425A-AD9F-F7D8DA59DEF5}" srcOrd="0" destOrd="0" presId="urn:microsoft.com/office/officeart/2008/layout/LinedList"/>
    <dgm:cxn modelId="{268F9913-36A2-4E66-B081-CD39B1566AD8}" type="presOf" srcId="{42919BED-AA03-4D74-8676-1E49BA0CAA3B}" destId="{1C5FA155-999E-4CE1-8205-A566BFF571F2}" srcOrd="0" destOrd="0" presId="urn:microsoft.com/office/officeart/2008/layout/LinedList"/>
    <dgm:cxn modelId="{3E613619-4EDC-44DC-83D1-FE94413A665B}" srcId="{2100F8AB-C366-47C3-B4E8-814646F66A2F}" destId="{42919BED-AA03-4D74-8676-1E49BA0CAA3B}" srcOrd="3" destOrd="0" parTransId="{9B4BA0A4-5018-425C-92BC-0333A6BB2281}" sibTransId="{16F83D88-8AD7-4C4F-B779-C046DFDD0ED7}"/>
    <dgm:cxn modelId="{B2E2A663-2FB0-4407-BE06-8D85840927C2}" type="presOf" srcId="{7D373DB3-0060-46DD-AE28-D45FD41C0988}" destId="{872FCFC4-5362-446D-B921-32CF86FAC6A7}" srcOrd="0" destOrd="0" presId="urn:microsoft.com/office/officeart/2008/layout/LinedList"/>
    <dgm:cxn modelId="{B9719488-3CB0-4C60-A62F-3946C8866973}" srcId="{2100F8AB-C366-47C3-B4E8-814646F66A2F}" destId="{DC9F7FA2-B93A-4A08-8624-EE9EFC109345}" srcOrd="1" destOrd="0" parTransId="{6A7E0F5E-B8AF-449E-A6FB-88AD6EB0D359}" sibTransId="{251C4239-F807-4475-88C8-C4C222287606}"/>
    <dgm:cxn modelId="{894C189C-E52F-4E42-A24C-EEDDA9821542}" srcId="{2100F8AB-C366-47C3-B4E8-814646F66A2F}" destId="{80123AA3-F620-4351-A31C-3CAA6C695AD1}" srcOrd="4" destOrd="0" parTransId="{0491DF6A-D725-4625-8C18-D8665510DAE5}" sibTransId="{0E6719BF-0405-4D42-935E-88DE347C6DB0}"/>
    <dgm:cxn modelId="{3F1109C9-D731-4562-A491-4102C7BADC48}" type="presOf" srcId="{5F028B08-E83D-4669-910D-D1AF5FBB0E1F}" destId="{323DD304-8137-4706-8882-B23F07710FCF}" srcOrd="0" destOrd="0" presId="urn:microsoft.com/office/officeart/2008/layout/LinedList"/>
    <dgm:cxn modelId="{0901A4E5-A56E-4C4E-A814-E0CC64D45387}" srcId="{2100F8AB-C366-47C3-B4E8-814646F66A2F}" destId="{7D373DB3-0060-46DD-AE28-D45FD41C0988}" srcOrd="2" destOrd="0" parTransId="{AAE583C6-BD27-4937-881A-E3134D13B4C5}" sibTransId="{56154F80-DC79-4A47-ABA9-5F27672B05FD}"/>
    <dgm:cxn modelId="{A366D1E8-5781-45B0-B713-DE4C5106B55C}" srcId="{2100F8AB-C366-47C3-B4E8-814646F66A2F}" destId="{5F028B08-E83D-4669-910D-D1AF5FBB0E1F}" srcOrd="0" destOrd="0" parTransId="{E960648D-3C20-4BA3-A500-5946A726E610}" sibTransId="{06CB3217-3D32-473A-8A1E-250B24E9B71A}"/>
    <dgm:cxn modelId="{C14F65EC-1628-4D54-992A-25E77105F8D3}" type="presOf" srcId="{DC9F7FA2-B93A-4A08-8624-EE9EFC109345}" destId="{F963D305-9319-48F0-90FA-D392CB7E65B2}" srcOrd="0" destOrd="0" presId="urn:microsoft.com/office/officeart/2008/layout/LinedList"/>
    <dgm:cxn modelId="{67F9DEF6-FD7A-4F35-B56A-CD9976CBF898}" type="presOf" srcId="{2100F8AB-C366-47C3-B4E8-814646F66A2F}" destId="{E934C1B4-3D96-4055-9986-C9C53444DA1E}" srcOrd="0" destOrd="0" presId="urn:microsoft.com/office/officeart/2008/layout/LinedList"/>
    <dgm:cxn modelId="{87C13C69-F74B-452C-B5C2-EE6257CBD7D1}" type="presParOf" srcId="{E934C1B4-3D96-4055-9986-C9C53444DA1E}" destId="{500365EF-C7B3-4E79-AEF3-E9CB6051C2A9}" srcOrd="0" destOrd="0" presId="urn:microsoft.com/office/officeart/2008/layout/LinedList"/>
    <dgm:cxn modelId="{EEA95BB6-F8E3-4E7C-A2A5-57043138E69C}" type="presParOf" srcId="{E934C1B4-3D96-4055-9986-C9C53444DA1E}" destId="{E093A2CB-9CA3-4D5F-93F9-13F57B02C5C7}" srcOrd="1" destOrd="0" presId="urn:microsoft.com/office/officeart/2008/layout/LinedList"/>
    <dgm:cxn modelId="{85061DC1-C1C9-4067-80E5-E53F98A152F0}" type="presParOf" srcId="{E093A2CB-9CA3-4D5F-93F9-13F57B02C5C7}" destId="{323DD304-8137-4706-8882-B23F07710FCF}" srcOrd="0" destOrd="0" presId="urn:microsoft.com/office/officeart/2008/layout/LinedList"/>
    <dgm:cxn modelId="{6D5D9AED-DAD2-4203-AFAD-0BAA969D76C1}" type="presParOf" srcId="{E093A2CB-9CA3-4D5F-93F9-13F57B02C5C7}" destId="{BF3769AA-8DBD-471E-95E0-099211A4EA5A}" srcOrd="1" destOrd="0" presId="urn:microsoft.com/office/officeart/2008/layout/LinedList"/>
    <dgm:cxn modelId="{0B84094A-D99E-4588-8B4B-190816BAE543}" type="presParOf" srcId="{E934C1B4-3D96-4055-9986-C9C53444DA1E}" destId="{DF1F2C67-B013-48B5-AC4C-0B7DD6C36E16}" srcOrd="2" destOrd="0" presId="urn:microsoft.com/office/officeart/2008/layout/LinedList"/>
    <dgm:cxn modelId="{D1722B87-7EB3-4C88-8C5E-754E4AA0887F}" type="presParOf" srcId="{E934C1B4-3D96-4055-9986-C9C53444DA1E}" destId="{2274248A-C1FB-4EF2-8BD4-1FE6F032E580}" srcOrd="3" destOrd="0" presId="urn:microsoft.com/office/officeart/2008/layout/LinedList"/>
    <dgm:cxn modelId="{F8F849CD-5DB4-4F1C-AD2D-1322956E65AC}" type="presParOf" srcId="{2274248A-C1FB-4EF2-8BD4-1FE6F032E580}" destId="{F963D305-9319-48F0-90FA-D392CB7E65B2}" srcOrd="0" destOrd="0" presId="urn:microsoft.com/office/officeart/2008/layout/LinedList"/>
    <dgm:cxn modelId="{5A15AB1B-DE8F-4406-B62C-4BE7F793277B}" type="presParOf" srcId="{2274248A-C1FB-4EF2-8BD4-1FE6F032E580}" destId="{25A59B66-03AC-4FC8-8089-3A38D9F17EB0}" srcOrd="1" destOrd="0" presId="urn:microsoft.com/office/officeart/2008/layout/LinedList"/>
    <dgm:cxn modelId="{A3A31EF6-316C-4D17-8A36-09BC2794E732}" type="presParOf" srcId="{E934C1B4-3D96-4055-9986-C9C53444DA1E}" destId="{1E4A7E02-6822-4A87-A819-E82709079753}" srcOrd="4" destOrd="0" presId="urn:microsoft.com/office/officeart/2008/layout/LinedList"/>
    <dgm:cxn modelId="{F8AC4023-1706-4ECA-9971-7B34516781CF}" type="presParOf" srcId="{E934C1B4-3D96-4055-9986-C9C53444DA1E}" destId="{FB98D80A-6CC4-4067-90AF-38D3749D5884}" srcOrd="5" destOrd="0" presId="urn:microsoft.com/office/officeart/2008/layout/LinedList"/>
    <dgm:cxn modelId="{14D83083-0279-43E8-BBCE-5F956BDD1B7A}" type="presParOf" srcId="{FB98D80A-6CC4-4067-90AF-38D3749D5884}" destId="{872FCFC4-5362-446D-B921-32CF86FAC6A7}" srcOrd="0" destOrd="0" presId="urn:microsoft.com/office/officeart/2008/layout/LinedList"/>
    <dgm:cxn modelId="{B021A115-105D-4A7A-82BF-D17151769BF8}" type="presParOf" srcId="{FB98D80A-6CC4-4067-90AF-38D3749D5884}" destId="{1F510C15-0D65-4617-8143-13CF6D962CEC}" srcOrd="1" destOrd="0" presId="urn:microsoft.com/office/officeart/2008/layout/LinedList"/>
    <dgm:cxn modelId="{63FA2F2A-405A-43D2-8F8A-F770E78CF7D9}" type="presParOf" srcId="{E934C1B4-3D96-4055-9986-C9C53444DA1E}" destId="{E79B3A54-B8FE-41E0-9EF5-31035C61C622}" srcOrd="6" destOrd="0" presId="urn:microsoft.com/office/officeart/2008/layout/LinedList"/>
    <dgm:cxn modelId="{22AA0FDB-5727-4CDC-97E4-F8977B99F770}" type="presParOf" srcId="{E934C1B4-3D96-4055-9986-C9C53444DA1E}" destId="{181A54BC-391E-48AC-892A-77F16FBEBC71}" srcOrd="7" destOrd="0" presId="urn:microsoft.com/office/officeart/2008/layout/LinedList"/>
    <dgm:cxn modelId="{54FB015D-F8B2-4BD9-B2B0-B70B7BE1518E}" type="presParOf" srcId="{181A54BC-391E-48AC-892A-77F16FBEBC71}" destId="{1C5FA155-999E-4CE1-8205-A566BFF571F2}" srcOrd="0" destOrd="0" presId="urn:microsoft.com/office/officeart/2008/layout/LinedList"/>
    <dgm:cxn modelId="{A6B8518D-300F-4359-940E-59DC18D82365}" type="presParOf" srcId="{181A54BC-391E-48AC-892A-77F16FBEBC71}" destId="{851AAF47-379E-4080-AE70-1630D4F8FC4F}" srcOrd="1" destOrd="0" presId="urn:microsoft.com/office/officeart/2008/layout/LinedList"/>
    <dgm:cxn modelId="{7388002A-62B9-4092-B66F-4EEE1BC74494}" type="presParOf" srcId="{E934C1B4-3D96-4055-9986-C9C53444DA1E}" destId="{E86B7DE6-FE12-4BB6-B496-846AEB2A349B}" srcOrd="8" destOrd="0" presId="urn:microsoft.com/office/officeart/2008/layout/LinedList"/>
    <dgm:cxn modelId="{03BA8BEC-2427-4EE7-AA4D-A67FC39D055C}" type="presParOf" srcId="{E934C1B4-3D96-4055-9986-C9C53444DA1E}" destId="{B284A4EF-AC0B-4761-BE1D-572D6CF521DA}" srcOrd="9" destOrd="0" presId="urn:microsoft.com/office/officeart/2008/layout/LinedList"/>
    <dgm:cxn modelId="{F8624FCA-FA4B-4655-98ED-53EB3E930F9B}" type="presParOf" srcId="{B284A4EF-AC0B-4761-BE1D-572D6CF521DA}" destId="{3167CEF0-5FF5-425A-AD9F-F7D8DA59DEF5}" srcOrd="0" destOrd="0" presId="urn:microsoft.com/office/officeart/2008/layout/LinedList"/>
    <dgm:cxn modelId="{81C68D14-DC84-4B68-AEE5-66A89B1F5788}" type="presParOf" srcId="{B284A4EF-AC0B-4761-BE1D-572D6CF521DA}" destId="{9F941997-CD6A-4CA3-BCBF-50B1D65ECD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9658F-6630-48B4-BD01-485AD5FE1E3A}">
      <dsp:nvSpPr>
        <dsp:cNvPr id="0" name=""/>
        <dsp:cNvSpPr/>
      </dsp:nvSpPr>
      <dsp:spPr>
        <a:xfrm rot="5400000">
          <a:off x="4264814" y="-1786498"/>
          <a:ext cx="561621" cy="42782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Intelligent Query Processing</a:t>
          </a:r>
        </a:p>
      </dsp:txBody>
      <dsp:txXfrm rot="-5400000">
        <a:off x="2406507" y="99225"/>
        <a:ext cx="4250819" cy="506789"/>
      </dsp:txXfrm>
    </dsp:sp>
    <dsp:sp modelId="{8DA74FF2-BCB7-40D4-92B7-1E8FC8037ADC}">
      <dsp:nvSpPr>
        <dsp:cNvPr id="0" name=""/>
        <dsp:cNvSpPr/>
      </dsp:nvSpPr>
      <dsp:spPr>
        <a:xfrm>
          <a:off x="0" y="1605"/>
          <a:ext cx="2406507" cy="702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Gain Performance with </a:t>
          </a:r>
          <a:r>
            <a:rPr lang="en-US" sz="1400" b="1" kern="1200" baseline="0" dirty="0"/>
            <a:t>no application changes</a:t>
          </a:r>
          <a:endParaRPr lang="en-US" sz="1400" b="1" kern="1200" dirty="0"/>
        </a:p>
      </dsp:txBody>
      <dsp:txXfrm>
        <a:off x="34270" y="35875"/>
        <a:ext cx="2337967" cy="633486"/>
      </dsp:txXfrm>
    </dsp:sp>
    <dsp:sp modelId="{3AB76DA4-BF4E-4FEC-8A20-B1B88B209FCD}">
      <dsp:nvSpPr>
        <dsp:cNvPr id="0" name=""/>
        <dsp:cNvSpPr/>
      </dsp:nvSpPr>
      <dsp:spPr>
        <a:xfrm rot="5400000">
          <a:off x="4264814" y="-1049371"/>
          <a:ext cx="561621" cy="42782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Data Classification and Auditing</a:t>
          </a:r>
          <a:endParaRPr lang="en-US" sz="1700" kern="1200" dirty="0"/>
        </a:p>
      </dsp:txBody>
      <dsp:txXfrm rot="-5400000">
        <a:off x="2406507" y="836352"/>
        <a:ext cx="4250819" cy="506789"/>
      </dsp:txXfrm>
    </dsp:sp>
    <dsp:sp modelId="{3B90B1F7-A863-461E-95FA-AB72A8B00CB6}">
      <dsp:nvSpPr>
        <dsp:cNvPr id="0" name=""/>
        <dsp:cNvSpPr/>
      </dsp:nvSpPr>
      <dsp:spPr>
        <a:xfrm>
          <a:off x="0" y="738733"/>
          <a:ext cx="2406507" cy="702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Need to </a:t>
          </a:r>
          <a:r>
            <a:rPr lang="en-US" sz="1400" b="1" kern="1200" dirty="0"/>
            <a:t>classify</a:t>
          </a:r>
          <a:r>
            <a:rPr lang="en-US" sz="1400" kern="1200" dirty="0"/>
            <a:t> and </a:t>
          </a:r>
          <a:r>
            <a:rPr lang="en-US" sz="1400" b="1" kern="1200" dirty="0"/>
            <a:t>audit</a:t>
          </a:r>
          <a:r>
            <a:rPr lang="en-US" sz="1400" kern="1200" dirty="0"/>
            <a:t> your data?</a:t>
          </a:r>
        </a:p>
      </dsp:txBody>
      <dsp:txXfrm>
        <a:off x="34270" y="773003"/>
        <a:ext cx="2337967" cy="633486"/>
      </dsp:txXfrm>
    </dsp:sp>
    <dsp:sp modelId="{0D0ED9D3-3927-4D24-BB3C-BA8F74CEA6CB}">
      <dsp:nvSpPr>
        <dsp:cNvPr id="0" name=""/>
        <dsp:cNvSpPr/>
      </dsp:nvSpPr>
      <dsp:spPr>
        <a:xfrm rot="5400000">
          <a:off x="4264814" y="-312243"/>
          <a:ext cx="561621" cy="42782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Accelerated Database Recovery</a:t>
          </a:r>
        </a:p>
      </dsp:txBody>
      <dsp:txXfrm rot="-5400000">
        <a:off x="2406507" y="1573480"/>
        <a:ext cx="4250819" cy="506789"/>
      </dsp:txXfrm>
    </dsp:sp>
    <dsp:sp modelId="{E6FB895B-B31A-41EB-8572-B07FFC96AF98}">
      <dsp:nvSpPr>
        <dsp:cNvPr id="0" name=""/>
        <dsp:cNvSpPr/>
      </dsp:nvSpPr>
      <dsp:spPr>
        <a:xfrm>
          <a:off x="0" y="1475861"/>
          <a:ext cx="2406507" cy="702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Long running transactions affect your </a:t>
          </a:r>
          <a:r>
            <a:rPr lang="en-US" sz="1400" b="1" kern="1200" baseline="0" dirty="0"/>
            <a:t>availability</a:t>
          </a:r>
          <a:endParaRPr lang="en-US" sz="1400" b="1" kern="1200" dirty="0"/>
        </a:p>
      </dsp:txBody>
      <dsp:txXfrm>
        <a:off x="34270" y="1510131"/>
        <a:ext cx="2337967" cy="633486"/>
      </dsp:txXfrm>
    </dsp:sp>
    <dsp:sp modelId="{A65B7EBA-579F-4805-9094-D858AA092D27}">
      <dsp:nvSpPr>
        <dsp:cNvPr id="0" name=""/>
        <dsp:cNvSpPr/>
      </dsp:nvSpPr>
      <dsp:spPr>
        <a:xfrm rot="5400000">
          <a:off x="4264814" y="424884"/>
          <a:ext cx="561621" cy="4278235"/>
        </a:xfrm>
        <a:prstGeom prst="round2Same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Virtualization</a:t>
          </a:r>
        </a:p>
      </dsp:txBody>
      <dsp:txXfrm rot="-5400000">
        <a:off x="2406507" y="2310607"/>
        <a:ext cx="4250819" cy="506789"/>
      </dsp:txXfrm>
    </dsp:sp>
    <dsp:sp modelId="{A14E0A5D-928B-4ED6-A464-A93248BCAF4A}">
      <dsp:nvSpPr>
        <dsp:cNvPr id="0" name=""/>
        <dsp:cNvSpPr/>
      </dsp:nvSpPr>
      <dsp:spPr>
        <a:xfrm>
          <a:off x="0" y="2212989"/>
          <a:ext cx="2406507" cy="702026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tx1"/>
              </a:solidFill>
            </a:rPr>
            <a:t>Want external access with </a:t>
          </a:r>
          <a:r>
            <a:rPr lang="en-US" sz="1400" b="1" kern="1200" baseline="0" dirty="0">
              <a:solidFill>
                <a:schemeClr val="tx1"/>
              </a:solidFill>
            </a:rPr>
            <a:t>no data movement</a:t>
          </a:r>
          <a:r>
            <a:rPr lang="en-US" sz="1400" kern="1200" baseline="0" dirty="0">
              <a:solidFill>
                <a:schemeClr val="tx1"/>
              </a:solidFill>
            </a:rPr>
            <a:t>?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4270" y="2247259"/>
        <a:ext cx="2337967" cy="633486"/>
      </dsp:txXfrm>
    </dsp:sp>
    <dsp:sp modelId="{AE696A6B-A9AA-4DBE-854F-824513562FB8}">
      <dsp:nvSpPr>
        <dsp:cNvPr id="0" name=""/>
        <dsp:cNvSpPr/>
      </dsp:nvSpPr>
      <dsp:spPr>
        <a:xfrm rot="5400000">
          <a:off x="4264814" y="1162012"/>
          <a:ext cx="561621" cy="4278235"/>
        </a:xfrm>
        <a:prstGeom prst="round2Same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SQL Server Replication in one command</a:t>
          </a:r>
        </a:p>
      </dsp:txBody>
      <dsp:txXfrm rot="-5400000">
        <a:off x="2406507" y="3047735"/>
        <a:ext cx="4250819" cy="506789"/>
      </dsp:txXfrm>
    </dsp:sp>
    <dsp:sp modelId="{63B9721B-6531-4241-B6D1-04E0E0CB16E8}">
      <dsp:nvSpPr>
        <dsp:cNvPr id="0" name=""/>
        <dsp:cNvSpPr/>
      </dsp:nvSpPr>
      <dsp:spPr>
        <a:xfrm>
          <a:off x="0" y="2950116"/>
          <a:ext cx="2406507" cy="702026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 Is SQL Server on Linux and Containers </a:t>
          </a:r>
          <a:r>
            <a:rPr lang="en-US" sz="1400" b="1" kern="1200" dirty="0">
              <a:solidFill>
                <a:schemeClr val="tx1"/>
              </a:solidFill>
            </a:rPr>
            <a:t>compatible</a:t>
          </a:r>
          <a:r>
            <a:rPr lang="en-US" sz="1400" kern="1200" dirty="0">
              <a:solidFill>
                <a:schemeClr val="tx1"/>
              </a:solidFill>
            </a:rPr>
            <a:t>?</a:t>
          </a:r>
        </a:p>
      </dsp:txBody>
      <dsp:txXfrm>
        <a:off x="34270" y="2984386"/>
        <a:ext cx="2337967" cy="63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365EF-C7B3-4E79-AEF3-E9CB6051C2A9}">
      <dsp:nvSpPr>
        <dsp:cNvPr id="0" name=""/>
        <dsp:cNvSpPr/>
      </dsp:nvSpPr>
      <dsp:spPr>
        <a:xfrm>
          <a:off x="0" y="565"/>
          <a:ext cx="1064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DD304-8137-4706-8882-B23F07710FCF}">
      <dsp:nvSpPr>
        <dsp:cNvPr id="0" name=""/>
        <dsp:cNvSpPr/>
      </dsp:nvSpPr>
      <dsp:spPr>
        <a:xfrm>
          <a:off x="0" y="565"/>
          <a:ext cx="10643309" cy="9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Use our free training at </a:t>
          </a:r>
          <a:r>
            <a:rPr lang="en-US" sz="2800" kern="1200" baseline="0" dirty="0">
              <a:hlinkClick xmlns:r="http://schemas.openxmlformats.org/officeDocument/2006/relationships" r:id="rId1"/>
            </a:rPr>
            <a:t>https://aka.ms/sqlworkshops</a:t>
          </a:r>
          <a:endParaRPr lang="en-US" sz="2800" kern="1200" dirty="0"/>
        </a:p>
      </dsp:txBody>
      <dsp:txXfrm>
        <a:off x="0" y="565"/>
        <a:ext cx="10643309" cy="925896"/>
      </dsp:txXfrm>
    </dsp:sp>
    <dsp:sp modelId="{DF1F2C67-B013-48B5-AC4C-0B7DD6C36E16}">
      <dsp:nvSpPr>
        <dsp:cNvPr id="0" name=""/>
        <dsp:cNvSpPr/>
      </dsp:nvSpPr>
      <dsp:spPr>
        <a:xfrm>
          <a:off x="0" y="926462"/>
          <a:ext cx="1064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3D305-9319-48F0-90FA-D392CB7E65B2}">
      <dsp:nvSpPr>
        <dsp:cNvPr id="0" name=""/>
        <dsp:cNvSpPr/>
      </dsp:nvSpPr>
      <dsp:spPr>
        <a:xfrm>
          <a:off x="0" y="926462"/>
          <a:ext cx="10643309" cy="9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Learn from videos and demos at </a:t>
          </a:r>
          <a:r>
            <a:rPr lang="en-US" sz="2800" kern="1200" baseline="0" dirty="0">
              <a:hlinkClick xmlns:r="http://schemas.openxmlformats.org/officeDocument/2006/relationships" r:id="rId2"/>
            </a:rPr>
            <a:t>https://aka.ms/sqldbonyoutube</a:t>
          </a:r>
          <a:r>
            <a:rPr lang="en-US" sz="2800" kern="1200" baseline="0" dirty="0"/>
            <a:t> </a:t>
          </a:r>
          <a:endParaRPr lang="en-US" sz="2800" kern="1200" dirty="0"/>
        </a:p>
      </dsp:txBody>
      <dsp:txXfrm>
        <a:off x="0" y="926462"/>
        <a:ext cx="10643309" cy="925896"/>
      </dsp:txXfrm>
    </dsp:sp>
    <dsp:sp modelId="{1E4A7E02-6822-4A87-A819-E82709079753}">
      <dsp:nvSpPr>
        <dsp:cNvPr id="0" name=""/>
        <dsp:cNvSpPr/>
      </dsp:nvSpPr>
      <dsp:spPr>
        <a:xfrm>
          <a:off x="0" y="1852359"/>
          <a:ext cx="1064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FCFC4-5362-446D-B921-32CF86FAC6A7}">
      <dsp:nvSpPr>
        <dsp:cNvPr id="0" name=""/>
        <dsp:cNvSpPr/>
      </dsp:nvSpPr>
      <dsp:spPr>
        <a:xfrm>
          <a:off x="0" y="1852359"/>
          <a:ext cx="10643309" cy="9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Download and try it at </a:t>
          </a:r>
          <a:r>
            <a:rPr lang="en-US" sz="2800" kern="1200" baseline="0" dirty="0">
              <a:hlinkClick xmlns:r="http://schemas.openxmlformats.org/officeDocument/2006/relationships" r:id="rId3"/>
            </a:rPr>
            <a:t>http://aka.ms/ss19</a:t>
          </a:r>
          <a:endParaRPr lang="en-US" sz="2800" kern="1200" dirty="0"/>
        </a:p>
      </dsp:txBody>
      <dsp:txXfrm>
        <a:off x="0" y="1852359"/>
        <a:ext cx="10643309" cy="925896"/>
      </dsp:txXfrm>
    </dsp:sp>
    <dsp:sp modelId="{E79B3A54-B8FE-41E0-9EF5-31035C61C622}">
      <dsp:nvSpPr>
        <dsp:cNvPr id="0" name=""/>
        <dsp:cNvSpPr/>
      </dsp:nvSpPr>
      <dsp:spPr>
        <a:xfrm>
          <a:off x="0" y="2778255"/>
          <a:ext cx="1064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A155-999E-4CE1-8205-A566BFF571F2}">
      <dsp:nvSpPr>
        <dsp:cNvPr id="0" name=""/>
        <dsp:cNvSpPr/>
      </dsp:nvSpPr>
      <dsp:spPr>
        <a:xfrm>
          <a:off x="0" y="2778255"/>
          <a:ext cx="10643309" cy="9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What’s new for SQL 2019 </a:t>
          </a:r>
          <a:r>
            <a:rPr lang="en-US" sz="2800" kern="1200" baseline="0" dirty="0">
              <a:hlinkClick xmlns:r="http://schemas.openxmlformats.org/officeDocument/2006/relationships" r:id="rId4"/>
            </a:rPr>
            <a:t>documentation</a:t>
          </a:r>
          <a:endParaRPr lang="en-US" sz="2800" kern="1200" dirty="0"/>
        </a:p>
      </dsp:txBody>
      <dsp:txXfrm>
        <a:off x="0" y="2778255"/>
        <a:ext cx="10643309" cy="925896"/>
      </dsp:txXfrm>
    </dsp:sp>
    <dsp:sp modelId="{E86B7DE6-FE12-4BB6-B496-846AEB2A349B}">
      <dsp:nvSpPr>
        <dsp:cNvPr id="0" name=""/>
        <dsp:cNvSpPr/>
      </dsp:nvSpPr>
      <dsp:spPr>
        <a:xfrm>
          <a:off x="0" y="3704152"/>
          <a:ext cx="1064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7CEF0-5FF5-425A-AD9F-F7D8DA59DEF5}">
      <dsp:nvSpPr>
        <dsp:cNvPr id="0" name=""/>
        <dsp:cNvSpPr/>
      </dsp:nvSpPr>
      <dsp:spPr>
        <a:xfrm>
          <a:off x="0" y="3704152"/>
          <a:ext cx="10643309" cy="92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Sign-up for the EAP program at </a:t>
          </a:r>
          <a:r>
            <a:rPr lang="en-US" sz="2800" kern="1200" baseline="0" dirty="0">
              <a:hlinkClick xmlns:r="http://schemas.openxmlformats.org/officeDocument/2006/relationships" r:id="rId5"/>
            </a:rPr>
            <a:t>https://aka.ms/eapsignup</a:t>
          </a:r>
          <a:endParaRPr lang="en-US" sz="2800" kern="1200" dirty="0"/>
        </a:p>
      </dsp:txBody>
      <dsp:txXfrm>
        <a:off x="0" y="3704152"/>
        <a:ext cx="10643309" cy="925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9DEF-1FED-4884-9373-2BD4DFA3A6E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5B1E1-3BDA-4523-8E4F-9C19D6D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74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*Pre-migration*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**Discover**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Inventory your source database assets and perform an application stack discovery.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**Assess**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Assess source workloads and fix recommendations.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**Convert**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Convert the source schema to work in the target environment. This is only relevant for heterogeneous migrations.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*Migration*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**Migrate schema, data, and objects**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Migrate the source schema and then migrate the source data to the target.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**Sync data**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Sync your target schema and data with the source. This is only relevant for minimal-downtime migrations.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**Cutover**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Cut over from the source to the target environment. This is only relevant for minimal-downtime migrations.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*Post-migration*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**Remediate applications**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Iteratively make any necessary changes to your applications.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**Perform Tests**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Iteratively run functional and performance tests.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**Optimize**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Based on the tests you performed, address any performance issues and then retest to confirm the performance improvements.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SQL MI includes numerous security tools that could be leveraged by Tailspin Toys, including: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Database Advance Data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Data Discovery and Classification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Vulnerability Assessment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Advanced Threat Detection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Transparent Data Encryption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Row-level security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8/9/2019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8/9/2019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3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of the preferred solution for the gaming services. The gaming services are hosted in a VNet, with subnets for MI, Game, Management, Auth, and a Gateway subnet. SQL MI instances are hosted in the MI subnet. Gaming IaaS VMs are hosted in the Game subnet. Authorization VMs are in the Auth subnet, and a JumpBox is  in the Management subnet. On-premises resources can access the VNet through ExpressRoute or a VPN gateway.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0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Auto-failover groups for Managed Instance is currently in public preview. For customers who object to using a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feature, a manual failover process would need to be implemented. This could involve setting up transactional replication to another SQL MI in a different region. VNet peering would need to be established between the virtual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Azure SQL data platform consists of three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Server on an Azure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SQL Database Managed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SQL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Each of the options will be discussed in more detail in the slides that follow.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8/9/2019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91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MI is deployed into an isolated Vnet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Subnets are used to allow access to SQL 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On-premises access can be granted through ExpressRoute or a VPN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72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6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4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the wording was taken directly from the final review Rainbow wording</a:t>
            </a:r>
            <a:endParaRPr lang="en-US" sz="900" b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844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54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041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Gaming services and authentication VMs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Lift-and-shift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Gaming databases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Server 2008 R2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Looking at PaaS if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Running Service broker feature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 warehouse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Server 2008 R2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Lots of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Direct connections by developers and customer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 fed via SSIS jobs, hourly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SSAS cubes feed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SSRS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Sent to SharePoint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697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054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minimization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Azure Hybrid Benefit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Reserved capacity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 month timeframe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Partner engagement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Dedicated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360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Gaming services and authentication VMs for 1 game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Gaming and auth databases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MI Business critical for games, and GP for auth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 warehouse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DB Hyperscale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ADF to replace SSIS packages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Azure Analysis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647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12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Managed instance is a new deployment option of Azure SQL Database, providing near 100% compatibility with the latest SQL Server on-premises (Enterprise Edition) Database Engine.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Provides a native virtual network (VNet) implementation that addresses common security concerns, and a business model favorable for on-premises SQL Server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managed instance deployment model allows existing SQL Server customers to lift and shift their on-premises applications to the cloud with minimal application and database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the same time, the managed instance deployment option preserves all PaaS capabilities (automatic patching and version updates, automated backups, high-availability ), that drastically reduces management overhead and TCO.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Adds features that are not available in Azure SQL Database, such as cross-database queries, linked servers, CLR modules, and Service Broker.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*Pre-migration*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**Discover**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Inventory your source database assets and perform an application stack discovery.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**Assess**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Assess source workloads and fix recommendations.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**Convert**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Convert the source schema to work in the target environment. This is only relevant for heterogeneous migrations.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*Migration*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**Migrate schema, data, and objects**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Migrate the source schema and then migrate the source data to the target.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**Sync data**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Sync your target schema and data with the source. This is only relevant for minimal-downtime migrations.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**Cutover**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Cut over from the source to the target environment. This is only relevant for minimal-downtime migrations.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*Post-migration*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**Remediate applications**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Iteratively make any necessary changes to your applications.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**Perform Tests**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Iteratively run functional and performance tests.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**Optimize**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Based on the tests you performed, address any performance issues and then retest to confirm the performance improvements.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71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SQL MI includes numerous security tools that could be leveraged by Tailspin Toys, including: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Database Advance Data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Data Discovery and Classification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Vulnerability Assessment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Advanced Threat Detection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Transparent Data Encryption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Row-level security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33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455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of the preferred solution for the gaming services. The gaming services are hosted in a VNet, with subnets for MI, Game, Management, Auth, and a Gateway subnet. SQL MI instances are hosted in the MI subnet. Gaming IaaS VMs are hosted in the Game subnet. Authorization VMs are in the Auth subnet, and a JumpBox is  in the Management subnet. On-premises resources can access the VNet through ExpressRoute or a VPN gateway.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980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45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Auto-failover groups for Managed Instance is currently in public preview. For customers who object to using a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feature, a manual failover process would need to be implemented. This could involve setting up transactional replication to another SQL MI in a different region. VNet peering would need to be established between the virtual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882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Azure SQL data platform consists of three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Server on an Azure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SQL Database Managed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SQL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Each of the options will be discussed in more detail in the slides that follow.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8/9/2019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852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MI is deployed into an isolated Vnet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Subnets are used to allow access to SQL 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On-premises access can be granted through ExpressRoute or a VPN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33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46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Gaming services and authentication VMs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Lift-and-shift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Gaming databases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Server 2008 R2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Looking at PaaS if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Running Service broker feature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 warehouse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Server 2008 R2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Lots of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Direct connections by developers and customer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 fed via SSIS jobs, hourly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SSAS cubes feed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SSRS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Sent to SharePoint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minimization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Azure Hybrid Benefit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Reserved capacity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 month timeframe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Partner engagement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Dedicated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2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Gaming services and authentication VMs for 1 game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Gaming and auth databases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MI Business critical for games, and GP for auth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 warehouse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SQL DB Hyperscale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ADF to replace SSIS packages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Azure Analysis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1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9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Managed instance is a new deployment option of Azure SQL Database, providing near 100% compatibility with the latest SQL Server on-premises (Enterprise Edition) Database Engine.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Provides a native virtual network (VNet) implementation that addresses common security concerns, and a business model favorable for on-premises SQL Server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managed instance deployment model allows existing SQL Server customers to lift and shift their on-premises applications to the cloud with minimal application and database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the same time, the managed instance deployment option preserves all PaaS capabilities (automatic patching and version updates, automated backups, high-availability ), that drastically reduces management overhead and TCO.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Adds features that are not available in Azure SQL Database, such as cross-database queries, linked servers, CLR modules, and Service Broker.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8/9/2019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4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6ACC-00F9-4D70-B422-790ECFA24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2204D-2DAE-4AB5-9B05-3899283AB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EC89-F3BC-4E4B-8564-29EB0556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8E04-5ED4-42E1-9B4A-BC31627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C54C-FFC4-4947-B9A5-13EA82ED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BCA0-88D0-4544-A6FC-B5A882A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A924A-83DC-4361-A995-0386E26B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B8C3-5861-4161-99F7-75BA00F5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BD45-4494-4E33-B0F1-C6FFAEEA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C5CD-0DFE-4FB5-BD21-9F1A479B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8C2D-B800-4B31-9FE5-E7A774545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5E330-CD8A-4E4F-B00D-CDAAFAEA1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CDBC-3C08-4E88-BE01-422843B7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C298-2799-4191-BA21-A1E3D90C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D713-0AC2-4AB8-823A-813E3D5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4090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64982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42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66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82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14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560644"/>
            <a:ext cx="4898137" cy="123912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9591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78F8-1EFF-462C-9A77-C57D7250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AF50-6021-498D-8669-E963FDE1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ED2-3E3E-43F3-98A7-12FBC4C5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34B5-074B-444E-BD05-4D556E2F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C21C-6041-4455-A12A-8B19BE99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5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41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2979539"/>
            <a:ext cx="5943600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1" y="3962400"/>
            <a:ext cx="5943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4249-981E-4054-9F37-C6C7DFAB38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7757" y="585788"/>
            <a:ext cx="2691631" cy="276999"/>
          </a:xfrm>
          <a:solidFill>
            <a:srgbClr val="E6E6E6">
              <a:alpha val="75000"/>
            </a:srgbClr>
          </a:solidFill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kern="1200" spc="0" baseline="0" dirty="0">
                <a:gradFill>
                  <a:gsLst>
                    <a:gs pos="23466">
                      <a:schemeClr val="bg2">
                        <a:lumMod val="50000"/>
                      </a:schemeClr>
                    </a:gs>
                    <a:gs pos="56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Session code here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BAFEF-FDA0-4148-B6F8-D1D9029A0218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BE868E-A240-4959-BD66-6BC44EE5A4AF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DDB4654-32A2-47CE-B324-C597C756E402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18BE353-242E-4429-9D4C-1D50CEEC277C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2B25198-469F-44A8-946B-689A24DC3C72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5460766-0EE4-4C99-BD2E-1BAD7FD9C3AC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BC909F-DC50-4DDC-91C9-2509E0F5633F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0DC1718-52A4-4705-AE14-45A352ACBC29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1C16AF-F6FA-4CD2-B0A5-3663CD027991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A105041-F999-49D6-BE4B-7630F1204F6C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190B08C-67D4-4DAD-8158-2B4D4A1318F0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43F7B37-FD03-4D73-932B-77D49AB6A515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F01A60D-F904-4399-87EA-23E33C45969F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450C50C-26FC-42C5-BA39-AE97627B772A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88924B0-E78A-4770-AF30-C78056E7AAAB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8AB0228-AC44-413D-A029-1BBF7B18CBCC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9C067BE-7550-4D8F-9A42-B78AB594CD54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4D97435-6932-4E2A-A217-DEA06FDA510A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F9C9FB6-79F2-41F1-872D-2184B91C8E00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77AEC4-9502-4D2D-B373-2F1CB4EFF9B8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13EA48F-163A-410A-8C97-A08AA1B2EE50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1E199B-B230-4884-9F60-9B781B11B8FF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98E4A3-2599-4DEB-8ECC-F004500FBF6A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B74F55-4583-4B26-A4E0-71C00B14AFF6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C4D1900-D812-4B27-AC50-B2795AD953C3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83ECFC2-9749-4525-973B-EAA0BC0FC62B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A3ABF7E-B2D4-4B7A-9B6E-0EB3223E4EE4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3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84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837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89639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2349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25972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2012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9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7380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5932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40080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4008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B08910-F1C3-47B2-8C69-1B107282064A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E7A031-B4AB-4071-98FF-24E766F9BB5C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C7067D-3957-4163-9442-C167A0A62168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9AE235F-4F6C-4565-AADC-752626D64B90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EAADF52-7CC0-4715-8BAC-4186C7CE9B0C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AC140A-9DFB-45B7-82C2-CF25166A0D41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436FDC7-3DF0-4E6A-B4A8-7EB4FF30AAF0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2FB5AA-3C69-4BB6-9C10-682E95EF1AAE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0321A7F-C5FC-4514-A3AC-41CC16FA85FD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3C4B3CE-95D2-45A5-917E-A5389B118222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5270AF0-DA91-4FF8-9B1C-35937E49D88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B4AB4EC-0302-4902-B797-9B84C91FDE1B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941D13F-2DD6-4121-8220-CC08400DD382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98F2381-17CE-4672-96D3-D3E4A8C1115A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A42BAE-DCEA-4A1A-8779-E499D67DA7B9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D7995E7-6761-41BA-BE88-30DD0DF70D22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4D7B6AA-459B-44CF-9930-A05720C41315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EBE7D0E-F0D6-4EA3-A151-C26BF3138977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118A379-1639-4C1C-9E5B-A39F1CD0A9D9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DE972F-9FF1-4743-BF7F-15CC5403A6C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95596FA-D3B2-4953-81FC-9958337AF5DC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D57090A-B887-4CA7-A022-90564F12A9A9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749B2E-C284-42A2-A061-B635FBBBD461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74F4CD-889D-4E91-AB27-CCB11E8677AE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CE97AB5-F3D1-4D1A-8F2F-166F6F85A189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5281A29-9018-48AF-8B81-EB9F71FE5ABA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1B3F07-773E-4FC0-9A04-73F52683190E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742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F3A7-F6BC-4C96-85DA-6B6B31B1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D109-C961-4D34-ACBB-D556AABBB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6DE7-22A3-41D2-8AD5-47F2158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5565-F633-4E5F-9EBF-CB814EB7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93D5-A01F-4E43-BF2D-F40E6725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4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867548-8B9A-436D-9AB6-D7EA0AC78267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98AA2D-C933-41C0-B3A0-5E1B5429C617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45CCA4-1611-4A15-8D76-0CD4304233D4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B20432D-F3B6-4212-B616-45AD62D0A8BA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CB285A8-E7EF-4B70-8B71-2D09BE26853D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D552378-B8A4-40F9-8A64-367F9EC304F0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DED4FF8-FEAE-4CC0-8F5B-9FC2B47E5700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4DD2AD2-299E-4049-881B-2BC838B6DB02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30A103C-9EC8-479D-9AEA-2FA30D0B6831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F762A67-8800-4EDC-ACA0-235237807007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C1E21E3-4EFA-46DB-B62D-888B912FEC30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C90FB2C-AED4-45EF-B005-A6F9315E6638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9EFEACE-63D5-4DE9-AE7A-022D10CBBAD4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83FC86B-2504-437F-9155-736D3776FBC0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E281D9-0C46-4685-8A97-79D102C868ED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B982782-C326-41A6-88DF-60D0069AAC1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69C78E5-CDD7-45AD-9FAC-A193057F255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E678CA-56AB-4822-8F79-1B384711F464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4D454C8-0C5D-4654-B977-447674D5459E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FD26513-923A-4E4E-88AB-484CF7F390D1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5F3DAB6-E46E-498F-AC8D-245DB12E86FA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FF22795-13BD-4A36-8B98-FAE4B2B95679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6E68192-BBC2-4E66-BC2E-A6F5E839A4EC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4CE4AB-E3EC-4485-A9DB-D3875DE15509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8D9197E-BD70-40A3-872D-2F635C47602A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35C218-6C8E-4E07-9EA7-15A37B43AD66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47F6A62-B1EC-420D-A385-9A9A03966E95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396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57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C2F26819-B90F-4C18-ACFE-2E5E212772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117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1207690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9733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331205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512030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394229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7564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A67-E5C8-4A05-A076-B6C192C4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7FF-8C10-461E-9F57-2F6DEEEE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A5B19-F6F3-4B4D-8BE3-3AC719AD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907D-A038-4737-838A-07C19C12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C3CC2-8BD1-4F95-BF02-728DADE2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C37E-EF02-45BE-909B-726B3F41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65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990878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417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19776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899588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662548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66620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77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0642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84324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21983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4FBF-E9C0-4634-9A8D-7586F1F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A315-D40B-4017-9BED-9394C8F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F5899-034D-4C0C-B6CF-982073BF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83423-60E0-47F4-8C54-1364DBA9D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E7168-C1E2-4991-B43E-9C5728433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7EB92-4B1C-44AD-AB13-A6E0843C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6D78A-17E4-4F2C-B369-BCFDA4C9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D130C-C195-4651-AC16-50D472E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19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172342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371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CA7-1870-4CBD-8B18-C44F4411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4A2F-87D1-4F36-8823-1A74C615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A31E2-C451-47D7-B8AD-23829EC9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A4958-EDB1-4020-91E0-7CD66004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58351-AC94-4202-86D4-963DF43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A06A1-0A04-4D06-BE8C-E150BADE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46594-BBBD-4499-A15F-20ADEFAC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E57F-C73C-47B4-B6E7-F2051766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1336-659C-4219-8966-E06FEA7D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E4D12-0239-4C0A-A2B9-2208D9D2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D9B3D-3005-40A0-AC02-372B92D4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C0891-27B6-4594-945F-F7C132AB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544FC-0A0F-4C95-BD01-7F85635D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C02D-A075-4B81-9449-6195216A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966C2-3AD4-4D9A-91E9-5B314115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804D-DD2B-49E1-9AF1-78823180E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8970-C76E-4532-B617-FEF6CE9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1095-1AD6-4CD6-AF6C-268FF978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8C42-F7FD-482C-A1A3-58ACC5F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7716F-3B53-4C33-A5E9-5A313F9F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841E-60F8-4CBC-BC24-18A75808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AAF1-D2B7-4DC4-B14E-F0BBE9F04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E4F9-EBB8-48DE-8E1D-68938C29656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B893-082A-42D5-8C2F-D295EF17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FD59-0F67-44B2-B0A0-76DF4D39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6461-B1E0-4420-B0ED-6BB7D15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9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sqlworkshops/tree/master/sql2019lab/slides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aka.ms/annalytics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672002"/>
            <a:ext cx="10780486" cy="861774"/>
          </a:xfrm>
        </p:spPr>
        <p:txBody>
          <a:bodyPr/>
          <a:lstStyle/>
          <a:p>
            <a:r>
              <a:rPr lang="en-US" dirty="0"/>
              <a:t>SQL Server on the Microsoft Azure Platform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2000" b="1" spc="0" dirty="0">
                <a:solidFill>
                  <a:schemeClr val="tx1"/>
                </a:solidFill>
              </a:rPr>
              <a:t>SQL Server Ground to Cloud Workshop</a:t>
            </a:r>
            <a:endParaRPr lang="en-US" sz="20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8160386" cy="537931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Tailspin Toys is online gaming company experiencing exponential growth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Struggling to manage expanding </a:t>
            </a:r>
            <a:r>
              <a:rPr lang="en-US" sz="3600" dirty="0">
                <a:solidFill>
                  <a:schemeClr val="tx1"/>
                </a:solidFill>
              </a:rPr>
              <a:t>database infrastructure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Lacking ability to scale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Looking to migrate gaming services to the cloud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SQL Server to SQL Managed Instance migration">
            <a:extLst>
              <a:ext uri="{FF2B5EF4-FFF2-40B4-BE49-F238E27FC236}">
                <a16:creationId xmlns:a16="http://schemas.microsoft.com/office/drawing/2014/main" id="{B9400B2B-1072-474C-B57E-95B8C094D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34" y="1189176"/>
            <a:ext cx="2743438" cy="50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Picture 6" descr="Gaming Services VM icon">
            <a:extLst>
              <a:ext uri="{FF2B5EF4-FFF2-40B4-BE49-F238E27FC236}">
                <a16:creationId xmlns:a16="http://schemas.microsoft.com/office/drawing/2014/main" id="{531D6FD2-B3DF-4456-B3D8-D5BA625F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9" y="2285901"/>
            <a:ext cx="2286198" cy="2286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D5DCB1-D2F9-49C2-AB7D-3403BAC8B14E}"/>
              </a:ext>
            </a:extLst>
          </p:cNvPr>
          <p:cNvSpPr txBox="1"/>
          <p:nvPr/>
        </p:nvSpPr>
        <p:spPr>
          <a:xfrm>
            <a:off x="799678" y="4618749"/>
            <a:ext cx="1921039" cy="194514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Gaming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VMs</a:t>
            </a:r>
          </a:p>
        </p:txBody>
      </p:sp>
      <p:pic>
        <p:nvPicPr>
          <p:cNvPr id="12" name="Picture 11" descr="SQL Server icon">
            <a:extLst>
              <a:ext uri="{FF2B5EF4-FFF2-40B4-BE49-F238E27FC236}">
                <a16:creationId xmlns:a16="http://schemas.microsoft.com/office/drawing/2014/main" id="{8A1DCEC3-B000-4E5D-ABF3-0F29EFFA4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34" y="2285901"/>
            <a:ext cx="2286198" cy="2286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E8C558-BC8C-4165-8B38-C3AFE729F1F0}"/>
              </a:ext>
            </a:extLst>
          </p:cNvPr>
          <p:cNvSpPr txBox="1"/>
          <p:nvPr/>
        </p:nvSpPr>
        <p:spPr>
          <a:xfrm>
            <a:off x="3452007" y="4601496"/>
            <a:ext cx="2397451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 2008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pic>
        <p:nvPicPr>
          <p:cNvPr id="5" name="Picture 4" descr="Data warehouse icon">
            <a:extLst>
              <a:ext uri="{FF2B5EF4-FFF2-40B4-BE49-F238E27FC236}">
                <a16:creationId xmlns:a16="http://schemas.microsoft.com/office/drawing/2014/main" id="{72B1E3D7-6D16-4116-888B-C20F2ADF0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69" y="2285901"/>
            <a:ext cx="2286198" cy="2286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AB247A-CB8A-47E7-8293-6BCA21E20A3F}"/>
              </a:ext>
            </a:extLst>
          </p:cNvPr>
          <p:cNvSpPr txBox="1"/>
          <p:nvPr/>
        </p:nvSpPr>
        <p:spPr>
          <a:xfrm>
            <a:off x="6246105" y="4618749"/>
            <a:ext cx="2590326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Warehouse</a:t>
            </a:r>
          </a:p>
        </p:txBody>
      </p:sp>
      <p:pic>
        <p:nvPicPr>
          <p:cNvPr id="9" name="Picture 8" descr="Reports icon">
            <a:extLst>
              <a:ext uri="{FF2B5EF4-FFF2-40B4-BE49-F238E27FC236}">
                <a16:creationId xmlns:a16="http://schemas.microsoft.com/office/drawing/2014/main" id="{2A4BF496-6470-42B7-9B16-9C332E52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03" y="2285901"/>
            <a:ext cx="2286198" cy="22861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3B582-3E37-408B-B5C8-88AFCECED0D9}"/>
              </a:ext>
            </a:extLst>
          </p:cNvPr>
          <p:cNvSpPr txBox="1"/>
          <p:nvPr/>
        </p:nvSpPr>
        <p:spPr>
          <a:xfrm>
            <a:off x="9484683" y="4618749"/>
            <a:ext cx="189423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7273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484413" cy="537931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Looking for comparison of SQL database hosting options in Azure.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What tools can help a evaluate databases against target platforms and identify potential issues?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Can we have network isolation and secure channel access from on-premises?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Don’t want to be locked into a cloud vendor.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Question" descr="Question mark icon">
            <a:extLst>
              <a:ext uri="{FF2B5EF4-FFF2-40B4-BE49-F238E27FC236}">
                <a16:creationId xmlns:a16="http://schemas.microsoft.com/office/drawing/2014/main" id="{F31A95FB-F999-4287-BD25-7D5D9C11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52" y="791480"/>
            <a:ext cx="2171428" cy="2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Azure Hybrid Benefit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Prepay for reserved capacity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Azure Database Migration Service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Azure Site Recovery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Partner engagement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Cost savings icon">
            <a:extLst>
              <a:ext uri="{FF2B5EF4-FFF2-40B4-BE49-F238E27FC236}">
                <a16:creationId xmlns:a16="http://schemas.microsoft.com/office/drawing/2014/main" id="{E0B116DC-C622-49C2-9C0C-0F65DCA8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039" y="1142802"/>
            <a:ext cx="2286198" cy="2286198"/>
          </a:xfrm>
          <a:prstGeom prst="rect">
            <a:avLst/>
          </a:prstGeom>
        </p:spPr>
      </p:pic>
      <p:pic>
        <p:nvPicPr>
          <p:cNvPr id="7" name="Picture 6" descr="Stopwatch icon">
            <a:extLst>
              <a:ext uri="{FF2B5EF4-FFF2-40B4-BE49-F238E27FC236}">
                <a16:creationId xmlns:a16="http://schemas.microsoft.com/office/drawing/2014/main" id="{1E223EE8-6F5B-4389-AFD4-3B806BB87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039" y="3878733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- </a:t>
            </a:r>
            <a:r>
              <a:rPr lang="en-US" sz="4900" dirty="0" err="1">
                <a:solidFill>
                  <a:schemeClr val="tx1"/>
                </a:solidFill>
                <a:cs typeface="Segoe UI" panose="020B0502040204020203" pitchFamily="34" charset="0"/>
              </a:rPr>
              <a:t>PoC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Picture 6" descr="IaaS VM icon">
            <a:extLst>
              <a:ext uri="{FF2B5EF4-FFF2-40B4-BE49-F238E27FC236}">
                <a16:creationId xmlns:a16="http://schemas.microsoft.com/office/drawing/2014/main" id="{531D6FD2-B3DF-4456-B3D8-D5BA625F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9" y="1869212"/>
            <a:ext cx="2286198" cy="2286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D5DCB1-D2F9-49C2-AB7D-3403BAC8B14E}"/>
              </a:ext>
            </a:extLst>
          </p:cNvPr>
          <p:cNvSpPr txBox="1"/>
          <p:nvPr/>
        </p:nvSpPr>
        <p:spPr>
          <a:xfrm>
            <a:off x="799678" y="4202060"/>
            <a:ext cx="1921039" cy="194514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Gaming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VMs</a:t>
            </a:r>
          </a:p>
        </p:txBody>
      </p:sp>
      <p:pic>
        <p:nvPicPr>
          <p:cNvPr id="10" name="Picture 9" descr="SQL MI icon">
            <a:extLst>
              <a:ext uri="{FF2B5EF4-FFF2-40B4-BE49-F238E27FC236}">
                <a16:creationId xmlns:a16="http://schemas.microsoft.com/office/drawing/2014/main" id="{54A73130-C707-4669-B5FA-C5A63BDAC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33" y="1869212"/>
            <a:ext cx="2286198" cy="2286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E8C558-BC8C-4165-8B38-C3AFE729F1F0}"/>
              </a:ext>
            </a:extLst>
          </p:cNvPr>
          <p:cNvSpPr txBox="1"/>
          <p:nvPr/>
        </p:nvSpPr>
        <p:spPr>
          <a:xfrm>
            <a:off x="3452007" y="4202060"/>
            <a:ext cx="2397451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 MI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pic>
        <p:nvPicPr>
          <p:cNvPr id="12" name="Picture 11" descr="SQL DB icon">
            <a:extLst>
              <a:ext uri="{FF2B5EF4-FFF2-40B4-BE49-F238E27FC236}">
                <a16:creationId xmlns:a16="http://schemas.microsoft.com/office/drawing/2014/main" id="{8A1DCEC3-B000-4E5D-ABF3-0F29EFFA4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69" y="1869212"/>
            <a:ext cx="2286198" cy="2286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AB247A-CB8A-47E7-8293-6BCA21E20A3F}"/>
              </a:ext>
            </a:extLst>
          </p:cNvPr>
          <p:cNvSpPr txBox="1"/>
          <p:nvPr/>
        </p:nvSpPr>
        <p:spPr>
          <a:xfrm>
            <a:off x="6246106" y="4202060"/>
            <a:ext cx="2590324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 DB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Hyperscale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Warehouse</a:t>
            </a:r>
          </a:p>
        </p:txBody>
      </p:sp>
      <p:pic>
        <p:nvPicPr>
          <p:cNvPr id="6" name="Picture 5" descr="Power BI icon">
            <a:extLst>
              <a:ext uri="{FF2B5EF4-FFF2-40B4-BE49-F238E27FC236}">
                <a16:creationId xmlns:a16="http://schemas.microsoft.com/office/drawing/2014/main" id="{6BC3C5D1-1DD6-4A08-8E20-3BD35B40F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03" y="1869212"/>
            <a:ext cx="2286198" cy="22861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3B582-3E37-408B-B5C8-88AFCECED0D9}"/>
              </a:ext>
            </a:extLst>
          </p:cNvPr>
          <p:cNvSpPr txBox="1"/>
          <p:nvPr/>
        </p:nvSpPr>
        <p:spPr>
          <a:xfrm>
            <a:off x="9388795" y="4202060"/>
            <a:ext cx="2086019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 BI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2678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IaaS vs PaaS</a:t>
            </a: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F9B83-9D9D-4740-B1D2-D31EAF828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Cost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Administration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SLAs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Time to move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C72346-8A63-4ECB-AD56-271215D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– Recommended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372358-9A57-4440-96AE-D21B84A63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0"/>
            <a:ext cx="8427454" cy="4466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SQL Database Managed Instance</a:t>
            </a:r>
          </a:p>
          <a:p>
            <a:r>
              <a:rPr lang="en-US" sz="2000" dirty="0">
                <a:latin typeface="+mn-lt"/>
              </a:rPr>
              <a:t>Platform-as-a-Service (PaaS)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Supports database migration from on-premises with minimal to no database changes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Provides all of the PaaS benefits of Azure SQL Database but adds capabilities that were previously only available in SQL VMs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Includes a native virtual network (VNet) and near 100% compatibility with on-premises SQL Server</a:t>
            </a:r>
          </a:p>
        </p:txBody>
      </p:sp>
      <p:pic>
        <p:nvPicPr>
          <p:cNvPr id="7" name="Picture 2" descr="Azure SQL Database Managed Instance icon">
            <a:extLst>
              <a:ext uri="{FF2B5EF4-FFF2-40B4-BE49-F238E27FC236}">
                <a16:creationId xmlns:a16="http://schemas.microsoft.com/office/drawing/2014/main" id="{48FCE78F-6C91-45D4-AA58-739EF2AE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00" y="2061972"/>
            <a:ext cx="2080550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842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Data migration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5" name="Picture 4" descr="Overview of the preferred data platform migration process, broken down into pre-migration, migration, and post-migration steps.">
            <a:extLst>
              <a:ext uri="{FF2B5EF4-FFF2-40B4-BE49-F238E27FC236}">
                <a16:creationId xmlns:a16="http://schemas.microsoft.com/office/drawing/2014/main" id="{97E4D48A-4F46-4071-A0B1-F6E7C4110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" y="1554094"/>
            <a:ext cx="11810431" cy="37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C72346-8A63-4ECB-AD56-271215D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– Database security</a:t>
            </a:r>
          </a:p>
        </p:txBody>
      </p:sp>
      <p:pic>
        <p:nvPicPr>
          <p:cNvPr id="9" name="Picture 2" descr="Diagram of SQL Advanced Data Security capabilities, featuring network security, access management, threat protection, information protection, and customer data.">
            <a:extLst>
              <a:ext uri="{FF2B5EF4-FFF2-40B4-BE49-F238E27FC236}">
                <a16:creationId xmlns:a16="http://schemas.microsoft.com/office/drawing/2014/main" id="{19A80CC9-4396-4628-B923-E6FC09F0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78" y="1426998"/>
            <a:ext cx="8855843" cy="4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860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C72346-8A63-4ECB-AD56-271215D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– Read-only reporting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372358-9A57-4440-96AE-D21B84A63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0"/>
            <a:ext cx="8427454" cy="2782493"/>
          </a:xfrm>
        </p:spPr>
        <p:txBody>
          <a:bodyPr/>
          <a:lstStyle/>
          <a:p>
            <a:r>
              <a:rPr lang="en-US" dirty="0"/>
              <a:t>Read Scale-out</a:t>
            </a:r>
          </a:p>
          <a:p>
            <a:pPr lvl="1"/>
            <a:endParaRPr lang="en-US" dirty="0"/>
          </a:p>
          <a:p>
            <a:r>
              <a:rPr lang="en-US" dirty="0"/>
              <a:t>Read-only replica</a:t>
            </a:r>
          </a:p>
          <a:p>
            <a:endParaRPr lang="en-US" dirty="0"/>
          </a:p>
          <a:p>
            <a:r>
              <a:rPr lang="en-US" dirty="0"/>
              <a:t>Free with SQL MI BC</a:t>
            </a:r>
          </a:p>
        </p:txBody>
      </p:sp>
      <p:pic>
        <p:nvPicPr>
          <p:cNvPr id="3" name="Picture 2" descr="Diagram of Read Scale-out architecture, displaying the read-only endpoint on a secondary replica within the SQL MI Business Critical service tier.">
            <a:extLst>
              <a:ext uri="{FF2B5EF4-FFF2-40B4-BE49-F238E27FC236}">
                <a16:creationId xmlns:a16="http://schemas.microsoft.com/office/drawing/2014/main" id="{F48F0629-74C4-4E04-AE95-603C14A2E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25" y="1189176"/>
            <a:ext cx="5952543" cy="54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575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46A5-88E6-447C-BC4F-C8AFFBC0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389728" cy="1107996"/>
          </a:xfrm>
        </p:spPr>
        <p:txBody>
          <a:bodyPr/>
          <a:lstStyle/>
          <a:p>
            <a:r>
              <a:rPr lang="en-US" dirty="0"/>
              <a:t>Modernizing the </a:t>
            </a:r>
            <a:r>
              <a:rPr lang="en-US" dirty="0" err="1"/>
              <a:t>WideWorldImporters</a:t>
            </a:r>
            <a:r>
              <a:rPr lang="en-US" dirty="0"/>
              <a:t> Gaming Division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8C23-68F9-4F0C-8C32-78C1784FF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353436"/>
            <a:ext cx="11018520" cy="4801314"/>
          </a:xfrm>
        </p:spPr>
        <p:txBody>
          <a:bodyPr/>
          <a:lstStyle/>
          <a:p>
            <a:r>
              <a:rPr lang="en-US" sz="2400" dirty="0"/>
              <a:t>Primarily SQL Server 2008 R2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Expensive ETL applications for data sources outside of SQL Server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Should we use “Big Data” technologies?</a:t>
            </a:r>
          </a:p>
          <a:p>
            <a:r>
              <a:rPr lang="en-US" sz="2400" dirty="0">
                <a:solidFill>
                  <a:schemeClr val="tx2"/>
                </a:solidFill>
              </a:rPr>
              <a:t>Query performance tuning expensive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Some database applications suffer from I/O performance</a:t>
            </a:r>
          </a:p>
          <a:p>
            <a:r>
              <a:rPr lang="en-US" sz="2400" dirty="0">
                <a:solidFill>
                  <a:schemeClr val="tx2"/>
                </a:solidFill>
              </a:rPr>
              <a:t>Need data secure end-to-end with classification and auditing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Applications need better availability and less downtime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Our company uses a mixture of different operating system platforms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Popularity of containerized applications growing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What, when, and how should I migrate to the cloud?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Desire to build more intelligent applications with AI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269563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Gaming services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Picture 2" descr="Diagram of the preferred solution for the gaming services. The gaming services are hosted in a VNet, with subnets for MI, Game, Management, Auth, and a Gateway subnet. SQL MI instances are hosted in the MI subnet. Gaming IaaS VMs are hosted in the Game subnet. Authorization VMs are in the Auth subnet, and a JumpbBox is  in the Management subnet. On-premises resources can access the VNet through ExpressRoute or a VPN gateway.">
            <a:extLst>
              <a:ext uri="{FF2B5EF4-FFF2-40B4-BE49-F238E27FC236}">
                <a16:creationId xmlns:a16="http://schemas.microsoft.com/office/drawing/2014/main" id="{F3FB0210-F277-44C9-ABD0-BE2A6BB2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83" y="1187500"/>
            <a:ext cx="6065433" cy="5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Gaming services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E5FEA-CA1C-4D0A-A389-76A1BA62E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Azure Site Recovery to migrate VMs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Multi-region deployments to address latency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VM scale sets for scalability of VMs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Availability Zones for high-availability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Regional outages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E5FEA-CA1C-4D0A-A389-76A1BA62E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Availability Zones for VMs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Auto-failover groups in SQL MI (</a:t>
            </a:r>
            <a:r>
              <a:rPr lang="en-US" sz="3600" i="1" dirty="0">
                <a:solidFill>
                  <a:schemeClr val="tx1"/>
                </a:solidFill>
              </a:rPr>
              <a:t>in public preview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Geo-restore and geo-replication for DW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A70B2-B9C6-4C70-A382-D8971FB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&amp; migration tools</a:t>
            </a:r>
          </a:p>
        </p:txBody>
      </p:sp>
      <p:pic>
        <p:nvPicPr>
          <p:cNvPr id="6" name="Picture 5" descr="Image showing SQL database upgrade and migration tools, including Database Experimentation Assistant, Database Migration Assistant, Azure Database Migration Service, and SQL Server Migration Assistant.">
            <a:extLst>
              <a:ext uri="{FF2B5EF4-FFF2-40B4-BE49-F238E27FC236}">
                <a16:creationId xmlns:a16="http://schemas.microsoft.com/office/drawing/2014/main" id="{88E0885E-3A5B-4718-BAEA-CD0C18540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03"/>
            <a:ext cx="12192000" cy="4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012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03A4D-A653-4DC8-B7D9-FF1C1208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isolation</a:t>
            </a:r>
          </a:p>
        </p:txBody>
      </p:sp>
      <p:pic>
        <p:nvPicPr>
          <p:cNvPr id="3" name="Picture 2" descr="Image representing the network isolation of Azure SQL Database Managed Instance, showing the SQL MI icon plus a virtual network icon. ">
            <a:extLst>
              <a:ext uri="{FF2B5EF4-FFF2-40B4-BE49-F238E27FC236}">
                <a16:creationId xmlns:a16="http://schemas.microsoft.com/office/drawing/2014/main" id="{632EDA43-303D-4C2E-9C8D-3058EC6B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6" y="2450011"/>
            <a:ext cx="5255207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3057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03A4D-A653-4DC8-B7D9-FF1C1208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vendor lock-in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68395-5B31-46D0-9539-E3757EE6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536418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PaaS database services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 transactional replication to move data 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4226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FE35E7-BFDB-4DA0-8DF4-AF390E5FE404}"/>
              </a:ext>
            </a:extLst>
          </p:cNvPr>
          <p:cNvGraphicFramePr/>
          <p:nvPr/>
        </p:nvGraphicFramePr>
        <p:xfrm>
          <a:off x="588263" y="1237740"/>
          <a:ext cx="6684743" cy="365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A38EDE-18DA-4B34-BB6B-50C9C468B961}"/>
              </a:ext>
            </a:extLst>
          </p:cNvPr>
          <p:cNvSpPr txBox="1"/>
          <p:nvPr/>
        </p:nvSpPr>
        <p:spPr>
          <a:xfrm>
            <a:off x="729609" y="5122843"/>
            <a:ext cx="8382166" cy="1538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Want slides to learn more?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  <a:hlinkClick r:id="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"/>
              </a:rPr>
              <a:t>https://aka.ms/bobwardms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8"/>
              </a:rPr>
              <a:t>https://github.com/microsoft/sqlworkshops/tree/master/sql2019lab/slides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AFAD2-3068-4966-9A62-C9F94A7093F1}"/>
              </a:ext>
            </a:extLst>
          </p:cNvPr>
          <p:cNvSpPr txBox="1"/>
          <p:nvPr/>
        </p:nvSpPr>
        <p:spPr>
          <a:xfrm>
            <a:off x="2291508" y="512284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51A64A30-FB88-476E-A183-FC4279709300}"/>
              </a:ext>
            </a:extLst>
          </p:cNvPr>
          <p:cNvSpPr/>
          <p:nvPr/>
        </p:nvSpPr>
        <p:spPr bwMode="auto">
          <a:xfrm>
            <a:off x="7701710" y="1486100"/>
            <a:ext cx="4472783" cy="3161841"/>
          </a:xfrm>
          <a:prstGeom prst="irregularSeal1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Each of these are independent modules</a:t>
            </a:r>
          </a:p>
        </p:txBody>
      </p:sp>
      <p:pic>
        <p:nvPicPr>
          <p:cNvPr id="1026" name="Picture 2" descr="Image result for azure sql database">
            <a:extLst>
              <a:ext uri="{FF2B5EF4-FFF2-40B4-BE49-F238E27FC236}">
                <a16:creationId xmlns:a16="http://schemas.microsoft.com/office/drawing/2014/main" id="{83598BC8-AF2A-4DE7-BB70-864BB45A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221" y="1345955"/>
            <a:ext cx="504813" cy="5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zure sql database">
            <a:extLst>
              <a:ext uri="{FF2B5EF4-FFF2-40B4-BE49-F238E27FC236}">
                <a16:creationId xmlns:a16="http://schemas.microsoft.com/office/drawing/2014/main" id="{DAA0E667-CCD6-48DB-A446-15577D88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220" y="2077310"/>
            <a:ext cx="504813" cy="5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zure sql database">
            <a:extLst>
              <a:ext uri="{FF2B5EF4-FFF2-40B4-BE49-F238E27FC236}">
                <a16:creationId xmlns:a16="http://schemas.microsoft.com/office/drawing/2014/main" id="{D4E0DAAA-CD96-4652-9D2E-A326AD6B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220" y="2804618"/>
            <a:ext cx="504813" cy="5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azure sql database">
            <a:extLst>
              <a:ext uri="{FF2B5EF4-FFF2-40B4-BE49-F238E27FC236}">
                <a16:creationId xmlns:a16="http://schemas.microsoft.com/office/drawing/2014/main" id="{60C8CA38-C92E-4F35-9767-027F3077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219" y="3561340"/>
            <a:ext cx="504813" cy="504813"/>
          </a:xfrm>
          <a:prstGeom prst="rect">
            <a:avLst/>
          </a:prstGeom>
          <a:noFill/>
        </p:spPr>
      </p:pic>
      <p:pic>
        <p:nvPicPr>
          <p:cNvPr id="12" name="Picture 2" descr="Image result for azure sql database">
            <a:extLst>
              <a:ext uri="{FF2B5EF4-FFF2-40B4-BE49-F238E27FC236}">
                <a16:creationId xmlns:a16="http://schemas.microsoft.com/office/drawing/2014/main" id="{1950F397-9FE8-4E35-9E8C-AFAF55F5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54" y="109643"/>
            <a:ext cx="504813" cy="5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azure sql database">
            <a:extLst>
              <a:ext uri="{FF2B5EF4-FFF2-40B4-BE49-F238E27FC236}">
                <a16:creationId xmlns:a16="http://schemas.microsoft.com/office/drawing/2014/main" id="{52726F03-9675-4350-944D-88AEA213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53" y="709606"/>
            <a:ext cx="504813" cy="50481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4A84B-B15B-4CC7-9727-0D08402B6213}"/>
              </a:ext>
            </a:extLst>
          </p:cNvPr>
          <p:cNvSpPr txBox="1"/>
          <p:nvPr/>
        </p:nvSpPr>
        <p:spPr>
          <a:xfrm>
            <a:off x="9427166" y="229027"/>
            <a:ext cx="249292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Feature exists in Azure SQL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831D5-E21A-4D80-BB38-84AB4C05E1CC}"/>
              </a:ext>
            </a:extLst>
          </p:cNvPr>
          <p:cNvSpPr txBox="1"/>
          <p:nvPr/>
        </p:nvSpPr>
        <p:spPr>
          <a:xfrm>
            <a:off x="9427166" y="847470"/>
            <a:ext cx="2153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 to Azure SQL Database</a:t>
            </a:r>
          </a:p>
        </p:txBody>
      </p:sp>
      <p:pic>
        <p:nvPicPr>
          <p:cNvPr id="16" name="Picture 8" descr="Image result for azure virtual machine logo">
            <a:extLst>
              <a:ext uri="{FF2B5EF4-FFF2-40B4-BE49-F238E27FC236}">
                <a16:creationId xmlns:a16="http://schemas.microsoft.com/office/drawing/2014/main" id="{8CBA445C-B808-44E8-8326-D6E5D057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32" y="4297507"/>
            <a:ext cx="504814" cy="5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43F836-A589-4A23-BF6C-528355A960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12" y="4325780"/>
            <a:ext cx="571875" cy="424535"/>
          </a:xfrm>
          <a:prstGeom prst="rect">
            <a:avLst/>
          </a:prstGeom>
        </p:spPr>
      </p:pic>
      <p:pic>
        <p:nvPicPr>
          <p:cNvPr id="19" name="Picture 8" descr="Image result for azure virtual machine logo">
            <a:extLst>
              <a:ext uri="{FF2B5EF4-FFF2-40B4-BE49-F238E27FC236}">
                <a16:creationId xmlns:a16="http://schemas.microsoft.com/office/drawing/2014/main" id="{1505A0AE-939A-417B-8CF8-983810E3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96" y="3555242"/>
            <a:ext cx="504814" cy="5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6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1587-9469-4418-8271-9C10B5FA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0" y="386846"/>
            <a:ext cx="11018520" cy="553998"/>
          </a:xfrm>
        </p:spPr>
        <p:txBody>
          <a:bodyPr/>
          <a:lstStyle/>
          <a:p>
            <a:r>
              <a:rPr lang="en-US" dirty="0"/>
              <a:t>Learn more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FF318-DC7F-48E5-A671-424D48FC4818}"/>
              </a:ext>
            </a:extLst>
          </p:cNvPr>
          <p:cNvSpPr txBox="1"/>
          <p:nvPr/>
        </p:nvSpPr>
        <p:spPr>
          <a:xfrm>
            <a:off x="8608194" y="253267"/>
            <a:ext cx="271305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http://aka.ms/annalytics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twitter: @AnalyticAnna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0F8140-8D50-4060-AB84-8BA519E2B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14814"/>
              </p:ext>
            </p:extLst>
          </p:nvPr>
        </p:nvGraphicFramePr>
        <p:xfrm>
          <a:off x="760220" y="1652953"/>
          <a:ext cx="10643309" cy="463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65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8160386" cy="537931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Tailspin Toys is online gaming company experiencing exponential growth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Struggling to manage expanding </a:t>
            </a:r>
            <a:r>
              <a:rPr lang="en-US" sz="3600" dirty="0">
                <a:solidFill>
                  <a:schemeClr val="tx1"/>
                </a:solidFill>
              </a:rPr>
              <a:t>database infrastructure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Lacking ability to scale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Looking to migrate gaming services to the cloud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SQL Server to SQL Managed Instance migration">
            <a:extLst>
              <a:ext uri="{FF2B5EF4-FFF2-40B4-BE49-F238E27FC236}">
                <a16:creationId xmlns:a16="http://schemas.microsoft.com/office/drawing/2014/main" id="{B9400B2B-1072-474C-B57E-95B8C094D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34" y="1189176"/>
            <a:ext cx="2743438" cy="50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Picture 6" descr="Gaming Services VM icon">
            <a:extLst>
              <a:ext uri="{FF2B5EF4-FFF2-40B4-BE49-F238E27FC236}">
                <a16:creationId xmlns:a16="http://schemas.microsoft.com/office/drawing/2014/main" id="{531D6FD2-B3DF-4456-B3D8-D5BA625F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9" y="2285901"/>
            <a:ext cx="2286198" cy="2286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D5DCB1-D2F9-49C2-AB7D-3403BAC8B14E}"/>
              </a:ext>
            </a:extLst>
          </p:cNvPr>
          <p:cNvSpPr txBox="1"/>
          <p:nvPr/>
        </p:nvSpPr>
        <p:spPr>
          <a:xfrm>
            <a:off x="799678" y="4618749"/>
            <a:ext cx="1921039" cy="194514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Gaming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VMs</a:t>
            </a:r>
          </a:p>
        </p:txBody>
      </p:sp>
      <p:pic>
        <p:nvPicPr>
          <p:cNvPr id="12" name="Picture 11" descr="SQL Server icon">
            <a:extLst>
              <a:ext uri="{FF2B5EF4-FFF2-40B4-BE49-F238E27FC236}">
                <a16:creationId xmlns:a16="http://schemas.microsoft.com/office/drawing/2014/main" id="{8A1DCEC3-B000-4E5D-ABF3-0F29EFFA4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34" y="2285901"/>
            <a:ext cx="2286198" cy="2286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E8C558-BC8C-4165-8B38-C3AFE729F1F0}"/>
              </a:ext>
            </a:extLst>
          </p:cNvPr>
          <p:cNvSpPr txBox="1"/>
          <p:nvPr/>
        </p:nvSpPr>
        <p:spPr>
          <a:xfrm>
            <a:off x="3452007" y="4601496"/>
            <a:ext cx="2397451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SQL 2008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Databases</a:t>
            </a:r>
          </a:p>
        </p:txBody>
      </p:sp>
      <p:pic>
        <p:nvPicPr>
          <p:cNvPr id="5" name="Picture 4" descr="Data warehouse icon">
            <a:extLst>
              <a:ext uri="{FF2B5EF4-FFF2-40B4-BE49-F238E27FC236}">
                <a16:creationId xmlns:a16="http://schemas.microsoft.com/office/drawing/2014/main" id="{72B1E3D7-6D16-4116-888B-C20F2ADF0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69" y="2285901"/>
            <a:ext cx="2286198" cy="2286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AB247A-CB8A-47E7-8293-6BCA21E20A3F}"/>
              </a:ext>
            </a:extLst>
          </p:cNvPr>
          <p:cNvSpPr txBox="1"/>
          <p:nvPr/>
        </p:nvSpPr>
        <p:spPr>
          <a:xfrm>
            <a:off x="6246105" y="4618749"/>
            <a:ext cx="2590326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Warehouse</a:t>
            </a:r>
          </a:p>
        </p:txBody>
      </p:sp>
      <p:pic>
        <p:nvPicPr>
          <p:cNvPr id="9" name="Picture 8" descr="Reports icon">
            <a:extLst>
              <a:ext uri="{FF2B5EF4-FFF2-40B4-BE49-F238E27FC236}">
                <a16:creationId xmlns:a16="http://schemas.microsoft.com/office/drawing/2014/main" id="{2A4BF496-6470-42B7-9B16-9C332E52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03" y="2285901"/>
            <a:ext cx="2286198" cy="22861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3B582-3E37-408B-B5C8-88AFCECED0D9}"/>
              </a:ext>
            </a:extLst>
          </p:cNvPr>
          <p:cNvSpPr txBox="1"/>
          <p:nvPr/>
        </p:nvSpPr>
        <p:spPr>
          <a:xfrm>
            <a:off x="9484683" y="4618749"/>
            <a:ext cx="189423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2253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E171-AD94-4FF5-B0ED-99921A4D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11" y="197562"/>
            <a:ext cx="11018520" cy="553998"/>
          </a:xfrm>
        </p:spPr>
        <p:txBody>
          <a:bodyPr/>
          <a:lstStyle/>
          <a:p>
            <a:r>
              <a:rPr lang="en-US" dirty="0"/>
              <a:t>Azure Data Modernization Choices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78F7F2-8023-494D-885E-C50430B4C846}"/>
              </a:ext>
            </a:extLst>
          </p:cNvPr>
          <p:cNvGrpSpPr/>
          <p:nvPr/>
        </p:nvGrpSpPr>
        <p:grpSpPr>
          <a:xfrm>
            <a:off x="2795184" y="1264674"/>
            <a:ext cx="914643" cy="1001598"/>
            <a:chOff x="5638675" y="2887316"/>
            <a:chExt cx="914643" cy="1001598"/>
          </a:xfrm>
        </p:grpSpPr>
        <p:sp>
          <p:nvSpPr>
            <p:cNvPr id="7" name="Freeform: Shape 829">
              <a:extLst>
                <a:ext uri="{FF2B5EF4-FFF2-40B4-BE49-F238E27FC236}">
                  <a16:creationId xmlns:a16="http://schemas.microsoft.com/office/drawing/2014/main" id="{43693AC7-E06D-4291-9043-AA1626234C11}"/>
                </a:ext>
              </a:extLst>
            </p:cNvPr>
            <p:cNvSpPr/>
            <p:nvPr/>
          </p:nvSpPr>
          <p:spPr bwMode="auto">
            <a:xfrm>
              <a:off x="5638675" y="2887316"/>
              <a:ext cx="914643" cy="1001598"/>
            </a:xfrm>
            <a:custGeom>
              <a:avLst/>
              <a:gdLst>
                <a:gd name="connsiteX0" fmla="*/ 267391 w 5124499"/>
                <a:gd name="connsiteY0" fmla="*/ 785860 h 6229504"/>
                <a:gd name="connsiteX1" fmla="*/ 267391 w 5124499"/>
                <a:gd name="connsiteY1" fmla="*/ 914489 h 6229504"/>
                <a:gd name="connsiteX2" fmla="*/ 267391 w 5124499"/>
                <a:gd name="connsiteY2" fmla="*/ 990630 h 6229504"/>
                <a:gd name="connsiteX3" fmla="*/ 267388 w 5124499"/>
                <a:gd name="connsiteY3" fmla="*/ 990640 h 6229504"/>
                <a:gd name="connsiteX4" fmla="*/ 267391 w 5124499"/>
                <a:gd name="connsiteY4" fmla="*/ 785860 h 6229504"/>
                <a:gd name="connsiteX5" fmla="*/ 2695945 w 5124499"/>
                <a:gd name="connsiteY5" fmla="*/ 357376 h 6229504"/>
                <a:gd name="connsiteX6" fmla="*/ 1019653 w 5124499"/>
                <a:gd name="connsiteY6" fmla="*/ 849365 h 6229504"/>
                <a:gd name="connsiteX7" fmla="*/ 2695945 w 5124499"/>
                <a:gd name="connsiteY7" fmla="*/ 1341351 h 6229504"/>
                <a:gd name="connsiteX8" fmla="*/ 4372238 w 5124499"/>
                <a:gd name="connsiteY8" fmla="*/ 849365 h 6229504"/>
                <a:gd name="connsiteX9" fmla="*/ 2695945 w 5124499"/>
                <a:gd name="connsiteY9" fmla="*/ 357376 h 6229504"/>
                <a:gd name="connsiteX10" fmla="*/ 2695942 w 5124499"/>
                <a:gd name="connsiteY10" fmla="*/ 0 h 6229504"/>
                <a:gd name="connsiteX11" fmla="*/ 5111961 w 5124499"/>
                <a:gd name="connsiteY11" fmla="*/ 889353 h 6229504"/>
                <a:gd name="connsiteX12" fmla="*/ 5120788 w 5124499"/>
                <a:gd name="connsiteY12" fmla="*/ 960671 h 6229504"/>
                <a:gd name="connsiteX13" fmla="*/ 5124496 w 5124499"/>
                <a:gd name="connsiteY13" fmla="*/ 960671 h 6229504"/>
                <a:gd name="connsiteX14" fmla="*/ 5124496 w 5124499"/>
                <a:gd name="connsiteY14" fmla="*/ 990640 h 6229504"/>
                <a:gd name="connsiteX15" fmla="*/ 5124499 w 5124499"/>
                <a:gd name="connsiteY15" fmla="*/ 5238854 h 6229504"/>
                <a:gd name="connsiteX16" fmla="*/ 5124499 w 5124499"/>
                <a:gd name="connsiteY16" fmla="*/ 5238864 h 6229504"/>
                <a:gd name="connsiteX17" fmla="*/ 5124499 w 5124499"/>
                <a:gd name="connsiteY17" fmla="*/ 5238874 h 6229504"/>
                <a:gd name="connsiteX18" fmla="*/ 5124499 w 5124499"/>
                <a:gd name="connsiteY18" fmla="*/ 5268833 h 6229504"/>
                <a:gd name="connsiteX19" fmla="*/ 5120788 w 5124499"/>
                <a:gd name="connsiteY19" fmla="*/ 5268833 h 6229504"/>
                <a:gd name="connsiteX20" fmla="*/ 5111961 w 5124499"/>
                <a:gd name="connsiteY20" fmla="*/ 5340152 h 6229504"/>
                <a:gd name="connsiteX21" fmla="*/ 2695945 w 5124499"/>
                <a:gd name="connsiteY21" fmla="*/ 6229504 h 6229504"/>
                <a:gd name="connsiteX22" fmla="*/ 279930 w 5124499"/>
                <a:gd name="connsiteY22" fmla="*/ 5340152 h 6229504"/>
                <a:gd name="connsiteX23" fmla="*/ 271103 w 5124499"/>
                <a:gd name="connsiteY23" fmla="*/ 5268833 h 6229504"/>
                <a:gd name="connsiteX24" fmla="*/ 267391 w 5124499"/>
                <a:gd name="connsiteY24" fmla="*/ 5268833 h 6229504"/>
                <a:gd name="connsiteX25" fmla="*/ 267391 w 5124499"/>
                <a:gd name="connsiteY25" fmla="*/ 5238864 h 6229504"/>
                <a:gd name="connsiteX26" fmla="*/ 267391 w 5124499"/>
                <a:gd name="connsiteY26" fmla="*/ 1516827 h 6229504"/>
                <a:gd name="connsiteX27" fmla="*/ 0 w 5124499"/>
                <a:gd name="connsiteY27" fmla="*/ 1516827 h 6229504"/>
                <a:gd name="connsiteX28" fmla="*/ 0 w 5124499"/>
                <a:gd name="connsiteY28" fmla="*/ 995150 h 6229504"/>
                <a:gd name="connsiteX29" fmla="*/ 267391 w 5124499"/>
                <a:gd name="connsiteY29" fmla="*/ 995150 h 6229504"/>
                <a:gd name="connsiteX30" fmla="*/ 267391 w 5124499"/>
                <a:gd name="connsiteY30" fmla="*/ 990650 h 6229504"/>
                <a:gd name="connsiteX31" fmla="*/ 267391 w 5124499"/>
                <a:gd name="connsiteY31" fmla="*/ 990630 h 6229504"/>
                <a:gd name="connsiteX32" fmla="*/ 279930 w 5124499"/>
                <a:gd name="connsiteY32" fmla="*/ 889353 h 6229504"/>
                <a:gd name="connsiteX33" fmla="*/ 2695942 w 5124499"/>
                <a:gd name="connsiteY33" fmla="*/ 0 h 6229504"/>
                <a:gd name="connsiteX0" fmla="*/ 267391 w 5124499"/>
                <a:gd name="connsiteY0" fmla="*/ 785860 h 6229504"/>
                <a:gd name="connsiteX1" fmla="*/ 267391 w 5124499"/>
                <a:gd name="connsiteY1" fmla="*/ 914489 h 6229504"/>
                <a:gd name="connsiteX2" fmla="*/ 267391 w 5124499"/>
                <a:gd name="connsiteY2" fmla="*/ 990630 h 6229504"/>
                <a:gd name="connsiteX3" fmla="*/ 267388 w 5124499"/>
                <a:gd name="connsiteY3" fmla="*/ 990640 h 6229504"/>
                <a:gd name="connsiteX4" fmla="*/ 267391 w 5124499"/>
                <a:gd name="connsiteY4" fmla="*/ 785860 h 6229504"/>
                <a:gd name="connsiteX5" fmla="*/ 2695945 w 5124499"/>
                <a:gd name="connsiteY5" fmla="*/ 357376 h 6229504"/>
                <a:gd name="connsiteX6" fmla="*/ 1019653 w 5124499"/>
                <a:gd name="connsiteY6" fmla="*/ 849365 h 6229504"/>
                <a:gd name="connsiteX7" fmla="*/ 2695945 w 5124499"/>
                <a:gd name="connsiteY7" fmla="*/ 1341351 h 6229504"/>
                <a:gd name="connsiteX8" fmla="*/ 4372238 w 5124499"/>
                <a:gd name="connsiteY8" fmla="*/ 849365 h 6229504"/>
                <a:gd name="connsiteX9" fmla="*/ 2695945 w 5124499"/>
                <a:gd name="connsiteY9" fmla="*/ 357376 h 6229504"/>
                <a:gd name="connsiteX10" fmla="*/ 2695942 w 5124499"/>
                <a:gd name="connsiteY10" fmla="*/ 0 h 6229504"/>
                <a:gd name="connsiteX11" fmla="*/ 5111961 w 5124499"/>
                <a:gd name="connsiteY11" fmla="*/ 889353 h 6229504"/>
                <a:gd name="connsiteX12" fmla="*/ 5120788 w 5124499"/>
                <a:gd name="connsiteY12" fmla="*/ 960671 h 6229504"/>
                <a:gd name="connsiteX13" fmla="*/ 5124496 w 5124499"/>
                <a:gd name="connsiteY13" fmla="*/ 960671 h 6229504"/>
                <a:gd name="connsiteX14" fmla="*/ 5124496 w 5124499"/>
                <a:gd name="connsiteY14" fmla="*/ 990640 h 6229504"/>
                <a:gd name="connsiteX15" fmla="*/ 5124499 w 5124499"/>
                <a:gd name="connsiteY15" fmla="*/ 5238854 h 6229504"/>
                <a:gd name="connsiteX16" fmla="*/ 5124499 w 5124499"/>
                <a:gd name="connsiteY16" fmla="*/ 5238864 h 6229504"/>
                <a:gd name="connsiteX17" fmla="*/ 5124499 w 5124499"/>
                <a:gd name="connsiteY17" fmla="*/ 5238874 h 6229504"/>
                <a:gd name="connsiteX18" fmla="*/ 5124499 w 5124499"/>
                <a:gd name="connsiteY18" fmla="*/ 5268833 h 6229504"/>
                <a:gd name="connsiteX19" fmla="*/ 5120788 w 5124499"/>
                <a:gd name="connsiteY19" fmla="*/ 5268833 h 6229504"/>
                <a:gd name="connsiteX20" fmla="*/ 5111961 w 5124499"/>
                <a:gd name="connsiteY20" fmla="*/ 5340152 h 6229504"/>
                <a:gd name="connsiteX21" fmla="*/ 2695945 w 5124499"/>
                <a:gd name="connsiteY21" fmla="*/ 6229504 h 6229504"/>
                <a:gd name="connsiteX22" fmla="*/ 279930 w 5124499"/>
                <a:gd name="connsiteY22" fmla="*/ 5340152 h 6229504"/>
                <a:gd name="connsiteX23" fmla="*/ 271103 w 5124499"/>
                <a:gd name="connsiteY23" fmla="*/ 5268833 h 6229504"/>
                <a:gd name="connsiteX24" fmla="*/ 267391 w 5124499"/>
                <a:gd name="connsiteY24" fmla="*/ 5268833 h 6229504"/>
                <a:gd name="connsiteX25" fmla="*/ 267391 w 5124499"/>
                <a:gd name="connsiteY25" fmla="*/ 5238864 h 6229504"/>
                <a:gd name="connsiteX26" fmla="*/ 267391 w 5124499"/>
                <a:gd name="connsiteY26" fmla="*/ 1516827 h 6229504"/>
                <a:gd name="connsiteX27" fmla="*/ 0 w 5124499"/>
                <a:gd name="connsiteY27" fmla="*/ 995150 h 6229504"/>
                <a:gd name="connsiteX28" fmla="*/ 267391 w 5124499"/>
                <a:gd name="connsiteY28" fmla="*/ 995150 h 6229504"/>
                <a:gd name="connsiteX29" fmla="*/ 267391 w 5124499"/>
                <a:gd name="connsiteY29" fmla="*/ 990650 h 6229504"/>
                <a:gd name="connsiteX30" fmla="*/ 267391 w 5124499"/>
                <a:gd name="connsiteY30" fmla="*/ 990630 h 6229504"/>
                <a:gd name="connsiteX31" fmla="*/ 279930 w 5124499"/>
                <a:gd name="connsiteY31" fmla="*/ 889353 h 6229504"/>
                <a:gd name="connsiteX32" fmla="*/ 2695942 w 5124499"/>
                <a:gd name="connsiteY32" fmla="*/ 0 h 6229504"/>
                <a:gd name="connsiteX0" fmla="*/ 3 w 4857111"/>
                <a:gd name="connsiteY0" fmla="*/ 78586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3 w 4857111"/>
                <a:gd name="connsiteY4" fmla="*/ 785860 h 6229504"/>
                <a:gd name="connsiteX5" fmla="*/ 2428557 w 4857111"/>
                <a:gd name="connsiteY5" fmla="*/ 357376 h 6229504"/>
                <a:gd name="connsiteX6" fmla="*/ 752265 w 4857111"/>
                <a:gd name="connsiteY6" fmla="*/ 849365 h 6229504"/>
                <a:gd name="connsiteX7" fmla="*/ 2428557 w 4857111"/>
                <a:gd name="connsiteY7" fmla="*/ 1341351 h 6229504"/>
                <a:gd name="connsiteX8" fmla="*/ 4104850 w 4857111"/>
                <a:gd name="connsiteY8" fmla="*/ 849365 h 6229504"/>
                <a:gd name="connsiteX9" fmla="*/ 2428557 w 4857111"/>
                <a:gd name="connsiteY9" fmla="*/ 357376 h 6229504"/>
                <a:gd name="connsiteX10" fmla="*/ 2428554 w 4857111"/>
                <a:gd name="connsiteY10" fmla="*/ 0 h 6229504"/>
                <a:gd name="connsiteX11" fmla="*/ 4844573 w 4857111"/>
                <a:gd name="connsiteY11" fmla="*/ 889353 h 6229504"/>
                <a:gd name="connsiteX12" fmla="*/ 4853400 w 4857111"/>
                <a:gd name="connsiteY12" fmla="*/ 960671 h 6229504"/>
                <a:gd name="connsiteX13" fmla="*/ 4857108 w 4857111"/>
                <a:gd name="connsiteY13" fmla="*/ 960671 h 6229504"/>
                <a:gd name="connsiteX14" fmla="*/ 4857108 w 4857111"/>
                <a:gd name="connsiteY14" fmla="*/ 990640 h 6229504"/>
                <a:gd name="connsiteX15" fmla="*/ 4857111 w 4857111"/>
                <a:gd name="connsiteY15" fmla="*/ 5238854 h 6229504"/>
                <a:gd name="connsiteX16" fmla="*/ 4857111 w 4857111"/>
                <a:gd name="connsiteY16" fmla="*/ 5238864 h 6229504"/>
                <a:gd name="connsiteX17" fmla="*/ 4857111 w 4857111"/>
                <a:gd name="connsiteY17" fmla="*/ 5238874 h 6229504"/>
                <a:gd name="connsiteX18" fmla="*/ 4857111 w 4857111"/>
                <a:gd name="connsiteY18" fmla="*/ 5268833 h 6229504"/>
                <a:gd name="connsiteX19" fmla="*/ 4853400 w 4857111"/>
                <a:gd name="connsiteY19" fmla="*/ 5268833 h 6229504"/>
                <a:gd name="connsiteX20" fmla="*/ 4844573 w 4857111"/>
                <a:gd name="connsiteY20" fmla="*/ 5340152 h 6229504"/>
                <a:gd name="connsiteX21" fmla="*/ 2428557 w 4857111"/>
                <a:gd name="connsiteY21" fmla="*/ 6229504 h 6229504"/>
                <a:gd name="connsiteX22" fmla="*/ 12542 w 4857111"/>
                <a:gd name="connsiteY22" fmla="*/ 5340152 h 6229504"/>
                <a:gd name="connsiteX23" fmla="*/ 3715 w 4857111"/>
                <a:gd name="connsiteY23" fmla="*/ 5268833 h 6229504"/>
                <a:gd name="connsiteX24" fmla="*/ 3 w 4857111"/>
                <a:gd name="connsiteY24" fmla="*/ 5268833 h 6229504"/>
                <a:gd name="connsiteX25" fmla="*/ 3 w 4857111"/>
                <a:gd name="connsiteY25" fmla="*/ 5238864 h 6229504"/>
                <a:gd name="connsiteX26" fmla="*/ 3 w 4857111"/>
                <a:gd name="connsiteY26" fmla="*/ 1516827 h 6229504"/>
                <a:gd name="connsiteX27" fmla="*/ 3 w 4857111"/>
                <a:gd name="connsiteY27" fmla="*/ 995150 h 6229504"/>
                <a:gd name="connsiteX28" fmla="*/ 3 w 4857111"/>
                <a:gd name="connsiteY28" fmla="*/ 990650 h 6229504"/>
                <a:gd name="connsiteX29" fmla="*/ 3 w 4857111"/>
                <a:gd name="connsiteY29" fmla="*/ 990630 h 6229504"/>
                <a:gd name="connsiteX30" fmla="*/ 12542 w 4857111"/>
                <a:gd name="connsiteY30" fmla="*/ 889353 h 6229504"/>
                <a:gd name="connsiteX31" fmla="*/ 2428554 w 4857111"/>
                <a:gd name="connsiteY31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3 w 4857111"/>
                <a:gd name="connsiteY26" fmla="*/ 995150 h 6229504"/>
                <a:gd name="connsiteX27" fmla="*/ 3 w 4857111"/>
                <a:gd name="connsiteY27" fmla="*/ 990650 h 6229504"/>
                <a:gd name="connsiteX28" fmla="*/ 3 w 4857111"/>
                <a:gd name="connsiteY28" fmla="*/ 990630 h 6229504"/>
                <a:gd name="connsiteX29" fmla="*/ 12542 w 4857111"/>
                <a:gd name="connsiteY29" fmla="*/ 889353 h 6229504"/>
                <a:gd name="connsiteX30" fmla="*/ 2428554 w 4857111"/>
                <a:gd name="connsiteY30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3 w 4857111"/>
                <a:gd name="connsiteY26" fmla="*/ 995150 h 6229504"/>
                <a:gd name="connsiteX27" fmla="*/ 3 w 4857111"/>
                <a:gd name="connsiteY27" fmla="*/ 990650 h 6229504"/>
                <a:gd name="connsiteX28" fmla="*/ 12542 w 4857111"/>
                <a:gd name="connsiteY28" fmla="*/ 889353 h 6229504"/>
                <a:gd name="connsiteX29" fmla="*/ 2428554 w 4857111"/>
                <a:gd name="connsiteY29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3 w 4857111"/>
                <a:gd name="connsiteY26" fmla="*/ 995150 h 6229504"/>
                <a:gd name="connsiteX27" fmla="*/ 12542 w 4857111"/>
                <a:gd name="connsiteY27" fmla="*/ 889353 h 6229504"/>
                <a:gd name="connsiteX28" fmla="*/ 2428554 w 4857111"/>
                <a:gd name="connsiteY28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12542 w 4857111"/>
                <a:gd name="connsiteY26" fmla="*/ 889353 h 6229504"/>
                <a:gd name="connsiteX27" fmla="*/ 2428554 w 4857111"/>
                <a:gd name="connsiteY27" fmla="*/ 0 h 6229504"/>
                <a:gd name="connsiteX0" fmla="*/ 0 w 4860041"/>
                <a:gd name="connsiteY0" fmla="*/ 999433 h 6229504"/>
                <a:gd name="connsiteX1" fmla="*/ 2933 w 4860041"/>
                <a:gd name="connsiteY1" fmla="*/ 914489 h 6229504"/>
                <a:gd name="connsiteX2" fmla="*/ 2933 w 4860041"/>
                <a:gd name="connsiteY2" fmla="*/ 990630 h 6229504"/>
                <a:gd name="connsiteX3" fmla="*/ 0 w 4860041"/>
                <a:gd name="connsiteY3" fmla="*/ 999433 h 6229504"/>
                <a:gd name="connsiteX4" fmla="*/ 2431487 w 4860041"/>
                <a:gd name="connsiteY4" fmla="*/ 357376 h 6229504"/>
                <a:gd name="connsiteX5" fmla="*/ 755195 w 4860041"/>
                <a:gd name="connsiteY5" fmla="*/ 849365 h 6229504"/>
                <a:gd name="connsiteX6" fmla="*/ 2431487 w 4860041"/>
                <a:gd name="connsiteY6" fmla="*/ 1341351 h 6229504"/>
                <a:gd name="connsiteX7" fmla="*/ 4107780 w 4860041"/>
                <a:gd name="connsiteY7" fmla="*/ 849365 h 6229504"/>
                <a:gd name="connsiteX8" fmla="*/ 2431487 w 4860041"/>
                <a:gd name="connsiteY8" fmla="*/ 357376 h 6229504"/>
                <a:gd name="connsiteX9" fmla="*/ 2431484 w 4860041"/>
                <a:gd name="connsiteY9" fmla="*/ 0 h 6229504"/>
                <a:gd name="connsiteX10" fmla="*/ 4847503 w 4860041"/>
                <a:gd name="connsiteY10" fmla="*/ 889353 h 6229504"/>
                <a:gd name="connsiteX11" fmla="*/ 4856330 w 4860041"/>
                <a:gd name="connsiteY11" fmla="*/ 960671 h 6229504"/>
                <a:gd name="connsiteX12" fmla="*/ 4860038 w 4860041"/>
                <a:gd name="connsiteY12" fmla="*/ 960671 h 6229504"/>
                <a:gd name="connsiteX13" fmla="*/ 4860038 w 4860041"/>
                <a:gd name="connsiteY13" fmla="*/ 990640 h 6229504"/>
                <a:gd name="connsiteX14" fmla="*/ 4860041 w 4860041"/>
                <a:gd name="connsiteY14" fmla="*/ 5238854 h 6229504"/>
                <a:gd name="connsiteX15" fmla="*/ 4860041 w 4860041"/>
                <a:gd name="connsiteY15" fmla="*/ 5238864 h 6229504"/>
                <a:gd name="connsiteX16" fmla="*/ 4860041 w 4860041"/>
                <a:gd name="connsiteY16" fmla="*/ 5238874 h 6229504"/>
                <a:gd name="connsiteX17" fmla="*/ 4860041 w 4860041"/>
                <a:gd name="connsiteY17" fmla="*/ 5268833 h 6229504"/>
                <a:gd name="connsiteX18" fmla="*/ 4856330 w 4860041"/>
                <a:gd name="connsiteY18" fmla="*/ 5268833 h 6229504"/>
                <a:gd name="connsiteX19" fmla="*/ 4847503 w 4860041"/>
                <a:gd name="connsiteY19" fmla="*/ 5340152 h 6229504"/>
                <a:gd name="connsiteX20" fmla="*/ 2431487 w 4860041"/>
                <a:gd name="connsiteY20" fmla="*/ 6229504 h 6229504"/>
                <a:gd name="connsiteX21" fmla="*/ 15472 w 4860041"/>
                <a:gd name="connsiteY21" fmla="*/ 5340152 h 6229504"/>
                <a:gd name="connsiteX22" fmla="*/ 6645 w 4860041"/>
                <a:gd name="connsiteY22" fmla="*/ 5268833 h 6229504"/>
                <a:gd name="connsiteX23" fmla="*/ 2933 w 4860041"/>
                <a:gd name="connsiteY23" fmla="*/ 5268833 h 6229504"/>
                <a:gd name="connsiteX24" fmla="*/ 2933 w 4860041"/>
                <a:gd name="connsiteY24" fmla="*/ 5238864 h 6229504"/>
                <a:gd name="connsiteX25" fmla="*/ 2933 w 4860041"/>
                <a:gd name="connsiteY25" fmla="*/ 1516827 h 6229504"/>
                <a:gd name="connsiteX26" fmla="*/ 15472 w 4860041"/>
                <a:gd name="connsiteY26" fmla="*/ 889353 h 6229504"/>
                <a:gd name="connsiteX27" fmla="*/ 2431484 w 4860041"/>
                <a:gd name="connsiteY27" fmla="*/ 0 h 6229504"/>
                <a:gd name="connsiteX0" fmla="*/ 0 w 4857108"/>
                <a:gd name="connsiteY0" fmla="*/ 990630 h 6229504"/>
                <a:gd name="connsiteX1" fmla="*/ 0 w 4857108"/>
                <a:gd name="connsiteY1" fmla="*/ 914489 h 6229504"/>
                <a:gd name="connsiteX2" fmla="*/ 0 w 4857108"/>
                <a:gd name="connsiteY2" fmla="*/ 990630 h 6229504"/>
                <a:gd name="connsiteX3" fmla="*/ 2428554 w 4857108"/>
                <a:gd name="connsiteY3" fmla="*/ 357376 h 6229504"/>
                <a:gd name="connsiteX4" fmla="*/ 752262 w 4857108"/>
                <a:gd name="connsiteY4" fmla="*/ 849365 h 6229504"/>
                <a:gd name="connsiteX5" fmla="*/ 2428554 w 4857108"/>
                <a:gd name="connsiteY5" fmla="*/ 1341351 h 6229504"/>
                <a:gd name="connsiteX6" fmla="*/ 4104847 w 4857108"/>
                <a:gd name="connsiteY6" fmla="*/ 849365 h 6229504"/>
                <a:gd name="connsiteX7" fmla="*/ 2428554 w 4857108"/>
                <a:gd name="connsiteY7" fmla="*/ 357376 h 6229504"/>
                <a:gd name="connsiteX8" fmla="*/ 2428551 w 4857108"/>
                <a:gd name="connsiteY8" fmla="*/ 0 h 6229504"/>
                <a:gd name="connsiteX9" fmla="*/ 4844570 w 4857108"/>
                <a:gd name="connsiteY9" fmla="*/ 889353 h 6229504"/>
                <a:gd name="connsiteX10" fmla="*/ 4853397 w 4857108"/>
                <a:gd name="connsiteY10" fmla="*/ 960671 h 6229504"/>
                <a:gd name="connsiteX11" fmla="*/ 4857105 w 4857108"/>
                <a:gd name="connsiteY11" fmla="*/ 960671 h 6229504"/>
                <a:gd name="connsiteX12" fmla="*/ 4857105 w 4857108"/>
                <a:gd name="connsiteY12" fmla="*/ 990640 h 6229504"/>
                <a:gd name="connsiteX13" fmla="*/ 4857108 w 4857108"/>
                <a:gd name="connsiteY13" fmla="*/ 5238854 h 6229504"/>
                <a:gd name="connsiteX14" fmla="*/ 4857108 w 4857108"/>
                <a:gd name="connsiteY14" fmla="*/ 5238864 h 6229504"/>
                <a:gd name="connsiteX15" fmla="*/ 4857108 w 4857108"/>
                <a:gd name="connsiteY15" fmla="*/ 5238874 h 6229504"/>
                <a:gd name="connsiteX16" fmla="*/ 4857108 w 4857108"/>
                <a:gd name="connsiteY16" fmla="*/ 5268833 h 6229504"/>
                <a:gd name="connsiteX17" fmla="*/ 4853397 w 4857108"/>
                <a:gd name="connsiteY17" fmla="*/ 5268833 h 6229504"/>
                <a:gd name="connsiteX18" fmla="*/ 4844570 w 4857108"/>
                <a:gd name="connsiteY18" fmla="*/ 5340152 h 6229504"/>
                <a:gd name="connsiteX19" fmla="*/ 2428554 w 4857108"/>
                <a:gd name="connsiteY19" fmla="*/ 6229504 h 6229504"/>
                <a:gd name="connsiteX20" fmla="*/ 12539 w 4857108"/>
                <a:gd name="connsiteY20" fmla="*/ 5340152 h 6229504"/>
                <a:gd name="connsiteX21" fmla="*/ 3712 w 4857108"/>
                <a:gd name="connsiteY21" fmla="*/ 5268833 h 6229504"/>
                <a:gd name="connsiteX22" fmla="*/ 0 w 4857108"/>
                <a:gd name="connsiteY22" fmla="*/ 5268833 h 6229504"/>
                <a:gd name="connsiteX23" fmla="*/ 0 w 4857108"/>
                <a:gd name="connsiteY23" fmla="*/ 5238864 h 6229504"/>
                <a:gd name="connsiteX24" fmla="*/ 0 w 4857108"/>
                <a:gd name="connsiteY24" fmla="*/ 1516827 h 6229504"/>
                <a:gd name="connsiteX25" fmla="*/ 12539 w 4857108"/>
                <a:gd name="connsiteY25" fmla="*/ 889353 h 6229504"/>
                <a:gd name="connsiteX26" fmla="*/ 2428551 w 4857108"/>
                <a:gd name="connsiteY26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5 w 4857108"/>
                <a:gd name="connsiteY9" fmla="*/ 990640 h 6229504"/>
                <a:gd name="connsiteX10" fmla="*/ 4857108 w 4857108"/>
                <a:gd name="connsiteY10" fmla="*/ 5238854 h 6229504"/>
                <a:gd name="connsiteX11" fmla="*/ 4857108 w 4857108"/>
                <a:gd name="connsiteY11" fmla="*/ 5238864 h 6229504"/>
                <a:gd name="connsiteX12" fmla="*/ 4857108 w 4857108"/>
                <a:gd name="connsiteY12" fmla="*/ 5238874 h 6229504"/>
                <a:gd name="connsiteX13" fmla="*/ 4857108 w 4857108"/>
                <a:gd name="connsiteY13" fmla="*/ 5268833 h 6229504"/>
                <a:gd name="connsiteX14" fmla="*/ 4853397 w 4857108"/>
                <a:gd name="connsiteY14" fmla="*/ 5268833 h 6229504"/>
                <a:gd name="connsiteX15" fmla="*/ 4844570 w 4857108"/>
                <a:gd name="connsiteY15" fmla="*/ 5340152 h 6229504"/>
                <a:gd name="connsiteX16" fmla="*/ 2428554 w 4857108"/>
                <a:gd name="connsiteY16" fmla="*/ 6229504 h 6229504"/>
                <a:gd name="connsiteX17" fmla="*/ 12539 w 4857108"/>
                <a:gd name="connsiteY17" fmla="*/ 5340152 h 6229504"/>
                <a:gd name="connsiteX18" fmla="*/ 3712 w 4857108"/>
                <a:gd name="connsiteY18" fmla="*/ 5268833 h 6229504"/>
                <a:gd name="connsiteX19" fmla="*/ 0 w 4857108"/>
                <a:gd name="connsiteY19" fmla="*/ 5268833 h 6229504"/>
                <a:gd name="connsiteX20" fmla="*/ 0 w 4857108"/>
                <a:gd name="connsiteY20" fmla="*/ 5238864 h 6229504"/>
                <a:gd name="connsiteX21" fmla="*/ 0 w 4857108"/>
                <a:gd name="connsiteY21" fmla="*/ 1516827 h 6229504"/>
                <a:gd name="connsiteX22" fmla="*/ 12539 w 4857108"/>
                <a:gd name="connsiteY22" fmla="*/ 889353 h 6229504"/>
                <a:gd name="connsiteX23" fmla="*/ 2428551 w 4857108"/>
                <a:gd name="connsiteY23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57108 w 4857108"/>
                <a:gd name="connsiteY11" fmla="*/ 5238874 h 6229504"/>
                <a:gd name="connsiteX12" fmla="*/ 4857108 w 4857108"/>
                <a:gd name="connsiteY12" fmla="*/ 5268833 h 6229504"/>
                <a:gd name="connsiteX13" fmla="*/ 4853397 w 4857108"/>
                <a:gd name="connsiteY13" fmla="*/ 5268833 h 6229504"/>
                <a:gd name="connsiteX14" fmla="*/ 4844570 w 4857108"/>
                <a:gd name="connsiteY14" fmla="*/ 5340152 h 6229504"/>
                <a:gd name="connsiteX15" fmla="*/ 2428554 w 4857108"/>
                <a:gd name="connsiteY15" fmla="*/ 6229504 h 6229504"/>
                <a:gd name="connsiteX16" fmla="*/ 12539 w 4857108"/>
                <a:gd name="connsiteY16" fmla="*/ 5340152 h 6229504"/>
                <a:gd name="connsiteX17" fmla="*/ 3712 w 4857108"/>
                <a:gd name="connsiteY17" fmla="*/ 5268833 h 6229504"/>
                <a:gd name="connsiteX18" fmla="*/ 0 w 4857108"/>
                <a:gd name="connsiteY18" fmla="*/ 5268833 h 6229504"/>
                <a:gd name="connsiteX19" fmla="*/ 0 w 4857108"/>
                <a:gd name="connsiteY19" fmla="*/ 5238864 h 6229504"/>
                <a:gd name="connsiteX20" fmla="*/ 0 w 4857108"/>
                <a:gd name="connsiteY20" fmla="*/ 1516827 h 6229504"/>
                <a:gd name="connsiteX21" fmla="*/ 12539 w 4857108"/>
                <a:gd name="connsiteY21" fmla="*/ 889353 h 6229504"/>
                <a:gd name="connsiteX22" fmla="*/ 2428551 w 4857108"/>
                <a:gd name="connsiteY22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57108 w 4857108"/>
                <a:gd name="connsiteY11" fmla="*/ 5238874 h 6229504"/>
                <a:gd name="connsiteX12" fmla="*/ 4857108 w 4857108"/>
                <a:gd name="connsiteY12" fmla="*/ 5268833 h 6229504"/>
                <a:gd name="connsiteX13" fmla="*/ 4844570 w 4857108"/>
                <a:gd name="connsiteY13" fmla="*/ 5340152 h 6229504"/>
                <a:gd name="connsiteX14" fmla="*/ 2428554 w 4857108"/>
                <a:gd name="connsiteY14" fmla="*/ 6229504 h 6229504"/>
                <a:gd name="connsiteX15" fmla="*/ 12539 w 4857108"/>
                <a:gd name="connsiteY15" fmla="*/ 5340152 h 6229504"/>
                <a:gd name="connsiteX16" fmla="*/ 3712 w 4857108"/>
                <a:gd name="connsiteY16" fmla="*/ 5268833 h 6229504"/>
                <a:gd name="connsiteX17" fmla="*/ 0 w 4857108"/>
                <a:gd name="connsiteY17" fmla="*/ 5268833 h 6229504"/>
                <a:gd name="connsiteX18" fmla="*/ 0 w 4857108"/>
                <a:gd name="connsiteY18" fmla="*/ 5238864 h 6229504"/>
                <a:gd name="connsiteX19" fmla="*/ 0 w 4857108"/>
                <a:gd name="connsiteY19" fmla="*/ 1516827 h 6229504"/>
                <a:gd name="connsiteX20" fmla="*/ 12539 w 4857108"/>
                <a:gd name="connsiteY20" fmla="*/ 889353 h 6229504"/>
                <a:gd name="connsiteX21" fmla="*/ 2428551 w 4857108"/>
                <a:gd name="connsiteY21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57108 w 4857108"/>
                <a:gd name="connsiteY11" fmla="*/ 5238874 h 6229504"/>
                <a:gd name="connsiteX12" fmla="*/ 4844570 w 4857108"/>
                <a:gd name="connsiteY12" fmla="*/ 5340152 h 6229504"/>
                <a:gd name="connsiteX13" fmla="*/ 2428554 w 4857108"/>
                <a:gd name="connsiteY13" fmla="*/ 6229504 h 6229504"/>
                <a:gd name="connsiteX14" fmla="*/ 12539 w 4857108"/>
                <a:gd name="connsiteY14" fmla="*/ 5340152 h 6229504"/>
                <a:gd name="connsiteX15" fmla="*/ 3712 w 4857108"/>
                <a:gd name="connsiteY15" fmla="*/ 5268833 h 6229504"/>
                <a:gd name="connsiteX16" fmla="*/ 0 w 4857108"/>
                <a:gd name="connsiteY16" fmla="*/ 5268833 h 6229504"/>
                <a:gd name="connsiteX17" fmla="*/ 0 w 4857108"/>
                <a:gd name="connsiteY17" fmla="*/ 5238864 h 6229504"/>
                <a:gd name="connsiteX18" fmla="*/ 0 w 4857108"/>
                <a:gd name="connsiteY18" fmla="*/ 1516827 h 6229504"/>
                <a:gd name="connsiteX19" fmla="*/ 12539 w 4857108"/>
                <a:gd name="connsiteY19" fmla="*/ 889353 h 6229504"/>
                <a:gd name="connsiteX20" fmla="*/ 2428551 w 4857108"/>
                <a:gd name="connsiteY20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44570 w 4857108"/>
                <a:gd name="connsiteY11" fmla="*/ 5340152 h 6229504"/>
                <a:gd name="connsiteX12" fmla="*/ 2428554 w 4857108"/>
                <a:gd name="connsiteY12" fmla="*/ 6229504 h 6229504"/>
                <a:gd name="connsiteX13" fmla="*/ 12539 w 4857108"/>
                <a:gd name="connsiteY13" fmla="*/ 5340152 h 6229504"/>
                <a:gd name="connsiteX14" fmla="*/ 3712 w 4857108"/>
                <a:gd name="connsiteY14" fmla="*/ 5268833 h 6229504"/>
                <a:gd name="connsiteX15" fmla="*/ 0 w 4857108"/>
                <a:gd name="connsiteY15" fmla="*/ 5268833 h 6229504"/>
                <a:gd name="connsiteX16" fmla="*/ 0 w 4857108"/>
                <a:gd name="connsiteY16" fmla="*/ 5238864 h 6229504"/>
                <a:gd name="connsiteX17" fmla="*/ 0 w 4857108"/>
                <a:gd name="connsiteY17" fmla="*/ 1516827 h 6229504"/>
                <a:gd name="connsiteX18" fmla="*/ 12539 w 4857108"/>
                <a:gd name="connsiteY18" fmla="*/ 889353 h 6229504"/>
                <a:gd name="connsiteX19" fmla="*/ 2428551 w 4857108"/>
                <a:gd name="connsiteY19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44570 w 4857108"/>
                <a:gd name="connsiteY10" fmla="*/ 5340152 h 6229504"/>
                <a:gd name="connsiteX11" fmla="*/ 2428554 w 4857108"/>
                <a:gd name="connsiteY11" fmla="*/ 6229504 h 6229504"/>
                <a:gd name="connsiteX12" fmla="*/ 12539 w 4857108"/>
                <a:gd name="connsiteY12" fmla="*/ 5340152 h 6229504"/>
                <a:gd name="connsiteX13" fmla="*/ 3712 w 4857108"/>
                <a:gd name="connsiteY13" fmla="*/ 5268833 h 6229504"/>
                <a:gd name="connsiteX14" fmla="*/ 0 w 4857108"/>
                <a:gd name="connsiteY14" fmla="*/ 5268833 h 6229504"/>
                <a:gd name="connsiteX15" fmla="*/ 0 w 4857108"/>
                <a:gd name="connsiteY15" fmla="*/ 5238864 h 6229504"/>
                <a:gd name="connsiteX16" fmla="*/ 0 w 4857108"/>
                <a:gd name="connsiteY16" fmla="*/ 1516827 h 6229504"/>
                <a:gd name="connsiteX17" fmla="*/ 12539 w 4857108"/>
                <a:gd name="connsiteY17" fmla="*/ 889353 h 6229504"/>
                <a:gd name="connsiteX18" fmla="*/ 2428551 w 4857108"/>
                <a:gd name="connsiteY18" fmla="*/ 0 h 6229504"/>
                <a:gd name="connsiteX0" fmla="*/ 2428554 w 4857105"/>
                <a:gd name="connsiteY0" fmla="*/ 357376 h 6229504"/>
                <a:gd name="connsiteX1" fmla="*/ 752262 w 4857105"/>
                <a:gd name="connsiteY1" fmla="*/ 849365 h 6229504"/>
                <a:gd name="connsiteX2" fmla="*/ 2428554 w 4857105"/>
                <a:gd name="connsiteY2" fmla="*/ 1341351 h 6229504"/>
                <a:gd name="connsiteX3" fmla="*/ 4104847 w 4857105"/>
                <a:gd name="connsiteY3" fmla="*/ 849365 h 6229504"/>
                <a:gd name="connsiteX4" fmla="*/ 2428554 w 4857105"/>
                <a:gd name="connsiteY4" fmla="*/ 357376 h 6229504"/>
                <a:gd name="connsiteX5" fmla="*/ 2428551 w 4857105"/>
                <a:gd name="connsiteY5" fmla="*/ 0 h 6229504"/>
                <a:gd name="connsiteX6" fmla="*/ 4844570 w 4857105"/>
                <a:gd name="connsiteY6" fmla="*/ 889353 h 6229504"/>
                <a:gd name="connsiteX7" fmla="*/ 4853397 w 4857105"/>
                <a:gd name="connsiteY7" fmla="*/ 960671 h 6229504"/>
                <a:gd name="connsiteX8" fmla="*/ 4857105 w 4857105"/>
                <a:gd name="connsiteY8" fmla="*/ 960671 h 6229504"/>
                <a:gd name="connsiteX9" fmla="*/ 4844570 w 4857105"/>
                <a:gd name="connsiteY9" fmla="*/ 5340152 h 6229504"/>
                <a:gd name="connsiteX10" fmla="*/ 2428554 w 4857105"/>
                <a:gd name="connsiteY10" fmla="*/ 6229504 h 6229504"/>
                <a:gd name="connsiteX11" fmla="*/ 12539 w 4857105"/>
                <a:gd name="connsiteY11" fmla="*/ 5340152 h 6229504"/>
                <a:gd name="connsiteX12" fmla="*/ 3712 w 4857105"/>
                <a:gd name="connsiteY12" fmla="*/ 5268833 h 6229504"/>
                <a:gd name="connsiteX13" fmla="*/ 0 w 4857105"/>
                <a:gd name="connsiteY13" fmla="*/ 5268833 h 6229504"/>
                <a:gd name="connsiteX14" fmla="*/ 0 w 4857105"/>
                <a:gd name="connsiteY14" fmla="*/ 5238864 h 6229504"/>
                <a:gd name="connsiteX15" fmla="*/ 0 w 4857105"/>
                <a:gd name="connsiteY15" fmla="*/ 1516827 h 6229504"/>
                <a:gd name="connsiteX16" fmla="*/ 12539 w 4857105"/>
                <a:gd name="connsiteY16" fmla="*/ 889353 h 6229504"/>
                <a:gd name="connsiteX17" fmla="*/ 2428551 w 4857105"/>
                <a:gd name="connsiteY17" fmla="*/ 0 h 6229504"/>
                <a:gd name="connsiteX0" fmla="*/ 2428554 w 4853397"/>
                <a:gd name="connsiteY0" fmla="*/ 357376 h 6229504"/>
                <a:gd name="connsiteX1" fmla="*/ 752262 w 4853397"/>
                <a:gd name="connsiteY1" fmla="*/ 849365 h 6229504"/>
                <a:gd name="connsiteX2" fmla="*/ 2428554 w 4853397"/>
                <a:gd name="connsiteY2" fmla="*/ 1341351 h 6229504"/>
                <a:gd name="connsiteX3" fmla="*/ 4104847 w 4853397"/>
                <a:gd name="connsiteY3" fmla="*/ 849365 h 6229504"/>
                <a:gd name="connsiteX4" fmla="*/ 2428554 w 4853397"/>
                <a:gd name="connsiteY4" fmla="*/ 357376 h 6229504"/>
                <a:gd name="connsiteX5" fmla="*/ 2428551 w 4853397"/>
                <a:gd name="connsiteY5" fmla="*/ 0 h 6229504"/>
                <a:gd name="connsiteX6" fmla="*/ 4844570 w 4853397"/>
                <a:gd name="connsiteY6" fmla="*/ 889353 h 6229504"/>
                <a:gd name="connsiteX7" fmla="*/ 4853397 w 4853397"/>
                <a:gd name="connsiteY7" fmla="*/ 960671 h 6229504"/>
                <a:gd name="connsiteX8" fmla="*/ 4844570 w 4853397"/>
                <a:gd name="connsiteY8" fmla="*/ 5340152 h 6229504"/>
                <a:gd name="connsiteX9" fmla="*/ 2428554 w 4853397"/>
                <a:gd name="connsiteY9" fmla="*/ 6229504 h 6229504"/>
                <a:gd name="connsiteX10" fmla="*/ 12539 w 4853397"/>
                <a:gd name="connsiteY10" fmla="*/ 5340152 h 6229504"/>
                <a:gd name="connsiteX11" fmla="*/ 3712 w 4853397"/>
                <a:gd name="connsiteY11" fmla="*/ 5268833 h 6229504"/>
                <a:gd name="connsiteX12" fmla="*/ 0 w 4853397"/>
                <a:gd name="connsiteY12" fmla="*/ 5268833 h 6229504"/>
                <a:gd name="connsiteX13" fmla="*/ 0 w 4853397"/>
                <a:gd name="connsiteY13" fmla="*/ 5238864 h 6229504"/>
                <a:gd name="connsiteX14" fmla="*/ 0 w 4853397"/>
                <a:gd name="connsiteY14" fmla="*/ 1516827 h 6229504"/>
                <a:gd name="connsiteX15" fmla="*/ 12539 w 4853397"/>
                <a:gd name="connsiteY15" fmla="*/ 889353 h 6229504"/>
                <a:gd name="connsiteX16" fmla="*/ 2428551 w 4853397"/>
                <a:gd name="connsiteY16" fmla="*/ 0 h 6229504"/>
                <a:gd name="connsiteX0" fmla="*/ 2428554 w 4844570"/>
                <a:gd name="connsiteY0" fmla="*/ 357376 h 6229504"/>
                <a:gd name="connsiteX1" fmla="*/ 752262 w 4844570"/>
                <a:gd name="connsiteY1" fmla="*/ 849365 h 6229504"/>
                <a:gd name="connsiteX2" fmla="*/ 2428554 w 4844570"/>
                <a:gd name="connsiteY2" fmla="*/ 1341351 h 6229504"/>
                <a:gd name="connsiteX3" fmla="*/ 4104847 w 4844570"/>
                <a:gd name="connsiteY3" fmla="*/ 849365 h 6229504"/>
                <a:gd name="connsiteX4" fmla="*/ 2428554 w 4844570"/>
                <a:gd name="connsiteY4" fmla="*/ 357376 h 6229504"/>
                <a:gd name="connsiteX5" fmla="*/ 2428551 w 4844570"/>
                <a:gd name="connsiteY5" fmla="*/ 0 h 6229504"/>
                <a:gd name="connsiteX6" fmla="*/ 4844570 w 4844570"/>
                <a:gd name="connsiteY6" fmla="*/ 889353 h 6229504"/>
                <a:gd name="connsiteX7" fmla="*/ 4844570 w 4844570"/>
                <a:gd name="connsiteY7" fmla="*/ 5340152 h 6229504"/>
                <a:gd name="connsiteX8" fmla="*/ 2428554 w 4844570"/>
                <a:gd name="connsiteY8" fmla="*/ 6229504 h 6229504"/>
                <a:gd name="connsiteX9" fmla="*/ 12539 w 4844570"/>
                <a:gd name="connsiteY9" fmla="*/ 5340152 h 6229504"/>
                <a:gd name="connsiteX10" fmla="*/ 3712 w 4844570"/>
                <a:gd name="connsiteY10" fmla="*/ 5268833 h 6229504"/>
                <a:gd name="connsiteX11" fmla="*/ 0 w 4844570"/>
                <a:gd name="connsiteY11" fmla="*/ 5268833 h 6229504"/>
                <a:gd name="connsiteX12" fmla="*/ 0 w 4844570"/>
                <a:gd name="connsiteY12" fmla="*/ 5238864 h 6229504"/>
                <a:gd name="connsiteX13" fmla="*/ 0 w 4844570"/>
                <a:gd name="connsiteY13" fmla="*/ 1516827 h 6229504"/>
                <a:gd name="connsiteX14" fmla="*/ 12539 w 4844570"/>
                <a:gd name="connsiteY14" fmla="*/ 889353 h 6229504"/>
                <a:gd name="connsiteX15" fmla="*/ 2428551 w 4844570"/>
                <a:gd name="connsiteY15" fmla="*/ 0 h 6229504"/>
                <a:gd name="connsiteX0" fmla="*/ 2428554 w 4844570"/>
                <a:gd name="connsiteY0" fmla="*/ 357376 h 6229504"/>
                <a:gd name="connsiteX1" fmla="*/ 752262 w 4844570"/>
                <a:gd name="connsiteY1" fmla="*/ 849365 h 6229504"/>
                <a:gd name="connsiteX2" fmla="*/ 2428554 w 4844570"/>
                <a:gd name="connsiteY2" fmla="*/ 1341351 h 6229504"/>
                <a:gd name="connsiteX3" fmla="*/ 4104847 w 4844570"/>
                <a:gd name="connsiteY3" fmla="*/ 849365 h 6229504"/>
                <a:gd name="connsiteX4" fmla="*/ 2428554 w 4844570"/>
                <a:gd name="connsiteY4" fmla="*/ 357376 h 6229504"/>
                <a:gd name="connsiteX5" fmla="*/ 2428551 w 4844570"/>
                <a:gd name="connsiteY5" fmla="*/ 0 h 6229504"/>
                <a:gd name="connsiteX6" fmla="*/ 4844570 w 4844570"/>
                <a:gd name="connsiteY6" fmla="*/ 889353 h 6229504"/>
                <a:gd name="connsiteX7" fmla="*/ 4844570 w 4844570"/>
                <a:gd name="connsiteY7" fmla="*/ 5340152 h 6229504"/>
                <a:gd name="connsiteX8" fmla="*/ 2428554 w 4844570"/>
                <a:gd name="connsiteY8" fmla="*/ 6229504 h 6229504"/>
                <a:gd name="connsiteX9" fmla="*/ 12539 w 4844570"/>
                <a:gd name="connsiteY9" fmla="*/ 5340152 h 6229504"/>
                <a:gd name="connsiteX10" fmla="*/ 3712 w 4844570"/>
                <a:gd name="connsiteY10" fmla="*/ 5268833 h 6229504"/>
                <a:gd name="connsiteX11" fmla="*/ 0 w 4844570"/>
                <a:gd name="connsiteY11" fmla="*/ 5268833 h 6229504"/>
                <a:gd name="connsiteX12" fmla="*/ 0 w 4844570"/>
                <a:gd name="connsiteY12" fmla="*/ 5238864 h 6229504"/>
                <a:gd name="connsiteX13" fmla="*/ 12539 w 4844570"/>
                <a:gd name="connsiteY13" fmla="*/ 889353 h 6229504"/>
                <a:gd name="connsiteX14" fmla="*/ 2428551 w 4844570"/>
                <a:gd name="connsiteY14" fmla="*/ 0 h 6229504"/>
                <a:gd name="connsiteX0" fmla="*/ 2428554 w 4844570"/>
                <a:gd name="connsiteY0" fmla="*/ 357376 h 6229504"/>
                <a:gd name="connsiteX1" fmla="*/ 752262 w 4844570"/>
                <a:gd name="connsiteY1" fmla="*/ 849365 h 6229504"/>
                <a:gd name="connsiteX2" fmla="*/ 2428554 w 4844570"/>
                <a:gd name="connsiteY2" fmla="*/ 1341351 h 6229504"/>
                <a:gd name="connsiteX3" fmla="*/ 4104847 w 4844570"/>
                <a:gd name="connsiteY3" fmla="*/ 849365 h 6229504"/>
                <a:gd name="connsiteX4" fmla="*/ 2428554 w 4844570"/>
                <a:gd name="connsiteY4" fmla="*/ 357376 h 6229504"/>
                <a:gd name="connsiteX5" fmla="*/ 2428551 w 4844570"/>
                <a:gd name="connsiteY5" fmla="*/ 0 h 6229504"/>
                <a:gd name="connsiteX6" fmla="*/ 4844570 w 4844570"/>
                <a:gd name="connsiteY6" fmla="*/ 889353 h 6229504"/>
                <a:gd name="connsiteX7" fmla="*/ 4844570 w 4844570"/>
                <a:gd name="connsiteY7" fmla="*/ 5340152 h 6229504"/>
                <a:gd name="connsiteX8" fmla="*/ 2428554 w 4844570"/>
                <a:gd name="connsiteY8" fmla="*/ 6229504 h 6229504"/>
                <a:gd name="connsiteX9" fmla="*/ 12539 w 4844570"/>
                <a:gd name="connsiteY9" fmla="*/ 5340152 h 6229504"/>
                <a:gd name="connsiteX10" fmla="*/ 3712 w 4844570"/>
                <a:gd name="connsiteY10" fmla="*/ 5268833 h 6229504"/>
                <a:gd name="connsiteX11" fmla="*/ 0 w 4844570"/>
                <a:gd name="connsiteY11" fmla="*/ 5268833 h 6229504"/>
                <a:gd name="connsiteX12" fmla="*/ 12539 w 4844570"/>
                <a:gd name="connsiteY12" fmla="*/ 889353 h 6229504"/>
                <a:gd name="connsiteX13" fmla="*/ 2428551 w 4844570"/>
                <a:gd name="connsiteY13" fmla="*/ 0 h 6229504"/>
                <a:gd name="connsiteX0" fmla="*/ 2424842 w 4840858"/>
                <a:gd name="connsiteY0" fmla="*/ 357376 h 6229504"/>
                <a:gd name="connsiteX1" fmla="*/ 748550 w 4840858"/>
                <a:gd name="connsiteY1" fmla="*/ 849365 h 6229504"/>
                <a:gd name="connsiteX2" fmla="*/ 2424842 w 4840858"/>
                <a:gd name="connsiteY2" fmla="*/ 1341351 h 6229504"/>
                <a:gd name="connsiteX3" fmla="*/ 4101135 w 4840858"/>
                <a:gd name="connsiteY3" fmla="*/ 849365 h 6229504"/>
                <a:gd name="connsiteX4" fmla="*/ 2424842 w 4840858"/>
                <a:gd name="connsiteY4" fmla="*/ 357376 h 6229504"/>
                <a:gd name="connsiteX5" fmla="*/ 2424839 w 4840858"/>
                <a:gd name="connsiteY5" fmla="*/ 0 h 6229504"/>
                <a:gd name="connsiteX6" fmla="*/ 4840858 w 4840858"/>
                <a:gd name="connsiteY6" fmla="*/ 889353 h 6229504"/>
                <a:gd name="connsiteX7" fmla="*/ 4840858 w 4840858"/>
                <a:gd name="connsiteY7" fmla="*/ 5340152 h 6229504"/>
                <a:gd name="connsiteX8" fmla="*/ 2424842 w 4840858"/>
                <a:gd name="connsiteY8" fmla="*/ 6229504 h 6229504"/>
                <a:gd name="connsiteX9" fmla="*/ 8827 w 4840858"/>
                <a:gd name="connsiteY9" fmla="*/ 5340152 h 6229504"/>
                <a:gd name="connsiteX10" fmla="*/ 0 w 4840858"/>
                <a:gd name="connsiteY10" fmla="*/ 5268833 h 6229504"/>
                <a:gd name="connsiteX11" fmla="*/ 8827 w 4840858"/>
                <a:gd name="connsiteY11" fmla="*/ 889353 h 6229504"/>
                <a:gd name="connsiteX12" fmla="*/ 2424839 w 4840858"/>
                <a:gd name="connsiteY12" fmla="*/ 0 h 6229504"/>
                <a:gd name="connsiteX0" fmla="*/ 2416015 w 4832031"/>
                <a:gd name="connsiteY0" fmla="*/ 357376 h 6229504"/>
                <a:gd name="connsiteX1" fmla="*/ 739723 w 4832031"/>
                <a:gd name="connsiteY1" fmla="*/ 849365 h 6229504"/>
                <a:gd name="connsiteX2" fmla="*/ 2416015 w 4832031"/>
                <a:gd name="connsiteY2" fmla="*/ 1341351 h 6229504"/>
                <a:gd name="connsiteX3" fmla="*/ 4092308 w 4832031"/>
                <a:gd name="connsiteY3" fmla="*/ 849365 h 6229504"/>
                <a:gd name="connsiteX4" fmla="*/ 2416015 w 4832031"/>
                <a:gd name="connsiteY4" fmla="*/ 357376 h 6229504"/>
                <a:gd name="connsiteX5" fmla="*/ 2416012 w 4832031"/>
                <a:gd name="connsiteY5" fmla="*/ 0 h 6229504"/>
                <a:gd name="connsiteX6" fmla="*/ 4832031 w 4832031"/>
                <a:gd name="connsiteY6" fmla="*/ 889353 h 6229504"/>
                <a:gd name="connsiteX7" fmla="*/ 4832031 w 4832031"/>
                <a:gd name="connsiteY7" fmla="*/ 5340152 h 6229504"/>
                <a:gd name="connsiteX8" fmla="*/ 2416015 w 4832031"/>
                <a:gd name="connsiteY8" fmla="*/ 6229504 h 6229504"/>
                <a:gd name="connsiteX9" fmla="*/ 0 w 4832031"/>
                <a:gd name="connsiteY9" fmla="*/ 5340152 h 6229504"/>
                <a:gd name="connsiteX10" fmla="*/ 0 w 4832031"/>
                <a:gd name="connsiteY10" fmla="*/ 889353 h 6229504"/>
                <a:gd name="connsiteX11" fmla="*/ 2416012 w 4832031"/>
                <a:gd name="connsiteY11" fmla="*/ 0 h 622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32031" h="6229504">
                  <a:moveTo>
                    <a:pt x="2416015" y="357376"/>
                  </a:moveTo>
                  <a:cubicBezTo>
                    <a:pt x="1490225" y="357376"/>
                    <a:pt x="739723" y="577645"/>
                    <a:pt x="739723" y="849365"/>
                  </a:cubicBezTo>
                  <a:cubicBezTo>
                    <a:pt x="739723" y="1121082"/>
                    <a:pt x="1490225" y="1341351"/>
                    <a:pt x="2416015" y="1341351"/>
                  </a:cubicBezTo>
                  <a:cubicBezTo>
                    <a:pt x="3341806" y="1341351"/>
                    <a:pt x="4092308" y="1121082"/>
                    <a:pt x="4092308" y="849365"/>
                  </a:cubicBezTo>
                  <a:cubicBezTo>
                    <a:pt x="4092308" y="577645"/>
                    <a:pt x="3341806" y="357376"/>
                    <a:pt x="2416015" y="357376"/>
                  </a:cubicBezTo>
                  <a:close/>
                  <a:moveTo>
                    <a:pt x="2416012" y="0"/>
                  </a:moveTo>
                  <a:cubicBezTo>
                    <a:pt x="3673437" y="0"/>
                    <a:pt x="4707663" y="389818"/>
                    <a:pt x="4832031" y="889353"/>
                  </a:cubicBezTo>
                  <a:lnTo>
                    <a:pt x="4832031" y="5340152"/>
                  </a:lnTo>
                  <a:cubicBezTo>
                    <a:pt x="4707666" y="5839687"/>
                    <a:pt x="3673440" y="6229504"/>
                    <a:pt x="2416015" y="6229504"/>
                  </a:cubicBezTo>
                  <a:cubicBezTo>
                    <a:pt x="1158590" y="6229504"/>
                    <a:pt x="124368" y="5839687"/>
                    <a:pt x="0" y="5340152"/>
                  </a:cubicBezTo>
                  <a:lnTo>
                    <a:pt x="0" y="889353"/>
                  </a:lnTo>
                  <a:cubicBezTo>
                    <a:pt x="124364" y="389818"/>
                    <a:pt x="1158587" y="0"/>
                    <a:pt x="2416012" y="0"/>
                  </a:cubicBezTo>
                  <a:close/>
                </a:path>
              </a:pathLst>
            </a:custGeom>
            <a:solidFill>
              <a:srgbClr val="2F78D0"/>
            </a:solidFill>
            <a:ln w="12700">
              <a:solidFill>
                <a:srgbClr val="02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WWI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3E02-3A9B-42ED-B6CA-53291EAB4C11}"/>
                </a:ext>
              </a:extLst>
            </p:cNvPr>
            <p:cNvSpPr/>
            <p:nvPr/>
          </p:nvSpPr>
          <p:spPr>
            <a:xfrm>
              <a:off x="5792072" y="3279118"/>
              <a:ext cx="607859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SQL</a:t>
              </a:r>
            </a:p>
          </p:txBody>
        </p:sp>
      </p:grpSp>
      <p:pic>
        <p:nvPicPr>
          <p:cNvPr id="9" name="Picture 2" descr="http://www.bojanglesmuseum.com/wp-content/uploads/2017/07/Cool-Microsoft-Sql-Server-Logo-98-On-Create-A-Free-Logo-with-Microsoft-Sql-Server-Logo.jpg">
            <a:extLst>
              <a:ext uri="{FF2B5EF4-FFF2-40B4-BE49-F238E27FC236}">
                <a16:creationId xmlns:a16="http://schemas.microsoft.com/office/drawing/2014/main" id="{E1D1930B-C020-4A76-B80B-3B2F3DDD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12" y="3008473"/>
            <a:ext cx="1004304" cy="5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F5585C5-3A18-462B-855A-E57B29DB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11" y="3914983"/>
            <a:ext cx="1115096" cy="1115096"/>
          </a:xfrm>
          <a:prstGeom prst="rect">
            <a:avLst/>
          </a:prstGeom>
        </p:spPr>
      </p:pic>
      <p:pic>
        <p:nvPicPr>
          <p:cNvPr id="1032" name="Picture 8" descr="Image result for azure virtual machine logo">
            <a:extLst>
              <a:ext uri="{FF2B5EF4-FFF2-40B4-BE49-F238E27FC236}">
                <a16:creationId xmlns:a16="http://schemas.microsoft.com/office/drawing/2014/main" id="{611B8EA1-91C3-4EFE-A817-963D75D8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59" y="2653582"/>
            <a:ext cx="958360" cy="95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ED78680-94EA-47E7-8DC6-282F8CA0C744}"/>
              </a:ext>
            </a:extLst>
          </p:cNvPr>
          <p:cNvGrpSpPr/>
          <p:nvPr/>
        </p:nvGrpSpPr>
        <p:grpSpPr>
          <a:xfrm>
            <a:off x="5017711" y="3126862"/>
            <a:ext cx="726549" cy="743754"/>
            <a:chOff x="5638675" y="2887316"/>
            <a:chExt cx="914643" cy="1100820"/>
          </a:xfrm>
        </p:grpSpPr>
        <p:sp>
          <p:nvSpPr>
            <p:cNvPr id="16" name="Freeform: Shape 829">
              <a:extLst>
                <a:ext uri="{FF2B5EF4-FFF2-40B4-BE49-F238E27FC236}">
                  <a16:creationId xmlns:a16="http://schemas.microsoft.com/office/drawing/2014/main" id="{D677FF46-7C76-4946-95B8-FDA5112B53C5}"/>
                </a:ext>
              </a:extLst>
            </p:cNvPr>
            <p:cNvSpPr/>
            <p:nvPr/>
          </p:nvSpPr>
          <p:spPr bwMode="auto">
            <a:xfrm>
              <a:off x="5638675" y="2887316"/>
              <a:ext cx="914643" cy="1001598"/>
            </a:xfrm>
            <a:custGeom>
              <a:avLst/>
              <a:gdLst>
                <a:gd name="connsiteX0" fmla="*/ 267391 w 5124499"/>
                <a:gd name="connsiteY0" fmla="*/ 785860 h 6229504"/>
                <a:gd name="connsiteX1" fmla="*/ 267391 w 5124499"/>
                <a:gd name="connsiteY1" fmla="*/ 914489 h 6229504"/>
                <a:gd name="connsiteX2" fmla="*/ 267391 w 5124499"/>
                <a:gd name="connsiteY2" fmla="*/ 990630 h 6229504"/>
                <a:gd name="connsiteX3" fmla="*/ 267388 w 5124499"/>
                <a:gd name="connsiteY3" fmla="*/ 990640 h 6229504"/>
                <a:gd name="connsiteX4" fmla="*/ 267391 w 5124499"/>
                <a:gd name="connsiteY4" fmla="*/ 785860 h 6229504"/>
                <a:gd name="connsiteX5" fmla="*/ 2695945 w 5124499"/>
                <a:gd name="connsiteY5" fmla="*/ 357376 h 6229504"/>
                <a:gd name="connsiteX6" fmla="*/ 1019653 w 5124499"/>
                <a:gd name="connsiteY6" fmla="*/ 849365 h 6229504"/>
                <a:gd name="connsiteX7" fmla="*/ 2695945 w 5124499"/>
                <a:gd name="connsiteY7" fmla="*/ 1341351 h 6229504"/>
                <a:gd name="connsiteX8" fmla="*/ 4372238 w 5124499"/>
                <a:gd name="connsiteY8" fmla="*/ 849365 h 6229504"/>
                <a:gd name="connsiteX9" fmla="*/ 2695945 w 5124499"/>
                <a:gd name="connsiteY9" fmla="*/ 357376 h 6229504"/>
                <a:gd name="connsiteX10" fmla="*/ 2695942 w 5124499"/>
                <a:gd name="connsiteY10" fmla="*/ 0 h 6229504"/>
                <a:gd name="connsiteX11" fmla="*/ 5111961 w 5124499"/>
                <a:gd name="connsiteY11" fmla="*/ 889353 h 6229504"/>
                <a:gd name="connsiteX12" fmla="*/ 5120788 w 5124499"/>
                <a:gd name="connsiteY12" fmla="*/ 960671 h 6229504"/>
                <a:gd name="connsiteX13" fmla="*/ 5124496 w 5124499"/>
                <a:gd name="connsiteY13" fmla="*/ 960671 h 6229504"/>
                <a:gd name="connsiteX14" fmla="*/ 5124496 w 5124499"/>
                <a:gd name="connsiteY14" fmla="*/ 990640 h 6229504"/>
                <a:gd name="connsiteX15" fmla="*/ 5124499 w 5124499"/>
                <a:gd name="connsiteY15" fmla="*/ 5238854 h 6229504"/>
                <a:gd name="connsiteX16" fmla="*/ 5124499 w 5124499"/>
                <a:gd name="connsiteY16" fmla="*/ 5238864 h 6229504"/>
                <a:gd name="connsiteX17" fmla="*/ 5124499 w 5124499"/>
                <a:gd name="connsiteY17" fmla="*/ 5238874 h 6229504"/>
                <a:gd name="connsiteX18" fmla="*/ 5124499 w 5124499"/>
                <a:gd name="connsiteY18" fmla="*/ 5268833 h 6229504"/>
                <a:gd name="connsiteX19" fmla="*/ 5120788 w 5124499"/>
                <a:gd name="connsiteY19" fmla="*/ 5268833 h 6229504"/>
                <a:gd name="connsiteX20" fmla="*/ 5111961 w 5124499"/>
                <a:gd name="connsiteY20" fmla="*/ 5340152 h 6229504"/>
                <a:gd name="connsiteX21" fmla="*/ 2695945 w 5124499"/>
                <a:gd name="connsiteY21" fmla="*/ 6229504 h 6229504"/>
                <a:gd name="connsiteX22" fmla="*/ 279930 w 5124499"/>
                <a:gd name="connsiteY22" fmla="*/ 5340152 h 6229504"/>
                <a:gd name="connsiteX23" fmla="*/ 271103 w 5124499"/>
                <a:gd name="connsiteY23" fmla="*/ 5268833 h 6229504"/>
                <a:gd name="connsiteX24" fmla="*/ 267391 w 5124499"/>
                <a:gd name="connsiteY24" fmla="*/ 5268833 h 6229504"/>
                <a:gd name="connsiteX25" fmla="*/ 267391 w 5124499"/>
                <a:gd name="connsiteY25" fmla="*/ 5238864 h 6229504"/>
                <a:gd name="connsiteX26" fmla="*/ 267391 w 5124499"/>
                <a:gd name="connsiteY26" fmla="*/ 1516827 h 6229504"/>
                <a:gd name="connsiteX27" fmla="*/ 0 w 5124499"/>
                <a:gd name="connsiteY27" fmla="*/ 1516827 h 6229504"/>
                <a:gd name="connsiteX28" fmla="*/ 0 w 5124499"/>
                <a:gd name="connsiteY28" fmla="*/ 995150 h 6229504"/>
                <a:gd name="connsiteX29" fmla="*/ 267391 w 5124499"/>
                <a:gd name="connsiteY29" fmla="*/ 995150 h 6229504"/>
                <a:gd name="connsiteX30" fmla="*/ 267391 w 5124499"/>
                <a:gd name="connsiteY30" fmla="*/ 990650 h 6229504"/>
                <a:gd name="connsiteX31" fmla="*/ 267391 w 5124499"/>
                <a:gd name="connsiteY31" fmla="*/ 990630 h 6229504"/>
                <a:gd name="connsiteX32" fmla="*/ 279930 w 5124499"/>
                <a:gd name="connsiteY32" fmla="*/ 889353 h 6229504"/>
                <a:gd name="connsiteX33" fmla="*/ 2695942 w 5124499"/>
                <a:gd name="connsiteY33" fmla="*/ 0 h 6229504"/>
                <a:gd name="connsiteX0" fmla="*/ 267391 w 5124499"/>
                <a:gd name="connsiteY0" fmla="*/ 785860 h 6229504"/>
                <a:gd name="connsiteX1" fmla="*/ 267391 w 5124499"/>
                <a:gd name="connsiteY1" fmla="*/ 914489 h 6229504"/>
                <a:gd name="connsiteX2" fmla="*/ 267391 w 5124499"/>
                <a:gd name="connsiteY2" fmla="*/ 990630 h 6229504"/>
                <a:gd name="connsiteX3" fmla="*/ 267388 w 5124499"/>
                <a:gd name="connsiteY3" fmla="*/ 990640 h 6229504"/>
                <a:gd name="connsiteX4" fmla="*/ 267391 w 5124499"/>
                <a:gd name="connsiteY4" fmla="*/ 785860 h 6229504"/>
                <a:gd name="connsiteX5" fmla="*/ 2695945 w 5124499"/>
                <a:gd name="connsiteY5" fmla="*/ 357376 h 6229504"/>
                <a:gd name="connsiteX6" fmla="*/ 1019653 w 5124499"/>
                <a:gd name="connsiteY6" fmla="*/ 849365 h 6229504"/>
                <a:gd name="connsiteX7" fmla="*/ 2695945 w 5124499"/>
                <a:gd name="connsiteY7" fmla="*/ 1341351 h 6229504"/>
                <a:gd name="connsiteX8" fmla="*/ 4372238 w 5124499"/>
                <a:gd name="connsiteY8" fmla="*/ 849365 h 6229504"/>
                <a:gd name="connsiteX9" fmla="*/ 2695945 w 5124499"/>
                <a:gd name="connsiteY9" fmla="*/ 357376 h 6229504"/>
                <a:gd name="connsiteX10" fmla="*/ 2695942 w 5124499"/>
                <a:gd name="connsiteY10" fmla="*/ 0 h 6229504"/>
                <a:gd name="connsiteX11" fmla="*/ 5111961 w 5124499"/>
                <a:gd name="connsiteY11" fmla="*/ 889353 h 6229504"/>
                <a:gd name="connsiteX12" fmla="*/ 5120788 w 5124499"/>
                <a:gd name="connsiteY12" fmla="*/ 960671 h 6229504"/>
                <a:gd name="connsiteX13" fmla="*/ 5124496 w 5124499"/>
                <a:gd name="connsiteY13" fmla="*/ 960671 h 6229504"/>
                <a:gd name="connsiteX14" fmla="*/ 5124496 w 5124499"/>
                <a:gd name="connsiteY14" fmla="*/ 990640 h 6229504"/>
                <a:gd name="connsiteX15" fmla="*/ 5124499 w 5124499"/>
                <a:gd name="connsiteY15" fmla="*/ 5238854 h 6229504"/>
                <a:gd name="connsiteX16" fmla="*/ 5124499 w 5124499"/>
                <a:gd name="connsiteY16" fmla="*/ 5238864 h 6229504"/>
                <a:gd name="connsiteX17" fmla="*/ 5124499 w 5124499"/>
                <a:gd name="connsiteY17" fmla="*/ 5238874 h 6229504"/>
                <a:gd name="connsiteX18" fmla="*/ 5124499 w 5124499"/>
                <a:gd name="connsiteY18" fmla="*/ 5268833 h 6229504"/>
                <a:gd name="connsiteX19" fmla="*/ 5120788 w 5124499"/>
                <a:gd name="connsiteY19" fmla="*/ 5268833 h 6229504"/>
                <a:gd name="connsiteX20" fmla="*/ 5111961 w 5124499"/>
                <a:gd name="connsiteY20" fmla="*/ 5340152 h 6229504"/>
                <a:gd name="connsiteX21" fmla="*/ 2695945 w 5124499"/>
                <a:gd name="connsiteY21" fmla="*/ 6229504 h 6229504"/>
                <a:gd name="connsiteX22" fmla="*/ 279930 w 5124499"/>
                <a:gd name="connsiteY22" fmla="*/ 5340152 h 6229504"/>
                <a:gd name="connsiteX23" fmla="*/ 271103 w 5124499"/>
                <a:gd name="connsiteY23" fmla="*/ 5268833 h 6229504"/>
                <a:gd name="connsiteX24" fmla="*/ 267391 w 5124499"/>
                <a:gd name="connsiteY24" fmla="*/ 5268833 h 6229504"/>
                <a:gd name="connsiteX25" fmla="*/ 267391 w 5124499"/>
                <a:gd name="connsiteY25" fmla="*/ 5238864 h 6229504"/>
                <a:gd name="connsiteX26" fmla="*/ 267391 w 5124499"/>
                <a:gd name="connsiteY26" fmla="*/ 1516827 h 6229504"/>
                <a:gd name="connsiteX27" fmla="*/ 0 w 5124499"/>
                <a:gd name="connsiteY27" fmla="*/ 995150 h 6229504"/>
                <a:gd name="connsiteX28" fmla="*/ 267391 w 5124499"/>
                <a:gd name="connsiteY28" fmla="*/ 995150 h 6229504"/>
                <a:gd name="connsiteX29" fmla="*/ 267391 w 5124499"/>
                <a:gd name="connsiteY29" fmla="*/ 990650 h 6229504"/>
                <a:gd name="connsiteX30" fmla="*/ 267391 w 5124499"/>
                <a:gd name="connsiteY30" fmla="*/ 990630 h 6229504"/>
                <a:gd name="connsiteX31" fmla="*/ 279930 w 5124499"/>
                <a:gd name="connsiteY31" fmla="*/ 889353 h 6229504"/>
                <a:gd name="connsiteX32" fmla="*/ 2695942 w 5124499"/>
                <a:gd name="connsiteY32" fmla="*/ 0 h 6229504"/>
                <a:gd name="connsiteX0" fmla="*/ 3 w 4857111"/>
                <a:gd name="connsiteY0" fmla="*/ 78586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3 w 4857111"/>
                <a:gd name="connsiteY4" fmla="*/ 785860 h 6229504"/>
                <a:gd name="connsiteX5" fmla="*/ 2428557 w 4857111"/>
                <a:gd name="connsiteY5" fmla="*/ 357376 h 6229504"/>
                <a:gd name="connsiteX6" fmla="*/ 752265 w 4857111"/>
                <a:gd name="connsiteY6" fmla="*/ 849365 h 6229504"/>
                <a:gd name="connsiteX7" fmla="*/ 2428557 w 4857111"/>
                <a:gd name="connsiteY7" fmla="*/ 1341351 h 6229504"/>
                <a:gd name="connsiteX8" fmla="*/ 4104850 w 4857111"/>
                <a:gd name="connsiteY8" fmla="*/ 849365 h 6229504"/>
                <a:gd name="connsiteX9" fmla="*/ 2428557 w 4857111"/>
                <a:gd name="connsiteY9" fmla="*/ 357376 h 6229504"/>
                <a:gd name="connsiteX10" fmla="*/ 2428554 w 4857111"/>
                <a:gd name="connsiteY10" fmla="*/ 0 h 6229504"/>
                <a:gd name="connsiteX11" fmla="*/ 4844573 w 4857111"/>
                <a:gd name="connsiteY11" fmla="*/ 889353 h 6229504"/>
                <a:gd name="connsiteX12" fmla="*/ 4853400 w 4857111"/>
                <a:gd name="connsiteY12" fmla="*/ 960671 h 6229504"/>
                <a:gd name="connsiteX13" fmla="*/ 4857108 w 4857111"/>
                <a:gd name="connsiteY13" fmla="*/ 960671 h 6229504"/>
                <a:gd name="connsiteX14" fmla="*/ 4857108 w 4857111"/>
                <a:gd name="connsiteY14" fmla="*/ 990640 h 6229504"/>
                <a:gd name="connsiteX15" fmla="*/ 4857111 w 4857111"/>
                <a:gd name="connsiteY15" fmla="*/ 5238854 h 6229504"/>
                <a:gd name="connsiteX16" fmla="*/ 4857111 w 4857111"/>
                <a:gd name="connsiteY16" fmla="*/ 5238864 h 6229504"/>
                <a:gd name="connsiteX17" fmla="*/ 4857111 w 4857111"/>
                <a:gd name="connsiteY17" fmla="*/ 5238874 h 6229504"/>
                <a:gd name="connsiteX18" fmla="*/ 4857111 w 4857111"/>
                <a:gd name="connsiteY18" fmla="*/ 5268833 h 6229504"/>
                <a:gd name="connsiteX19" fmla="*/ 4853400 w 4857111"/>
                <a:gd name="connsiteY19" fmla="*/ 5268833 h 6229504"/>
                <a:gd name="connsiteX20" fmla="*/ 4844573 w 4857111"/>
                <a:gd name="connsiteY20" fmla="*/ 5340152 h 6229504"/>
                <a:gd name="connsiteX21" fmla="*/ 2428557 w 4857111"/>
                <a:gd name="connsiteY21" fmla="*/ 6229504 h 6229504"/>
                <a:gd name="connsiteX22" fmla="*/ 12542 w 4857111"/>
                <a:gd name="connsiteY22" fmla="*/ 5340152 h 6229504"/>
                <a:gd name="connsiteX23" fmla="*/ 3715 w 4857111"/>
                <a:gd name="connsiteY23" fmla="*/ 5268833 h 6229504"/>
                <a:gd name="connsiteX24" fmla="*/ 3 w 4857111"/>
                <a:gd name="connsiteY24" fmla="*/ 5268833 h 6229504"/>
                <a:gd name="connsiteX25" fmla="*/ 3 w 4857111"/>
                <a:gd name="connsiteY25" fmla="*/ 5238864 h 6229504"/>
                <a:gd name="connsiteX26" fmla="*/ 3 w 4857111"/>
                <a:gd name="connsiteY26" fmla="*/ 1516827 h 6229504"/>
                <a:gd name="connsiteX27" fmla="*/ 3 w 4857111"/>
                <a:gd name="connsiteY27" fmla="*/ 995150 h 6229504"/>
                <a:gd name="connsiteX28" fmla="*/ 3 w 4857111"/>
                <a:gd name="connsiteY28" fmla="*/ 990650 h 6229504"/>
                <a:gd name="connsiteX29" fmla="*/ 3 w 4857111"/>
                <a:gd name="connsiteY29" fmla="*/ 990630 h 6229504"/>
                <a:gd name="connsiteX30" fmla="*/ 12542 w 4857111"/>
                <a:gd name="connsiteY30" fmla="*/ 889353 h 6229504"/>
                <a:gd name="connsiteX31" fmla="*/ 2428554 w 4857111"/>
                <a:gd name="connsiteY31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3 w 4857111"/>
                <a:gd name="connsiteY26" fmla="*/ 995150 h 6229504"/>
                <a:gd name="connsiteX27" fmla="*/ 3 w 4857111"/>
                <a:gd name="connsiteY27" fmla="*/ 990650 h 6229504"/>
                <a:gd name="connsiteX28" fmla="*/ 3 w 4857111"/>
                <a:gd name="connsiteY28" fmla="*/ 990630 h 6229504"/>
                <a:gd name="connsiteX29" fmla="*/ 12542 w 4857111"/>
                <a:gd name="connsiteY29" fmla="*/ 889353 h 6229504"/>
                <a:gd name="connsiteX30" fmla="*/ 2428554 w 4857111"/>
                <a:gd name="connsiteY30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3 w 4857111"/>
                <a:gd name="connsiteY26" fmla="*/ 995150 h 6229504"/>
                <a:gd name="connsiteX27" fmla="*/ 3 w 4857111"/>
                <a:gd name="connsiteY27" fmla="*/ 990650 h 6229504"/>
                <a:gd name="connsiteX28" fmla="*/ 12542 w 4857111"/>
                <a:gd name="connsiteY28" fmla="*/ 889353 h 6229504"/>
                <a:gd name="connsiteX29" fmla="*/ 2428554 w 4857111"/>
                <a:gd name="connsiteY29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3 w 4857111"/>
                <a:gd name="connsiteY26" fmla="*/ 995150 h 6229504"/>
                <a:gd name="connsiteX27" fmla="*/ 12542 w 4857111"/>
                <a:gd name="connsiteY27" fmla="*/ 889353 h 6229504"/>
                <a:gd name="connsiteX28" fmla="*/ 2428554 w 4857111"/>
                <a:gd name="connsiteY28" fmla="*/ 0 h 6229504"/>
                <a:gd name="connsiteX0" fmla="*/ 0 w 4857111"/>
                <a:gd name="connsiteY0" fmla="*/ 990640 h 6229504"/>
                <a:gd name="connsiteX1" fmla="*/ 3 w 4857111"/>
                <a:gd name="connsiteY1" fmla="*/ 914489 h 6229504"/>
                <a:gd name="connsiteX2" fmla="*/ 3 w 4857111"/>
                <a:gd name="connsiteY2" fmla="*/ 990630 h 6229504"/>
                <a:gd name="connsiteX3" fmla="*/ 0 w 4857111"/>
                <a:gd name="connsiteY3" fmla="*/ 990640 h 6229504"/>
                <a:gd name="connsiteX4" fmla="*/ 2428557 w 4857111"/>
                <a:gd name="connsiteY4" fmla="*/ 357376 h 6229504"/>
                <a:gd name="connsiteX5" fmla="*/ 752265 w 4857111"/>
                <a:gd name="connsiteY5" fmla="*/ 849365 h 6229504"/>
                <a:gd name="connsiteX6" fmla="*/ 2428557 w 4857111"/>
                <a:gd name="connsiteY6" fmla="*/ 1341351 h 6229504"/>
                <a:gd name="connsiteX7" fmla="*/ 4104850 w 4857111"/>
                <a:gd name="connsiteY7" fmla="*/ 849365 h 6229504"/>
                <a:gd name="connsiteX8" fmla="*/ 2428557 w 4857111"/>
                <a:gd name="connsiteY8" fmla="*/ 357376 h 6229504"/>
                <a:gd name="connsiteX9" fmla="*/ 2428554 w 4857111"/>
                <a:gd name="connsiteY9" fmla="*/ 0 h 6229504"/>
                <a:gd name="connsiteX10" fmla="*/ 4844573 w 4857111"/>
                <a:gd name="connsiteY10" fmla="*/ 889353 h 6229504"/>
                <a:gd name="connsiteX11" fmla="*/ 4853400 w 4857111"/>
                <a:gd name="connsiteY11" fmla="*/ 960671 h 6229504"/>
                <a:gd name="connsiteX12" fmla="*/ 4857108 w 4857111"/>
                <a:gd name="connsiteY12" fmla="*/ 960671 h 6229504"/>
                <a:gd name="connsiteX13" fmla="*/ 4857108 w 4857111"/>
                <a:gd name="connsiteY13" fmla="*/ 990640 h 6229504"/>
                <a:gd name="connsiteX14" fmla="*/ 4857111 w 4857111"/>
                <a:gd name="connsiteY14" fmla="*/ 5238854 h 6229504"/>
                <a:gd name="connsiteX15" fmla="*/ 4857111 w 4857111"/>
                <a:gd name="connsiteY15" fmla="*/ 5238864 h 6229504"/>
                <a:gd name="connsiteX16" fmla="*/ 4857111 w 4857111"/>
                <a:gd name="connsiteY16" fmla="*/ 5238874 h 6229504"/>
                <a:gd name="connsiteX17" fmla="*/ 4857111 w 4857111"/>
                <a:gd name="connsiteY17" fmla="*/ 5268833 h 6229504"/>
                <a:gd name="connsiteX18" fmla="*/ 4853400 w 4857111"/>
                <a:gd name="connsiteY18" fmla="*/ 5268833 h 6229504"/>
                <a:gd name="connsiteX19" fmla="*/ 4844573 w 4857111"/>
                <a:gd name="connsiteY19" fmla="*/ 5340152 h 6229504"/>
                <a:gd name="connsiteX20" fmla="*/ 2428557 w 4857111"/>
                <a:gd name="connsiteY20" fmla="*/ 6229504 h 6229504"/>
                <a:gd name="connsiteX21" fmla="*/ 12542 w 4857111"/>
                <a:gd name="connsiteY21" fmla="*/ 5340152 h 6229504"/>
                <a:gd name="connsiteX22" fmla="*/ 3715 w 4857111"/>
                <a:gd name="connsiteY22" fmla="*/ 5268833 h 6229504"/>
                <a:gd name="connsiteX23" fmla="*/ 3 w 4857111"/>
                <a:gd name="connsiteY23" fmla="*/ 5268833 h 6229504"/>
                <a:gd name="connsiteX24" fmla="*/ 3 w 4857111"/>
                <a:gd name="connsiteY24" fmla="*/ 5238864 h 6229504"/>
                <a:gd name="connsiteX25" fmla="*/ 3 w 4857111"/>
                <a:gd name="connsiteY25" fmla="*/ 1516827 h 6229504"/>
                <a:gd name="connsiteX26" fmla="*/ 12542 w 4857111"/>
                <a:gd name="connsiteY26" fmla="*/ 889353 h 6229504"/>
                <a:gd name="connsiteX27" fmla="*/ 2428554 w 4857111"/>
                <a:gd name="connsiteY27" fmla="*/ 0 h 6229504"/>
                <a:gd name="connsiteX0" fmla="*/ 0 w 4860041"/>
                <a:gd name="connsiteY0" fmla="*/ 999433 h 6229504"/>
                <a:gd name="connsiteX1" fmla="*/ 2933 w 4860041"/>
                <a:gd name="connsiteY1" fmla="*/ 914489 h 6229504"/>
                <a:gd name="connsiteX2" fmla="*/ 2933 w 4860041"/>
                <a:gd name="connsiteY2" fmla="*/ 990630 h 6229504"/>
                <a:gd name="connsiteX3" fmla="*/ 0 w 4860041"/>
                <a:gd name="connsiteY3" fmla="*/ 999433 h 6229504"/>
                <a:gd name="connsiteX4" fmla="*/ 2431487 w 4860041"/>
                <a:gd name="connsiteY4" fmla="*/ 357376 h 6229504"/>
                <a:gd name="connsiteX5" fmla="*/ 755195 w 4860041"/>
                <a:gd name="connsiteY5" fmla="*/ 849365 h 6229504"/>
                <a:gd name="connsiteX6" fmla="*/ 2431487 w 4860041"/>
                <a:gd name="connsiteY6" fmla="*/ 1341351 h 6229504"/>
                <a:gd name="connsiteX7" fmla="*/ 4107780 w 4860041"/>
                <a:gd name="connsiteY7" fmla="*/ 849365 h 6229504"/>
                <a:gd name="connsiteX8" fmla="*/ 2431487 w 4860041"/>
                <a:gd name="connsiteY8" fmla="*/ 357376 h 6229504"/>
                <a:gd name="connsiteX9" fmla="*/ 2431484 w 4860041"/>
                <a:gd name="connsiteY9" fmla="*/ 0 h 6229504"/>
                <a:gd name="connsiteX10" fmla="*/ 4847503 w 4860041"/>
                <a:gd name="connsiteY10" fmla="*/ 889353 h 6229504"/>
                <a:gd name="connsiteX11" fmla="*/ 4856330 w 4860041"/>
                <a:gd name="connsiteY11" fmla="*/ 960671 h 6229504"/>
                <a:gd name="connsiteX12" fmla="*/ 4860038 w 4860041"/>
                <a:gd name="connsiteY12" fmla="*/ 960671 h 6229504"/>
                <a:gd name="connsiteX13" fmla="*/ 4860038 w 4860041"/>
                <a:gd name="connsiteY13" fmla="*/ 990640 h 6229504"/>
                <a:gd name="connsiteX14" fmla="*/ 4860041 w 4860041"/>
                <a:gd name="connsiteY14" fmla="*/ 5238854 h 6229504"/>
                <a:gd name="connsiteX15" fmla="*/ 4860041 w 4860041"/>
                <a:gd name="connsiteY15" fmla="*/ 5238864 h 6229504"/>
                <a:gd name="connsiteX16" fmla="*/ 4860041 w 4860041"/>
                <a:gd name="connsiteY16" fmla="*/ 5238874 h 6229504"/>
                <a:gd name="connsiteX17" fmla="*/ 4860041 w 4860041"/>
                <a:gd name="connsiteY17" fmla="*/ 5268833 h 6229504"/>
                <a:gd name="connsiteX18" fmla="*/ 4856330 w 4860041"/>
                <a:gd name="connsiteY18" fmla="*/ 5268833 h 6229504"/>
                <a:gd name="connsiteX19" fmla="*/ 4847503 w 4860041"/>
                <a:gd name="connsiteY19" fmla="*/ 5340152 h 6229504"/>
                <a:gd name="connsiteX20" fmla="*/ 2431487 w 4860041"/>
                <a:gd name="connsiteY20" fmla="*/ 6229504 h 6229504"/>
                <a:gd name="connsiteX21" fmla="*/ 15472 w 4860041"/>
                <a:gd name="connsiteY21" fmla="*/ 5340152 h 6229504"/>
                <a:gd name="connsiteX22" fmla="*/ 6645 w 4860041"/>
                <a:gd name="connsiteY22" fmla="*/ 5268833 h 6229504"/>
                <a:gd name="connsiteX23" fmla="*/ 2933 w 4860041"/>
                <a:gd name="connsiteY23" fmla="*/ 5268833 h 6229504"/>
                <a:gd name="connsiteX24" fmla="*/ 2933 w 4860041"/>
                <a:gd name="connsiteY24" fmla="*/ 5238864 h 6229504"/>
                <a:gd name="connsiteX25" fmla="*/ 2933 w 4860041"/>
                <a:gd name="connsiteY25" fmla="*/ 1516827 h 6229504"/>
                <a:gd name="connsiteX26" fmla="*/ 15472 w 4860041"/>
                <a:gd name="connsiteY26" fmla="*/ 889353 h 6229504"/>
                <a:gd name="connsiteX27" fmla="*/ 2431484 w 4860041"/>
                <a:gd name="connsiteY27" fmla="*/ 0 h 6229504"/>
                <a:gd name="connsiteX0" fmla="*/ 0 w 4857108"/>
                <a:gd name="connsiteY0" fmla="*/ 990630 h 6229504"/>
                <a:gd name="connsiteX1" fmla="*/ 0 w 4857108"/>
                <a:gd name="connsiteY1" fmla="*/ 914489 h 6229504"/>
                <a:gd name="connsiteX2" fmla="*/ 0 w 4857108"/>
                <a:gd name="connsiteY2" fmla="*/ 990630 h 6229504"/>
                <a:gd name="connsiteX3" fmla="*/ 2428554 w 4857108"/>
                <a:gd name="connsiteY3" fmla="*/ 357376 h 6229504"/>
                <a:gd name="connsiteX4" fmla="*/ 752262 w 4857108"/>
                <a:gd name="connsiteY4" fmla="*/ 849365 h 6229504"/>
                <a:gd name="connsiteX5" fmla="*/ 2428554 w 4857108"/>
                <a:gd name="connsiteY5" fmla="*/ 1341351 h 6229504"/>
                <a:gd name="connsiteX6" fmla="*/ 4104847 w 4857108"/>
                <a:gd name="connsiteY6" fmla="*/ 849365 h 6229504"/>
                <a:gd name="connsiteX7" fmla="*/ 2428554 w 4857108"/>
                <a:gd name="connsiteY7" fmla="*/ 357376 h 6229504"/>
                <a:gd name="connsiteX8" fmla="*/ 2428551 w 4857108"/>
                <a:gd name="connsiteY8" fmla="*/ 0 h 6229504"/>
                <a:gd name="connsiteX9" fmla="*/ 4844570 w 4857108"/>
                <a:gd name="connsiteY9" fmla="*/ 889353 h 6229504"/>
                <a:gd name="connsiteX10" fmla="*/ 4853397 w 4857108"/>
                <a:gd name="connsiteY10" fmla="*/ 960671 h 6229504"/>
                <a:gd name="connsiteX11" fmla="*/ 4857105 w 4857108"/>
                <a:gd name="connsiteY11" fmla="*/ 960671 h 6229504"/>
                <a:gd name="connsiteX12" fmla="*/ 4857105 w 4857108"/>
                <a:gd name="connsiteY12" fmla="*/ 990640 h 6229504"/>
                <a:gd name="connsiteX13" fmla="*/ 4857108 w 4857108"/>
                <a:gd name="connsiteY13" fmla="*/ 5238854 h 6229504"/>
                <a:gd name="connsiteX14" fmla="*/ 4857108 w 4857108"/>
                <a:gd name="connsiteY14" fmla="*/ 5238864 h 6229504"/>
                <a:gd name="connsiteX15" fmla="*/ 4857108 w 4857108"/>
                <a:gd name="connsiteY15" fmla="*/ 5238874 h 6229504"/>
                <a:gd name="connsiteX16" fmla="*/ 4857108 w 4857108"/>
                <a:gd name="connsiteY16" fmla="*/ 5268833 h 6229504"/>
                <a:gd name="connsiteX17" fmla="*/ 4853397 w 4857108"/>
                <a:gd name="connsiteY17" fmla="*/ 5268833 h 6229504"/>
                <a:gd name="connsiteX18" fmla="*/ 4844570 w 4857108"/>
                <a:gd name="connsiteY18" fmla="*/ 5340152 h 6229504"/>
                <a:gd name="connsiteX19" fmla="*/ 2428554 w 4857108"/>
                <a:gd name="connsiteY19" fmla="*/ 6229504 h 6229504"/>
                <a:gd name="connsiteX20" fmla="*/ 12539 w 4857108"/>
                <a:gd name="connsiteY20" fmla="*/ 5340152 h 6229504"/>
                <a:gd name="connsiteX21" fmla="*/ 3712 w 4857108"/>
                <a:gd name="connsiteY21" fmla="*/ 5268833 h 6229504"/>
                <a:gd name="connsiteX22" fmla="*/ 0 w 4857108"/>
                <a:gd name="connsiteY22" fmla="*/ 5268833 h 6229504"/>
                <a:gd name="connsiteX23" fmla="*/ 0 w 4857108"/>
                <a:gd name="connsiteY23" fmla="*/ 5238864 h 6229504"/>
                <a:gd name="connsiteX24" fmla="*/ 0 w 4857108"/>
                <a:gd name="connsiteY24" fmla="*/ 1516827 h 6229504"/>
                <a:gd name="connsiteX25" fmla="*/ 12539 w 4857108"/>
                <a:gd name="connsiteY25" fmla="*/ 889353 h 6229504"/>
                <a:gd name="connsiteX26" fmla="*/ 2428551 w 4857108"/>
                <a:gd name="connsiteY26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5 w 4857108"/>
                <a:gd name="connsiteY9" fmla="*/ 990640 h 6229504"/>
                <a:gd name="connsiteX10" fmla="*/ 4857108 w 4857108"/>
                <a:gd name="connsiteY10" fmla="*/ 5238854 h 6229504"/>
                <a:gd name="connsiteX11" fmla="*/ 4857108 w 4857108"/>
                <a:gd name="connsiteY11" fmla="*/ 5238864 h 6229504"/>
                <a:gd name="connsiteX12" fmla="*/ 4857108 w 4857108"/>
                <a:gd name="connsiteY12" fmla="*/ 5238874 h 6229504"/>
                <a:gd name="connsiteX13" fmla="*/ 4857108 w 4857108"/>
                <a:gd name="connsiteY13" fmla="*/ 5268833 h 6229504"/>
                <a:gd name="connsiteX14" fmla="*/ 4853397 w 4857108"/>
                <a:gd name="connsiteY14" fmla="*/ 5268833 h 6229504"/>
                <a:gd name="connsiteX15" fmla="*/ 4844570 w 4857108"/>
                <a:gd name="connsiteY15" fmla="*/ 5340152 h 6229504"/>
                <a:gd name="connsiteX16" fmla="*/ 2428554 w 4857108"/>
                <a:gd name="connsiteY16" fmla="*/ 6229504 h 6229504"/>
                <a:gd name="connsiteX17" fmla="*/ 12539 w 4857108"/>
                <a:gd name="connsiteY17" fmla="*/ 5340152 h 6229504"/>
                <a:gd name="connsiteX18" fmla="*/ 3712 w 4857108"/>
                <a:gd name="connsiteY18" fmla="*/ 5268833 h 6229504"/>
                <a:gd name="connsiteX19" fmla="*/ 0 w 4857108"/>
                <a:gd name="connsiteY19" fmla="*/ 5268833 h 6229504"/>
                <a:gd name="connsiteX20" fmla="*/ 0 w 4857108"/>
                <a:gd name="connsiteY20" fmla="*/ 5238864 h 6229504"/>
                <a:gd name="connsiteX21" fmla="*/ 0 w 4857108"/>
                <a:gd name="connsiteY21" fmla="*/ 1516827 h 6229504"/>
                <a:gd name="connsiteX22" fmla="*/ 12539 w 4857108"/>
                <a:gd name="connsiteY22" fmla="*/ 889353 h 6229504"/>
                <a:gd name="connsiteX23" fmla="*/ 2428551 w 4857108"/>
                <a:gd name="connsiteY23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57108 w 4857108"/>
                <a:gd name="connsiteY11" fmla="*/ 5238874 h 6229504"/>
                <a:gd name="connsiteX12" fmla="*/ 4857108 w 4857108"/>
                <a:gd name="connsiteY12" fmla="*/ 5268833 h 6229504"/>
                <a:gd name="connsiteX13" fmla="*/ 4853397 w 4857108"/>
                <a:gd name="connsiteY13" fmla="*/ 5268833 h 6229504"/>
                <a:gd name="connsiteX14" fmla="*/ 4844570 w 4857108"/>
                <a:gd name="connsiteY14" fmla="*/ 5340152 h 6229504"/>
                <a:gd name="connsiteX15" fmla="*/ 2428554 w 4857108"/>
                <a:gd name="connsiteY15" fmla="*/ 6229504 h 6229504"/>
                <a:gd name="connsiteX16" fmla="*/ 12539 w 4857108"/>
                <a:gd name="connsiteY16" fmla="*/ 5340152 h 6229504"/>
                <a:gd name="connsiteX17" fmla="*/ 3712 w 4857108"/>
                <a:gd name="connsiteY17" fmla="*/ 5268833 h 6229504"/>
                <a:gd name="connsiteX18" fmla="*/ 0 w 4857108"/>
                <a:gd name="connsiteY18" fmla="*/ 5268833 h 6229504"/>
                <a:gd name="connsiteX19" fmla="*/ 0 w 4857108"/>
                <a:gd name="connsiteY19" fmla="*/ 5238864 h 6229504"/>
                <a:gd name="connsiteX20" fmla="*/ 0 w 4857108"/>
                <a:gd name="connsiteY20" fmla="*/ 1516827 h 6229504"/>
                <a:gd name="connsiteX21" fmla="*/ 12539 w 4857108"/>
                <a:gd name="connsiteY21" fmla="*/ 889353 h 6229504"/>
                <a:gd name="connsiteX22" fmla="*/ 2428551 w 4857108"/>
                <a:gd name="connsiteY22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57108 w 4857108"/>
                <a:gd name="connsiteY11" fmla="*/ 5238874 h 6229504"/>
                <a:gd name="connsiteX12" fmla="*/ 4857108 w 4857108"/>
                <a:gd name="connsiteY12" fmla="*/ 5268833 h 6229504"/>
                <a:gd name="connsiteX13" fmla="*/ 4844570 w 4857108"/>
                <a:gd name="connsiteY13" fmla="*/ 5340152 h 6229504"/>
                <a:gd name="connsiteX14" fmla="*/ 2428554 w 4857108"/>
                <a:gd name="connsiteY14" fmla="*/ 6229504 h 6229504"/>
                <a:gd name="connsiteX15" fmla="*/ 12539 w 4857108"/>
                <a:gd name="connsiteY15" fmla="*/ 5340152 h 6229504"/>
                <a:gd name="connsiteX16" fmla="*/ 3712 w 4857108"/>
                <a:gd name="connsiteY16" fmla="*/ 5268833 h 6229504"/>
                <a:gd name="connsiteX17" fmla="*/ 0 w 4857108"/>
                <a:gd name="connsiteY17" fmla="*/ 5268833 h 6229504"/>
                <a:gd name="connsiteX18" fmla="*/ 0 w 4857108"/>
                <a:gd name="connsiteY18" fmla="*/ 5238864 h 6229504"/>
                <a:gd name="connsiteX19" fmla="*/ 0 w 4857108"/>
                <a:gd name="connsiteY19" fmla="*/ 1516827 h 6229504"/>
                <a:gd name="connsiteX20" fmla="*/ 12539 w 4857108"/>
                <a:gd name="connsiteY20" fmla="*/ 889353 h 6229504"/>
                <a:gd name="connsiteX21" fmla="*/ 2428551 w 4857108"/>
                <a:gd name="connsiteY21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57108 w 4857108"/>
                <a:gd name="connsiteY11" fmla="*/ 5238874 h 6229504"/>
                <a:gd name="connsiteX12" fmla="*/ 4844570 w 4857108"/>
                <a:gd name="connsiteY12" fmla="*/ 5340152 h 6229504"/>
                <a:gd name="connsiteX13" fmla="*/ 2428554 w 4857108"/>
                <a:gd name="connsiteY13" fmla="*/ 6229504 h 6229504"/>
                <a:gd name="connsiteX14" fmla="*/ 12539 w 4857108"/>
                <a:gd name="connsiteY14" fmla="*/ 5340152 h 6229504"/>
                <a:gd name="connsiteX15" fmla="*/ 3712 w 4857108"/>
                <a:gd name="connsiteY15" fmla="*/ 5268833 h 6229504"/>
                <a:gd name="connsiteX16" fmla="*/ 0 w 4857108"/>
                <a:gd name="connsiteY16" fmla="*/ 5268833 h 6229504"/>
                <a:gd name="connsiteX17" fmla="*/ 0 w 4857108"/>
                <a:gd name="connsiteY17" fmla="*/ 5238864 h 6229504"/>
                <a:gd name="connsiteX18" fmla="*/ 0 w 4857108"/>
                <a:gd name="connsiteY18" fmla="*/ 1516827 h 6229504"/>
                <a:gd name="connsiteX19" fmla="*/ 12539 w 4857108"/>
                <a:gd name="connsiteY19" fmla="*/ 889353 h 6229504"/>
                <a:gd name="connsiteX20" fmla="*/ 2428551 w 4857108"/>
                <a:gd name="connsiteY20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57108 w 4857108"/>
                <a:gd name="connsiteY10" fmla="*/ 5238864 h 6229504"/>
                <a:gd name="connsiteX11" fmla="*/ 4844570 w 4857108"/>
                <a:gd name="connsiteY11" fmla="*/ 5340152 h 6229504"/>
                <a:gd name="connsiteX12" fmla="*/ 2428554 w 4857108"/>
                <a:gd name="connsiteY12" fmla="*/ 6229504 h 6229504"/>
                <a:gd name="connsiteX13" fmla="*/ 12539 w 4857108"/>
                <a:gd name="connsiteY13" fmla="*/ 5340152 h 6229504"/>
                <a:gd name="connsiteX14" fmla="*/ 3712 w 4857108"/>
                <a:gd name="connsiteY14" fmla="*/ 5268833 h 6229504"/>
                <a:gd name="connsiteX15" fmla="*/ 0 w 4857108"/>
                <a:gd name="connsiteY15" fmla="*/ 5268833 h 6229504"/>
                <a:gd name="connsiteX16" fmla="*/ 0 w 4857108"/>
                <a:gd name="connsiteY16" fmla="*/ 5238864 h 6229504"/>
                <a:gd name="connsiteX17" fmla="*/ 0 w 4857108"/>
                <a:gd name="connsiteY17" fmla="*/ 1516827 h 6229504"/>
                <a:gd name="connsiteX18" fmla="*/ 12539 w 4857108"/>
                <a:gd name="connsiteY18" fmla="*/ 889353 h 6229504"/>
                <a:gd name="connsiteX19" fmla="*/ 2428551 w 4857108"/>
                <a:gd name="connsiteY19" fmla="*/ 0 h 6229504"/>
                <a:gd name="connsiteX0" fmla="*/ 2428554 w 4857108"/>
                <a:gd name="connsiteY0" fmla="*/ 357376 h 6229504"/>
                <a:gd name="connsiteX1" fmla="*/ 752262 w 4857108"/>
                <a:gd name="connsiteY1" fmla="*/ 849365 h 6229504"/>
                <a:gd name="connsiteX2" fmla="*/ 2428554 w 4857108"/>
                <a:gd name="connsiteY2" fmla="*/ 1341351 h 6229504"/>
                <a:gd name="connsiteX3" fmla="*/ 4104847 w 4857108"/>
                <a:gd name="connsiteY3" fmla="*/ 849365 h 6229504"/>
                <a:gd name="connsiteX4" fmla="*/ 2428554 w 4857108"/>
                <a:gd name="connsiteY4" fmla="*/ 357376 h 6229504"/>
                <a:gd name="connsiteX5" fmla="*/ 2428551 w 4857108"/>
                <a:gd name="connsiteY5" fmla="*/ 0 h 6229504"/>
                <a:gd name="connsiteX6" fmla="*/ 4844570 w 4857108"/>
                <a:gd name="connsiteY6" fmla="*/ 889353 h 6229504"/>
                <a:gd name="connsiteX7" fmla="*/ 4853397 w 4857108"/>
                <a:gd name="connsiteY7" fmla="*/ 960671 h 6229504"/>
                <a:gd name="connsiteX8" fmla="*/ 4857105 w 4857108"/>
                <a:gd name="connsiteY8" fmla="*/ 960671 h 6229504"/>
                <a:gd name="connsiteX9" fmla="*/ 4857108 w 4857108"/>
                <a:gd name="connsiteY9" fmla="*/ 5238854 h 6229504"/>
                <a:gd name="connsiteX10" fmla="*/ 4844570 w 4857108"/>
                <a:gd name="connsiteY10" fmla="*/ 5340152 h 6229504"/>
                <a:gd name="connsiteX11" fmla="*/ 2428554 w 4857108"/>
                <a:gd name="connsiteY11" fmla="*/ 6229504 h 6229504"/>
                <a:gd name="connsiteX12" fmla="*/ 12539 w 4857108"/>
                <a:gd name="connsiteY12" fmla="*/ 5340152 h 6229504"/>
                <a:gd name="connsiteX13" fmla="*/ 3712 w 4857108"/>
                <a:gd name="connsiteY13" fmla="*/ 5268833 h 6229504"/>
                <a:gd name="connsiteX14" fmla="*/ 0 w 4857108"/>
                <a:gd name="connsiteY14" fmla="*/ 5268833 h 6229504"/>
                <a:gd name="connsiteX15" fmla="*/ 0 w 4857108"/>
                <a:gd name="connsiteY15" fmla="*/ 5238864 h 6229504"/>
                <a:gd name="connsiteX16" fmla="*/ 0 w 4857108"/>
                <a:gd name="connsiteY16" fmla="*/ 1516827 h 6229504"/>
                <a:gd name="connsiteX17" fmla="*/ 12539 w 4857108"/>
                <a:gd name="connsiteY17" fmla="*/ 889353 h 6229504"/>
                <a:gd name="connsiteX18" fmla="*/ 2428551 w 4857108"/>
                <a:gd name="connsiteY18" fmla="*/ 0 h 6229504"/>
                <a:gd name="connsiteX0" fmla="*/ 2428554 w 4857105"/>
                <a:gd name="connsiteY0" fmla="*/ 357376 h 6229504"/>
                <a:gd name="connsiteX1" fmla="*/ 752262 w 4857105"/>
                <a:gd name="connsiteY1" fmla="*/ 849365 h 6229504"/>
                <a:gd name="connsiteX2" fmla="*/ 2428554 w 4857105"/>
                <a:gd name="connsiteY2" fmla="*/ 1341351 h 6229504"/>
                <a:gd name="connsiteX3" fmla="*/ 4104847 w 4857105"/>
                <a:gd name="connsiteY3" fmla="*/ 849365 h 6229504"/>
                <a:gd name="connsiteX4" fmla="*/ 2428554 w 4857105"/>
                <a:gd name="connsiteY4" fmla="*/ 357376 h 6229504"/>
                <a:gd name="connsiteX5" fmla="*/ 2428551 w 4857105"/>
                <a:gd name="connsiteY5" fmla="*/ 0 h 6229504"/>
                <a:gd name="connsiteX6" fmla="*/ 4844570 w 4857105"/>
                <a:gd name="connsiteY6" fmla="*/ 889353 h 6229504"/>
                <a:gd name="connsiteX7" fmla="*/ 4853397 w 4857105"/>
                <a:gd name="connsiteY7" fmla="*/ 960671 h 6229504"/>
                <a:gd name="connsiteX8" fmla="*/ 4857105 w 4857105"/>
                <a:gd name="connsiteY8" fmla="*/ 960671 h 6229504"/>
                <a:gd name="connsiteX9" fmla="*/ 4844570 w 4857105"/>
                <a:gd name="connsiteY9" fmla="*/ 5340152 h 6229504"/>
                <a:gd name="connsiteX10" fmla="*/ 2428554 w 4857105"/>
                <a:gd name="connsiteY10" fmla="*/ 6229504 h 6229504"/>
                <a:gd name="connsiteX11" fmla="*/ 12539 w 4857105"/>
                <a:gd name="connsiteY11" fmla="*/ 5340152 h 6229504"/>
                <a:gd name="connsiteX12" fmla="*/ 3712 w 4857105"/>
                <a:gd name="connsiteY12" fmla="*/ 5268833 h 6229504"/>
                <a:gd name="connsiteX13" fmla="*/ 0 w 4857105"/>
                <a:gd name="connsiteY13" fmla="*/ 5268833 h 6229504"/>
                <a:gd name="connsiteX14" fmla="*/ 0 w 4857105"/>
                <a:gd name="connsiteY14" fmla="*/ 5238864 h 6229504"/>
                <a:gd name="connsiteX15" fmla="*/ 0 w 4857105"/>
                <a:gd name="connsiteY15" fmla="*/ 1516827 h 6229504"/>
                <a:gd name="connsiteX16" fmla="*/ 12539 w 4857105"/>
                <a:gd name="connsiteY16" fmla="*/ 889353 h 6229504"/>
                <a:gd name="connsiteX17" fmla="*/ 2428551 w 4857105"/>
                <a:gd name="connsiteY17" fmla="*/ 0 h 6229504"/>
                <a:gd name="connsiteX0" fmla="*/ 2428554 w 4853397"/>
                <a:gd name="connsiteY0" fmla="*/ 357376 h 6229504"/>
                <a:gd name="connsiteX1" fmla="*/ 752262 w 4853397"/>
                <a:gd name="connsiteY1" fmla="*/ 849365 h 6229504"/>
                <a:gd name="connsiteX2" fmla="*/ 2428554 w 4853397"/>
                <a:gd name="connsiteY2" fmla="*/ 1341351 h 6229504"/>
                <a:gd name="connsiteX3" fmla="*/ 4104847 w 4853397"/>
                <a:gd name="connsiteY3" fmla="*/ 849365 h 6229504"/>
                <a:gd name="connsiteX4" fmla="*/ 2428554 w 4853397"/>
                <a:gd name="connsiteY4" fmla="*/ 357376 h 6229504"/>
                <a:gd name="connsiteX5" fmla="*/ 2428551 w 4853397"/>
                <a:gd name="connsiteY5" fmla="*/ 0 h 6229504"/>
                <a:gd name="connsiteX6" fmla="*/ 4844570 w 4853397"/>
                <a:gd name="connsiteY6" fmla="*/ 889353 h 6229504"/>
                <a:gd name="connsiteX7" fmla="*/ 4853397 w 4853397"/>
                <a:gd name="connsiteY7" fmla="*/ 960671 h 6229504"/>
                <a:gd name="connsiteX8" fmla="*/ 4844570 w 4853397"/>
                <a:gd name="connsiteY8" fmla="*/ 5340152 h 6229504"/>
                <a:gd name="connsiteX9" fmla="*/ 2428554 w 4853397"/>
                <a:gd name="connsiteY9" fmla="*/ 6229504 h 6229504"/>
                <a:gd name="connsiteX10" fmla="*/ 12539 w 4853397"/>
                <a:gd name="connsiteY10" fmla="*/ 5340152 h 6229504"/>
                <a:gd name="connsiteX11" fmla="*/ 3712 w 4853397"/>
                <a:gd name="connsiteY11" fmla="*/ 5268833 h 6229504"/>
                <a:gd name="connsiteX12" fmla="*/ 0 w 4853397"/>
                <a:gd name="connsiteY12" fmla="*/ 5268833 h 6229504"/>
                <a:gd name="connsiteX13" fmla="*/ 0 w 4853397"/>
                <a:gd name="connsiteY13" fmla="*/ 5238864 h 6229504"/>
                <a:gd name="connsiteX14" fmla="*/ 0 w 4853397"/>
                <a:gd name="connsiteY14" fmla="*/ 1516827 h 6229504"/>
                <a:gd name="connsiteX15" fmla="*/ 12539 w 4853397"/>
                <a:gd name="connsiteY15" fmla="*/ 889353 h 6229504"/>
                <a:gd name="connsiteX16" fmla="*/ 2428551 w 4853397"/>
                <a:gd name="connsiteY16" fmla="*/ 0 h 6229504"/>
                <a:gd name="connsiteX0" fmla="*/ 2428554 w 4844570"/>
                <a:gd name="connsiteY0" fmla="*/ 357376 h 6229504"/>
                <a:gd name="connsiteX1" fmla="*/ 752262 w 4844570"/>
                <a:gd name="connsiteY1" fmla="*/ 849365 h 6229504"/>
                <a:gd name="connsiteX2" fmla="*/ 2428554 w 4844570"/>
                <a:gd name="connsiteY2" fmla="*/ 1341351 h 6229504"/>
                <a:gd name="connsiteX3" fmla="*/ 4104847 w 4844570"/>
                <a:gd name="connsiteY3" fmla="*/ 849365 h 6229504"/>
                <a:gd name="connsiteX4" fmla="*/ 2428554 w 4844570"/>
                <a:gd name="connsiteY4" fmla="*/ 357376 h 6229504"/>
                <a:gd name="connsiteX5" fmla="*/ 2428551 w 4844570"/>
                <a:gd name="connsiteY5" fmla="*/ 0 h 6229504"/>
                <a:gd name="connsiteX6" fmla="*/ 4844570 w 4844570"/>
                <a:gd name="connsiteY6" fmla="*/ 889353 h 6229504"/>
                <a:gd name="connsiteX7" fmla="*/ 4844570 w 4844570"/>
                <a:gd name="connsiteY7" fmla="*/ 5340152 h 6229504"/>
                <a:gd name="connsiteX8" fmla="*/ 2428554 w 4844570"/>
                <a:gd name="connsiteY8" fmla="*/ 6229504 h 6229504"/>
                <a:gd name="connsiteX9" fmla="*/ 12539 w 4844570"/>
                <a:gd name="connsiteY9" fmla="*/ 5340152 h 6229504"/>
                <a:gd name="connsiteX10" fmla="*/ 3712 w 4844570"/>
                <a:gd name="connsiteY10" fmla="*/ 5268833 h 6229504"/>
                <a:gd name="connsiteX11" fmla="*/ 0 w 4844570"/>
                <a:gd name="connsiteY11" fmla="*/ 5268833 h 6229504"/>
                <a:gd name="connsiteX12" fmla="*/ 0 w 4844570"/>
                <a:gd name="connsiteY12" fmla="*/ 5238864 h 6229504"/>
                <a:gd name="connsiteX13" fmla="*/ 0 w 4844570"/>
                <a:gd name="connsiteY13" fmla="*/ 1516827 h 6229504"/>
                <a:gd name="connsiteX14" fmla="*/ 12539 w 4844570"/>
                <a:gd name="connsiteY14" fmla="*/ 889353 h 6229504"/>
                <a:gd name="connsiteX15" fmla="*/ 2428551 w 4844570"/>
                <a:gd name="connsiteY15" fmla="*/ 0 h 6229504"/>
                <a:gd name="connsiteX0" fmla="*/ 2428554 w 4844570"/>
                <a:gd name="connsiteY0" fmla="*/ 357376 h 6229504"/>
                <a:gd name="connsiteX1" fmla="*/ 752262 w 4844570"/>
                <a:gd name="connsiteY1" fmla="*/ 849365 h 6229504"/>
                <a:gd name="connsiteX2" fmla="*/ 2428554 w 4844570"/>
                <a:gd name="connsiteY2" fmla="*/ 1341351 h 6229504"/>
                <a:gd name="connsiteX3" fmla="*/ 4104847 w 4844570"/>
                <a:gd name="connsiteY3" fmla="*/ 849365 h 6229504"/>
                <a:gd name="connsiteX4" fmla="*/ 2428554 w 4844570"/>
                <a:gd name="connsiteY4" fmla="*/ 357376 h 6229504"/>
                <a:gd name="connsiteX5" fmla="*/ 2428551 w 4844570"/>
                <a:gd name="connsiteY5" fmla="*/ 0 h 6229504"/>
                <a:gd name="connsiteX6" fmla="*/ 4844570 w 4844570"/>
                <a:gd name="connsiteY6" fmla="*/ 889353 h 6229504"/>
                <a:gd name="connsiteX7" fmla="*/ 4844570 w 4844570"/>
                <a:gd name="connsiteY7" fmla="*/ 5340152 h 6229504"/>
                <a:gd name="connsiteX8" fmla="*/ 2428554 w 4844570"/>
                <a:gd name="connsiteY8" fmla="*/ 6229504 h 6229504"/>
                <a:gd name="connsiteX9" fmla="*/ 12539 w 4844570"/>
                <a:gd name="connsiteY9" fmla="*/ 5340152 h 6229504"/>
                <a:gd name="connsiteX10" fmla="*/ 3712 w 4844570"/>
                <a:gd name="connsiteY10" fmla="*/ 5268833 h 6229504"/>
                <a:gd name="connsiteX11" fmla="*/ 0 w 4844570"/>
                <a:gd name="connsiteY11" fmla="*/ 5268833 h 6229504"/>
                <a:gd name="connsiteX12" fmla="*/ 0 w 4844570"/>
                <a:gd name="connsiteY12" fmla="*/ 5238864 h 6229504"/>
                <a:gd name="connsiteX13" fmla="*/ 12539 w 4844570"/>
                <a:gd name="connsiteY13" fmla="*/ 889353 h 6229504"/>
                <a:gd name="connsiteX14" fmla="*/ 2428551 w 4844570"/>
                <a:gd name="connsiteY14" fmla="*/ 0 h 6229504"/>
                <a:gd name="connsiteX0" fmla="*/ 2428554 w 4844570"/>
                <a:gd name="connsiteY0" fmla="*/ 357376 h 6229504"/>
                <a:gd name="connsiteX1" fmla="*/ 752262 w 4844570"/>
                <a:gd name="connsiteY1" fmla="*/ 849365 h 6229504"/>
                <a:gd name="connsiteX2" fmla="*/ 2428554 w 4844570"/>
                <a:gd name="connsiteY2" fmla="*/ 1341351 h 6229504"/>
                <a:gd name="connsiteX3" fmla="*/ 4104847 w 4844570"/>
                <a:gd name="connsiteY3" fmla="*/ 849365 h 6229504"/>
                <a:gd name="connsiteX4" fmla="*/ 2428554 w 4844570"/>
                <a:gd name="connsiteY4" fmla="*/ 357376 h 6229504"/>
                <a:gd name="connsiteX5" fmla="*/ 2428551 w 4844570"/>
                <a:gd name="connsiteY5" fmla="*/ 0 h 6229504"/>
                <a:gd name="connsiteX6" fmla="*/ 4844570 w 4844570"/>
                <a:gd name="connsiteY6" fmla="*/ 889353 h 6229504"/>
                <a:gd name="connsiteX7" fmla="*/ 4844570 w 4844570"/>
                <a:gd name="connsiteY7" fmla="*/ 5340152 h 6229504"/>
                <a:gd name="connsiteX8" fmla="*/ 2428554 w 4844570"/>
                <a:gd name="connsiteY8" fmla="*/ 6229504 h 6229504"/>
                <a:gd name="connsiteX9" fmla="*/ 12539 w 4844570"/>
                <a:gd name="connsiteY9" fmla="*/ 5340152 h 6229504"/>
                <a:gd name="connsiteX10" fmla="*/ 3712 w 4844570"/>
                <a:gd name="connsiteY10" fmla="*/ 5268833 h 6229504"/>
                <a:gd name="connsiteX11" fmla="*/ 0 w 4844570"/>
                <a:gd name="connsiteY11" fmla="*/ 5268833 h 6229504"/>
                <a:gd name="connsiteX12" fmla="*/ 12539 w 4844570"/>
                <a:gd name="connsiteY12" fmla="*/ 889353 h 6229504"/>
                <a:gd name="connsiteX13" fmla="*/ 2428551 w 4844570"/>
                <a:gd name="connsiteY13" fmla="*/ 0 h 6229504"/>
                <a:gd name="connsiteX0" fmla="*/ 2424842 w 4840858"/>
                <a:gd name="connsiteY0" fmla="*/ 357376 h 6229504"/>
                <a:gd name="connsiteX1" fmla="*/ 748550 w 4840858"/>
                <a:gd name="connsiteY1" fmla="*/ 849365 h 6229504"/>
                <a:gd name="connsiteX2" fmla="*/ 2424842 w 4840858"/>
                <a:gd name="connsiteY2" fmla="*/ 1341351 h 6229504"/>
                <a:gd name="connsiteX3" fmla="*/ 4101135 w 4840858"/>
                <a:gd name="connsiteY3" fmla="*/ 849365 h 6229504"/>
                <a:gd name="connsiteX4" fmla="*/ 2424842 w 4840858"/>
                <a:gd name="connsiteY4" fmla="*/ 357376 h 6229504"/>
                <a:gd name="connsiteX5" fmla="*/ 2424839 w 4840858"/>
                <a:gd name="connsiteY5" fmla="*/ 0 h 6229504"/>
                <a:gd name="connsiteX6" fmla="*/ 4840858 w 4840858"/>
                <a:gd name="connsiteY6" fmla="*/ 889353 h 6229504"/>
                <a:gd name="connsiteX7" fmla="*/ 4840858 w 4840858"/>
                <a:gd name="connsiteY7" fmla="*/ 5340152 h 6229504"/>
                <a:gd name="connsiteX8" fmla="*/ 2424842 w 4840858"/>
                <a:gd name="connsiteY8" fmla="*/ 6229504 h 6229504"/>
                <a:gd name="connsiteX9" fmla="*/ 8827 w 4840858"/>
                <a:gd name="connsiteY9" fmla="*/ 5340152 h 6229504"/>
                <a:gd name="connsiteX10" fmla="*/ 0 w 4840858"/>
                <a:gd name="connsiteY10" fmla="*/ 5268833 h 6229504"/>
                <a:gd name="connsiteX11" fmla="*/ 8827 w 4840858"/>
                <a:gd name="connsiteY11" fmla="*/ 889353 h 6229504"/>
                <a:gd name="connsiteX12" fmla="*/ 2424839 w 4840858"/>
                <a:gd name="connsiteY12" fmla="*/ 0 h 6229504"/>
                <a:gd name="connsiteX0" fmla="*/ 2416015 w 4832031"/>
                <a:gd name="connsiteY0" fmla="*/ 357376 h 6229504"/>
                <a:gd name="connsiteX1" fmla="*/ 739723 w 4832031"/>
                <a:gd name="connsiteY1" fmla="*/ 849365 h 6229504"/>
                <a:gd name="connsiteX2" fmla="*/ 2416015 w 4832031"/>
                <a:gd name="connsiteY2" fmla="*/ 1341351 h 6229504"/>
                <a:gd name="connsiteX3" fmla="*/ 4092308 w 4832031"/>
                <a:gd name="connsiteY3" fmla="*/ 849365 h 6229504"/>
                <a:gd name="connsiteX4" fmla="*/ 2416015 w 4832031"/>
                <a:gd name="connsiteY4" fmla="*/ 357376 h 6229504"/>
                <a:gd name="connsiteX5" fmla="*/ 2416012 w 4832031"/>
                <a:gd name="connsiteY5" fmla="*/ 0 h 6229504"/>
                <a:gd name="connsiteX6" fmla="*/ 4832031 w 4832031"/>
                <a:gd name="connsiteY6" fmla="*/ 889353 h 6229504"/>
                <a:gd name="connsiteX7" fmla="*/ 4832031 w 4832031"/>
                <a:gd name="connsiteY7" fmla="*/ 5340152 h 6229504"/>
                <a:gd name="connsiteX8" fmla="*/ 2416015 w 4832031"/>
                <a:gd name="connsiteY8" fmla="*/ 6229504 h 6229504"/>
                <a:gd name="connsiteX9" fmla="*/ 0 w 4832031"/>
                <a:gd name="connsiteY9" fmla="*/ 5340152 h 6229504"/>
                <a:gd name="connsiteX10" fmla="*/ 0 w 4832031"/>
                <a:gd name="connsiteY10" fmla="*/ 889353 h 6229504"/>
                <a:gd name="connsiteX11" fmla="*/ 2416012 w 4832031"/>
                <a:gd name="connsiteY11" fmla="*/ 0 h 622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32031" h="6229504">
                  <a:moveTo>
                    <a:pt x="2416015" y="357376"/>
                  </a:moveTo>
                  <a:cubicBezTo>
                    <a:pt x="1490225" y="357376"/>
                    <a:pt x="739723" y="577645"/>
                    <a:pt x="739723" y="849365"/>
                  </a:cubicBezTo>
                  <a:cubicBezTo>
                    <a:pt x="739723" y="1121082"/>
                    <a:pt x="1490225" y="1341351"/>
                    <a:pt x="2416015" y="1341351"/>
                  </a:cubicBezTo>
                  <a:cubicBezTo>
                    <a:pt x="3341806" y="1341351"/>
                    <a:pt x="4092308" y="1121082"/>
                    <a:pt x="4092308" y="849365"/>
                  </a:cubicBezTo>
                  <a:cubicBezTo>
                    <a:pt x="4092308" y="577645"/>
                    <a:pt x="3341806" y="357376"/>
                    <a:pt x="2416015" y="357376"/>
                  </a:cubicBezTo>
                  <a:close/>
                  <a:moveTo>
                    <a:pt x="2416012" y="0"/>
                  </a:moveTo>
                  <a:cubicBezTo>
                    <a:pt x="3673437" y="0"/>
                    <a:pt x="4707663" y="389818"/>
                    <a:pt x="4832031" y="889353"/>
                  </a:cubicBezTo>
                  <a:lnTo>
                    <a:pt x="4832031" y="5340152"/>
                  </a:lnTo>
                  <a:cubicBezTo>
                    <a:pt x="4707666" y="5839687"/>
                    <a:pt x="3673440" y="6229504"/>
                    <a:pt x="2416015" y="6229504"/>
                  </a:cubicBezTo>
                  <a:cubicBezTo>
                    <a:pt x="1158590" y="6229504"/>
                    <a:pt x="124368" y="5839687"/>
                    <a:pt x="0" y="5340152"/>
                  </a:cubicBezTo>
                  <a:lnTo>
                    <a:pt x="0" y="889353"/>
                  </a:lnTo>
                  <a:cubicBezTo>
                    <a:pt x="124364" y="389818"/>
                    <a:pt x="1158587" y="0"/>
                    <a:pt x="2416012" y="0"/>
                  </a:cubicBezTo>
                  <a:close/>
                </a:path>
              </a:pathLst>
            </a:custGeom>
            <a:solidFill>
              <a:srgbClr val="2F78D0"/>
            </a:solidFill>
            <a:ln w="12700">
              <a:solidFill>
                <a:srgbClr val="02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200D0A-E7AD-470C-9649-81B37C4BCE2E}"/>
                </a:ext>
              </a:extLst>
            </p:cNvPr>
            <p:cNvSpPr/>
            <p:nvPr/>
          </p:nvSpPr>
          <p:spPr>
            <a:xfrm>
              <a:off x="5792073" y="3279118"/>
              <a:ext cx="607860" cy="709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SQL</a:t>
              </a:r>
            </a:p>
          </p:txBody>
        </p:sp>
      </p:grpSp>
      <p:pic>
        <p:nvPicPr>
          <p:cNvPr id="1034" name="Picture 10" descr="Image result for azure sql data warehouse">
            <a:extLst>
              <a:ext uri="{FF2B5EF4-FFF2-40B4-BE49-F238E27FC236}">
                <a16:creationId xmlns:a16="http://schemas.microsoft.com/office/drawing/2014/main" id="{7954E7A4-F30B-4139-BEFE-196931AF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36" y="5088996"/>
            <a:ext cx="1483939" cy="148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301970-8EF5-4AED-8FB7-A51120ECD60F}"/>
              </a:ext>
            </a:extLst>
          </p:cNvPr>
          <p:cNvSpPr txBox="1"/>
          <p:nvPr/>
        </p:nvSpPr>
        <p:spPr>
          <a:xfrm>
            <a:off x="354243" y="3568679"/>
            <a:ext cx="2151999" cy="1231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2008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2008R2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2012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2014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423A7-4BAB-40D3-9FD6-0F038240FEAF}"/>
              </a:ext>
            </a:extLst>
          </p:cNvPr>
          <p:cNvSpPr txBox="1"/>
          <p:nvPr/>
        </p:nvSpPr>
        <p:spPr>
          <a:xfrm>
            <a:off x="4016775" y="1303808"/>
            <a:ext cx="18602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2016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2017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6E315-25EA-4D82-9B44-27928B1FA5C7}"/>
              </a:ext>
            </a:extLst>
          </p:cNvPr>
          <p:cNvSpPr txBox="1"/>
          <p:nvPr/>
        </p:nvSpPr>
        <p:spPr>
          <a:xfrm>
            <a:off x="5976071" y="2793569"/>
            <a:ext cx="325967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 in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Virtual Machine (IAAS)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46A372-933D-43B9-9295-24938FD821D9}"/>
              </a:ext>
            </a:extLst>
          </p:cNvPr>
          <p:cNvSpPr txBox="1"/>
          <p:nvPr/>
        </p:nvSpPr>
        <p:spPr>
          <a:xfrm>
            <a:off x="7369807" y="3936956"/>
            <a:ext cx="44383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SQL Database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SQL Database Managed Instance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3B6922-C7FD-40F5-BCC4-3C14DAB2DA3D}"/>
              </a:ext>
            </a:extLst>
          </p:cNvPr>
          <p:cNvSpPr txBox="1"/>
          <p:nvPr/>
        </p:nvSpPr>
        <p:spPr>
          <a:xfrm>
            <a:off x="9355675" y="5464271"/>
            <a:ext cx="183524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SQL Data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Warehouse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21293-60A9-45E5-9AB7-65627526FC21}"/>
              </a:ext>
            </a:extLst>
          </p:cNvPr>
          <p:cNvSpPr txBox="1"/>
          <p:nvPr/>
        </p:nvSpPr>
        <p:spPr>
          <a:xfrm>
            <a:off x="7402316" y="4644808"/>
            <a:ext cx="7448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(PAAS)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FA6561-EA1F-4B40-AFEC-5E7A0384C2DB}"/>
              </a:ext>
            </a:extLst>
          </p:cNvPr>
          <p:cNvCxnSpPr>
            <a:cxnSpLocks/>
            <a:stCxn id="14" idx="3"/>
            <a:endCxn id="7" idx="8"/>
          </p:cNvCxnSpPr>
          <p:nvPr/>
        </p:nvCxnSpPr>
        <p:spPr>
          <a:xfrm flipV="1">
            <a:off x="2506242" y="2266272"/>
            <a:ext cx="746263" cy="1917960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78C043-297E-4E46-8EE4-6123B540474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06242" y="3158004"/>
            <a:ext cx="1793917" cy="1026228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A199D8-3AB2-4504-B9C6-26E47F0D785E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506242" y="4184232"/>
            <a:ext cx="3748469" cy="288299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FCABA1-FA39-47C6-B00E-A7F189C7F98C}"/>
              </a:ext>
            </a:extLst>
          </p:cNvPr>
          <p:cNvCxnSpPr>
            <a:cxnSpLocks/>
            <a:stCxn id="14" idx="3"/>
            <a:endCxn id="1034" idx="1"/>
          </p:cNvCxnSpPr>
          <p:nvPr/>
        </p:nvCxnSpPr>
        <p:spPr>
          <a:xfrm>
            <a:off x="2506242" y="4184232"/>
            <a:ext cx="5365494" cy="1646734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7A6A0-F210-4B66-897A-D239B79CD65B}"/>
              </a:ext>
            </a:extLst>
          </p:cNvPr>
          <p:cNvGrpSpPr/>
          <p:nvPr/>
        </p:nvGrpSpPr>
        <p:grpSpPr>
          <a:xfrm>
            <a:off x="6254711" y="1757783"/>
            <a:ext cx="2186917" cy="424535"/>
            <a:chOff x="5953153" y="1730774"/>
            <a:chExt cx="2186917" cy="42453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A32D583-4349-4D4D-A1B6-AA6EA3E042A8}"/>
                </a:ext>
              </a:extLst>
            </p:cNvPr>
            <p:cNvGrpSpPr/>
            <p:nvPr/>
          </p:nvGrpSpPr>
          <p:grpSpPr>
            <a:xfrm>
              <a:off x="5953153" y="1765473"/>
              <a:ext cx="1530672" cy="355140"/>
              <a:chOff x="6576577" y="3318208"/>
              <a:chExt cx="2213304" cy="504999"/>
            </a:xfrm>
          </p:grpSpPr>
          <p:sp>
            <p:nvSpPr>
              <p:cNvPr id="23" name="Freeform 130">
                <a:extLst>
                  <a:ext uri="{FF2B5EF4-FFF2-40B4-BE49-F238E27FC236}">
                    <a16:creationId xmlns:a16="http://schemas.microsoft.com/office/drawing/2014/main" id="{CEDD5523-29E3-46F6-B032-811106C196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7320545" y="3331545"/>
                <a:ext cx="480274" cy="478324"/>
              </a:xfrm>
              <a:custGeom>
                <a:avLst/>
                <a:gdLst>
                  <a:gd name="T0" fmla="*/ 112 w 246"/>
                  <a:gd name="T1" fmla="*/ 19 h 245"/>
                  <a:gd name="T2" fmla="*/ 246 w 246"/>
                  <a:gd name="T3" fmla="*/ 0 h 245"/>
                  <a:gd name="T4" fmla="*/ 246 w 246"/>
                  <a:gd name="T5" fmla="*/ 116 h 245"/>
                  <a:gd name="T6" fmla="*/ 112 w 246"/>
                  <a:gd name="T7" fmla="*/ 116 h 245"/>
                  <a:gd name="T8" fmla="*/ 112 w 246"/>
                  <a:gd name="T9" fmla="*/ 19 h 245"/>
                  <a:gd name="T10" fmla="*/ 102 w 246"/>
                  <a:gd name="T11" fmla="*/ 116 h 245"/>
                  <a:gd name="T12" fmla="*/ 102 w 246"/>
                  <a:gd name="T13" fmla="*/ 19 h 245"/>
                  <a:gd name="T14" fmla="*/ 0 w 246"/>
                  <a:gd name="T15" fmla="*/ 34 h 245"/>
                  <a:gd name="T16" fmla="*/ 0 w 246"/>
                  <a:gd name="T17" fmla="*/ 116 h 245"/>
                  <a:gd name="T18" fmla="*/ 102 w 246"/>
                  <a:gd name="T19" fmla="*/ 116 h 245"/>
                  <a:gd name="T20" fmla="*/ 102 w 246"/>
                  <a:gd name="T21" fmla="*/ 126 h 245"/>
                  <a:gd name="T22" fmla="*/ 0 w 246"/>
                  <a:gd name="T23" fmla="*/ 126 h 245"/>
                  <a:gd name="T24" fmla="*/ 0 w 246"/>
                  <a:gd name="T25" fmla="*/ 211 h 245"/>
                  <a:gd name="T26" fmla="*/ 102 w 246"/>
                  <a:gd name="T27" fmla="*/ 226 h 245"/>
                  <a:gd name="T28" fmla="*/ 102 w 246"/>
                  <a:gd name="T29" fmla="*/ 126 h 245"/>
                  <a:gd name="T30" fmla="*/ 112 w 246"/>
                  <a:gd name="T31" fmla="*/ 126 h 245"/>
                  <a:gd name="T32" fmla="*/ 112 w 246"/>
                  <a:gd name="T33" fmla="*/ 226 h 245"/>
                  <a:gd name="T34" fmla="*/ 246 w 246"/>
                  <a:gd name="T35" fmla="*/ 245 h 245"/>
                  <a:gd name="T36" fmla="*/ 246 w 246"/>
                  <a:gd name="T37" fmla="*/ 126 h 245"/>
                  <a:gd name="T38" fmla="*/ 112 w 246"/>
                  <a:gd name="T39" fmla="*/ 1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6" h="245">
                    <a:moveTo>
                      <a:pt x="112" y="19"/>
                    </a:moveTo>
                    <a:lnTo>
                      <a:pt x="246" y="0"/>
                    </a:lnTo>
                    <a:lnTo>
                      <a:pt x="246" y="116"/>
                    </a:lnTo>
                    <a:lnTo>
                      <a:pt x="112" y="116"/>
                    </a:lnTo>
                    <a:lnTo>
                      <a:pt x="112" y="19"/>
                    </a:lnTo>
                    <a:close/>
                    <a:moveTo>
                      <a:pt x="102" y="116"/>
                    </a:moveTo>
                    <a:lnTo>
                      <a:pt x="102" y="19"/>
                    </a:lnTo>
                    <a:lnTo>
                      <a:pt x="0" y="34"/>
                    </a:lnTo>
                    <a:lnTo>
                      <a:pt x="0" y="116"/>
                    </a:lnTo>
                    <a:lnTo>
                      <a:pt x="102" y="116"/>
                    </a:lnTo>
                    <a:close/>
                    <a:moveTo>
                      <a:pt x="102" y="126"/>
                    </a:moveTo>
                    <a:lnTo>
                      <a:pt x="0" y="126"/>
                    </a:lnTo>
                    <a:lnTo>
                      <a:pt x="0" y="211"/>
                    </a:lnTo>
                    <a:lnTo>
                      <a:pt x="102" y="226"/>
                    </a:lnTo>
                    <a:lnTo>
                      <a:pt x="102" y="126"/>
                    </a:lnTo>
                    <a:close/>
                    <a:moveTo>
                      <a:pt x="112" y="126"/>
                    </a:moveTo>
                    <a:lnTo>
                      <a:pt x="112" y="226"/>
                    </a:lnTo>
                    <a:lnTo>
                      <a:pt x="246" y="245"/>
                    </a:lnTo>
                    <a:lnTo>
                      <a:pt x="246" y="126"/>
                    </a:lnTo>
                    <a:lnTo>
                      <a:pt x="112" y="126"/>
                    </a:lnTo>
                    <a:close/>
                  </a:path>
                </a:pathLst>
              </a:custGeom>
              <a:solidFill>
                <a:srgbClr val="0178D7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390">
                <a:extLst>
                  <a:ext uri="{FF2B5EF4-FFF2-40B4-BE49-F238E27FC236}">
                    <a16:creationId xmlns:a16="http://schemas.microsoft.com/office/drawing/2014/main" id="{AB00A115-0C08-48F7-A68D-14ED4154B188}"/>
                  </a:ext>
                </a:extLst>
              </p:cNvPr>
              <p:cNvSpPr/>
              <p:nvPr/>
            </p:nvSpPr>
            <p:spPr>
              <a:xfrm>
                <a:off x="8113431" y="3356687"/>
                <a:ext cx="676450" cy="428040"/>
              </a:xfrm>
              <a:custGeom>
                <a:avLst/>
                <a:gdLst>
                  <a:gd name="connsiteX0" fmla="*/ 1849531 w 7529578"/>
                  <a:gd name="connsiteY0" fmla="*/ 3903502 h 4764516"/>
                  <a:gd name="connsiteX1" fmla="*/ 1273554 w 7529578"/>
                  <a:gd name="connsiteY1" fmla="*/ 3987984 h 4764516"/>
                  <a:gd name="connsiteX2" fmla="*/ 1013662 w 7529578"/>
                  <a:gd name="connsiteY2" fmla="*/ 3995024 h 4764516"/>
                  <a:gd name="connsiteX3" fmla="*/ 676505 w 7529578"/>
                  <a:gd name="connsiteY3" fmla="*/ 3987984 h 4764516"/>
                  <a:gd name="connsiteX4" fmla="*/ 2439556 w 7529578"/>
                  <a:gd name="connsiteY4" fmla="*/ 4677914 h 4764516"/>
                  <a:gd name="connsiteX5" fmla="*/ 2636231 w 7529578"/>
                  <a:gd name="connsiteY5" fmla="*/ 4677914 h 4764516"/>
                  <a:gd name="connsiteX6" fmla="*/ 1849531 w 7529578"/>
                  <a:gd name="connsiteY6" fmla="*/ 3903502 h 4764516"/>
                  <a:gd name="connsiteX7" fmla="*/ 2161836 w 7529578"/>
                  <a:gd name="connsiteY7" fmla="*/ 3452194 h 4764516"/>
                  <a:gd name="connsiteX8" fmla="*/ 2209829 w 7529578"/>
                  <a:gd name="connsiteY8" fmla="*/ 3459914 h 4764516"/>
                  <a:gd name="connsiteX9" fmla="*/ 2185833 w 7529578"/>
                  <a:gd name="connsiteY9" fmla="*/ 3506232 h 4764516"/>
                  <a:gd name="connsiteX10" fmla="*/ 2241825 w 7529578"/>
                  <a:gd name="connsiteY10" fmla="*/ 3560270 h 4764516"/>
                  <a:gd name="connsiteX11" fmla="*/ 2289818 w 7529578"/>
                  <a:gd name="connsiteY11" fmla="*/ 3529391 h 4764516"/>
                  <a:gd name="connsiteX12" fmla="*/ 2297817 w 7529578"/>
                  <a:gd name="connsiteY12" fmla="*/ 3583429 h 4764516"/>
                  <a:gd name="connsiteX13" fmla="*/ 2161836 w 7529578"/>
                  <a:gd name="connsiteY13" fmla="*/ 3714663 h 4764516"/>
                  <a:gd name="connsiteX14" fmla="*/ 2017856 w 7529578"/>
                  <a:gd name="connsiteY14" fmla="*/ 3583429 h 4764516"/>
                  <a:gd name="connsiteX15" fmla="*/ 2161836 w 7529578"/>
                  <a:gd name="connsiteY15" fmla="*/ 3452194 h 4764516"/>
                  <a:gd name="connsiteX16" fmla="*/ 2157831 w 7529578"/>
                  <a:gd name="connsiteY16" fmla="*/ 3399707 h 4764516"/>
                  <a:gd name="connsiteX17" fmla="*/ 1965358 w 7529578"/>
                  <a:gd name="connsiteY17" fmla="*/ 3583434 h 4764516"/>
                  <a:gd name="connsiteX18" fmla="*/ 2157831 w 7529578"/>
                  <a:gd name="connsiteY18" fmla="*/ 3767161 h 4764516"/>
                  <a:gd name="connsiteX19" fmla="*/ 2350304 w 7529578"/>
                  <a:gd name="connsiteY19" fmla="*/ 3583434 h 4764516"/>
                  <a:gd name="connsiteX20" fmla="*/ 2157831 w 7529578"/>
                  <a:gd name="connsiteY20" fmla="*/ 3399707 h 4764516"/>
                  <a:gd name="connsiteX21" fmla="*/ 3907591 w 7529578"/>
                  <a:gd name="connsiteY21" fmla="*/ 1579947 h 4764516"/>
                  <a:gd name="connsiteX22" fmla="*/ 4607493 w 7529578"/>
                  <a:gd name="connsiteY22" fmla="*/ 1579947 h 4764516"/>
                  <a:gd name="connsiteX23" fmla="*/ 4607493 w 7529578"/>
                  <a:gd name="connsiteY23" fmla="*/ 2279850 h 4764516"/>
                  <a:gd name="connsiteX24" fmla="*/ 3907591 w 7529578"/>
                  <a:gd name="connsiteY24" fmla="*/ 2279850 h 4764516"/>
                  <a:gd name="connsiteX25" fmla="*/ 3102704 w 7529578"/>
                  <a:gd name="connsiteY25" fmla="*/ 1579947 h 4764516"/>
                  <a:gd name="connsiteX26" fmla="*/ 3802606 w 7529578"/>
                  <a:gd name="connsiteY26" fmla="*/ 1579947 h 4764516"/>
                  <a:gd name="connsiteX27" fmla="*/ 3802606 w 7529578"/>
                  <a:gd name="connsiteY27" fmla="*/ 2279850 h 4764516"/>
                  <a:gd name="connsiteX28" fmla="*/ 3102704 w 7529578"/>
                  <a:gd name="connsiteY28" fmla="*/ 2279850 h 4764516"/>
                  <a:gd name="connsiteX29" fmla="*/ 2315309 w 7529578"/>
                  <a:gd name="connsiteY29" fmla="*/ 1579947 h 4764516"/>
                  <a:gd name="connsiteX30" fmla="*/ 3015211 w 7529578"/>
                  <a:gd name="connsiteY30" fmla="*/ 1579947 h 4764516"/>
                  <a:gd name="connsiteX31" fmla="*/ 3015211 w 7529578"/>
                  <a:gd name="connsiteY31" fmla="*/ 2279850 h 4764516"/>
                  <a:gd name="connsiteX32" fmla="*/ 2315309 w 7529578"/>
                  <a:gd name="connsiteY32" fmla="*/ 2279850 h 4764516"/>
                  <a:gd name="connsiteX33" fmla="*/ 1510422 w 7529578"/>
                  <a:gd name="connsiteY33" fmla="*/ 1579947 h 4764516"/>
                  <a:gd name="connsiteX34" fmla="*/ 2210324 w 7529578"/>
                  <a:gd name="connsiteY34" fmla="*/ 1579947 h 4764516"/>
                  <a:gd name="connsiteX35" fmla="*/ 2210324 w 7529578"/>
                  <a:gd name="connsiteY35" fmla="*/ 2279850 h 4764516"/>
                  <a:gd name="connsiteX36" fmla="*/ 1510422 w 7529578"/>
                  <a:gd name="connsiteY36" fmla="*/ 2279850 h 4764516"/>
                  <a:gd name="connsiteX37" fmla="*/ 705534 w 7529578"/>
                  <a:gd name="connsiteY37" fmla="*/ 1579947 h 4764516"/>
                  <a:gd name="connsiteX38" fmla="*/ 1405436 w 7529578"/>
                  <a:gd name="connsiteY38" fmla="*/ 1579947 h 4764516"/>
                  <a:gd name="connsiteX39" fmla="*/ 1405436 w 7529578"/>
                  <a:gd name="connsiteY39" fmla="*/ 2279850 h 4764516"/>
                  <a:gd name="connsiteX40" fmla="*/ 705534 w 7529578"/>
                  <a:gd name="connsiteY40" fmla="*/ 2279850 h 4764516"/>
                  <a:gd name="connsiteX41" fmla="*/ 6082271 w 7529578"/>
                  <a:gd name="connsiteY41" fmla="*/ 862558 h 4764516"/>
                  <a:gd name="connsiteX42" fmla="*/ 6535589 w 7529578"/>
                  <a:gd name="connsiteY42" fmla="*/ 1754155 h 4764516"/>
                  <a:gd name="connsiteX43" fmla="*/ 7529578 w 7529578"/>
                  <a:gd name="connsiteY43" fmla="*/ 1761959 h 4764516"/>
                  <a:gd name="connsiteX44" fmla="*/ 6394775 w 7529578"/>
                  <a:gd name="connsiteY44" fmla="*/ 2238778 h 4764516"/>
                  <a:gd name="connsiteX45" fmla="*/ 2451200 w 7529578"/>
                  <a:gd name="connsiteY45" fmla="*/ 4764516 h 4764516"/>
                  <a:gd name="connsiteX46" fmla="*/ 518946 w 7529578"/>
                  <a:gd name="connsiteY46" fmla="*/ 4005975 h 4764516"/>
                  <a:gd name="connsiteX47" fmla="*/ 518946 w 7529578"/>
                  <a:gd name="connsiteY47" fmla="*/ 3998172 h 4764516"/>
                  <a:gd name="connsiteX48" fmla="*/ 400721 w 7529578"/>
                  <a:gd name="connsiteY48" fmla="*/ 3872918 h 4764516"/>
                  <a:gd name="connsiteX49" fmla="*/ 283250 w 7529578"/>
                  <a:gd name="connsiteY49" fmla="*/ 3693428 h 4764516"/>
                  <a:gd name="connsiteX50" fmla="*/ 220749 w 7529578"/>
                  <a:gd name="connsiteY50" fmla="*/ 3583783 h 4764516"/>
                  <a:gd name="connsiteX51" fmla="*/ 9903 w 7529578"/>
                  <a:gd name="connsiteY51" fmla="*/ 2403051 h 4764516"/>
                  <a:gd name="connsiteX52" fmla="*/ 5143252 w 7529578"/>
                  <a:gd name="connsiteY52" fmla="*/ 2403051 h 4764516"/>
                  <a:gd name="connsiteX53" fmla="*/ 6175645 w 7529578"/>
                  <a:gd name="connsiteY53" fmla="*/ 2074506 h 4764516"/>
                  <a:gd name="connsiteX54" fmla="*/ 6082271 w 7529578"/>
                  <a:gd name="connsiteY54" fmla="*/ 862558 h 4764516"/>
                  <a:gd name="connsiteX55" fmla="*/ 3102704 w 7529578"/>
                  <a:gd name="connsiteY55" fmla="*/ 792564 h 4764516"/>
                  <a:gd name="connsiteX56" fmla="*/ 3802606 w 7529578"/>
                  <a:gd name="connsiteY56" fmla="*/ 792564 h 4764516"/>
                  <a:gd name="connsiteX57" fmla="*/ 3802606 w 7529578"/>
                  <a:gd name="connsiteY57" fmla="*/ 1492467 h 4764516"/>
                  <a:gd name="connsiteX58" fmla="*/ 3102704 w 7529578"/>
                  <a:gd name="connsiteY58" fmla="*/ 1492467 h 4764516"/>
                  <a:gd name="connsiteX59" fmla="*/ 2315309 w 7529578"/>
                  <a:gd name="connsiteY59" fmla="*/ 792564 h 4764516"/>
                  <a:gd name="connsiteX60" fmla="*/ 3015211 w 7529578"/>
                  <a:gd name="connsiteY60" fmla="*/ 792564 h 4764516"/>
                  <a:gd name="connsiteX61" fmla="*/ 3015211 w 7529578"/>
                  <a:gd name="connsiteY61" fmla="*/ 1492467 h 4764516"/>
                  <a:gd name="connsiteX62" fmla="*/ 2315309 w 7529578"/>
                  <a:gd name="connsiteY62" fmla="*/ 1492467 h 4764516"/>
                  <a:gd name="connsiteX63" fmla="*/ 1510422 w 7529578"/>
                  <a:gd name="connsiteY63" fmla="*/ 792564 h 4764516"/>
                  <a:gd name="connsiteX64" fmla="*/ 2210324 w 7529578"/>
                  <a:gd name="connsiteY64" fmla="*/ 792564 h 4764516"/>
                  <a:gd name="connsiteX65" fmla="*/ 2210324 w 7529578"/>
                  <a:gd name="connsiteY65" fmla="*/ 1492467 h 4764516"/>
                  <a:gd name="connsiteX66" fmla="*/ 1510422 w 7529578"/>
                  <a:gd name="connsiteY66" fmla="*/ 1492467 h 4764516"/>
                  <a:gd name="connsiteX67" fmla="*/ 3102704 w 7529578"/>
                  <a:gd name="connsiteY67" fmla="*/ 0 h 4764516"/>
                  <a:gd name="connsiteX68" fmla="*/ 3802606 w 7529578"/>
                  <a:gd name="connsiteY68" fmla="*/ 0 h 4764516"/>
                  <a:gd name="connsiteX69" fmla="*/ 3802606 w 7529578"/>
                  <a:gd name="connsiteY69" fmla="*/ 699903 h 4764516"/>
                  <a:gd name="connsiteX70" fmla="*/ 3102704 w 7529578"/>
                  <a:gd name="connsiteY70" fmla="*/ 699903 h 476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7529578" h="4764516">
                    <a:moveTo>
                      <a:pt x="1849531" y="3903502"/>
                    </a:moveTo>
                    <a:cubicBezTo>
                      <a:pt x="1687977" y="3945743"/>
                      <a:pt x="1498326" y="3973903"/>
                      <a:pt x="1273554" y="3987984"/>
                    </a:cubicBezTo>
                    <a:cubicBezTo>
                      <a:pt x="1196289" y="3995024"/>
                      <a:pt x="1104976" y="3995024"/>
                      <a:pt x="1013662" y="3995024"/>
                    </a:cubicBezTo>
                    <a:cubicBezTo>
                      <a:pt x="908301" y="3995024"/>
                      <a:pt x="795915" y="3995024"/>
                      <a:pt x="676505" y="3987984"/>
                    </a:cubicBezTo>
                    <a:cubicBezTo>
                      <a:pt x="1069855" y="4375190"/>
                      <a:pt x="1547495" y="4670874"/>
                      <a:pt x="2439556" y="4677914"/>
                    </a:cubicBezTo>
                    <a:cubicBezTo>
                      <a:pt x="2502773" y="4677914"/>
                      <a:pt x="2573014" y="4677914"/>
                      <a:pt x="2636231" y="4677914"/>
                    </a:cubicBezTo>
                    <a:cubicBezTo>
                      <a:pt x="2207761" y="4473751"/>
                      <a:pt x="1975965" y="4199187"/>
                      <a:pt x="1849531" y="3903502"/>
                    </a:cubicBezTo>
                    <a:close/>
                    <a:moveTo>
                      <a:pt x="2161836" y="3452194"/>
                    </a:moveTo>
                    <a:cubicBezTo>
                      <a:pt x="2177834" y="3452194"/>
                      <a:pt x="2193832" y="3452194"/>
                      <a:pt x="2209829" y="3459914"/>
                    </a:cubicBezTo>
                    <a:cubicBezTo>
                      <a:pt x="2193832" y="3467633"/>
                      <a:pt x="2185833" y="3483073"/>
                      <a:pt x="2185833" y="3506232"/>
                    </a:cubicBezTo>
                    <a:cubicBezTo>
                      <a:pt x="2185833" y="3537111"/>
                      <a:pt x="2209829" y="3560270"/>
                      <a:pt x="2241825" y="3560270"/>
                    </a:cubicBezTo>
                    <a:cubicBezTo>
                      <a:pt x="2257823" y="3560270"/>
                      <a:pt x="2281819" y="3552550"/>
                      <a:pt x="2289818" y="3529391"/>
                    </a:cubicBezTo>
                    <a:cubicBezTo>
                      <a:pt x="2297817" y="3544830"/>
                      <a:pt x="2297817" y="3567989"/>
                      <a:pt x="2297817" y="3583429"/>
                    </a:cubicBezTo>
                    <a:cubicBezTo>
                      <a:pt x="2297817" y="3660626"/>
                      <a:pt x="2241825" y="3714663"/>
                      <a:pt x="2161836" y="3714663"/>
                    </a:cubicBezTo>
                    <a:cubicBezTo>
                      <a:pt x="2081847" y="3714663"/>
                      <a:pt x="2017856" y="3660626"/>
                      <a:pt x="2017856" y="3583429"/>
                    </a:cubicBezTo>
                    <a:cubicBezTo>
                      <a:pt x="2017856" y="3506232"/>
                      <a:pt x="2081847" y="3452194"/>
                      <a:pt x="2161836" y="3452194"/>
                    </a:cubicBezTo>
                    <a:close/>
                    <a:moveTo>
                      <a:pt x="2157831" y="3399707"/>
                    </a:moveTo>
                    <a:cubicBezTo>
                      <a:pt x="2051531" y="3399707"/>
                      <a:pt x="1965358" y="3481964"/>
                      <a:pt x="1965358" y="3583434"/>
                    </a:cubicBezTo>
                    <a:cubicBezTo>
                      <a:pt x="1965358" y="3684904"/>
                      <a:pt x="2051531" y="3767161"/>
                      <a:pt x="2157831" y="3767161"/>
                    </a:cubicBezTo>
                    <a:cubicBezTo>
                      <a:pt x="2264131" y="3767161"/>
                      <a:pt x="2350304" y="3684904"/>
                      <a:pt x="2350304" y="3583434"/>
                    </a:cubicBezTo>
                    <a:cubicBezTo>
                      <a:pt x="2350304" y="3481964"/>
                      <a:pt x="2264131" y="3399707"/>
                      <a:pt x="2157831" y="3399707"/>
                    </a:cubicBezTo>
                    <a:close/>
                    <a:moveTo>
                      <a:pt x="3907591" y="1579947"/>
                    </a:moveTo>
                    <a:lnTo>
                      <a:pt x="4607493" y="1579947"/>
                    </a:lnTo>
                    <a:lnTo>
                      <a:pt x="4607493" y="2279850"/>
                    </a:lnTo>
                    <a:lnTo>
                      <a:pt x="3907591" y="2279850"/>
                    </a:lnTo>
                    <a:close/>
                    <a:moveTo>
                      <a:pt x="3102704" y="1579947"/>
                    </a:moveTo>
                    <a:lnTo>
                      <a:pt x="3802606" y="1579947"/>
                    </a:lnTo>
                    <a:lnTo>
                      <a:pt x="3802606" y="2279850"/>
                    </a:lnTo>
                    <a:lnTo>
                      <a:pt x="3102704" y="2279850"/>
                    </a:lnTo>
                    <a:close/>
                    <a:moveTo>
                      <a:pt x="2315309" y="1579947"/>
                    </a:moveTo>
                    <a:lnTo>
                      <a:pt x="3015211" y="1579947"/>
                    </a:lnTo>
                    <a:lnTo>
                      <a:pt x="3015211" y="2279850"/>
                    </a:lnTo>
                    <a:lnTo>
                      <a:pt x="2315309" y="2279850"/>
                    </a:lnTo>
                    <a:close/>
                    <a:moveTo>
                      <a:pt x="1510422" y="1579947"/>
                    </a:moveTo>
                    <a:lnTo>
                      <a:pt x="2210324" y="1579947"/>
                    </a:lnTo>
                    <a:lnTo>
                      <a:pt x="2210324" y="2279850"/>
                    </a:lnTo>
                    <a:lnTo>
                      <a:pt x="1510422" y="2279850"/>
                    </a:lnTo>
                    <a:close/>
                    <a:moveTo>
                      <a:pt x="705534" y="1579947"/>
                    </a:moveTo>
                    <a:lnTo>
                      <a:pt x="1405436" y="1579947"/>
                    </a:lnTo>
                    <a:lnTo>
                      <a:pt x="1405436" y="2279850"/>
                    </a:lnTo>
                    <a:lnTo>
                      <a:pt x="705534" y="2279850"/>
                    </a:lnTo>
                    <a:close/>
                    <a:moveTo>
                      <a:pt x="6082271" y="862558"/>
                    </a:moveTo>
                    <a:cubicBezTo>
                      <a:pt x="6278056" y="1019026"/>
                      <a:pt x="6590560" y="1347181"/>
                      <a:pt x="6535589" y="1754155"/>
                    </a:cubicBezTo>
                    <a:cubicBezTo>
                      <a:pt x="6778063" y="1636706"/>
                      <a:pt x="7200507" y="1574275"/>
                      <a:pt x="7529578" y="1761959"/>
                    </a:cubicBezTo>
                    <a:cubicBezTo>
                      <a:pt x="7326262" y="2168543"/>
                      <a:pt x="6872190" y="2285602"/>
                      <a:pt x="6394775" y="2238778"/>
                    </a:cubicBezTo>
                    <a:cubicBezTo>
                      <a:pt x="5729856" y="3982564"/>
                      <a:pt x="4226825" y="4764516"/>
                      <a:pt x="2451200" y="4764516"/>
                    </a:cubicBezTo>
                    <a:cubicBezTo>
                      <a:pt x="1613840" y="4764516"/>
                      <a:pt x="941391" y="4483185"/>
                      <a:pt x="518946" y="4005975"/>
                    </a:cubicBezTo>
                    <a:lnTo>
                      <a:pt x="518946" y="3998172"/>
                    </a:lnTo>
                    <a:cubicBezTo>
                      <a:pt x="499367" y="3975930"/>
                      <a:pt x="420300" y="3893989"/>
                      <a:pt x="400721" y="3872918"/>
                    </a:cubicBezTo>
                    <a:cubicBezTo>
                      <a:pt x="362318" y="3810487"/>
                      <a:pt x="323160" y="3748056"/>
                      <a:pt x="283250" y="3693428"/>
                    </a:cubicBezTo>
                    <a:cubicBezTo>
                      <a:pt x="262165" y="3656750"/>
                      <a:pt x="241834" y="3620462"/>
                      <a:pt x="220749" y="3583783"/>
                    </a:cubicBezTo>
                    <a:cubicBezTo>
                      <a:pt x="49061" y="3239631"/>
                      <a:pt x="-29254" y="2840851"/>
                      <a:pt x="9903" y="2403051"/>
                    </a:cubicBezTo>
                    <a:lnTo>
                      <a:pt x="5143252" y="2403051"/>
                    </a:lnTo>
                    <a:cubicBezTo>
                      <a:pt x="5565697" y="2403051"/>
                      <a:pt x="5979859" y="2246582"/>
                      <a:pt x="6175645" y="2074506"/>
                    </a:cubicBezTo>
                    <a:cubicBezTo>
                      <a:pt x="5823231" y="1793175"/>
                      <a:pt x="5863141" y="1120477"/>
                      <a:pt x="6082271" y="862558"/>
                    </a:cubicBezTo>
                    <a:close/>
                    <a:moveTo>
                      <a:pt x="3102704" y="792564"/>
                    </a:moveTo>
                    <a:lnTo>
                      <a:pt x="3802606" y="792564"/>
                    </a:lnTo>
                    <a:lnTo>
                      <a:pt x="3802606" y="1492467"/>
                    </a:lnTo>
                    <a:lnTo>
                      <a:pt x="3102704" y="1492467"/>
                    </a:lnTo>
                    <a:close/>
                    <a:moveTo>
                      <a:pt x="2315309" y="792564"/>
                    </a:moveTo>
                    <a:lnTo>
                      <a:pt x="3015211" y="792564"/>
                    </a:lnTo>
                    <a:lnTo>
                      <a:pt x="3015211" y="1492467"/>
                    </a:lnTo>
                    <a:lnTo>
                      <a:pt x="2315309" y="1492467"/>
                    </a:lnTo>
                    <a:close/>
                    <a:moveTo>
                      <a:pt x="1510422" y="792564"/>
                    </a:moveTo>
                    <a:lnTo>
                      <a:pt x="2210324" y="792564"/>
                    </a:lnTo>
                    <a:lnTo>
                      <a:pt x="2210324" y="1492467"/>
                    </a:lnTo>
                    <a:lnTo>
                      <a:pt x="1510422" y="1492467"/>
                    </a:lnTo>
                    <a:close/>
                    <a:moveTo>
                      <a:pt x="3102704" y="0"/>
                    </a:moveTo>
                    <a:lnTo>
                      <a:pt x="3802606" y="0"/>
                    </a:lnTo>
                    <a:lnTo>
                      <a:pt x="3802606" y="699903"/>
                    </a:lnTo>
                    <a:lnTo>
                      <a:pt x="3102704" y="699903"/>
                    </a:lnTo>
                    <a:close/>
                  </a:path>
                </a:pathLst>
              </a:custGeom>
              <a:solidFill>
                <a:srgbClr val="0178D7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366C0BA-6170-44C9-8FF4-4322374C0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rgbClr val="0078D7">
                    <a:shade val="45000"/>
                    <a:satMod val="135000"/>
                  </a:srgbClr>
                  <a:prstClr val="white"/>
                </a:duotone>
                <a:lum bright="14000" contras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577" y="3318208"/>
                <a:ext cx="431356" cy="504999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C0260D-054A-478F-8995-0D4A5835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8195" y="1730774"/>
              <a:ext cx="571875" cy="424535"/>
            </a:xfrm>
            <a:prstGeom prst="rect">
              <a:avLst/>
            </a:prstGeom>
          </p:spPr>
        </p:pic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8FC618D1-0564-4058-BC54-557B11D15E73}"/>
              </a:ext>
            </a:extLst>
          </p:cNvPr>
          <p:cNvSpPr/>
          <p:nvPr/>
        </p:nvSpPr>
        <p:spPr>
          <a:xfrm>
            <a:off x="5913350" y="1705601"/>
            <a:ext cx="207905" cy="466814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EAEF3-004A-42AB-B5FB-BF972A382545}"/>
              </a:ext>
            </a:extLst>
          </p:cNvPr>
          <p:cNvSpPr/>
          <p:nvPr/>
        </p:nvSpPr>
        <p:spPr bwMode="auto">
          <a:xfrm rot="19356619">
            <a:off x="8499944" y="3222808"/>
            <a:ext cx="659959" cy="96664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8157D1-A8AC-45C7-B436-03A58ECC1FBF}"/>
              </a:ext>
            </a:extLst>
          </p:cNvPr>
          <p:cNvSpPr/>
          <p:nvPr/>
        </p:nvSpPr>
        <p:spPr bwMode="auto">
          <a:xfrm rot="19356619">
            <a:off x="7455402" y="4760451"/>
            <a:ext cx="659959" cy="96664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68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30013 0.5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2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5" grpId="0" animBg="1"/>
      <p:bldP spid="3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484413" cy="5379312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Looking for comparison of SQL database hosting options in Azure.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What tools can help a evaluate databases against target platforms and identify potential issues?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Can we have network isolation and secure channel access from on-premises?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Don’t want to be locked into a cloud vendor.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Question" descr="Question mark icon">
            <a:extLst>
              <a:ext uri="{FF2B5EF4-FFF2-40B4-BE49-F238E27FC236}">
                <a16:creationId xmlns:a16="http://schemas.microsoft.com/office/drawing/2014/main" id="{F31A95FB-F999-4287-BD25-7D5D9C11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52" y="791480"/>
            <a:ext cx="2171428" cy="2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Azure Hybrid Benefit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Prepay for reserved capacity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Azure Database Migration Service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Azure Site Recovery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Partner engagement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Cost savings icon">
            <a:extLst>
              <a:ext uri="{FF2B5EF4-FFF2-40B4-BE49-F238E27FC236}">
                <a16:creationId xmlns:a16="http://schemas.microsoft.com/office/drawing/2014/main" id="{E0B116DC-C622-49C2-9C0C-0F65DCA8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039" y="1142802"/>
            <a:ext cx="2286198" cy="2286198"/>
          </a:xfrm>
          <a:prstGeom prst="rect">
            <a:avLst/>
          </a:prstGeom>
        </p:spPr>
      </p:pic>
      <p:pic>
        <p:nvPicPr>
          <p:cNvPr id="7" name="Picture 6" descr="Stopwatch icon">
            <a:extLst>
              <a:ext uri="{FF2B5EF4-FFF2-40B4-BE49-F238E27FC236}">
                <a16:creationId xmlns:a16="http://schemas.microsoft.com/office/drawing/2014/main" id="{1E223EE8-6F5B-4389-AFD4-3B806BB87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039" y="3878733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- </a:t>
            </a:r>
            <a:r>
              <a:rPr lang="en-US" sz="4900" dirty="0" err="1">
                <a:solidFill>
                  <a:schemeClr val="tx1"/>
                </a:solidFill>
                <a:cs typeface="Segoe UI" panose="020B0502040204020203" pitchFamily="34" charset="0"/>
              </a:rPr>
              <a:t>PoC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Picture 6" descr="IaaS VM icon">
            <a:extLst>
              <a:ext uri="{FF2B5EF4-FFF2-40B4-BE49-F238E27FC236}">
                <a16:creationId xmlns:a16="http://schemas.microsoft.com/office/drawing/2014/main" id="{531D6FD2-B3DF-4456-B3D8-D5BA625F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9" y="1869212"/>
            <a:ext cx="2286198" cy="2286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D5DCB1-D2F9-49C2-AB7D-3403BAC8B14E}"/>
              </a:ext>
            </a:extLst>
          </p:cNvPr>
          <p:cNvSpPr txBox="1"/>
          <p:nvPr/>
        </p:nvSpPr>
        <p:spPr>
          <a:xfrm>
            <a:off x="799678" y="4202060"/>
            <a:ext cx="1921039" cy="194514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Gaming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VMs</a:t>
            </a:r>
          </a:p>
        </p:txBody>
      </p:sp>
      <p:pic>
        <p:nvPicPr>
          <p:cNvPr id="10" name="Picture 9" descr="SQL MI icon">
            <a:extLst>
              <a:ext uri="{FF2B5EF4-FFF2-40B4-BE49-F238E27FC236}">
                <a16:creationId xmlns:a16="http://schemas.microsoft.com/office/drawing/2014/main" id="{54A73130-C707-4669-B5FA-C5A63BDAC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33" y="1869212"/>
            <a:ext cx="2286198" cy="2286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E8C558-BC8C-4165-8B38-C3AFE729F1F0}"/>
              </a:ext>
            </a:extLst>
          </p:cNvPr>
          <p:cNvSpPr txBox="1"/>
          <p:nvPr/>
        </p:nvSpPr>
        <p:spPr>
          <a:xfrm>
            <a:off x="3452007" y="4202060"/>
            <a:ext cx="2397451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SQL MI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Databases</a:t>
            </a:r>
          </a:p>
        </p:txBody>
      </p:sp>
      <p:pic>
        <p:nvPicPr>
          <p:cNvPr id="12" name="Picture 11" descr="SQL DB icon">
            <a:extLst>
              <a:ext uri="{FF2B5EF4-FFF2-40B4-BE49-F238E27FC236}">
                <a16:creationId xmlns:a16="http://schemas.microsoft.com/office/drawing/2014/main" id="{8A1DCEC3-B000-4E5D-ABF3-0F29EFFA4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69" y="1869212"/>
            <a:ext cx="2286198" cy="2286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AB247A-CB8A-47E7-8293-6BCA21E20A3F}"/>
              </a:ext>
            </a:extLst>
          </p:cNvPr>
          <p:cNvSpPr txBox="1"/>
          <p:nvPr/>
        </p:nvSpPr>
        <p:spPr>
          <a:xfrm>
            <a:off x="6246106" y="4202060"/>
            <a:ext cx="2590324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SQL DB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Hyperscale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Warehouse</a:t>
            </a:r>
          </a:p>
        </p:txBody>
      </p:sp>
      <p:pic>
        <p:nvPicPr>
          <p:cNvPr id="6" name="Picture 5" descr="Power BI icon">
            <a:extLst>
              <a:ext uri="{FF2B5EF4-FFF2-40B4-BE49-F238E27FC236}">
                <a16:creationId xmlns:a16="http://schemas.microsoft.com/office/drawing/2014/main" id="{6BC3C5D1-1DD6-4A08-8E20-3BD35B40F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03" y="1869212"/>
            <a:ext cx="2286198" cy="22861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3B582-3E37-408B-B5C8-88AFCECED0D9}"/>
              </a:ext>
            </a:extLst>
          </p:cNvPr>
          <p:cNvSpPr txBox="1"/>
          <p:nvPr/>
        </p:nvSpPr>
        <p:spPr>
          <a:xfrm>
            <a:off x="9388795" y="4202060"/>
            <a:ext cx="2086019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Power BI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6551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IaaS vs PaaS</a:t>
            </a: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F9B83-9D9D-4740-B1D2-D31EAF828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Cost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Administration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SLAs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Time to move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C72346-8A63-4ECB-AD56-271215D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– Recommended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372358-9A57-4440-96AE-D21B84A63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0"/>
            <a:ext cx="8427454" cy="4466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SQL Database Managed Instance</a:t>
            </a:r>
          </a:p>
          <a:p>
            <a:r>
              <a:rPr lang="en-US" sz="2000" dirty="0">
                <a:latin typeface="+mn-lt"/>
              </a:rPr>
              <a:t>Platform-as-a-Service (PaaS)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Supports database migration from on-premises with minimal to no database changes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Provides all of the PaaS benefits of Azure SQL Database but adds capabilities that were previously only available in SQL VMs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Includes a native virtual network (VNet) and near 100% compatibility with on-premises SQL Server</a:t>
            </a:r>
          </a:p>
        </p:txBody>
      </p:sp>
      <p:pic>
        <p:nvPicPr>
          <p:cNvPr id="7" name="Picture 2" descr="Azure SQL Database Managed Instance icon">
            <a:extLst>
              <a:ext uri="{FF2B5EF4-FFF2-40B4-BE49-F238E27FC236}">
                <a16:creationId xmlns:a16="http://schemas.microsoft.com/office/drawing/2014/main" id="{48FCE78F-6C91-45D4-AA58-739EF2AE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00" y="2061972"/>
            <a:ext cx="2080550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6023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Data migration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5" name="Picture 4" descr="Overview of the preferred data platform migration process, broken down into pre-migration, migration, and post-migration steps.">
            <a:extLst>
              <a:ext uri="{FF2B5EF4-FFF2-40B4-BE49-F238E27FC236}">
                <a16:creationId xmlns:a16="http://schemas.microsoft.com/office/drawing/2014/main" id="{97E4D48A-4F46-4071-A0B1-F6E7C4110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" y="1554094"/>
            <a:ext cx="11810431" cy="37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9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C72346-8A63-4ECB-AD56-271215D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– Database security</a:t>
            </a:r>
          </a:p>
        </p:txBody>
      </p:sp>
      <p:pic>
        <p:nvPicPr>
          <p:cNvPr id="9" name="Picture 2" descr="Diagram of SQL Advanced Data Security capabilities, featuring network security, access management, threat protection, information protection, and customer data.">
            <a:extLst>
              <a:ext uri="{FF2B5EF4-FFF2-40B4-BE49-F238E27FC236}">
                <a16:creationId xmlns:a16="http://schemas.microsoft.com/office/drawing/2014/main" id="{19A80CC9-4396-4628-B923-E6FC09F0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78" y="1426998"/>
            <a:ext cx="8855843" cy="4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5368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C72346-8A63-4ECB-AD56-271215D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– Read-only reporting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372358-9A57-4440-96AE-D21B84A63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0"/>
            <a:ext cx="8427454" cy="2782493"/>
          </a:xfrm>
        </p:spPr>
        <p:txBody>
          <a:bodyPr/>
          <a:lstStyle/>
          <a:p>
            <a:r>
              <a:rPr lang="en-US" dirty="0"/>
              <a:t>Read Scale-out</a:t>
            </a:r>
          </a:p>
          <a:p>
            <a:pPr lvl="1"/>
            <a:endParaRPr lang="en-US" dirty="0"/>
          </a:p>
          <a:p>
            <a:r>
              <a:rPr lang="en-US" dirty="0"/>
              <a:t>Read-only replica</a:t>
            </a:r>
          </a:p>
          <a:p>
            <a:endParaRPr lang="en-US" dirty="0"/>
          </a:p>
          <a:p>
            <a:r>
              <a:rPr lang="en-US" dirty="0"/>
              <a:t>Free with SQL MI BC</a:t>
            </a:r>
          </a:p>
        </p:txBody>
      </p:sp>
      <p:pic>
        <p:nvPicPr>
          <p:cNvPr id="3" name="Picture 2" descr="Diagram of Read Scale-out architecture, displaying the read-only endpoint on a secondary replica within the SQL MI Business Critical service tier.">
            <a:extLst>
              <a:ext uri="{FF2B5EF4-FFF2-40B4-BE49-F238E27FC236}">
                <a16:creationId xmlns:a16="http://schemas.microsoft.com/office/drawing/2014/main" id="{F48F0629-74C4-4E04-AE95-603C14A2E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25" y="1189176"/>
            <a:ext cx="5952543" cy="54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922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Gaming services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Picture 2" descr="Diagram of the preferred solution for the gaming services. The gaming services are hosted in a VNet, with subnets for MI, Game, Management, Auth, and a Gateway subnet. SQL MI instances are hosted in the MI subnet. Gaming IaaS VMs are hosted in the Game subnet. Authorization VMs are in the Auth subnet, and a JumpbBox is  in the Management subnet. On-premises resources can access the VNet through ExpressRoute or a VPN gateway.">
            <a:extLst>
              <a:ext uri="{FF2B5EF4-FFF2-40B4-BE49-F238E27FC236}">
                <a16:creationId xmlns:a16="http://schemas.microsoft.com/office/drawing/2014/main" id="{F3FB0210-F277-44C9-ABD0-BE2A6BB2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83" y="1187500"/>
            <a:ext cx="6065433" cy="5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Gaming services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E5FEA-CA1C-4D0A-A389-76A1BA62E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Azure Site Recovery to migrate VMs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Multi-region deployments to address latency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VM scale sets for scalability of VMs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Availability Zones for high-availability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CDAD9DB7-3ECE-4141-B0C5-5152B51D3E24}"/>
              </a:ext>
            </a:extLst>
          </p:cNvPr>
          <p:cNvSpPr/>
          <p:nvPr/>
        </p:nvSpPr>
        <p:spPr>
          <a:xfrm>
            <a:off x="359037" y="1152229"/>
            <a:ext cx="2701475" cy="3847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502040204020203" pitchFamily="34" charset="0"/>
              </a:rPr>
              <a:t>SQL virtual machines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C615A4-6FC5-9E49-9C88-117692FD4D78}"/>
              </a:ext>
            </a:extLst>
          </p:cNvPr>
          <p:cNvSpPr/>
          <p:nvPr/>
        </p:nvSpPr>
        <p:spPr>
          <a:xfrm>
            <a:off x="3493937" y="1154037"/>
            <a:ext cx="2853557" cy="3847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502040204020203" pitchFamily="34" charset="0"/>
              </a:rPr>
              <a:t>Managed instances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bold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D216C-4109-46DF-A51A-B30113BF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19565"/>
            <a:ext cx="11288842" cy="67669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Azure SQL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34618D-12A3-4235-AEFD-E193F4C6469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96361" y="2941920"/>
            <a:ext cx="2516188" cy="1116203"/>
          </a:xfrm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1400" kern="0" dirty="0">
                <a:gradFill>
                  <a:gsLst>
                    <a:gs pos="1770">
                      <a:srgbClr val="1A1A1A"/>
                    </a:gs>
                    <a:gs pos="16000">
                      <a:srgbClr val="1A1A1A"/>
                    </a:gs>
                  </a:gsLst>
                  <a:lin ang="0" scaled="0"/>
                </a:gradFill>
                <a:latin typeface="Segoe UI Semibold"/>
              </a:rPr>
              <a:t>Best for most lift-and-shift migrations to the cloud</a:t>
            </a:r>
          </a:p>
          <a:p>
            <a:pPr marL="0" indent="0" algn="ctr" defTabSz="914400">
              <a:spcBef>
                <a:spcPts val="0"/>
              </a:spcBef>
              <a:spcAft>
                <a:spcPts val="800"/>
              </a:spcAft>
              <a:buSzTx/>
              <a:buNone/>
            </a:pPr>
            <a:r>
              <a:rPr lang="en-US" sz="1400" b="1" kern="0" dirty="0">
                <a:gradFill>
                  <a:gsLst>
                    <a:gs pos="1770">
                      <a:schemeClr val="tx1"/>
                    </a:gs>
                    <a:gs pos="16000">
                      <a:schemeClr val="tx1"/>
                    </a:gs>
                  </a:gsLst>
                  <a:lin ang="0" scaled="0"/>
                </a:gradFill>
                <a:latin typeface="+mj-lt"/>
                <a:cs typeface="+mn-cs"/>
              </a:rPr>
              <a:t> </a:t>
            </a:r>
          </a:p>
          <a:p>
            <a:pPr marL="0" indent="0" algn="ctr" defTabSz="914400">
              <a:spcBef>
                <a:spcPts val="0"/>
              </a:spcBef>
              <a:spcAft>
                <a:spcPts val="800"/>
              </a:spcAft>
              <a:buSzTx/>
              <a:buNone/>
            </a:pPr>
            <a:endParaRPr lang="en-US" sz="1400" b="1" kern="0" dirty="0">
              <a:gradFill>
                <a:gsLst>
                  <a:gs pos="1770">
                    <a:schemeClr val="tx1"/>
                  </a:gs>
                  <a:gs pos="16000">
                    <a:schemeClr val="tx1"/>
                  </a:gs>
                </a:gsLst>
                <a:lin ang="0" scaled="0"/>
              </a:gradFill>
              <a:latin typeface="+mj-lt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C88B79-87FD-4949-B38D-B84A04A3688D}"/>
              </a:ext>
            </a:extLst>
          </p:cNvPr>
          <p:cNvSpPr/>
          <p:nvPr/>
        </p:nvSpPr>
        <p:spPr>
          <a:xfrm>
            <a:off x="535972" y="2943730"/>
            <a:ext cx="2347605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0">
                      <a:srgbClr val="1A1A1A"/>
                    </a:gs>
                    <a:gs pos="16000">
                      <a:srgbClr val="1A1A1A"/>
                    </a:gs>
                  </a:gsLst>
                  <a:lin ang="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Best for migrations and applications requiring OS-level access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1770">
                    <a:srgbClr val="1A1A1A"/>
                  </a:gs>
                  <a:gs pos="16000">
                    <a:srgbClr val="1A1A1A"/>
                  </a:gs>
                </a:gsLst>
                <a:lin ang="0" scaled="0"/>
              </a:gra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137318-CA62-4F7F-A2F7-71539F7040B2}"/>
              </a:ext>
            </a:extLst>
          </p:cNvPr>
          <p:cNvGrpSpPr/>
          <p:nvPr/>
        </p:nvGrpSpPr>
        <p:grpSpPr>
          <a:xfrm>
            <a:off x="1005686" y="1748213"/>
            <a:ext cx="1408176" cy="980270"/>
            <a:chOff x="5725355" y="3093312"/>
            <a:chExt cx="1042838" cy="732135"/>
          </a:xfrm>
        </p:grpSpPr>
        <p:sp>
          <p:nvSpPr>
            <p:cNvPr id="33" name="Freeform 146">
              <a:extLst>
                <a:ext uri="{FF2B5EF4-FFF2-40B4-BE49-F238E27FC236}">
                  <a16:creationId xmlns:a16="http://schemas.microsoft.com/office/drawing/2014/main" id="{15E83838-654D-4425-B034-9913AF5A88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61200" y="3093312"/>
              <a:ext cx="506993" cy="321082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961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9BE6F6-31BA-4B64-8FD9-753D32647914}"/>
                </a:ext>
              </a:extLst>
            </p:cNvPr>
            <p:cNvGrpSpPr/>
            <p:nvPr/>
          </p:nvGrpSpPr>
          <p:grpSpPr>
            <a:xfrm>
              <a:off x="5725355" y="3265071"/>
              <a:ext cx="741290" cy="560376"/>
              <a:chOff x="5725355" y="3153247"/>
              <a:chExt cx="741290" cy="560376"/>
            </a:xfrm>
          </p:grpSpPr>
          <p:grpSp>
            <p:nvGrpSpPr>
              <p:cNvPr id="80" name="Group 4">
                <a:extLst>
                  <a:ext uri="{FF2B5EF4-FFF2-40B4-BE49-F238E27FC236}">
                    <a16:creationId xmlns:a16="http://schemas.microsoft.com/office/drawing/2014/main" id="{BDBDD153-33C6-482E-9F51-A1DAE4BAAD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25355" y="3153247"/>
                <a:ext cx="741290" cy="560376"/>
                <a:chOff x="3794" y="2083"/>
                <a:chExt cx="245" cy="17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3F113214-8293-4CF4-BC32-E99ADF10D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4" y="2083"/>
                  <a:ext cx="245" cy="138"/>
                </a:xfrm>
                <a:prstGeom prst="rect">
                  <a:avLst/>
                </a:prstGeom>
                <a:solidFill>
                  <a:srgbClr val="FFFFFF"/>
                </a:solidFill>
                <a:ln w="19050" cap="rnd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Line 7">
                  <a:extLst>
                    <a:ext uri="{FF2B5EF4-FFF2-40B4-BE49-F238E27FC236}">
                      <a16:creationId xmlns:a16="http://schemas.microsoft.com/office/drawing/2014/main" id="{8267919D-B5A1-4088-BF15-54A70F505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6" y="2221"/>
                  <a:ext cx="0" cy="36"/>
                </a:xfrm>
                <a:prstGeom prst="line">
                  <a:avLst/>
                </a:prstGeom>
                <a:noFill/>
                <a:ln w="19050" cap="rnd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Line 8">
                  <a:extLst>
                    <a:ext uri="{FF2B5EF4-FFF2-40B4-BE49-F238E27FC236}">
                      <a16:creationId xmlns:a16="http://schemas.microsoft.com/office/drawing/2014/main" id="{20D526C1-19A7-4A98-AA9F-64BB1D0234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4" y="2257"/>
                  <a:ext cx="86" cy="0"/>
                </a:xfrm>
                <a:prstGeom prst="line">
                  <a:avLst/>
                </a:prstGeom>
                <a:noFill/>
                <a:ln w="19050" cap="rnd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12FB73A-9A57-4A24-850F-0A6B2AC46E83}"/>
                  </a:ext>
                </a:extLst>
              </p:cNvPr>
              <p:cNvGrpSpPr/>
              <p:nvPr/>
            </p:nvGrpSpPr>
            <p:grpSpPr>
              <a:xfrm>
                <a:off x="5947979" y="3207964"/>
                <a:ext cx="292802" cy="322120"/>
                <a:chOff x="6053699" y="2879833"/>
                <a:chExt cx="279267" cy="307229"/>
              </a:xfrm>
              <a:solidFill>
                <a:srgbClr val="4CB1FF"/>
              </a:solidFill>
            </p:grpSpPr>
            <p:sp>
              <p:nvSpPr>
                <p:cNvPr id="82" name="Freeform: Shape 843">
                  <a:extLst>
                    <a:ext uri="{FF2B5EF4-FFF2-40B4-BE49-F238E27FC236}">
                      <a16:creationId xmlns:a16="http://schemas.microsoft.com/office/drawing/2014/main" id="{94E17AD9-0287-47DE-87DD-2F89BC167E28}"/>
                    </a:ext>
                  </a:extLst>
                </p:cNvPr>
                <p:cNvSpPr/>
                <p:nvPr/>
              </p:nvSpPr>
              <p:spPr bwMode="auto">
                <a:xfrm>
                  <a:off x="6053709" y="2879833"/>
                  <a:ext cx="279257" cy="307229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19050">
                  <a:solidFill>
                    <a:schemeClr val="bg1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4249A11-13BE-46B9-8D34-88915C9EF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3A893AD-FD20-4869-9AE5-73A151CD6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55FF4E0-A579-432B-81FD-77A661B30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2175E-FE05-4B66-AE1B-CD8C67DD6803}"/>
              </a:ext>
            </a:extLst>
          </p:cNvPr>
          <p:cNvSpPr/>
          <p:nvPr/>
        </p:nvSpPr>
        <p:spPr>
          <a:xfrm>
            <a:off x="7613126" y="1154038"/>
            <a:ext cx="2853557" cy="3847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502040204020203" pitchFamily="34" charset="0"/>
              </a:rPr>
              <a:t>Databases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bold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6AB1C290-430F-4AE3-BD36-8939A6A4F804}"/>
              </a:ext>
            </a:extLst>
          </p:cNvPr>
          <p:cNvSpPr txBox="1">
            <a:spLocks/>
          </p:cNvSpPr>
          <p:nvPr/>
        </p:nvSpPr>
        <p:spPr>
          <a:xfrm>
            <a:off x="6751579" y="2946121"/>
            <a:ext cx="4576651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0">
                      <a:srgbClr val="1A1A1A"/>
                    </a:gs>
                    <a:gs pos="16000">
                      <a:srgbClr val="1A1A1A"/>
                    </a:gs>
                  </a:gsLst>
                  <a:lin ang="0" scaled="0"/>
                </a:gra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Best for modern cloud applications. </a:t>
            </a:r>
            <a:r>
              <a:rPr lang="en-US" sz="1400" kern="0" dirty="0">
                <a:gradFill>
                  <a:gsLst>
                    <a:gs pos="1770">
                      <a:srgbClr val="1A1A1A"/>
                    </a:gs>
                    <a:gs pos="16000">
                      <a:srgbClr val="1A1A1A"/>
                    </a:gs>
                  </a:gsLst>
                  <a:lin ang="0" scaled="0"/>
                </a:gradFill>
                <a:latin typeface="Segoe UI Semibold"/>
              </a:rPr>
              <a:t>Hyperscale and serverless options are available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1770">
                    <a:srgbClr val="1A1A1A"/>
                  </a:gs>
                  <a:gs pos="16000">
                    <a:srgbClr val="1A1A1A"/>
                  </a:gs>
                </a:gsLst>
                <a:lin ang="0" scaled="0"/>
              </a:gra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91675D6-94A6-4BD9-9813-EB8E7285E80C}"/>
              </a:ext>
            </a:extLst>
          </p:cNvPr>
          <p:cNvSpPr/>
          <p:nvPr/>
        </p:nvSpPr>
        <p:spPr>
          <a:xfrm>
            <a:off x="6137647" y="4263584"/>
            <a:ext cx="2516188" cy="1534312"/>
          </a:xfrm>
          <a:custGeom>
            <a:avLst/>
            <a:gdLst>
              <a:gd name="connsiteX0" fmla="*/ 0 w 2526158"/>
              <a:gd name="connsiteY0" fmla="*/ 0 h 2174040"/>
              <a:gd name="connsiteX1" fmla="*/ 2526158 w 2526158"/>
              <a:gd name="connsiteY1" fmla="*/ 0 h 2174040"/>
              <a:gd name="connsiteX2" fmla="*/ 2526158 w 2526158"/>
              <a:gd name="connsiteY2" fmla="*/ 2174040 h 2174040"/>
              <a:gd name="connsiteX3" fmla="*/ 0 w 2526158"/>
              <a:gd name="connsiteY3" fmla="*/ 2174040 h 2174040"/>
              <a:gd name="connsiteX4" fmla="*/ 0 w 2526158"/>
              <a:gd name="connsiteY4" fmla="*/ 0 h 21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158" h="2174040">
                <a:moveTo>
                  <a:pt x="0" y="0"/>
                </a:moveTo>
                <a:lnTo>
                  <a:pt x="2526158" y="0"/>
                </a:lnTo>
                <a:lnTo>
                  <a:pt x="2526158" y="2174040"/>
                </a:lnTo>
                <a:lnTo>
                  <a:pt x="0" y="2174040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125481" tIns="125481" rIns="167309" bIns="188223" numCol="1" spcCol="1270" anchor="t" anchorCtr="0">
            <a:noAutofit/>
          </a:bodyPr>
          <a:lstStyle/>
          <a:p>
            <a:pPr marL="224054" marR="0" lvl="1" indent="-224054" defTabSz="1045583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E22514-0D6D-4900-B20C-A642E8F5FA6E}"/>
              </a:ext>
            </a:extLst>
          </p:cNvPr>
          <p:cNvGrpSpPr/>
          <p:nvPr/>
        </p:nvGrpSpPr>
        <p:grpSpPr>
          <a:xfrm>
            <a:off x="3616381" y="3688088"/>
            <a:ext cx="2476148" cy="2541129"/>
            <a:chOff x="601416" y="3327036"/>
            <a:chExt cx="2525800" cy="3057728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D705DA-F061-4EAC-95CF-32D96709B49B}"/>
                </a:ext>
              </a:extLst>
            </p:cNvPr>
            <p:cNvSpPr/>
            <p:nvPr/>
          </p:nvSpPr>
          <p:spPr>
            <a:xfrm>
              <a:off x="601416" y="3327036"/>
              <a:ext cx="2525800" cy="666623"/>
            </a:xfrm>
            <a:custGeom>
              <a:avLst/>
              <a:gdLst>
                <a:gd name="connsiteX0" fmla="*/ 0 w 2526158"/>
                <a:gd name="connsiteY0" fmla="*/ 0 h 930647"/>
                <a:gd name="connsiteX1" fmla="*/ 2526158 w 2526158"/>
                <a:gd name="connsiteY1" fmla="*/ 0 h 930647"/>
                <a:gd name="connsiteX2" fmla="*/ 2526158 w 2526158"/>
                <a:gd name="connsiteY2" fmla="*/ 930647 h 930647"/>
                <a:gd name="connsiteX3" fmla="*/ 0 w 2526158"/>
                <a:gd name="connsiteY3" fmla="*/ 930647 h 930647"/>
                <a:gd name="connsiteX4" fmla="*/ 0 w 2526158"/>
                <a:gd name="connsiteY4" fmla="*/ 0 h 93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930647">
                  <a:moveTo>
                    <a:pt x="0" y="0"/>
                  </a:moveTo>
                  <a:lnTo>
                    <a:pt x="2526158" y="0"/>
                  </a:lnTo>
                  <a:lnTo>
                    <a:pt x="2526158" y="930647"/>
                  </a:lnTo>
                  <a:lnTo>
                    <a:pt x="0" y="930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3"/>
            </a:solidFill>
            <a:ln w="9525" cap="flat" cmpd="sng" algn="ctr">
              <a:solidFill>
                <a:srgbClr val="EBEBE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Single instance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B8DA18-7B40-46E3-A1DE-70607AFB9AAE}"/>
                </a:ext>
              </a:extLst>
            </p:cNvPr>
            <p:cNvSpPr/>
            <p:nvPr/>
          </p:nvSpPr>
          <p:spPr>
            <a:xfrm>
              <a:off x="601416" y="3993659"/>
              <a:ext cx="2525800" cy="2391105"/>
            </a:xfrm>
            <a:custGeom>
              <a:avLst/>
              <a:gdLst>
                <a:gd name="connsiteX0" fmla="*/ 0 w 2526158"/>
                <a:gd name="connsiteY0" fmla="*/ 0 h 2174040"/>
                <a:gd name="connsiteX1" fmla="*/ 2526158 w 2526158"/>
                <a:gd name="connsiteY1" fmla="*/ 0 h 2174040"/>
                <a:gd name="connsiteX2" fmla="*/ 2526158 w 2526158"/>
                <a:gd name="connsiteY2" fmla="*/ 2174040 h 2174040"/>
                <a:gd name="connsiteX3" fmla="*/ 0 w 2526158"/>
                <a:gd name="connsiteY3" fmla="*/ 2174040 h 2174040"/>
                <a:gd name="connsiteX4" fmla="*/ 0 w 2526158"/>
                <a:gd name="connsiteY4" fmla="*/ 0 h 21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2174040">
                  <a:moveTo>
                    <a:pt x="0" y="0"/>
                  </a:moveTo>
                  <a:lnTo>
                    <a:pt x="2526158" y="0"/>
                  </a:lnTo>
                  <a:lnTo>
                    <a:pt x="2526158" y="2174040"/>
                  </a:lnTo>
                  <a:lnTo>
                    <a:pt x="0" y="21740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795" cap="flat" cmpd="sng" algn="ctr">
              <a:solidFill>
                <a:srgbClr val="EBEBEB"/>
              </a:solidFill>
              <a:prstDash val="solid"/>
            </a:ln>
            <a:effectLst/>
          </p:spPr>
          <p:txBody>
            <a:bodyPr spcFirstLastPara="0" vert="horz" wrap="square" lIns="125481" tIns="125481" rIns="167309" bIns="188223" numCol="1" spcCol="1270" anchor="t" anchorCtr="0">
              <a:noAutofit/>
            </a:bodyPr>
            <a:lstStyle/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SQL Server surface area (vast majority)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Native virtual network support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Fully managed service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D75913-4358-40CC-860D-2418EE9C7AD1}"/>
              </a:ext>
            </a:extLst>
          </p:cNvPr>
          <p:cNvGrpSpPr/>
          <p:nvPr/>
        </p:nvGrpSpPr>
        <p:grpSpPr>
          <a:xfrm>
            <a:off x="471700" y="3688088"/>
            <a:ext cx="2476148" cy="2541129"/>
            <a:chOff x="440902" y="5054460"/>
            <a:chExt cx="2476148" cy="254112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A10C7FC-1F89-4C4A-9C94-D8CB5695857C}"/>
                </a:ext>
              </a:extLst>
            </p:cNvPr>
            <p:cNvSpPr/>
            <p:nvPr/>
          </p:nvSpPr>
          <p:spPr>
            <a:xfrm>
              <a:off x="440902" y="5608458"/>
              <a:ext cx="2476148" cy="1987131"/>
            </a:xfrm>
            <a:custGeom>
              <a:avLst/>
              <a:gdLst>
                <a:gd name="connsiteX0" fmla="*/ 0 w 2526158"/>
                <a:gd name="connsiteY0" fmla="*/ 0 h 2174040"/>
                <a:gd name="connsiteX1" fmla="*/ 2526158 w 2526158"/>
                <a:gd name="connsiteY1" fmla="*/ 0 h 2174040"/>
                <a:gd name="connsiteX2" fmla="*/ 2526158 w 2526158"/>
                <a:gd name="connsiteY2" fmla="*/ 2174040 h 2174040"/>
                <a:gd name="connsiteX3" fmla="*/ 0 w 2526158"/>
                <a:gd name="connsiteY3" fmla="*/ 2174040 h 2174040"/>
                <a:gd name="connsiteX4" fmla="*/ 0 w 2526158"/>
                <a:gd name="connsiteY4" fmla="*/ 0 h 21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2174040">
                  <a:moveTo>
                    <a:pt x="0" y="0"/>
                  </a:moveTo>
                  <a:lnTo>
                    <a:pt x="2526158" y="0"/>
                  </a:lnTo>
                  <a:lnTo>
                    <a:pt x="2526158" y="2174040"/>
                  </a:lnTo>
                  <a:lnTo>
                    <a:pt x="0" y="21740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795" cap="flat" cmpd="sng" algn="ctr">
              <a:solidFill>
                <a:srgbClr val="EBEBEB"/>
              </a:solidFill>
              <a:prstDash val="solid"/>
            </a:ln>
            <a:effectLst/>
          </p:spPr>
          <p:txBody>
            <a:bodyPr spcFirstLastPara="0" vert="horz" wrap="square" lIns="125481" tIns="125481" rIns="167309" bIns="188223" numCol="1" spcCol="1270" anchor="t" anchorCtr="0">
              <a:noAutofit/>
            </a:bodyPr>
            <a:lstStyle/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SQL Server and OS server access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Expansive SQL And OS version support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Automated manageability features for SQL Server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4713A0-BD10-40F6-8553-31EEB7E7FD8C}"/>
                </a:ext>
              </a:extLst>
            </p:cNvPr>
            <p:cNvSpPr/>
            <p:nvPr/>
          </p:nvSpPr>
          <p:spPr>
            <a:xfrm>
              <a:off x="440902" y="5054460"/>
              <a:ext cx="2476148" cy="553998"/>
            </a:xfrm>
            <a:custGeom>
              <a:avLst/>
              <a:gdLst>
                <a:gd name="connsiteX0" fmla="*/ 0 w 2526158"/>
                <a:gd name="connsiteY0" fmla="*/ 0 h 930647"/>
                <a:gd name="connsiteX1" fmla="*/ 2526158 w 2526158"/>
                <a:gd name="connsiteY1" fmla="*/ 0 h 930647"/>
                <a:gd name="connsiteX2" fmla="*/ 2526158 w 2526158"/>
                <a:gd name="connsiteY2" fmla="*/ 930647 h 930647"/>
                <a:gd name="connsiteX3" fmla="*/ 0 w 2526158"/>
                <a:gd name="connsiteY3" fmla="*/ 930647 h 930647"/>
                <a:gd name="connsiteX4" fmla="*/ 0 w 2526158"/>
                <a:gd name="connsiteY4" fmla="*/ 0 h 93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930647">
                  <a:moveTo>
                    <a:pt x="0" y="0"/>
                  </a:moveTo>
                  <a:lnTo>
                    <a:pt x="2526158" y="0"/>
                  </a:lnTo>
                  <a:lnTo>
                    <a:pt x="2526158" y="930647"/>
                  </a:lnTo>
                  <a:lnTo>
                    <a:pt x="0" y="930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3"/>
            </a:solidFill>
            <a:ln w="9525" cap="flat" cmpd="sng" algn="ctr">
              <a:solidFill>
                <a:srgbClr val="EBEBE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SQL virtual machine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886245-05AD-49BE-9D12-21C5B5A75DE6}"/>
              </a:ext>
            </a:extLst>
          </p:cNvPr>
          <p:cNvGrpSpPr/>
          <p:nvPr/>
        </p:nvGrpSpPr>
        <p:grpSpPr>
          <a:xfrm>
            <a:off x="6563757" y="3682394"/>
            <a:ext cx="2476148" cy="2541129"/>
            <a:chOff x="6707137" y="5054460"/>
            <a:chExt cx="2476148" cy="254112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876974-8646-4CCF-BB23-59982B1EF2C7}"/>
                </a:ext>
              </a:extLst>
            </p:cNvPr>
            <p:cNvSpPr/>
            <p:nvPr/>
          </p:nvSpPr>
          <p:spPr>
            <a:xfrm>
              <a:off x="6707137" y="5608458"/>
              <a:ext cx="2476148" cy="1987131"/>
            </a:xfrm>
            <a:custGeom>
              <a:avLst/>
              <a:gdLst>
                <a:gd name="connsiteX0" fmla="*/ 0 w 2526158"/>
                <a:gd name="connsiteY0" fmla="*/ 0 h 2174040"/>
                <a:gd name="connsiteX1" fmla="*/ 2526158 w 2526158"/>
                <a:gd name="connsiteY1" fmla="*/ 0 h 2174040"/>
                <a:gd name="connsiteX2" fmla="*/ 2526158 w 2526158"/>
                <a:gd name="connsiteY2" fmla="*/ 2174040 h 2174040"/>
                <a:gd name="connsiteX3" fmla="*/ 0 w 2526158"/>
                <a:gd name="connsiteY3" fmla="*/ 2174040 h 2174040"/>
                <a:gd name="connsiteX4" fmla="*/ 0 w 2526158"/>
                <a:gd name="connsiteY4" fmla="*/ 0 h 21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2174040">
                  <a:moveTo>
                    <a:pt x="0" y="0"/>
                  </a:moveTo>
                  <a:lnTo>
                    <a:pt x="2526158" y="0"/>
                  </a:lnTo>
                  <a:lnTo>
                    <a:pt x="2526158" y="2174040"/>
                  </a:lnTo>
                  <a:lnTo>
                    <a:pt x="0" y="21740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795" cap="flat" cmpd="sng" algn="ctr">
              <a:solidFill>
                <a:srgbClr val="EBEBEB"/>
              </a:solidFill>
              <a:prstDash val="solid"/>
            </a:ln>
            <a:effectLst/>
          </p:spPr>
          <p:txBody>
            <a:bodyPr spcFirstLastPara="0" vert="horz" wrap="square" lIns="125481" tIns="125481" rIns="167309" bIns="188223" numCol="1" spcCol="1270" anchor="t" anchorCtr="0">
              <a:noAutofit/>
            </a:bodyPr>
            <a:lstStyle/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 dirty="0">
                  <a:solidFill>
                    <a:schemeClr val="tx2"/>
                  </a:solidFill>
                </a:rPr>
                <a:t>Hyperscale storage (up to 100TB)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 dirty="0">
                  <a:solidFill>
                    <a:schemeClr val="tx2"/>
                  </a:solidFill>
                </a:rPr>
                <a:t>Serverless compute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Fully managed service</a:t>
              </a: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1E5767C-8C90-4EA0-9231-9774F012D450}"/>
                </a:ext>
              </a:extLst>
            </p:cNvPr>
            <p:cNvSpPr/>
            <p:nvPr/>
          </p:nvSpPr>
          <p:spPr>
            <a:xfrm>
              <a:off x="6707137" y="5054460"/>
              <a:ext cx="2476148" cy="553998"/>
            </a:xfrm>
            <a:custGeom>
              <a:avLst/>
              <a:gdLst>
                <a:gd name="connsiteX0" fmla="*/ 0 w 2526158"/>
                <a:gd name="connsiteY0" fmla="*/ 0 h 930647"/>
                <a:gd name="connsiteX1" fmla="*/ 2526158 w 2526158"/>
                <a:gd name="connsiteY1" fmla="*/ 0 h 930647"/>
                <a:gd name="connsiteX2" fmla="*/ 2526158 w 2526158"/>
                <a:gd name="connsiteY2" fmla="*/ 930647 h 930647"/>
                <a:gd name="connsiteX3" fmla="*/ 0 w 2526158"/>
                <a:gd name="connsiteY3" fmla="*/ 930647 h 930647"/>
                <a:gd name="connsiteX4" fmla="*/ 0 w 2526158"/>
                <a:gd name="connsiteY4" fmla="*/ 0 h 93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930647">
                  <a:moveTo>
                    <a:pt x="0" y="0"/>
                  </a:moveTo>
                  <a:lnTo>
                    <a:pt x="2526158" y="0"/>
                  </a:lnTo>
                  <a:lnTo>
                    <a:pt x="2526158" y="930647"/>
                  </a:lnTo>
                  <a:lnTo>
                    <a:pt x="0" y="930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3"/>
            </a:solidFill>
            <a:ln w="9525" cap="flat" cmpd="sng" algn="ctr">
              <a:solidFill>
                <a:srgbClr val="EBEBE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Single database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28E9F9-09F0-4B11-852B-0B5A86721EAB}"/>
              </a:ext>
            </a:extLst>
          </p:cNvPr>
          <p:cNvGrpSpPr/>
          <p:nvPr/>
        </p:nvGrpSpPr>
        <p:grpSpPr>
          <a:xfrm>
            <a:off x="9287187" y="3682394"/>
            <a:ext cx="2476148" cy="2535202"/>
            <a:chOff x="9410103" y="5030740"/>
            <a:chExt cx="2476148" cy="2535202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E25DC74-AFDF-4BB6-B6A1-A5557826835C}"/>
                </a:ext>
              </a:extLst>
            </p:cNvPr>
            <p:cNvSpPr/>
            <p:nvPr/>
          </p:nvSpPr>
          <p:spPr>
            <a:xfrm>
              <a:off x="9410103" y="5578811"/>
              <a:ext cx="2476148" cy="1987131"/>
            </a:xfrm>
            <a:custGeom>
              <a:avLst/>
              <a:gdLst>
                <a:gd name="connsiteX0" fmla="*/ 0 w 2526158"/>
                <a:gd name="connsiteY0" fmla="*/ 0 h 2174040"/>
                <a:gd name="connsiteX1" fmla="*/ 2526158 w 2526158"/>
                <a:gd name="connsiteY1" fmla="*/ 0 h 2174040"/>
                <a:gd name="connsiteX2" fmla="*/ 2526158 w 2526158"/>
                <a:gd name="connsiteY2" fmla="*/ 2174040 h 2174040"/>
                <a:gd name="connsiteX3" fmla="*/ 0 w 2526158"/>
                <a:gd name="connsiteY3" fmla="*/ 2174040 h 2174040"/>
                <a:gd name="connsiteX4" fmla="*/ 0 w 2526158"/>
                <a:gd name="connsiteY4" fmla="*/ 0 h 21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2174040">
                  <a:moveTo>
                    <a:pt x="0" y="0"/>
                  </a:moveTo>
                  <a:lnTo>
                    <a:pt x="2526158" y="0"/>
                  </a:lnTo>
                  <a:lnTo>
                    <a:pt x="2526158" y="2174040"/>
                  </a:lnTo>
                  <a:lnTo>
                    <a:pt x="0" y="21740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795" cap="flat" cmpd="sng" algn="ctr">
              <a:solidFill>
                <a:srgbClr val="EBEBEB"/>
              </a:solidFill>
              <a:prstDash val="solid"/>
            </a:ln>
            <a:effectLst/>
          </p:spPr>
          <p:txBody>
            <a:bodyPr spcFirstLastPara="0" vert="horz" wrap="square" lIns="125481" tIns="125481" rIns="167309" bIns="188223" numCol="1" spcCol="1270" anchor="t" anchorCtr="0">
              <a:noAutofit/>
            </a:bodyPr>
            <a:lstStyle/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Resource sharing between multiple databases to price optimize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Simplified performance management for multiple databases</a:t>
              </a:r>
            </a:p>
            <a:p>
              <a:pPr marL="224054" lvl="1" indent="-224054" defTabSz="1045583">
                <a:spcBef>
                  <a:spcPts val="400"/>
                </a:spcBef>
                <a:buFontTx/>
                <a:buChar char="•"/>
                <a:defRPr/>
              </a:pPr>
              <a:r>
                <a:rPr lang="en-US" sz="1400" ker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Fully managed service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A3E98E8-98F7-44EE-828C-60FA817351FC}"/>
                </a:ext>
              </a:extLst>
            </p:cNvPr>
            <p:cNvSpPr/>
            <p:nvPr/>
          </p:nvSpPr>
          <p:spPr>
            <a:xfrm>
              <a:off x="9410103" y="5030740"/>
              <a:ext cx="2476148" cy="553998"/>
            </a:xfrm>
            <a:custGeom>
              <a:avLst/>
              <a:gdLst>
                <a:gd name="connsiteX0" fmla="*/ 0 w 2526158"/>
                <a:gd name="connsiteY0" fmla="*/ 0 h 930647"/>
                <a:gd name="connsiteX1" fmla="*/ 2526158 w 2526158"/>
                <a:gd name="connsiteY1" fmla="*/ 0 h 930647"/>
                <a:gd name="connsiteX2" fmla="*/ 2526158 w 2526158"/>
                <a:gd name="connsiteY2" fmla="*/ 930647 h 930647"/>
                <a:gd name="connsiteX3" fmla="*/ 0 w 2526158"/>
                <a:gd name="connsiteY3" fmla="*/ 930647 h 930647"/>
                <a:gd name="connsiteX4" fmla="*/ 0 w 2526158"/>
                <a:gd name="connsiteY4" fmla="*/ 0 h 93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158" h="930647">
                  <a:moveTo>
                    <a:pt x="0" y="0"/>
                  </a:moveTo>
                  <a:lnTo>
                    <a:pt x="2526158" y="0"/>
                  </a:lnTo>
                  <a:lnTo>
                    <a:pt x="2526158" y="930647"/>
                  </a:lnTo>
                  <a:lnTo>
                    <a:pt x="0" y="930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3"/>
            </a:solidFill>
            <a:ln w="9525" cap="flat" cmpd="sng" algn="ctr">
              <a:solidFill>
                <a:srgbClr val="EBEBE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Elastic pool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6DEA7D-E577-425D-9FF1-04CCC0720278}"/>
              </a:ext>
            </a:extLst>
          </p:cNvPr>
          <p:cNvGrpSpPr/>
          <p:nvPr/>
        </p:nvGrpSpPr>
        <p:grpSpPr>
          <a:xfrm>
            <a:off x="8368351" y="1715968"/>
            <a:ext cx="1389103" cy="1075794"/>
            <a:chOff x="8390455" y="1655507"/>
            <a:chExt cx="1389103" cy="1075794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6EEAB308-B856-4BCD-A750-DA2DE5F4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0455" y="1655507"/>
              <a:ext cx="1114902" cy="877986"/>
            </a:xfrm>
            <a:prstGeom prst="rect">
              <a:avLst/>
            </a:prstGeom>
          </p:spPr>
        </p:pic>
        <p:sp>
          <p:nvSpPr>
            <p:cNvPr id="42" name="Freeform 146">
              <a:extLst>
                <a:ext uri="{FF2B5EF4-FFF2-40B4-BE49-F238E27FC236}">
                  <a16:creationId xmlns:a16="http://schemas.microsoft.com/office/drawing/2014/main" id="{5B04D1B5-415B-4496-9FEF-1058D618F2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83750" y="2245471"/>
              <a:ext cx="795808" cy="485830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961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0A14F91C-4FF7-4914-BAC5-E7347232EE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52" y="1762028"/>
            <a:ext cx="795805" cy="10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303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 – Regional outages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E5FEA-CA1C-4D0A-A389-76A1BA62E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9237899" cy="53793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Availability Zones for VMs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Auto-failover groups in SQL MI (</a:t>
            </a:r>
            <a:r>
              <a:rPr lang="en-US" sz="3600" i="1" dirty="0">
                <a:solidFill>
                  <a:schemeClr val="tx1"/>
                </a:solidFill>
              </a:rPr>
              <a:t>in public preview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Geo-restore and geo-replication for DW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5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A70B2-B9C6-4C70-A382-D8971FB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&amp; migration tools</a:t>
            </a:r>
          </a:p>
        </p:txBody>
      </p:sp>
      <p:pic>
        <p:nvPicPr>
          <p:cNvPr id="6" name="Picture 5" descr="Image showing SQL database upgrade and migration tools, including Database Experimentation Assistant, Database Migration Assistant, Azure Database Migration Service, and SQL Server Migration Assistant.">
            <a:extLst>
              <a:ext uri="{FF2B5EF4-FFF2-40B4-BE49-F238E27FC236}">
                <a16:creationId xmlns:a16="http://schemas.microsoft.com/office/drawing/2014/main" id="{88E0885E-3A5B-4718-BAEA-CD0C18540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03"/>
            <a:ext cx="12192000" cy="4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0296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03A4D-A653-4DC8-B7D9-FF1C1208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isolation</a:t>
            </a:r>
          </a:p>
        </p:txBody>
      </p:sp>
      <p:pic>
        <p:nvPicPr>
          <p:cNvPr id="3" name="Picture 2" descr="Image representing the network isolation of Azure SQL Database Managed Instance, showing the SQL MI icon plus a virtual network icon. ">
            <a:extLst>
              <a:ext uri="{FF2B5EF4-FFF2-40B4-BE49-F238E27FC236}">
                <a16:creationId xmlns:a16="http://schemas.microsoft.com/office/drawing/2014/main" id="{632EDA43-303D-4C2E-9C8D-3058EC6B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6" y="2450011"/>
            <a:ext cx="5255207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506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03A4D-A653-4DC8-B7D9-FF1C1208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vendor lock-in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68395-5B31-46D0-9539-E3757EE6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536418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PaaS database services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 transactional replication to move data 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271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89B-8363-4CFD-8089-FC158180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SQL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1873367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89B-8363-4CFD-8089-FC158180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SQL 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7561402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89B-8363-4CFD-8089-FC158180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SQL Database singleton</a:t>
            </a:r>
          </a:p>
        </p:txBody>
      </p:sp>
    </p:spTree>
    <p:extLst>
      <p:ext uri="{BB962C8B-B14F-4D97-AF65-F5344CB8AC3E}">
        <p14:creationId xmlns:p14="http://schemas.microsoft.com/office/powerpoint/2010/main" val="37357502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89B-8363-4CFD-8089-FC158180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SQL Database elastic pools</a:t>
            </a:r>
          </a:p>
        </p:txBody>
      </p:sp>
    </p:spTree>
    <p:extLst>
      <p:ext uri="{BB962C8B-B14F-4D97-AF65-F5344CB8AC3E}">
        <p14:creationId xmlns:p14="http://schemas.microsoft.com/office/powerpoint/2010/main" val="15719801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09A0-1529-49C8-A3DF-8578E2D4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 2019 comparison to Azure 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86E0A1-F97D-4A03-9BB5-517E15AAFC67}"/>
              </a:ext>
            </a:extLst>
          </p:cNvPr>
          <p:cNvGraphicFramePr>
            <a:graphicFrameLocks noGrp="1"/>
          </p:cNvGraphicFramePr>
          <p:nvPr/>
        </p:nvGraphicFramePr>
        <p:xfrm>
          <a:off x="424180" y="1240366"/>
          <a:ext cx="11510154" cy="516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718">
                  <a:extLst>
                    <a:ext uri="{9D8B030D-6E8A-4147-A177-3AD203B41FA5}">
                      <a16:colId xmlns:a16="http://schemas.microsoft.com/office/drawing/2014/main" val="1062027916"/>
                    </a:ext>
                  </a:extLst>
                </a:gridCol>
                <a:gridCol w="3836718">
                  <a:extLst>
                    <a:ext uri="{9D8B030D-6E8A-4147-A177-3AD203B41FA5}">
                      <a16:colId xmlns:a16="http://schemas.microsoft.com/office/drawing/2014/main" val="3540941010"/>
                    </a:ext>
                  </a:extLst>
                </a:gridCol>
                <a:gridCol w="3836718">
                  <a:extLst>
                    <a:ext uri="{9D8B030D-6E8A-4147-A177-3AD203B41FA5}">
                      <a16:colId xmlns:a16="http://schemas.microsoft.com/office/drawing/2014/main" val="486341775"/>
                    </a:ext>
                  </a:extLst>
                </a:gridCol>
              </a:tblGrid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SQL Server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83007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Intelligent Query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61391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Lightweight Query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28564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In-Memory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28059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Always Encrypted with Enclaves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0265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Data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42942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Accelerated Database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4140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49652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/>
                        <a:t>Extensibility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43367"/>
                  </a:ext>
                </a:extLst>
              </a:tr>
              <a:tr h="516043">
                <a:tc>
                  <a:txBody>
                    <a:bodyPr/>
                    <a:lstStyle/>
                    <a:p>
                      <a:r>
                        <a:rPr lang="en-US" err="1"/>
                        <a:t>Polybase</a:t>
                      </a:r>
                      <a:r>
                        <a:rPr lang="en-US"/>
                        <a:t> Data Virtualization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21548"/>
                  </a:ext>
                </a:extLst>
              </a:tr>
            </a:tbl>
          </a:graphicData>
        </a:graphic>
      </p:graphicFrame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A7EEE24-9EFB-4C18-97AF-D729E14C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160" y="1775838"/>
            <a:ext cx="351148" cy="351148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AAFE98E-406C-436F-8C87-2B568D66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0256" y="1804030"/>
            <a:ext cx="351148" cy="351148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EF212D3D-52B9-417C-9903-AAE350372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0776" y="2289124"/>
            <a:ext cx="351148" cy="351148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365C82-E321-4E9F-98C8-8BFAE9FD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683" y="2869440"/>
            <a:ext cx="351148" cy="351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E5193-0132-4F9A-831E-A31924CC198C}"/>
              </a:ext>
            </a:extLst>
          </p:cNvPr>
          <p:cNvSpPr txBox="1"/>
          <p:nvPr/>
        </p:nvSpPr>
        <p:spPr>
          <a:xfrm>
            <a:off x="10028069" y="2937888"/>
            <a:ext cx="1541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*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5C656860-446B-4B18-98B6-411CF3706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907" y="3338563"/>
            <a:ext cx="351148" cy="351148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E4AD4416-12E6-4EF1-BD83-53E8381D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907" y="3861140"/>
            <a:ext cx="351148" cy="351148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41EE216-6821-403B-B029-33D23914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566" y="3861140"/>
            <a:ext cx="351148" cy="351148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AE5C4AF5-7C99-48C8-BC19-61225754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907" y="4373922"/>
            <a:ext cx="351148" cy="351148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805AB9A6-82AF-48A5-B7CA-1A76F7F06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566" y="4434270"/>
            <a:ext cx="351148" cy="351148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F0BA4843-E651-4FFD-B8D0-8FCC5651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160" y="4899360"/>
            <a:ext cx="351148" cy="351148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95CEA0A-156D-4DF0-9A17-B272B4AE7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160" y="5378904"/>
            <a:ext cx="351148" cy="351148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96F02992-87E5-4DB7-B9B3-B98E391E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160" y="5933062"/>
            <a:ext cx="351148" cy="3511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DF3BCC-575C-4BC4-A247-5EA5836AB301}"/>
              </a:ext>
            </a:extLst>
          </p:cNvPr>
          <p:cNvSpPr txBox="1"/>
          <p:nvPr/>
        </p:nvSpPr>
        <p:spPr>
          <a:xfrm>
            <a:off x="511191" y="6550223"/>
            <a:ext cx="1541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9275B-DFEF-4E67-9FA8-89D8D10DB054}"/>
              </a:ext>
            </a:extLst>
          </p:cNvPr>
          <p:cNvSpPr txBox="1"/>
          <p:nvPr/>
        </p:nvSpPr>
        <p:spPr>
          <a:xfrm>
            <a:off x="820132" y="6529192"/>
            <a:ext cx="60239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In-Memory OLTP exists in both SQL Server and Azure</a:t>
            </a:r>
          </a:p>
        </p:txBody>
      </p:sp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7B86A362-7839-4F91-BC38-E7D85F54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566" y="4899360"/>
            <a:ext cx="351148" cy="3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610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3.xml><?xml version="1.0" encoding="utf-8"?>
<a:theme xmlns:a="http://schemas.openxmlformats.org/drawingml/2006/main" name="5-50203_Microsoft_Ignite_Template">
  <a:themeElements>
    <a:clrScheme name="Microsoft Ignit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D83B01"/>
      </a:accent3>
      <a:accent4>
        <a:srgbClr val="F37521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8_16x9_Breakout_Template.potx" id="{C7000453-3526-4386-9DA2-46B29A4A4A92}" vid="{534B2013-2CEB-4777-BD7E-60DC2D4FD2E8}"/>
    </a:ext>
  </a:extLst>
</a:theme>
</file>

<file path=ppt/theme/theme4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2516</Words>
  <Application>Microsoft Office PowerPoint</Application>
  <PresentationFormat>Widescreen</PresentationFormat>
  <Paragraphs>490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WHITE TEMPLATE</vt:lpstr>
      <vt:lpstr>5-50203_Microsoft_Ignite_Template</vt:lpstr>
      <vt:lpstr>C+E Readiness Template</vt:lpstr>
      <vt:lpstr>SQL Server on the Microsoft Azure Platform SQL Server Ground to Cloud Workshop</vt:lpstr>
      <vt:lpstr>Modernizing the WideWorldImporters Gaming Division</vt:lpstr>
      <vt:lpstr>Azure Data Modernization Choices</vt:lpstr>
      <vt:lpstr>Azure SQL  </vt:lpstr>
      <vt:lpstr>SQL Virtual Machines</vt:lpstr>
      <vt:lpstr>SQL Managed instance</vt:lpstr>
      <vt:lpstr>SQL Database singleton</vt:lpstr>
      <vt:lpstr>SQL Database elastic pools</vt:lpstr>
      <vt:lpstr>SQL Server 2019 comparison to Azure SQL</vt:lpstr>
      <vt:lpstr>Customer situation </vt:lpstr>
      <vt:lpstr>Customer situation </vt:lpstr>
      <vt:lpstr>Customer objections </vt:lpstr>
      <vt:lpstr>Preferred solution</vt:lpstr>
      <vt:lpstr>Preferred solution - PoC </vt:lpstr>
      <vt:lpstr>Preferred solution – IaaS vs PaaS</vt:lpstr>
      <vt:lpstr>Preferred solution – Recommended database</vt:lpstr>
      <vt:lpstr>Preferred solution – Data migration </vt:lpstr>
      <vt:lpstr>Preferred solution – Database security</vt:lpstr>
      <vt:lpstr>Preferred solution – Read-only reporting</vt:lpstr>
      <vt:lpstr>Preferred solution – Gaming services </vt:lpstr>
      <vt:lpstr>Preferred solution – Gaming services </vt:lpstr>
      <vt:lpstr>Preferred solution – Regional outages </vt:lpstr>
      <vt:lpstr>Upgrade &amp; migration tools</vt:lpstr>
      <vt:lpstr>Network isolation</vt:lpstr>
      <vt:lpstr>Cloud vendor lock-in</vt:lpstr>
      <vt:lpstr>What you will learn in this workshop</vt:lpstr>
      <vt:lpstr>Learn more </vt:lpstr>
      <vt:lpstr>Customer situation </vt:lpstr>
      <vt:lpstr>Customer situation </vt:lpstr>
      <vt:lpstr>Customer objections </vt:lpstr>
      <vt:lpstr>Preferred solution</vt:lpstr>
      <vt:lpstr>Preferred solution - PoC </vt:lpstr>
      <vt:lpstr>Preferred solution – IaaS vs PaaS</vt:lpstr>
      <vt:lpstr>Preferred solution – Recommended database</vt:lpstr>
      <vt:lpstr>Preferred solution – Data migration </vt:lpstr>
      <vt:lpstr>Preferred solution – Database security</vt:lpstr>
      <vt:lpstr>Preferred solution – Read-only reporting</vt:lpstr>
      <vt:lpstr>Preferred solution – Gaming services </vt:lpstr>
      <vt:lpstr>Preferred solution – Gaming services </vt:lpstr>
      <vt:lpstr>Preferred solution – Regional outages </vt:lpstr>
      <vt:lpstr>Upgrade &amp; migration tools</vt:lpstr>
      <vt:lpstr>Network isolation</vt:lpstr>
      <vt:lpstr>Cloud vendor lock-in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 Enablement - Update</dc:title>
  <dc:creator>Anna Thomas</dc:creator>
  <cp:lastModifiedBy>Anna Thomas</cp:lastModifiedBy>
  <cp:revision>8</cp:revision>
  <dcterms:created xsi:type="dcterms:W3CDTF">2019-08-08T20:46:31Z</dcterms:created>
  <dcterms:modified xsi:type="dcterms:W3CDTF">2019-08-09T23:17:18Z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antho@microsoft.com</vt:lpwstr>
  </property>
  <property fmtid="{D5CDD505-2E9C-101B-9397-08002B2CF9AE}" pid="5" name="MSIP_Label_f42aa342-8706-4288-bd11-ebb85995028c_SetDate">
    <vt:lpwstr>2019-08-08T23:29:00.0172025Z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5749a31f-c92d-42dd-a176-5fc8e0ab0de0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