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74"/>
  </p:notesMasterIdLst>
  <p:handoutMasterIdLst>
    <p:handoutMasterId r:id="rId75"/>
  </p:handoutMasterIdLst>
  <p:sldIdLst>
    <p:sldId id="282" r:id="rId2"/>
    <p:sldId id="697" r:id="rId3"/>
    <p:sldId id="736" r:id="rId4"/>
    <p:sldId id="431" r:id="rId5"/>
    <p:sldId id="809" r:id="rId6"/>
    <p:sldId id="810" r:id="rId7"/>
    <p:sldId id="702" r:id="rId8"/>
    <p:sldId id="811" r:id="rId9"/>
    <p:sldId id="812" r:id="rId10"/>
    <p:sldId id="813" r:id="rId11"/>
    <p:sldId id="814" r:id="rId12"/>
    <p:sldId id="818" r:id="rId13"/>
    <p:sldId id="819" r:id="rId14"/>
    <p:sldId id="820" r:id="rId15"/>
    <p:sldId id="821" r:id="rId16"/>
    <p:sldId id="822" r:id="rId17"/>
    <p:sldId id="823" r:id="rId18"/>
    <p:sldId id="824" r:id="rId19"/>
    <p:sldId id="825" r:id="rId20"/>
    <p:sldId id="826" r:id="rId21"/>
    <p:sldId id="827" r:id="rId22"/>
    <p:sldId id="848" r:id="rId23"/>
    <p:sldId id="816" r:id="rId24"/>
    <p:sldId id="576" r:id="rId25"/>
    <p:sldId id="849" r:id="rId26"/>
    <p:sldId id="850" r:id="rId27"/>
    <p:sldId id="851" r:id="rId28"/>
    <p:sldId id="852" r:id="rId29"/>
    <p:sldId id="853" r:id="rId30"/>
    <p:sldId id="854" r:id="rId31"/>
    <p:sldId id="855" r:id="rId32"/>
    <p:sldId id="856" r:id="rId33"/>
    <p:sldId id="857" r:id="rId34"/>
    <p:sldId id="858" r:id="rId35"/>
    <p:sldId id="859" r:id="rId36"/>
    <p:sldId id="753" r:id="rId37"/>
    <p:sldId id="861" r:id="rId38"/>
    <p:sldId id="860" r:id="rId39"/>
    <p:sldId id="862" r:id="rId40"/>
    <p:sldId id="863" r:id="rId41"/>
    <p:sldId id="864" r:id="rId42"/>
    <p:sldId id="865" r:id="rId43"/>
    <p:sldId id="866" r:id="rId44"/>
    <p:sldId id="867" r:id="rId45"/>
    <p:sldId id="868" r:id="rId46"/>
    <p:sldId id="869" r:id="rId47"/>
    <p:sldId id="870" r:id="rId48"/>
    <p:sldId id="871" r:id="rId49"/>
    <p:sldId id="872" r:id="rId50"/>
    <p:sldId id="873" r:id="rId51"/>
    <p:sldId id="874" r:id="rId52"/>
    <p:sldId id="754" r:id="rId53"/>
    <p:sldId id="875" r:id="rId54"/>
    <p:sldId id="876" r:id="rId55"/>
    <p:sldId id="877" r:id="rId56"/>
    <p:sldId id="878" r:id="rId57"/>
    <p:sldId id="879" r:id="rId58"/>
    <p:sldId id="880" r:id="rId59"/>
    <p:sldId id="881" r:id="rId60"/>
    <p:sldId id="882" r:id="rId61"/>
    <p:sldId id="883" r:id="rId62"/>
    <p:sldId id="886" r:id="rId63"/>
    <p:sldId id="887" r:id="rId64"/>
    <p:sldId id="888" r:id="rId65"/>
    <p:sldId id="889" r:id="rId66"/>
    <p:sldId id="891" r:id="rId67"/>
    <p:sldId id="892" r:id="rId68"/>
    <p:sldId id="893" r:id="rId69"/>
    <p:sldId id="894" r:id="rId70"/>
    <p:sldId id="890" r:id="rId71"/>
    <p:sldId id="735" r:id="rId72"/>
    <p:sldId id="356" r:id="rId7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y Dang-Pham" initials="DD" lastIdx="1" clrIdx="0">
    <p:extLst>
      <p:ext uri="{19B8F6BF-5375-455C-9EA6-DF929625EA0E}">
        <p15:presenceInfo xmlns:p15="http://schemas.microsoft.com/office/powerpoint/2012/main" userId="Duy Dang-Pham" providerId="None"/>
      </p:ext>
    </p:extLst>
  </p:cmAuthor>
  <p:cmAuthor id="2" name="Duy Dang Pham Thien" initials="DDPT" lastIdx="1" clrIdx="1">
    <p:extLst>
      <p:ext uri="{19B8F6BF-5375-455C-9EA6-DF929625EA0E}">
        <p15:presenceInfo xmlns:p15="http://schemas.microsoft.com/office/powerpoint/2012/main" userId="Duy Dang Pham Th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C8A0"/>
    <a:srgbClr val="FFCC00"/>
    <a:srgbClr val="F8F8F8"/>
    <a:srgbClr val="FAC800"/>
    <a:srgbClr val="C864C8"/>
    <a:srgbClr val="E60028"/>
    <a:srgbClr val="50D2FF"/>
    <a:srgbClr val="000054"/>
    <a:srgbClr val="0078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4" autoAdjust="0"/>
    <p:restoredTop sz="89081" autoAdjust="0"/>
  </p:normalViewPr>
  <p:slideViewPr>
    <p:cSldViewPr snapToGrid="0" snapToObjects="1">
      <p:cViewPr varScale="1">
        <p:scale>
          <a:sx n="155" d="100"/>
          <a:sy n="155" d="100"/>
        </p:scale>
        <p:origin x="1088" y="1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D558FA-DB6C-7C46-8A53-404FEABDFDE5}" type="datetimeFigureOut">
              <a:rPr lang="en-US" smtClean="0"/>
              <a:t>12/2/19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683868-CFAB-8849-9882-1BB49D8AEDA0}" type="slidenum">
              <a:rPr lang="en-US" smtClean="0"/>
              <a:t>‹#›</a:t>
            </a:fld>
            <a:endParaRPr lang="en-US"/>
          </a:p>
        </p:txBody>
      </p:sp>
    </p:spTree>
    <p:extLst>
      <p:ext uri="{BB962C8B-B14F-4D97-AF65-F5344CB8AC3E}">
        <p14:creationId xmlns:p14="http://schemas.microsoft.com/office/powerpoint/2010/main" val="569432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DE379-ED5C-DD45-99D5-F4325B4D2E83}" type="datetimeFigureOut">
              <a:rPr lang="en-US" smtClean="0"/>
              <a:t>12/2/19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68731-C7E4-6F48-BB60-3D6BFE7FEB85}" type="slidenum">
              <a:rPr lang="en-US" smtClean="0"/>
              <a:t>‹#›</a:t>
            </a:fld>
            <a:endParaRPr lang="en-US"/>
          </a:p>
        </p:txBody>
      </p:sp>
    </p:spTree>
    <p:extLst>
      <p:ext uri="{BB962C8B-B14F-4D97-AF65-F5344CB8AC3E}">
        <p14:creationId xmlns:p14="http://schemas.microsoft.com/office/powerpoint/2010/main" val="11061158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1</a:t>
            </a:fld>
            <a:endParaRPr lang="en-US"/>
          </a:p>
        </p:txBody>
      </p:sp>
    </p:spTree>
    <p:extLst>
      <p:ext uri="{BB962C8B-B14F-4D97-AF65-F5344CB8AC3E}">
        <p14:creationId xmlns:p14="http://schemas.microsoft.com/office/powerpoint/2010/main" val="407061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4</a:t>
            </a:fld>
            <a:endParaRPr lang="en-US"/>
          </a:p>
        </p:txBody>
      </p:sp>
    </p:spTree>
    <p:extLst>
      <p:ext uri="{BB962C8B-B14F-4D97-AF65-F5344CB8AC3E}">
        <p14:creationId xmlns:p14="http://schemas.microsoft.com/office/powerpoint/2010/main" val="270106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above headline:</a:t>
            </a:r>
          </a:p>
          <a:p>
            <a:r>
              <a:rPr lang="en-US" sz="1200" b="0" i="0" u="none" strike="noStrike" kern="1200" baseline="0" dirty="0">
                <a:solidFill>
                  <a:schemeClr val="tx1"/>
                </a:solidFill>
                <a:latin typeface="+mn-lt"/>
                <a:ea typeface="+mn-ea"/>
                <a:cs typeface="+mn-cs"/>
              </a:rPr>
              <a:t>Same size and weight as the headline and set using a soft return.</a:t>
            </a:r>
          </a:p>
          <a:p>
            <a:r>
              <a:rPr lang="en-US" sz="1200" b="0" i="0" u="none" strike="noStrike" kern="1200" baseline="0" dirty="0">
                <a:solidFill>
                  <a:schemeClr val="tx1"/>
                </a:solidFill>
                <a:latin typeface="+mn-lt"/>
                <a:ea typeface="+mn-ea"/>
                <a:cs typeface="+mn-cs"/>
              </a:rPr>
              <a:t>PC: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Alt+Ctrl</a:t>
            </a:r>
            <a:r>
              <a:rPr lang="en-US" sz="1200" b="0" i="0" u="none" strike="noStrike" kern="1200" baseline="0" dirty="0">
                <a:solidFill>
                  <a:schemeClr val="tx1"/>
                </a:solidFill>
                <a:latin typeface="+mn-lt"/>
                <a:ea typeface="+mn-ea"/>
                <a:cs typeface="+mn-cs"/>
              </a:rPr>
              <a:t>+ - (minus)</a:t>
            </a:r>
          </a:p>
          <a:p>
            <a:r>
              <a:rPr lang="en-US" sz="1200" b="0" i="0" u="none" strike="noStrike" kern="1200" baseline="0" dirty="0">
                <a:solidFill>
                  <a:schemeClr val="tx1"/>
                </a:solidFill>
                <a:latin typeface="+mn-lt"/>
                <a:ea typeface="+mn-ea"/>
                <a:cs typeface="+mn-cs"/>
              </a:rPr>
              <a:t>Mac: </a:t>
            </a:r>
            <a:r>
              <a:rPr lang="en-US" sz="1200" b="0" i="0" u="none" strike="noStrike" kern="1200" baseline="0" dirty="0" err="1">
                <a:solidFill>
                  <a:schemeClr val="tx1"/>
                </a:solidFill>
                <a:latin typeface="+mn-lt"/>
                <a:ea typeface="+mn-ea"/>
                <a:cs typeface="+mn-cs"/>
              </a:rPr>
              <a:t>Em</a:t>
            </a:r>
            <a:r>
              <a:rPr lang="en-US" sz="1200" b="0" i="0" u="none" strike="noStrike" kern="1200" baseline="0" dirty="0">
                <a:solidFill>
                  <a:schemeClr val="tx1"/>
                </a:solidFill>
                <a:latin typeface="+mn-lt"/>
                <a:ea typeface="+mn-ea"/>
                <a:cs typeface="+mn-cs"/>
              </a:rPr>
              <a:t> dash (—): </a:t>
            </a:r>
            <a:r>
              <a:rPr lang="en-US" sz="1200" b="0" i="0" u="none" strike="noStrike" kern="1200" baseline="0" dirty="0" err="1">
                <a:solidFill>
                  <a:schemeClr val="tx1"/>
                </a:solidFill>
                <a:latin typeface="+mn-lt"/>
                <a:ea typeface="+mn-ea"/>
                <a:cs typeface="+mn-cs"/>
              </a:rPr>
              <a:t>Shift+Alt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Option+hyphen</a:t>
            </a:r>
            <a:endParaRPr lang="en-US" dirty="0"/>
          </a:p>
        </p:txBody>
      </p:sp>
      <p:sp>
        <p:nvSpPr>
          <p:cNvPr id="4" name="Slide Number Placeholder 3"/>
          <p:cNvSpPr>
            <a:spLocks noGrp="1"/>
          </p:cNvSpPr>
          <p:nvPr>
            <p:ph type="sldNum" sz="quarter" idx="10"/>
          </p:nvPr>
        </p:nvSpPr>
        <p:spPr/>
        <p:txBody>
          <a:bodyPr/>
          <a:lstStyle/>
          <a:p>
            <a:fld id="{67368731-C7E4-6F48-BB60-3D6BFE7FEB85}" type="slidenum">
              <a:rPr lang="en-US" smtClean="0"/>
              <a:t>7</a:t>
            </a:fld>
            <a:endParaRPr lang="en-US"/>
          </a:p>
        </p:txBody>
      </p:sp>
    </p:spTree>
    <p:extLst>
      <p:ext uri="{BB962C8B-B14F-4D97-AF65-F5344CB8AC3E}">
        <p14:creationId xmlns:p14="http://schemas.microsoft.com/office/powerpoint/2010/main" val="156053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Search, insert, delete are O(1) on average (O(n) worst)</a:t>
            </a:r>
          </a:p>
        </p:txBody>
      </p:sp>
      <p:sp>
        <p:nvSpPr>
          <p:cNvPr id="4" name="Slide Number Placeholder 3"/>
          <p:cNvSpPr>
            <a:spLocks noGrp="1"/>
          </p:cNvSpPr>
          <p:nvPr>
            <p:ph type="sldNum" sz="quarter" idx="5"/>
          </p:nvPr>
        </p:nvSpPr>
        <p:spPr/>
        <p:txBody>
          <a:bodyPr/>
          <a:lstStyle/>
          <a:p>
            <a:fld id="{67368731-C7E4-6F48-BB60-3D6BFE7FEB85}" type="slidenum">
              <a:rPr lang="en-US" smtClean="0"/>
              <a:t>26</a:t>
            </a:fld>
            <a:endParaRPr lang="en-US"/>
          </a:p>
        </p:txBody>
      </p:sp>
    </p:spTree>
    <p:extLst>
      <p:ext uri="{BB962C8B-B14F-4D97-AF65-F5344CB8AC3E}">
        <p14:creationId xmlns:p14="http://schemas.microsoft.com/office/powerpoint/2010/main" val="150434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 65 mod 10</a:t>
            </a:r>
          </a:p>
        </p:txBody>
      </p:sp>
      <p:sp>
        <p:nvSpPr>
          <p:cNvPr id="4" name="Slide Number Placeholder 3"/>
          <p:cNvSpPr>
            <a:spLocks noGrp="1"/>
          </p:cNvSpPr>
          <p:nvPr>
            <p:ph type="sldNum" sz="quarter" idx="10"/>
          </p:nvPr>
        </p:nvSpPr>
        <p:spPr/>
        <p:txBody>
          <a:bodyPr/>
          <a:lstStyle/>
          <a:p>
            <a:fld id="{67368731-C7E4-6F48-BB60-3D6BFE7FEB85}" type="slidenum">
              <a:rPr lang="en-US" smtClean="0"/>
              <a:t>40</a:t>
            </a:fld>
            <a:endParaRPr lang="en-US"/>
          </a:p>
        </p:txBody>
      </p:sp>
    </p:spTree>
    <p:extLst>
      <p:ext uri="{BB962C8B-B14F-4D97-AF65-F5344CB8AC3E}">
        <p14:creationId xmlns:p14="http://schemas.microsoft.com/office/powerpoint/2010/main" val="372815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7368731-C7E4-6F48-BB60-3D6BFE7FEB85}" type="slidenum">
              <a:rPr lang="en-US" smtClean="0"/>
              <a:t>60</a:t>
            </a:fld>
            <a:endParaRPr lang="en-US"/>
          </a:p>
        </p:txBody>
      </p:sp>
    </p:spTree>
    <p:extLst>
      <p:ext uri="{BB962C8B-B14F-4D97-AF65-F5344CB8AC3E}">
        <p14:creationId xmlns:p14="http://schemas.microsoft.com/office/powerpoint/2010/main" val="2468626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lide title"/>
          <p:cNvSpPr>
            <a:spLocks noGrp="1"/>
          </p:cNvSpPr>
          <p:nvPr>
            <p:ph type="ctrTitle" hasCustomPrompt="1"/>
          </p:nvPr>
        </p:nvSpPr>
        <p:spPr>
          <a:xfrm>
            <a:off x="1167140" y="796925"/>
            <a:ext cx="6737684" cy="1421162"/>
          </a:xfrm>
        </p:spPr>
        <p:txBody>
          <a:bodyPr anchor="b">
            <a:noAutofit/>
          </a:bodyPr>
          <a:lstStyle>
            <a:lvl1pPr algn="l">
              <a:lnSpc>
                <a:spcPct val="150000"/>
              </a:lnSpc>
              <a:defRPr sz="4000" b="1">
                <a:solidFill>
                  <a:srgbClr val="DBDCDD"/>
                </a:solidFill>
              </a:defRPr>
            </a:lvl1pPr>
          </a:lstStyle>
          <a:p>
            <a:r>
              <a:rPr lang="en-US" dirty="0"/>
              <a:t>Click to edit title</a:t>
            </a:r>
          </a:p>
        </p:txBody>
      </p:sp>
      <p:sp>
        <p:nvSpPr>
          <p:cNvPr id="3" name="Subtitle 2" title="slide subtitle"/>
          <p:cNvSpPr>
            <a:spLocks noGrp="1"/>
          </p:cNvSpPr>
          <p:nvPr>
            <p:ph type="subTitle" idx="1" hasCustomPrompt="1"/>
          </p:nvPr>
        </p:nvSpPr>
        <p:spPr>
          <a:xfrm>
            <a:off x="1167141" y="2220461"/>
            <a:ext cx="6740990" cy="1012755"/>
          </a:xfrm>
        </p:spPr>
        <p:txBody>
          <a:bodyPr wrap="square" lIns="91440" tIns="182880" rIns="91440" anchor="t">
            <a:spAutoFit/>
          </a:bodyPr>
          <a:lstStyle>
            <a:lvl1pPr marL="0" indent="0" algn="l">
              <a:lnSpc>
                <a:spcPct val="150000"/>
              </a:lnSpc>
              <a:buNone/>
              <a:defRPr sz="2800" baseline="0">
                <a:solidFill>
                  <a:srgbClr val="DBDCD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102017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5943599"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5935851" y="2685436"/>
            <a:ext cx="3012205" cy="2005317"/>
          </a:xfrm>
          <a:solidFill>
            <a:srgbClr val="000054"/>
          </a:solidFill>
          <a:ln>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190005" y="279072"/>
            <a:ext cx="5753595" cy="4409042"/>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965" y="268910"/>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6390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Verticle Title and Text">
    <p:spTree>
      <p:nvGrpSpPr>
        <p:cNvPr id="1" name=""/>
        <p:cNvGrpSpPr/>
        <p:nvPr/>
      </p:nvGrpSpPr>
      <p:grpSpPr>
        <a:xfrm>
          <a:off x="0" y="0"/>
          <a:ext cx="0" cy="0"/>
          <a:chOff x="0" y="0"/>
          <a:chExt cx="0" cy="0"/>
        </a:xfrm>
      </p:grpSpPr>
      <p:sp>
        <p:nvSpPr>
          <p:cNvPr id="2" name="Title 1" title="Photo slide title"/>
          <p:cNvSpPr>
            <a:spLocks noGrp="1"/>
          </p:cNvSpPr>
          <p:nvPr>
            <p:ph type="title" hasCustomPrompt="1"/>
          </p:nvPr>
        </p:nvSpPr>
        <p:spPr>
          <a:xfrm>
            <a:off x="195942" y="279071"/>
            <a:ext cx="3004458" cy="2406366"/>
          </a:xfrm>
          <a:solidFill>
            <a:srgbClr val="000054"/>
          </a:solidFill>
          <a:ln w="19050">
            <a:solidFill>
              <a:schemeClr val="tx2"/>
            </a:solidFill>
          </a:ln>
        </p:spPr>
        <p:txBody>
          <a:bodyPr lIns="180000" tIns="93600" rIns="180000" bIns="93600" anchor="b">
            <a:normAutofit/>
          </a:bodyPr>
          <a:lstStyle>
            <a:lvl1pPr algn="l">
              <a:lnSpc>
                <a:spcPct val="150000"/>
              </a:lnSpc>
              <a:defRPr sz="2600" b="1" i="0" baseline="0">
                <a:solidFill>
                  <a:srgbClr val="F6F5F4"/>
                </a:solidFill>
                <a:latin typeface="Arial"/>
                <a:cs typeface="Arial"/>
              </a:defRPr>
            </a:lvl1pPr>
          </a:lstStyle>
          <a:p>
            <a:r>
              <a:rPr lang="en-US" dirty="0"/>
              <a:t>Click to edit picture title</a:t>
            </a:r>
          </a:p>
        </p:txBody>
      </p:sp>
      <p:sp>
        <p:nvSpPr>
          <p:cNvPr id="8" name="Text Placeholder 2" title="Photo slide content"/>
          <p:cNvSpPr>
            <a:spLocks noGrp="1"/>
          </p:cNvSpPr>
          <p:nvPr>
            <p:ph type="body" idx="13" hasCustomPrompt="1"/>
          </p:nvPr>
        </p:nvSpPr>
        <p:spPr>
          <a:xfrm>
            <a:off x="195942" y="2685436"/>
            <a:ext cx="3004458" cy="2005317"/>
          </a:xfrm>
          <a:solidFill>
            <a:srgbClr val="000054"/>
          </a:solidFill>
          <a:ln w="28575">
            <a:solidFill>
              <a:srgbClr val="000054"/>
            </a:solidFill>
          </a:ln>
        </p:spPr>
        <p:txBody>
          <a:bodyPr anchor="t">
            <a:normAutofit/>
          </a:bodyPr>
          <a:lstStyle>
            <a:lvl1pPr marL="0" indent="0">
              <a:lnSpc>
                <a:spcPct val="150000"/>
              </a:lnSpc>
              <a:buNone/>
              <a:defRPr sz="2000">
                <a:solidFill>
                  <a:srgbClr val="F6F5F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Content</a:t>
            </a:r>
          </a:p>
        </p:txBody>
      </p:sp>
      <p:sp>
        <p:nvSpPr>
          <p:cNvPr id="3" name="Picture Placeholder 3"/>
          <p:cNvSpPr>
            <a:spLocks noGrp="1"/>
          </p:cNvSpPr>
          <p:nvPr>
            <p:ph type="pic" idx="1"/>
          </p:nvPr>
        </p:nvSpPr>
        <p:spPr>
          <a:xfrm>
            <a:off x="3219450" y="277339"/>
            <a:ext cx="5721440" cy="441722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8"/>
          <p:cNvSpPr>
            <a:spLocks noGrp="1"/>
          </p:cNvSpPr>
          <p:nvPr>
            <p:ph type="sldNum" sz="quarter" idx="16"/>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2050" name="Picture 2"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337" y="264129"/>
            <a:ext cx="770195" cy="7710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233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box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2"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7" name="Picture Placeholder 3"/>
          <p:cNvSpPr>
            <a:spLocks noGrp="1"/>
          </p:cNvSpPr>
          <p:nvPr>
            <p:ph type="pic" idx="10"/>
          </p:nvPr>
        </p:nvSpPr>
        <p:spPr>
          <a:xfrm>
            <a:off x="3193198"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Picture Placeholder 4"/>
          <p:cNvSpPr>
            <a:spLocks noGrp="1"/>
          </p:cNvSpPr>
          <p:nvPr>
            <p:ph type="pic" idx="11"/>
          </p:nvPr>
        </p:nvSpPr>
        <p:spPr>
          <a:xfrm>
            <a:off x="5929194" y="312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9" name="Picture Placeholder 5"/>
          <p:cNvSpPr>
            <a:spLocks noGrp="1"/>
          </p:cNvSpPr>
          <p:nvPr>
            <p:ph type="pic" idx="12"/>
          </p:nvPr>
        </p:nvSpPr>
        <p:spPr>
          <a:xfrm>
            <a:off x="457202"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0" name="Picture Placeholder 6"/>
          <p:cNvSpPr>
            <a:spLocks noGrp="1"/>
          </p:cNvSpPr>
          <p:nvPr>
            <p:ph type="pic" idx="13"/>
          </p:nvPr>
        </p:nvSpPr>
        <p:spPr>
          <a:xfrm>
            <a:off x="3193198"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Picture Placeholder 7"/>
          <p:cNvSpPr>
            <a:spLocks noGrp="1"/>
          </p:cNvSpPr>
          <p:nvPr>
            <p:ph type="pic" idx="14"/>
          </p:nvPr>
        </p:nvSpPr>
        <p:spPr>
          <a:xfrm>
            <a:off x="5929194" y="2283095"/>
            <a:ext cx="2735996" cy="1971000"/>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Rectangle 8"/>
          <p:cNvSpPr/>
          <p:nvPr/>
        </p:nvSpPr>
        <p:spPr>
          <a:xfrm>
            <a:off x="0" y="4244546"/>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6460"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22549"/>
            <a:ext cx="8477139" cy="374563"/>
          </a:xfrm>
          <a:prstGeom prst="rect">
            <a:avLst/>
          </a:prstGeom>
        </p:spPr>
        <p:txBody>
          <a:bodyPr vert="horz" lIns="91440" tIns="45720" rIns="91440" bIns="45720" rtlCol="0" anchor="ctr">
            <a:noAutofit/>
          </a:bodyPr>
          <a:lstStyle>
            <a:lvl1pPr>
              <a:defRPr sz="2400" baseline="0">
                <a:solidFill>
                  <a:schemeClr val="bg1"/>
                </a:solidFill>
              </a:defRPr>
            </a:lvl1pPr>
          </a:lstStyle>
          <a:p>
            <a:r>
              <a:rPr lang="en-US" dirty="0"/>
              <a:t>Click to edit image title</a:t>
            </a:r>
          </a:p>
        </p:txBody>
      </p:sp>
      <p:sp>
        <p:nvSpPr>
          <p:cNvPr id="15" name="Text Placeholder 16"/>
          <p:cNvSpPr>
            <a:spLocks noGrp="1"/>
          </p:cNvSpPr>
          <p:nvPr>
            <p:ph type="body" sz="quarter" idx="15" hasCustomPrompt="1"/>
          </p:nvPr>
        </p:nvSpPr>
        <p:spPr>
          <a:xfrm>
            <a:off x="320675" y="4694238"/>
            <a:ext cx="8526463" cy="263525"/>
          </a:xfrm>
        </p:spPr>
        <p:txBody>
          <a:bodyPr lIns="91440" tIns="0" rIns="91440" bIns="0"/>
          <a:lstStyle>
            <a:lvl1pPr marL="0" indent="0">
              <a:lnSpc>
                <a:spcPct val="100000"/>
              </a:lnSpc>
              <a:buNone/>
              <a:defRPr sz="1600" baseline="0">
                <a:solidFill>
                  <a:schemeClr val="bg1"/>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350477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Mast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extBox 12"/>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Copyright © 2017 RMIT University Vietnam</a:t>
            </a:r>
            <a:endParaRPr lang="en-AU" sz="1200" dirty="0">
              <a:solidFill>
                <a:schemeClr val="bg1"/>
              </a:solidFill>
              <a:latin typeface="Arial"/>
              <a:cs typeface="Arial"/>
            </a:endParaRPr>
          </a:p>
        </p:txBody>
      </p:sp>
    </p:spTree>
    <p:custDataLst>
      <p:tags r:id="rId1"/>
    </p:custDataLst>
    <p:extLst>
      <p:ext uri="{BB962C8B-B14F-4D97-AF65-F5344CB8AC3E}">
        <p14:creationId xmlns:p14="http://schemas.microsoft.com/office/powerpoint/2010/main" val="124151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98829" y="4725630"/>
            <a:ext cx="3160738" cy="276999"/>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002060"/>
                </a:solidFill>
                <a:latin typeface="Arial"/>
                <a:cs typeface="Arial"/>
              </a:rPr>
              <a:t>Copyright © 2017 RMIT University Vietnam</a:t>
            </a:r>
            <a:endParaRPr lang="en-AU" sz="1200" dirty="0">
              <a:solidFill>
                <a:srgbClr val="002060"/>
              </a:solidFill>
              <a:latin typeface="Arial"/>
              <a:cs typeface="Arial"/>
            </a:endParaRPr>
          </a:p>
        </p:txBody>
      </p:sp>
    </p:spTree>
    <p:custDataLst>
      <p:tags r:id="rId1"/>
    </p:custDataLst>
    <p:extLst>
      <p:ext uri="{BB962C8B-B14F-4D97-AF65-F5344CB8AC3E}">
        <p14:creationId xmlns:p14="http://schemas.microsoft.com/office/powerpoint/2010/main" val="298211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199" y="1307905"/>
            <a:ext cx="8236131" cy="2924461"/>
          </a:xfrm>
        </p:spPr>
        <p:txBody>
          <a:bodyPr>
            <a:normAutofit/>
          </a:bodyPr>
          <a:lstStyle>
            <a:lvl1pPr marL="342900" indent="-342900">
              <a:spcBef>
                <a:spcPts val="600"/>
              </a:spcBef>
              <a:spcAft>
                <a:spcPts val="600"/>
              </a:spcAft>
              <a:buFont typeface="Arial" panose="020B0604020202020204" pitchFamily="34" charset="0"/>
              <a:buChar char="•"/>
              <a:defRPr sz="2400"/>
            </a:lvl1pPr>
            <a:lvl2pPr marL="742950" indent="-285750">
              <a:spcBef>
                <a:spcPts val="600"/>
              </a:spcBef>
              <a:spcAft>
                <a:spcPts val="600"/>
              </a:spcAft>
              <a:buFont typeface="Wingdings" panose="05000000000000000000" pitchFamily="2" charset="2"/>
              <a:buChar char="§"/>
              <a:defRPr sz="2000"/>
            </a:lvl2pPr>
            <a:lvl3pPr marL="914400" indent="0">
              <a:buNone/>
              <a:defRPr/>
            </a:lvl3pPr>
            <a:lvl4pPr marL="1371600" indent="0">
              <a:buNone/>
              <a:defRPr/>
            </a:lvl4pPr>
            <a:lvl5pPr marL="1828800" indent="0">
              <a:buFont typeface="Arial"/>
              <a:buNone/>
              <a:defRPr/>
            </a:lvl5pPr>
          </a:lstStyle>
          <a:p>
            <a:pPr lvl="0"/>
            <a:r>
              <a:rPr lang="en-US" dirty="0"/>
              <a:t>Edit Master text styles</a:t>
            </a:r>
          </a:p>
          <a:p>
            <a:pPr lvl="1"/>
            <a:r>
              <a:rPr lang="en-US" dirty="0"/>
              <a:t>Edit Master text styles</a:t>
            </a:r>
          </a:p>
        </p:txBody>
      </p:sp>
    </p:spTree>
    <p:extLst>
      <p:ext uri="{BB962C8B-B14F-4D97-AF65-F5344CB8AC3E}">
        <p14:creationId xmlns:p14="http://schemas.microsoft.com/office/powerpoint/2010/main" val="146749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6781"/>
            <a:ext cx="3866995" cy="2186878"/>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p:txBody>
      </p:sp>
      <p:sp>
        <p:nvSpPr>
          <p:cNvPr id="7" name="Title 6"/>
          <p:cNvSpPr>
            <a:spLocks noGrp="1"/>
          </p:cNvSpPr>
          <p:nvPr>
            <p:ph type="title" hasCustomPrompt="1"/>
          </p:nvPr>
        </p:nvSpPr>
        <p:spPr>
          <a:xfrm>
            <a:off x="457200" y="107532"/>
            <a:ext cx="7261922" cy="1111885"/>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307905"/>
            <a:ext cx="7261922" cy="575411"/>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a:t>Edit Master text styles</a:t>
            </a:r>
          </a:p>
        </p:txBody>
      </p:sp>
      <p:sp>
        <p:nvSpPr>
          <p:cNvPr id="14" name="Content Placeholder 2"/>
          <p:cNvSpPr>
            <a:spLocks noGrp="1"/>
          </p:cNvSpPr>
          <p:nvPr>
            <p:ph idx="14"/>
          </p:nvPr>
        </p:nvSpPr>
        <p:spPr>
          <a:xfrm>
            <a:off x="4589346" y="2056781"/>
            <a:ext cx="3866995" cy="2186878"/>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59817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6202556" cy="1111885"/>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8" name="Rectangle 21"/>
          <p:cNvSpPr/>
          <p:nvPr userDrawn="1"/>
        </p:nvSpPr>
        <p:spPr>
          <a:xfrm rot="5400000">
            <a:off x="8023763" y="44804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Picture Placeholder 10"/>
          <p:cNvSpPr>
            <a:spLocks noGrp="1"/>
          </p:cNvSpPr>
          <p:nvPr>
            <p:ph type="pic" sz="quarter" idx="13"/>
          </p:nvPr>
        </p:nvSpPr>
        <p:spPr>
          <a:xfrm>
            <a:off x="726765"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3" name="Picture Placeholder 10"/>
          <p:cNvSpPr>
            <a:spLocks noGrp="1"/>
          </p:cNvSpPr>
          <p:nvPr>
            <p:ph type="pic" sz="quarter" idx="16"/>
          </p:nvPr>
        </p:nvSpPr>
        <p:spPr>
          <a:xfrm>
            <a:off x="3347864"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4" name="Text Placeholder 20"/>
          <p:cNvSpPr>
            <a:spLocks noGrp="1"/>
          </p:cNvSpPr>
          <p:nvPr>
            <p:ph type="body" sz="quarter" idx="17"/>
          </p:nvPr>
        </p:nvSpPr>
        <p:spPr>
          <a:xfrm>
            <a:off x="3347864"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5" name="Text Placeholder 22"/>
          <p:cNvSpPr>
            <a:spLocks noGrp="1"/>
          </p:cNvSpPr>
          <p:nvPr>
            <p:ph type="body" sz="quarter" idx="18"/>
          </p:nvPr>
        </p:nvSpPr>
        <p:spPr>
          <a:xfrm>
            <a:off x="3347864"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36" name="Picture Placeholder 10"/>
          <p:cNvSpPr>
            <a:spLocks noGrp="1"/>
          </p:cNvSpPr>
          <p:nvPr>
            <p:ph type="pic" sz="quarter" idx="19"/>
          </p:nvPr>
        </p:nvSpPr>
        <p:spPr>
          <a:xfrm>
            <a:off x="5940152" y="1727936"/>
            <a:ext cx="1177925" cy="1177925"/>
          </a:xfrm>
          <a:prstGeom prst="ellipse">
            <a:avLst/>
          </a:prstGeom>
        </p:spPr>
        <p:txBody>
          <a:bodyPr>
            <a:noAutofit/>
          </a:bodyPr>
          <a:lstStyle>
            <a:lvl1pPr marL="0" indent="0">
              <a:buNone/>
              <a:defRPr sz="800"/>
            </a:lvl1pPr>
          </a:lstStyle>
          <a:p>
            <a:r>
              <a:rPr lang="en-US"/>
              <a:t>Click icon to add picture</a:t>
            </a:r>
            <a:endParaRPr lang="en-US" dirty="0"/>
          </a:p>
        </p:txBody>
      </p:sp>
      <p:sp>
        <p:nvSpPr>
          <p:cNvPr id="37" name="Text Placeholder 20"/>
          <p:cNvSpPr>
            <a:spLocks noGrp="1"/>
          </p:cNvSpPr>
          <p:nvPr>
            <p:ph type="body" sz="quarter" idx="20"/>
          </p:nvPr>
        </p:nvSpPr>
        <p:spPr>
          <a:xfrm>
            <a:off x="594015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38" name="Text Placeholder 22"/>
          <p:cNvSpPr>
            <a:spLocks noGrp="1"/>
          </p:cNvSpPr>
          <p:nvPr>
            <p:ph type="body" sz="quarter" idx="21"/>
          </p:nvPr>
        </p:nvSpPr>
        <p:spPr>
          <a:xfrm>
            <a:off x="5940152" y="3333326"/>
            <a:ext cx="2332038" cy="606772"/>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Tree>
    <p:extLst>
      <p:ext uri="{BB962C8B-B14F-4D97-AF65-F5344CB8AC3E}">
        <p14:creationId xmlns:p14="http://schemas.microsoft.com/office/powerpoint/2010/main" val="2751053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ree Content with images">
    <p:spTree>
      <p:nvGrpSpPr>
        <p:cNvPr id="1" name=""/>
        <p:cNvGrpSpPr/>
        <p:nvPr/>
      </p:nvGrpSpPr>
      <p:grpSpPr>
        <a:xfrm>
          <a:off x="0" y="0"/>
          <a:ext cx="0" cy="0"/>
          <a:chOff x="0" y="0"/>
          <a:chExt cx="0" cy="0"/>
        </a:xfrm>
      </p:grpSpPr>
      <p:sp>
        <p:nvSpPr>
          <p:cNvPr id="16" name="Rectangle 15"/>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1" name="Picture Placeholder 10"/>
          <p:cNvSpPr>
            <a:spLocks noGrp="1"/>
          </p:cNvSpPr>
          <p:nvPr>
            <p:ph type="pic" sz="quarter" idx="13"/>
          </p:nvPr>
        </p:nvSpPr>
        <p:spPr>
          <a:xfrm>
            <a:off x="726765"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21" name="Text Placeholder 20"/>
          <p:cNvSpPr>
            <a:spLocks noGrp="1"/>
          </p:cNvSpPr>
          <p:nvPr>
            <p:ph type="body" sz="quarter" idx="14"/>
          </p:nvPr>
        </p:nvSpPr>
        <p:spPr>
          <a:xfrm>
            <a:off x="726765"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23" name="Text Placeholder 22"/>
          <p:cNvSpPr>
            <a:spLocks noGrp="1"/>
          </p:cNvSpPr>
          <p:nvPr>
            <p:ph type="body" sz="quarter" idx="15"/>
          </p:nvPr>
        </p:nvSpPr>
        <p:spPr>
          <a:xfrm>
            <a:off x="726765"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4" name="Text Placeholder 3"/>
          <p:cNvSpPr>
            <a:spLocks noGrp="1"/>
          </p:cNvSpPr>
          <p:nvPr>
            <p:ph type="body" sz="quarter" idx="22" hasCustomPrompt="1"/>
          </p:nvPr>
        </p:nvSpPr>
        <p:spPr>
          <a:xfrm>
            <a:off x="867472"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3" name="Picture Placeholder 10"/>
          <p:cNvSpPr>
            <a:spLocks noGrp="1"/>
          </p:cNvSpPr>
          <p:nvPr>
            <p:ph type="pic" sz="quarter" idx="23"/>
          </p:nvPr>
        </p:nvSpPr>
        <p:spPr>
          <a:xfrm>
            <a:off x="3491880"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4" name="Text Placeholder 20"/>
          <p:cNvSpPr>
            <a:spLocks noGrp="1"/>
          </p:cNvSpPr>
          <p:nvPr>
            <p:ph type="body" sz="quarter" idx="24"/>
          </p:nvPr>
        </p:nvSpPr>
        <p:spPr>
          <a:xfrm>
            <a:off x="3491880"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5" name="Text Placeholder 22"/>
          <p:cNvSpPr>
            <a:spLocks noGrp="1"/>
          </p:cNvSpPr>
          <p:nvPr>
            <p:ph type="body" sz="quarter" idx="25"/>
          </p:nvPr>
        </p:nvSpPr>
        <p:spPr>
          <a:xfrm>
            <a:off x="3491880" y="3333326"/>
            <a:ext cx="2332038" cy="935114"/>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46" name="Text Placeholder 3"/>
          <p:cNvSpPr>
            <a:spLocks noGrp="1"/>
          </p:cNvSpPr>
          <p:nvPr>
            <p:ph type="body" sz="quarter" idx="26" hasCustomPrompt="1"/>
          </p:nvPr>
        </p:nvSpPr>
        <p:spPr>
          <a:xfrm>
            <a:off x="3632587"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47" name="Picture Placeholder 10"/>
          <p:cNvSpPr>
            <a:spLocks noGrp="1"/>
          </p:cNvSpPr>
          <p:nvPr>
            <p:ph type="pic" sz="quarter" idx="27"/>
          </p:nvPr>
        </p:nvSpPr>
        <p:spPr>
          <a:xfrm>
            <a:off x="6300192" y="696139"/>
            <a:ext cx="2073430" cy="207343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US" dirty="0"/>
          </a:p>
        </p:txBody>
      </p:sp>
      <p:sp>
        <p:nvSpPr>
          <p:cNvPr id="48" name="Text Placeholder 20"/>
          <p:cNvSpPr>
            <a:spLocks noGrp="1"/>
          </p:cNvSpPr>
          <p:nvPr>
            <p:ph type="body" sz="quarter" idx="28"/>
          </p:nvPr>
        </p:nvSpPr>
        <p:spPr>
          <a:xfrm>
            <a:off x="6300192" y="2954881"/>
            <a:ext cx="2336180" cy="378445"/>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Edit Master text styles</a:t>
            </a:r>
          </a:p>
        </p:txBody>
      </p:sp>
      <p:sp>
        <p:nvSpPr>
          <p:cNvPr id="49" name="Text Placeholder 22"/>
          <p:cNvSpPr>
            <a:spLocks noGrp="1"/>
          </p:cNvSpPr>
          <p:nvPr>
            <p:ph type="body" sz="quarter" idx="29"/>
          </p:nvPr>
        </p:nvSpPr>
        <p:spPr>
          <a:xfrm>
            <a:off x="6300192" y="3333326"/>
            <a:ext cx="2332038" cy="935113"/>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a:t>
            </a:r>
          </a:p>
        </p:txBody>
      </p:sp>
      <p:sp>
        <p:nvSpPr>
          <p:cNvPr id="50" name="Text Placeholder 3"/>
          <p:cNvSpPr>
            <a:spLocks noGrp="1"/>
          </p:cNvSpPr>
          <p:nvPr>
            <p:ph type="body" sz="quarter" idx="30" hasCustomPrompt="1"/>
          </p:nvPr>
        </p:nvSpPr>
        <p:spPr>
          <a:xfrm>
            <a:off x="6440899" y="137535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dirty="0"/>
              <a:t>—</a:t>
            </a:r>
            <a:br>
              <a:rPr lang="en-US" dirty="0"/>
            </a:br>
            <a:r>
              <a:rPr lang="en-US" dirty="0"/>
              <a:t>Click to edit Master text styles</a:t>
            </a:r>
          </a:p>
        </p:txBody>
      </p:sp>
      <p:sp>
        <p:nvSpPr>
          <p:cNvPr id="20" name="Rectangle 19"/>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2516524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52214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4281" y="796925"/>
            <a:ext cx="6674319" cy="1420019"/>
          </a:xfrm>
        </p:spPr>
        <p:txBody>
          <a:bodyPr anchor="b">
            <a:normAutofit/>
          </a:bodyPr>
          <a:lstStyle>
            <a:lvl1pPr algn="l">
              <a:lnSpc>
                <a:spcPct val="150000"/>
              </a:lnSpc>
              <a:defRPr sz="3600" b="1">
                <a:solidFill>
                  <a:srgbClr val="000054"/>
                </a:solidFill>
              </a:defRPr>
            </a:lvl1pPr>
          </a:lstStyle>
          <a:p>
            <a:r>
              <a:rPr lang="en-US" dirty="0"/>
              <a:t>Click to edit title</a:t>
            </a:r>
          </a:p>
        </p:txBody>
      </p:sp>
      <p:sp>
        <p:nvSpPr>
          <p:cNvPr id="3" name="Subtitle 2"/>
          <p:cNvSpPr>
            <a:spLocks noGrp="1"/>
          </p:cNvSpPr>
          <p:nvPr>
            <p:ph type="subTitle" idx="1" hasCustomPrompt="1"/>
          </p:nvPr>
        </p:nvSpPr>
        <p:spPr>
          <a:xfrm>
            <a:off x="1174281" y="2220382"/>
            <a:ext cx="6676750" cy="1009846"/>
          </a:xfrm>
        </p:spPr>
        <p:txBody>
          <a:bodyPr wrap="square">
            <a:spAutoFit/>
          </a:bodyPr>
          <a:lstStyle>
            <a:lvl1pPr marL="0" indent="0" algn="l">
              <a:lnSpc>
                <a:spcPct val="150000"/>
              </a:lnSpc>
              <a:buNone/>
              <a:defRPr sz="2800">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slide subtitle</a:t>
            </a:r>
          </a:p>
        </p:txBody>
      </p:sp>
    </p:spTree>
    <p:custDataLst>
      <p:tags r:id="rId1"/>
    </p:custDataLst>
    <p:extLst>
      <p:ext uri="{BB962C8B-B14F-4D97-AF65-F5344CB8AC3E}">
        <p14:creationId xmlns:p14="http://schemas.microsoft.com/office/powerpoint/2010/main" val="1713635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E60028"/>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83495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nternal Page">
    <p:spTree>
      <p:nvGrpSpPr>
        <p:cNvPr id="1" name=""/>
        <p:cNvGrpSpPr/>
        <p:nvPr/>
      </p:nvGrpSpPr>
      <p:grpSpPr>
        <a:xfrm>
          <a:off x="0" y="0"/>
          <a:ext cx="0" cy="0"/>
          <a:chOff x="0" y="0"/>
          <a:chExt cx="0" cy="0"/>
        </a:xfrm>
      </p:grpSpPr>
      <p:sp>
        <p:nvSpPr>
          <p:cNvPr id="11" name="Rectangle 10"/>
          <p:cNvSpPr/>
          <p:nvPr userDrawn="1"/>
        </p:nvSpPr>
        <p:spPr>
          <a:xfrm>
            <a:off x="0" y="1"/>
            <a:ext cx="9144000" cy="51435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AA00AA"/>
              </a:solidFill>
            </a:endParaRPr>
          </a:p>
        </p:txBody>
      </p:sp>
      <p:sp>
        <p:nvSpPr>
          <p:cNvPr id="10" name="Text Placeholder 9"/>
          <p:cNvSpPr>
            <a:spLocks noGrp="1"/>
          </p:cNvSpPr>
          <p:nvPr>
            <p:ph type="body" sz="quarter" idx="13" hasCustomPrompt="1"/>
          </p:nvPr>
        </p:nvSpPr>
        <p:spPr>
          <a:xfrm>
            <a:off x="457200" y="245440"/>
            <a:ext cx="7627938" cy="3868121"/>
          </a:xfrm>
        </p:spPr>
        <p:txBody>
          <a:bodyPr>
            <a:normAutofit/>
          </a:bodyPr>
          <a:lstStyle>
            <a:lvl1pPr marL="0" indent="0">
              <a:lnSpc>
                <a:spcPct val="90000"/>
              </a:lnSpc>
              <a:buNone/>
              <a:defRPr sz="4000" b="1">
                <a:solidFill>
                  <a:schemeClr val="bg1"/>
                </a:solidFill>
              </a:defRPr>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7AE1AA"/>
                </a:solidFill>
              </a:rPr>
              <a:t>—</a:t>
            </a:r>
            <a:br>
              <a:rPr lang="en-US" dirty="0"/>
            </a:br>
            <a:r>
              <a:rPr lang="en-US" dirty="0"/>
              <a:t>Click to edit Master text styles</a:t>
            </a:r>
          </a:p>
        </p:txBody>
      </p:sp>
      <p:pic>
        <p:nvPicPr>
          <p:cNvPr id="12" name="Picture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4329266"/>
            <a:ext cx="1357693" cy="608155"/>
          </a:xfrm>
          <a:prstGeom prst="rect">
            <a:avLst/>
          </a:prstGeom>
        </p:spPr>
      </p:pic>
      <p:sp>
        <p:nvSpPr>
          <p:cNvPr id="9" name="Rectangle 8"/>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extLst>
      <p:ext uri="{BB962C8B-B14F-4D97-AF65-F5344CB8AC3E}">
        <p14:creationId xmlns:p14="http://schemas.microsoft.com/office/powerpoint/2010/main" val="275043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85800"/>
          </a:xfrm>
          <a:ln w="19050">
            <a:solidFill>
              <a:schemeClr val="bg1"/>
            </a:solidFill>
          </a:ln>
        </p:spPr>
        <p:txBody>
          <a:bodyPr>
            <a:noAutofit/>
          </a:bodyPr>
          <a:lstStyle>
            <a:lvl1pPr marL="0" indent="228600" algn="l">
              <a:defRPr sz="2400" b="1" baseline="0">
                <a:solidFill>
                  <a:srgbClr val="DBDCDD"/>
                </a:solidFill>
              </a:defRPr>
            </a:lvl1pPr>
          </a:lstStyle>
          <a:p>
            <a:r>
              <a:rPr lang="en-US" dirty="0"/>
              <a:t>Click to edit Table of Contents </a:t>
            </a:r>
          </a:p>
        </p:txBody>
      </p:sp>
      <p:sp>
        <p:nvSpPr>
          <p:cNvPr id="5" name="Content Placeholder 2"/>
          <p:cNvSpPr>
            <a:spLocks noGrp="1"/>
          </p:cNvSpPr>
          <p:nvPr>
            <p:ph idx="1"/>
          </p:nvPr>
        </p:nvSpPr>
        <p:spPr>
          <a:xfrm>
            <a:off x="550397" y="1167454"/>
            <a:ext cx="5850403" cy="3513406"/>
          </a:xfrm>
          <a:noFill/>
          <a:ln w="19050" cmpd="sng">
            <a:solidFill>
              <a:schemeClr val="bg1"/>
            </a:solidFill>
          </a:ln>
        </p:spPr>
        <p:txBody>
          <a:bodyPr lIns="180000" tIns="180000" rIns="180000" bIns="180000"/>
          <a:lstStyle>
            <a:lvl1pPr>
              <a:lnSpc>
                <a:spcPct val="150000"/>
              </a:lnSpc>
              <a:defRPr sz="2400">
                <a:solidFill>
                  <a:srgbClr val="DBDCDD"/>
                </a:solidFill>
              </a:defRPr>
            </a:lvl1pPr>
            <a:lvl2pPr marL="742950" indent="-285750">
              <a:lnSpc>
                <a:spcPct val="150000"/>
              </a:lnSpc>
              <a:buFont typeface="Courier New"/>
              <a:buChar char="o"/>
              <a:defRPr sz="2200">
                <a:solidFill>
                  <a:srgbClr val="DBDCDD"/>
                </a:solidFill>
              </a:defRPr>
            </a:lvl2pPr>
            <a:lvl3pPr>
              <a:lnSpc>
                <a:spcPct val="150000"/>
              </a:lnSpc>
              <a:defRPr sz="2000">
                <a:solidFill>
                  <a:srgbClr val="DBDCDD"/>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72425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_alternativ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Table of content"/>
          <p:cNvSpPr>
            <a:spLocks noGrp="1"/>
          </p:cNvSpPr>
          <p:nvPr>
            <p:ph type="ctrTitle" hasCustomPrompt="1"/>
          </p:nvPr>
        </p:nvSpPr>
        <p:spPr>
          <a:xfrm>
            <a:off x="550397" y="481915"/>
            <a:ext cx="5850535" cy="698156"/>
          </a:xfrm>
          <a:ln w="19050">
            <a:solidFill>
              <a:srgbClr val="000054"/>
            </a:solidFill>
          </a:ln>
        </p:spPr>
        <p:txBody>
          <a:bodyPr>
            <a:noAutofit/>
          </a:bodyPr>
          <a:lstStyle>
            <a:lvl1pPr marL="228600" indent="0" algn="l">
              <a:tabLst/>
              <a:defRPr sz="2200" b="1" baseline="0">
                <a:solidFill>
                  <a:srgbClr val="000054"/>
                </a:solidFill>
              </a:defRPr>
            </a:lvl1pPr>
          </a:lstStyle>
          <a:p>
            <a:r>
              <a:rPr lang="en-US" dirty="0"/>
              <a:t>Click to edit Table of Contents</a:t>
            </a:r>
          </a:p>
        </p:txBody>
      </p:sp>
      <p:sp>
        <p:nvSpPr>
          <p:cNvPr id="5" name="Content Placeholder 2"/>
          <p:cNvSpPr>
            <a:spLocks noGrp="1"/>
          </p:cNvSpPr>
          <p:nvPr>
            <p:ph idx="1"/>
          </p:nvPr>
        </p:nvSpPr>
        <p:spPr>
          <a:xfrm>
            <a:off x="550397" y="1180332"/>
            <a:ext cx="5850403" cy="3513406"/>
          </a:xfrm>
          <a:noFill/>
          <a:ln w="19050" cmpd="sng">
            <a:solidFill>
              <a:srgbClr val="000054"/>
            </a:solidFill>
          </a:ln>
        </p:spPr>
        <p:txBody>
          <a:bodyPr lIns="180000" tIns="180000" rIns="180000" bIns="180000"/>
          <a:lstStyle>
            <a:lvl1pPr>
              <a:lnSpc>
                <a:spcPct val="150000"/>
              </a:lnSpc>
              <a:spcBef>
                <a:spcPts val="1000"/>
              </a:spcBef>
              <a:defRPr sz="2400">
                <a:solidFill>
                  <a:srgbClr val="000054"/>
                </a:solidFill>
              </a:defRPr>
            </a:lvl1pPr>
            <a:lvl2pPr marL="742950" indent="-285750">
              <a:lnSpc>
                <a:spcPct val="150000"/>
              </a:lnSpc>
              <a:spcBef>
                <a:spcPts val="1000"/>
              </a:spcBef>
              <a:buFont typeface="Courier New"/>
              <a:buChar char="o"/>
              <a:defRPr sz="2200">
                <a:solidFill>
                  <a:srgbClr val="000054"/>
                </a:solidFill>
              </a:defRPr>
            </a:lvl2pPr>
            <a:lvl3pPr>
              <a:lnSpc>
                <a:spcPct val="150000"/>
              </a:lnSpc>
              <a:spcBef>
                <a:spcPts val="1000"/>
              </a:spcBef>
              <a:defRPr sz="2000">
                <a:solidFill>
                  <a:srgbClr val="000054"/>
                </a:solidFill>
              </a:defRPr>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993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chemeClr val="bg1"/>
            </a:solidFill>
          </a:ln>
        </p:spPr>
        <p:txBody>
          <a:bodyPr lIns="180000" anchor="ctr">
            <a:normAutofit/>
          </a:bodyPr>
          <a:lstStyle>
            <a:lvl1pPr marL="115888" indent="0" algn="l">
              <a:lnSpc>
                <a:spcPct val="150000"/>
              </a:lnSpc>
              <a:spcBef>
                <a:spcPts val="0"/>
              </a:spcBef>
              <a:defRPr sz="3800" b="1" i="0" cap="none">
                <a:solidFill>
                  <a:srgbClr val="DBDCDD"/>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chemeClr val="bg1"/>
            </a:solidFill>
          </a:ln>
        </p:spPr>
        <p:txBody>
          <a:bodyPr anchor="t">
            <a:spAutoFit/>
          </a:bodyPr>
          <a:lstStyle>
            <a:lvl1pPr marL="111125" indent="0">
              <a:lnSpc>
                <a:spcPct val="150000"/>
              </a:lnSpc>
              <a:buNone/>
              <a:defRPr sz="2400">
                <a:solidFill>
                  <a:srgbClr val="DBDCD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6B7A6BE-7A3D-1C4F-BEDA-C5431FB9FC0F}" type="slidenum">
              <a:rPr lang="en-US" smtClean="0"/>
              <a:pPr/>
              <a:t>‹#›</a:t>
            </a:fld>
            <a:endParaRPr lang="en-US" dirty="0"/>
          </a:p>
        </p:txBody>
      </p:sp>
      <p:sp>
        <p:nvSpPr>
          <p:cNvPr id="5" name="Rectangle 4">
            <a:extLst>
              <a:ext uri="{FF2B5EF4-FFF2-40B4-BE49-F238E27FC236}">
                <a16:creationId xmlns:a16="http://schemas.microsoft.com/office/drawing/2014/main" id="{08D12B2B-B096-43B9-BD1C-E28BB6F2A691}"/>
              </a:ext>
            </a:extLst>
          </p:cNvPr>
          <p:cNvSpPr/>
          <p:nvPr userDrawn="1"/>
        </p:nvSpPr>
        <p:spPr>
          <a:xfrm>
            <a:off x="0" y="1"/>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AC11200A-D063-44EA-8B17-8952F6E751D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82331" y="4329266"/>
            <a:ext cx="1326397" cy="594137"/>
          </a:xfrm>
          <a:prstGeom prst="rect">
            <a:avLst/>
          </a:prstGeom>
        </p:spPr>
      </p:pic>
      <p:sp>
        <p:nvSpPr>
          <p:cNvPr id="8" name="Rectangle 21">
            <a:extLst>
              <a:ext uri="{FF2B5EF4-FFF2-40B4-BE49-F238E27FC236}">
                <a16:creationId xmlns:a16="http://schemas.microsoft.com/office/drawing/2014/main" id="{67E86C77-DEC0-47DE-8486-E59252DB70F4}"/>
              </a:ext>
            </a:extLst>
          </p:cNvPr>
          <p:cNvSpPr/>
          <p:nvPr userDrawn="1"/>
        </p:nvSpPr>
        <p:spPr>
          <a:xfrm rot="16200000" flipH="1">
            <a:off x="7069086" y="3262757"/>
            <a:ext cx="1288305"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12">
            <a:extLst>
              <a:ext uri="{FF2B5EF4-FFF2-40B4-BE49-F238E27FC236}">
                <a16:creationId xmlns:a16="http://schemas.microsoft.com/office/drawing/2014/main" id="{139BBD1D-A4B6-422A-A786-CAA1981093BD}"/>
              </a:ext>
            </a:extLst>
          </p:cNvPr>
          <p:cNvSpPr/>
          <p:nvPr userDrawn="1"/>
        </p:nvSpPr>
        <p:spPr>
          <a:xfrm rot="16200000" flipH="1">
            <a:off x="7101252" y="-624605"/>
            <a:ext cx="1231191"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431A2CC5-6919-4DDD-BC8C-CAF4023CA8D9}"/>
              </a:ext>
            </a:extLst>
          </p:cNvPr>
          <p:cNvSpPr txBox="1"/>
          <p:nvPr userDrawn="1"/>
        </p:nvSpPr>
        <p:spPr>
          <a:xfrm>
            <a:off x="-421268" y="278780"/>
            <a:ext cx="184666" cy="369332"/>
          </a:xfrm>
          <a:prstGeom prst="rect">
            <a:avLst/>
          </a:prstGeom>
          <a:noFill/>
        </p:spPr>
        <p:txBody>
          <a:bodyPr wrap="none" rtlCol="0">
            <a:spAutoFit/>
          </a:bodyPr>
          <a:lstStyle/>
          <a:p>
            <a:endParaRPr lang="en-US" dirty="0"/>
          </a:p>
        </p:txBody>
      </p:sp>
      <p:sp>
        <p:nvSpPr>
          <p:cNvPr id="11" name="Rectangle 10">
            <a:extLst>
              <a:ext uri="{FF2B5EF4-FFF2-40B4-BE49-F238E27FC236}">
                <a16:creationId xmlns:a16="http://schemas.microsoft.com/office/drawing/2014/main" id="{E8E75E3C-E81C-4058-9D7D-F0C543925037}"/>
              </a:ext>
            </a:extLst>
          </p:cNvPr>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custDataLst>
      <p:tags r:id="rId1"/>
    </p:custDataLst>
    <p:extLst>
      <p:ext uri="{BB962C8B-B14F-4D97-AF65-F5344CB8AC3E}">
        <p14:creationId xmlns:p14="http://schemas.microsoft.com/office/powerpoint/2010/main" val="389539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_alternativ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title="Section title"/>
          <p:cNvSpPr>
            <a:spLocks noGrp="1"/>
          </p:cNvSpPr>
          <p:nvPr>
            <p:ph type="title" hasCustomPrompt="1"/>
          </p:nvPr>
        </p:nvSpPr>
        <p:spPr>
          <a:xfrm>
            <a:off x="866275" y="1339734"/>
            <a:ext cx="6391175" cy="1249461"/>
          </a:xfrm>
          <a:noFill/>
          <a:ln w="19050">
            <a:solidFill>
              <a:srgbClr val="000054"/>
            </a:solidFill>
          </a:ln>
        </p:spPr>
        <p:txBody>
          <a:bodyPr lIns="180000" anchor="ctr">
            <a:normAutofit/>
          </a:bodyPr>
          <a:lstStyle>
            <a:lvl1pPr marL="115888" indent="0" algn="l">
              <a:lnSpc>
                <a:spcPct val="150000"/>
              </a:lnSpc>
              <a:spcBef>
                <a:spcPts val="0"/>
              </a:spcBef>
              <a:defRPr sz="3800" b="1" i="0" cap="none" baseline="0">
                <a:solidFill>
                  <a:srgbClr val="000054"/>
                </a:solidFill>
                <a:latin typeface="Arial"/>
                <a:cs typeface="Arial"/>
              </a:defRPr>
            </a:lvl1pPr>
          </a:lstStyle>
          <a:p>
            <a:r>
              <a:rPr lang="en-US" dirty="0"/>
              <a:t>Click to edit Section title</a:t>
            </a:r>
          </a:p>
        </p:txBody>
      </p:sp>
      <p:sp>
        <p:nvSpPr>
          <p:cNvPr id="3" name="Text Placeholder 2" title="Section subtitle"/>
          <p:cNvSpPr>
            <a:spLocks noGrp="1"/>
          </p:cNvSpPr>
          <p:nvPr>
            <p:ph type="body" idx="1"/>
          </p:nvPr>
        </p:nvSpPr>
        <p:spPr>
          <a:xfrm>
            <a:off x="866273" y="2589200"/>
            <a:ext cx="6391175" cy="917513"/>
          </a:xfrm>
          <a:noFill/>
          <a:ln w="19050">
            <a:solidFill>
              <a:srgbClr val="000054"/>
            </a:solidFill>
          </a:ln>
        </p:spPr>
        <p:txBody>
          <a:bodyPr anchor="t">
            <a:spAutoFit/>
          </a:bodyPr>
          <a:lstStyle>
            <a:lvl1pPr marL="111125" indent="0">
              <a:lnSpc>
                <a:spcPct val="150000"/>
              </a:lnSpc>
              <a:buNone/>
              <a:defRPr sz="2400">
                <a:solidFill>
                  <a:srgbClr val="00005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lvl1pPr>
              <a:defRPr>
                <a:solidFill>
                  <a:srgbClr val="000054"/>
                </a:solidFill>
              </a:defRPr>
            </a:lvl1pPr>
          </a:lstStyle>
          <a:p>
            <a:fld id="{66B7A6BE-7A3D-1C4F-BEDA-C5431FB9FC0F}" type="slidenum">
              <a:rPr lang="en-US" smtClean="0"/>
              <a:pPr/>
              <a:t>‹#›</a:t>
            </a:fld>
            <a:endParaRPr lang="en-US" dirty="0"/>
          </a:p>
        </p:txBody>
      </p:sp>
    </p:spTree>
    <p:custDataLst>
      <p:tags r:id="rId1"/>
    </p:custDataLst>
    <p:extLst>
      <p:ext uri="{BB962C8B-B14F-4D97-AF65-F5344CB8AC3E}">
        <p14:creationId xmlns:p14="http://schemas.microsoft.com/office/powerpoint/2010/main" val="19640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902524"/>
            <a:ext cx="8728363" cy="3794167"/>
          </a:xfrm>
          <a:solidFill>
            <a:srgbClr val="D9D9D9"/>
          </a:solidFill>
          <a:ln w="19050" cmpd="sng">
            <a:solidFill>
              <a:srgbClr val="000054"/>
            </a:solidFill>
          </a:ln>
        </p:spPr>
        <p:txBody>
          <a:bodyPr lIns="180000" tIns="91440" rIns="180000" bIns="91440"/>
          <a:lstStyle>
            <a:lvl1pPr>
              <a:lnSpc>
                <a:spcPct val="150000"/>
              </a:lnSpc>
              <a:defRPr sz="2400"/>
            </a:lvl1pPr>
            <a:lvl2pPr marL="742950" indent="-285750">
              <a:lnSpc>
                <a:spcPct val="150000"/>
              </a:lnSpc>
              <a:buFont typeface="Courier New"/>
              <a:buChar char="o"/>
              <a:defRPr sz="2200"/>
            </a:lvl2pPr>
            <a:lvl3pPr>
              <a:lnSpc>
                <a:spcPct val="150000"/>
              </a:lnSpc>
              <a:defRPr sz="2000"/>
            </a:lvl3pPr>
            <a:lvl4pPr marL="1600200" indent="-228600">
              <a:buFont typeface="Courier New"/>
              <a:buChar char="o"/>
              <a:defRPr sz="2200"/>
            </a:lvl4pPr>
            <a:lvl5pPr>
              <a:defRPr sz="2200"/>
            </a:lvl5pPr>
          </a:lstStyle>
          <a:p>
            <a:pPr lvl="0"/>
            <a:r>
              <a:rPr lang="en-US"/>
              <a:t>Edit Master text styles</a:t>
            </a:r>
          </a:p>
          <a:p>
            <a:pPr lvl="1"/>
            <a:r>
              <a:rPr lang="en-US"/>
              <a:t>Second level</a:t>
            </a:r>
          </a:p>
          <a:p>
            <a:pPr lvl="2"/>
            <a:r>
              <a:rPr lang="en-US"/>
              <a:t>Third level</a:t>
            </a:r>
          </a:p>
        </p:txBody>
      </p:sp>
      <p:sp>
        <p:nvSpPr>
          <p:cNvPr id="4" name="Rectangle 3"/>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1" baseline="0">
                <a:solidFill>
                  <a:srgbClr val="DBDCDD"/>
                </a:solidFill>
                <a:latin typeface="Arial"/>
                <a:cs typeface="Arial"/>
              </a:defRPr>
            </a:lvl1pPr>
          </a:lstStyle>
          <a:p>
            <a:r>
              <a:rPr lang="en-US" dirty="0"/>
              <a:t>Click to edit title</a:t>
            </a:r>
          </a:p>
        </p:txBody>
      </p:sp>
      <p:sp>
        <p:nvSpPr>
          <p:cNvPr id="7" name="Slide Number Placeholder 5"/>
          <p:cNvSpPr>
            <a:spLocks noGrp="1"/>
          </p:cNvSpPr>
          <p:nvPr>
            <p:ph type="sldNum" sz="quarter" idx="12"/>
          </p:nvPr>
        </p:nvSpPr>
        <p:spPr>
          <a:xfrm>
            <a:off x="6553200" y="4767263"/>
            <a:ext cx="2133600" cy="273844"/>
          </a:xfrm>
        </p:spPr>
        <p:txBody>
          <a:bodyPr/>
          <a:lstStyle>
            <a:lvl1pPr>
              <a:defRPr>
                <a:solidFill>
                  <a:srgbClr val="000054"/>
                </a:solidFill>
              </a:defRPr>
            </a:lvl1pPr>
          </a:lstStyle>
          <a:p>
            <a:fld id="{66B7A6BE-7A3D-1C4F-BEDA-C5431FB9FC0F}" type="slidenum">
              <a:rPr lang="en-US" smtClean="0"/>
              <a:pPr/>
              <a:t>‹#›</a:t>
            </a:fld>
            <a:endParaRPr lang="en-US" dirty="0"/>
          </a:p>
        </p:txBody>
      </p:sp>
      <p:pic>
        <p:nvPicPr>
          <p:cNvPr id="1027"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637" y="-5806"/>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3632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rgbClr val="D9D9D9"/>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005" y="285008"/>
            <a:ext cx="8752114" cy="4083105"/>
          </a:xfrm>
          <a:ln w="19050">
            <a:solidFill>
              <a:srgbClr val="000054"/>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Slide Number Placeholder 8"/>
          <p:cNvSpPr>
            <a:spLocks noGrp="1"/>
          </p:cNvSpPr>
          <p:nvPr>
            <p:ph type="sldNum" sz="quarter" idx="12"/>
          </p:nvPr>
        </p:nvSpPr>
        <p:spPr/>
        <p:txBody>
          <a:bodyPr/>
          <a:lstStyle/>
          <a:p>
            <a:fld id="{66B7A6BE-7A3D-1C4F-BEDA-C5431FB9FC0F}" type="slidenum">
              <a:rPr lang="en-US" smtClean="0"/>
              <a:pPr/>
              <a:t>‹#›</a:t>
            </a:fld>
            <a:endParaRPr lang="en-US"/>
          </a:p>
        </p:txBody>
      </p:sp>
      <p:sp>
        <p:nvSpPr>
          <p:cNvPr id="5" name="Rectangle 4"/>
          <p:cNvSpPr/>
          <p:nvPr/>
        </p:nvSpPr>
        <p:spPr>
          <a:xfrm>
            <a:off x="0" y="4244547"/>
            <a:ext cx="9144405" cy="898954"/>
          </a:xfrm>
          <a:prstGeom prst="rect">
            <a:avLst/>
          </a:prstGeom>
          <a:solidFill>
            <a:srgbClr val="0000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452831" y="4451927"/>
            <a:ext cx="691169" cy="69197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Placeholder 1" title="Photo title"/>
          <p:cNvSpPr>
            <a:spLocks noGrp="1"/>
          </p:cNvSpPr>
          <p:nvPr>
            <p:ph type="title" hasCustomPrompt="1"/>
          </p:nvPr>
        </p:nvSpPr>
        <p:spPr>
          <a:xfrm>
            <a:off x="321275" y="4302350"/>
            <a:ext cx="8477139" cy="374563"/>
          </a:xfrm>
          <a:prstGeom prst="rect">
            <a:avLst/>
          </a:prstGeom>
        </p:spPr>
        <p:txBody>
          <a:bodyPr vert="horz" lIns="91440" tIns="45720" rIns="91440" bIns="45720" rtlCol="0" anchor="ctr">
            <a:noAutofit/>
          </a:bodyPr>
          <a:lstStyle>
            <a:lvl1pPr>
              <a:defRPr sz="2400" baseline="0">
                <a:solidFill>
                  <a:srgbClr val="DBDCDD"/>
                </a:solidFill>
              </a:defRPr>
            </a:lvl1pPr>
          </a:lstStyle>
          <a:p>
            <a:r>
              <a:rPr lang="en-US" dirty="0"/>
              <a:t>Click to edit image title</a:t>
            </a:r>
          </a:p>
        </p:txBody>
      </p:sp>
      <p:sp>
        <p:nvSpPr>
          <p:cNvPr id="17" name="Text Placeholder 16"/>
          <p:cNvSpPr>
            <a:spLocks noGrp="1"/>
          </p:cNvSpPr>
          <p:nvPr>
            <p:ph type="body" sz="quarter" idx="13" hasCustomPrompt="1"/>
          </p:nvPr>
        </p:nvSpPr>
        <p:spPr>
          <a:xfrm>
            <a:off x="320676" y="4694238"/>
            <a:ext cx="8477740" cy="263525"/>
          </a:xfrm>
        </p:spPr>
        <p:txBody>
          <a:bodyPr lIns="91440" tIns="0" rIns="91440" bIns="0"/>
          <a:lstStyle>
            <a:lvl1pPr marL="0" indent="0">
              <a:lnSpc>
                <a:spcPct val="100000"/>
              </a:lnSpc>
              <a:buNone/>
              <a:defRPr sz="1600" baseline="0">
                <a:solidFill>
                  <a:srgbClr val="DBDCDD"/>
                </a:solidFill>
              </a:defRPr>
            </a:lvl1pPr>
          </a:lstStyle>
          <a:p>
            <a:pPr lvl="0"/>
            <a:r>
              <a:rPr lang="en-US" dirty="0"/>
              <a:t>Reference link</a:t>
            </a:r>
          </a:p>
        </p:txBody>
      </p:sp>
    </p:spTree>
    <p:custDataLst>
      <p:tags r:id="rId1"/>
    </p:custDataLst>
    <p:extLst>
      <p:ext uri="{BB962C8B-B14F-4D97-AF65-F5344CB8AC3E}">
        <p14:creationId xmlns:p14="http://schemas.microsoft.com/office/powerpoint/2010/main" val="208637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Comparision">
    <p:spTree>
      <p:nvGrpSpPr>
        <p:cNvPr id="1" name=""/>
        <p:cNvGrpSpPr/>
        <p:nvPr/>
      </p:nvGrpSpPr>
      <p:grpSpPr>
        <a:xfrm>
          <a:off x="0" y="0"/>
          <a:ext cx="0" cy="0"/>
          <a:chOff x="0" y="0"/>
          <a:chExt cx="0" cy="0"/>
        </a:xfrm>
      </p:grpSpPr>
      <p:sp>
        <p:nvSpPr>
          <p:cNvPr id="15" name="Rectangle 14"/>
          <p:cNvSpPr/>
          <p:nvPr/>
        </p:nvSpPr>
        <p:spPr>
          <a:xfrm>
            <a:off x="0" y="-1"/>
            <a:ext cx="9144000" cy="902525"/>
          </a:xfrm>
          <a:prstGeom prst="rect">
            <a:avLst/>
          </a:prstGeom>
          <a:solidFill>
            <a:srgbClr val="0000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title="Slide title"/>
          <p:cNvSpPr>
            <a:spLocks noGrp="1"/>
          </p:cNvSpPr>
          <p:nvPr>
            <p:ph type="title" hasCustomPrompt="1"/>
          </p:nvPr>
        </p:nvSpPr>
        <p:spPr>
          <a:xfrm>
            <a:off x="1" y="-1"/>
            <a:ext cx="8259288" cy="902525"/>
          </a:xfrm>
          <a:solidFill>
            <a:srgbClr val="000054"/>
          </a:solidFill>
          <a:ln w="19050" cmpd="sng">
            <a:noFill/>
          </a:ln>
        </p:spPr>
        <p:txBody>
          <a:bodyPr wrap="square" lIns="365760" tIns="91440" rIns="365760" bIns="91440" anchor="ctr">
            <a:normAutofit/>
          </a:bodyPr>
          <a:lstStyle>
            <a:lvl1pPr marL="173038" indent="0" algn="l">
              <a:defRPr sz="3600" baseline="0">
                <a:solidFill>
                  <a:srgbClr val="DBDCDD"/>
                </a:solidFill>
                <a:latin typeface="Arial"/>
                <a:cs typeface="Arial"/>
              </a:defRPr>
            </a:lvl1pPr>
          </a:lstStyle>
          <a:p>
            <a:r>
              <a:rPr lang="en-US" dirty="0"/>
              <a:t>Click to edit title</a:t>
            </a:r>
          </a:p>
        </p:txBody>
      </p:sp>
      <p:sp>
        <p:nvSpPr>
          <p:cNvPr id="3" name="Content Placeholder 2"/>
          <p:cNvSpPr>
            <a:spLocks noGrp="1"/>
          </p:cNvSpPr>
          <p:nvPr>
            <p:ph sz="half" idx="1"/>
          </p:nvPr>
        </p:nvSpPr>
        <p:spPr>
          <a:xfrm>
            <a:off x="190006" y="1093573"/>
            <a:ext cx="4302356" cy="3614993"/>
          </a:xfrm>
          <a:noFill/>
          <a:ln w="19050" cmpd="sng">
            <a:solidFill>
              <a:srgbClr val="000054"/>
            </a:solidFill>
            <a:miter lim="800000"/>
          </a:ln>
        </p:spPr>
        <p:txBody>
          <a:bodyPr lIns="182880" tIns="182880" rIns="182880" bIns="182880"/>
          <a:lstStyle>
            <a:lvl1pPr marL="182880" indent="-182880">
              <a:lnSpc>
                <a:spcPct val="150000"/>
              </a:lnSpc>
              <a:spcBef>
                <a:spcPts val="1800"/>
              </a:spcBef>
              <a:spcAft>
                <a:spcPts val="0"/>
              </a:spcAft>
              <a:defRPr sz="2400"/>
            </a:lvl1pPr>
            <a:lvl2pPr>
              <a:lnSpc>
                <a:spcPct val="150000"/>
              </a:lnSpc>
              <a:spcBef>
                <a:spcPts val="1800"/>
              </a:spcBef>
              <a:spcAft>
                <a:spcPts val="0"/>
              </a:spcAft>
              <a:defRPr sz="2200"/>
            </a:lvl2pPr>
            <a:lvl3pPr>
              <a:lnSpc>
                <a:spcPct val="150000"/>
              </a:lnSpc>
              <a:spcBef>
                <a:spcPts val="1800"/>
              </a:spcBef>
              <a:spcAft>
                <a:spcPts val="0"/>
              </a:spcAft>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9" name="Slide Number Placeholder 8"/>
          <p:cNvSpPr>
            <a:spLocks noGrp="1"/>
          </p:cNvSpPr>
          <p:nvPr>
            <p:ph type="sldNum" sz="quarter" idx="16"/>
          </p:nvPr>
        </p:nvSpPr>
        <p:spPr/>
        <p:txBody>
          <a:bodyPr/>
          <a:lstStyle>
            <a:lvl1pPr>
              <a:defRPr>
                <a:solidFill>
                  <a:srgbClr val="000054"/>
                </a:solidFill>
              </a:defRPr>
            </a:lvl1pPr>
          </a:lstStyle>
          <a:p>
            <a:fld id="{66B7A6BE-7A3D-1C4F-BEDA-C5431FB9FC0F}" type="slidenum">
              <a:rPr lang="en-US" smtClean="0"/>
              <a:pPr/>
              <a:t>‹#›</a:t>
            </a:fld>
            <a:endParaRPr lang="en-US" dirty="0"/>
          </a:p>
        </p:txBody>
      </p:sp>
      <p:sp>
        <p:nvSpPr>
          <p:cNvPr id="8" name="Content Placeholder 2"/>
          <p:cNvSpPr>
            <a:spLocks noGrp="1"/>
          </p:cNvSpPr>
          <p:nvPr>
            <p:ph sz="half" idx="17"/>
          </p:nvPr>
        </p:nvSpPr>
        <p:spPr>
          <a:xfrm>
            <a:off x="4651513" y="1093573"/>
            <a:ext cx="4302356" cy="3614993"/>
          </a:xfrm>
          <a:noFill/>
          <a:ln w="19050" cmpd="sng">
            <a:solidFill>
              <a:srgbClr val="000054"/>
            </a:solidFill>
            <a:miter lim="800000"/>
          </a:ln>
        </p:spPr>
        <p:txBody>
          <a:bodyPr/>
          <a:lstStyle>
            <a:lvl1pPr>
              <a:lnSpc>
                <a:spcPct val="150000"/>
              </a:lnSpc>
              <a:defRPr sz="2400"/>
            </a:lvl1pPr>
            <a:lvl2pPr>
              <a:lnSpc>
                <a:spcPct val="150000"/>
              </a:lnSpc>
              <a:defRPr sz="2200"/>
            </a:lvl2pPr>
            <a:lvl3pPr>
              <a:lnSpc>
                <a:spcPct val="150000"/>
              </a:lnSpc>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pic>
        <p:nvPicPr>
          <p:cNvPr id="14" name="Picture 3" descr="C:\Users\v12123\Desktop\AccessibleDocuments\Elements\RMITVN-ACCESS-NewGuideline_PresentationSlides_2_element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831" y="0"/>
            <a:ext cx="691169" cy="6919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6815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1157" y="1200151"/>
            <a:ext cx="8229600" cy="3394472"/>
          </a:xfrm>
          <a:prstGeom prst="rect">
            <a:avLst/>
          </a:prstGeom>
        </p:spPr>
        <p:txBody>
          <a:bodyPr vert="horz" wrap="square" lIns="180000" tIns="180000" rIns="180000" bIns="180000" rtlCol="0">
            <a:noAutofit/>
          </a:bodyPr>
          <a:lstStyle/>
          <a:p>
            <a:pPr lvl="0"/>
            <a:r>
              <a:rPr lang="en-AU" dirty="0"/>
              <a:t>Click to edit Master text styles</a:t>
            </a:r>
          </a:p>
          <a:p>
            <a:pPr lvl="1"/>
            <a:r>
              <a:rPr lang="en-AU" dirty="0"/>
              <a:t>Second level</a:t>
            </a:r>
          </a:p>
          <a:p>
            <a:pPr lvl="2"/>
            <a:r>
              <a:rPr lang="en-AU" dirty="0"/>
              <a:t>Third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16161"/>
                </a:solidFill>
                <a:latin typeface="Arial"/>
                <a:cs typeface="Arial"/>
              </a:defRPr>
            </a:lvl1pPr>
          </a:lstStyle>
          <a:p>
            <a:fld id="{66B7A6BE-7A3D-1C4F-BEDA-C5431FB9FC0F}" type="slidenum">
              <a:rPr lang="en-US" smtClean="0"/>
              <a:pPr/>
              <a:t>‹#›</a:t>
            </a:fld>
            <a:endParaRPr lang="en-US"/>
          </a:p>
        </p:txBody>
      </p:sp>
      <p:sp>
        <p:nvSpPr>
          <p:cNvPr id="5" name="Rectangle 4">
            <a:extLst>
              <a:ext uri="{FF2B5EF4-FFF2-40B4-BE49-F238E27FC236}">
                <a16:creationId xmlns:a16="http://schemas.microsoft.com/office/drawing/2014/main" id="{5C517653-C214-46E4-8422-8943D1347050}"/>
              </a:ext>
            </a:extLst>
          </p:cNvPr>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custDataLst>
      <p:tags r:id="rId23"/>
    </p:custDataLst>
    <p:extLst>
      <p:ext uri="{BB962C8B-B14F-4D97-AF65-F5344CB8AC3E}">
        <p14:creationId xmlns:p14="http://schemas.microsoft.com/office/powerpoint/2010/main" val="10618832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50" r:id="rId16"/>
    <p:sldLayoutId id="2147483652" r:id="rId17"/>
    <p:sldLayoutId id="2147483672" r:id="rId18"/>
    <p:sldLayoutId id="2147483654" r:id="rId19"/>
    <p:sldLayoutId id="2147483670" r:id="rId20"/>
    <p:sldLayoutId id="2147483671" r:id="rId21"/>
  </p:sldLayoutIdLst>
  <p:txStyles>
    <p:titleStyle>
      <a:lvl1pPr algn="l" defTabSz="457200" rtl="0" eaLnBrk="1" latinLnBrk="0" hangingPunct="1">
        <a:spcBef>
          <a:spcPct val="0"/>
        </a:spcBef>
        <a:buNone/>
        <a:defRPr sz="3600" b="1" i="0" kern="1200">
          <a:solidFill>
            <a:srgbClr val="000054"/>
          </a:solidFill>
          <a:latin typeface="Arial"/>
          <a:ea typeface="+mj-ea"/>
          <a:cs typeface="Arial"/>
        </a:defRPr>
      </a:lvl1pPr>
    </p:titleStyle>
    <p:bodyStyle>
      <a:lvl1pPr marL="342900" indent="-342900" algn="l" defTabSz="457200" rtl="0" eaLnBrk="1" latinLnBrk="0" hangingPunct="1">
        <a:lnSpc>
          <a:spcPct val="150000"/>
        </a:lnSpc>
        <a:spcBef>
          <a:spcPts val="1800"/>
        </a:spcBef>
        <a:buClr>
          <a:srgbClr val="A60C0C"/>
        </a:buClr>
        <a:buFont typeface="Arial"/>
        <a:buChar char="•"/>
        <a:defRPr sz="2400" kern="1200">
          <a:solidFill>
            <a:srgbClr val="000054"/>
          </a:solidFill>
          <a:latin typeface="Arial"/>
          <a:ea typeface="+mn-ea"/>
          <a:cs typeface="Arial"/>
        </a:defRPr>
      </a:lvl1pPr>
      <a:lvl2pPr marL="742950" indent="-285750" algn="l" defTabSz="457200" rtl="0" eaLnBrk="1" latinLnBrk="0" hangingPunct="1">
        <a:lnSpc>
          <a:spcPct val="150000"/>
        </a:lnSpc>
        <a:spcBef>
          <a:spcPts val="1800"/>
        </a:spcBef>
        <a:buClr>
          <a:srgbClr val="A60C0C"/>
        </a:buClr>
        <a:buFont typeface="Courier New"/>
        <a:buChar char="o"/>
        <a:defRPr sz="2200" kern="1200">
          <a:solidFill>
            <a:srgbClr val="000054"/>
          </a:solidFill>
          <a:latin typeface="Arial"/>
          <a:ea typeface="+mn-ea"/>
          <a:cs typeface="Arial"/>
        </a:defRPr>
      </a:lvl2pPr>
      <a:lvl3pPr marL="1143000" indent="-228600" algn="l" defTabSz="457200" rtl="0" eaLnBrk="1" latinLnBrk="0" hangingPunct="1">
        <a:lnSpc>
          <a:spcPct val="150000"/>
        </a:lnSpc>
        <a:spcBef>
          <a:spcPts val="1800"/>
        </a:spcBef>
        <a:buClr>
          <a:srgbClr val="A60C0C"/>
        </a:buClr>
        <a:buFont typeface="Arial"/>
        <a:buChar char="•"/>
        <a:defRPr sz="2000" kern="1200">
          <a:solidFill>
            <a:srgbClr val="000054"/>
          </a:solidFill>
          <a:latin typeface="Arial"/>
          <a:ea typeface="+mn-ea"/>
          <a:cs typeface="Arial"/>
        </a:defRPr>
      </a:lvl3pPr>
      <a:lvl4pPr marL="1600200" indent="-228600" algn="l" defTabSz="457200" rtl="0" eaLnBrk="1" latinLnBrk="0" hangingPunct="1">
        <a:lnSpc>
          <a:spcPct val="150000"/>
        </a:lnSpc>
        <a:spcBef>
          <a:spcPct val="20000"/>
        </a:spcBef>
        <a:buClr>
          <a:srgbClr val="A60C0C"/>
        </a:buClr>
        <a:buFont typeface="Courier New"/>
        <a:buChar char="o"/>
        <a:defRPr sz="2200" kern="1200">
          <a:solidFill>
            <a:srgbClr val="333333"/>
          </a:solidFill>
          <a:latin typeface="Arial"/>
          <a:ea typeface="+mn-ea"/>
          <a:cs typeface="Arial"/>
        </a:defRPr>
      </a:lvl4pPr>
      <a:lvl5pPr marL="2057400" indent="-228600" algn="l" defTabSz="457200" rtl="0" eaLnBrk="1" latinLnBrk="0" hangingPunct="1">
        <a:lnSpc>
          <a:spcPct val="150000"/>
        </a:lnSpc>
        <a:spcBef>
          <a:spcPct val="20000"/>
        </a:spcBef>
        <a:buClr>
          <a:srgbClr val="A60C0C"/>
        </a:buClr>
        <a:buFont typeface="Arial"/>
        <a:buChar char="»"/>
        <a:defRPr sz="2200" kern="1200">
          <a:solidFill>
            <a:srgbClr val="33333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Ha7_Vf2eZvQ" TargetMode="External"/><Relationship Id="rId2" Type="http://schemas.openxmlformats.org/officeDocument/2006/relationships/hyperlink" Target="https://www.youtube.com/watch?v=b4b8ktEV4Bg"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7764" y="1719903"/>
            <a:ext cx="6578600" cy="1145165"/>
          </a:xfrm>
        </p:spPr>
        <p:txBody>
          <a:bodyPr>
            <a:normAutofit/>
          </a:bodyPr>
          <a:lstStyle/>
          <a:p>
            <a:r>
              <a:rPr lang="en-US" dirty="0"/>
              <a:t>Time and Space Tradeoffs</a:t>
            </a:r>
          </a:p>
        </p:txBody>
      </p:sp>
    </p:spTree>
    <p:extLst>
      <p:ext uri="{BB962C8B-B14F-4D97-AF65-F5344CB8AC3E}">
        <p14:creationId xmlns:p14="http://schemas.microsoft.com/office/powerpoint/2010/main" val="80369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B9323-BE06-40F6-9065-2CA6176C2209}"/>
              </a:ext>
            </a:extLst>
          </p:cNvPr>
          <p:cNvSpPr>
            <a:spLocks noGrp="1"/>
          </p:cNvSpPr>
          <p:nvPr>
            <p:ph idx="1"/>
          </p:nvPr>
        </p:nvSpPr>
        <p:spPr>
          <a:xfrm>
            <a:off x="195943" y="910762"/>
            <a:ext cx="8728363" cy="3794167"/>
          </a:xfrm>
        </p:spPr>
        <p:txBody>
          <a:bodyPr/>
          <a:lstStyle/>
          <a:p>
            <a:pPr marL="457200" indent="-457200">
              <a:lnSpc>
                <a:spcPct val="100000"/>
              </a:lnSpc>
              <a:buFont typeface="+mj-lt"/>
              <a:buAutoNum type="arabicPeriod" startAt="4"/>
            </a:pPr>
            <a:r>
              <a:rPr lang="en-AU" dirty="0"/>
              <a:t>We copy the elements in original array going from right to left (in order to have stable sorting).</a:t>
            </a:r>
          </a:p>
          <a:p>
            <a:pPr marL="0" indent="0">
              <a:lnSpc>
                <a:spcPct val="100000"/>
              </a:lnSpc>
              <a:buNone/>
            </a:pPr>
            <a:r>
              <a:rPr lang="en-AU" dirty="0"/>
              <a:t>Consider the array A = {13, 11, 12, 13, 12, 12}</a:t>
            </a:r>
          </a:p>
        </p:txBody>
      </p:sp>
      <p:sp>
        <p:nvSpPr>
          <p:cNvPr id="3" name="Title 2">
            <a:extLst>
              <a:ext uri="{FF2B5EF4-FFF2-40B4-BE49-F238E27FC236}">
                <a16:creationId xmlns:a16="http://schemas.microsoft.com/office/drawing/2014/main" id="{4FFC51CE-3D81-4B43-B14C-AB1BFFEC625A}"/>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8D1062E6-32D5-4D34-B0E0-F2176799DC38}"/>
              </a:ext>
            </a:extLst>
          </p:cNvPr>
          <p:cNvGraphicFramePr>
            <a:graphicFrameLocks noGrp="1"/>
          </p:cNvGraphicFramePr>
          <p:nvPr>
            <p:extLst>
              <p:ext uri="{D42A27DB-BD31-4B8C-83A1-F6EECF244321}">
                <p14:modId xmlns:p14="http://schemas.microsoft.com/office/powerpoint/2010/main" val="142122718"/>
              </p:ext>
            </p:extLst>
          </p:nvPr>
        </p:nvGraphicFramePr>
        <p:xfrm>
          <a:off x="406400" y="2571750"/>
          <a:ext cx="5930900" cy="1371600"/>
        </p:xfrm>
        <a:graphic>
          <a:graphicData uri="http://schemas.openxmlformats.org/drawingml/2006/table">
            <a:tbl>
              <a:tblPr firstRow="1" bandRow="1">
                <a:tableStyleId>{5940675A-B579-460E-94D1-54222C63F5DA}</a:tableStyleId>
              </a:tblPr>
              <a:tblGrid>
                <a:gridCol w="4087097">
                  <a:extLst>
                    <a:ext uri="{9D8B030D-6E8A-4147-A177-3AD203B41FA5}">
                      <a16:colId xmlns:a16="http://schemas.microsoft.com/office/drawing/2014/main" val="3732874657"/>
                    </a:ext>
                  </a:extLst>
                </a:gridCol>
                <a:gridCol w="1843803">
                  <a:extLst>
                    <a:ext uri="{9D8B030D-6E8A-4147-A177-3AD203B41FA5}">
                      <a16:colId xmlns:a16="http://schemas.microsoft.com/office/drawing/2014/main" val="2372600906"/>
                    </a:ext>
                  </a:extLst>
                </a:gridCol>
              </a:tblGrid>
              <a:tr h="370840">
                <a:tc>
                  <a:txBody>
                    <a:bodyPr/>
                    <a:lstStyle/>
                    <a:p>
                      <a:pPr algn="r"/>
                      <a:r>
                        <a:rPr lang="en-AU" sz="2400" dirty="0">
                          <a:solidFill>
                            <a:schemeClr val="tx2"/>
                          </a:solidFill>
                        </a:rPr>
                        <a:t>Array Values</a:t>
                      </a:r>
                    </a:p>
                  </a:txBody>
                  <a:tcPr>
                    <a:lnB w="12700" cap="flat" cmpd="sng" algn="ctr">
                      <a:solidFill>
                        <a:schemeClr val="tx1"/>
                      </a:solidFill>
                      <a:prstDash val="solid"/>
                      <a:round/>
                      <a:headEnd type="none" w="med" len="med"/>
                      <a:tailEnd type="none" w="med" len="med"/>
                    </a:lnB>
                  </a:tcPr>
                </a:tc>
                <a:tc>
                  <a:txBody>
                    <a:bodyPr/>
                    <a:lstStyle/>
                    <a:p>
                      <a:r>
                        <a:rPr lang="en-AU" sz="2400" dirty="0">
                          <a:solidFill>
                            <a:schemeClr val="tx2"/>
                          </a:solidFill>
                        </a:rPr>
                        <a:t>11   12   13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848009"/>
                  </a:ext>
                </a:extLst>
              </a:tr>
              <a:tr h="370840">
                <a:tc>
                  <a:txBody>
                    <a:bodyPr/>
                    <a:lstStyle/>
                    <a:p>
                      <a:pPr algn="r"/>
                      <a:r>
                        <a:rPr lang="en-AU" sz="2400" dirty="0">
                          <a:solidFill>
                            <a:schemeClr val="tx2"/>
                          </a:solidFill>
                        </a:rPr>
                        <a:t>Frequencies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AU" sz="2400" dirty="0">
                          <a:solidFill>
                            <a:schemeClr val="tx2"/>
                          </a:solidFill>
                        </a:rPr>
                        <a:t> 1     3     2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7404380"/>
                  </a:ext>
                </a:extLst>
              </a:tr>
              <a:tr h="370840">
                <a:tc>
                  <a:txBody>
                    <a:bodyPr/>
                    <a:lstStyle/>
                    <a:p>
                      <a:pPr algn="r"/>
                      <a:r>
                        <a:rPr lang="en-AU" sz="2400" dirty="0">
                          <a:solidFill>
                            <a:schemeClr val="tx2"/>
                          </a:solidFill>
                        </a:rPr>
                        <a:t>Cumulative Frequencies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2400" dirty="0">
                          <a:solidFill>
                            <a:schemeClr val="tx2"/>
                          </a:solidFill>
                        </a:rPr>
                        <a:t> 1     4     6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993503"/>
                  </a:ext>
                </a:extLst>
              </a:tr>
            </a:tbl>
          </a:graphicData>
        </a:graphic>
      </p:graphicFrame>
      <p:sp>
        <p:nvSpPr>
          <p:cNvPr id="5" name="Rectangle 4">
            <a:extLst>
              <a:ext uri="{FF2B5EF4-FFF2-40B4-BE49-F238E27FC236}">
                <a16:creationId xmlns:a16="http://schemas.microsoft.com/office/drawing/2014/main" id="{15B75766-5B16-4535-B132-AF128EBBC2BA}"/>
              </a:ext>
            </a:extLst>
          </p:cNvPr>
          <p:cNvSpPr/>
          <p:nvPr/>
        </p:nvSpPr>
        <p:spPr>
          <a:xfrm>
            <a:off x="406400" y="4071642"/>
            <a:ext cx="3812519" cy="461665"/>
          </a:xfrm>
          <a:prstGeom prst="rect">
            <a:avLst/>
          </a:prstGeom>
        </p:spPr>
        <p:txBody>
          <a:bodyPr wrap="none">
            <a:spAutoFit/>
          </a:bodyPr>
          <a:lstStyle/>
          <a:p>
            <a:r>
              <a:rPr lang="en-AU" sz="2400" dirty="0">
                <a:solidFill>
                  <a:schemeClr val="tx2"/>
                </a:solidFill>
              </a:rPr>
              <a:t>A = {11, 12, 12, 12, 13, 13}</a:t>
            </a:r>
          </a:p>
        </p:txBody>
      </p:sp>
    </p:spTree>
    <p:extLst>
      <p:ext uri="{BB962C8B-B14F-4D97-AF65-F5344CB8AC3E}">
        <p14:creationId xmlns:p14="http://schemas.microsoft.com/office/powerpoint/2010/main" val="120819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3296864650"/>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262012669"/>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extLst>
              <p:ext uri="{D42A27DB-BD31-4B8C-83A1-F6EECF244321}">
                <p14:modId xmlns:p14="http://schemas.microsoft.com/office/powerpoint/2010/main" val="4220117640"/>
              </p:ext>
            </p:extLst>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45718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3133711641"/>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110838045"/>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solidFill>
                            <a:srgbClr val="FF0000"/>
                          </a:solidFill>
                        </a:rPr>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228510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1227218610"/>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solidFill>
                            <a:srgbClr val="FF0000"/>
                          </a:solidFill>
                        </a:rPr>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614245172"/>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solidFill>
                            <a:srgbClr val="FF0000"/>
                          </a:solidFill>
                        </a:rPr>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19401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1000582629"/>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452782609"/>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solidFill>
                            <a:srgbClr val="FF0000"/>
                          </a:solidFill>
                        </a:rPr>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34286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123356916"/>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1985680774"/>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solidFill>
                            <a:srgbClr val="FF0000"/>
                          </a:solidFill>
                        </a:rPr>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22727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1878290974"/>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1189012165"/>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solidFill>
                            <a:srgbClr val="FF0000"/>
                          </a:solidFill>
                        </a:rPr>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291938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476443287"/>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2"/>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1415487366"/>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kern="1200" dirty="0">
                          <a:solidFill>
                            <a:schemeClr val="tx1"/>
                          </a:solidFill>
                          <a:latin typeface="+mn-lt"/>
                          <a:ea typeface="+mn-ea"/>
                          <a:cs typeface="+mn-cs"/>
                        </a:rPr>
                        <a:t>12</a:t>
                      </a:r>
                    </a:p>
                  </a:txBody>
                  <a:tcPr anchor="ctr"/>
                </a:tc>
                <a:tc>
                  <a:txBody>
                    <a:bodyPr/>
                    <a:lstStyle/>
                    <a:p>
                      <a:pPr algn="ctr"/>
                      <a:r>
                        <a:rPr lang="en-AU" sz="2400" dirty="0">
                          <a:solidFill>
                            <a:srgbClr val="FF0000"/>
                          </a:solidFill>
                        </a:rPr>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293112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408661259"/>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1972973791"/>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solidFill>
                            <a:srgbClr val="FF0000"/>
                          </a:solidFill>
                        </a:rPr>
                        <a:t>9</a:t>
                      </a:r>
                    </a:p>
                  </a:txBody>
                  <a:tcPr anchor="ctr"/>
                </a:tc>
                <a:tc>
                  <a:txBody>
                    <a:bodyPr/>
                    <a:lstStyle/>
                    <a:p>
                      <a:pPr algn="ctr"/>
                      <a:r>
                        <a:rPr lang="en-AU" sz="2400" dirty="0"/>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160176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1092196609"/>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solidFill>
                            <a:srgbClr val="FF00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252002348"/>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solidFill>
                            <a:srgbClr val="FF0000"/>
                          </a:solidFill>
                        </a:rPr>
                        <a:t>4</a:t>
                      </a:r>
                    </a:p>
                  </a:txBody>
                  <a:tcPr anchor="ctr"/>
                </a:tc>
                <a:tc>
                  <a:txBody>
                    <a:bodyPr/>
                    <a:lstStyle/>
                    <a:p>
                      <a:pPr algn="ctr"/>
                      <a:r>
                        <a:rPr lang="en-AU" sz="2400" dirty="0"/>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330797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065A5-7ACB-45C4-8ED6-A9C0FA857600}"/>
              </a:ext>
            </a:extLst>
          </p:cNvPr>
          <p:cNvSpPr>
            <a:spLocks noGrp="1"/>
          </p:cNvSpPr>
          <p:nvPr>
            <p:ph idx="1"/>
          </p:nvPr>
        </p:nvSpPr>
        <p:spPr/>
        <p:txBody>
          <a:bodyPr>
            <a:normAutofit/>
          </a:bodyPr>
          <a:lstStyle/>
          <a:p>
            <a:pPr marL="457200" indent="-457200">
              <a:lnSpc>
                <a:spcPct val="120000"/>
              </a:lnSpc>
              <a:spcBef>
                <a:spcPts val="1200"/>
              </a:spcBef>
              <a:buFont typeface="+mj-lt"/>
              <a:buAutoNum type="arabicPeriod"/>
            </a:pPr>
            <a:r>
              <a:rPr lang="en-AU" dirty="0"/>
              <a:t>Understand space-time </a:t>
            </a:r>
            <a:r>
              <a:rPr lang="en-AU" dirty="0" err="1"/>
              <a:t>tradeoffs</a:t>
            </a:r>
            <a:r>
              <a:rPr lang="en-AU" dirty="0"/>
              <a:t> in algorithm design.</a:t>
            </a:r>
          </a:p>
          <a:p>
            <a:pPr marL="457200" indent="-457200">
              <a:lnSpc>
                <a:spcPct val="120000"/>
              </a:lnSpc>
              <a:spcBef>
                <a:spcPts val="1200"/>
              </a:spcBef>
              <a:buFont typeface="+mj-lt"/>
              <a:buAutoNum type="arabicPeriod"/>
            </a:pPr>
            <a:r>
              <a:rPr lang="en-AU" dirty="0"/>
              <a:t>Two of the paradigms:</a:t>
            </a:r>
          </a:p>
          <a:p>
            <a:pPr lvl="1">
              <a:lnSpc>
                <a:spcPct val="120000"/>
              </a:lnSpc>
              <a:spcBef>
                <a:spcPts val="1200"/>
              </a:spcBef>
            </a:pPr>
            <a:r>
              <a:rPr lang="en-AU" sz="2400" dirty="0"/>
              <a:t>I</a:t>
            </a:r>
            <a:r>
              <a:rPr lang="en-AU" sz="2400"/>
              <a:t>nput </a:t>
            </a:r>
            <a:r>
              <a:rPr lang="en-AU" sz="2400" dirty="0"/>
              <a:t>enhancement (sort by counting)</a:t>
            </a:r>
          </a:p>
          <a:p>
            <a:pPr lvl="1">
              <a:lnSpc>
                <a:spcPct val="120000"/>
              </a:lnSpc>
              <a:spcBef>
                <a:spcPts val="1200"/>
              </a:spcBef>
            </a:pPr>
            <a:r>
              <a:rPr lang="en-AU" sz="2400" dirty="0"/>
              <a:t>Pre-structuring (hashing)</a:t>
            </a:r>
            <a:endParaRPr lang="en-AU" sz="2400" b="1" dirty="0">
              <a:solidFill>
                <a:srgbClr val="C00000"/>
              </a:solidFill>
            </a:endParaRPr>
          </a:p>
        </p:txBody>
      </p:sp>
      <p:sp>
        <p:nvSpPr>
          <p:cNvPr id="2" name="Title 1">
            <a:extLst>
              <a:ext uri="{FF2B5EF4-FFF2-40B4-BE49-F238E27FC236}">
                <a16:creationId xmlns:a16="http://schemas.microsoft.com/office/drawing/2014/main" id="{4766B6B0-C129-4651-99A1-BCECA327CAC4}"/>
              </a:ext>
            </a:extLst>
          </p:cNvPr>
          <p:cNvSpPr>
            <a:spLocks noGrp="1"/>
          </p:cNvSpPr>
          <p:nvPr>
            <p:ph type="title"/>
          </p:nvPr>
        </p:nvSpPr>
        <p:spPr/>
        <p:txBody>
          <a:bodyPr/>
          <a:lstStyle/>
          <a:p>
            <a:r>
              <a:rPr lang="en-US" b="0" dirty="0"/>
              <a:t>Learning objectives</a:t>
            </a:r>
            <a:endParaRPr lang="en-GB" b="0" dirty="0"/>
          </a:p>
        </p:txBody>
      </p:sp>
    </p:spTree>
    <p:extLst>
      <p:ext uri="{BB962C8B-B14F-4D97-AF65-F5344CB8AC3E}">
        <p14:creationId xmlns:p14="http://schemas.microsoft.com/office/powerpoint/2010/main" val="279256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2171873295"/>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rgbClr val="FF0000"/>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3882009643"/>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solidFill>
                            <a:srgbClr val="FF0000"/>
                          </a:solidFill>
                        </a:rPr>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159458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506598938"/>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extLst>
              <p:ext uri="{D42A27DB-BD31-4B8C-83A1-F6EECF244321}">
                <p14:modId xmlns:p14="http://schemas.microsoft.com/office/powerpoint/2010/main" val="2028826068"/>
              </p:ext>
            </p:extLst>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12</a:t>
                      </a:r>
                    </a:p>
                  </a:txBody>
                  <a:tcPr anchor="ctr"/>
                </a:tc>
                <a:tc>
                  <a:txBody>
                    <a:bodyPr/>
                    <a:lstStyle/>
                    <a:p>
                      <a:pPr algn="ctr"/>
                      <a:r>
                        <a:rPr lang="en-AU" sz="2400" dirty="0"/>
                        <a:t>4</a:t>
                      </a:r>
                    </a:p>
                  </a:txBody>
                  <a:tcPr anchor="ctr"/>
                </a:tc>
                <a:tc>
                  <a:txBody>
                    <a:bodyPr/>
                    <a:lstStyle/>
                    <a:p>
                      <a:pPr algn="ctr"/>
                      <a:r>
                        <a:rPr lang="en-AU" sz="2400" dirty="0"/>
                        <a:t>12</a:t>
                      </a:r>
                    </a:p>
                  </a:txBody>
                  <a:tcPr anchor="ctr"/>
                </a:tc>
                <a:tc>
                  <a:txBody>
                    <a:bodyPr/>
                    <a:lstStyle/>
                    <a:p>
                      <a:pPr algn="ctr"/>
                      <a:r>
                        <a:rPr lang="en-AU" sz="2400" dirty="0"/>
                        <a:t>9</a:t>
                      </a:r>
                    </a:p>
                  </a:txBody>
                  <a:tcPr anchor="ctr"/>
                </a:tc>
                <a:tc>
                  <a:txBody>
                    <a:bodyPr/>
                    <a:lstStyle/>
                    <a:p>
                      <a:pPr algn="ctr"/>
                      <a:r>
                        <a:rPr lang="en-AU" sz="2400" dirty="0"/>
                        <a:t>12</a:t>
                      </a:r>
                    </a:p>
                  </a:txBody>
                  <a:tcPr anchor="ctr"/>
                </a:tc>
                <a:tc>
                  <a:txBody>
                    <a:bodyPr/>
                    <a:lstStyle/>
                    <a:p>
                      <a:pPr algn="ctr"/>
                      <a:r>
                        <a:rPr lang="en-AU" sz="2400" dirty="0"/>
                        <a:t>15</a:t>
                      </a:r>
                    </a:p>
                  </a:txBody>
                  <a:tcPr anchor="ctr"/>
                </a:tc>
                <a:tc>
                  <a:txBody>
                    <a:bodyPr/>
                    <a:lstStyle/>
                    <a:p>
                      <a:pPr algn="ctr"/>
                      <a:r>
                        <a:rPr lang="en-AU" sz="2400" dirty="0"/>
                        <a:t>9</a:t>
                      </a:r>
                    </a:p>
                  </a:txBody>
                  <a:tcPr anchor="ctr"/>
                </a:tc>
                <a:tc>
                  <a:txBody>
                    <a:bodyPr/>
                    <a:lstStyle/>
                    <a:p>
                      <a:pPr algn="ctr"/>
                      <a:r>
                        <a:rPr lang="en-AU" sz="2400" dirty="0"/>
                        <a:t>4</a:t>
                      </a:r>
                    </a:p>
                  </a:txBody>
                  <a:tcPr anchor="ctr"/>
                </a:tc>
                <a:tc>
                  <a:txBody>
                    <a:bodyPr/>
                    <a:lstStyle/>
                    <a:p>
                      <a:pPr algn="ctr"/>
                      <a:r>
                        <a:rPr lang="en-AU" sz="2400" dirty="0">
                          <a:solidFill>
                            <a:schemeClr val="tx1"/>
                          </a:solidFill>
                        </a:rPr>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tc>
                  <a:txBody>
                    <a:bodyPr/>
                    <a:lstStyle/>
                    <a:p>
                      <a:pPr algn="ctr"/>
                      <a:endParaRPr lang="en-AU" sz="24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300359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B9AE5C-AF3A-4ACA-A2CD-180D0D71093F}"/>
              </a:ext>
            </a:extLst>
          </p:cNvPr>
          <p:cNvGraphicFramePr>
            <a:graphicFrameLocks noGrp="1"/>
          </p:cNvGraphicFramePr>
          <p:nvPr>
            <p:ph idx="1"/>
            <p:extLst>
              <p:ext uri="{D42A27DB-BD31-4B8C-83A1-F6EECF244321}">
                <p14:modId xmlns:p14="http://schemas.microsoft.com/office/powerpoint/2010/main" val="735625073"/>
              </p:ext>
            </p:extLst>
          </p:nvPr>
        </p:nvGraphicFramePr>
        <p:xfrm>
          <a:off x="3217333" y="2196273"/>
          <a:ext cx="2709332"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756375179"/>
                    </a:ext>
                  </a:extLst>
                </a:gridCol>
                <a:gridCol w="677333">
                  <a:extLst>
                    <a:ext uri="{9D8B030D-6E8A-4147-A177-3AD203B41FA5}">
                      <a16:colId xmlns:a16="http://schemas.microsoft.com/office/drawing/2014/main" val="1907147691"/>
                    </a:ext>
                  </a:extLst>
                </a:gridCol>
                <a:gridCol w="677333">
                  <a:extLst>
                    <a:ext uri="{9D8B030D-6E8A-4147-A177-3AD203B41FA5}">
                      <a16:colId xmlns:a16="http://schemas.microsoft.com/office/drawing/2014/main" val="588646627"/>
                    </a:ext>
                  </a:extLst>
                </a:gridCol>
                <a:gridCol w="677333">
                  <a:extLst>
                    <a:ext uri="{9D8B030D-6E8A-4147-A177-3AD203B41FA5}">
                      <a16:colId xmlns:a16="http://schemas.microsoft.com/office/drawing/2014/main" val="3237547301"/>
                    </a:ext>
                  </a:extLst>
                </a:gridCol>
              </a:tblGrid>
              <a:tr h="468000">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752973"/>
                  </a:ext>
                </a:extLst>
              </a:tr>
              <a:tr h="468000">
                <a:tc>
                  <a:txBody>
                    <a:bodyPr/>
                    <a:lstStyle/>
                    <a:p>
                      <a:pPr algn="ctr"/>
                      <a:r>
                        <a:rPr lang="en-AU" sz="2400" dirty="0">
                          <a:solidFill>
                            <a:schemeClr val="tx1"/>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3</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3120099"/>
                  </a:ext>
                </a:extLst>
              </a:tr>
            </a:tbl>
          </a:graphicData>
        </a:graphic>
      </p:graphicFrame>
      <p:sp>
        <p:nvSpPr>
          <p:cNvPr id="3" name="Title 2">
            <a:extLst>
              <a:ext uri="{FF2B5EF4-FFF2-40B4-BE49-F238E27FC236}">
                <a16:creationId xmlns:a16="http://schemas.microsoft.com/office/drawing/2014/main" id="{2C980B12-D0AC-47F3-89C2-8141CD1FB3F9}"/>
              </a:ext>
            </a:extLst>
          </p:cNvPr>
          <p:cNvSpPr>
            <a:spLocks noGrp="1"/>
          </p:cNvSpPr>
          <p:nvPr>
            <p:ph type="title"/>
          </p:nvPr>
        </p:nvSpPr>
        <p:spPr/>
        <p:txBody>
          <a:bodyPr/>
          <a:lstStyle/>
          <a:p>
            <a:r>
              <a:rPr lang="en-AU" dirty="0"/>
              <a:t>Distribution Sorting</a:t>
            </a:r>
          </a:p>
        </p:txBody>
      </p:sp>
      <p:graphicFrame>
        <p:nvGraphicFramePr>
          <p:cNvPr id="4" name="Table 3">
            <a:extLst>
              <a:ext uri="{FF2B5EF4-FFF2-40B4-BE49-F238E27FC236}">
                <a16:creationId xmlns:a16="http://schemas.microsoft.com/office/drawing/2014/main" id="{297B6D79-C602-4CD2-AAFD-7C564D796F60}"/>
              </a:ext>
            </a:extLst>
          </p:cNvPr>
          <p:cNvGraphicFramePr>
            <a:graphicFrameLocks noGrp="1"/>
          </p:cNvGraphicFramePr>
          <p:nvPr/>
        </p:nvGraphicFramePr>
        <p:xfrm>
          <a:off x="1524001" y="1208849"/>
          <a:ext cx="6095997" cy="468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solidFill>
                            <a:schemeClr val="tx1"/>
                          </a:solidFill>
                        </a:rPr>
                        <a:t>12</a:t>
                      </a:r>
                    </a:p>
                  </a:txBody>
                  <a:tcPr anchor="ctr"/>
                </a:tc>
                <a:tc>
                  <a:txBody>
                    <a:bodyPr/>
                    <a:lstStyle/>
                    <a:p>
                      <a:pPr algn="ctr"/>
                      <a:r>
                        <a:rPr lang="en-AU" sz="2400" dirty="0">
                          <a:solidFill>
                            <a:schemeClr val="tx1"/>
                          </a:solidFill>
                        </a:rPr>
                        <a:t>4</a:t>
                      </a:r>
                    </a:p>
                  </a:txBody>
                  <a:tcPr anchor="ctr"/>
                </a:tc>
                <a:tc>
                  <a:txBody>
                    <a:bodyPr/>
                    <a:lstStyle/>
                    <a:p>
                      <a:pPr algn="ctr"/>
                      <a:r>
                        <a:rPr lang="en-AU" sz="2400" dirty="0">
                          <a:solidFill>
                            <a:schemeClr val="tx1"/>
                          </a:solidFill>
                        </a:rPr>
                        <a:t>12</a:t>
                      </a:r>
                    </a:p>
                  </a:txBody>
                  <a:tcPr anchor="ctr"/>
                </a:tc>
                <a:tc>
                  <a:txBody>
                    <a:bodyPr/>
                    <a:lstStyle/>
                    <a:p>
                      <a:pPr algn="ctr"/>
                      <a:r>
                        <a:rPr lang="en-AU" sz="2400" dirty="0">
                          <a:solidFill>
                            <a:schemeClr val="tx1"/>
                          </a:solidFill>
                        </a:rPr>
                        <a:t>9</a:t>
                      </a:r>
                    </a:p>
                  </a:txBody>
                  <a:tcPr anchor="ctr"/>
                </a:tc>
                <a:tc>
                  <a:txBody>
                    <a:bodyPr/>
                    <a:lstStyle/>
                    <a:p>
                      <a:pPr algn="ctr"/>
                      <a:r>
                        <a:rPr lang="en-AU" sz="2400" dirty="0">
                          <a:solidFill>
                            <a:schemeClr val="tx1"/>
                          </a:solidFill>
                        </a:rPr>
                        <a:t>12</a:t>
                      </a:r>
                    </a:p>
                  </a:txBody>
                  <a:tcPr anchor="ctr"/>
                </a:tc>
                <a:tc>
                  <a:txBody>
                    <a:bodyPr/>
                    <a:lstStyle/>
                    <a:p>
                      <a:pPr algn="ctr"/>
                      <a:r>
                        <a:rPr lang="en-AU" sz="2400" dirty="0">
                          <a:solidFill>
                            <a:schemeClr val="tx1"/>
                          </a:solidFill>
                        </a:rPr>
                        <a:t>15</a:t>
                      </a:r>
                    </a:p>
                  </a:txBody>
                  <a:tcPr anchor="ctr"/>
                </a:tc>
                <a:tc>
                  <a:txBody>
                    <a:bodyPr/>
                    <a:lstStyle/>
                    <a:p>
                      <a:pPr algn="ctr"/>
                      <a:r>
                        <a:rPr lang="en-AU" sz="2400" dirty="0">
                          <a:solidFill>
                            <a:schemeClr val="tx1"/>
                          </a:solidFill>
                        </a:rPr>
                        <a:t>9</a:t>
                      </a:r>
                    </a:p>
                  </a:txBody>
                  <a:tcPr anchor="ctr"/>
                </a:tc>
                <a:tc>
                  <a:txBody>
                    <a:bodyPr/>
                    <a:lstStyle/>
                    <a:p>
                      <a:pPr algn="ctr"/>
                      <a:r>
                        <a:rPr lang="en-AU" sz="2400" dirty="0">
                          <a:solidFill>
                            <a:schemeClr val="tx1"/>
                          </a:solidFill>
                        </a:rPr>
                        <a:t>4</a:t>
                      </a:r>
                    </a:p>
                  </a:txBody>
                  <a:tcPr anchor="ctr"/>
                </a:tc>
                <a:tc>
                  <a:txBody>
                    <a:bodyPr/>
                    <a:lstStyle/>
                    <a:p>
                      <a:pPr algn="ctr"/>
                      <a:r>
                        <a:rPr lang="en-AU" sz="2400" dirty="0">
                          <a:solidFill>
                            <a:schemeClr val="tx1"/>
                          </a:solidFill>
                        </a:rPr>
                        <a:t>9</a:t>
                      </a:r>
                    </a:p>
                  </a:txBody>
                  <a:tcPr anchor="ctr"/>
                </a:tc>
                <a:extLst>
                  <a:ext uri="{0D108BD9-81ED-4DB2-BD59-A6C34878D82A}">
                    <a16:rowId xmlns:a16="http://schemas.microsoft.com/office/drawing/2014/main" val="734377559"/>
                  </a:ext>
                </a:extLst>
              </a:tr>
            </a:tbl>
          </a:graphicData>
        </a:graphic>
      </p:graphicFrame>
      <p:graphicFrame>
        <p:nvGraphicFramePr>
          <p:cNvPr id="7" name="Table 6">
            <a:extLst>
              <a:ext uri="{FF2B5EF4-FFF2-40B4-BE49-F238E27FC236}">
                <a16:creationId xmlns:a16="http://schemas.microsoft.com/office/drawing/2014/main" id="{FA3BB977-48EF-49A8-96D5-03FBE884E807}"/>
              </a:ext>
            </a:extLst>
          </p:cNvPr>
          <p:cNvGraphicFramePr>
            <a:graphicFrameLocks noGrp="1"/>
          </p:cNvGraphicFramePr>
          <p:nvPr/>
        </p:nvGraphicFramePr>
        <p:xfrm>
          <a:off x="1524000" y="3826949"/>
          <a:ext cx="6095997" cy="93600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723321744"/>
                    </a:ext>
                  </a:extLst>
                </a:gridCol>
                <a:gridCol w="677333">
                  <a:extLst>
                    <a:ext uri="{9D8B030D-6E8A-4147-A177-3AD203B41FA5}">
                      <a16:colId xmlns:a16="http://schemas.microsoft.com/office/drawing/2014/main" val="885085869"/>
                    </a:ext>
                  </a:extLst>
                </a:gridCol>
                <a:gridCol w="677333">
                  <a:extLst>
                    <a:ext uri="{9D8B030D-6E8A-4147-A177-3AD203B41FA5}">
                      <a16:colId xmlns:a16="http://schemas.microsoft.com/office/drawing/2014/main" val="1076739730"/>
                    </a:ext>
                  </a:extLst>
                </a:gridCol>
                <a:gridCol w="677333">
                  <a:extLst>
                    <a:ext uri="{9D8B030D-6E8A-4147-A177-3AD203B41FA5}">
                      <a16:colId xmlns:a16="http://schemas.microsoft.com/office/drawing/2014/main" val="3569201541"/>
                    </a:ext>
                  </a:extLst>
                </a:gridCol>
                <a:gridCol w="677333">
                  <a:extLst>
                    <a:ext uri="{9D8B030D-6E8A-4147-A177-3AD203B41FA5}">
                      <a16:colId xmlns:a16="http://schemas.microsoft.com/office/drawing/2014/main" val="4209086361"/>
                    </a:ext>
                  </a:extLst>
                </a:gridCol>
                <a:gridCol w="677333">
                  <a:extLst>
                    <a:ext uri="{9D8B030D-6E8A-4147-A177-3AD203B41FA5}">
                      <a16:colId xmlns:a16="http://schemas.microsoft.com/office/drawing/2014/main" val="234218961"/>
                    </a:ext>
                  </a:extLst>
                </a:gridCol>
                <a:gridCol w="677333">
                  <a:extLst>
                    <a:ext uri="{9D8B030D-6E8A-4147-A177-3AD203B41FA5}">
                      <a16:colId xmlns:a16="http://schemas.microsoft.com/office/drawing/2014/main" val="4091254388"/>
                    </a:ext>
                  </a:extLst>
                </a:gridCol>
                <a:gridCol w="677333">
                  <a:extLst>
                    <a:ext uri="{9D8B030D-6E8A-4147-A177-3AD203B41FA5}">
                      <a16:colId xmlns:a16="http://schemas.microsoft.com/office/drawing/2014/main" val="2657127970"/>
                    </a:ext>
                  </a:extLst>
                </a:gridCol>
                <a:gridCol w="677333">
                  <a:extLst>
                    <a:ext uri="{9D8B030D-6E8A-4147-A177-3AD203B41FA5}">
                      <a16:colId xmlns:a16="http://schemas.microsoft.com/office/drawing/2014/main" val="2445952215"/>
                    </a:ext>
                  </a:extLst>
                </a:gridCol>
              </a:tblGrid>
              <a:tr h="468000">
                <a:tc>
                  <a:txBody>
                    <a:bodyPr/>
                    <a:lstStyle/>
                    <a:p>
                      <a:pPr algn="ctr"/>
                      <a:r>
                        <a:rPr lang="en-AU" sz="2400" dirty="0"/>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2400" dirty="0"/>
                        <a:t>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645533"/>
                  </a:ext>
                </a:extLst>
              </a:tr>
              <a:tr h="468000">
                <a:tc>
                  <a:txBody>
                    <a:bodyPr/>
                    <a:lstStyle/>
                    <a:p>
                      <a:pPr algn="ctr"/>
                      <a:r>
                        <a:rPr lang="en-AU" sz="2400" dirty="0">
                          <a:solidFill>
                            <a:schemeClr val="tx1"/>
                          </a:solidFill>
                        </a:rPr>
                        <a:t>4</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4</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9</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9</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9</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12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12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12</a:t>
                      </a:r>
                    </a:p>
                  </a:txBody>
                  <a:tcPr anchor="ctr">
                    <a:lnT w="12700" cap="flat" cmpd="sng" algn="ctr">
                      <a:solidFill>
                        <a:schemeClr val="tx1"/>
                      </a:solidFill>
                      <a:prstDash val="solid"/>
                      <a:round/>
                      <a:headEnd type="none" w="med" len="med"/>
                      <a:tailEnd type="none" w="med" len="med"/>
                    </a:lnT>
                  </a:tcPr>
                </a:tc>
                <a:tc>
                  <a:txBody>
                    <a:bodyPr/>
                    <a:lstStyle/>
                    <a:p>
                      <a:pPr algn="ctr"/>
                      <a:r>
                        <a:rPr lang="en-AU" sz="2400" dirty="0">
                          <a:solidFill>
                            <a:schemeClr val="tx1"/>
                          </a:solidFill>
                        </a:rPr>
                        <a:t>15</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377559"/>
                  </a:ext>
                </a:extLst>
              </a:tr>
            </a:tbl>
          </a:graphicData>
        </a:graphic>
      </p:graphicFrame>
    </p:spTree>
    <p:extLst>
      <p:ext uri="{BB962C8B-B14F-4D97-AF65-F5344CB8AC3E}">
        <p14:creationId xmlns:p14="http://schemas.microsoft.com/office/powerpoint/2010/main" val="3688215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E2E53CF-B49F-4228-B0C8-A8FDDAAC48E8}"/>
                  </a:ext>
                </a:extLst>
              </p:cNvPr>
              <p:cNvSpPr>
                <a:spLocks noGrp="1"/>
              </p:cNvSpPr>
              <p:nvPr>
                <p:ph idx="1"/>
              </p:nvPr>
            </p:nvSpPr>
            <p:spPr/>
            <p:txBody>
              <a:bodyPr/>
              <a:lstStyle/>
              <a:p>
                <a:pPr marL="0" indent="0">
                  <a:buNone/>
                </a:pPr>
                <a:r>
                  <a:rPr lang="en-AU" dirty="0"/>
                  <a:t>The worst-case analysis for distribution sorting is:</a:t>
                </a:r>
              </a:p>
              <a:p>
                <a:pPr marL="0" indent="0">
                  <a:buNone/>
                </a:pPr>
                <a:endParaRPr lang="en-AU" dirty="0"/>
              </a:p>
              <a:p>
                <a:pPr marL="0" indent="0">
                  <a:buNone/>
                </a:pPr>
                <a:endParaRPr lang="en-AU" dirty="0"/>
              </a:p>
              <a:p>
                <a:pPr marL="0" indent="0">
                  <a:buNone/>
                </a:pPr>
                <a:endParaRPr lang="en-AU" dirty="0"/>
              </a:p>
              <a:p>
                <a:pPr marL="0" indent="0">
                  <a:buNone/>
                </a:pPr>
                <a:r>
                  <a:rPr lang="en-AU" dirty="0"/>
                  <a:t>The algorithm also uses an additional </a:t>
                </a:r>
                <a14:m>
                  <m:oMath xmlns:m="http://schemas.openxmlformats.org/officeDocument/2006/math">
                    <m:r>
                      <m:rPr>
                        <m:sty m:val="p"/>
                      </m:rPr>
                      <a:rPr lang="en-AU" b="0" i="0" smtClean="0">
                        <a:solidFill>
                          <a:srgbClr val="FF0000"/>
                        </a:solidFill>
                        <a:latin typeface="Cambria Math" panose="02040503050406030204" pitchFamily="18" charset="0"/>
                      </a:rPr>
                      <m:t>O</m:t>
                    </m:r>
                    <m:d>
                      <m:dPr>
                        <m:ctrlPr>
                          <a:rPr lang="en-AU" b="0" i="1" smtClean="0">
                            <a:solidFill>
                              <a:srgbClr val="FF0000"/>
                            </a:solidFill>
                            <a:latin typeface="Cambria Math" panose="02040503050406030204" pitchFamily="18" charset="0"/>
                          </a:rPr>
                        </m:ctrlPr>
                      </m:dPr>
                      <m:e>
                        <m:r>
                          <m:rPr>
                            <m:sty m:val="p"/>
                          </m:rPr>
                          <a:rPr lang="en-AU" b="0" i="0" smtClean="0">
                            <a:solidFill>
                              <a:srgbClr val="FF0000"/>
                            </a:solidFill>
                            <a:latin typeface="Cambria Math" panose="02040503050406030204" pitchFamily="18" charset="0"/>
                          </a:rPr>
                          <m:t>n</m:t>
                        </m:r>
                      </m:e>
                    </m:d>
                    <m:r>
                      <a:rPr lang="en-AU" b="0" i="0"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O</m:t>
                    </m:r>
                    <m:r>
                      <a:rPr lang="en-AU" b="0" i="0" smtClean="0">
                        <a:solidFill>
                          <a:srgbClr val="FF0000"/>
                        </a:solidFill>
                        <a:latin typeface="Cambria Math" panose="02040503050406030204" pitchFamily="18" charset="0"/>
                      </a:rPr>
                      <m:t>(</m:t>
                    </m:r>
                    <m:sSub>
                      <m:sSubPr>
                        <m:ctrlPr>
                          <a:rPr lang="en-AU" b="0" i="1" smtClean="0">
                            <a:solidFill>
                              <a:srgbClr val="FF0000"/>
                            </a:solidFill>
                            <a:latin typeface="Cambria Math" panose="02040503050406030204" pitchFamily="18" charset="0"/>
                          </a:rPr>
                        </m:ctrlPr>
                      </m:sSubPr>
                      <m:e>
                        <m:r>
                          <m:rPr>
                            <m:sty m:val="p"/>
                          </m:rPr>
                          <a:rPr lang="en-AU" b="0" i="0" smtClean="0">
                            <a:solidFill>
                              <a:srgbClr val="FF0000"/>
                            </a:solidFill>
                            <a:latin typeface="Cambria Math" panose="02040503050406030204" pitchFamily="18" charset="0"/>
                          </a:rPr>
                          <m:t>n</m:t>
                        </m:r>
                      </m:e>
                      <m:sub>
                        <m:r>
                          <m:rPr>
                            <m:sty m:val="p"/>
                          </m:rPr>
                          <a:rPr lang="en-AU" b="0" i="0" smtClean="0">
                            <a:solidFill>
                              <a:srgbClr val="FF0000"/>
                            </a:solidFill>
                            <a:latin typeface="Cambria Math" panose="02040503050406030204" pitchFamily="18" charset="0"/>
                          </a:rPr>
                          <m:t>max</m:t>
                        </m:r>
                      </m:sub>
                    </m:sSub>
                    <m:r>
                      <a:rPr lang="en-AU" b="0" i="0" smtClean="0">
                        <a:solidFill>
                          <a:srgbClr val="FF0000"/>
                        </a:solidFill>
                        <a:latin typeface="Cambria Math" panose="02040503050406030204" pitchFamily="18" charset="0"/>
                      </a:rPr>
                      <m:t>)</m:t>
                    </m:r>
                  </m:oMath>
                </a14:m>
                <a:r>
                  <a:rPr lang="en-AU" dirty="0">
                    <a:solidFill>
                      <a:srgbClr val="FF0000"/>
                    </a:solidFill>
                  </a:rPr>
                  <a:t> space</a:t>
                </a:r>
                <a:endParaRPr lang="en-AU" dirty="0"/>
              </a:p>
            </p:txBody>
          </p:sp>
        </mc:Choice>
        <mc:Fallback xmlns="">
          <p:sp>
            <p:nvSpPr>
              <p:cNvPr id="2" name="Content Placeholder 1">
                <a:extLst>
                  <a:ext uri="{FF2B5EF4-FFF2-40B4-BE49-F238E27FC236}">
                    <a16:creationId xmlns:a16="http://schemas.microsoft.com/office/drawing/2014/main" id="{EE2E53CF-B49F-4228-B0C8-A8FDDAAC48E8}"/>
                  </a:ext>
                </a:extLst>
              </p:cNvPr>
              <p:cNvSpPr>
                <a:spLocks noGrp="1" noRot="1" noChangeAspect="1" noMove="1" noResize="1" noEditPoints="1" noAdjustHandles="1" noChangeArrowheads="1" noChangeShapeType="1" noTextEdit="1"/>
              </p:cNvSpPr>
              <p:nvPr>
                <p:ph idx="1"/>
              </p:nvPr>
            </p:nvSpPr>
            <p:spPr>
              <a:blipFill>
                <a:blip r:embed="rId2"/>
                <a:stretch>
                  <a:fillRect b="-1920"/>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DCC372ED-32B6-4681-B909-AE33859F6552}"/>
              </a:ext>
            </a:extLst>
          </p:cNvPr>
          <p:cNvSpPr>
            <a:spLocks noGrp="1"/>
          </p:cNvSpPr>
          <p:nvPr>
            <p:ph type="title"/>
          </p:nvPr>
        </p:nvSpPr>
        <p:spPr/>
        <p:txBody>
          <a:bodyPr/>
          <a:lstStyle/>
          <a:p>
            <a:r>
              <a:rPr lang="en-AU" dirty="0"/>
              <a:t>Distribution Sorting Analysis</a:t>
            </a:r>
          </a:p>
        </p:txBody>
      </p:sp>
      <p:pic>
        <p:nvPicPr>
          <p:cNvPr id="4" name="Picture 3">
            <a:extLst>
              <a:ext uri="{FF2B5EF4-FFF2-40B4-BE49-F238E27FC236}">
                <a16:creationId xmlns:a16="http://schemas.microsoft.com/office/drawing/2014/main" id="{999EC12C-D125-4FDE-99C0-1A2687942B10}"/>
              </a:ext>
            </a:extLst>
          </p:cNvPr>
          <p:cNvPicPr>
            <a:picLocks noChangeAspect="1"/>
          </p:cNvPicPr>
          <p:nvPr/>
        </p:nvPicPr>
        <p:blipFill>
          <a:blip r:embed="rId3"/>
          <a:stretch>
            <a:fillRect/>
          </a:stretch>
        </p:blipFill>
        <p:spPr>
          <a:xfrm>
            <a:off x="418455" y="1519015"/>
            <a:ext cx="5664630" cy="2502976"/>
          </a:xfrm>
          <a:prstGeom prst="rect">
            <a:avLst/>
          </a:prstGeom>
        </p:spPr>
      </p:pic>
    </p:spTree>
    <p:extLst>
      <p:ext uri="{BB962C8B-B14F-4D97-AF65-F5344CB8AC3E}">
        <p14:creationId xmlns:p14="http://schemas.microsoft.com/office/powerpoint/2010/main" val="91727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140" y="1442682"/>
            <a:ext cx="6737684" cy="1421162"/>
          </a:xfrm>
        </p:spPr>
        <p:txBody>
          <a:bodyPr>
            <a:normAutofit/>
          </a:bodyPr>
          <a:lstStyle/>
          <a:p>
            <a:pPr defTabSz="685800" fontAlgn="base">
              <a:spcAft>
                <a:spcPct val="0"/>
              </a:spcAft>
              <a:defRPr/>
            </a:pPr>
            <a:r>
              <a:rPr lang="en-GB" dirty="0"/>
              <a:t>3. Hash Tables</a:t>
            </a:r>
            <a:endParaRPr lang="en-AU" dirty="0">
              <a:effectLst/>
            </a:endParaRPr>
          </a:p>
        </p:txBody>
      </p:sp>
    </p:spTree>
    <p:extLst>
      <p:ext uri="{BB962C8B-B14F-4D97-AF65-F5344CB8AC3E}">
        <p14:creationId xmlns:p14="http://schemas.microsoft.com/office/powerpoint/2010/main" val="4045491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5BDEF-0E8B-472D-A7F8-1631CB316F6C}"/>
              </a:ext>
            </a:extLst>
          </p:cNvPr>
          <p:cNvSpPr>
            <a:spLocks noGrp="1"/>
          </p:cNvSpPr>
          <p:nvPr>
            <p:ph idx="1"/>
          </p:nvPr>
        </p:nvSpPr>
        <p:spPr/>
        <p:txBody>
          <a:bodyPr/>
          <a:lstStyle/>
          <a:p>
            <a:pPr>
              <a:lnSpc>
                <a:spcPct val="100000"/>
              </a:lnSpc>
              <a:spcBef>
                <a:spcPts val="1200"/>
              </a:spcBef>
            </a:pPr>
            <a:r>
              <a:rPr lang="en-AU" dirty="0"/>
              <a:t>Recall the definition of a </a:t>
            </a:r>
            <a:r>
              <a:rPr lang="en-AU" dirty="0">
                <a:solidFill>
                  <a:srgbClr val="C00000"/>
                </a:solidFill>
              </a:rPr>
              <a:t>set</a:t>
            </a:r>
            <a:r>
              <a:rPr lang="en-AU" dirty="0"/>
              <a:t>, where all the </a:t>
            </a:r>
            <a:r>
              <a:rPr lang="en-AU" dirty="0">
                <a:solidFill>
                  <a:srgbClr val="C00000"/>
                </a:solidFill>
              </a:rPr>
              <a:t>keys are unique</a:t>
            </a:r>
            <a:r>
              <a:rPr lang="en-AU" dirty="0"/>
              <a:t>. (Note this applies to </a:t>
            </a:r>
            <a:r>
              <a:rPr lang="en-AU" dirty="0">
                <a:solidFill>
                  <a:srgbClr val="C00000"/>
                </a:solidFill>
              </a:rPr>
              <a:t>maps</a:t>
            </a:r>
            <a:r>
              <a:rPr lang="en-AU" dirty="0"/>
              <a:t> also, where we have key-&gt;value pairs).</a:t>
            </a:r>
          </a:p>
          <a:p>
            <a:pPr>
              <a:lnSpc>
                <a:spcPct val="100000"/>
              </a:lnSpc>
              <a:spcBef>
                <a:spcPts val="1200"/>
              </a:spcBef>
            </a:pPr>
            <a:r>
              <a:rPr lang="en-AU" dirty="0"/>
              <a:t>What data structures can we use to implement a Set ADT? For example:</a:t>
            </a:r>
          </a:p>
          <a:p>
            <a:pPr lvl="1">
              <a:lnSpc>
                <a:spcPct val="100000"/>
              </a:lnSpc>
              <a:spcBef>
                <a:spcPts val="1200"/>
              </a:spcBef>
            </a:pPr>
            <a:r>
              <a:rPr lang="en-AU" sz="2400" dirty="0"/>
              <a:t>List</a:t>
            </a:r>
          </a:p>
          <a:p>
            <a:pPr lvl="1">
              <a:lnSpc>
                <a:spcPct val="100000"/>
              </a:lnSpc>
              <a:spcBef>
                <a:spcPts val="1200"/>
              </a:spcBef>
            </a:pPr>
            <a:r>
              <a:rPr lang="en-AU" sz="2400" dirty="0"/>
              <a:t>Tree (balanced)</a:t>
            </a:r>
          </a:p>
          <a:p>
            <a:pPr lvl="1">
              <a:lnSpc>
                <a:spcPct val="100000"/>
              </a:lnSpc>
              <a:spcBef>
                <a:spcPts val="1200"/>
              </a:spcBef>
            </a:pPr>
            <a:r>
              <a:rPr lang="en-AU" sz="2400" dirty="0"/>
              <a:t>Array</a:t>
            </a:r>
          </a:p>
        </p:txBody>
      </p:sp>
      <p:sp>
        <p:nvSpPr>
          <p:cNvPr id="3" name="Title 2">
            <a:extLst>
              <a:ext uri="{FF2B5EF4-FFF2-40B4-BE49-F238E27FC236}">
                <a16:creationId xmlns:a16="http://schemas.microsoft.com/office/drawing/2014/main" id="{A64F67B1-E881-418A-AC6B-618EE69B460F}"/>
              </a:ext>
            </a:extLst>
          </p:cNvPr>
          <p:cNvSpPr>
            <a:spLocks noGrp="1"/>
          </p:cNvSpPr>
          <p:nvPr>
            <p:ph type="title"/>
          </p:nvPr>
        </p:nvSpPr>
        <p:spPr/>
        <p:txBody>
          <a:bodyPr/>
          <a:lstStyle/>
          <a:p>
            <a:r>
              <a:rPr lang="en-AU" dirty="0"/>
              <a:t>Set ADT</a:t>
            </a:r>
          </a:p>
        </p:txBody>
      </p:sp>
    </p:spTree>
    <p:extLst>
      <p:ext uri="{BB962C8B-B14F-4D97-AF65-F5344CB8AC3E}">
        <p14:creationId xmlns:p14="http://schemas.microsoft.com/office/powerpoint/2010/main" val="5824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5BDEF-0E8B-472D-A7F8-1631CB316F6C}"/>
              </a:ext>
            </a:extLst>
          </p:cNvPr>
          <p:cNvSpPr>
            <a:spLocks noGrp="1"/>
          </p:cNvSpPr>
          <p:nvPr>
            <p:ph idx="1"/>
          </p:nvPr>
        </p:nvSpPr>
        <p:spPr>
          <a:xfrm>
            <a:off x="195943" y="902524"/>
            <a:ext cx="8728363" cy="3794167"/>
          </a:xfrm>
        </p:spPr>
        <p:txBody>
          <a:bodyPr/>
          <a:lstStyle/>
          <a:p>
            <a:pPr>
              <a:lnSpc>
                <a:spcPct val="100000"/>
              </a:lnSpc>
              <a:spcBef>
                <a:spcPts val="1200"/>
              </a:spcBef>
            </a:pPr>
            <a:r>
              <a:rPr lang="en-AU" dirty="0"/>
              <a:t>What is the average case time complexities of INSERT, DELETE and SEARCH?</a:t>
            </a:r>
          </a:p>
          <a:p>
            <a:pPr>
              <a:lnSpc>
                <a:spcPct val="100000"/>
              </a:lnSpc>
              <a:spcBef>
                <a:spcPts val="1200"/>
              </a:spcBef>
            </a:pPr>
            <a:endParaRPr lang="en-AU" dirty="0"/>
          </a:p>
          <a:p>
            <a:pPr>
              <a:lnSpc>
                <a:spcPct val="100000"/>
              </a:lnSpc>
              <a:spcBef>
                <a:spcPts val="1200"/>
              </a:spcBef>
            </a:pPr>
            <a:endParaRPr lang="en-AU" dirty="0"/>
          </a:p>
          <a:p>
            <a:pPr>
              <a:lnSpc>
                <a:spcPct val="100000"/>
              </a:lnSpc>
              <a:spcBef>
                <a:spcPts val="1200"/>
              </a:spcBef>
            </a:pPr>
            <a:endParaRPr lang="en-AU" dirty="0"/>
          </a:p>
          <a:p>
            <a:pPr>
              <a:lnSpc>
                <a:spcPct val="100000"/>
              </a:lnSpc>
              <a:spcBef>
                <a:spcPts val="1200"/>
              </a:spcBef>
            </a:pPr>
            <a:endParaRPr lang="en-AU" dirty="0"/>
          </a:p>
          <a:p>
            <a:pPr>
              <a:lnSpc>
                <a:spcPct val="100000"/>
              </a:lnSpc>
              <a:spcBef>
                <a:spcPts val="1200"/>
              </a:spcBef>
            </a:pPr>
            <a:r>
              <a:rPr lang="en-AU" dirty="0"/>
              <a:t>Is it possible to achieve better efficiency?</a:t>
            </a:r>
          </a:p>
          <a:p>
            <a:pPr marL="0" indent="0">
              <a:lnSpc>
                <a:spcPct val="100000"/>
              </a:lnSpc>
              <a:spcBef>
                <a:spcPts val="1200"/>
              </a:spcBef>
              <a:buNone/>
            </a:pPr>
            <a:endParaRPr lang="en-AU" dirty="0"/>
          </a:p>
        </p:txBody>
      </p:sp>
      <p:sp>
        <p:nvSpPr>
          <p:cNvPr id="3" name="Title 2">
            <a:extLst>
              <a:ext uri="{FF2B5EF4-FFF2-40B4-BE49-F238E27FC236}">
                <a16:creationId xmlns:a16="http://schemas.microsoft.com/office/drawing/2014/main" id="{A64F67B1-E881-418A-AC6B-618EE69B460F}"/>
              </a:ext>
            </a:extLst>
          </p:cNvPr>
          <p:cNvSpPr>
            <a:spLocks noGrp="1"/>
          </p:cNvSpPr>
          <p:nvPr>
            <p:ph type="title"/>
          </p:nvPr>
        </p:nvSpPr>
        <p:spPr/>
        <p:txBody>
          <a:bodyPr/>
          <a:lstStyle/>
          <a:p>
            <a:r>
              <a:rPr lang="en-AU" dirty="0"/>
              <a:t>Set ADT</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C826C25-5062-449A-8099-8BD0E9E9CA65}"/>
                  </a:ext>
                </a:extLst>
              </p:cNvPr>
              <p:cNvGraphicFramePr>
                <a:graphicFrameLocks noGrp="1"/>
              </p:cNvGraphicFramePr>
              <p:nvPr>
                <p:extLst>
                  <p:ext uri="{D42A27DB-BD31-4B8C-83A1-F6EECF244321}">
                    <p14:modId xmlns:p14="http://schemas.microsoft.com/office/powerpoint/2010/main" val="2586458050"/>
                  </p:ext>
                </p:extLst>
              </p:nvPr>
            </p:nvGraphicFramePr>
            <p:xfrm>
              <a:off x="724115" y="1895599"/>
              <a:ext cx="6133885" cy="1889760"/>
            </p:xfrm>
            <a:graphic>
              <a:graphicData uri="http://schemas.openxmlformats.org/drawingml/2006/table">
                <a:tbl>
                  <a:tblPr firstRow="1" bandRow="1">
                    <a:tableStyleId>{5940675A-B579-460E-94D1-54222C63F5DA}</a:tableStyleId>
                  </a:tblPr>
                  <a:tblGrid>
                    <a:gridCol w="1600631">
                      <a:extLst>
                        <a:ext uri="{9D8B030D-6E8A-4147-A177-3AD203B41FA5}">
                          <a16:colId xmlns:a16="http://schemas.microsoft.com/office/drawing/2014/main" val="3732874657"/>
                        </a:ext>
                      </a:extLst>
                    </a:gridCol>
                    <a:gridCol w="1433593">
                      <a:extLst>
                        <a:ext uri="{9D8B030D-6E8A-4147-A177-3AD203B41FA5}">
                          <a16:colId xmlns:a16="http://schemas.microsoft.com/office/drawing/2014/main" val="2372600906"/>
                        </a:ext>
                      </a:extLst>
                    </a:gridCol>
                    <a:gridCol w="1611824">
                      <a:extLst>
                        <a:ext uri="{9D8B030D-6E8A-4147-A177-3AD203B41FA5}">
                          <a16:colId xmlns:a16="http://schemas.microsoft.com/office/drawing/2014/main" val="1402351915"/>
                        </a:ext>
                      </a:extLst>
                    </a:gridCol>
                    <a:gridCol w="1487837">
                      <a:extLst>
                        <a:ext uri="{9D8B030D-6E8A-4147-A177-3AD203B41FA5}">
                          <a16:colId xmlns:a16="http://schemas.microsoft.com/office/drawing/2014/main" val="616370395"/>
                        </a:ext>
                      </a:extLst>
                    </a:gridCol>
                  </a:tblGrid>
                  <a:tr h="370840">
                    <a:tc>
                      <a:txBody>
                        <a:bodyPr/>
                        <a:lstStyle/>
                        <a:p>
                          <a:pPr algn="r"/>
                          <a:endParaRPr lang="en-AU" sz="2000" dirty="0">
                            <a:solidFill>
                              <a:schemeClr val="tx2"/>
                            </a:solidFill>
                          </a:endParaRPr>
                        </a:p>
                      </a:txBody>
                      <a:tcPr/>
                    </a:tc>
                    <a:tc>
                      <a:txBody>
                        <a:bodyPr/>
                        <a:lstStyle/>
                        <a:p>
                          <a:pPr algn="ctr"/>
                          <a:r>
                            <a:rPr lang="en-AU" sz="2000" b="1" dirty="0">
                              <a:solidFill>
                                <a:schemeClr val="tx2"/>
                              </a:solidFill>
                            </a:rPr>
                            <a:t>List</a:t>
                          </a:r>
                        </a:p>
                      </a:txBody>
                      <a:tcPr/>
                    </a:tc>
                    <a:tc>
                      <a:txBody>
                        <a:bodyPr/>
                        <a:lstStyle/>
                        <a:p>
                          <a:pPr algn="ctr"/>
                          <a:r>
                            <a:rPr lang="en-AU" sz="2000" b="1" dirty="0">
                              <a:solidFill>
                                <a:schemeClr val="tx2"/>
                              </a:solidFill>
                            </a:rPr>
                            <a:t>Balanced Tree</a:t>
                          </a:r>
                        </a:p>
                      </a:txBody>
                      <a:tcPr/>
                    </a:tc>
                    <a:tc>
                      <a:txBody>
                        <a:bodyPr/>
                        <a:lstStyle/>
                        <a:p>
                          <a:pPr algn="ctr"/>
                          <a:r>
                            <a:rPr lang="en-AU" sz="2000" b="1" dirty="0">
                              <a:solidFill>
                                <a:schemeClr val="tx2"/>
                              </a:solidFill>
                            </a:rPr>
                            <a:t>Array</a:t>
                          </a:r>
                        </a:p>
                      </a:txBody>
                      <a:tcPr/>
                    </a:tc>
                    <a:extLst>
                      <a:ext uri="{0D108BD9-81ED-4DB2-BD59-A6C34878D82A}">
                        <a16:rowId xmlns:a16="http://schemas.microsoft.com/office/drawing/2014/main" val="3394848009"/>
                      </a:ext>
                    </a:extLst>
                  </a:tr>
                  <a:tr h="370840">
                    <a:tc>
                      <a:txBody>
                        <a:bodyPr/>
                        <a:lstStyle/>
                        <a:p>
                          <a:pPr algn="r"/>
                          <a:r>
                            <a:rPr lang="en-AU" sz="2000" b="1" dirty="0">
                              <a:solidFill>
                                <a:schemeClr val="tx2"/>
                              </a:solidFill>
                            </a:rPr>
                            <a:t>INSERT</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(1)</m:t>
                                </m:r>
                              </m:oMath>
                            </m:oMathPara>
                          </a14:m>
                          <a:endParaRPr lang="en-AU" sz="2000" i="0" dirty="0">
                            <a:solidFill>
                              <a:schemeClr val="tx2"/>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logn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extLst>
                      <a:ext uri="{0D108BD9-81ED-4DB2-BD59-A6C34878D82A}">
                        <a16:rowId xmlns:a16="http://schemas.microsoft.com/office/drawing/2014/main" val="3727404380"/>
                      </a:ext>
                    </a:extLst>
                  </a:tr>
                  <a:tr h="370840">
                    <a:tc>
                      <a:txBody>
                        <a:bodyPr/>
                        <a:lstStyle/>
                        <a:p>
                          <a:pPr algn="r"/>
                          <a:r>
                            <a:rPr lang="en-AU" sz="2000" b="1" dirty="0">
                              <a:solidFill>
                                <a:schemeClr val="tx2"/>
                              </a:solidFill>
                            </a:rPr>
                            <a:t>DELETE</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logn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extLst>
                      <a:ext uri="{0D108BD9-81ED-4DB2-BD59-A6C34878D82A}">
                        <a16:rowId xmlns:a16="http://schemas.microsoft.com/office/drawing/2014/main" val="1091993503"/>
                      </a:ext>
                    </a:extLst>
                  </a:tr>
                  <a:tr h="370840">
                    <a:tc>
                      <a:txBody>
                        <a:bodyPr/>
                        <a:lstStyle/>
                        <a:p>
                          <a:pPr algn="r"/>
                          <a:r>
                            <a:rPr lang="en-AU" sz="2000" b="1" dirty="0">
                              <a:solidFill>
                                <a:schemeClr val="tx2"/>
                              </a:solidFill>
                            </a:rPr>
                            <a:t>SEARCH</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logn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AU" sz="2000" b="0" i="0" smtClean="0">
                                    <a:solidFill>
                                      <a:schemeClr val="tx2"/>
                                    </a:solidFill>
                                    <a:latin typeface="Cambria Math" panose="02040503050406030204" pitchFamily="18" charset="0"/>
                                  </a:rPr>
                                  <m:t>O</m:t>
                                </m:r>
                                <m:r>
                                  <a:rPr lang="en-AU" sz="2000" b="0" i="0" smtClean="0">
                                    <a:solidFill>
                                      <a:schemeClr val="tx2"/>
                                    </a:solidFill>
                                    <a:latin typeface="Cambria Math" panose="02040503050406030204" pitchFamily="18" charset="0"/>
                                  </a:rPr>
                                  <m:t>(</m:t>
                                </m:r>
                                <m:r>
                                  <m:rPr>
                                    <m:sty m:val="p"/>
                                  </m:rPr>
                                  <a:rPr lang="en-AU" sz="2000" b="0" i="0" smtClean="0">
                                    <a:solidFill>
                                      <a:schemeClr val="tx2"/>
                                    </a:solidFill>
                                    <a:latin typeface="Cambria Math" panose="02040503050406030204" pitchFamily="18" charset="0"/>
                                  </a:rPr>
                                  <m:t>logn</m:t>
                                </m:r>
                                <m:r>
                                  <a:rPr lang="en-AU" sz="2000" b="0" i="0" smtClean="0">
                                    <a:solidFill>
                                      <a:schemeClr val="tx2"/>
                                    </a:solidFill>
                                    <a:latin typeface="Cambria Math" panose="02040503050406030204" pitchFamily="18" charset="0"/>
                                  </a:rPr>
                                  <m:t>)</m:t>
                                </m:r>
                              </m:oMath>
                            </m:oMathPara>
                          </a14:m>
                          <a:endParaRPr lang="en-AU" sz="2000" i="0" dirty="0">
                            <a:solidFill>
                              <a:schemeClr val="tx2"/>
                            </a:solidFill>
                          </a:endParaRPr>
                        </a:p>
                      </a:txBody>
                      <a:tcPr/>
                    </a:tc>
                    <a:extLst>
                      <a:ext uri="{0D108BD9-81ED-4DB2-BD59-A6C34878D82A}">
                        <a16:rowId xmlns:a16="http://schemas.microsoft.com/office/drawing/2014/main" val="3042909422"/>
                      </a:ext>
                    </a:extLst>
                  </a:tr>
                </a:tbl>
              </a:graphicData>
            </a:graphic>
          </p:graphicFrame>
        </mc:Choice>
        <mc:Fallback xmlns="">
          <p:graphicFrame>
            <p:nvGraphicFramePr>
              <p:cNvPr id="4" name="Table 3">
                <a:extLst>
                  <a:ext uri="{FF2B5EF4-FFF2-40B4-BE49-F238E27FC236}">
                    <a16:creationId xmlns:a16="http://schemas.microsoft.com/office/drawing/2014/main" id="{8C826C25-5062-449A-8099-8BD0E9E9CA65}"/>
                  </a:ext>
                </a:extLst>
              </p:cNvPr>
              <p:cNvGraphicFramePr>
                <a:graphicFrameLocks noGrp="1"/>
              </p:cNvGraphicFramePr>
              <p:nvPr>
                <p:extLst>
                  <p:ext uri="{D42A27DB-BD31-4B8C-83A1-F6EECF244321}">
                    <p14:modId xmlns:p14="http://schemas.microsoft.com/office/powerpoint/2010/main" val="2586458050"/>
                  </p:ext>
                </p:extLst>
              </p:nvPr>
            </p:nvGraphicFramePr>
            <p:xfrm>
              <a:off x="724115" y="1895599"/>
              <a:ext cx="6133885" cy="1889760"/>
            </p:xfrm>
            <a:graphic>
              <a:graphicData uri="http://schemas.openxmlformats.org/drawingml/2006/table">
                <a:tbl>
                  <a:tblPr firstRow="1" bandRow="1">
                    <a:tableStyleId>{5940675A-B579-460E-94D1-54222C63F5DA}</a:tableStyleId>
                  </a:tblPr>
                  <a:tblGrid>
                    <a:gridCol w="1600631">
                      <a:extLst>
                        <a:ext uri="{9D8B030D-6E8A-4147-A177-3AD203B41FA5}">
                          <a16:colId xmlns:a16="http://schemas.microsoft.com/office/drawing/2014/main" val="3732874657"/>
                        </a:ext>
                      </a:extLst>
                    </a:gridCol>
                    <a:gridCol w="1433593">
                      <a:extLst>
                        <a:ext uri="{9D8B030D-6E8A-4147-A177-3AD203B41FA5}">
                          <a16:colId xmlns:a16="http://schemas.microsoft.com/office/drawing/2014/main" val="2372600906"/>
                        </a:ext>
                      </a:extLst>
                    </a:gridCol>
                    <a:gridCol w="1611824">
                      <a:extLst>
                        <a:ext uri="{9D8B030D-6E8A-4147-A177-3AD203B41FA5}">
                          <a16:colId xmlns:a16="http://schemas.microsoft.com/office/drawing/2014/main" val="1402351915"/>
                        </a:ext>
                      </a:extLst>
                    </a:gridCol>
                    <a:gridCol w="1487837">
                      <a:extLst>
                        <a:ext uri="{9D8B030D-6E8A-4147-A177-3AD203B41FA5}">
                          <a16:colId xmlns:a16="http://schemas.microsoft.com/office/drawing/2014/main" val="616370395"/>
                        </a:ext>
                      </a:extLst>
                    </a:gridCol>
                  </a:tblGrid>
                  <a:tr h="701040">
                    <a:tc>
                      <a:txBody>
                        <a:bodyPr/>
                        <a:lstStyle/>
                        <a:p>
                          <a:pPr algn="r"/>
                          <a:endParaRPr lang="en-AU" sz="2000" dirty="0">
                            <a:solidFill>
                              <a:schemeClr val="tx2"/>
                            </a:solidFill>
                          </a:endParaRPr>
                        </a:p>
                      </a:txBody>
                      <a:tcPr/>
                    </a:tc>
                    <a:tc>
                      <a:txBody>
                        <a:bodyPr/>
                        <a:lstStyle/>
                        <a:p>
                          <a:pPr algn="ctr"/>
                          <a:r>
                            <a:rPr lang="en-AU" sz="2000" b="1" dirty="0">
                              <a:solidFill>
                                <a:schemeClr val="tx2"/>
                              </a:solidFill>
                            </a:rPr>
                            <a:t>List</a:t>
                          </a:r>
                        </a:p>
                      </a:txBody>
                      <a:tcPr/>
                    </a:tc>
                    <a:tc>
                      <a:txBody>
                        <a:bodyPr/>
                        <a:lstStyle/>
                        <a:p>
                          <a:pPr algn="ctr"/>
                          <a:r>
                            <a:rPr lang="en-AU" sz="2000" b="1" dirty="0">
                              <a:solidFill>
                                <a:schemeClr val="tx2"/>
                              </a:solidFill>
                            </a:rPr>
                            <a:t>Balanced Tree</a:t>
                          </a:r>
                        </a:p>
                      </a:txBody>
                      <a:tcPr/>
                    </a:tc>
                    <a:tc>
                      <a:txBody>
                        <a:bodyPr/>
                        <a:lstStyle/>
                        <a:p>
                          <a:pPr algn="ctr"/>
                          <a:r>
                            <a:rPr lang="en-AU" sz="2000" b="1" dirty="0">
                              <a:solidFill>
                                <a:schemeClr val="tx2"/>
                              </a:solidFill>
                            </a:rPr>
                            <a:t>Array</a:t>
                          </a:r>
                        </a:p>
                      </a:txBody>
                      <a:tcPr/>
                    </a:tc>
                    <a:extLst>
                      <a:ext uri="{0D108BD9-81ED-4DB2-BD59-A6C34878D82A}">
                        <a16:rowId xmlns:a16="http://schemas.microsoft.com/office/drawing/2014/main" val="3394848009"/>
                      </a:ext>
                    </a:extLst>
                  </a:tr>
                  <a:tr h="396240">
                    <a:tc>
                      <a:txBody>
                        <a:bodyPr/>
                        <a:lstStyle/>
                        <a:p>
                          <a:pPr algn="r"/>
                          <a:r>
                            <a:rPr lang="en-AU" sz="2000" b="1" dirty="0">
                              <a:solidFill>
                                <a:schemeClr val="tx2"/>
                              </a:solidFill>
                            </a:rPr>
                            <a:t>INSERT</a:t>
                          </a:r>
                        </a:p>
                      </a:txBody>
                      <a:tcPr/>
                    </a:tc>
                    <a:tc>
                      <a:txBody>
                        <a:bodyPr/>
                        <a:lstStyle/>
                        <a:p>
                          <a:endParaRPr lang="en-US"/>
                        </a:p>
                      </a:txBody>
                      <a:tcPr>
                        <a:blipFill>
                          <a:blip r:embed="rId3"/>
                          <a:stretch>
                            <a:fillRect l="-112340" t="-180303" r="-217872" b="-225758"/>
                          </a:stretch>
                        </a:blipFill>
                      </a:tcPr>
                    </a:tc>
                    <a:tc>
                      <a:txBody>
                        <a:bodyPr/>
                        <a:lstStyle/>
                        <a:p>
                          <a:endParaRPr lang="en-US"/>
                        </a:p>
                      </a:txBody>
                      <a:tcPr>
                        <a:blipFill>
                          <a:blip r:embed="rId3"/>
                          <a:stretch>
                            <a:fillRect l="-188302" t="-180303" r="-93208" b="-225758"/>
                          </a:stretch>
                        </a:blipFill>
                      </a:tcPr>
                    </a:tc>
                    <a:tc>
                      <a:txBody>
                        <a:bodyPr/>
                        <a:lstStyle/>
                        <a:p>
                          <a:endParaRPr lang="en-US"/>
                        </a:p>
                      </a:txBody>
                      <a:tcPr>
                        <a:blipFill>
                          <a:blip r:embed="rId3"/>
                          <a:stretch>
                            <a:fillRect l="-313115" t="-180303" r="-1230" b="-225758"/>
                          </a:stretch>
                        </a:blipFill>
                      </a:tcPr>
                    </a:tc>
                    <a:extLst>
                      <a:ext uri="{0D108BD9-81ED-4DB2-BD59-A6C34878D82A}">
                        <a16:rowId xmlns:a16="http://schemas.microsoft.com/office/drawing/2014/main" val="3727404380"/>
                      </a:ext>
                    </a:extLst>
                  </a:tr>
                  <a:tr h="396240">
                    <a:tc>
                      <a:txBody>
                        <a:bodyPr/>
                        <a:lstStyle/>
                        <a:p>
                          <a:pPr algn="r"/>
                          <a:r>
                            <a:rPr lang="en-AU" sz="2000" b="1" dirty="0">
                              <a:solidFill>
                                <a:schemeClr val="tx2"/>
                              </a:solidFill>
                            </a:rPr>
                            <a:t>DELETE</a:t>
                          </a:r>
                        </a:p>
                      </a:txBody>
                      <a:tcPr/>
                    </a:tc>
                    <a:tc>
                      <a:txBody>
                        <a:bodyPr/>
                        <a:lstStyle/>
                        <a:p>
                          <a:endParaRPr lang="en-US"/>
                        </a:p>
                      </a:txBody>
                      <a:tcPr>
                        <a:blipFill>
                          <a:blip r:embed="rId3"/>
                          <a:stretch>
                            <a:fillRect l="-112340" t="-284615" r="-217872" b="-129231"/>
                          </a:stretch>
                        </a:blipFill>
                      </a:tcPr>
                    </a:tc>
                    <a:tc>
                      <a:txBody>
                        <a:bodyPr/>
                        <a:lstStyle/>
                        <a:p>
                          <a:endParaRPr lang="en-US"/>
                        </a:p>
                      </a:txBody>
                      <a:tcPr>
                        <a:blipFill>
                          <a:blip r:embed="rId3"/>
                          <a:stretch>
                            <a:fillRect l="-188302" t="-284615" r="-93208" b="-129231"/>
                          </a:stretch>
                        </a:blipFill>
                      </a:tcPr>
                    </a:tc>
                    <a:tc>
                      <a:txBody>
                        <a:bodyPr/>
                        <a:lstStyle/>
                        <a:p>
                          <a:endParaRPr lang="en-US"/>
                        </a:p>
                      </a:txBody>
                      <a:tcPr>
                        <a:blipFill>
                          <a:blip r:embed="rId3"/>
                          <a:stretch>
                            <a:fillRect l="-313115" t="-284615" r="-1230" b="-129231"/>
                          </a:stretch>
                        </a:blipFill>
                      </a:tcPr>
                    </a:tc>
                    <a:extLst>
                      <a:ext uri="{0D108BD9-81ED-4DB2-BD59-A6C34878D82A}">
                        <a16:rowId xmlns:a16="http://schemas.microsoft.com/office/drawing/2014/main" val="1091993503"/>
                      </a:ext>
                    </a:extLst>
                  </a:tr>
                  <a:tr h="396240">
                    <a:tc>
                      <a:txBody>
                        <a:bodyPr/>
                        <a:lstStyle/>
                        <a:p>
                          <a:pPr algn="r"/>
                          <a:r>
                            <a:rPr lang="en-AU" sz="2000" b="1" dirty="0">
                              <a:solidFill>
                                <a:schemeClr val="tx2"/>
                              </a:solidFill>
                            </a:rPr>
                            <a:t>SEARCH</a:t>
                          </a:r>
                        </a:p>
                      </a:txBody>
                      <a:tcPr/>
                    </a:tc>
                    <a:tc>
                      <a:txBody>
                        <a:bodyPr/>
                        <a:lstStyle/>
                        <a:p>
                          <a:endParaRPr lang="en-US"/>
                        </a:p>
                      </a:txBody>
                      <a:tcPr>
                        <a:blipFill>
                          <a:blip r:embed="rId3"/>
                          <a:stretch>
                            <a:fillRect l="-112340" t="-384615" r="-217872" b="-29231"/>
                          </a:stretch>
                        </a:blipFill>
                      </a:tcPr>
                    </a:tc>
                    <a:tc>
                      <a:txBody>
                        <a:bodyPr/>
                        <a:lstStyle/>
                        <a:p>
                          <a:endParaRPr lang="en-US"/>
                        </a:p>
                      </a:txBody>
                      <a:tcPr>
                        <a:blipFill>
                          <a:blip r:embed="rId3"/>
                          <a:stretch>
                            <a:fillRect l="-188302" t="-384615" r="-93208" b="-29231"/>
                          </a:stretch>
                        </a:blipFill>
                      </a:tcPr>
                    </a:tc>
                    <a:tc>
                      <a:txBody>
                        <a:bodyPr/>
                        <a:lstStyle/>
                        <a:p>
                          <a:endParaRPr lang="en-US"/>
                        </a:p>
                      </a:txBody>
                      <a:tcPr>
                        <a:blipFill>
                          <a:blip r:embed="rId3"/>
                          <a:stretch>
                            <a:fillRect l="-313115" t="-384615" r="-1230" b="-29231"/>
                          </a:stretch>
                        </a:blipFill>
                      </a:tcPr>
                    </a:tc>
                    <a:extLst>
                      <a:ext uri="{0D108BD9-81ED-4DB2-BD59-A6C34878D82A}">
                        <a16:rowId xmlns:a16="http://schemas.microsoft.com/office/drawing/2014/main" val="3042909422"/>
                      </a:ext>
                    </a:extLst>
                  </a:tr>
                </a:tbl>
              </a:graphicData>
            </a:graphic>
          </p:graphicFrame>
        </mc:Fallback>
      </mc:AlternateContent>
    </p:spTree>
    <p:extLst>
      <p:ext uri="{BB962C8B-B14F-4D97-AF65-F5344CB8AC3E}">
        <p14:creationId xmlns:p14="http://schemas.microsoft.com/office/powerpoint/2010/main" val="43775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F3CC71-127E-4C28-835F-109D0CDB0071}"/>
              </a:ext>
            </a:extLst>
          </p:cNvPr>
          <p:cNvSpPr>
            <a:spLocks noGrp="1"/>
          </p:cNvSpPr>
          <p:nvPr>
            <p:ph idx="1"/>
          </p:nvPr>
        </p:nvSpPr>
        <p:spPr/>
        <p:txBody>
          <a:bodyPr/>
          <a:lstStyle/>
          <a:p>
            <a:pPr>
              <a:lnSpc>
                <a:spcPct val="100000"/>
              </a:lnSpc>
            </a:pPr>
            <a:r>
              <a:rPr lang="en-AU" dirty="0"/>
              <a:t>If we have an </a:t>
            </a:r>
            <a:r>
              <a:rPr lang="en-AU" dirty="0">
                <a:solidFill>
                  <a:srgbClr val="C00000"/>
                </a:solidFill>
              </a:rPr>
              <a:t>array holding keys</a:t>
            </a:r>
            <a:r>
              <a:rPr lang="en-AU" dirty="0"/>
              <a:t>, and O(1) method to </a:t>
            </a:r>
            <a:r>
              <a:rPr lang="en-AU" dirty="0">
                <a:solidFill>
                  <a:srgbClr val="C00000"/>
                </a:solidFill>
              </a:rPr>
              <a:t>map a key </a:t>
            </a:r>
            <a:r>
              <a:rPr lang="en-AU" dirty="0"/>
              <a:t>to a position in this array, we can improve on previous average case complexities</a:t>
            </a:r>
          </a:p>
          <a:p>
            <a:pPr>
              <a:lnSpc>
                <a:spcPct val="100000"/>
              </a:lnSpc>
            </a:pPr>
            <a:r>
              <a:rPr lang="en-AU" dirty="0"/>
              <a:t>This is the idea behind </a:t>
            </a:r>
            <a:r>
              <a:rPr lang="en-AU" dirty="0">
                <a:solidFill>
                  <a:srgbClr val="C00000"/>
                </a:solidFill>
              </a:rPr>
              <a:t>hash tables</a:t>
            </a:r>
            <a:endParaRPr lang="en-AU" dirty="0"/>
          </a:p>
          <a:p>
            <a:pPr lvl="1">
              <a:lnSpc>
                <a:spcPct val="100000"/>
              </a:lnSpc>
            </a:pPr>
            <a:r>
              <a:rPr lang="en-AU" sz="2400" dirty="0"/>
              <a:t>Array is called hash table</a:t>
            </a:r>
          </a:p>
          <a:p>
            <a:pPr lvl="1">
              <a:lnSpc>
                <a:spcPct val="100000"/>
              </a:lnSpc>
            </a:pPr>
            <a:r>
              <a:rPr lang="en-AU" sz="2400" dirty="0"/>
              <a:t>Mapping method called </a:t>
            </a:r>
            <a:r>
              <a:rPr lang="en-AU" sz="2400" dirty="0">
                <a:solidFill>
                  <a:srgbClr val="C00000"/>
                </a:solidFill>
              </a:rPr>
              <a:t>hash function</a:t>
            </a:r>
          </a:p>
        </p:txBody>
      </p:sp>
      <p:sp>
        <p:nvSpPr>
          <p:cNvPr id="3" name="Title 2">
            <a:extLst>
              <a:ext uri="{FF2B5EF4-FFF2-40B4-BE49-F238E27FC236}">
                <a16:creationId xmlns:a16="http://schemas.microsoft.com/office/drawing/2014/main" id="{9692D6B1-BE86-4B9F-A715-2F2F016C8395}"/>
              </a:ext>
            </a:extLst>
          </p:cNvPr>
          <p:cNvSpPr>
            <a:spLocks noGrp="1"/>
          </p:cNvSpPr>
          <p:nvPr>
            <p:ph type="title"/>
          </p:nvPr>
        </p:nvSpPr>
        <p:spPr/>
        <p:txBody>
          <a:bodyPr/>
          <a:lstStyle/>
          <a:p>
            <a:r>
              <a:rPr lang="en-AU" dirty="0"/>
              <a:t>Hash Tables</a:t>
            </a:r>
          </a:p>
        </p:txBody>
      </p:sp>
    </p:spTree>
    <p:extLst>
      <p:ext uri="{BB962C8B-B14F-4D97-AF65-F5344CB8AC3E}">
        <p14:creationId xmlns:p14="http://schemas.microsoft.com/office/powerpoint/2010/main" val="419634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4AC6A-1D91-4C46-9F73-8B3A71AD3E6F}"/>
              </a:ext>
            </a:extLst>
          </p:cNvPr>
          <p:cNvSpPr>
            <a:spLocks noGrp="1"/>
          </p:cNvSpPr>
          <p:nvPr>
            <p:ph type="title"/>
          </p:nvPr>
        </p:nvSpPr>
        <p:spPr/>
        <p:txBody>
          <a:bodyPr/>
          <a:lstStyle/>
          <a:p>
            <a:r>
              <a:rPr lang="en-AU" dirty="0"/>
              <a:t>Hash Tables – Illustration </a:t>
            </a:r>
          </a:p>
        </p:txBody>
      </p:sp>
      <p:pic>
        <p:nvPicPr>
          <p:cNvPr id="4" name="Picture 3">
            <a:extLst>
              <a:ext uri="{FF2B5EF4-FFF2-40B4-BE49-F238E27FC236}">
                <a16:creationId xmlns:a16="http://schemas.microsoft.com/office/drawing/2014/main" id="{19D7D952-28B9-4BFC-B12E-20A9017704EA}"/>
              </a:ext>
            </a:extLst>
          </p:cNvPr>
          <p:cNvPicPr>
            <a:picLocks noChangeAspect="1"/>
          </p:cNvPicPr>
          <p:nvPr/>
        </p:nvPicPr>
        <p:blipFill>
          <a:blip r:embed="rId2"/>
          <a:stretch>
            <a:fillRect/>
          </a:stretch>
        </p:blipFill>
        <p:spPr>
          <a:xfrm>
            <a:off x="1280297" y="1034764"/>
            <a:ext cx="1412534" cy="3416566"/>
          </a:xfrm>
          <a:prstGeom prst="rect">
            <a:avLst/>
          </a:prstGeom>
        </p:spPr>
      </p:pic>
      <p:pic>
        <p:nvPicPr>
          <p:cNvPr id="5" name="Picture 4">
            <a:extLst>
              <a:ext uri="{FF2B5EF4-FFF2-40B4-BE49-F238E27FC236}">
                <a16:creationId xmlns:a16="http://schemas.microsoft.com/office/drawing/2014/main" id="{B3588790-404F-41EC-AB9B-E9363ABAFD0B}"/>
              </a:ext>
            </a:extLst>
          </p:cNvPr>
          <p:cNvPicPr>
            <a:picLocks noChangeAspect="1"/>
          </p:cNvPicPr>
          <p:nvPr/>
        </p:nvPicPr>
        <p:blipFill>
          <a:blip r:embed="rId3"/>
          <a:stretch>
            <a:fillRect/>
          </a:stretch>
        </p:blipFill>
        <p:spPr>
          <a:xfrm>
            <a:off x="3614452" y="1034199"/>
            <a:ext cx="4419350" cy="3416566"/>
          </a:xfrm>
          <a:prstGeom prst="rect">
            <a:avLst/>
          </a:prstGeom>
        </p:spPr>
      </p:pic>
    </p:spTree>
    <p:extLst>
      <p:ext uri="{BB962C8B-B14F-4D97-AF65-F5344CB8AC3E}">
        <p14:creationId xmlns:p14="http://schemas.microsoft.com/office/powerpoint/2010/main" val="162643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062075-42EF-4BAB-B139-F436A5F3DAF4}"/>
                  </a:ext>
                </a:extLst>
              </p:cNvPr>
              <p:cNvSpPr>
                <a:spLocks noGrp="1"/>
              </p:cNvSpPr>
              <p:nvPr>
                <p:ph idx="1"/>
              </p:nvPr>
            </p:nvSpPr>
            <p:spPr/>
            <p:txBody>
              <a:bodyPr/>
              <a:lstStyle/>
              <a:p>
                <a:pPr marL="0" indent="0">
                  <a:lnSpc>
                    <a:spcPct val="100000"/>
                  </a:lnSpc>
                  <a:buNone/>
                </a:pPr>
                <a:r>
                  <a:rPr lang="en-AU" dirty="0"/>
                  <a:t>Formally:</a:t>
                </a:r>
              </a:p>
              <a:p>
                <a:pPr>
                  <a:lnSpc>
                    <a:spcPct val="100000"/>
                  </a:lnSpc>
                </a:pPr>
                <a:r>
                  <a:rPr lang="en-AU" dirty="0"/>
                  <a:t>Let </a:t>
                </a:r>
                <a14:m>
                  <m:oMath xmlns:m="http://schemas.openxmlformats.org/officeDocument/2006/math">
                    <m:r>
                      <a:rPr lang="en-AU" i="1">
                        <a:latin typeface="Cambria Math" panose="02040503050406030204" pitchFamily="18" charset="0"/>
                      </a:rPr>
                      <m:t>𝐻</m:t>
                    </m:r>
                  </m:oMath>
                </a14:m>
                <a:r>
                  <a:rPr lang="en-AU" i="1" dirty="0"/>
                  <a:t> </a:t>
                </a:r>
                <a:r>
                  <a:rPr lang="en-AU" dirty="0"/>
                  <a:t>be an array of size n storing the values. </a:t>
                </a:r>
                <a14:m>
                  <m:oMath xmlns:m="http://schemas.openxmlformats.org/officeDocument/2006/math">
                    <m:r>
                      <a:rPr lang="en-AU" i="1">
                        <a:latin typeface="Cambria Math" panose="02040503050406030204" pitchFamily="18" charset="0"/>
                      </a:rPr>
                      <m:t>𝐻</m:t>
                    </m:r>
                  </m:oMath>
                </a14:m>
                <a:r>
                  <a:rPr lang="en-AU" dirty="0"/>
                  <a:t> is called a </a:t>
                </a:r>
                <a:r>
                  <a:rPr lang="en-AU" dirty="0">
                    <a:solidFill>
                      <a:srgbClr val="C00000"/>
                    </a:solidFill>
                  </a:rPr>
                  <a:t>hash table</a:t>
                </a:r>
                <a:r>
                  <a:rPr lang="en-AU" dirty="0"/>
                  <a:t>.</a:t>
                </a:r>
              </a:p>
              <a:p>
                <a:pPr>
                  <a:lnSpc>
                    <a:spcPct val="100000"/>
                  </a:lnSpc>
                </a:pPr>
                <a:r>
                  <a:rPr lang="en-AU" dirty="0"/>
                  <a:t>Let the set of possible keys be denoted by the </a:t>
                </a:r>
                <a:r>
                  <a:rPr lang="en-AU" dirty="0">
                    <a:solidFill>
                      <a:srgbClr val="C00000"/>
                    </a:solidFill>
                  </a:rPr>
                  <a:t>universe</a:t>
                </a:r>
                <a:r>
                  <a:rPr lang="en-AU" dirty="0"/>
                  <a:t> </a:t>
                </a:r>
                <a14:m>
                  <m:oMath xmlns:m="http://schemas.openxmlformats.org/officeDocument/2006/math">
                    <m:r>
                      <a:rPr lang="en-AU" i="1" smtClean="0">
                        <a:latin typeface="Cambria Math" panose="02040503050406030204" pitchFamily="18" charset="0"/>
                        <a:ea typeface="Cambria Math" panose="02040503050406030204" pitchFamily="18" charset="0"/>
                      </a:rPr>
                      <m:t>𝒰</m:t>
                    </m:r>
                  </m:oMath>
                </a14:m>
                <a:r>
                  <a:rPr lang="en-AU" dirty="0"/>
                  <a:t>.</a:t>
                </a:r>
              </a:p>
              <a:p>
                <a:pPr>
                  <a:lnSpc>
                    <a:spcPct val="100000"/>
                  </a:lnSpc>
                </a:pPr>
                <a:r>
                  <a:rPr lang="en-AU" dirty="0"/>
                  <a:t>Let </a:t>
                </a:r>
                <a14:m>
                  <m:oMath xmlns:m="http://schemas.openxmlformats.org/officeDocument/2006/math">
                    <m:r>
                      <a:rPr lang="en-AU" i="1">
                        <a:latin typeface="Cambria Math" panose="02040503050406030204" pitchFamily="18" charset="0"/>
                      </a:rPr>
                      <m:t>h</m:t>
                    </m:r>
                  </m:oMath>
                </a14:m>
                <a:r>
                  <a:rPr lang="en-AU" i="1" dirty="0"/>
                  <a:t> </a:t>
                </a:r>
                <a:r>
                  <a:rPr lang="en-AU" dirty="0"/>
                  <a:t>denote a </a:t>
                </a:r>
                <a:r>
                  <a:rPr lang="en-AU" dirty="0">
                    <a:solidFill>
                      <a:srgbClr val="C00000"/>
                    </a:solidFill>
                  </a:rPr>
                  <a:t>hash function</a:t>
                </a:r>
                <a:r>
                  <a:rPr lang="en-AU" dirty="0"/>
                  <a:t>, </a:t>
                </a:r>
                <a14:m>
                  <m:oMath xmlns:m="http://schemas.openxmlformats.org/officeDocument/2006/math">
                    <m:r>
                      <a:rPr lang="en-AU" b="0" i="1" smtClean="0">
                        <a:latin typeface="Cambria Math" panose="02040503050406030204" pitchFamily="18" charset="0"/>
                      </a:rPr>
                      <m:t>h</m:t>
                    </m:r>
                    <m: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𝒰</m:t>
                    </m:r>
                    <m:r>
                      <a:rPr lang="en-AU" b="0" i="1" smtClean="0">
                        <a:latin typeface="Cambria Math" panose="02040503050406030204" pitchFamily="18" charset="0"/>
                        <a:ea typeface="Cambria Math" panose="02040503050406030204" pitchFamily="18" charset="0"/>
                      </a:rPr>
                      <m:t>→{0, 1, …, </m:t>
                    </m:r>
                    <m:r>
                      <a:rPr lang="en-AU" b="0" i="1" smtClean="0">
                        <a:latin typeface="Cambria Math" panose="02040503050406030204" pitchFamily="18" charset="0"/>
                        <a:ea typeface="Cambria Math" panose="02040503050406030204" pitchFamily="18" charset="0"/>
                      </a:rPr>
                      <m:t>𝑛</m:t>
                    </m:r>
                    <m:r>
                      <a:rPr lang="en-AU" b="0" i="1" smtClean="0">
                        <a:latin typeface="Cambria Math" panose="02040503050406030204" pitchFamily="18" charset="0"/>
                        <a:ea typeface="Cambria Math" panose="02040503050406030204" pitchFamily="18" charset="0"/>
                      </a:rPr>
                      <m:t>−1}</m:t>
                    </m:r>
                  </m:oMath>
                </a14:m>
                <a:r>
                  <a:rPr lang="en-AU" dirty="0"/>
                  <a:t>, which maps keys of </a:t>
                </a:r>
                <a14:m>
                  <m:oMath xmlns:m="http://schemas.openxmlformats.org/officeDocument/2006/math">
                    <m:r>
                      <a:rPr lang="en-AU" i="1">
                        <a:latin typeface="Cambria Math" panose="02040503050406030204" pitchFamily="18" charset="0"/>
                        <a:ea typeface="Cambria Math" panose="02040503050406030204" pitchFamily="18" charset="0"/>
                      </a:rPr>
                      <m:t>𝒰</m:t>
                    </m:r>
                  </m:oMath>
                </a14:m>
                <a:r>
                  <a:rPr lang="en-AU" dirty="0"/>
                  <a:t> to array positions in </a:t>
                </a:r>
                <a14:m>
                  <m:oMath xmlns:m="http://schemas.openxmlformats.org/officeDocument/2006/math">
                    <m:r>
                      <a:rPr lang="en-AU" b="0" i="1" smtClean="0">
                        <a:latin typeface="Cambria Math" panose="02040503050406030204" pitchFamily="18" charset="0"/>
                      </a:rPr>
                      <m:t>𝐻</m:t>
                    </m:r>
                  </m:oMath>
                </a14:m>
                <a:r>
                  <a:rPr lang="en-AU" dirty="0"/>
                  <a:t>.</a:t>
                </a:r>
              </a:p>
              <a:p>
                <a:pPr>
                  <a:lnSpc>
                    <a:spcPct val="100000"/>
                  </a:lnSpc>
                </a:pPr>
                <a:r>
                  <a:rPr lang="en-AU" dirty="0"/>
                  <a:t>For example, </a:t>
                </a:r>
                <a14:m>
                  <m:oMath xmlns:m="http://schemas.openxmlformats.org/officeDocument/2006/math">
                    <m:r>
                      <a:rPr lang="en-AU" b="0" i="1" smtClean="0">
                        <a:latin typeface="Cambria Math" panose="02040503050406030204" pitchFamily="18" charset="0"/>
                      </a:rPr>
                      <m:t>h</m:t>
                    </m:r>
                    <m:r>
                      <a:rPr lang="en-AU" b="0" i="1" smtClean="0">
                        <a:latin typeface="Cambria Math" panose="02040503050406030204" pitchFamily="18" charset="0"/>
                      </a:rPr>
                      <m:t>(</m:t>
                    </m:r>
                    <m:r>
                      <a:rPr lang="en-AU" b="0" i="1" smtClean="0">
                        <a:latin typeface="Cambria Math" panose="02040503050406030204" pitchFamily="18" charset="0"/>
                      </a:rPr>
                      <m:t>𝑢</m:t>
                    </m:r>
                    <m:r>
                      <a:rPr lang="en-AU" b="0" i="1" smtClean="0">
                        <a:latin typeface="Cambria Math" panose="02040503050406030204" pitchFamily="18" charset="0"/>
                      </a:rPr>
                      <m:t>)</m:t>
                    </m:r>
                  </m:oMath>
                </a14:m>
                <a:r>
                  <a:rPr lang="en-AU" dirty="0"/>
                  <a:t> maps key </a:t>
                </a:r>
                <a14:m>
                  <m:oMath xmlns:m="http://schemas.openxmlformats.org/officeDocument/2006/math">
                    <m:r>
                      <a:rPr lang="en-AU" i="1">
                        <a:latin typeface="Cambria Math" panose="02040503050406030204" pitchFamily="18" charset="0"/>
                      </a:rPr>
                      <m:t>𝑢</m:t>
                    </m:r>
                  </m:oMath>
                </a14:m>
                <a:r>
                  <a:rPr lang="en-AU" dirty="0"/>
                  <a:t> to a position in array </a:t>
                </a:r>
                <a14:m>
                  <m:oMath xmlns:m="http://schemas.openxmlformats.org/officeDocument/2006/math">
                    <m:r>
                      <a:rPr lang="en-AU" i="1">
                        <a:latin typeface="Cambria Math" panose="02040503050406030204" pitchFamily="18" charset="0"/>
                      </a:rPr>
                      <m:t>𝐻</m:t>
                    </m:r>
                  </m:oMath>
                </a14:m>
                <a:r>
                  <a:rPr lang="en-AU" dirty="0"/>
                  <a:t>.</a:t>
                </a:r>
              </a:p>
            </p:txBody>
          </p:sp>
        </mc:Choice>
        <mc:Fallback xmlns="">
          <p:sp>
            <p:nvSpPr>
              <p:cNvPr id="2" name="Content Placeholder 1">
                <a:extLst>
                  <a:ext uri="{FF2B5EF4-FFF2-40B4-BE49-F238E27FC236}">
                    <a16:creationId xmlns:a16="http://schemas.microsoft.com/office/drawing/2014/main" id="{95062075-42EF-4BAB-B139-F436A5F3DAF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E2E4AC6A-1D91-4C46-9F73-8B3A71AD3E6F}"/>
              </a:ext>
            </a:extLst>
          </p:cNvPr>
          <p:cNvSpPr>
            <a:spLocks noGrp="1"/>
          </p:cNvSpPr>
          <p:nvPr>
            <p:ph type="title"/>
          </p:nvPr>
        </p:nvSpPr>
        <p:spPr/>
        <p:txBody>
          <a:bodyPr/>
          <a:lstStyle/>
          <a:p>
            <a:r>
              <a:rPr lang="en-AU" dirty="0"/>
              <a:t>Hash Tables – Definitions</a:t>
            </a:r>
          </a:p>
        </p:txBody>
      </p:sp>
    </p:spTree>
    <p:extLst>
      <p:ext uri="{BB962C8B-B14F-4D97-AF65-F5344CB8AC3E}">
        <p14:creationId xmlns:p14="http://schemas.microsoft.com/office/powerpoint/2010/main" val="31995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1AE8F6-C06A-4E3D-A048-8BA0BCA040D1}"/>
              </a:ext>
            </a:extLst>
          </p:cNvPr>
          <p:cNvSpPr>
            <a:spLocks noGrp="1"/>
          </p:cNvSpPr>
          <p:nvPr>
            <p:ph idx="1"/>
          </p:nvPr>
        </p:nvSpPr>
        <p:spPr/>
        <p:txBody>
          <a:bodyPr numCol="1"/>
          <a:lstStyle/>
          <a:p>
            <a:pPr marL="457200" indent="-457200">
              <a:lnSpc>
                <a:spcPct val="100000"/>
              </a:lnSpc>
              <a:buFont typeface="+mj-lt"/>
              <a:buAutoNum type="arabicPeriod"/>
            </a:pPr>
            <a:r>
              <a:rPr lang="en-AU" dirty="0"/>
              <a:t>Overview</a:t>
            </a:r>
          </a:p>
          <a:p>
            <a:pPr marL="457200" indent="-457200">
              <a:lnSpc>
                <a:spcPct val="100000"/>
              </a:lnSpc>
              <a:buFont typeface="+mj-lt"/>
              <a:buAutoNum type="arabicPeriod"/>
            </a:pPr>
            <a:r>
              <a:rPr lang="en-AU" dirty="0"/>
              <a:t>Sort by Counting</a:t>
            </a:r>
          </a:p>
          <a:p>
            <a:pPr marL="457200" indent="-457200">
              <a:lnSpc>
                <a:spcPct val="100000"/>
              </a:lnSpc>
              <a:buFont typeface="+mj-lt"/>
              <a:buAutoNum type="arabicPeriod"/>
            </a:pPr>
            <a:r>
              <a:rPr lang="en-AU" dirty="0"/>
              <a:t>Hash Tables</a:t>
            </a:r>
          </a:p>
          <a:p>
            <a:pPr marL="857250" lvl="1" indent="-457200">
              <a:lnSpc>
                <a:spcPct val="100000"/>
              </a:lnSpc>
            </a:pPr>
            <a:r>
              <a:rPr lang="en-AU" sz="2400" dirty="0"/>
              <a:t>Separate Chaining Hashing</a:t>
            </a:r>
          </a:p>
          <a:p>
            <a:pPr marL="857250" lvl="1" indent="-457200">
              <a:lnSpc>
                <a:spcPct val="100000"/>
              </a:lnSpc>
            </a:pPr>
            <a:r>
              <a:rPr lang="en-AU" sz="2400" dirty="0"/>
              <a:t>Open Address Hashing</a:t>
            </a:r>
          </a:p>
          <a:p>
            <a:pPr marL="457200" indent="-457200">
              <a:lnSpc>
                <a:spcPct val="100000"/>
              </a:lnSpc>
              <a:buFont typeface="+mj-lt"/>
              <a:buAutoNum type="arabicPeriod"/>
            </a:pPr>
            <a:r>
              <a:rPr lang="en-AU" dirty="0"/>
              <a:t>Summary</a:t>
            </a:r>
          </a:p>
        </p:txBody>
      </p:sp>
      <p:sp>
        <p:nvSpPr>
          <p:cNvPr id="3" name="Title 2">
            <a:extLst>
              <a:ext uri="{FF2B5EF4-FFF2-40B4-BE49-F238E27FC236}">
                <a16:creationId xmlns:a16="http://schemas.microsoft.com/office/drawing/2014/main" id="{1D271F7A-0A67-4AD4-8921-FB51D27B1630}"/>
              </a:ext>
            </a:extLst>
          </p:cNvPr>
          <p:cNvSpPr>
            <a:spLocks noGrp="1"/>
          </p:cNvSpPr>
          <p:nvPr>
            <p:ph type="title"/>
          </p:nvPr>
        </p:nvSpPr>
        <p:spPr/>
        <p:txBody>
          <a:bodyPr/>
          <a:lstStyle/>
          <a:p>
            <a:r>
              <a:rPr lang="en-AU" dirty="0"/>
              <a:t>Agenda</a:t>
            </a:r>
          </a:p>
        </p:txBody>
      </p:sp>
    </p:spTree>
    <p:extLst>
      <p:ext uri="{BB962C8B-B14F-4D97-AF65-F5344CB8AC3E}">
        <p14:creationId xmlns:p14="http://schemas.microsoft.com/office/powerpoint/2010/main" val="449047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062075-42EF-4BAB-B139-F436A5F3DAF4}"/>
                  </a:ext>
                </a:extLst>
              </p:cNvPr>
              <p:cNvSpPr>
                <a:spLocks noGrp="1"/>
              </p:cNvSpPr>
              <p:nvPr>
                <p:ph idx="1"/>
              </p:nvPr>
            </p:nvSpPr>
            <p:spPr>
              <a:xfrm>
                <a:off x="195943" y="902524"/>
                <a:ext cx="8728363" cy="3956195"/>
              </a:xfrm>
            </p:spPr>
            <p:txBody>
              <a:bodyPr/>
              <a:lstStyle/>
              <a:p>
                <a:pPr marL="0" indent="0">
                  <a:lnSpc>
                    <a:spcPct val="100000"/>
                  </a:lnSpc>
                  <a:spcBef>
                    <a:spcPts val="1200"/>
                  </a:spcBef>
                  <a:buNone/>
                </a:pPr>
                <a:r>
                  <a:rPr lang="en-AU" b="1" dirty="0"/>
                  <a:t>Collisions:</a:t>
                </a:r>
              </a:p>
              <a:p>
                <a:pPr>
                  <a:lnSpc>
                    <a:spcPct val="100000"/>
                  </a:lnSpc>
                  <a:spcBef>
                    <a:spcPts val="1200"/>
                  </a:spcBef>
                </a:pPr>
                <a:r>
                  <a:rPr lang="en-AU" dirty="0"/>
                  <a:t>If two distinct keys </a:t>
                </a:r>
                <a14:m>
                  <m:oMath xmlns:m="http://schemas.openxmlformats.org/officeDocument/2006/math">
                    <m:r>
                      <a:rPr lang="en-AU" i="1">
                        <a:latin typeface="Cambria Math" panose="02040503050406030204" pitchFamily="18" charset="0"/>
                      </a:rPr>
                      <m:t>𝑢</m:t>
                    </m:r>
                  </m:oMath>
                </a14:m>
                <a:r>
                  <a:rPr lang="en-AU" dirty="0"/>
                  <a:t> and </a:t>
                </a:r>
                <a14:m>
                  <m:oMath xmlns:m="http://schemas.openxmlformats.org/officeDocument/2006/math">
                    <m:r>
                      <a:rPr lang="en-AU" i="1">
                        <a:latin typeface="Cambria Math" panose="02040503050406030204" pitchFamily="18" charset="0"/>
                      </a:rPr>
                      <m:t>𝑣</m:t>
                    </m:r>
                  </m:oMath>
                </a14:m>
                <a:r>
                  <a:rPr lang="en-AU" dirty="0"/>
                  <a:t> map to the same position/index in the array, i.e., </a:t>
                </a:r>
                <a14:m>
                  <m:oMath xmlns:m="http://schemas.openxmlformats.org/officeDocument/2006/math">
                    <m:r>
                      <a:rPr lang="en-AU" b="0" i="1" smtClean="0">
                        <a:latin typeface="Cambria Math" panose="02040503050406030204" pitchFamily="18" charset="0"/>
                      </a:rPr>
                      <m:t>h</m:t>
                    </m:r>
                    <m:d>
                      <m:dPr>
                        <m:ctrlPr>
                          <a:rPr lang="en-AU" b="0" i="1" smtClean="0">
                            <a:latin typeface="Cambria Math" panose="02040503050406030204" pitchFamily="18" charset="0"/>
                          </a:rPr>
                        </m:ctrlPr>
                      </m:dPr>
                      <m:e>
                        <m:r>
                          <a:rPr lang="en-AU" b="0" i="1" smtClean="0">
                            <a:latin typeface="Cambria Math" panose="02040503050406030204" pitchFamily="18" charset="0"/>
                          </a:rPr>
                          <m:t>𝑢</m:t>
                        </m:r>
                      </m:e>
                    </m:d>
                    <m:r>
                      <a:rPr lang="en-AU" b="0" i="1" smtClean="0">
                        <a:latin typeface="Cambria Math" panose="02040503050406030204" pitchFamily="18" charset="0"/>
                      </a:rPr>
                      <m:t>=</m:t>
                    </m:r>
                    <m:r>
                      <a:rPr lang="en-AU" b="0" i="1" smtClean="0">
                        <a:latin typeface="Cambria Math" panose="02040503050406030204" pitchFamily="18" charset="0"/>
                      </a:rPr>
                      <m:t>h</m:t>
                    </m:r>
                    <m:r>
                      <a:rPr lang="en-AU" b="0" i="1" smtClean="0">
                        <a:latin typeface="Cambria Math" panose="02040503050406030204" pitchFamily="18" charset="0"/>
                      </a:rPr>
                      <m:t>(</m:t>
                    </m:r>
                    <m:r>
                      <a:rPr lang="en-AU" b="0" i="1" smtClean="0">
                        <a:latin typeface="Cambria Math" panose="02040503050406030204" pitchFamily="18" charset="0"/>
                      </a:rPr>
                      <m:t>𝑣</m:t>
                    </m:r>
                    <m:r>
                      <a:rPr lang="en-AU" b="0" i="1" smtClean="0">
                        <a:latin typeface="Cambria Math" panose="02040503050406030204" pitchFamily="18" charset="0"/>
                      </a:rPr>
                      <m:t>)</m:t>
                    </m:r>
                  </m:oMath>
                </a14:m>
                <a:r>
                  <a:rPr lang="en-AU" dirty="0"/>
                  <a:t>, we say that a </a:t>
                </a:r>
                <a:r>
                  <a:rPr lang="en-AU" dirty="0">
                    <a:solidFill>
                      <a:srgbClr val="C00000"/>
                    </a:solidFill>
                  </a:rPr>
                  <a:t>collision</a:t>
                </a:r>
                <a:r>
                  <a:rPr lang="en-AU" dirty="0"/>
                  <a:t> has occurred.</a:t>
                </a:r>
              </a:p>
              <a:p>
                <a:pPr marL="0" indent="0">
                  <a:lnSpc>
                    <a:spcPct val="100000"/>
                  </a:lnSpc>
                  <a:spcBef>
                    <a:spcPts val="1200"/>
                  </a:spcBef>
                  <a:buNone/>
                </a:pPr>
                <a:endParaRPr lang="en-AU" dirty="0"/>
              </a:p>
            </p:txBody>
          </p:sp>
        </mc:Choice>
        <mc:Fallback xmlns="">
          <p:sp>
            <p:nvSpPr>
              <p:cNvPr id="2" name="Content Placeholder 1">
                <a:extLst>
                  <a:ext uri="{FF2B5EF4-FFF2-40B4-BE49-F238E27FC236}">
                    <a16:creationId xmlns:a16="http://schemas.microsoft.com/office/drawing/2014/main" id="{95062075-42EF-4BAB-B139-F436A5F3DAF4}"/>
                  </a:ext>
                </a:extLst>
              </p:cNvPr>
              <p:cNvSpPr>
                <a:spLocks noGrp="1" noRot="1" noChangeAspect="1" noMove="1" noResize="1" noEditPoints="1" noAdjustHandles="1" noChangeArrowheads="1" noChangeShapeType="1" noTextEdit="1"/>
              </p:cNvSpPr>
              <p:nvPr>
                <p:ph idx="1"/>
              </p:nvPr>
            </p:nvSpPr>
            <p:spPr>
              <a:xfrm>
                <a:off x="195943" y="902524"/>
                <a:ext cx="8728363" cy="3956195"/>
              </a:xfrm>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E2E4AC6A-1D91-4C46-9F73-8B3A71AD3E6F}"/>
              </a:ext>
            </a:extLst>
          </p:cNvPr>
          <p:cNvSpPr>
            <a:spLocks noGrp="1"/>
          </p:cNvSpPr>
          <p:nvPr>
            <p:ph type="title"/>
          </p:nvPr>
        </p:nvSpPr>
        <p:spPr/>
        <p:txBody>
          <a:bodyPr/>
          <a:lstStyle/>
          <a:p>
            <a:r>
              <a:rPr lang="en-AU" dirty="0"/>
              <a:t>Hash Tables – Collisions</a:t>
            </a:r>
          </a:p>
        </p:txBody>
      </p:sp>
      <p:pic>
        <p:nvPicPr>
          <p:cNvPr id="4" name="Picture 3">
            <a:extLst>
              <a:ext uri="{FF2B5EF4-FFF2-40B4-BE49-F238E27FC236}">
                <a16:creationId xmlns:a16="http://schemas.microsoft.com/office/drawing/2014/main" id="{5930B2B5-864F-4BD5-98BF-4C24AC1ADC6D}"/>
              </a:ext>
            </a:extLst>
          </p:cNvPr>
          <p:cNvPicPr>
            <a:picLocks noChangeAspect="1"/>
          </p:cNvPicPr>
          <p:nvPr/>
        </p:nvPicPr>
        <p:blipFill>
          <a:blip r:embed="rId3"/>
          <a:stretch>
            <a:fillRect/>
          </a:stretch>
        </p:blipFill>
        <p:spPr>
          <a:xfrm>
            <a:off x="2240360" y="2612282"/>
            <a:ext cx="4639528" cy="2104560"/>
          </a:xfrm>
          <a:prstGeom prst="rect">
            <a:avLst/>
          </a:prstGeom>
        </p:spPr>
      </p:pic>
    </p:spTree>
    <p:extLst>
      <p:ext uri="{BB962C8B-B14F-4D97-AF65-F5344CB8AC3E}">
        <p14:creationId xmlns:p14="http://schemas.microsoft.com/office/powerpoint/2010/main" val="3562305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062075-42EF-4BAB-B139-F436A5F3DAF4}"/>
              </a:ext>
            </a:extLst>
          </p:cNvPr>
          <p:cNvSpPr>
            <a:spLocks noGrp="1"/>
          </p:cNvSpPr>
          <p:nvPr>
            <p:ph idx="1"/>
          </p:nvPr>
        </p:nvSpPr>
        <p:spPr>
          <a:xfrm>
            <a:off x="195943" y="902524"/>
            <a:ext cx="8728363" cy="3956195"/>
          </a:xfrm>
        </p:spPr>
        <p:txBody>
          <a:bodyPr/>
          <a:lstStyle/>
          <a:p>
            <a:pPr marL="0" indent="0">
              <a:lnSpc>
                <a:spcPct val="100000"/>
              </a:lnSpc>
              <a:buNone/>
            </a:pPr>
            <a:r>
              <a:rPr lang="en-AU" dirty="0"/>
              <a:t>When designing the Hash Tables, we consider:</a:t>
            </a:r>
          </a:p>
          <a:p>
            <a:pPr>
              <a:lnSpc>
                <a:spcPct val="100000"/>
              </a:lnSpc>
            </a:pPr>
            <a:r>
              <a:rPr lang="en-AU" dirty="0"/>
              <a:t>Hash function</a:t>
            </a:r>
          </a:p>
          <a:p>
            <a:pPr>
              <a:lnSpc>
                <a:spcPct val="100000"/>
              </a:lnSpc>
            </a:pPr>
            <a:r>
              <a:rPr lang="en-AU" dirty="0"/>
              <a:t>Size of hash table</a:t>
            </a:r>
          </a:p>
          <a:p>
            <a:pPr>
              <a:lnSpc>
                <a:spcPct val="100000"/>
              </a:lnSpc>
            </a:pPr>
            <a:r>
              <a:rPr lang="en-AU" dirty="0"/>
              <a:t>Collision resolution</a:t>
            </a:r>
          </a:p>
        </p:txBody>
      </p:sp>
      <p:sp>
        <p:nvSpPr>
          <p:cNvPr id="3" name="Title 2">
            <a:extLst>
              <a:ext uri="{FF2B5EF4-FFF2-40B4-BE49-F238E27FC236}">
                <a16:creationId xmlns:a16="http://schemas.microsoft.com/office/drawing/2014/main" id="{E2E4AC6A-1D91-4C46-9F73-8B3A71AD3E6F}"/>
              </a:ext>
            </a:extLst>
          </p:cNvPr>
          <p:cNvSpPr>
            <a:spLocks noGrp="1"/>
          </p:cNvSpPr>
          <p:nvPr>
            <p:ph type="title"/>
          </p:nvPr>
        </p:nvSpPr>
        <p:spPr/>
        <p:txBody>
          <a:bodyPr/>
          <a:lstStyle/>
          <a:p>
            <a:r>
              <a:rPr lang="en-AU" dirty="0"/>
              <a:t>Hash Tables – Choices</a:t>
            </a:r>
          </a:p>
        </p:txBody>
      </p:sp>
    </p:spTree>
    <p:extLst>
      <p:ext uri="{BB962C8B-B14F-4D97-AF65-F5344CB8AC3E}">
        <p14:creationId xmlns:p14="http://schemas.microsoft.com/office/powerpoint/2010/main" val="1047779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062075-42EF-4BAB-B139-F436A5F3DAF4}"/>
                  </a:ext>
                </a:extLst>
              </p:cNvPr>
              <p:cNvSpPr>
                <a:spLocks noGrp="1"/>
              </p:cNvSpPr>
              <p:nvPr>
                <p:ph idx="1"/>
              </p:nvPr>
            </p:nvSpPr>
            <p:spPr>
              <a:xfrm>
                <a:off x="195943" y="902524"/>
                <a:ext cx="8728363" cy="3956195"/>
              </a:xfrm>
            </p:spPr>
            <p:txBody>
              <a:bodyPr/>
              <a:lstStyle/>
              <a:p>
                <a:pPr marL="0" indent="0">
                  <a:lnSpc>
                    <a:spcPct val="100000"/>
                  </a:lnSpc>
                  <a:spcBef>
                    <a:spcPts val="1200"/>
                  </a:spcBef>
                  <a:buNone/>
                </a:pPr>
                <a:r>
                  <a:rPr lang="en-AU" sz="2000" b="1" dirty="0"/>
                  <a:t>Ideal: </a:t>
                </a:r>
                <a:r>
                  <a:rPr lang="en-AU" sz="2000" dirty="0"/>
                  <a:t>Hash function that have no collisions.</a:t>
                </a:r>
              </a:p>
              <a:p>
                <a:pPr>
                  <a:lnSpc>
                    <a:spcPct val="100000"/>
                  </a:lnSpc>
                  <a:spcBef>
                    <a:spcPts val="1200"/>
                  </a:spcBef>
                </a:pPr>
                <a:r>
                  <a:rPr lang="en-AU" sz="2000" dirty="0"/>
                  <a:t>A </a:t>
                </a:r>
                <a:r>
                  <a:rPr lang="en-AU" sz="2000" dirty="0">
                    <a:solidFill>
                      <a:srgbClr val="C00000"/>
                    </a:solidFill>
                  </a:rPr>
                  <a:t>perfect</a:t>
                </a:r>
                <a:r>
                  <a:rPr lang="en-AU" sz="2000" dirty="0"/>
                  <a:t> hash function is one that has </a:t>
                </a:r>
                <a:r>
                  <a:rPr lang="en-AU" sz="2000" dirty="0">
                    <a:solidFill>
                      <a:srgbClr val="C00000"/>
                    </a:solidFill>
                  </a:rPr>
                  <a:t>no collisions</a:t>
                </a:r>
                <a:r>
                  <a:rPr lang="en-AU" sz="2000" dirty="0"/>
                  <a:t>.</a:t>
                </a:r>
              </a:p>
              <a:p>
                <a:pPr>
                  <a:lnSpc>
                    <a:spcPct val="100000"/>
                  </a:lnSpc>
                  <a:spcBef>
                    <a:spcPts val="1200"/>
                  </a:spcBef>
                </a:pPr>
                <a:r>
                  <a:rPr lang="en-AU" sz="2000" dirty="0"/>
                  <a:t>A “good” hash function has to satisfy two requirements which are often in tension:</a:t>
                </a:r>
              </a:p>
              <a:p>
                <a:pPr marL="857250" lvl="1" indent="-457200">
                  <a:lnSpc>
                    <a:spcPct val="100000"/>
                  </a:lnSpc>
                  <a:spcBef>
                    <a:spcPts val="1200"/>
                  </a:spcBef>
                  <a:buFont typeface="+mj-lt"/>
                  <a:buAutoNum type="arabicPeriod"/>
                </a:pPr>
                <a:r>
                  <a:rPr lang="en-AU" sz="2000" dirty="0"/>
                  <a:t>A hash function needs to distribute keys among positions/cells of the hash table as </a:t>
                </a:r>
                <a:r>
                  <a:rPr lang="en-AU" sz="2000" dirty="0">
                    <a:solidFill>
                      <a:srgbClr val="C00000"/>
                    </a:solidFill>
                  </a:rPr>
                  <a:t>uniformly</a:t>
                </a:r>
                <a:r>
                  <a:rPr lang="en-AU" sz="2000" dirty="0"/>
                  <a:t> as possible. (avoid collisions)</a:t>
                </a:r>
              </a:p>
              <a:p>
                <a:pPr marL="857250" lvl="1" indent="-457200">
                  <a:lnSpc>
                    <a:spcPct val="100000"/>
                  </a:lnSpc>
                  <a:spcBef>
                    <a:spcPts val="1200"/>
                  </a:spcBef>
                  <a:buFont typeface="+mj-lt"/>
                  <a:buAutoNum type="arabicPeriod"/>
                </a:pPr>
                <a:r>
                  <a:rPr lang="en-AU" sz="2000" dirty="0"/>
                  <a:t>A hash function has to be easy and fast to compute.</a:t>
                </a:r>
              </a:p>
              <a:p>
                <a:pPr>
                  <a:lnSpc>
                    <a:spcPct val="100000"/>
                  </a:lnSpc>
                  <a:spcBef>
                    <a:spcPts val="1200"/>
                  </a:spcBef>
                </a:pPr>
                <a:r>
                  <a:rPr lang="en-AU" sz="2000" dirty="0"/>
                  <a:t>Example: </a:t>
                </a:r>
                <a14:m>
                  <m:oMath xmlns:m="http://schemas.openxmlformats.org/officeDocument/2006/math">
                    <m:r>
                      <a:rPr lang="en-AU" sz="2000" i="1" dirty="0" smtClean="0">
                        <a:latin typeface="Cambria Math" panose="02040503050406030204" pitchFamily="18" charset="0"/>
                      </a:rPr>
                      <m:t>h</m:t>
                    </m:r>
                    <m:r>
                      <a:rPr lang="en-AU" sz="2000" i="1" dirty="0" smtClean="0">
                        <a:latin typeface="Cambria Math" panose="02040503050406030204" pitchFamily="18" charset="0"/>
                      </a:rPr>
                      <m:t>(</m:t>
                    </m:r>
                    <m:r>
                      <a:rPr lang="en-AU" sz="2000" i="1" dirty="0" smtClean="0">
                        <a:latin typeface="Cambria Math" panose="02040503050406030204" pitchFamily="18" charset="0"/>
                      </a:rPr>
                      <m:t>𝑢</m:t>
                    </m:r>
                    <m:r>
                      <a:rPr lang="en-AU" sz="2000" i="1" dirty="0" smtClean="0">
                        <a:latin typeface="Cambria Math" panose="02040503050406030204" pitchFamily="18" charset="0"/>
                      </a:rPr>
                      <m:t>)=</m:t>
                    </m:r>
                    <m:r>
                      <a:rPr lang="en-AU" sz="2000" i="1" dirty="0" smtClean="0">
                        <a:latin typeface="Cambria Math" panose="02040503050406030204" pitchFamily="18" charset="0"/>
                      </a:rPr>
                      <m:t>𝑢</m:t>
                    </m:r>
                    <m:r>
                      <a:rPr lang="en-AU" sz="2000" i="1" dirty="0" smtClean="0">
                        <a:latin typeface="Cambria Math" panose="02040503050406030204" pitchFamily="18" charset="0"/>
                      </a:rPr>
                      <m:t> </m:t>
                    </m:r>
                    <m:r>
                      <a:rPr lang="en-AU" sz="2000" i="1" dirty="0" smtClean="0">
                        <a:latin typeface="Cambria Math" panose="02040503050406030204" pitchFamily="18" charset="0"/>
                      </a:rPr>
                      <m:t>𝑚𝑜𝑑</m:t>
                    </m:r>
                    <m:r>
                      <a:rPr lang="en-AU" sz="2000" i="1" dirty="0" smtClean="0">
                        <a:latin typeface="Cambria Math" panose="02040503050406030204" pitchFamily="18" charset="0"/>
                      </a:rPr>
                      <m:t> </m:t>
                    </m:r>
                    <m:r>
                      <a:rPr lang="en-AU" sz="2000" i="1" dirty="0" smtClean="0">
                        <a:latin typeface="Cambria Math" panose="02040503050406030204" pitchFamily="18" charset="0"/>
                      </a:rPr>
                      <m:t>𝑛</m:t>
                    </m:r>
                  </m:oMath>
                </a14:m>
                <a:r>
                  <a:rPr lang="en-AU" sz="2000" dirty="0"/>
                  <a:t>, produces a position index between 0 and </a:t>
                </a:r>
                <a14:m>
                  <m:oMath xmlns:m="http://schemas.openxmlformats.org/officeDocument/2006/math">
                    <m:r>
                      <a:rPr lang="en-AU" sz="2000" i="1" dirty="0" smtClean="0">
                        <a:latin typeface="Cambria Math" panose="02040503050406030204" pitchFamily="18" charset="0"/>
                      </a:rPr>
                      <m:t>𝑛</m:t>
                    </m:r>
                    <m:r>
                      <a:rPr lang="en-AU" sz="2000" i="1" dirty="0" smtClean="0">
                        <a:latin typeface="Cambria Math" panose="02040503050406030204" pitchFamily="18" charset="0"/>
                      </a:rPr>
                      <m:t>−1</m:t>
                    </m:r>
                  </m:oMath>
                </a14:m>
                <a:r>
                  <a:rPr lang="en-AU" sz="2000" dirty="0"/>
                  <a:t>.</a:t>
                </a:r>
              </a:p>
            </p:txBody>
          </p:sp>
        </mc:Choice>
        <mc:Fallback xmlns="">
          <p:sp>
            <p:nvSpPr>
              <p:cNvPr id="2" name="Content Placeholder 1">
                <a:extLst>
                  <a:ext uri="{FF2B5EF4-FFF2-40B4-BE49-F238E27FC236}">
                    <a16:creationId xmlns:a16="http://schemas.microsoft.com/office/drawing/2014/main" id="{95062075-42EF-4BAB-B139-F436A5F3DAF4}"/>
                  </a:ext>
                </a:extLst>
              </p:cNvPr>
              <p:cNvSpPr>
                <a:spLocks noGrp="1" noRot="1" noChangeAspect="1" noMove="1" noResize="1" noEditPoints="1" noAdjustHandles="1" noChangeArrowheads="1" noChangeShapeType="1" noTextEdit="1"/>
              </p:cNvSpPr>
              <p:nvPr>
                <p:ph idx="1"/>
              </p:nvPr>
            </p:nvSpPr>
            <p:spPr>
              <a:xfrm>
                <a:off x="195943" y="902524"/>
                <a:ext cx="8728363" cy="3956195"/>
              </a:xfrm>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E2E4AC6A-1D91-4C46-9F73-8B3A71AD3E6F}"/>
              </a:ext>
            </a:extLst>
          </p:cNvPr>
          <p:cNvSpPr>
            <a:spLocks noGrp="1"/>
          </p:cNvSpPr>
          <p:nvPr>
            <p:ph type="title"/>
          </p:nvPr>
        </p:nvSpPr>
        <p:spPr/>
        <p:txBody>
          <a:bodyPr/>
          <a:lstStyle/>
          <a:p>
            <a:r>
              <a:rPr lang="en-AU" dirty="0"/>
              <a:t>Hash Tables – Hash Functions</a:t>
            </a:r>
          </a:p>
        </p:txBody>
      </p:sp>
    </p:spTree>
    <p:extLst>
      <p:ext uri="{BB962C8B-B14F-4D97-AF65-F5344CB8AC3E}">
        <p14:creationId xmlns:p14="http://schemas.microsoft.com/office/powerpoint/2010/main" val="180934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F479B35-A0CA-402F-9A20-52E926953A5E}"/>
                  </a:ext>
                </a:extLst>
              </p:cNvPr>
              <p:cNvSpPr>
                <a:spLocks noGrp="1"/>
              </p:cNvSpPr>
              <p:nvPr>
                <p:ph idx="1"/>
              </p:nvPr>
            </p:nvSpPr>
            <p:spPr/>
            <p:txBody>
              <a:bodyPr/>
              <a:lstStyle/>
              <a:p>
                <a:pPr>
                  <a:lnSpc>
                    <a:spcPct val="100000"/>
                  </a:lnSpc>
                </a:pPr>
                <a:r>
                  <a:rPr lang="en-AU" sz="2000" dirty="0"/>
                  <a:t>If we have a </a:t>
                </a:r>
                <a:r>
                  <a:rPr lang="en-AU" sz="2000" dirty="0">
                    <a:solidFill>
                      <a:srgbClr val="C00000"/>
                    </a:solidFill>
                  </a:rPr>
                  <a:t>static set</a:t>
                </a:r>
                <a:r>
                  <a:rPr lang="en-AU" sz="2000" dirty="0"/>
                  <a:t>, we can achieve </a:t>
                </a:r>
                <a:r>
                  <a:rPr lang="en-AU" sz="2000" dirty="0">
                    <a:solidFill>
                      <a:srgbClr val="C00000"/>
                    </a:solidFill>
                  </a:rPr>
                  <a:t>perfect hashing </a:t>
                </a:r>
                <a:r>
                  <a:rPr lang="en-AU" sz="2000" dirty="0"/>
                  <a:t>and O(1) average (and worst) case timing (given array is big enough).</a:t>
                </a:r>
              </a:p>
              <a:p>
                <a:pPr>
                  <a:lnSpc>
                    <a:spcPct val="100000"/>
                  </a:lnSpc>
                </a:pPr>
                <a:r>
                  <a:rPr lang="en-AU" sz="2000" dirty="0"/>
                  <a:t>One approach to achieve this bound is to generate a</a:t>
                </a:r>
                <a:r>
                  <a:rPr lang="en-AU" sz="2000" dirty="0">
                    <a:solidFill>
                      <a:srgbClr val="C00000"/>
                    </a:solidFill>
                  </a:rPr>
                  <a:t> perfect hash function</a:t>
                </a:r>
                <a:r>
                  <a:rPr lang="en-AU" sz="2000" dirty="0"/>
                  <a:t> for all of the elements a priori.</a:t>
                </a:r>
              </a:p>
              <a:p>
                <a:pPr>
                  <a:lnSpc>
                    <a:spcPct val="100000"/>
                  </a:lnSpc>
                </a:pPr>
                <a:r>
                  <a:rPr lang="en-AU" sz="2000" b="1" dirty="0"/>
                  <a:t>Example 1: </a:t>
                </a:r>
                <a:r>
                  <a:rPr lang="en-AU" sz="2000" dirty="0"/>
                  <a:t>Given </a:t>
                </a:r>
                <a14:m>
                  <m:oMath xmlns:m="http://schemas.openxmlformats.org/officeDocument/2006/math">
                    <m:sSub>
                      <m:sSubPr>
                        <m:ctrlPr>
                          <a:rPr lang="en-AU" sz="2000" i="1" dirty="0" smtClean="0">
                            <a:latin typeface="Cambria Math" panose="02040503050406030204" pitchFamily="18" charset="0"/>
                          </a:rPr>
                        </m:ctrlPr>
                      </m:sSubPr>
                      <m:e>
                        <m:r>
                          <a:rPr lang="en-AU" sz="2000" b="0" i="1" dirty="0" smtClean="0">
                            <a:latin typeface="Cambria Math" panose="02040503050406030204" pitchFamily="18" charset="0"/>
                          </a:rPr>
                          <m:t>𝑆</m:t>
                        </m:r>
                      </m:e>
                      <m:sub>
                        <m:r>
                          <a:rPr lang="en-AU" sz="2000" b="0" i="1" dirty="0" smtClean="0">
                            <a:latin typeface="Cambria Math" panose="02040503050406030204" pitchFamily="18" charset="0"/>
                          </a:rPr>
                          <m:t>1</m:t>
                        </m:r>
                      </m:sub>
                    </m:sSub>
                    <m:r>
                      <a:rPr lang="en-AU" sz="2000" i="1" dirty="0" smtClean="0">
                        <a:latin typeface="Cambria Math" panose="02040503050406030204" pitchFamily="18" charset="0"/>
                      </a:rPr>
                      <m:t>=</m:t>
                    </m:r>
                    <m:r>
                      <a:rPr lang="en-AU" sz="2000" b="0" i="1" dirty="0" smtClean="0">
                        <a:latin typeface="Cambria Math" panose="02040503050406030204" pitchFamily="18" charset="0"/>
                      </a:rPr>
                      <m:t>{</m:t>
                    </m:r>
                    <m:r>
                      <a:rPr lang="en-AU" sz="2000" i="1" dirty="0" smtClean="0">
                        <a:latin typeface="Cambria Math" panose="02040503050406030204" pitchFamily="18" charset="0"/>
                      </a:rPr>
                      <m:t>10;21;32;43;54;65;76;87</m:t>
                    </m:r>
                    <m:r>
                      <a:rPr lang="en-AU" sz="2000" b="0" i="1" dirty="0" smtClean="0">
                        <a:latin typeface="Cambria Math" panose="02040503050406030204" pitchFamily="18" charset="0"/>
                      </a:rPr>
                      <m:t>}</m:t>
                    </m:r>
                  </m:oMath>
                </a14:m>
                <a:r>
                  <a:rPr lang="en-AU" sz="2000" dirty="0"/>
                  <a:t>, then the function </a:t>
                </a:r>
                <a14:m>
                  <m:oMath xmlns:m="http://schemas.openxmlformats.org/officeDocument/2006/math">
                    <m:sSub>
                      <m:sSubPr>
                        <m:ctrlPr>
                          <a:rPr lang="en-AU" sz="2000" i="1" dirty="0">
                            <a:latin typeface="Cambria Math" panose="02040503050406030204" pitchFamily="18" charset="0"/>
                          </a:rPr>
                        </m:ctrlPr>
                      </m:sSubPr>
                      <m:e>
                        <m:r>
                          <a:rPr lang="en-AU" sz="2000" b="0" i="1" dirty="0" smtClean="0">
                            <a:latin typeface="Cambria Math" panose="02040503050406030204" pitchFamily="18" charset="0"/>
                          </a:rPr>
                          <m:t>h</m:t>
                        </m:r>
                      </m:e>
                      <m:sub>
                        <m:r>
                          <a:rPr lang="en-AU" sz="2000" i="1" dirty="0">
                            <a:latin typeface="Cambria Math" panose="02040503050406030204" pitchFamily="18" charset="0"/>
                          </a:rPr>
                          <m:t>1</m:t>
                        </m:r>
                      </m:sub>
                    </m:sSub>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i="1" dirty="0" smtClean="0">
                        <a:latin typeface="Cambria Math" panose="02040503050406030204" pitchFamily="18" charset="0"/>
                      </a:rPr>
                      <m:t> </m:t>
                    </m:r>
                    <m:r>
                      <a:rPr lang="en-AU" sz="2000" i="1" dirty="0" smtClean="0">
                        <a:latin typeface="Cambria Math" panose="02040503050406030204" pitchFamily="18" charset="0"/>
                      </a:rPr>
                      <m:t>𝑚𝑜𝑑</m:t>
                    </m:r>
                    <m:r>
                      <a:rPr lang="en-AU" sz="2000" i="1" dirty="0" smtClean="0">
                        <a:latin typeface="Cambria Math" panose="02040503050406030204" pitchFamily="18" charset="0"/>
                      </a:rPr>
                      <m:t> 10 </m:t>
                    </m:r>
                  </m:oMath>
                </a14:m>
                <a:r>
                  <a:rPr lang="en-AU" sz="2000" dirty="0"/>
                  <a:t>is perfect.</a:t>
                </a:r>
              </a:p>
              <a:p>
                <a:pPr>
                  <a:lnSpc>
                    <a:spcPct val="100000"/>
                  </a:lnSpc>
                </a:pPr>
                <a:r>
                  <a:rPr lang="en-AU" sz="2000" b="1" dirty="0"/>
                  <a:t>Example 2:</a:t>
                </a:r>
                <a:r>
                  <a:rPr lang="en-AU" sz="2000" dirty="0"/>
                  <a:t> Given </a:t>
                </a:r>
                <a14:m>
                  <m:oMath xmlns:m="http://schemas.openxmlformats.org/officeDocument/2006/math">
                    <m:sSub>
                      <m:sSubPr>
                        <m:ctrlPr>
                          <a:rPr lang="en-AU" sz="2000" i="1" dirty="0">
                            <a:latin typeface="Cambria Math" panose="02040503050406030204" pitchFamily="18" charset="0"/>
                          </a:rPr>
                        </m:ctrlPr>
                      </m:sSubPr>
                      <m:e>
                        <m:r>
                          <a:rPr lang="en-AU" sz="2000" i="1" dirty="0">
                            <a:latin typeface="Cambria Math" panose="02040503050406030204" pitchFamily="18" charset="0"/>
                          </a:rPr>
                          <m:t>𝑆</m:t>
                        </m:r>
                      </m:e>
                      <m:sub>
                        <m:r>
                          <a:rPr lang="en-AU" sz="2000" b="0" i="1" dirty="0" smtClean="0">
                            <a:latin typeface="Cambria Math" panose="02040503050406030204" pitchFamily="18" charset="0"/>
                          </a:rPr>
                          <m:t>2</m:t>
                        </m:r>
                      </m:sub>
                    </m:sSub>
                    <m:r>
                      <a:rPr lang="en-AU" sz="2000" i="1" dirty="0" smtClean="0">
                        <a:latin typeface="Cambria Math" panose="02040503050406030204" pitchFamily="18" charset="0"/>
                      </a:rPr>
                      <m:t>=</m:t>
                    </m:r>
                    <m:r>
                      <a:rPr lang="en-AU" sz="2000" b="0" i="1" dirty="0" smtClean="0">
                        <a:latin typeface="Cambria Math" panose="02040503050406030204" pitchFamily="18" charset="0"/>
                      </a:rPr>
                      <m:t>{</m:t>
                    </m:r>
                    <m:r>
                      <a:rPr lang="en-AU" sz="2000" i="1" dirty="0" smtClean="0">
                        <a:latin typeface="Cambria Math" panose="02040503050406030204" pitchFamily="18" charset="0"/>
                      </a:rPr>
                      <m:t>110;210;310</m:t>
                    </m:r>
                    <m:r>
                      <a:rPr lang="en-AU" sz="2000" b="0" i="1" dirty="0" smtClean="0">
                        <a:latin typeface="Cambria Math" panose="02040503050406030204" pitchFamily="18" charset="0"/>
                      </a:rPr>
                      <m:t>;…</m:t>
                    </m:r>
                    <m:r>
                      <a:rPr lang="en-AU" sz="2000" i="1" dirty="0" smtClean="0">
                        <a:latin typeface="Cambria Math" panose="02040503050406030204" pitchFamily="18" charset="0"/>
                      </a:rPr>
                      <m:t>;810</m:t>
                    </m:r>
                    <m:r>
                      <a:rPr lang="en-AU" sz="2000" b="0" i="1" dirty="0" smtClean="0">
                        <a:latin typeface="Cambria Math" panose="02040503050406030204" pitchFamily="18" charset="0"/>
                      </a:rPr>
                      <m:t>}</m:t>
                    </m:r>
                  </m:oMath>
                </a14:m>
                <a:r>
                  <a:rPr lang="en-AU" sz="2000" dirty="0"/>
                  <a:t>, then the function </a:t>
                </a:r>
                <a14:m>
                  <m:oMath xmlns:m="http://schemas.openxmlformats.org/officeDocument/2006/math">
                    <m:sSub>
                      <m:sSubPr>
                        <m:ctrlPr>
                          <a:rPr lang="en-AU" sz="2000" i="1" dirty="0" smtClean="0">
                            <a:latin typeface="Cambria Math" panose="02040503050406030204" pitchFamily="18" charset="0"/>
                          </a:rPr>
                        </m:ctrlPr>
                      </m:sSubPr>
                      <m:e>
                        <m:r>
                          <a:rPr lang="en-AU" sz="2000" i="1" dirty="0">
                            <a:latin typeface="Cambria Math" panose="02040503050406030204" pitchFamily="18" charset="0"/>
                          </a:rPr>
                          <m:t>h</m:t>
                        </m:r>
                      </m:e>
                      <m:sub>
                        <m:r>
                          <a:rPr lang="en-AU" sz="2000" b="0" i="1" dirty="0" smtClean="0">
                            <a:latin typeface="Cambria Math" panose="02040503050406030204" pitchFamily="18" charset="0"/>
                          </a:rPr>
                          <m:t>2</m:t>
                        </m:r>
                      </m:sub>
                    </m:sSub>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i="1" dirty="0" smtClean="0">
                        <a:latin typeface="Cambria Math" panose="02040503050406030204" pitchFamily="18" charset="0"/>
                      </a:rPr>
                      <m:t>)=(</m:t>
                    </m:r>
                    <m:r>
                      <a:rPr lang="en-AU" sz="2000" i="1" dirty="0" smtClean="0">
                        <a:latin typeface="Cambria Math" panose="02040503050406030204" pitchFamily="18" charset="0"/>
                      </a:rPr>
                      <m:t>𝑥</m:t>
                    </m:r>
                    <m:r>
                      <a:rPr lang="en-AU" sz="2000" b="0" i="1" dirty="0" smtClean="0">
                        <a:latin typeface="Cambria Math" panose="02040503050406030204" pitchFamily="18" charset="0"/>
                      </a:rPr>
                      <m:t>−</m:t>
                    </m:r>
                    <m:r>
                      <a:rPr lang="en-AU" sz="2000" i="1" dirty="0" smtClean="0">
                        <a:latin typeface="Cambria Math" panose="02040503050406030204" pitchFamily="18" charset="0"/>
                      </a:rPr>
                      <m:t>10)</m:t>
                    </m:r>
                    <m:r>
                      <a:rPr lang="en-AU" sz="2000" b="0" i="1" dirty="0" smtClean="0">
                        <a:latin typeface="Cambria Math" panose="02040503050406030204" pitchFamily="18" charset="0"/>
                      </a:rPr>
                      <m:t>/</m:t>
                    </m:r>
                    <m:r>
                      <a:rPr lang="en-AU" sz="2000" i="1" dirty="0" smtClean="0">
                        <a:latin typeface="Cambria Math" panose="02040503050406030204" pitchFamily="18" charset="0"/>
                      </a:rPr>
                      <m:t>100 </m:t>
                    </m:r>
                  </m:oMath>
                </a14:m>
                <a:r>
                  <a:rPr lang="en-AU" sz="2000" dirty="0"/>
                  <a:t>is perfect.</a:t>
                </a:r>
              </a:p>
            </p:txBody>
          </p:sp>
        </mc:Choice>
        <mc:Fallback xmlns="">
          <p:sp>
            <p:nvSpPr>
              <p:cNvPr id="2" name="Content Placeholder 1">
                <a:extLst>
                  <a:ext uri="{FF2B5EF4-FFF2-40B4-BE49-F238E27FC236}">
                    <a16:creationId xmlns:a16="http://schemas.microsoft.com/office/drawing/2014/main" id="{EF479B35-A0CA-402F-9A20-52E926953A5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B5155EC7-193C-46F9-A696-AA4A0B172DE6}"/>
              </a:ext>
            </a:extLst>
          </p:cNvPr>
          <p:cNvSpPr>
            <a:spLocks noGrp="1"/>
          </p:cNvSpPr>
          <p:nvPr>
            <p:ph type="title"/>
          </p:nvPr>
        </p:nvSpPr>
        <p:spPr/>
        <p:txBody>
          <a:bodyPr>
            <a:normAutofit fontScale="90000"/>
          </a:bodyPr>
          <a:lstStyle/>
          <a:p>
            <a:r>
              <a:rPr lang="en-AU" dirty="0"/>
              <a:t>Perfect Hash Functions (static set)</a:t>
            </a:r>
          </a:p>
        </p:txBody>
      </p:sp>
    </p:spTree>
    <p:extLst>
      <p:ext uri="{BB962C8B-B14F-4D97-AF65-F5344CB8AC3E}">
        <p14:creationId xmlns:p14="http://schemas.microsoft.com/office/powerpoint/2010/main" val="38178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B8F177-C7FD-494E-BC2C-238ABDE3BAA2}"/>
                  </a:ext>
                </a:extLst>
              </p:cNvPr>
              <p:cNvSpPr>
                <a:spLocks noGrp="1"/>
              </p:cNvSpPr>
              <p:nvPr>
                <p:ph idx="1"/>
              </p:nvPr>
            </p:nvSpPr>
            <p:spPr/>
            <p:txBody>
              <a:bodyPr/>
              <a:lstStyle/>
              <a:p>
                <a:pPr marL="0" indent="0">
                  <a:lnSpc>
                    <a:spcPct val="100000"/>
                  </a:lnSpc>
                  <a:buNone/>
                </a:pPr>
                <a:r>
                  <a:rPr lang="en-AU" dirty="0"/>
                  <a:t>If </a:t>
                </a:r>
                <a:r>
                  <a:rPr lang="en-AU" dirty="0">
                    <a:solidFill>
                      <a:srgbClr val="C00000"/>
                    </a:solidFill>
                  </a:rPr>
                  <a:t>table size (</a:t>
                </a:r>
                <a:r>
                  <a:rPr lang="en-AU" i="1" dirty="0">
                    <a:solidFill>
                      <a:srgbClr val="C00000"/>
                    </a:solidFill>
                  </a:rPr>
                  <a:t>n</a:t>
                </a:r>
                <a:r>
                  <a:rPr lang="en-AU" dirty="0">
                    <a:solidFill>
                      <a:srgbClr val="C00000"/>
                    </a:solidFill>
                  </a:rPr>
                  <a:t>) &lt; number of keys (</a:t>
                </a:r>
                <a:r>
                  <a:rPr lang="en-AU" i="1" dirty="0">
                    <a:solidFill>
                      <a:srgbClr val="C00000"/>
                    </a:solidFill>
                  </a:rPr>
                  <a:t>p</a:t>
                </a:r>
                <a:r>
                  <a:rPr lang="en-AU" dirty="0">
                    <a:solidFill>
                      <a:srgbClr val="C00000"/>
                    </a:solidFill>
                  </a:rPr>
                  <a:t>)</a:t>
                </a:r>
                <a:r>
                  <a:rPr lang="en-AU" dirty="0"/>
                  <a:t>, we are guaranteed to get collisions.</a:t>
                </a:r>
              </a:p>
              <a:p>
                <a:pPr marL="0" indent="0">
                  <a:lnSpc>
                    <a:spcPct val="100000"/>
                  </a:lnSpc>
                  <a:buNone/>
                </a:pPr>
                <a:r>
                  <a:rPr lang="en-AU" b="1" dirty="0"/>
                  <a:t>Solutions?</a:t>
                </a:r>
              </a:p>
              <a:p>
                <a:pPr>
                  <a:lnSpc>
                    <a:spcPct val="100000"/>
                  </a:lnSpc>
                </a:pPr>
                <a:r>
                  <a:rPr lang="en-AU" dirty="0"/>
                  <a:t>Choose an initial n</a:t>
                </a:r>
                <a14:m>
                  <m:oMath xmlns:m="http://schemas.openxmlformats.org/officeDocument/2006/math">
                    <m:r>
                      <a:rPr lang="en-AU" i="1" smtClean="0">
                        <a:latin typeface="Cambria Math" panose="02040503050406030204" pitchFamily="18" charset="0"/>
                        <a:ea typeface="Cambria Math" panose="02040503050406030204" pitchFamily="18" charset="0"/>
                      </a:rPr>
                      <m:t>≈</m:t>
                    </m:r>
                  </m:oMath>
                </a14:m>
                <a:r>
                  <a:rPr lang="en-AU" dirty="0"/>
                  <a:t>p</a:t>
                </a:r>
              </a:p>
              <a:p>
                <a:pPr>
                  <a:lnSpc>
                    <a:spcPct val="100000"/>
                  </a:lnSpc>
                </a:pPr>
                <a:r>
                  <a:rPr lang="en-AU" dirty="0"/>
                  <a:t>If dynamic set and p becomes bigger than n, </a:t>
                </a:r>
                <a:r>
                  <a:rPr lang="en-AU" dirty="0">
                    <a:solidFill>
                      <a:srgbClr val="C00000"/>
                    </a:solidFill>
                  </a:rPr>
                  <a:t>increase size of table</a:t>
                </a:r>
                <a:r>
                  <a:rPr lang="en-AU" dirty="0"/>
                  <a:t> (</a:t>
                </a:r>
                <a:r>
                  <a:rPr lang="en-AU" i="1" dirty="0"/>
                  <a:t>n</a:t>
                </a:r>
                <a:r>
                  <a:rPr lang="en-AU" dirty="0"/>
                  <a:t>) and </a:t>
                </a:r>
                <a:r>
                  <a:rPr lang="en-AU" dirty="0">
                    <a:solidFill>
                      <a:srgbClr val="C00000"/>
                    </a:solidFill>
                  </a:rPr>
                  <a:t>rehash</a:t>
                </a:r>
                <a:r>
                  <a:rPr lang="en-AU" dirty="0"/>
                  <a:t> all existing keys.</a:t>
                </a:r>
              </a:p>
            </p:txBody>
          </p:sp>
        </mc:Choice>
        <mc:Fallback xmlns="">
          <p:sp>
            <p:nvSpPr>
              <p:cNvPr id="2" name="Content Placeholder 1">
                <a:extLst>
                  <a:ext uri="{FF2B5EF4-FFF2-40B4-BE49-F238E27FC236}">
                    <a16:creationId xmlns:a16="http://schemas.microsoft.com/office/drawing/2014/main" id="{78B8F177-C7FD-494E-BC2C-238ABDE3BAA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A05B0D19-C1F0-45EC-AC9C-71C322BF96E3}"/>
              </a:ext>
            </a:extLst>
          </p:cNvPr>
          <p:cNvSpPr>
            <a:spLocks noGrp="1"/>
          </p:cNvSpPr>
          <p:nvPr>
            <p:ph type="title"/>
          </p:nvPr>
        </p:nvSpPr>
        <p:spPr/>
        <p:txBody>
          <a:bodyPr/>
          <a:lstStyle/>
          <a:p>
            <a:r>
              <a:rPr lang="en-AU" dirty="0"/>
              <a:t>Size of Hash Table</a:t>
            </a:r>
          </a:p>
        </p:txBody>
      </p:sp>
    </p:spTree>
    <p:extLst>
      <p:ext uri="{BB962C8B-B14F-4D97-AF65-F5344CB8AC3E}">
        <p14:creationId xmlns:p14="http://schemas.microsoft.com/office/powerpoint/2010/main" val="41754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DDF088-4B79-4DB8-BF2F-C6D6349C8070}"/>
              </a:ext>
            </a:extLst>
          </p:cNvPr>
          <p:cNvSpPr>
            <a:spLocks noGrp="1"/>
          </p:cNvSpPr>
          <p:nvPr>
            <p:ph idx="1"/>
          </p:nvPr>
        </p:nvSpPr>
        <p:spPr/>
        <p:txBody>
          <a:bodyPr/>
          <a:lstStyle/>
          <a:p>
            <a:pPr marL="0" indent="0">
              <a:buNone/>
            </a:pPr>
            <a:r>
              <a:rPr lang="en-AU" dirty="0"/>
              <a:t>There are two major approaches to </a:t>
            </a:r>
            <a:r>
              <a:rPr lang="en-AU" dirty="0">
                <a:solidFill>
                  <a:srgbClr val="C00000"/>
                </a:solidFill>
              </a:rPr>
              <a:t>handle collisions</a:t>
            </a:r>
            <a:r>
              <a:rPr lang="en-AU" dirty="0"/>
              <a:t>:</a:t>
            </a:r>
          </a:p>
          <a:p>
            <a:pPr marL="457200" indent="-457200">
              <a:buFont typeface="+mj-lt"/>
              <a:buAutoNum type="arabicPeriod"/>
            </a:pPr>
            <a:r>
              <a:rPr lang="en-AU" dirty="0"/>
              <a:t>Separate Chaining Hashing</a:t>
            </a:r>
          </a:p>
          <a:p>
            <a:pPr marL="457200" indent="-457200">
              <a:buFont typeface="+mj-lt"/>
              <a:buAutoNum type="arabicPeriod"/>
            </a:pPr>
            <a:r>
              <a:rPr lang="en-AU" dirty="0"/>
              <a:t>Open Address Hashing</a:t>
            </a:r>
          </a:p>
        </p:txBody>
      </p:sp>
      <p:sp>
        <p:nvSpPr>
          <p:cNvPr id="3" name="Title 2">
            <a:extLst>
              <a:ext uri="{FF2B5EF4-FFF2-40B4-BE49-F238E27FC236}">
                <a16:creationId xmlns:a16="http://schemas.microsoft.com/office/drawing/2014/main" id="{4D4A8CE7-F75F-4614-BBDD-FFEC20BB4A80}"/>
              </a:ext>
            </a:extLst>
          </p:cNvPr>
          <p:cNvSpPr>
            <a:spLocks noGrp="1"/>
          </p:cNvSpPr>
          <p:nvPr>
            <p:ph type="title"/>
          </p:nvPr>
        </p:nvSpPr>
        <p:spPr/>
        <p:txBody>
          <a:bodyPr/>
          <a:lstStyle/>
          <a:p>
            <a:r>
              <a:rPr lang="en-AU" dirty="0"/>
              <a:t>Collision Resolution</a:t>
            </a:r>
          </a:p>
        </p:txBody>
      </p:sp>
    </p:spTree>
    <p:extLst>
      <p:ext uri="{BB962C8B-B14F-4D97-AF65-F5344CB8AC3E}">
        <p14:creationId xmlns:p14="http://schemas.microsoft.com/office/powerpoint/2010/main" val="277458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140" y="1783644"/>
            <a:ext cx="6737684" cy="1421162"/>
          </a:xfrm>
        </p:spPr>
        <p:txBody>
          <a:bodyPr>
            <a:normAutofit/>
          </a:bodyPr>
          <a:lstStyle/>
          <a:p>
            <a:pPr defTabSz="685800" fontAlgn="base">
              <a:lnSpc>
                <a:spcPct val="100000"/>
              </a:lnSpc>
              <a:spcAft>
                <a:spcPct val="0"/>
              </a:spcAft>
              <a:defRPr/>
            </a:pPr>
            <a:r>
              <a:rPr lang="en-GB" dirty="0"/>
              <a:t>3a. Separate Chaining Hashing</a:t>
            </a:r>
            <a:endParaRPr lang="en-AU" dirty="0">
              <a:effectLst/>
            </a:endParaRPr>
          </a:p>
        </p:txBody>
      </p:sp>
    </p:spTree>
    <p:extLst>
      <p:ext uri="{BB962C8B-B14F-4D97-AF65-F5344CB8AC3E}">
        <p14:creationId xmlns:p14="http://schemas.microsoft.com/office/powerpoint/2010/main" val="2958754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C00C8F-27CA-4F18-8165-37CA767B5547}"/>
              </a:ext>
            </a:extLst>
          </p:cNvPr>
          <p:cNvSpPr>
            <a:spLocks noGrp="1"/>
          </p:cNvSpPr>
          <p:nvPr>
            <p:ph idx="1"/>
          </p:nvPr>
        </p:nvSpPr>
        <p:spPr/>
        <p:txBody>
          <a:bodyPr/>
          <a:lstStyle/>
          <a:p>
            <a:pPr>
              <a:lnSpc>
                <a:spcPct val="100000"/>
              </a:lnSpc>
            </a:pPr>
            <a:r>
              <a:rPr lang="en-AU" dirty="0"/>
              <a:t>What is Separate Chaining Hashing?</a:t>
            </a:r>
          </a:p>
          <a:p>
            <a:pPr lvl="1">
              <a:lnSpc>
                <a:spcPct val="100000"/>
              </a:lnSpc>
            </a:pPr>
            <a:r>
              <a:rPr lang="en-AU" sz="2400" dirty="0"/>
              <a:t>Hashing that involves chains</a:t>
            </a:r>
          </a:p>
          <a:p>
            <a:pPr lvl="1">
              <a:lnSpc>
                <a:spcPct val="100000"/>
              </a:lnSpc>
            </a:pPr>
            <a:r>
              <a:rPr lang="en-AU" sz="2400" dirty="0"/>
              <a:t>Separate chains</a:t>
            </a:r>
          </a:p>
        </p:txBody>
      </p:sp>
      <p:sp>
        <p:nvSpPr>
          <p:cNvPr id="3" name="Title 2">
            <a:extLst>
              <a:ext uri="{FF2B5EF4-FFF2-40B4-BE49-F238E27FC236}">
                <a16:creationId xmlns:a16="http://schemas.microsoft.com/office/drawing/2014/main" id="{CA4B204F-9DBF-466B-9109-A9BDE501E426}"/>
              </a:ext>
            </a:extLst>
          </p:cNvPr>
          <p:cNvSpPr>
            <a:spLocks noGrp="1"/>
          </p:cNvSpPr>
          <p:nvPr>
            <p:ph type="title"/>
          </p:nvPr>
        </p:nvSpPr>
        <p:spPr/>
        <p:txBody>
          <a:bodyPr/>
          <a:lstStyle/>
          <a:p>
            <a:r>
              <a:rPr lang="en-AU" dirty="0"/>
              <a:t>Separate Chaining Hashing</a:t>
            </a:r>
          </a:p>
        </p:txBody>
      </p:sp>
    </p:spTree>
    <p:extLst>
      <p:ext uri="{BB962C8B-B14F-4D97-AF65-F5344CB8AC3E}">
        <p14:creationId xmlns:p14="http://schemas.microsoft.com/office/powerpoint/2010/main" val="128354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C00C8F-27CA-4F18-8165-37CA767B5547}"/>
              </a:ext>
            </a:extLst>
          </p:cNvPr>
          <p:cNvSpPr>
            <a:spLocks noGrp="1"/>
          </p:cNvSpPr>
          <p:nvPr>
            <p:ph idx="1"/>
          </p:nvPr>
        </p:nvSpPr>
        <p:spPr/>
        <p:txBody>
          <a:bodyPr/>
          <a:lstStyle/>
          <a:p>
            <a:pPr>
              <a:lnSpc>
                <a:spcPct val="100000"/>
              </a:lnSpc>
            </a:pPr>
            <a:r>
              <a:rPr lang="en-AU" dirty="0"/>
              <a:t>Allow </a:t>
            </a:r>
            <a:r>
              <a:rPr lang="en-AU" dirty="0">
                <a:solidFill>
                  <a:srgbClr val="C00000"/>
                </a:solidFill>
              </a:rPr>
              <a:t>more than one key </a:t>
            </a:r>
            <a:r>
              <a:rPr lang="en-AU" dirty="0"/>
              <a:t>to be stored in a position of the hash table.</a:t>
            </a:r>
          </a:p>
          <a:p>
            <a:pPr>
              <a:lnSpc>
                <a:spcPct val="100000"/>
              </a:lnSpc>
            </a:pPr>
            <a:r>
              <a:rPr lang="en-AU" dirty="0"/>
              <a:t>Each position has a </a:t>
            </a:r>
            <a:r>
              <a:rPr lang="en-AU" dirty="0">
                <a:solidFill>
                  <a:srgbClr val="C00000"/>
                </a:solidFill>
              </a:rPr>
              <a:t>linked list</a:t>
            </a:r>
            <a:r>
              <a:rPr lang="en-AU" dirty="0"/>
              <a:t>, that stores all the keys hashed to that position.</a:t>
            </a:r>
          </a:p>
          <a:p>
            <a:pPr>
              <a:lnSpc>
                <a:spcPct val="100000"/>
              </a:lnSpc>
            </a:pPr>
            <a:r>
              <a:rPr lang="en-AU" dirty="0"/>
              <a:t>For completeness, if no key hashed to a position, set linked list pointer to null.</a:t>
            </a:r>
          </a:p>
        </p:txBody>
      </p:sp>
      <p:sp>
        <p:nvSpPr>
          <p:cNvPr id="3" name="Title 2">
            <a:extLst>
              <a:ext uri="{FF2B5EF4-FFF2-40B4-BE49-F238E27FC236}">
                <a16:creationId xmlns:a16="http://schemas.microsoft.com/office/drawing/2014/main" id="{CA4B204F-9DBF-466B-9109-A9BDE501E426}"/>
              </a:ext>
            </a:extLst>
          </p:cNvPr>
          <p:cNvSpPr>
            <a:spLocks noGrp="1"/>
          </p:cNvSpPr>
          <p:nvPr>
            <p:ph type="title"/>
          </p:nvPr>
        </p:nvSpPr>
        <p:spPr/>
        <p:txBody>
          <a:bodyPr/>
          <a:lstStyle/>
          <a:p>
            <a:r>
              <a:rPr lang="en-AU" dirty="0"/>
              <a:t>Separate Chaining Hashing</a:t>
            </a:r>
          </a:p>
        </p:txBody>
      </p:sp>
    </p:spTree>
    <p:extLst>
      <p:ext uri="{BB962C8B-B14F-4D97-AF65-F5344CB8AC3E}">
        <p14:creationId xmlns:p14="http://schemas.microsoft.com/office/powerpoint/2010/main" val="3104321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110989776"/>
                  </p:ext>
                </p:extLst>
              </p:nvPr>
            </p:nvGraphicFramePr>
            <p:xfrm>
              <a:off x="2714416" y="902524"/>
              <a:ext cx="683218" cy="3855995"/>
            </p:xfrm>
            <a:graphic>
              <a:graphicData uri="http://schemas.openxmlformats.org/drawingml/2006/table">
                <a:tbl>
                  <a:tblPr firstRow="1" bandRow="1">
                    <a:tableStyleId>{5940675A-B579-460E-94D1-54222C63F5DA}</a:tableStyleId>
                  </a:tblPr>
                  <a:tblGrid>
                    <a:gridCol w="341609">
                      <a:extLst>
                        <a:ext uri="{9D8B030D-6E8A-4147-A177-3AD203B41FA5}">
                          <a16:colId xmlns:a16="http://schemas.microsoft.com/office/drawing/2014/main" val="1469602976"/>
                        </a:ext>
                      </a:extLst>
                    </a:gridCol>
                    <a:gridCol w="341609">
                      <a:extLst>
                        <a:ext uri="{9D8B030D-6E8A-4147-A177-3AD203B41FA5}">
                          <a16:colId xmlns:a16="http://schemas.microsoft.com/office/drawing/2014/main" val="2569101973"/>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110989776"/>
                  </p:ext>
                </p:extLst>
              </p:nvPr>
            </p:nvGraphicFramePr>
            <p:xfrm>
              <a:off x="2714416" y="902524"/>
              <a:ext cx="683218" cy="3855995"/>
            </p:xfrm>
            <a:graphic>
              <a:graphicData uri="http://schemas.openxmlformats.org/drawingml/2006/table">
                <a:tbl>
                  <a:tblPr firstRow="1" bandRow="1">
                    <a:tableStyleId>{5940675A-B579-460E-94D1-54222C63F5DA}</a:tableStyleId>
                  </a:tblPr>
                  <a:tblGrid>
                    <a:gridCol w="341609">
                      <a:extLst>
                        <a:ext uri="{9D8B030D-6E8A-4147-A177-3AD203B41FA5}">
                          <a16:colId xmlns:a16="http://schemas.microsoft.com/office/drawing/2014/main" val="1469602976"/>
                        </a:ext>
                      </a:extLst>
                    </a:gridCol>
                    <a:gridCol w="341609">
                      <a:extLst>
                        <a:ext uri="{9D8B030D-6E8A-4147-A177-3AD203B41FA5}">
                          <a16:colId xmlns:a16="http://schemas.microsoft.com/office/drawing/2014/main" val="2569101973"/>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stretch>
                            <a:fillRect l="-101786" t="-107018" r="-3571"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203448" r="-3571" b="-810345"/>
                          </a:stretch>
                        </a:blipFill>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308772" r="-3571" b="-724561"/>
                          </a:stretch>
                        </a:blipFil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401724" r="-3571" b="-612069"/>
                          </a:stretch>
                        </a:blipFill>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510526" r="-3571" b="-522807"/>
                          </a:stretch>
                        </a:blipFill>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600000" r="-3571"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712281" r="-3571" b="-321053"/>
                          </a:stretch>
                        </a:blipFill>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798276" r="-3571" b="-215517"/>
                          </a:stretch>
                        </a:blipFill>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914035" r="-3571" b="-119298"/>
                          </a:stretch>
                        </a:blipFill>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1786" t="-996552" r="-3571" b="-17241"/>
                          </a:stretch>
                        </a:blipFill>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a:solidFill>
                            <a:schemeClr val="tx2"/>
                          </a:solidFill>
                          <a:latin typeface="Cambria Math" panose="02040503050406030204" pitchFamily="18" charset="0"/>
                        </a:rPr>
                        <m:t>APJQDHBWM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571"/>
                </a:stretch>
              </a:blipFill>
            </p:spPr>
            <p:txBody>
              <a:bodyPr/>
              <a:lstStyle/>
              <a:p>
                <a:r>
                  <a:rPr lang="en-AU">
                    <a:noFill/>
                  </a:rPr>
                  <a:t> </a:t>
                </a:r>
              </a:p>
            </p:txBody>
          </p:sp>
        </mc:Fallback>
      </mc:AlternateContent>
    </p:spTree>
    <p:extLst>
      <p:ext uri="{BB962C8B-B14F-4D97-AF65-F5344CB8AC3E}">
        <p14:creationId xmlns:p14="http://schemas.microsoft.com/office/powerpoint/2010/main" val="389727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507506"/>
            <a:ext cx="6737684" cy="1421162"/>
          </a:xfrm>
        </p:spPr>
        <p:txBody>
          <a:bodyPr/>
          <a:lstStyle/>
          <a:p>
            <a:r>
              <a:rPr lang="en-US" dirty="0"/>
              <a:t>1. Overview</a:t>
            </a:r>
          </a:p>
        </p:txBody>
      </p:sp>
    </p:spTree>
    <p:extLst>
      <p:ext uri="{BB962C8B-B14F-4D97-AF65-F5344CB8AC3E}">
        <p14:creationId xmlns:p14="http://schemas.microsoft.com/office/powerpoint/2010/main" val="3460692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53250089"/>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rgbClr val="FF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53250089"/>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rgbClr val="FF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0000" t="-107018" r="-4918"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203448" r="-304918"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308772" r="-304918"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401724" r="-304918"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510526" r="-304918"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600000" r="-304918" b="-41379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712281" r="-304918"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914035" r="-304918"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0000"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rgbClr val="FF0000"/>
                          </a:solidFill>
                          <a:latin typeface="Cambria Math" panose="02040503050406030204" pitchFamily="18" charset="0"/>
                        </a:rPr>
                        <m:t>A</m:t>
                      </m:r>
                      <m:r>
                        <m:rPr>
                          <m:sty m:val="p"/>
                        </m:rPr>
                        <a:rPr lang="en-AU" dirty="0">
                          <a:solidFill>
                            <a:schemeClr val="tx2"/>
                          </a:solidFill>
                          <a:latin typeface="Cambria Math" panose="02040503050406030204" pitchFamily="18" charset="0"/>
                        </a:rPr>
                        <m:t>PJQDHBWM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4"/>
                <a:stretch>
                  <a:fillRect l="-2486" t="-3061" b="-357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255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820879099"/>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820879099"/>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07018" r="-4918"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203448" r="-304918"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308772" r="-4918" b="-724561"/>
                          </a:stretch>
                        </a:blipFil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401724" r="-304918"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510526" r="-304918"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600000" r="-304918" b="-41379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12281" r="-304918"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14035" r="-304918"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m:t>
                      </m:r>
                      <m:r>
                        <m:rPr>
                          <m:sty m:val="p"/>
                        </m:rPr>
                        <a:rPr lang="en-AU" dirty="0" smtClean="0">
                          <a:solidFill>
                            <a:srgbClr val="FF0000"/>
                          </a:solidFill>
                          <a:latin typeface="Cambria Math" panose="02040503050406030204" pitchFamily="18" charset="0"/>
                        </a:rPr>
                        <m:t>P</m:t>
                      </m:r>
                      <m:r>
                        <m:rPr>
                          <m:sty m:val="p"/>
                        </m:rPr>
                        <a:rPr lang="en-AU" dirty="0">
                          <a:solidFill>
                            <a:schemeClr val="tx2"/>
                          </a:solidFill>
                          <a:latin typeface="Cambria Math" panose="02040503050406030204" pitchFamily="18" charset="0"/>
                        </a:rPr>
                        <m:t>JQDHBWM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57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721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849187036"/>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849187036"/>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07018" r="-4918"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203448" r="-304918"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308772" r="-4918" b="-724561"/>
                          </a:stretch>
                        </a:blipFil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401724" r="-304918"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510526" r="-304918"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600000" r="-4918"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12281" r="-304918"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14035" r="-304918"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m:t>
                      </m:r>
                      <m:r>
                        <m:rPr>
                          <m:sty m:val="p"/>
                        </m:rPr>
                        <a:rPr lang="en-AU" dirty="0" smtClean="0">
                          <a:solidFill>
                            <a:srgbClr val="FF0000"/>
                          </a:solidFill>
                          <a:latin typeface="Cambria Math" panose="02040503050406030204" pitchFamily="18" charset="0"/>
                        </a:rPr>
                        <m:t>J</m:t>
                      </m:r>
                      <m:r>
                        <m:rPr>
                          <m:sty m:val="p"/>
                        </m:rPr>
                        <a:rPr lang="en-AU" dirty="0">
                          <a:solidFill>
                            <a:schemeClr val="tx2"/>
                          </a:solidFill>
                          <a:latin typeface="Cambria Math" panose="02040503050406030204" pitchFamily="18" charset="0"/>
                        </a:rPr>
                        <m:t>QDHBWM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57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916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313984918"/>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313984918"/>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07018" r="-4918"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203448" r="-304918"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308772" r="-4918" b="-724561"/>
                          </a:stretch>
                        </a:blipFil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401724" r="-304918"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510526" r="-304918"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600000" r="-4918"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12281" r="-304918"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798276" r="-4918" b="-215517"/>
                          </a:stretch>
                        </a:blipFill>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14035" r="-304918"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m:t>
                      </m:r>
                      <m:r>
                        <m:rPr>
                          <m:sty m:val="p"/>
                        </m:rPr>
                        <a:rPr lang="en-AU" dirty="0" smtClean="0">
                          <a:solidFill>
                            <a:srgbClr val="FF0000"/>
                          </a:solidFill>
                          <a:latin typeface="Cambria Math" panose="02040503050406030204" pitchFamily="18" charset="0"/>
                        </a:rPr>
                        <m:t>Q</m:t>
                      </m:r>
                      <m:r>
                        <m:rPr>
                          <m:sty m:val="p"/>
                        </m:rPr>
                        <a:rPr lang="en-AU" dirty="0">
                          <a:solidFill>
                            <a:schemeClr val="tx2"/>
                          </a:solidFill>
                          <a:latin typeface="Cambria Math" panose="02040503050406030204" pitchFamily="18" charset="0"/>
                        </a:rPr>
                        <m:t>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755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426726700"/>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426726700"/>
                  </p:ext>
                </p:extLst>
              </p:nvPr>
            </p:nvGraphicFramePr>
            <p:xfrm>
              <a:off x="2714414" y="902524"/>
              <a:ext cx="1857585" cy="3855995"/>
            </p:xfrm>
            <a:graphic>
              <a:graphicData uri="http://schemas.openxmlformats.org/drawingml/2006/table">
                <a:tbl>
                  <a:tblPr firstRow="1" bandRow="1">
                    <a:tableStyleId>{5940675A-B579-460E-94D1-54222C63F5DA}</a:tableStyleId>
                  </a:tblPr>
                  <a:tblGrid>
                    <a:gridCol w="371517">
                      <a:extLst>
                        <a:ext uri="{9D8B030D-6E8A-4147-A177-3AD203B41FA5}">
                          <a16:colId xmlns:a16="http://schemas.microsoft.com/office/drawing/2014/main" val="1469602976"/>
                        </a:ext>
                      </a:extLst>
                    </a:gridCol>
                    <a:gridCol w="371517">
                      <a:extLst>
                        <a:ext uri="{9D8B030D-6E8A-4147-A177-3AD203B41FA5}">
                          <a16:colId xmlns:a16="http://schemas.microsoft.com/office/drawing/2014/main" val="2569101973"/>
                        </a:ext>
                      </a:extLst>
                    </a:gridCol>
                    <a:gridCol w="371517">
                      <a:extLst>
                        <a:ext uri="{9D8B030D-6E8A-4147-A177-3AD203B41FA5}">
                          <a16:colId xmlns:a16="http://schemas.microsoft.com/office/drawing/2014/main" val="405622530"/>
                        </a:ext>
                      </a:extLst>
                    </a:gridCol>
                    <a:gridCol w="371517">
                      <a:extLst>
                        <a:ext uri="{9D8B030D-6E8A-4147-A177-3AD203B41FA5}">
                          <a16:colId xmlns:a16="http://schemas.microsoft.com/office/drawing/2014/main" val="610004438"/>
                        </a:ext>
                      </a:extLst>
                    </a:gridCol>
                    <a:gridCol w="371517">
                      <a:extLst>
                        <a:ext uri="{9D8B030D-6E8A-4147-A177-3AD203B41FA5}">
                          <a16:colId xmlns:a16="http://schemas.microsoft.com/office/drawing/2014/main" val="86692224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07018" r="-4918"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203448" r="-304918"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308772" r="-4918" b="-724561"/>
                          </a:stretch>
                        </a:blipFill>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401724" r="-304918"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510526" r="-304918"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600000" r="-4918"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712281" r="-304918"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798276" r="-4918" b="-215517"/>
                          </a:stretch>
                        </a:blipFill>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00000" t="-914035" r="-304918"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0000" t="-996552" r="-4918" b="-17241"/>
                          </a:stretch>
                        </a:blipFill>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m:t>
                      </m:r>
                      <m:r>
                        <m:rPr>
                          <m:sty m:val="p"/>
                        </m:rPr>
                        <a:rPr lang="en-AU" dirty="0" smtClean="0">
                          <a:solidFill>
                            <a:srgbClr val="FF0000"/>
                          </a:solidFill>
                          <a:latin typeface="Cambria Math" panose="02040503050406030204" pitchFamily="18" charset="0"/>
                        </a:rPr>
                        <m:t>D</m:t>
                      </m:r>
                      <m:r>
                        <m:rPr>
                          <m:sty m:val="p"/>
                        </m:rPr>
                        <a:rPr lang="en-AU" dirty="0">
                          <a:solidFill>
                            <a:schemeClr val="tx2"/>
                          </a:solidFill>
                          <a:latin typeface="Cambria Math" panose="02040503050406030204" pitchFamily="18" charset="0"/>
                        </a:rPr>
                        <m:t>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006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950234083"/>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950234083"/>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279" t="-107018" r="-3279"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203448" r="-595161"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308772" r="-304918"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401724" r="-595161"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510526" r="-595161"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600000" r="-304918" b="-41379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712281" r="-595161"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914035" r="-595161"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APJQD</m:t>
                      </m:r>
                      <m:r>
                        <m:rPr>
                          <m:sty m:val="p"/>
                        </m:rPr>
                        <a:rPr lang="en-AU" dirty="0" smtClean="0">
                          <a:solidFill>
                            <a:srgbClr val="FF0000"/>
                          </a:solidFill>
                          <a:latin typeface="Cambria Math" panose="02040503050406030204" pitchFamily="18" charset="0"/>
                        </a:rPr>
                        <m:t>H</m:t>
                      </m:r>
                      <m:r>
                        <m:rPr>
                          <m:sty m:val="p"/>
                        </m:rPr>
                        <a:rPr lang="en-AU" dirty="0">
                          <a:solidFill>
                            <a:schemeClr val="tx2"/>
                          </a:solidFill>
                          <a:latin typeface="Cambria Math" panose="02040503050406030204" pitchFamily="18" charset="0"/>
                        </a:rPr>
                        <m:t>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1AB345-8676-4A3A-850F-90E03345FCD0}"/>
              </a:ext>
            </a:extLst>
          </p:cNvPr>
          <p:cNvCxnSpPr/>
          <p:nvPr/>
        </p:nvCxnSpPr>
        <p:spPr>
          <a:xfrm>
            <a:off x="4398936"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754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482091093"/>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482091093"/>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279" t="-107018" r="-3279"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203448" r="-595161"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308772" r="-304918"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401724" r="-595161"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510526" r="-595161"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279" t="-600000" r="-3279"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712281" r="-595161"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914035" r="-595161"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APJQDH</m:t>
                      </m:r>
                      <m:r>
                        <m:rPr>
                          <m:sty m:val="p"/>
                        </m:rPr>
                        <a:rPr lang="en-AU" dirty="0" smtClean="0">
                          <a:solidFill>
                            <a:srgbClr val="FF0000"/>
                          </a:solidFill>
                          <a:latin typeface="Cambria Math" panose="02040503050406030204" pitchFamily="18" charset="0"/>
                        </a:rPr>
                        <m:t>B</m:t>
                      </m:r>
                      <m:r>
                        <m:rPr>
                          <m:sty m:val="p"/>
                        </m:rPr>
                        <a:rPr lang="en-AU" dirty="0">
                          <a:solidFill>
                            <a:schemeClr val="tx2"/>
                          </a:solidFill>
                          <a:latin typeface="Cambria Math" panose="02040503050406030204" pitchFamily="18" charset="0"/>
                        </a:rPr>
                        <m:t>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1AB345-8676-4A3A-850F-90E03345FCD0}"/>
              </a:ext>
            </a:extLst>
          </p:cNvPr>
          <p:cNvCxnSpPr/>
          <p:nvPr/>
        </p:nvCxnSpPr>
        <p:spPr>
          <a:xfrm>
            <a:off x="4398936"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04DA158-A2B7-4C79-A004-C7A4C6E392EB}"/>
              </a:ext>
            </a:extLst>
          </p:cNvPr>
          <p:cNvCxnSpPr/>
          <p:nvPr/>
        </p:nvCxnSpPr>
        <p:spPr>
          <a:xfrm>
            <a:off x="4398936"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764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045534835"/>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1045534835"/>
                  </p:ext>
                </p:extLst>
              </p:nvPr>
            </p:nvGraphicFramePr>
            <p:xfrm>
              <a:off x="2714411" y="902524"/>
              <a:ext cx="2981216" cy="3855995"/>
            </p:xfrm>
            <a:graphic>
              <a:graphicData uri="http://schemas.openxmlformats.org/drawingml/2006/table">
                <a:tbl>
                  <a:tblPr firstRow="1" bandRow="1">
                    <a:tableStyleId>{5940675A-B579-460E-94D1-54222C63F5DA}</a:tableStyleId>
                  </a:tblPr>
                  <a:tblGrid>
                    <a:gridCol w="372652">
                      <a:extLst>
                        <a:ext uri="{9D8B030D-6E8A-4147-A177-3AD203B41FA5}">
                          <a16:colId xmlns:a16="http://schemas.microsoft.com/office/drawing/2014/main" val="1469602976"/>
                        </a:ext>
                      </a:extLst>
                    </a:gridCol>
                    <a:gridCol w="372652">
                      <a:extLst>
                        <a:ext uri="{9D8B030D-6E8A-4147-A177-3AD203B41FA5}">
                          <a16:colId xmlns:a16="http://schemas.microsoft.com/office/drawing/2014/main" val="2569101973"/>
                        </a:ext>
                      </a:extLst>
                    </a:gridCol>
                    <a:gridCol w="372652">
                      <a:extLst>
                        <a:ext uri="{9D8B030D-6E8A-4147-A177-3AD203B41FA5}">
                          <a16:colId xmlns:a16="http://schemas.microsoft.com/office/drawing/2014/main" val="405622530"/>
                        </a:ext>
                      </a:extLst>
                    </a:gridCol>
                    <a:gridCol w="372652">
                      <a:extLst>
                        <a:ext uri="{9D8B030D-6E8A-4147-A177-3AD203B41FA5}">
                          <a16:colId xmlns:a16="http://schemas.microsoft.com/office/drawing/2014/main" val="610004438"/>
                        </a:ext>
                      </a:extLst>
                    </a:gridCol>
                    <a:gridCol w="372652">
                      <a:extLst>
                        <a:ext uri="{9D8B030D-6E8A-4147-A177-3AD203B41FA5}">
                          <a16:colId xmlns:a16="http://schemas.microsoft.com/office/drawing/2014/main" val="866922240"/>
                        </a:ext>
                      </a:extLst>
                    </a:gridCol>
                    <a:gridCol w="372652">
                      <a:extLst>
                        <a:ext uri="{9D8B030D-6E8A-4147-A177-3AD203B41FA5}">
                          <a16:colId xmlns:a16="http://schemas.microsoft.com/office/drawing/2014/main" val="2652609920"/>
                        </a:ext>
                      </a:extLst>
                    </a:gridCol>
                    <a:gridCol w="372652">
                      <a:extLst>
                        <a:ext uri="{9D8B030D-6E8A-4147-A177-3AD203B41FA5}">
                          <a16:colId xmlns:a16="http://schemas.microsoft.com/office/drawing/2014/main" val="4212765288"/>
                        </a:ext>
                      </a:extLst>
                    </a:gridCol>
                    <a:gridCol w="372652">
                      <a:extLst>
                        <a:ext uri="{9D8B030D-6E8A-4147-A177-3AD203B41FA5}">
                          <a16:colId xmlns:a16="http://schemas.microsoft.com/office/drawing/2014/main" val="2377637985"/>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279" t="-107018" r="-3279" b="-926316"/>
                          </a:stretch>
                        </a:blipFill>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203448" r="-595161"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308772" r="-304918"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401724" r="-595161"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510526" r="-595161"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279" t="-600000" r="-3279"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712281" r="-595161"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798276" r="-304918"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914035" r="-595161"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0000"/>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279" t="-996552" r="-3279" b="-17241"/>
                          </a:stretch>
                        </a:blipFill>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APJQDHB</m:t>
                      </m:r>
                      <m:r>
                        <m:rPr>
                          <m:sty m:val="p"/>
                        </m:rPr>
                        <a:rPr lang="en-AU" dirty="0" smtClean="0">
                          <a:solidFill>
                            <a:srgbClr val="FF0000"/>
                          </a:solidFill>
                          <a:latin typeface="Cambria Math" panose="02040503050406030204" pitchFamily="18" charset="0"/>
                        </a:rPr>
                        <m:t>W</m:t>
                      </m:r>
                      <m:r>
                        <m:rPr>
                          <m:sty m:val="p"/>
                        </m:rPr>
                        <a:rPr lang="en-AU" dirty="0">
                          <a:solidFill>
                            <a:schemeClr val="tx2"/>
                          </a:solidFill>
                          <a:latin typeface="Cambria Math" panose="02040503050406030204" pitchFamily="18" charset="0"/>
                        </a:rPr>
                        <m:t>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1AB345-8676-4A3A-850F-90E03345FCD0}"/>
              </a:ext>
            </a:extLst>
          </p:cNvPr>
          <p:cNvCxnSpPr/>
          <p:nvPr/>
        </p:nvCxnSpPr>
        <p:spPr>
          <a:xfrm>
            <a:off x="4398936"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04DA158-A2B7-4C79-A004-C7A4C6E392EB}"/>
              </a:ext>
            </a:extLst>
          </p:cNvPr>
          <p:cNvCxnSpPr/>
          <p:nvPr/>
        </p:nvCxnSpPr>
        <p:spPr>
          <a:xfrm>
            <a:off x="4398936"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749E999-0744-4FF6-AFFC-66AE778B5911}"/>
              </a:ext>
            </a:extLst>
          </p:cNvPr>
          <p:cNvCxnSpPr/>
          <p:nvPr/>
        </p:nvCxnSpPr>
        <p:spPr>
          <a:xfrm>
            <a:off x="4398936"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508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719852633"/>
                  </p:ext>
                </p:extLst>
              </p:nvPr>
            </p:nvGraphicFramePr>
            <p:xfrm>
              <a:off x="2714411" y="902524"/>
              <a:ext cx="4104001" cy="3855995"/>
            </p:xfrm>
            <a:graphic>
              <a:graphicData uri="http://schemas.openxmlformats.org/drawingml/2006/table">
                <a:tbl>
                  <a:tblPr firstRow="1" bandRow="1">
                    <a:tableStyleId>{5940675A-B579-460E-94D1-54222C63F5DA}</a:tableStyleId>
                  </a:tblPr>
                  <a:tblGrid>
                    <a:gridCol w="373091">
                      <a:extLst>
                        <a:ext uri="{9D8B030D-6E8A-4147-A177-3AD203B41FA5}">
                          <a16:colId xmlns:a16="http://schemas.microsoft.com/office/drawing/2014/main" val="1469602976"/>
                        </a:ext>
                      </a:extLst>
                    </a:gridCol>
                    <a:gridCol w="373091">
                      <a:extLst>
                        <a:ext uri="{9D8B030D-6E8A-4147-A177-3AD203B41FA5}">
                          <a16:colId xmlns:a16="http://schemas.microsoft.com/office/drawing/2014/main" val="2569101973"/>
                        </a:ext>
                      </a:extLst>
                    </a:gridCol>
                    <a:gridCol w="373091">
                      <a:extLst>
                        <a:ext uri="{9D8B030D-6E8A-4147-A177-3AD203B41FA5}">
                          <a16:colId xmlns:a16="http://schemas.microsoft.com/office/drawing/2014/main" val="405622530"/>
                        </a:ext>
                      </a:extLst>
                    </a:gridCol>
                    <a:gridCol w="373091">
                      <a:extLst>
                        <a:ext uri="{9D8B030D-6E8A-4147-A177-3AD203B41FA5}">
                          <a16:colId xmlns:a16="http://schemas.microsoft.com/office/drawing/2014/main" val="610004438"/>
                        </a:ext>
                      </a:extLst>
                    </a:gridCol>
                    <a:gridCol w="373091">
                      <a:extLst>
                        <a:ext uri="{9D8B030D-6E8A-4147-A177-3AD203B41FA5}">
                          <a16:colId xmlns:a16="http://schemas.microsoft.com/office/drawing/2014/main" val="866922240"/>
                        </a:ext>
                      </a:extLst>
                    </a:gridCol>
                    <a:gridCol w="373091">
                      <a:extLst>
                        <a:ext uri="{9D8B030D-6E8A-4147-A177-3AD203B41FA5}">
                          <a16:colId xmlns:a16="http://schemas.microsoft.com/office/drawing/2014/main" val="2652609920"/>
                        </a:ext>
                      </a:extLst>
                    </a:gridCol>
                    <a:gridCol w="373091">
                      <a:extLst>
                        <a:ext uri="{9D8B030D-6E8A-4147-A177-3AD203B41FA5}">
                          <a16:colId xmlns:a16="http://schemas.microsoft.com/office/drawing/2014/main" val="4212765288"/>
                        </a:ext>
                      </a:extLst>
                    </a:gridCol>
                    <a:gridCol w="373091">
                      <a:extLst>
                        <a:ext uri="{9D8B030D-6E8A-4147-A177-3AD203B41FA5}">
                          <a16:colId xmlns:a16="http://schemas.microsoft.com/office/drawing/2014/main" val="2377637985"/>
                        </a:ext>
                      </a:extLst>
                    </a:gridCol>
                    <a:gridCol w="373091">
                      <a:extLst>
                        <a:ext uri="{9D8B030D-6E8A-4147-A177-3AD203B41FA5}">
                          <a16:colId xmlns:a16="http://schemas.microsoft.com/office/drawing/2014/main" val="1363828979"/>
                        </a:ext>
                      </a:extLst>
                    </a:gridCol>
                    <a:gridCol w="373091">
                      <a:extLst>
                        <a:ext uri="{9D8B030D-6E8A-4147-A177-3AD203B41FA5}">
                          <a16:colId xmlns:a16="http://schemas.microsoft.com/office/drawing/2014/main" val="1302626554"/>
                        </a:ext>
                      </a:extLst>
                    </a:gridCol>
                    <a:gridCol w="373091">
                      <a:extLst>
                        <a:ext uri="{9D8B030D-6E8A-4147-A177-3AD203B41FA5}">
                          <a16:colId xmlns:a16="http://schemas.microsoft.com/office/drawing/2014/main" val="163185696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719852633"/>
                  </p:ext>
                </p:extLst>
              </p:nvPr>
            </p:nvGraphicFramePr>
            <p:xfrm>
              <a:off x="2714411" y="902524"/>
              <a:ext cx="4104001" cy="3855995"/>
            </p:xfrm>
            <a:graphic>
              <a:graphicData uri="http://schemas.openxmlformats.org/drawingml/2006/table">
                <a:tbl>
                  <a:tblPr firstRow="1" bandRow="1">
                    <a:tableStyleId>{5940675A-B579-460E-94D1-54222C63F5DA}</a:tableStyleId>
                  </a:tblPr>
                  <a:tblGrid>
                    <a:gridCol w="373091">
                      <a:extLst>
                        <a:ext uri="{9D8B030D-6E8A-4147-A177-3AD203B41FA5}">
                          <a16:colId xmlns:a16="http://schemas.microsoft.com/office/drawing/2014/main" val="1469602976"/>
                        </a:ext>
                      </a:extLst>
                    </a:gridCol>
                    <a:gridCol w="373091">
                      <a:extLst>
                        <a:ext uri="{9D8B030D-6E8A-4147-A177-3AD203B41FA5}">
                          <a16:colId xmlns:a16="http://schemas.microsoft.com/office/drawing/2014/main" val="2569101973"/>
                        </a:ext>
                      </a:extLst>
                    </a:gridCol>
                    <a:gridCol w="373091">
                      <a:extLst>
                        <a:ext uri="{9D8B030D-6E8A-4147-A177-3AD203B41FA5}">
                          <a16:colId xmlns:a16="http://schemas.microsoft.com/office/drawing/2014/main" val="405622530"/>
                        </a:ext>
                      </a:extLst>
                    </a:gridCol>
                    <a:gridCol w="373091">
                      <a:extLst>
                        <a:ext uri="{9D8B030D-6E8A-4147-A177-3AD203B41FA5}">
                          <a16:colId xmlns:a16="http://schemas.microsoft.com/office/drawing/2014/main" val="610004438"/>
                        </a:ext>
                      </a:extLst>
                    </a:gridCol>
                    <a:gridCol w="373091">
                      <a:extLst>
                        <a:ext uri="{9D8B030D-6E8A-4147-A177-3AD203B41FA5}">
                          <a16:colId xmlns:a16="http://schemas.microsoft.com/office/drawing/2014/main" val="866922240"/>
                        </a:ext>
                      </a:extLst>
                    </a:gridCol>
                    <a:gridCol w="373091">
                      <a:extLst>
                        <a:ext uri="{9D8B030D-6E8A-4147-A177-3AD203B41FA5}">
                          <a16:colId xmlns:a16="http://schemas.microsoft.com/office/drawing/2014/main" val="2652609920"/>
                        </a:ext>
                      </a:extLst>
                    </a:gridCol>
                    <a:gridCol w="373091">
                      <a:extLst>
                        <a:ext uri="{9D8B030D-6E8A-4147-A177-3AD203B41FA5}">
                          <a16:colId xmlns:a16="http://schemas.microsoft.com/office/drawing/2014/main" val="4212765288"/>
                        </a:ext>
                      </a:extLst>
                    </a:gridCol>
                    <a:gridCol w="373091">
                      <a:extLst>
                        <a:ext uri="{9D8B030D-6E8A-4147-A177-3AD203B41FA5}">
                          <a16:colId xmlns:a16="http://schemas.microsoft.com/office/drawing/2014/main" val="2377637985"/>
                        </a:ext>
                      </a:extLst>
                    </a:gridCol>
                    <a:gridCol w="373091">
                      <a:extLst>
                        <a:ext uri="{9D8B030D-6E8A-4147-A177-3AD203B41FA5}">
                          <a16:colId xmlns:a16="http://schemas.microsoft.com/office/drawing/2014/main" val="1363828979"/>
                        </a:ext>
                      </a:extLst>
                    </a:gridCol>
                    <a:gridCol w="373091">
                      <a:extLst>
                        <a:ext uri="{9D8B030D-6E8A-4147-A177-3AD203B41FA5}">
                          <a16:colId xmlns:a16="http://schemas.microsoft.com/office/drawing/2014/main" val="1302626554"/>
                        </a:ext>
                      </a:extLst>
                    </a:gridCol>
                    <a:gridCol w="373091">
                      <a:extLst>
                        <a:ext uri="{9D8B030D-6E8A-4147-A177-3AD203B41FA5}">
                          <a16:colId xmlns:a16="http://schemas.microsoft.com/office/drawing/2014/main" val="163185696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279" t="-107018" r="-304918" b="-926316"/>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203448" r="-891935"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308772" r="-606557"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401724" r="-891935"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510526" r="-891935"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rgbClr val="FF0000"/>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918" t="-600000" r="-3279"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712281" r="-891935"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798276" r="-606557"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914035" r="-891935"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279"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APJQDHBW</m:t>
                      </m:r>
                      <m:r>
                        <m:rPr>
                          <m:sty m:val="p"/>
                        </m:rPr>
                        <a:rPr lang="en-AU" dirty="0" smtClean="0">
                          <a:solidFill>
                            <a:srgbClr val="FF0000"/>
                          </a:solidFill>
                          <a:latin typeface="Cambria Math" panose="02040503050406030204" pitchFamily="18" charset="0"/>
                        </a:rPr>
                        <m:t>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1AB345-8676-4A3A-850F-90E03345FCD0}"/>
              </a:ext>
            </a:extLst>
          </p:cNvPr>
          <p:cNvCxnSpPr/>
          <p:nvPr/>
        </p:nvCxnSpPr>
        <p:spPr>
          <a:xfrm>
            <a:off x="4398936"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04DA158-A2B7-4C79-A004-C7A4C6E392EB}"/>
              </a:ext>
            </a:extLst>
          </p:cNvPr>
          <p:cNvCxnSpPr/>
          <p:nvPr/>
        </p:nvCxnSpPr>
        <p:spPr>
          <a:xfrm>
            <a:off x="4398936"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749E999-0744-4FF6-AFFC-66AE778B5911}"/>
              </a:ext>
            </a:extLst>
          </p:cNvPr>
          <p:cNvCxnSpPr/>
          <p:nvPr/>
        </p:nvCxnSpPr>
        <p:spPr>
          <a:xfrm>
            <a:off x="4398936"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27C2D76-999B-402A-A651-A7498D3C865C}"/>
              </a:ext>
            </a:extLst>
          </p:cNvPr>
          <p:cNvCxnSpPr/>
          <p:nvPr/>
        </p:nvCxnSpPr>
        <p:spPr>
          <a:xfrm>
            <a:off x="5527729"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68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D88ADF-2EE0-4BB3-89F8-F53773902138}"/>
              </a:ext>
            </a:extLst>
          </p:cNvPr>
          <p:cNvSpPr>
            <a:spLocks noGrp="1"/>
          </p:cNvSpPr>
          <p:nvPr>
            <p:ph idx="1"/>
          </p:nvPr>
        </p:nvSpPr>
        <p:spPr>
          <a:xfrm>
            <a:off x="195943" y="902524"/>
            <a:ext cx="8728363" cy="3994940"/>
          </a:xfrm>
        </p:spPr>
        <p:txBody>
          <a:bodyPr/>
          <a:lstStyle/>
          <a:p>
            <a:pPr marL="0" indent="0">
              <a:buNone/>
            </a:pPr>
            <a:r>
              <a:rPr lang="en-AU" sz="2000" dirty="0"/>
              <a:t> </a:t>
            </a:r>
          </a:p>
        </p:txBody>
      </p:sp>
      <p:sp>
        <p:nvSpPr>
          <p:cNvPr id="3" name="Title 2">
            <a:extLst>
              <a:ext uri="{FF2B5EF4-FFF2-40B4-BE49-F238E27FC236}">
                <a16:creationId xmlns:a16="http://schemas.microsoft.com/office/drawing/2014/main" id="{5D7A64D4-2EC5-4AA5-BBD9-7A100C1EF84D}"/>
              </a:ext>
            </a:extLst>
          </p:cNvPr>
          <p:cNvSpPr>
            <a:spLocks noGrp="1"/>
          </p:cNvSpPr>
          <p:nvPr>
            <p:ph type="title"/>
          </p:nvPr>
        </p:nvSpPr>
        <p:spPr/>
        <p:txBody>
          <a:bodyPr>
            <a:noAutofit/>
          </a:bodyPr>
          <a:lstStyle/>
          <a:p>
            <a:r>
              <a:rPr lang="en-AU" sz="2800" dirty="0"/>
              <a:t>Separate Chaining Hashing – Example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202033332"/>
                  </p:ext>
                </p:extLst>
              </p:nvPr>
            </p:nvGraphicFramePr>
            <p:xfrm>
              <a:off x="2714411" y="902524"/>
              <a:ext cx="4104001" cy="3855995"/>
            </p:xfrm>
            <a:graphic>
              <a:graphicData uri="http://schemas.openxmlformats.org/drawingml/2006/table">
                <a:tbl>
                  <a:tblPr firstRow="1" bandRow="1">
                    <a:tableStyleId>{5940675A-B579-460E-94D1-54222C63F5DA}</a:tableStyleId>
                  </a:tblPr>
                  <a:tblGrid>
                    <a:gridCol w="373091">
                      <a:extLst>
                        <a:ext uri="{9D8B030D-6E8A-4147-A177-3AD203B41FA5}">
                          <a16:colId xmlns:a16="http://schemas.microsoft.com/office/drawing/2014/main" val="1469602976"/>
                        </a:ext>
                      </a:extLst>
                    </a:gridCol>
                    <a:gridCol w="373091">
                      <a:extLst>
                        <a:ext uri="{9D8B030D-6E8A-4147-A177-3AD203B41FA5}">
                          <a16:colId xmlns:a16="http://schemas.microsoft.com/office/drawing/2014/main" val="2569101973"/>
                        </a:ext>
                      </a:extLst>
                    </a:gridCol>
                    <a:gridCol w="373091">
                      <a:extLst>
                        <a:ext uri="{9D8B030D-6E8A-4147-A177-3AD203B41FA5}">
                          <a16:colId xmlns:a16="http://schemas.microsoft.com/office/drawing/2014/main" val="405622530"/>
                        </a:ext>
                      </a:extLst>
                    </a:gridCol>
                    <a:gridCol w="373091">
                      <a:extLst>
                        <a:ext uri="{9D8B030D-6E8A-4147-A177-3AD203B41FA5}">
                          <a16:colId xmlns:a16="http://schemas.microsoft.com/office/drawing/2014/main" val="610004438"/>
                        </a:ext>
                      </a:extLst>
                    </a:gridCol>
                    <a:gridCol w="373091">
                      <a:extLst>
                        <a:ext uri="{9D8B030D-6E8A-4147-A177-3AD203B41FA5}">
                          <a16:colId xmlns:a16="http://schemas.microsoft.com/office/drawing/2014/main" val="866922240"/>
                        </a:ext>
                      </a:extLst>
                    </a:gridCol>
                    <a:gridCol w="373091">
                      <a:extLst>
                        <a:ext uri="{9D8B030D-6E8A-4147-A177-3AD203B41FA5}">
                          <a16:colId xmlns:a16="http://schemas.microsoft.com/office/drawing/2014/main" val="2652609920"/>
                        </a:ext>
                      </a:extLst>
                    </a:gridCol>
                    <a:gridCol w="373091">
                      <a:extLst>
                        <a:ext uri="{9D8B030D-6E8A-4147-A177-3AD203B41FA5}">
                          <a16:colId xmlns:a16="http://schemas.microsoft.com/office/drawing/2014/main" val="4212765288"/>
                        </a:ext>
                      </a:extLst>
                    </a:gridCol>
                    <a:gridCol w="373091">
                      <a:extLst>
                        <a:ext uri="{9D8B030D-6E8A-4147-A177-3AD203B41FA5}">
                          <a16:colId xmlns:a16="http://schemas.microsoft.com/office/drawing/2014/main" val="2377637985"/>
                        </a:ext>
                      </a:extLst>
                    </a:gridCol>
                    <a:gridCol w="373091">
                      <a:extLst>
                        <a:ext uri="{9D8B030D-6E8A-4147-A177-3AD203B41FA5}">
                          <a16:colId xmlns:a16="http://schemas.microsoft.com/office/drawing/2014/main" val="1363828979"/>
                        </a:ext>
                      </a:extLst>
                    </a:gridCol>
                    <a:gridCol w="373091">
                      <a:extLst>
                        <a:ext uri="{9D8B030D-6E8A-4147-A177-3AD203B41FA5}">
                          <a16:colId xmlns:a16="http://schemas.microsoft.com/office/drawing/2014/main" val="1302626554"/>
                        </a:ext>
                      </a:extLst>
                    </a:gridCol>
                    <a:gridCol w="373091">
                      <a:extLst>
                        <a:ext uri="{9D8B030D-6E8A-4147-A177-3AD203B41FA5}">
                          <a16:colId xmlns:a16="http://schemas.microsoft.com/office/drawing/2014/main" val="163185696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AU" sz="1600" i="1" smtClean="0">
                                    <a:latin typeface="Cambria Math" panose="02040503050406030204" pitchFamily="18" charset="0"/>
                                    <a:ea typeface="Cambria Math" panose="02040503050406030204" pitchFamily="18" charset="0"/>
                                  </a:rPr>
                                  <m:t>∅</m:t>
                                </m:r>
                              </m:oMath>
                            </m:oMathPara>
                          </a14:m>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AU" sz="1600" b="0" i="1" u="none" strike="noStrike" kern="120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cs typeface="+mn-cs"/>
                                  </a:rPr>
                                  <m:t>∅</m:t>
                                </m:r>
                              </m:oMath>
                            </m:oMathPara>
                          </a14:m>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Choice>
        <mc:Fallback xmlns="">
          <p:graphicFrame>
            <p:nvGraphicFramePr>
              <p:cNvPr id="4" name="Table 3">
                <a:extLst>
                  <a:ext uri="{FF2B5EF4-FFF2-40B4-BE49-F238E27FC236}">
                    <a16:creationId xmlns:a16="http://schemas.microsoft.com/office/drawing/2014/main" id="{9FDEFCD2-C01A-4CDF-8A91-1A5F60E9AE60}"/>
                  </a:ext>
                </a:extLst>
              </p:cNvPr>
              <p:cNvGraphicFramePr>
                <a:graphicFrameLocks noGrp="1"/>
              </p:cNvGraphicFramePr>
              <p:nvPr>
                <p:extLst>
                  <p:ext uri="{D42A27DB-BD31-4B8C-83A1-F6EECF244321}">
                    <p14:modId xmlns:p14="http://schemas.microsoft.com/office/powerpoint/2010/main" val="3202033332"/>
                  </p:ext>
                </p:extLst>
              </p:nvPr>
            </p:nvGraphicFramePr>
            <p:xfrm>
              <a:off x="2714411" y="902524"/>
              <a:ext cx="4104001" cy="3855995"/>
            </p:xfrm>
            <a:graphic>
              <a:graphicData uri="http://schemas.openxmlformats.org/drawingml/2006/table">
                <a:tbl>
                  <a:tblPr firstRow="1" bandRow="1">
                    <a:tableStyleId>{5940675A-B579-460E-94D1-54222C63F5DA}</a:tableStyleId>
                  </a:tblPr>
                  <a:tblGrid>
                    <a:gridCol w="373091">
                      <a:extLst>
                        <a:ext uri="{9D8B030D-6E8A-4147-A177-3AD203B41FA5}">
                          <a16:colId xmlns:a16="http://schemas.microsoft.com/office/drawing/2014/main" val="1469602976"/>
                        </a:ext>
                      </a:extLst>
                    </a:gridCol>
                    <a:gridCol w="373091">
                      <a:extLst>
                        <a:ext uri="{9D8B030D-6E8A-4147-A177-3AD203B41FA5}">
                          <a16:colId xmlns:a16="http://schemas.microsoft.com/office/drawing/2014/main" val="2569101973"/>
                        </a:ext>
                      </a:extLst>
                    </a:gridCol>
                    <a:gridCol w="373091">
                      <a:extLst>
                        <a:ext uri="{9D8B030D-6E8A-4147-A177-3AD203B41FA5}">
                          <a16:colId xmlns:a16="http://schemas.microsoft.com/office/drawing/2014/main" val="405622530"/>
                        </a:ext>
                      </a:extLst>
                    </a:gridCol>
                    <a:gridCol w="373091">
                      <a:extLst>
                        <a:ext uri="{9D8B030D-6E8A-4147-A177-3AD203B41FA5}">
                          <a16:colId xmlns:a16="http://schemas.microsoft.com/office/drawing/2014/main" val="610004438"/>
                        </a:ext>
                      </a:extLst>
                    </a:gridCol>
                    <a:gridCol w="373091">
                      <a:extLst>
                        <a:ext uri="{9D8B030D-6E8A-4147-A177-3AD203B41FA5}">
                          <a16:colId xmlns:a16="http://schemas.microsoft.com/office/drawing/2014/main" val="866922240"/>
                        </a:ext>
                      </a:extLst>
                    </a:gridCol>
                    <a:gridCol w="373091">
                      <a:extLst>
                        <a:ext uri="{9D8B030D-6E8A-4147-A177-3AD203B41FA5}">
                          <a16:colId xmlns:a16="http://schemas.microsoft.com/office/drawing/2014/main" val="2652609920"/>
                        </a:ext>
                      </a:extLst>
                    </a:gridCol>
                    <a:gridCol w="373091">
                      <a:extLst>
                        <a:ext uri="{9D8B030D-6E8A-4147-A177-3AD203B41FA5}">
                          <a16:colId xmlns:a16="http://schemas.microsoft.com/office/drawing/2014/main" val="4212765288"/>
                        </a:ext>
                      </a:extLst>
                    </a:gridCol>
                    <a:gridCol w="373091">
                      <a:extLst>
                        <a:ext uri="{9D8B030D-6E8A-4147-A177-3AD203B41FA5}">
                          <a16:colId xmlns:a16="http://schemas.microsoft.com/office/drawing/2014/main" val="2377637985"/>
                        </a:ext>
                      </a:extLst>
                    </a:gridCol>
                    <a:gridCol w="373091">
                      <a:extLst>
                        <a:ext uri="{9D8B030D-6E8A-4147-A177-3AD203B41FA5}">
                          <a16:colId xmlns:a16="http://schemas.microsoft.com/office/drawing/2014/main" val="1363828979"/>
                        </a:ext>
                      </a:extLst>
                    </a:gridCol>
                    <a:gridCol w="373091">
                      <a:extLst>
                        <a:ext uri="{9D8B030D-6E8A-4147-A177-3AD203B41FA5}">
                          <a16:colId xmlns:a16="http://schemas.microsoft.com/office/drawing/2014/main" val="1302626554"/>
                        </a:ext>
                      </a:extLst>
                    </a:gridCol>
                    <a:gridCol w="373091">
                      <a:extLst>
                        <a:ext uri="{9D8B030D-6E8A-4147-A177-3AD203B41FA5}">
                          <a16:colId xmlns:a16="http://schemas.microsoft.com/office/drawing/2014/main" val="1631856960"/>
                        </a:ext>
                      </a:extLst>
                    </a:gridCol>
                  </a:tblGrid>
                  <a:tr h="350545">
                    <a:tc>
                      <a:txBody>
                        <a:bodyPr/>
                        <a:lstStyle/>
                        <a:p>
                          <a:pPr algn="ctr"/>
                          <a:endParaRPr lang="en-AU"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AU" sz="1600" dirty="0"/>
                            <a:t>T</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AU"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169632"/>
                      </a:ext>
                    </a:extLst>
                  </a:tr>
                  <a:tr h="350545">
                    <a:tc>
                      <a:txBody>
                        <a:bodyPr/>
                        <a:lstStyle/>
                        <a:p>
                          <a:pPr algn="ctr"/>
                          <a:r>
                            <a:rPr lang="en-AU" sz="1600"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AU" sz="16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279" t="-107018" r="-304918" b="-926316"/>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0296030"/>
                      </a:ext>
                    </a:extLst>
                  </a:tr>
                  <a:tr h="350545">
                    <a:tc>
                      <a:txBody>
                        <a:bodyPr/>
                        <a:lstStyle/>
                        <a:p>
                          <a:pPr algn="ctr"/>
                          <a:r>
                            <a:rPr lang="en-AU" sz="16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203448" r="-891935" b="-810345"/>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669710"/>
                      </a:ext>
                    </a:extLst>
                  </a:tr>
                  <a:tr h="350545">
                    <a:tc>
                      <a:txBody>
                        <a:bodyPr/>
                        <a:lstStyle/>
                        <a:p>
                          <a:pPr algn="ctr"/>
                          <a:r>
                            <a:rPr lang="en-AU" sz="16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308772" r="-606557" b="-72456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922022"/>
                      </a:ext>
                    </a:extLst>
                  </a:tr>
                  <a:tr h="350545">
                    <a:tc>
                      <a:txBody>
                        <a:bodyPr/>
                        <a:lstStyle/>
                        <a:p>
                          <a:pPr algn="ctr"/>
                          <a:r>
                            <a:rPr lang="en-AU" sz="16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401724" r="-891935" b="-61206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2578145"/>
                      </a:ext>
                    </a:extLst>
                  </a:tr>
                  <a:tr h="350545">
                    <a:tc>
                      <a:txBody>
                        <a:bodyPr/>
                        <a:lstStyle/>
                        <a:p>
                          <a:pPr algn="ctr"/>
                          <a:r>
                            <a:rPr lang="en-AU" sz="16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510526" r="-891935" b="-52280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30620"/>
                      </a:ext>
                    </a:extLst>
                  </a:tr>
                  <a:tr h="350545">
                    <a:tc>
                      <a:txBody>
                        <a:bodyPr/>
                        <a:lstStyle/>
                        <a:p>
                          <a:pPr algn="ctr"/>
                          <a:r>
                            <a:rPr lang="en-AU" sz="1600"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918" t="-600000" r="-3279" b="-413793"/>
                          </a:stretch>
                        </a:blipFill>
                      </a:tcPr>
                    </a:tc>
                    <a:extLst>
                      <a:ext uri="{0D108BD9-81ED-4DB2-BD59-A6C34878D82A}">
                        <a16:rowId xmlns:a16="http://schemas.microsoft.com/office/drawing/2014/main" val="792207379"/>
                      </a:ext>
                    </a:extLst>
                  </a:tr>
                  <a:tr h="350545">
                    <a:tc>
                      <a:txBody>
                        <a:bodyPr/>
                        <a:lstStyle/>
                        <a:p>
                          <a:pPr algn="ctr"/>
                          <a:r>
                            <a:rPr lang="en-AU" sz="1600"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712281" r="-891935" b="-321053"/>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968190"/>
                      </a:ext>
                    </a:extLst>
                  </a:tr>
                  <a:tr h="350545">
                    <a:tc>
                      <a:txBody>
                        <a:bodyPr/>
                        <a:lstStyle/>
                        <a:p>
                          <a:pPr algn="ctr"/>
                          <a:r>
                            <a:rPr lang="en-AU" sz="1600" dirty="0"/>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01639" t="-798276" r="-606557" b="-215517"/>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452688"/>
                      </a:ext>
                    </a:extLst>
                  </a:tr>
                  <a:tr h="350545">
                    <a:tc>
                      <a:txBody>
                        <a:bodyPr/>
                        <a:lstStyle/>
                        <a:p>
                          <a:pPr algn="ctr"/>
                          <a:r>
                            <a:rPr lang="en-AU" sz="1600" dirty="0"/>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98387" t="-914035" r="-891935" b="-119298"/>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6849756"/>
                      </a:ext>
                    </a:extLst>
                  </a:tr>
                  <a:tr h="350545">
                    <a:tc>
                      <a:txBody>
                        <a:bodyPr/>
                        <a:lstStyle/>
                        <a:p>
                          <a:pPr algn="ctr"/>
                          <a:r>
                            <a:rPr lang="en-AU" sz="1600" dirty="0"/>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Arial"/>
                              <a:ea typeface="+mn-ea"/>
                              <a:cs typeface="+mn-cs"/>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chemeClr val="tx1"/>
                              </a:solidFill>
                              <a:effectLst/>
                              <a:uLnTx/>
                              <a:uFillTx/>
                              <a:latin typeface="+mn-lt"/>
                              <a:ea typeface="+mn-ea"/>
                              <a:cs typeface="+mn-cs"/>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279" t="-996552" r="-304918" b="-1724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333333"/>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478429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601E22-A06A-4915-B34F-AF8266911E01}"/>
                  </a:ext>
                </a:extLst>
              </p:cNvPr>
              <p:cNvSpPr/>
              <p:nvPr/>
            </p:nvSpPr>
            <p:spPr>
              <a:xfrm>
                <a:off x="309965" y="1039717"/>
                <a:ext cx="2208509" cy="1200329"/>
              </a:xfrm>
              <a:prstGeom prst="rect">
                <a:avLst/>
              </a:prstGeom>
            </p:spPr>
            <p:txBody>
              <a:bodyPr wrap="square">
                <a:spAutoFit/>
              </a:bodyPr>
              <a:lstStyle/>
              <a:p>
                <a:r>
                  <a:rPr lang="en-AU" dirty="0">
                    <a:solidFill>
                      <a:schemeClr val="tx2"/>
                    </a:solidFill>
                  </a:rPr>
                  <a:t>A chained hash table for the sequence </a:t>
                </a:r>
                <a:endParaRPr lang="en-AU"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1"/>
                          </a:solidFill>
                          <a:latin typeface="Cambria Math" panose="02040503050406030204" pitchFamily="18" charset="0"/>
                        </a:rPr>
                        <m:t>APJQDHBWM</m:t>
                      </m:r>
                      <m:r>
                        <a:rPr lang="en-AU" dirty="0">
                          <a:solidFill>
                            <a:schemeClr val="tx2"/>
                          </a:solidFill>
                          <a:latin typeface="Cambria Math" panose="02040503050406030204" pitchFamily="18" charset="0"/>
                        </a:rPr>
                        <m:t>”</m:t>
                      </m:r>
                    </m:oMath>
                  </m:oMathPara>
                </a14:m>
                <a:endParaRPr lang="en-AU" dirty="0">
                  <a:solidFill>
                    <a:schemeClr val="tx2"/>
                  </a:solidFill>
                </a:endParaRPr>
              </a:p>
            </p:txBody>
          </p:sp>
        </mc:Choice>
        <mc:Fallback xmlns="">
          <p:sp>
            <p:nvSpPr>
              <p:cNvPr id="5" name="Rectangle 4">
                <a:extLst>
                  <a:ext uri="{FF2B5EF4-FFF2-40B4-BE49-F238E27FC236}">
                    <a16:creationId xmlns:a16="http://schemas.microsoft.com/office/drawing/2014/main" id="{41601E22-A06A-4915-B34F-AF8266911E01}"/>
                  </a:ext>
                </a:extLst>
              </p:cNvPr>
              <p:cNvSpPr>
                <a:spLocks noRot="1" noChangeAspect="1" noMove="1" noResize="1" noEditPoints="1" noAdjustHandles="1" noChangeArrowheads="1" noChangeShapeType="1" noTextEdit="1"/>
              </p:cNvSpPr>
              <p:nvPr/>
            </p:nvSpPr>
            <p:spPr>
              <a:xfrm>
                <a:off x="309965" y="1039717"/>
                <a:ext cx="2208509" cy="1200329"/>
              </a:xfrm>
              <a:prstGeom prst="rect">
                <a:avLst/>
              </a:prstGeom>
              <a:blipFill>
                <a:blip r:embed="rId3"/>
                <a:stretch>
                  <a:fillRect l="-2486" t="-3061" b="-3061"/>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0DC782E8-8CE4-446D-A974-009507454C12}"/>
              </a:ext>
            </a:extLst>
          </p:cNvPr>
          <p:cNvCxnSpPr/>
          <p:nvPr/>
        </p:nvCxnSpPr>
        <p:spPr>
          <a:xfrm>
            <a:off x="3277892"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E6A3CBF-E36D-43D9-97AF-3DEF73D7D7DC}"/>
              </a:ext>
            </a:extLst>
          </p:cNvPr>
          <p:cNvCxnSpPr/>
          <p:nvPr/>
        </p:nvCxnSpPr>
        <p:spPr>
          <a:xfrm>
            <a:off x="3277892" y="212843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2A5B34-7AE4-4CD0-80B6-761D3780E38A}"/>
              </a:ext>
            </a:extLst>
          </p:cNvPr>
          <p:cNvCxnSpPr/>
          <p:nvPr/>
        </p:nvCxnSpPr>
        <p:spPr>
          <a:xfrm>
            <a:off x="3277892" y="318748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A77F842-0614-444B-BA4F-74FC169FE533}"/>
              </a:ext>
            </a:extLst>
          </p:cNvPr>
          <p:cNvCxnSpPr/>
          <p:nvPr/>
        </p:nvCxnSpPr>
        <p:spPr>
          <a:xfrm>
            <a:off x="3277892" y="388232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3EA0B5-EE1F-4C09-9819-D0FD053E4FA5}"/>
              </a:ext>
            </a:extLst>
          </p:cNvPr>
          <p:cNvCxnSpPr/>
          <p:nvPr/>
        </p:nvCxnSpPr>
        <p:spPr>
          <a:xfrm>
            <a:off x="3277892"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1AB345-8676-4A3A-850F-90E03345FCD0}"/>
              </a:ext>
            </a:extLst>
          </p:cNvPr>
          <p:cNvCxnSpPr/>
          <p:nvPr/>
        </p:nvCxnSpPr>
        <p:spPr>
          <a:xfrm>
            <a:off x="4398936" y="1425844"/>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04DA158-A2B7-4C79-A004-C7A4C6E392EB}"/>
              </a:ext>
            </a:extLst>
          </p:cNvPr>
          <p:cNvCxnSpPr/>
          <p:nvPr/>
        </p:nvCxnSpPr>
        <p:spPr>
          <a:xfrm>
            <a:off x="4398936"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749E999-0744-4FF6-AFFC-66AE778B5911}"/>
              </a:ext>
            </a:extLst>
          </p:cNvPr>
          <p:cNvCxnSpPr/>
          <p:nvPr/>
        </p:nvCxnSpPr>
        <p:spPr>
          <a:xfrm>
            <a:off x="4398936" y="4592665"/>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27C2D76-999B-402A-A651-A7498D3C865C}"/>
              </a:ext>
            </a:extLst>
          </p:cNvPr>
          <p:cNvCxnSpPr/>
          <p:nvPr/>
        </p:nvCxnSpPr>
        <p:spPr>
          <a:xfrm>
            <a:off x="5527729" y="3179736"/>
            <a:ext cx="542440"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075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D63688-69DB-4E13-A5EE-1FD0DF0A3586}"/>
              </a:ext>
            </a:extLst>
          </p:cNvPr>
          <p:cNvSpPr>
            <a:spLocks noGrp="1"/>
          </p:cNvSpPr>
          <p:nvPr>
            <p:ph idx="1"/>
          </p:nvPr>
        </p:nvSpPr>
        <p:spPr/>
        <p:txBody>
          <a:bodyPr/>
          <a:lstStyle/>
          <a:p>
            <a:pPr marL="0" indent="0">
              <a:lnSpc>
                <a:spcPct val="100000"/>
              </a:lnSpc>
              <a:buNone/>
            </a:pPr>
            <a:r>
              <a:rPr lang="en-AU" dirty="0"/>
              <a:t>We can </a:t>
            </a:r>
            <a:r>
              <a:rPr lang="en-AU" dirty="0">
                <a:solidFill>
                  <a:srgbClr val="C00000"/>
                </a:solidFill>
              </a:rPr>
              <a:t>gain time by using more space </a:t>
            </a:r>
            <a:r>
              <a:rPr lang="en-AU" dirty="0"/>
              <a:t>– whole idea behind this lecture. </a:t>
            </a:r>
          </a:p>
          <a:p>
            <a:pPr marL="0" indent="0">
              <a:lnSpc>
                <a:spcPct val="100000"/>
              </a:lnSpc>
              <a:buNone/>
            </a:pPr>
            <a:r>
              <a:rPr lang="en-AU" dirty="0"/>
              <a:t>In this lecture, we discuss two varieties of Time &amp; Space trade offs:</a:t>
            </a:r>
          </a:p>
          <a:p>
            <a:pPr marL="457200" indent="-457200">
              <a:lnSpc>
                <a:spcPct val="100000"/>
              </a:lnSpc>
              <a:buFont typeface="+mj-lt"/>
              <a:buAutoNum type="arabicPeriod"/>
            </a:pPr>
            <a:r>
              <a:rPr lang="en-AU" dirty="0"/>
              <a:t>Input Enhancement </a:t>
            </a:r>
          </a:p>
          <a:p>
            <a:pPr marL="457200" indent="-457200">
              <a:lnSpc>
                <a:spcPct val="100000"/>
              </a:lnSpc>
              <a:buFont typeface="+mj-lt"/>
              <a:buAutoNum type="arabicPeriod"/>
            </a:pPr>
            <a:r>
              <a:rPr lang="en-AU" dirty="0"/>
              <a:t>Pre-structuring</a:t>
            </a:r>
            <a:endParaRPr lang="en-AU" sz="2400" dirty="0"/>
          </a:p>
        </p:txBody>
      </p:sp>
      <p:sp>
        <p:nvSpPr>
          <p:cNvPr id="3" name="Title 2">
            <a:extLst>
              <a:ext uri="{FF2B5EF4-FFF2-40B4-BE49-F238E27FC236}">
                <a16:creationId xmlns:a16="http://schemas.microsoft.com/office/drawing/2014/main" id="{6C417F3C-240C-44D1-AFB8-846089BBB874}"/>
              </a:ext>
            </a:extLst>
          </p:cNvPr>
          <p:cNvSpPr>
            <a:spLocks noGrp="1"/>
          </p:cNvSpPr>
          <p:nvPr>
            <p:ph type="title"/>
          </p:nvPr>
        </p:nvSpPr>
        <p:spPr/>
        <p:txBody>
          <a:bodyPr/>
          <a:lstStyle/>
          <a:p>
            <a:r>
              <a:rPr lang="en-AU" dirty="0"/>
              <a:t>Time &amp; Space Trade offs</a:t>
            </a:r>
          </a:p>
        </p:txBody>
      </p:sp>
    </p:spTree>
    <p:extLst>
      <p:ext uri="{BB962C8B-B14F-4D97-AF65-F5344CB8AC3E}">
        <p14:creationId xmlns:p14="http://schemas.microsoft.com/office/powerpoint/2010/main" val="763698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42351B-10E6-417D-ADC2-B931C9CE601D}"/>
              </a:ext>
            </a:extLst>
          </p:cNvPr>
          <p:cNvSpPr>
            <a:spLocks noGrp="1"/>
          </p:cNvSpPr>
          <p:nvPr>
            <p:ph idx="1"/>
          </p:nvPr>
        </p:nvSpPr>
        <p:spPr/>
        <p:txBody>
          <a:bodyPr/>
          <a:lstStyle/>
          <a:p>
            <a:pPr>
              <a:lnSpc>
                <a:spcPct val="100000"/>
              </a:lnSpc>
            </a:pPr>
            <a:r>
              <a:rPr lang="en-AU" dirty="0"/>
              <a:t>INSERT in O(1) worst-case by inserting a new element at the front or end of the list depending on the implementation.</a:t>
            </a:r>
          </a:p>
          <a:p>
            <a:pPr>
              <a:lnSpc>
                <a:spcPct val="100000"/>
              </a:lnSpc>
            </a:pPr>
            <a:r>
              <a:rPr lang="en-AU" dirty="0"/>
              <a:t>DELETE proportional to length of list.</a:t>
            </a:r>
          </a:p>
          <a:p>
            <a:pPr>
              <a:lnSpc>
                <a:spcPct val="100000"/>
              </a:lnSpc>
            </a:pPr>
            <a:r>
              <a:rPr lang="en-AU" dirty="0"/>
              <a:t>MEMBER proportional to length of list.</a:t>
            </a:r>
          </a:p>
          <a:p>
            <a:pPr>
              <a:lnSpc>
                <a:spcPct val="100000"/>
              </a:lnSpc>
            </a:pPr>
            <a:r>
              <a:rPr lang="en-AU" dirty="0"/>
              <a:t>Average case time is O(1) for all operations, assuming </a:t>
            </a:r>
            <a:r>
              <a:rPr lang="en-AU" dirty="0">
                <a:solidFill>
                  <a:srgbClr val="C00000"/>
                </a:solidFill>
              </a:rPr>
              <a:t>simple uniform hashing </a:t>
            </a:r>
            <a:r>
              <a:rPr lang="en-AU" dirty="0"/>
              <a:t>(distribute keys uniformly).</a:t>
            </a:r>
          </a:p>
        </p:txBody>
      </p:sp>
      <p:sp>
        <p:nvSpPr>
          <p:cNvPr id="3" name="Title 2">
            <a:extLst>
              <a:ext uri="{FF2B5EF4-FFF2-40B4-BE49-F238E27FC236}">
                <a16:creationId xmlns:a16="http://schemas.microsoft.com/office/drawing/2014/main" id="{3F136B2A-C5E7-4340-B376-9A7CA79FBE3E}"/>
              </a:ext>
            </a:extLst>
          </p:cNvPr>
          <p:cNvSpPr>
            <a:spLocks noGrp="1"/>
          </p:cNvSpPr>
          <p:nvPr>
            <p:ph type="title"/>
          </p:nvPr>
        </p:nvSpPr>
        <p:spPr/>
        <p:txBody>
          <a:bodyPr>
            <a:normAutofit fontScale="90000"/>
          </a:bodyPr>
          <a:lstStyle/>
          <a:p>
            <a:r>
              <a:rPr lang="en-AU" dirty="0"/>
              <a:t>Separate Chaining Hashing – Cost</a:t>
            </a:r>
          </a:p>
        </p:txBody>
      </p:sp>
    </p:spTree>
    <p:extLst>
      <p:ext uri="{BB962C8B-B14F-4D97-AF65-F5344CB8AC3E}">
        <p14:creationId xmlns:p14="http://schemas.microsoft.com/office/powerpoint/2010/main" val="1369669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742351B-10E6-417D-ADC2-B931C9CE601D}"/>
                  </a:ext>
                </a:extLst>
              </p:cNvPr>
              <p:cNvSpPr>
                <a:spLocks noGrp="1"/>
              </p:cNvSpPr>
              <p:nvPr>
                <p:ph idx="1"/>
              </p:nvPr>
            </p:nvSpPr>
            <p:spPr>
              <a:xfrm>
                <a:off x="195943" y="902524"/>
                <a:ext cx="8728363" cy="3940696"/>
              </a:xfrm>
            </p:spPr>
            <p:txBody>
              <a:bodyPr/>
              <a:lstStyle/>
              <a:p>
                <a:pPr>
                  <a:lnSpc>
                    <a:spcPct val="100000"/>
                  </a:lnSpc>
                </a:pPr>
                <a:r>
                  <a:rPr lang="en-AU" sz="2000" dirty="0"/>
                  <a:t>It is not unusual for </a:t>
                </a:r>
                <a:r>
                  <a:rPr lang="en-AU" sz="2000" i="1" dirty="0"/>
                  <a:t>p</a:t>
                </a:r>
                <a:r>
                  <a:rPr lang="en-AU" sz="2000" dirty="0"/>
                  <a:t> &gt; </a:t>
                </a:r>
                <a:r>
                  <a:rPr lang="en-AU" sz="2000" i="1" dirty="0"/>
                  <a:t>n</a:t>
                </a:r>
                <a:r>
                  <a:rPr lang="en-AU" sz="2000" dirty="0"/>
                  <a:t> in separate chaining hash tables in practice (p = number of keys, n = size of array).</a:t>
                </a:r>
              </a:p>
              <a:p>
                <a:pPr>
                  <a:lnSpc>
                    <a:spcPct val="100000"/>
                  </a:lnSpc>
                </a:pPr>
                <a:r>
                  <a:rPr lang="en-AU" sz="2000" dirty="0"/>
                  <a:t>If the hash function distributes keys uniformly (simple uniform hashing), the average length of any linked list will be </a:t>
                </a:r>
                <a14:m>
                  <m:oMath xmlns:m="http://schemas.openxmlformats.org/officeDocument/2006/math">
                    <m:r>
                      <a:rPr lang="en-AU" sz="2000" i="1" dirty="0" smtClean="0">
                        <a:solidFill>
                          <a:srgbClr val="C00000"/>
                        </a:solidFill>
                        <a:latin typeface="Cambria Math" panose="02040503050406030204" pitchFamily="18" charset="0"/>
                        <a:ea typeface="Cambria Math" panose="02040503050406030204" pitchFamily="18" charset="0"/>
                      </a:rPr>
                      <m:t>𝛼</m:t>
                    </m:r>
                    <m:r>
                      <a:rPr lang="en-AU" sz="2000" b="0" i="1" dirty="0" smtClean="0">
                        <a:solidFill>
                          <a:srgbClr val="C00000"/>
                        </a:solidFill>
                        <a:latin typeface="Cambria Math" panose="02040503050406030204" pitchFamily="18" charset="0"/>
                        <a:ea typeface="Cambria Math" panose="02040503050406030204" pitchFamily="18" charset="0"/>
                      </a:rPr>
                      <m:t>=</m:t>
                    </m:r>
                    <m:r>
                      <a:rPr lang="en-AU" sz="2000" i="1" dirty="0">
                        <a:solidFill>
                          <a:srgbClr val="C00000"/>
                        </a:solidFill>
                        <a:latin typeface="Cambria Math" panose="02040503050406030204" pitchFamily="18" charset="0"/>
                      </a:rPr>
                      <m:t>𝑝</m:t>
                    </m:r>
                    <m:r>
                      <a:rPr lang="en-AU" sz="2000" b="0" i="1" dirty="0" smtClean="0">
                        <a:solidFill>
                          <a:srgbClr val="C00000"/>
                        </a:solidFill>
                        <a:latin typeface="Cambria Math" panose="02040503050406030204" pitchFamily="18" charset="0"/>
                      </a:rPr>
                      <m:t>/</m:t>
                    </m:r>
                    <m:r>
                      <a:rPr lang="en-AU" sz="2000" i="1" dirty="0">
                        <a:solidFill>
                          <a:srgbClr val="C00000"/>
                        </a:solidFill>
                        <a:latin typeface="Cambria Math" panose="02040503050406030204" pitchFamily="18" charset="0"/>
                      </a:rPr>
                      <m:t>𝑛</m:t>
                    </m:r>
                  </m:oMath>
                </a14:m>
                <a:r>
                  <a:rPr lang="en-AU" sz="2000" dirty="0"/>
                  <a:t>. This </a:t>
                </a:r>
                <a14:m>
                  <m:oMath xmlns:m="http://schemas.openxmlformats.org/officeDocument/2006/math">
                    <m:r>
                      <a:rPr lang="en-AU" sz="2000" i="1" dirty="0">
                        <a:latin typeface="Cambria Math" panose="02040503050406030204" pitchFamily="18" charset="0"/>
                        <a:ea typeface="Cambria Math" panose="02040503050406030204" pitchFamily="18" charset="0"/>
                      </a:rPr>
                      <m:t>𝛼</m:t>
                    </m:r>
                    <m:r>
                      <a:rPr lang="en-AU" sz="2000" i="1" dirty="0">
                        <a:latin typeface="Cambria Math" panose="02040503050406030204" pitchFamily="18" charset="0"/>
                        <a:ea typeface="Cambria Math" panose="02040503050406030204" pitchFamily="18" charset="0"/>
                      </a:rPr>
                      <m:t> </m:t>
                    </m:r>
                  </m:oMath>
                </a14:m>
                <a:r>
                  <a:rPr lang="en-AU" sz="2000" dirty="0"/>
                  <a:t>ratio is called the </a:t>
                </a:r>
                <a:r>
                  <a:rPr lang="en-AU" sz="2000" dirty="0">
                    <a:solidFill>
                      <a:srgbClr val="C00000"/>
                    </a:solidFill>
                  </a:rPr>
                  <a:t>load factor</a:t>
                </a:r>
                <a:r>
                  <a:rPr lang="en-AU" sz="2000" dirty="0"/>
                  <a:t>.</a:t>
                </a:r>
              </a:p>
              <a:p>
                <a:pPr>
                  <a:lnSpc>
                    <a:spcPct val="100000"/>
                  </a:lnSpc>
                </a:pPr>
                <a:r>
                  <a:rPr lang="en-AU" sz="2000" dirty="0"/>
                  <a:t>The number of probes for a successful MEMBER is </a:t>
                </a:r>
                <a14:m>
                  <m:oMath xmlns:m="http://schemas.openxmlformats.org/officeDocument/2006/math">
                    <m:r>
                      <a:rPr lang="en-AU" sz="2000" i="1" dirty="0" smtClean="0">
                        <a:solidFill>
                          <a:srgbClr val="C00000"/>
                        </a:solidFill>
                        <a:latin typeface="Cambria Math" panose="02040503050406030204" pitchFamily="18" charset="0"/>
                        <a:ea typeface="Cambria Math" panose="02040503050406030204" pitchFamily="18" charset="0"/>
                      </a:rPr>
                      <m:t>≈</m:t>
                    </m:r>
                    <m:r>
                      <a:rPr lang="en-AU" sz="2000" b="0" i="1" dirty="0" smtClean="0">
                        <a:solidFill>
                          <a:srgbClr val="C00000"/>
                        </a:solidFill>
                        <a:latin typeface="Cambria Math" panose="02040503050406030204" pitchFamily="18" charset="0"/>
                        <a:ea typeface="Cambria Math" panose="02040503050406030204" pitchFamily="18" charset="0"/>
                      </a:rPr>
                      <m:t>1+</m:t>
                    </m:r>
                    <m:r>
                      <a:rPr lang="en-AU" sz="2000" b="0" i="1" dirty="0" smtClean="0">
                        <a:solidFill>
                          <a:srgbClr val="C00000"/>
                        </a:solidFill>
                        <a:latin typeface="Cambria Math" panose="02040503050406030204" pitchFamily="18" charset="0"/>
                        <a:ea typeface="Cambria Math" panose="02040503050406030204" pitchFamily="18" charset="0"/>
                      </a:rPr>
                      <m:t>𝛼</m:t>
                    </m:r>
                    <m:r>
                      <a:rPr lang="en-AU" sz="2000" b="0" i="1" dirty="0" smtClean="0">
                        <a:solidFill>
                          <a:srgbClr val="C00000"/>
                        </a:solidFill>
                        <a:latin typeface="Cambria Math" panose="02040503050406030204" pitchFamily="18" charset="0"/>
                        <a:ea typeface="Cambria Math" panose="02040503050406030204" pitchFamily="18" charset="0"/>
                      </a:rPr>
                      <m:t>/2</m:t>
                    </m:r>
                  </m:oMath>
                </a14:m>
                <a:r>
                  <a:rPr lang="en-AU" sz="2000" dirty="0"/>
                  <a:t>.</a:t>
                </a:r>
              </a:p>
              <a:p>
                <a:pPr>
                  <a:lnSpc>
                    <a:spcPct val="100000"/>
                  </a:lnSpc>
                </a:pPr>
                <a:r>
                  <a:rPr lang="en-AU" sz="2000" dirty="0"/>
                  <a:t>The number of probes for an unsuccessful MEMBER is </a:t>
                </a:r>
                <a14:m>
                  <m:oMath xmlns:m="http://schemas.openxmlformats.org/officeDocument/2006/math">
                    <m:r>
                      <a:rPr lang="en-AU" sz="2000" i="1" dirty="0" smtClean="0">
                        <a:solidFill>
                          <a:srgbClr val="C00000"/>
                        </a:solidFill>
                        <a:latin typeface="Cambria Math" panose="02040503050406030204" pitchFamily="18" charset="0"/>
                        <a:ea typeface="Cambria Math" panose="02040503050406030204" pitchFamily="18" charset="0"/>
                      </a:rPr>
                      <m:t>𝛼</m:t>
                    </m:r>
                  </m:oMath>
                </a14:m>
                <a:endParaRPr lang="en-AU" sz="2000" dirty="0"/>
              </a:p>
              <a:p>
                <a:pPr>
                  <a:lnSpc>
                    <a:spcPct val="100000"/>
                  </a:lnSpc>
                </a:pPr>
                <a:r>
                  <a:rPr lang="en-AU" sz="2000" dirty="0"/>
                  <a:t>The load </a:t>
                </a:r>
                <a14:m>
                  <m:oMath xmlns:m="http://schemas.openxmlformats.org/officeDocument/2006/math">
                    <m:r>
                      <a:rPr lang="en-AU" sz="2000" i="1" dirty="0">
                        <a:latin typeface="Cambria Math" panose="02040503050406030204" pitchFamily="18" charset="0"/>
                        <a:ea typeface="Cambria Math" panose="02040503050406030204" pitchFamily="18" charset="0"/>
                      </a:rPr>
                      <m:t>𝛼</m:t>
                    </m:r>
                  </m:oMath>
                </a14:m>
                <a:r>
                  <a:rPr lang="en-AU" sz="2000" dirty="0"/>
                  <a:t> is typically kept small (and ideally it is 1).</a:t>
                </a:r>
              </a:p>
            </p:txBody>
          </p:sp>
        </mc:Choice>
        <mc:Fallback xmlns="">
          <p:sp>
            <p:nvSpPr>
              <p:cNvPr id="2" name="Content Placeholder 1">
                <a:extLst>
                  <a:ext uri="{FF2B5EF4-FFF2-40B4-BE49-F238E27FC236}">
                    <a16:creationId xmlns:a16="http://schemas.microsoft.com/office/drawing/2014/main" id="{F742351B-10E6-417D-ADC2-B931C9CE601D}"/>
                  </a:ext>
                </a:extLst>
              </p:cNvPr>
              <p:cNvSpPr>
                <a:spLocks noGrp="1" noRot="1" noChangeAspect="1" noMove="1" noResize="1" noEditPoints="1" noAdjustHandles="1" noChangeArrowheads="1" noChangeShapeType="1" noTextEdit="1"/>
              </p:cNvSpPr>
              <p:nvPr>
                <p:ph idx="1"/>
              </p:nvPr>
            </p:nvSpPr>
            <p:spPr>
              <a:xfrm>
                <a:off x="195943" y="902524"/>
                <a:ext cx="8728363" cy="3940696"/>
              </a:xfrm>
              <a:blipFill>
                <a:blip r:embed="rId2"/>
                <a:stretch>
                  <a:fillRect r="-209"/>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3F136B2A-C5E7-4340-B376-9A7CA79FBE3E}"/>
              </a:ext>
            </a:extLst>
          </p:cNvPr>
          <p:cNvSpPr>
            <a:spLocks noGrp="1"/>
          </p:cNvSpPr>
          <p:nvPr>
            <p:ph type="title"/>
          </p:nvPr>
        </p:nvSpPr>
        <p:spPr/>
        <p:txBody>
          <a:bodyPr>
            <a:noAutofit/>
          </a:bodyPr>
          <a:lstStyle/>
          <a:p>
            <a:r>
              <a:rPr lang="en-AU" sz="2800" dirty="0"/>
              <a:t>Separate Chaining Hashing – Analysis</a:t>
            </a:r>
          </a:p>
        </p:txBody>
      </p:sp>
    </p:spTree>
    <p:extLst>
      <p:ext uri="{BB962C8B-B14F-4D97-AF65-F5344CB8AC3E}">
        <p14:creationId xmlns:p14="http://schemas.microsoft.com/office/powerpoint/2010/main" val="242951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140" y="1434933"/>
            <a:ext cx="6737684" cy="1421162"/>
          </a:xfrm>
        </p:spPr>
        <p:txBody>
          <a:bodyPr>
            <a:normAutofit/>
          </a:bodyPr>
          <a:lstStyle/>
          <a:p>
            <a:pPr defTabSz="685800" fontAlgn="base">
              <a:spcAft>
                <a:spcPct val="0"/>
              </a:spcAft>
              <a:defRPr/>
            </a:pPr>
            <a:r>
              <a:rPr lang="en-GB" dirty="0"/>
              <a:t>3b. Open Address Hashing</a:t>
            </a:r>
            <a:endParaRPr lang="en-AU" dirty="0">
              <a:effectLst/>
            </a:endParaRPr>
          </a:p>
        </p:txBody>
      </p:sp>
    </p:spTree>
    <p:extLst>
      <p:ext uri="{BB962C8B-B14F-4D97-AF65-F5344CB8AC3E}">
        <p14:creationId xmlns:p14="http://schemas.microsoft.com/office/powerpoint/2010/main" val="4035029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DFA798-7CD5-4466-8C9B-FCEF518912B7}"/>
              </a:ext>
            </a:extLst>
          </p:cNvPr>
          <p:cNvSpPr>
            <a:spLocks noGrp="1"/>
          </p:cNvSpPr>
          <p:nvPr>
            <p:ph idx="1"/>
          </p:nvPr>
        </p:nvSpPr>
        <p:spPr/>
        <p:txBody>
          <a:bodyPr/>
          <a:lstStyle/>
          <a:p>
            <a:pPr>
              <a:lnSpc>
                <a:spcPct val="100000"/>
              </a:lnSpc>
            </a:pPr>
            <a:r>
              <a:rPr lang="en-AU" dirty="0"/>
              <a:t>Open address hashing is an alternative method to handle collisions.</a:t>
            </a:r>
          </a:p>
          <a:p>
            <a:pPr>
              <a:lnSpc>
                <a:spcPct val="100000"/>
              </a:lnSpc>
            </a:pPr>
            <a:r>
              <a:rPr lang="en-AU" dirty="0"/>
              <a:t>Each cell in the base array can store exactly one item.</a:t>
            </a:r>
          </a:p>
          <a:p>
            <a:pPr>
              <a:lnSpc>
                <a:spcPct val="100000"/>
              </a:lnSpc>
            </a:pPr>
            <a:r>
              <a:rPr lang="en-AU" dirty="0">
                <a:solidFill>
                  <a:srgbClr val="C00000"/>
                </a:solidFill>
              </a:rPr>
              <a:t>Linear probing </a:t>
            </a:r>
            <a:r>
              <a:rPr lang="en-AU" dirty="0"/>
              <a:t>- store the item in the next free cell.</a:t>
            </a:r>
          </a:p>
          <a:p>
            <a:pPr>
              <a:lnSpc>
                <a:spcPct val="100000"/>
              </a:lnSpc>
            </a:pPr>
            <a:r>
              <a:rPr lang="en-AU" dirty="0">
                <a:solidFill>
                  <a:srgbClr val="C00000"/>
                </a:solidFill>
              </a:rPr>
              <a:t>Double hashing </a:t>
            </a:r>
            <a:r>
              <a:rPr lang="en-AU" dirty="0"/>
              <a:t>- use a second hash function to compute the increment.</a:t>
            </a:r>
          </a:p>
        </p:txBody>
      </p:sp>
      <p:sp>
        <p:nvSpPr>
          <p:cNvPr id="3" name="Title 2">
            <a:extLst>
              <a:ext uri="{FF2B5EF4-FFF2-40B4-BE49-F238E27FC236}">
                <a16:creationId xmlns:a16="http://schemas.microsoft.com/office/drawing/2014/main" id="{561153D2-4742-49C1-BEEE-21D408A598DA}"/>
              </a:ext>
            </a:extLst>
          </p:cNvPr>
          <p:cNvSpPr>
            <a:spLocks noGrp="1"/>
          </p:cNvSpPr>
          <p:nvPr>
            <p:ph type="title"/>
          </p:nvPr>
        </p:nvSpPr>
        <p:spPr/>
        <p:txBody>
          <a:bodyPr>
            <a:normAutofit fontScale="90000"/>
          </a:bodyPr>
          <a:lstStyle/>
          <a:p>
            <a:r>
              <a:rPr lang="en-AU" dirty="0"/>
              <a:t>Open Address Hashing – Overview</a:t>
            </a:r>
          </a:p>
        </p:txBody>
      </p:sp>
    </p:spTree>
    <p:extLst>
      <p:ext uri="{BB962C8B-B14F-4D97-AF65-F5344CB8AC3E}">
        <p14:creationId xmlns:p14="http://schemas.microsoft.com/office/powerpoint/2010/main" val="235360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rgbClr val="C00000"/>
                        </a:solidFill>
                        <a:latin typeface="Cambria Math" panose="02040503050406030204" pitchFamily="18" charset="0"/>
                      </a:rPr>
                      <m:t>A</m:t>
                    </m:r>
                    <m:r>
                      <m:rPr>
                        <m:sty m:val="p"/>
                      </m:rPr>
                      <a:rPr lang="en-AU" dirty="0">
                        <a:solidFill>
                          <a:schemeClr val="tx2"/>
                        </a:solidFill>
                        <a:latin typeface="Cambria Math" panose="02040503050406030204" pitchFamily="18" charset="0"/>
                      </a:rPr>
                      <m:t>PJQDHBWM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379526724"/>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endParaRPr lang="en-AU" dirty="0"/>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a:p>
                  </a:txBody>
                  <a:tcPr anchor="ctr">
                    <a:lnB w="12700" cap="flat" cmpd="sng" algn="ctr">
                      <a:solidFill>
                        <a:schemeClr val="tx1"/>
                      </a:solidFill>
                      <a:prstDash val="solid"/>
                      <a:round/>
                      <a:headEnd type="none" w="med" len="med"/>
                      <a:tailEnd type="none" w="med" len="med"/>
                    </a:lnB>
                  </a:tcPr>
                </a:tc>
                <a:tc>
                  <a:txBody>
                    <a:bodyPr/>
                    <a:lstStyle/>
                    <a:p>
                      <a:pPr algn="ctr"/>
                      <a:endParaRPr lang="en-AU"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algn="ctr"/>
                      <a:r>
                        <a:rPr lang="en-AU" sz="2000" dirty="0"/>
                        <a:t>H(A)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1436760"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5317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m:t>
                    </m:r>
                    <m:r>
                      <m:rPr>
                        <m:sty m:val="p"/>
                      </m:rPr>
                      <a:rPr lang="en-AU" dirty="0" smtClean="0">
                        <a:solidFill>
                          <a:srgbClr val="C00000"/>
                        </a:solidFill>
                        <a:latin typeface="Cambria Math" panose="02040503050406030204" pitchFamily="18" charset="0"/>
                      </a:rPr>
                      <m:t>P</m:t>
                    </m:r>
                    <m:r>
                      <m:rPr>
                        <m:sty m:val="p"/>
                      </m:rPr>
                      <a:rPr lang="en-AU" dirty="0">
                        <a:solidFill>
                          <a:schemeClr val="tx2"/>
                        </a:solidFill>
                        <a:latin typeface="Cambria Math" panose="02040503050406030204" pitchFamily="18" charset="0"/>
                      </a:rPr>
                      <m:t>JQDHBWM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2705261246"/>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algn="ctr"/>
                      <a:endParaRPr lang="en-AU" sz="2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H(P)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2891129"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2246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rgbClr val="C00000"/>
                        </a:solidFill>
                        <a:latin typeface="Cambria Math" panose="02040503050406030204" pitchFamily="18" charset="0"/>
                      </a:rPr>
                      <m:t>D</m:t>
                    </m:r>
                    <m:r>
                      <m:rPr>
                        <m:sty m:val="p"/>
                      </m:rPr>
                      <a:rPr lang="en-AU" dirty="0">
                        <a:solidFill>
                          <a:schemeClr val="tx2"/>
                        </a:solidFill>
                        <a:latin typeface="Cambria Math" panose="02040503050406030204" pitchFamily="18" charset="0"/>
                      </a:rPr>
                      <m:t>HBWM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2908159772"/>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algn="ctr"/>
                      <a:endParaRPr lang="en-AU" sz="2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AU" dirty="0"/>
                        <a:t>H(D)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7904563"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585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lnSpc>
                    <a:spcPct val="100000"/>
                  </a:lnSpc>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chemeClr val="tx2"/>
                        </a:solidFill>
                        <a:latin typeface="Cambria Math" panose="02040503050406030204" pitchFamily="18" charset="0"/>
                      </a:rPr>
                      <m:t>D</m:t>
                    </m:r>
                    <m:r>
                      <m:rPr>
                        <m:sty m:val="p"/>
                      </m:rPr>
                      <a:rPr lang="en-AU" dirty="0" smtClean="0">
                        <a:solidFill>
                          <a:srgbClr val="C00000"/>
                        </a:solidFill>
                        <a:latin typeface="Cambria Math" panose="02040503050406030204" pitchFamily="18" charset="0"/>
                      </a:rPr>
                      <m:t>H</m:t>
                    </m:r>
                    <m:r>
                      <m:rPr>
                        <m:sty m:val="p"/>
                      </m:rPr>
                      <a:rPr lang="en-AU" dirty="0">
                        <a:solidFill>
                          <a:schemeClr val="tx2"/>
                        </a:solidFill>
                        <a:latin typeface="Cambria Math" panose="02040503050406030204" pitchFamily="18" charset="0"/>
                      </a:rPr>
                      <m:t>BWM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3904454300"/>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D</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1448584"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726A085-EB58-4945-9FBA-0FB9D2156E44}"/>
              </a:ext>
            </a:extLst>
          </p:cNvPr>
          <p:cNvCxnSpPr/>
          <p:nvPr/>
        </p:nvCxnSpPr>
        <p:spPr>
          <a:xfrm>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B7E61F4-2ADF-4A02-B8BA-888DEB0B4C4D}"/>
              </a:ext>
            </a:extLst>
          </p:cNvPr>
          <p:cNvCxnSpPr>
            <a:cxnSpLocks/>
          </p:cNvCxnSpPr>
          <p:nvPr/>
        </p:nvCxnSpPr>
        <p:spPr>
          <a:xfrm flipV="1">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47E2776C-1B0B-4880-B13C-F560A29A304D}"/>
              </a:ext>
            </a:extLst>
          </p:cNvPr>
          <p:cNvGrpSpPr/>
          <p:nvPr/>
        </p:nvGrpSpPr>
        <p:grpSpPr>
          <a:xfrm>
            <a:off x="1420998" y="1927334"/>
            <a:ext cx="720000" cy="392004"/>
            <a:chOff x="1420998" y="1927334"/>
            <a:chExt cx="720000" cy="392004"/>
          </a:xfrm>
        </p:grpSpPr>
        <p:cxnSp>
          <p:nvCxnSpPr>
            <p:cNvPr id="37" name="Straight Connector 36">
              <a:extLst>
                <a:ext uri="{FF2B5EF4-FFF2-40B4-BE49-F238E27FC236}">
                  <a16:creationId xmlns:a16="http://schemas.microsoft.com/office/drawing/2014/main" id="{2786DEE8-D6D4-4BF7-A078-6D27284BD883}"/>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680D72-598E-4CCB-BF26-6AB7E9CC74F9}"/>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1811059-1AF5-4118-9065-976B5BDB8ACB}"/>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9037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lnSpc>
                    <a:spcPct val="100000"/>
                  </a:lnSpc>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chemeClr val="tx2"/>
                        </a:solidFill>
                        <a:latin typeface="Cambria Math" panose="02040503050406030204" pitchFamily="18" charset="0"/>
                      </a:rPr>
                      <m:t>DH</m:t>
                    </m:r>
                    <m:r>
                      <m:rPr>
                        <m:sty m:val="p"/>
                      </m:rPr>
                      <a:rPr lang="en-AU" dirty="0" smtClean="0">
                        <a:solidFill>
                          <a:srgbClr val="C00000"/>
                        </a:solidFill>
                        <a:latin typeface="Cambria Math" panose="02040503050406030204" pitchFamily="18" charset="0"/>
                      </a:rPr>
                      <m:t>B</m:t>
                    </m:r>
                    <m:r>
                      <m:rPr>
                        <m:sty m:val="p"/>
                      </m:rPr>
                      <a:rPr lang="en-AU" dirty="0">
                        <a:solidFill>
                          <a:schemeClr val="tx2"/>
                        </a:solidFill>
                        <a:latin typeface="Cambria Math" panose="02040503050406030204" pitchFamily="18" charset="0"/>
                      </a:rPr>
                      <m:t>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3958089407"/>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H</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AU" dirty="0"/>
                        <a:t>H(B)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3592695"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7889811B-8FF1-43CF-ADD7-EE30EF69F1E1}"/>
              </a:ext>
            </a:extLst>
          </p:cNvPr>
          <p:cNvGrpSpPr/>
          <p:nvPr/>
        </p:nvGrpSpPr>
        <p:grpSpPr>
          <a:xfrm>
            <a:off x="3268783" y="3180693"/>
            <a:ext cx="663334" cy="398079"/>
            <a:chOff x="1154824" y="3180693"/>
            <a:chExt cx="603031" cy="398079"/>
          </a:xfrm>
        </p:grpSpPr>
        <p:cxnSp>
          <p:nvCxnSpPr>
            <p:cNvPr id="7" name="Straight Connector 6">
              <a:extLst>
                <a:ext uri="{FF2B5EF4-FFF2-40B4-BE49-F238E27FC236}">
                  <a16:creationId xmlns:a16="http://schemas.microsoft.com/office/drawing/2014/main" id="{2726A085-EB58-4945-9FBA-0FB9D2156E44}"/>
                </a:ext>
              </a:extLst>
            </p:cNvPr>
            <p:cNvCxnSpPr/>
            <p:nvPr/>
          </p:nvCxnSpPr>
          <p:spPr>
            <a:xfrm>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B7E61F4-2ADF-4A02-B8BA-888DEB0B4C4D}"/>
                </a:ext>
              </a:extLst>
            </p:cNvPr>
            <p:cNvCxnSpPr>
              <a:cxnSpLocks/>
            </p:cNvCxnSpPr>
            <p:nvPr/>
          </p:nvCxnSpPr>
          <p:spPr>
            <a:xfrm flipV="1">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a:extLst>
              <a:ext uri="{FF2B5EF4-FFF2-40B4-BE49-F238E27FC236}">
                <a16:creationId xmlns:a16="http://schemas.microsoft.com/office/drawing/2014/main" id="{47E2776C-1B0B-4880-B13C-F560A29A304D}"/>
              </a:ext>
            </a:extLst>
          </p:cNvPr>
          <p:cNvGrpSpPr/>
          <p:nvPr/>
        </p:nvGrpSpPr>
        <p:grpSpPr>
          <a:xfrm>
            <a:off x="3600450" y="1927334"/>
            <a:ext cx="720000" cy="392004"/>
            <a:chOff x="1420998" y="1927334"/>
            <a:chExt cx="720000" cy="392004"/>
          </a:xfrm>
        </p:grpSpPr>
        <p:cxnSp>
          <p:nvCxnSpPr>
            <p:cNvPr id="37" name="Straight Connector 36">
              <a:extLst>
                <a:ext uri="{FF2B5EF4-FFF2-40B4-BE49-F238E27FC236}">
                  <a16:creationId xmlns:a16="http://schemas.microsoft.com/office/drawing/2014/main" id="{2786DEE8-D6D4-4BF7-A078-6D27284BD883}"/>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680D72-598E-4CCB-BF26-6AB7E9CC74F9}"/>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1811059-1AF5-4118-9065-976B5BDB8ACB}"/>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55155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lnSpc>
                    <a:spcPct val="100000"/>
                  </a:lnSpc>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chemeClr val="tx2"/>
                        </a:solidFill>
                        <a:latin typeface="Cambria Math" panose="02040503050406030204" pitchFamily="18" charset="0"/>
                      </a:rPr>
                      <m:t>DHB</m:t>
                    </m:r>
                    <m:r>
                      <m:rPr>
                        <m:sty m:val="p"/>
                      </m:rPr>
                      <a:rPr lang="en-AU" dirty="0" smtClean="0">
                        <a:solidFill>
                          <a:srgbClr val="C00000"/>
                        </a:solidFill>
                        <a:latin typeface="Cambria Math" panose="02040503050406030204" pitchFamily="18" charset="0"/>
                      </a:rPr>
                      <m:t>W</m:t>
                    </m:r>
                    <m:r>
                      <m:rPr>
                        <m:sty m:val="p"/>
                      </m:rPr>
                      <a:rPr lang="en-AU" dirty="0">
                        <a:solidFill>
                          <a:schemeClr val="tx2"/>
                        </a:solidFill>
                        <a:latin typeface="Cambria Math" panose="02040503050406030204" pitchFamily="18" charset="0"/>
                      </a:rPr>
                      <m:t>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4257148932"/>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H</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B</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AU" dirty="0"/>
                        <a:t>H(W)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3592695"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7889811B-8FF1-43CF-ADD7-EE30EF69F1E1}"/>
              </a:ext>
            </a:extLst>
          </p:cNvPr>
          <p:cNvGrpSpPr/>
          <p:nvPr/>
        </p:nvGrpSpPr>
        <p:grpSpPr>
          <a:xfrm>
            <a:off x="3268783" y="3180693"/>
            <a:ext cx="663334" cy="398079"/>
            <a:chOff x="1154824" y="3180693"/>
            <a:chExt cx="603031" cy="398079"/>
          </a:xfrm>
        </p:grpSpPr>
        <p:cxnSp>
          <p:nvCxnSpPr>
            <p:cNvPr id="7" name="Straight Connector 6">
              <a:extLst>
                <a:ext uri="{FF2B5EF4-FFF2-40B4-BE49-F238E27FC236}">
                  <a16:creationId xmlns:a16="http://schemas.microsoft.com/office/drawing/2014/main" id="{2726A085-EB58-4945-9FBA-0FB9D2156E44}"/>
                </a:ext>
              </a:extLst>
            </p:cNvPr>
            <p:cNvCxnSpPr/>
            <p:nvPr/>
          </p:nvCxnSpPr>
          <p:spPr>
            <a:xfrm>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B7E61F4-2ADF-4A02-B8BA-888DEB0B4C4D}"/>
                </a:ext>
              </a:extLst>
            </p:cNvPr>
            <p:cNvCxnSpPr>
              <a:cxnSpLocks/>
            </p:cNvCxnSpPr>
            <p:nvPr/>
          </p:nvCxnSpPr>
          <p:spPr>
            <a:xfrm flipV="1">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F318C638-62C0-431F-96F0-EFB1C68F0490}"/>
              </a:ext>
            </a:extLst>
          </p:cNvPr>
          <p:cNvGrpSpPr/>
          <p:nvPr/>
        </p:nvGrpSpPr>
        <p:grpSpPr>
          <a:xfrm>
            <a:off x="4268385" y="1927334"/>
            <a:ext cx="720000" cy="392004"/>
            <a:chOff x="1420998" y="1927334"/>
            <a:chExt cx="720000" cy="392004"/>
          </a:xfrm>
        </p:grpSpPr>
        <p:cxnSp>
          <p:nvCxnSpPr>
            <p:cNvPr id="14" name="Straight Connector 13">
              <a:extLst>
                <a:ext uri="{FF2B5EF4-FFF2-40B4-BE49-F238E27FC236}">
                  <a16:creationId xmlns:a16="http://schemas.microsoft.com/office/drawing/2014/main" id="{F769F8AC-DACE-4744-982A-0132C5FB4AEE}"/>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045A915-277B-45DD-8008-3CF73D8A8095}"/>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93ECF8B-3F72-4D1E-AE4D-1056D11667B0}"/>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oup 45">
            <a:extLst>
              <a:ext uri="{FF2B5EF4-FFF2-40B4-BE49-F238E27FC236}">
                <a16:creationId xmlns:a16="http://schemas.microsoft.com/office/drawing/2014/main" id="{47E2776C-1B0B-4880-B13C-F560A29A304D}"/>
              </a:ext>
            </a:extLst>
          </p:cNvPr>
          <p:cNvGrpSpPr/>
          <p:nvPr/>
        </p:nvGrpSpPr>
        <p:grpSpPr>
          <a:xfrm>
            <a:off x="3600450" y="1927334"/>
            <a:ext cx="720000" cy="392004"/>
            <a:chOff x="1420998" y="1927334"/>
            <a:chExt cx="720000" cy="392004"/>
          </a:xfrm>
        </p:grpSpPr>
        <p:cxnSp>
          <p:nvCxnSpPr>
            <p:cNvPr id="37" name="Straight Connector 36">
              <a:extLst>
                <a:ext uri="{FF2B5EF4-FFF2-40B4-BE49-F238E27FC236}">
                  <a16:creationId xmlns:a16="http://schemas.microsoft.com/office/drawing/2014/main" id="{2786DEE8-D6D4-4BF7-A078-6D27284BD883}"/>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680D72-598E-4CCB-BF26-6AB7E9CC74F9}"/>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1811059-1AF5-4118-9065-976B5BDB8ACB}"/>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637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D63688-69DB-4E13-A5EE-1FD0DF0A3586}"/>
              </a:ext>
            </a:extLst>
          </p:cNvPr>
          <p:cNvSpPr>
            <a:spLocks noGrp="1"/>
          </p:cNvSpPr>
          <p:nvPr>
            <p:ph idx="1"/>
          </p:nvPr>
        </p:nvSpPr>
        <p:spPr/>
        <p:txBody>
          <a:bodyPr/>
          <a:lstStyle/>
          <a:p>
            <a:pPr marL="457200" indent="-457200">
              <a:lnSpc>
                <a:spcPct val="100000"/>
              </a:lnSpc>
              <a:buFont typeface="+mj-lt"/>
              <a:buAutoNum type="arabicPeriod"/>
            </a:pPr>
            <a:r>
              <a:rPr lang="en-AU" dirty="0">
                <a:solidFill>
                  <a:srgbClr val="C00000"/>
                </a:solidFill>
              </a:rPr>
              <a:t>Input Enhancement </a:t>
            </a:r>
            <a:r>
              <a:rPr lang="en-AU" dirty="0"/>
              <a:t>– pre-process the input to store extra information that will accelerate the solving of the problem.</a:t>
            </a:r>
          </a:p>
          <a:p>
            <a:pPr lvl="1">
              <a:lnSpc>
                <a:spcPct val="100000"/>
              </a:lnSpc>
            </a:pPr>
            <a:r>
              <a:rPr lang="en-AU" sz="2400" dirty="0"/>
              <a:t>counting sorts</a:t>
            </a:r>
          </a:p>
          <a:p>
            <a:pPr marL="457200" indent="-457200">
              <a:lnSpc>
                <a:spcPct val="100000"/>
              </a:lnSpc>
              <a:buFont typeface="+mj-lt"/>
              <a:buAutoNum type="arabicPeriod"/>
            </a:pPr>
            <a:r>
              <a:rPr lang="en-AU" dirty="0">
                <a:solidFill>
                  <a:srgbClr val="C00000"/>
                </a:solidFill>
              </a:rPr>
              <a:t>Pre-structuring</a:t>
            </a:r>
            <a:r>
              <a:rPr lang="en-AU" dirty="0"/>
              <a:t> – use extra space to make accessing its elements easier or faster.</a:t>
            </a:r>
          </a:p>
          <a:p>
            <a:pPr lvl="1">
              <a:lnSpc>
                <a:spcPct val="100000"/>
              </a:lnSpc>
            </a:pPr>
            <a:r>
              <a:rPr lang="en-AU" sz="2400" dirty="0"/>
              <a:t>hashing</a:t>
            </a:r>
          </a:p>
        </p:txBody>
      </p:sp>
      <p:sp>
        <p:nvSpPr>
          <p:cNvPr id="3" name="Title 2">
            <a:extLst>
              <a:ext uri="{FF2B5EF4-FFF2-40B4-BE49-F238E27FC236}">
                <a16:creationId xmlns:a16="http://schemas.microsoft.com/office/drawing/2014/main" id="{6C417F3C-240C-44D1-AFB8-846089BBB874}"/>
              </a:ext>
            </a:extLst>
          </p:cNvPr>
          <p:cNvSpPr>
            <a:spLocks noGrp="1"/>
          </p:cNvSpPr>
          <p:nvPr>
            <p:ph type="title"/>
          </p:nvPr>
        </p:nvSpPr>
        <p:spPr/>
        <p:txBody>
          <a:bodyPr/>
          <a:lstStyle/>
          <a:p>
            <a:r>
              <a:rPr lang="en-AU" dirty="0"/>
              <a:t>Time &amp; Space Trade-offs</a:t>
            </a:r>
          </a:p>
        </p:txBody>
      </p:sp>
    </p:spTree>
    <p:extLst>
      <p:ext uri="{BB962C8B-B14F-4D97-AF65-F5344CB8AC3E}">
        <p14:creationId xmlns:p14="http://schemas.microsoft.com/office/powerpoint/2010/main" val="893059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lnSpc>
                    <a:spcPct val="100000"/>
                  </a:lnSpc>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chemeClr val="tx2"/>
                        </a:solidFill>
                        <a:latin typeface="Cambria Math" panose="02040503050406030204" pitchFamily="18" charset="0"/>
                      </a:rPr>
                      <m:t>DHBW</m:t>
                    </m:r>
                    <m:r>
                      <m:rPr>
                        <m:sty m:val="p"/>
                      </m:rPr>
                      <a:rPr lang="en-AU" dirty="0" smtClean="0">
                        <a:solidFill>
                          <a:srgbClr val="C00000"/>
                        </a:solidFill>
                        <a:latin typeface="Cambria Math" panose="02040503050406030204" pitchFamily="18" charset="0"/>
                      </a:rPr>
                      <m:t>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1701492589"/>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H</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B</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W</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D</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H(M)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cxnSp>
        <p:nvCxnSpPr>
          <p:cNvPr id="6" name="Straight Arrow Connector 5">
            <a:extLst>
              <a:ext uri="{FF2B5EF4-FFF2-40B4-BE49-F238E27FC236}">
                <a16:creationId xmlns:a16="http://schemas.microsoft.com/office/drawing/2014/main" id="{BFED269C-8264-47F5-B720-BFFA055BFB2F}"/>
              </a:ext>
            </a:extLst>
          </p:cNvPr>
          <p:cNvCxnSpPr>
            <a:cxnSpLocks/>
          </p:cNvCxnSpPr>
          <p:nvPr/>
        </p:nvCxnSpPr>
        <p:spPr>
          <a:xfrm flipV="1">
            <a:off x="7919867" y="2957841"/>
            <a:ext cx="0" cy="7015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7889811B-8FF1-43CF-ADD7-EE30EF69F1E1}"/>
              </a:ext>
            </a:extLst>
          </p:cNvPr>
          <p:cNvGrpSpPr/>
          <p:nvPr/>
        </p:nvGrpSpPr>
        <p:grpSpPr>
          <a:xfrm>
            <a:off x="7595955" y="3180693"/>
            <a:ext cx="663334" cy="398079"/>
            <a:chOff x="1154824" y="3180693"/>
            <a:chExt cx="603031" cy="398079"/>
          </a:xfrm>
        </p:grpSpPr>
        <p:cxnSp>
          <p:nvCxnSpPr>
            <p:cNvPr id="7" name="Straight Connector 6">
              <a:extLst>
                <a:ext uri="{FF2B5EF4-FFF2-40B4-BE49-F238E27FC236}">
                  <a16:creationId xmlns:a16="http://schemas.microsoft.com/office/drawing/2014/main" id="{2726A085-EB58-4945-9FBA-0FB9D2156E44}"/>
                </a:ext>
              </a:extLst>
            </p:cNvPr>
            <p:cNvCxnSpPr/>
            <p:nvPr/>
          </p:nvCxnSpPr>
          <p:spPr>
            <a:xfrm>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B7E61F4-2ADF-4A02-B8BA-888DEB0B4C4D}"/>
                </a:ext>
              </a:extLst>
            </p:cNvPr>
            <p:cNvCxnSpPr>
              <a:cxnSpLocks/>
            </p:cNvCxnSpPr>
            <p:nvPr/>
          </p:nvCxnSpPr>
          <p:spPr>
            <a:xfrm flipV="1">
              <a:off x="1154824" y="3180693"/>
              <a:ext cx="603031" cy="39807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F318C638-62C0-431F-96F0-EFB1C68F0490}"/>
              </a:ext>
            </a:extLst>
          </p:cNvPr>
          <p:cNvGrpSpPr/>
          <p:nvPr/>
        </p:nvGrpSpPr>
        <p:grpSpPr>
          <a:xfrm>
            <a:off x="4268384" y="1927334"/>
            <a:ext cx="800123" cy="392004"/>
            <a:chOff x="1420998" y="1927334"/>
            <a:chExt cx="720000" cy="392004"/>
          </a:xfrm>
          <a:effectLst/>
        </p:grpSpPr>
        <p:cxnSp>
          <p:nvCxnSpPr>
            <p:cNvPr id="14" name="Straight Connector 13">
              <a:extLst>
                <a:ext uri="{FF2B5EF4-FFF2-40B4-BE49-F238E27FC236}">
                  <a16:creationId xmlns:a16="http://schemas.microsoft.com/office/drawing/2014/main" id="{F769F8AC-DACE-4744-982A-0132C5FB4AEE}"/>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045A915-277B-45DD-8008-3CF73D8A8095}"/>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93ECF8B-3F72-4D1E-AE4D-1056D11667B0}"/>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oup 45">
            <a:extLst>
              <a:ext uri="{FF2B5EF4-FFF2-40B4-BE49-F238E27FC236}">
                <a16:creationId xmlns:a16="http://schemas.microsoft.com/office/drawing/2014/main" id="{47E2776C-1B0B-4880-B13C-F560A29A304D}"/>
              </a:ext>
            </a:extLst>
          </p:cNvPr>
          <p:cNvGrpSpPr/>
          <p:nvPr/>
        </p:nvGrpSpPr>
        <p:grpSpPr>
          <a:xfrm>
            <a:off x="3600450" y="1927334"/>
            <a:ext cx="720000" cy="392004"/>
            <a:chOff x="1420998" y="1927334"/>
            <a:chExt cx="720000" cy="392004"/>
          </a:xfrm>
          <a:effectLst/>
        </p:grpSpPr>
        <p:cxnSp>
          <p:nvCxnSpPr>
            <p:cNvPr id="37" name="Straight Connector 36">
              <a:extLst>
                <a:ext uri="{FF2B5EF4-FFF2-40B4-BE49-F238E27FC236}">
                  <a16:creationId xmlns:a16="http://schemas.microsoft.com/office/drawing/2014/main" id="{2786DEE8-D6D4-4BF7-A078-6D27284BD883}"/>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680D72-598E-4CCB-BF26-6AB7E9CC74F9}"/>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1811059-1AF5-4118-9065-976B5BDB8ACB}"/>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09B4E22C-0537-41AD-A569-1CF8EA563312}"/>
              </a:ext>
            </a:extLst>
          </p:cNvPr>
          <p:cNvGrpSpPr/>
          <p:nvPr/>
        </p:nvGrpSpPr>
        <p:grpSpPr>
          <a:xfrm>
            <a:off x="2868750" y="1927333"/>
            <a:ext cx="773450" cy="383244"/>
            <a:chOff x="1420998" y="1927334"/>
            <a:chExt cx="720000" cy="392004"/>
          </a:xfrm>
          <a:effectLst/>
        </p:grpSpPr>
        <p:cxnSp>
          <p:nvCxnSpPr>
            <p:cNvPr id="26" name="Straight Connector 25">
              <a:extLst>
                <a:ext uri="{FF2B5EF4-FFF2-40B4-BE49-F238E27FC236}">
                  <a16:creationId xmlns:a16="http://schemas.microsoft.com/office/drawing/2014/main" id="{E9493344-B589-4096-AFC5-846992471E8C}"/>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3285325-400A-4B58-9E7A-5305D9E4C61C}"/>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4D43859-5483-468F-9046-256A978C60CD}"/>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976BF83D-7B91-489D-8CFF-DA69399955C5}"/>
              </a:ext>
            </a:extLst>
          </p:cNvPr>
          <p:cNvGrpSpPr/>
          <p:nvPr/>
        </p:nvGrpSpPr>
        <p:grpSpPr>
          <a:xfrm>
            <a:off x="2137050" y="1927334"/>
            <a:ext cx="773450" cy="392004"/>
            <a:chOff x="1420998" y="1927334"/>
            <a:chExt cx="720000" cy="392004"/>
          </a:xfrm>
          <a:effectLst/>
        </p:grpSpPr>
        <p:cxnSp>
          <p:nvCxnSpPr>
            <p:cNvPr id="18" name="Straight Connector 17">
              <a:extLst>
                <a:ext uri="{FF2B5EF4-FFF2-40B4-BE49-F238E27FC236}">
                  <a16:creationId xmlns:a16="http://schemas.microsoft.com/office/drawing/2014/main" id="{140C2B76-FC50-4654-9516-72C24776EE96}"/>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D06C281-C685-4378-B93B-D5E81A9C8135}"/>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97EA3C0-BF44-4D56-B78B-5AEDEA74646A}"/>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CD3AF7A9-61FC-4799-9EEC-C6F7FE27A6BB}"/>
              </a:ext>
            </a:extLst>
          </p:cNvPr>
          <p:cNvGrpSpPr/>
          <p:nvPr/>
        </p:nvGrpSpPr>
        <p:grpSpPr>
          <a:xfrm>
            <a:off x="1409405" y="1927334"/>
            <a:ext cx="778057" cy="392004"/>
            <a:chOff x="1420998" y="1927334"/>
            <a:chExt cx="720000" cy="392004"/>
          </a:xfrm>
          <a:effectLst/>
        </p:grpSpPr>
        <p:cxnSp>
          <p:nvCxnSpPr>
            <p:cNvPr id="22" name="Straight Connector 21">
              <a:extLst>
                <a:ext uri="{FF2B5EF4-FFF2-40B4-BE49-F238E27FC236}">
                  <a16:creationId xmlns:a16="http://schemas.microsoft.com/office/drawing/2014/main" id="{A2B53E89-39E8-427D-ABC8-800AB7A878AE}"/>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8C0F92E-4D16-4D1D-A098-3BD3F70A066C}"/>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C6B1CE-82AD-4BF9-A55F-C73310D60F3B}"/>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0" name="Straight Connector 29">
            <a:extLst>
              <a:ext uri="{FF2B5EF4-FFF2-40B4-BE49-F238E27FC236}">
                <a16:creationId xmlns:a16="http://schemas.microsoft.com/office/drawing/2014/main" id="{C127B3BB-1D1D-4316-B9EC-53B99CFF86DF}"/>
              </a:ext>
            </a:extLst>
          </p:cNvPr>
          <p:cNvCxnSpPr>
            <a:cxnSpLocks/>
          </p:cNvCxnSpPr>
          <p:nvPr/>
        </p:nvCxnSpPr>
        <p:spPr>
          <a:xfrm>
            <a:off x="7743453" y="2957841"/>
            <a:ext cx="0" cy="436205"/>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310EE40-7B7E-4F07-A526-5494584EA9F5}"/>
              </a:ext>
            </a:extLst>
          </p:cNvPr>
          <p:cNvCxnSpPr>
            <a:cxnSpLocks/>
          </p:cNvCxnSpPr>
          <p:nvPr/>
        </p:nvCxnSpPr>
        <p:spPr>
          <a:xfrm>
            <a:off x="1431357" y="3344148"/>
            <a:ext cx="6312096" cy="29818"/>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1C33294-56AC-413F-9FB3-11374D22B060}"/>
              </a:ext>
            </a:extLst>
          </p:cNvPr>
          <p:cNvCxnSpPr>
            <a:cxnSpLocks/>
          </p:cNvCxnSpPr>
          <p:nvPr/>
        </p:nvCxnSpPr>
        <p:spPr>
          <a:xfrm flipV="1">
            <a:off x="1462168" y="2957842"/>
            <a:ext cx="0" cy="38630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FBD18F52-A7FD-4E77-BEC0-813CC8FA2AE4}"/>
              </a:ext>
            </a:extLst>
          </p:cNvPr>
          <p:cNvGrpSpPr/>
          <p:nvPr/>
        </p:nvGrpSpPr>
        <p:grpSpPr>
          <a:xfrm>
            <a:off x="5726254" y="1927334"/>
            <a:ext cx="800123" cy="392004"/>
            <a:chOff x="1420998" y="1927334"/>
            <a:chExt cx="720000" cy="392004"/>
          </a:xfrm>
          <a:effectLst/>
        </p:grpSpPr>
        <p:cxnSp>
          <p:nvCxnSpPr>
            <p:cNvPr id="45" name="Straight Connector 44">
              <a:extLst>
                <a:ext uri="{FF2B5EF4-FFF2-40B4-BE49-F238E27FC236}">
                  <a16:creationId xmlns:a16="http://schemas.microsoft.com/office/drawing/2014/main" id="{EEFB2164-37EC-4B59-9A1D-3E701DE52E40}"/>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A77E5D12-7103-4AE4-830D-5D7C0B715E89}"/>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A9BC27B7-8B79-4F0E-AC35-2C51AD53E914}"/>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81204A2B-80DD-4680-937E-D07C39658E11}"/>
              </a:ext>
            </a:extLst>
          </p:cNvPr>
          <p:cNvGrpSpPr/>
          <p:nvPr/>
        </p:nvGrpSpPr>
        <p:grpSpPr>
          <a:xfrm>
            <a:off x="5010400" y="1927332"/>
            <a:ext cx="776567" cy="371925"/>
            <a:chOff x="1420998" y="1927334"/>
            <a:chExt cx="720000" cy="392004"/>
          </a:xfrm>
          <a:effectLst/>
        </p:grpSpPr>
        <p:cxnSp>
          <p:nvCxnSpPr>
            <p:cNvPr id="40" name="Straight Connector 39">
              <a:extLst>
                <a:ext uri="{FF2B5EF4-FFF2-40B4-BE49-F238E27FC236}">
                  <a16:creationId xmlns:a16="http://schemas.microsoft.com/office/drawing/2014/main" id="{BE2069B1-DD61-4F32-920F-7D3BA5A3808B}"/>
                </a:ext>
              </a:extLst>
            </p:cNvPr>
            <p:cNvCxnSpPr/>
            <p:nvPr/>
          </p:nvCxnSpPr>
          <p:spPr>
            <a:xfrm flipV="1">
              <a:off x="1448584" y="1927334"/>
              <a:ext cx="0" cy="392004"/>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92214EF-0787-4ADC-8632-7A1509D7BD12}"/>
                </a:ext>
              </a:extLst>
            </p:cNvPr>
            <p:cNvCxnSpPr>
              <a:cxnSpLocks/>
            </p:cNvCxnSpPr>
            <p:nvPr/>
          </p:nvCxnSpPr>
          <p:spPr>
            <a:xfrm flipH="1">
              <a:off x="1420998" y="1927334"/>
              <a:ext cx="720000" cy="0"/>
            </a:xfrm>
            <a:prstGeom prst="line">
              <a:avLst/>
            </a:prstGeom>
            <a:ln w="5715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CAA5F97-7136-4FA5-9BED-FD3B0D0B0AC2}"/>
                </a:ext>
              </a:extLst>
            </p:cNvPr>
            <p:cNvCxnSpPr/>
            <p:nvPr/>
          </p:nvCxnSpPr>
          <p:spPr>
            <a:xfrm>
              <a:off x="2112579" y="1927334"/>
              <a:ext cx="0" cy="39200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43148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B09EEE7-6284-4F64-B45D-85EE3E535C15}"/>
                  </a:ext>
                </a:extLst>
              </p:cNvPr>
              <p:cNvSpPr>
                <a:spLocks noGrp="1"/>
              </p:cNvSpPr>
              <p:nvPr>
                <p:ph idx="1"/>
              </p:nvPr>
            </p:nvSpPr>
            <p:spPr/>
            <p:txBody>
              <a:bodyPr/>
              <a:lstStyle/>
              <a:p>
                <a:pPr marL="0" indent="0">
                  <a:lnSpc>
                    <a:spcPct val="100000"/>
                  </a:lnSpc>
                  <a:buNone/>
                </a:pPr>
                <a:r>
                  <a:rPr lang="en-AU" dirty="0"/>
                  <a:t>For the sequenc</a:t>
                </a:r>
                <a:r>
                  <a:rPr lang="en-AU" dirty="0">
                    <a:solidFill>
                      <a:schemeClr val="tx2"/>
                    </a:solidFill>
                  </a:rPr>
                  <a:t>e </a:t>
                </a:r>
                <a14:m>
                  <m:oMath xmlns:m="http://schemas.openxmlformats.org/officeDocument/2006/math">
                    <m:sSub>
                      <m:sSubPr>
                        <m:ctrlPr>
                          <a:rPr lang="en-AU" i="1" dirty="0">
                            <a:solidFill>
                              <a:schemeClr val="tx2"/>
                            </a:solidFill>
                            <a:latin typeface="Cambria Math" panose="02040503050406030204" pitchFamily="18" charset="0"/>
                          </a:rPr>
                        </m:ctrlPr>
                      </m:sSubPr>
                      <m:e>
                        <m:r>
                          <a:rPr lang="en-AU" i="1" dirty="0">
                            <a:solidFill>
                              <a:schemeClr val="tx2"/>
                            </a:solidFill>
                            <a:latin typeface="Cambria Math" panose="02040503050406030204" pitchFamily="18" charset="0"/>
                          </a:rPr>
                          <m:t>𝑇</m:t>
                        </m:r>
                      </m:e>
                      <m:sub>
                        <m:r>
                          <a:rPr lang="en-AU" i="1" dirty="0">
                            <a:solidFill>
                              <a:schemeClr val="tx2"/>
                            </a:solidFill>
                            <a:latin typeface="Cambria Math" panose="02040503050406030204" pitchFamily="18" charset="0"/>
                          </a:rPr>
                          <m:t>𝑐</m:t>
                        </m:r>
                      </m:sub>
                    </m:sSub>
                    <m:r>
                      <a:rPr lang="en-AU" dirty="0">
                        <a:solidFill>
                          <a:schemeClr val="tx2"/>
                        </a:solidFill>
                        <a:latin typeface="Cambria Math" panose="02040503050406030204" pitchFamily="18" charset="0"/>
                      </a:rPr>
                      <m:t>=“</m:t>
                    </m:r>
                    <m:r>
                      <m:rPr>
                        <m:sty m:val="p"/>
                      </m:rPr>
                      <a:rPr lang="en-AU" dirty="0" smtClean="0">
                        <a:solidFill>
                          <a:schemeClr val="tx2"/>
                        </a:solidFill>
                        <a:latin typeface="Cambria Math" panose="02040503050406030204" pitchFamily="18" charset="0"/>
                      </a:rPr>
                      <m:t>AP</m:t>
                    </m:r>
                    <m:r>
                      <m:rPr>
                        <m:sty m:val="p"/>
                      </m:rPr>
                      <a:rPr lang="en-AU" dirty="0">
                        <a:solidFill>
                          <a:schemeClr val="tx2"/>
                        </a:solidFill>
                        <a:latin typeface="Cambria Math" panose="02040503050406030204" pitchFamily="18" charset="0"/>
                      </a:rPr>
                      <m:t>JQ</m:t>
                    </m:r>
                    <m:r>
                      <m:rPr>
                        <m:sty m:val="p"/>
                      </m:rPr>
                      <a:rPr lang="en-AU" dirty="0" smtClean="0">
                        <a:solidFill>
                          <a:schemeClr val="tx2"/>
                        </a:solidFill>
                        <a:latin typeface="Cambria Math" panose="02040503050406030204" pitchFamily="18" charset="0"/>
                      </a:rPr>
                      <m:t>DHBWM</m:t>
                    </m:r>
                    <m:r>
                      <a:rPr lang="en-AU" dirty="0">
                        <a:solidFill>
                          <a:schemeClr val="tx2"/>
                        </a:solidFill>
                        <a:latin typeface="Cambria Math" panose="02040503050406030204" pitchFamily="18" charset="0"/>
                      </a:rPr>
                      <m:t>”</m:t>
                    </m:r>
                  </m:oMath>
                </a14:m>
                <a:r>
                  <a:rPr lang="en-AU" dirty="0"/>
                  <a:t>, construct an open addressing hash table.</a:t>
                </a:r>
              </a:p>
            </p:txBody>
          </p:sp>
        </mc:Choice>
        <mc:Fallback xmlns="">
          <p:sp>
            <p:nvSpPr>
              <p:cNvPr id="2" name="Content Placeholder 1">
                <a:extLst>
                  <a:ext uri="{FF2B5EF4-FFF2-40B4-BE49-F238E27FC236}">
                    <a16:creationId xmlns:a16="http://schemas.microsoft.com/office/drawing/2014/main" id="{2B09EEE7-6284-4F64-B45D-85EE3E535C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78D5E2C0-0476-4A84-9080-061A170CC805}"/>
              </a:ext>
            </a:extLst>
          </p:cNvPr>
          <p:cNvSpPr>
            <a:spLocks noGrp="1"/>
          </p:cNvSpPr>
          <p:nvPr>
            <p:ph type="title"/>
          </p:nvPr>
        </p:nvSpPr>
        <p:spPr/>
        <p:txBody>
          <a:bodyPr>
            <a:normAutofit/>
          </a:bodyPr>
          <a:lstStyle/>
          <a:p>
            <a:r>
              <a:rPr lang="en-AU" dirty="0"/>
              <a:t>OAH – Linear Probing</a:t>
            </a:r>
          </a:p>
        </p:txBody>
      </p:sp>
      <p:graphicFrame>
        <p:nvGraphicFramePr>
          <p:cNvPr id="4" name="Table 3">
            <a:extLst>
              <a:ext uri="{FF2B5EF4-FFF2-40B4-BE49-F238E27FC236}">
                <a16:creationId xmlns:a16="http://schemas.microsoft.com/office/drawing/2014/main" id="{562183B0-AD03-41A3-B121-43D8A742ACA9}"/>
              </a:ext>
            </a:extLst>
          </p:cNvPr>
          <p:cNvGraphicFramePr>
            <a:graphicFrameLocks noGrp="1"/>
          </p:cNvGraphicFramePr>
          <p:nvPr>
            <p:extLst>
              <p:ext uri="{D42A27DB-BD31-4B8C-83A1-F6EECF244321}">
                <p14:modId xmlns:p14="http://schemas.microsoft.com/office/powerpoint/2010/main" val="3719626962"/>
              </p:ext>
            </p:extLst>
          </p:nvPr>
        </p:nvGraphicFramePr>
        <p:xfrm>
          <a:off x="1089919" y="2319338"/>
          <a:ext cx="7169370" cy="1921638"/>
        </p:xfrm>
        <a:graphic>
          <a:graphicData uri="http://schemas.openxmlformats.org/drawingml/2006/table">
            <a:tbl>
              <a:tblPr firstRow="1" bandRow="1">
                <a:tableStyleId>{5940675A-B579-460E-94D1-54222C63F5DA}</a:tableStyleId>
              </a:tblPr>
              <a:tblGrid>
                <a:gridCol w="716937">
                  <a:extLst>
                    <a:ext uri="{9D8B030D-6E8A-4147-A177-3AD203B41FA5}">
                      <a16:colId xmlns:a16="http://schemas.microsoft.com/office/drawing/2014/main" val="122417339"/>
                    </a:ext>
                  </a:extLst>
                </a:gridCol>
                <a:gridCol w="716937">
                  <a:extLst>
                    <a:ext uri="{9D8B030D-6E8A-4147-A177-3AD203B41FA5}">
                      <a16:colId xmlns:a16="http://schemas.microsoft.com/office/drawing/2014/main" val="3399911493"/>
                    </a:ext>
                  </a:extLst>
                </a:gridCol>
                <a:gridCol w="716937">
                  <a:extLst>
                    <a:ext uri="{9D8B030D-6E8A-4147-A177-3AD203B41FA5}">
                      <a16:colId xmlns:a16="http://schemas.microsoft.com/office/drawing/2014/main" val="3696923988"/>
                    </a:ext>
                  </a:extLst>
                </a:gridCol>
                <a:gridCol w="716937">
                  <a:extLst>
                    <a:ext uri="{9D8B030D-6E8A-4147-A177-3AD203B41FA5}">
                      <a16:colId xmlns:a16="http://schemas.microsoft.com/office/drawing/2014/main" val="4088579649"/>
                    </a:ext>
                  </a:extLst>
                </a:gridCol>
                <a:gridCol w="716937">
                  <a:extLst>
                    <a:ext uri="{9D8B030D-6E8A-4147-A177-3AD203B41FA5}">
                      <a16:colId xmlns:a16="http://schemas.microsoft.com/office/drawing/2014/main" val="2285500475"/>
                    </a:ext>
                  </a:extLst>
                </a:gridCol>
                <a:gridCol w="716937">
                  <a:extLst>
                    <a:ext uri="{9D8B030D-6E8A-4147-A177-3AD203B41FA5}">
                      <a16:colId xmlns:a16="http://schemas.microsoft.com/office/drawing/2014/main" val="78270249"/>
                    </a:ext>
                  </a:extLst>
                </a:gridCol>
                <a:gridCol w="716937">
                  <a:extLst>
                    <a:ext uri="{9D8B030D-6E8A-4147-A177-3AD203B41FA5}">
                      <a16:colId xmlns:a16="http://schemas.microsoft.com/office/drawing/2014/main" val="3307291973"/>
                    </a:ext>
                  </a:extLst>
                </a:gridCol>
                <a:gridCol w="716937">
                  <a:extLst>
                    <a:ext uri="{9D8B030D-6E8A-4147-A177-3AD203B41FA5}">
                      <a16:colId xmlns:a16="http://schemas.microsoft.com/office/drawing/2014/main" val="1125025925"/>
                    </a:ext>
                  </a:extLst>
                </a:gridCol>
                <a:gridCol w="716937">
                  <a:extLst>
                    <a:ext uri="{9D8B030D-6E8A-4147-A177-3AD203B41FA5}">
                      <a16:colId xmlns:a16="http://schemas.microsoft.com/office/drawing/2014/main" val="841346051"/>
                    </a:ext>
                  </a:extLst>
                </a:gridCol>
                <a:gridCol w="716937">
                  <a:extLst>
                    <a:ext uri="{9D8B030D-6E8A-4147-A177-3AD203B41FA5}">
                      <a16:colId xmlns:a16="http://schemas.microsoft.com/office/drawing/2014/main" val="2260697670"/>
                    </a:ext>
                  </a:extLst>
                </a:gridCol>
              </a:tblGrid>
              <a:tr h="640546">
                <a:tc>
                  <a:txBody>
                    <a:bodyPr/>
                    <a:lstStyle/>
                    <a:p>
                      <a:pPr algn="ctr"/>
                      <a:r>
                        <a:rPr lang="en-AU" sz="3200" dirty="0"/>
                        <a:t>A</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H</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P</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J</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B</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W</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Q</a:t>
                      </a:r>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M</a:t>
                      </a:r>
                    </a:p>
                  </a:txBody>
                  <a:tcPr anchor="ctr">
                    <a:lnB w="12700" cap="flat" cmpd="sng" algn="ctr">
                      <a:solidFill>
                        <a:schemeClr val="tx1"/>
                      </a:solidFill>
                      <a:prstDash val="solid"/>
                      <a:round/>
                      <a:headEnd type="none" w="med" len="med"/>
                      <a:tailEnd type="none" w="med" len="med"/>
                    </a:lnB>
                  </a:tcPr>
                </a:tc>
                <a:tc>
                  <a:txBody>
                    <a:bodyPr/>
                    <a:lstStyle/>
                    <a:p>
                      <a:pPr algn="ctr"/>
                      <a:endParaRPr lang="en-AU" sz="3200"/>
                    </a:p>
                  </a:txBody>
                  <a:tcPr anchor="ctr">
                    <a:lnB w="12700" cap="flat" cmpd="sng" algn="ctr">
                      <a:solidFill>
                        <a:schemeClr val="tx1"/>
                      </a:solidFill>
                      <a:prstDash val="solid"/>
                      <a:round/>
                      <a:headEnd type="none" w="med" len="med"/>
                      <a:tailEnd type="none" w="med" len="med"/>
                    </a:lnB>
                  </a:tcPr>
                </a:tc>
                <a:tc>
                  <a:txBody>
                    <a:bodyPr/>
                    <a:lstStyle/>
                    <a:p>
                      <a:pPr algn="ctr"/>
                      <a:r>
                        <a:rPr lang="en-AU" sz="3200" dirty="0"/>
                        <a:t>D</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87942"/>
                  </a:ext>
                </a:extLst>
              </a:tr>
              <a:tr h="640546">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4020897"/>
                  </a:ext>
                </a:extLst>
              </a:tr>
              <a:tr h="64054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AU"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AU"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69370802"/>
                  </a:ext>
                </a:extLst>
              </a:tr>
            </a:tbl>
          </a:graphicData>
        </a:graphic>
      </p:graphicFrame>
    </p:spTree>
    <p:extLst>
      <p:ext uri="{BB962C8B-B14F-4D97-AF65-F5344CB8AC3E}">
        <p14:creationId xmlns:p14="http://schemas.microsoft.com/office/powerpoint/2010/main" val="670247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6B42B0-EAE3-4263-82F5-8BC94519BFDE}"/>
              </a:ext>
            </a:extLst>
          </p:cNvPr>
          <p:cNvSpPr>
            <a:spLocks noGrp="1"/>
          </p:cNvSpPr>
          <p:nvPr>
            <p:ph idx="1"/>
          </p:nvPr>
        </p:nvSpPr>
        <p:spPr/>
        <p:txBody>
          <a:bodyPr/>
          <a:lstStyle/>
          <a:p>
            <a:pPr marL="0" indent="0">
              <a:lnSpc>
                <a:spcPct val="100000"/>
              </a:lnSpc>
              <a:buNone/>
            </a:pPr>
            <a:r>
              <a:rPr lang="en-AU" b="1" dirty="0">
                <a:solidFill>
                  <a:srgbClr val="C00000"/>
                </a:solidFill>
              </a:rPr>
              <a:t>Double hashing </a:t>
            </a:r>
            <a:r>
              <a:rPr lang="en-AU" dirty="0"/>
              <a:t>uses two hash functions:</a:t>
            </a:r>
          </a:p>
          <a:p>
            <a:pPr>
              <a:lnSpc>
                <a:spcPct val="100000"/>
              </a:lnSpc>
            </a:pPr>
            <a:r>
              <a:rPr lang="en-AU" dirty="0"/>
              <a:t>one is to determine the </a:t>
            </a:r>
            <a:r>
              <a:rPr lang="en-AU" dirty="0">
                <a:solidFill>
                  <a:srgbClr val="C00000"/>
                </a:solidFill>
              </a:rPr>
              <a:t>initial position </a:t>
            </a:r>
            <a:r>
              <a:rPr lang="en-AU" dirty="0"/>
              <a:t>(same as linear probing) </a:t>
            </a:r>
          </a:p>
          <a:p>
            <a:pPr>
              <a:lnSpc>
                <a:spcPct val="100000"/>
              </a:lnSpc>
            </a:pPr>
            <a:r>
              <a:rPr lang="en-AU" dirty="0"/>
              <a:t>the other to determine the </a:t>
            </a:r>
            <a:r>
              <a:rPr lang="en-AU" dirty="0">
                <a:solidFill>
                  <a:srgbClr val="C00000"/>
                </a:solidFill>
              </a:rPr>
              <a:t>size of interval to step </a:t>
            </a:r>
            <a:r>
              <a:rPr lang="en-AU" dirty="0"/>
              <a:t>(linear probing always has interval of 1)</a:t>
            </a:r>
          </a:p>
        </p:txBody>
      </p:sp>
      <p:sp>
        <p:nvSpPr>
          <p:cNvPr id="3" name="Title 2">
            <a:extLst>
              <a:ext uri="{FF2B5EF4-FFF2-40B4-BE49-F238E27FC236}">
                <a16:creationId xmlns:a16="http://schemas.microsoft.com/office/drawing/2014/main" id="{646A052A-0A8D-4AEB-A3EF-849DF1D156D3}"/>
              </a:ext>
            </a:extLst>
          </p:cNvPr>
          <p:cNvSpPr>
            <a:spLocks noGrp="1"/>
          </p:cNvSpPr>
          <p:nvPr>
            <p:ph type="title"/>
          </p:nvPr>
        </p:nvSpPr>
        <p:spPr/>
        <p:txBody>
          <a:bodyPr/>
          <a:lstStyle/>
          <a:p>
            <a:r>
              <a:rPr lang="en-AU" dirty="0"/>
              <a:t>OAH – Double Hashing</a:t>
            </a:r>
          </a:p>
        </p:txBody>
      </p:sp>
    </p:spTree>
    <p:extLst>
      <p:ext uri="{BB962C8B-B14F-4D97-AF65-F5344CB8AC3E}">
        <p14:creationId xmlns:p14="http://schemas.microsoft.com/office/powerpoint/2010/main" val="3416117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6B42B0-EAE3-4263-82F5-8BC94519BFDE}"/>
                  </a:ext>
                </a:extLst>
              </p:cNvPr>
              <p:cNvSpPr>
                <a:spLocks noGrp="1"/>
              </p:cNvSpPr>
              <p:nvPr>
                <p:ph idx="1"/>
              </p:nvPr>
            </p:nvSpPr>
            <p:spPr/>
            <p:txBody>
              <a:bodyPr/>
              <a:lstStyle/>
              <a:p>
                <a:pPr marL="0" indent="0">
                  <a:lnSpc>
                    <a:spcPct val="100000"/>
                  </a:lnSpc>
                  <a:buNone/>
                </a:pPr>
                <a:r>
                  <a:rPr lang="en-AU" dirty="0"/>
                  <a:t>Given two (usually independent universal) hashing functions </a:t>
                </a:r>
                <a14:m>
                  <m:oMath xmlns:m="http://schemas.openxmlformats.org/officeDocument/2006/math">
                    <m:sSub>
                      <m:sSubPr>
                        <m:ctrlPr>
                          <a:rPr lang="en-AU" i="1" dirty="0" smtClean="0">
                            <a:solidFill>
                              <a:srgbClr val="FF0000"/>
                            </a:solidFill>
                            <a:latin typeface="Cambria Math" panose="02040503050406030204" pitchFamily="18" charset="0"/>
                          </a:rPr>
                        </m:ctrlPr>
                      </m:sSubPr>
                      <m:e>
                        <m:r>
                          <a:rPr lang="en-AU" b="0" i="1" dirty="0" smtClean="0">
                            <a:solidFill>
                              <a:srgbClr val="FF0000"/>
                            </a:solidFill>
                            <a:latin typeface="Cambria Math" panose="02040503050406030204" pitchFamily="18" charset="0"/>
                          </a:rPr>
                          <m:t>h</m:t>
                        </m:r>
                      </m:e>
                      <m:sub>
                        <m:r>
                          <a:rPr lang="en-AU" b="0" i="1" dirty="0" smtClean="0">
                            <a:solidFill>
                              <a:srgbClr val="FF0000"/>
                            </a:solidFill>
                            <a:latin typeface="Cambria Math" panose="02040503050406030204" pitchFamily="18" charset="0"/>
                          </a:rPr>
                          <m:t>1</m:t>
                        </m:r>
                      </m:sub>
                    </m:sSub>
                  </m:oMath>
                </a14:m>
                <a:r>
                  <a:rPr lang="en-AU" dirty="0">
                    <a:solidFill>
                      <a:srgbClr val="FF0000"/>
                    </a:solidFill>
                  </a:rPr>
                  <a:t> </a:t>
                </a:r>
                <a:r>
                  <a:rPr lang="en-AU" dirty="0"/>
                  <a:t>and </a:t>
                </a:r>
                <a14:m>
                  <m:oMath xmlns:m="http://schemas.openxmlformats.org/officeDocument/2006/math">
                    <m:sSub>
                      <m:sSubPr>
                        <m:ctrlPr>
                          <a:rPr lang="en-AU" i="1" dirty="0" smtClean="0">
                            <a:solidFill>
                              <a:srgbClr val="FF0000"/>
                            </a:solidFill>
                            <a:latin typeface="Cambria Math" panose="02040503050406030204" pitchFamily="18" charset="0"/>
                          </a:rPr>
                        </m:ctrlPr>
                      </m:sSubPr>
                      <m:e>
                        <m:r>
                          <a:rPr lang="en-AU" i="1" dirty="0">
                            <a:solidFill>
                              <a:srgbClr val="FF0000"/>
                            </a:solidFill>
                            <a:latin typeface="Cambria Math" panose="02040503050406030204" pitchFamily="18" charset="0"/>
                          </a:rPr>
                          <m:t>h</m:t>
                        </m:r>
                      </m:e>
                      <m:sub>
                        <m:r>
                          <a:rPr lang="en-AU" b="0" i="1" dirty="0" smtClean="0">
                            <a:solidFill>
                              <a:srgbClr val="FF0000"/>
                            </a:solidFill>
                            <a:latin typeface="Cambria Math" panose="02040503050406030204" pitchFamily="18" charset="0"/>
                          </a:rPr>
                          <m:t>2</m:t>
                        </m:r>
                      </m:sub>
                    </m:sSub>
                  </m:oMath>
                </a14:m>
                <a:r>
                  <a:rPr lang="en-AU" dirty="0"/>
                  <a:t>:</a:t>
                </a:r>
              </a:p>
              <a:p>
                <a:pPr>
                  <a:lnSpc>
                    <a:spcPct val="100000"/>
                  </a:lnSpc>
                </a:pPr>
                <a:r>
                  <a:rPr lang="en-AU" dirty="0"/>
                  <a:t>We first do: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1</m:t>
                        </m:r>
                      </m:sub>
                    </m:sSub>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𝑢</m:t>
                        </m:r>
                      </m:e>
                    </m:d>
                    <m:r>
                      <a:rPr lang="en-AU" b="0" i="1" dirty="0" smtClean="0">
                        <a:latin typeface="Cambria Math" panose="02040503050406030204" pitchFamily="18" charset="0"/>
                      </a:rPr>
                      <m:t> </m:t>
                    </m:r>
                    <m:r>
                      <a:rPr lang="en-AU" b="0" i="1" dirty="0" smtClean="0">
                        <a:latin typeface="Cambria Math" panose="02040503050406030204" pitchFamily="18" charset="0"/>
                      </a:rPr>
                      <m:t>𝑚𝑜𝑑</m:t>
                    </m:r>
                    <m:r>
                      <a:rPr lang="en-AU" b="0" i="1" dirty="0" smtClean="0">
                        <a:latin typeface="Cambria Math" panose="02040503050406030204" pitchFamily="18" charset="0"/>
                      </a:rPr>
                      <m:t> </m:t>
                    </m:r>
                    <m:r>
                      <a:rPr lang="en-AU" b="0" i="1" dirty="0" smtClean="0">
                        <a:latin typeface="Cambria Math" panose="02040503050406030204" pitchFamily="18" charset="0"/>
                      </a:rPr>
                      <m:t>𝑛</m:t>
                    </m:r>
                  </m:oMath>
                </a14:m>
                <a:endParaRPr lang="en-AU" dirty="0"/>
              </a:p>
              <a:p>
                <a:pPr>
                  <a:lnSpc>
                    <a:spcPct val="100000"/>
                  </a:lnSpc>
                </a:pPr>
                <a:r>
                  <a:rPr lang="en-AU" dirty="0"/>
                  <a:t>If clash then do: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1</m:t>
                        </m:r>
                      </m:sub>
                    </m:sSub>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𝑢</m:t>
                        </m:r>
                      </m:e>
                    </m:d>
                    <m:r>
                      <a:rPr lang="en-AU" b="0" i="1" dirty="0" smtClean="0">
                        <a:latin typeface="Cambria Math" panose="02040503050406030204" pitchFamily="18" charset="0"/>
                      </a:rPr>
                      <m:t>+1</m:t>
                    </m:r>
                    <m:r>
                      <a:rPr lang="en-AU" b="0" i="1" dirty="0" smtClean="0">
                        <a:latin typeface="Cambria Math" panose="02040503050406030204" pitchFamily="18" charset="0"/>
                        <a:ea typeface="Cambria Math" panose="02040503050406030204" pitchFamily="18" charset="0"/>
                      </a:rPr>
                      <m:t>∙</m:t>
                    </m:r>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b="0" i="1" dirty="0" smtClean="0">
                            <a:latin typeface="Cambria Math" panose="02040503050406030204" pitchFamily="18" charset="0"/>
                          </a:rPr>
                          <m:t>2</m:t>
                        </m:r>
                      </m:sub>
                    </m:sSub>
                    <m:d>
                      <m:dPr>
                        <m:ctrlPr>
                          <a:rPr lang="en-AU" b="0" i="1" dirty="0" smtClean="0">
                            <a:latin typeface="Cambria Math" panose="02040503050406030204" pitchFamily="18" charset="0"/>
                          </a:rPr>
                        </m:ctrlPr>
                      </m:dPr>
                      <m:e>
                        <m:r>
                          <a:rPr lang="en-AU" b="0" i="1" dirty="0" smtClean="0">
                            <a:latin typeface="Cambria Math" panose="02040503050406030204" pitchFamily="18" charset="0"/>
                          </a:rPr>
                          <m:t>𝑢</m:t>
                        </m:r>
                      </m:e>
                    </m:d>
                    <m:r>
                      <a:rPr lang="en-AU" b="0" i="1" dirty="0" smtClean="0">
                        <a:latin typeface="Cambria Math" panose="02040503050406030204" pitchFamily="18" charset="0"/>
                      </a:rPr>
                      <m:t> </m:t>
                    </m:r>
                    <m:r>
                      <a:rPr lang="en-AU" b="0" i="1" dirty="0" smtClean="0">
                        <a:latin typeface="Cambria Math" panose="02040503050406030204" pitchFamily="18" charset="0"/>
                      </a:rPr>
                      <m:t>𝑚𝑜𝑑</m:t>
                    </m:r>
                    <m:r>
                      <a:rPr lang="en-AU" b="0" i="1" dirty="0" smtClean="0">
                        <a:latin typeface="Cambria Math" panose="02040503050406030204" pitchFamily="18" charset="0"/>
                      </a:rPr>
                      <m:t> </m:t>
                    </m:r>
                    <m:r>
                      <a:rPr lang="en-AU" b="0" i="1" dirty="0" smtClean="0">
                        <a:latin typeface="Cambria Math" panose="02040503050406030204" pitchFamily="18" charset="0"/>
                      </a:rPr>
                      <m:t>𝑛</m:t>
                    </m:r>
                  </m:oMath>
                </a14:m>
                <a:endParaRPr lang="en-AU" dirty="0"/>
              </a:p>
              <a:p>
                <a:pPr>
                  <a:lnSpc>
                    <a:spcPct val="100000"/>
                  </a:lnSpc>
                </a:pPr>
                <a:r>
                  <a:rPr lang="en-AU" dirty="0"/>
                  <a:t>If clash again then do: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1</m:t>
                        </m:r>
                      </m:sub>
                    </m:sSub>
                    <m:d>
                      <m:dPr>
                        <m:ctrlPr>
                          <a:rPr lang="en-AU" i="1" dirty="0">
                            <a:latin typeface="Cambria Math" panose="02040503050406030204" pitchFamily="18" charset="0"/>
                          </a:rPr>
                        </m:ctrlPr>
                      </m:dPr>
                      <m:e>
                        <m:r>
                          <a:rPr lang="en-AU" i="1" dirty="0">
                            <a:latin typeface="Cambria Math" panose="02040503050406030204" pitchFamily="18" charset="0"/>
                          </a:rPr>
                          <m:t>𝑢</m:t>
                        </m:r>
                      </m:e>
                    </m:d>
                    <m:r>
                      <a:rPr lang="en-AU" i="1" dirty="0">
                        <a:latin typeface="Cambria Math" panose="02040503050406030204" pitchFamily="18" charset="0"/>
                      </a:rPr>
                      <m:t>+</m:t>
                    </m:r>
                    <m:r>
                      <a:rPr lang="en-AU" b="0" i="1" dirty="0" smtClean="0">
                        <a:latin typeface="Cambria Math" panose="02040503050406030204" pitchFamily="18" charset="0"/>
                      </a:rPr>
                      <m:t>2</m:t>
                    </m:r>
                    <m:r>
                      <a:rPr lang="en-AU" i="1" dirty="0">
                        <a:latin typeface="Cambria Math" panose="02040503050406030204" pitchFamily="18" charset="0"/>
                        <a:ea typeface="Cambria Math" panose="02040503050406030204" pitchFamily="18" charset="0"/>
                      </a:rPr>
                      <m:t>∙</m:t>
                    </m:r>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2</m:t>
                        </m:r>
                      </m:sub>
                    </m:sSub>
                    <m:d>
                      <m:dPr>
                        <m:ctrlPr>
                          <a:rPr lang="en-AU" i="1" dirty="0">
                            <a:latin typeface="Cambria Math" panose="02040503050406030204" pitchFamily="18" charset="0"/>
                          </a:rPr>
                        </m:ctrlPr>
                      </m:dPr>
                      <m:e>
                        <m:r>
                          <a:rPr lang="en-AU" i="1" dirty="0">
                            <a:latin typeface="Cambria Math" panose="02040503050406030204" pitchFamily="18" charset="0"/>
                          </a:rPr>
                          <m:t>𝑢</m:t>
                        </m:r>
                      </m:e>
                    </m:d>
                    <m:r>
                      <a:rPr lang="en-AU" i="1" dirty="0">
                        <a:latin typeface="Cambria Math" panose="02040503050406030204" pitchFamily="18" charset="0"/>
                      </a:rPr>
                      <m:t> </m:t>
                    </m:r>
                    <m:r>
                      <a:rPr lang="en-AU" i="1" dirty="0">
                        <a:latin typeface="Cambria Math" panose="02040503050406030204" pitchFamily="18" charset="0"/>
                      </a:rPr>
                      <m:t>𝑚𝑜𝑑</m:t>
                    </m:r>
                    <m:r>
                      <a:rPr lang="en-AU" i="1" dirty="0">
                        <a:latin typeface="Cambria Math" panose="02040503050406030204" pitchFamily="18" charset="0"/>
                      </a:rPr>
                      <m:t> </m:t>
                    </m:r>
                    <m:r>
                      <a:rPr lang="en-AU" i="1" dirty="0">
                        <a:latin typeface="Cambria Math" panose="02040503050406030204" pitchFamily="18" charset="0"/>
                      </a:rPr>
                      <m:t>𝑛</m:t>
                    </m:r>
                  </m:oMath>
                </a14:m>
                <a:endParaRPr lang="en-AU" dirty="0"/>
              </a:p>
              <a:p>
                <a:pPr>
                  <a:lnSpc>
                    <a:spcPct val="100000"/>
                  </a:lnSpc>
                </a:pPr>
                <a:r>
                  <a:rPr lang="en-AU" dirty="0"/>
                  <a:t>etc</a:t>
                </a:r>
              </a:p>
            </p:txBody>
          </p:sp>
        </mc:Choice>
        <mc:Fallback xmlns="">
          <p:sp>
            <p:nvSpPr>
              <p:cNvPr id="2" name="Content Placeholder 1">
                <a:extLst>
                  <a:ext uri="{FF2B5EF4-FFF2-40B4-BE49-F238E27FC236}">
                    <a16:creationId xmlns:a16="http://schemas.microsoft.com/office/drawing/2014/main" id="{696B42B0-EAE3-4263-82F5-8BC94519BFD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646A052A-0A8D-4AEB-A3EF-849DF1D156D3}"/>
              </a:ext>
            </a:extLst>
          </p:cNvPr>
          <p:cNvSpPr>
            <a:spLocks noGrp="1"/>
          </p:cNvSpPr>
          <p:nvPr>
            <p:ph type="title"/>
          </p:nvPr>
        </p:nvSpPr>
        <p:spPr/>
        <p:txBody>
          <a:bodyPr/>
          <a:lstStyle/>
          <a:p>
            <a:r>
              <a:rPr lang="en-AU" dirty="0"/>
              <a:t>OAH – Double Hashing</a:t>
            </a:r>
          </a:p>
        </p:txBody>
      </p:sp>
    </p:spTree>
    <p:extLst>
      <p:ext uri="{BB962C8B-B14F-4D97-AF65-F5344CB8AC3E}">
        <p14:creationId xmlns:p14="http://schemas.microsoft.com/office/powerpoint/2010/main" val="588914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6B42B0-EAE3-4263-82F5-8BC94519BFDE}"/>
                  </a:ext>
                </a:extLst>
              </p:cNvPr>
              <p:cNvSpPr>
                <a:spLocks noGrp="1"/>
              </p:cNvSpPr>
              <p:nvPr>
                <p:ph idx="1"/>
              </p:nvPr>
            </p:nvSpPr>
            <p:spPr/>
            <p:txBody>
              <a:bodyPr/>
              <a:lstStyle/>
              <a:p>
                <a:pPr>
                  <a:lnSpc>
                    <a:spcPct val="100000"/>
                  </a:lnSpc>
                </a:pPr>
                <a:r>
                  <a:rPr lang="en-AU" dirty="0"/>
                  <a:t>For example: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1</m:t>
                        </m:r>
                      </m:sub>
                    </m:sSub>
                    <m:d>
                      <m:dPr>
                        <m:ctrlPr>
                          <a:rPr lang="en-AU" i="1" dirty="0">
                            <a:latin typeface="Cambria Math" panose="02040503050406030204" pitchFamily="18" charset="0"/>
                          </a:rPr>
                        </m:ctrlPr>
                      </m:dPr>
                      <m:e>
                        <m:r>
                          <a:rPr lang="en-AU" b="0" i="1" dirty="0" smtClean="0">
                            <a:latin typeface="Cambria Math" panose="02040503050406030204" pitchFamily="18" charset="0"/>
                          </a:rPr>
                          <m:t>𝑎</m:t>
                        </m:r>
                      </m:e>
                    </m:d>
                    <m:r>
                      <a:rPr lang="en-AU" b="0" i="1" dirty="0" smtClean="0">
                        <a:latin typeface="Cambria Math" panose="02040503050406030204" pitchFamily="18" charset="0"/>
                      </a:rPr>
                      <m:t>=4</m:t>
                    </m:r>
                  </m:oMath>
                </a14:m>
                <a:endParaRPr lang="en-AU" b="0" dirty="0"/>
              </a:p>
              <a:p>
                <a:pPr lvl="1">
                  <a:lnSpc>
                    <a:spcPct val="100000"/>
                  </a:lnSpc>
                </a:pPr>
                <a:r>
                  <a:rPr lang="en-AU" sz="2400" dirty="0"/>
                  <a:t>But H[4] is occupied. Next position to check is not 5.</a:t>
                </a:r>
              </a:p>
              <a:p>
                <a:pPr>
                  <a:lnSpc>
                    <a:spcPct val="100000"/>
                  </a:lnSpc>
                </a:pPr>
                <a:r>
                  <a:rPr lang="en-AU" dirty="0"/>
                  <a:t>Let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b="0" i="1" dirty="0" smtClean="0">
                            <a:latin typeface="Cambria Math" panose="02040503050406030204" pitchFamily="18" charset="0"/>
                          </a:rPr>
                          <m:t>2</m:t>
                        </m:r>
                      </m:sub>
                    </m:sSub>
                    <m:d>
                      <m:dPr>
                        <m:ctrlPr>
                          <a:rPr lang="en-AU" i="1" dirty="0">
                            <a:latin typeface="Cambria Math" panose="02040503050406030204" pitchFamily="18" charset="0"/>
                          </a:rPr>
                        </m:ctrlPr>
                      </m:dPr>
                      <m:e>
                        <m:r>
                          <a:rPr lang="en-AU" b="0" i="1" dirty="0" smtClean="0">
                            <a:latin typeface="Cambria Math" panose="02040503050406030204" pitchFamily="18" charset="0"/>
                          </a:rPr>
                          <m:t>𝑎</m:t>
                        </m:r>
                      </m:e>
                    </m:d>
                    <m:r>
                      <a:rPr lang="en-AU" b="0" i="1" dirty="0" smtClean="0">
                        <a:latin typeface="Cambria Math" panose="02040503050406030204" pitchFamily="18" charset="0"/>
                      </a:rPr>
                      <m:t>=3</m:t>
                    </m:r>
                  </m:oMath>
                </a14:m>
                <a:endParaRPr lang="en-AU" b="0" dirty="0"/>
              </a:p>
              <a:p>
                <a:pPr lvl="1">
                  <a:lnSpc>
                    <a:spcPct val="100000"/>
                  </a:lnSpc>
                </a:pPr>
                <a:r>
                  <a:rPr lang="en-AU" sz="2400" dirty="0"/>
                  <a:t>then next position to check is </a:t>
                </a:r>
                <a14:m>
                  <m:oMath xmlns:m="http://schemas.openxmlformats.org/officeDocument/2006/math">
                    <m:sSub>
                      <m:sSubPr>
                        <m:ctrlPr>
                          <a:rPr lang="en-AU" sz="2400" i="1" dirty="0">
                            <a:latin typeface="Cambria Math" panose="02040503050406030204" pitchFamily="18" charset="0"/>
                          </a:rPr>
                        </m:ctrlPr>
                      </m:sSubPr>
                      <m:e>
                        <m:r>
                          <a:rPr lang="en-AU" sz="2400" i="1" dirty="0">
                            <a:latin typeface="Cambria Math" panose="02040503050406030204" pitchFamily="18" charset="0"/>
                          </a:rPr>
                          <m:t>h</m:t>
                        </m:r>
                      </m:e>
                      <m:sub>
                        <m:r>
                          <a:rPr lang="en-AU" sz="2400" i="1" dirty="0">
                            <a:latin typeface="Cambria Math" panose="02040503050406030204" pitchFamily="18" charset="0"/>
                          </a:rPr>
                          <m:t>1</m:t>
                        </m:r>
                      </m:sub>
                    </m:sSub>
                    <m:d>
                      <m:dPr>
                        <m:ctrlPr>
                          <a:rPr lang="en-AU" sz="2400" i="1" dirty="0">
                            <a:latin typeface="Cambria Math" panose="02040503050406030204" pitchFamily="18" charset="0"/>
                          </a:rPr>
                        </m:ctrlPr>
                      </m:dPr>
                      <m:e>
                        <m:r>
                          <a:rPr lang="en-AU" sz="2400" i="1" dirty="0">
                            <a:latin typeface="Cambria Math" panose="02040503050406030204" pitchFamily="18" charset="0"/>
                          </a:rPr>
                          <m:t>𝑢</m:t>
                        </m:r>
                      </m:e>
                    </m:d>
                    <m:r>
                      <a:rPr lang="en-AU" sz="2400" b="0" i="1" dirty="0" smtClean="0">
                        <a:latin typeface="Cambria Math" panose="02040503050406030204" pitchFamily="18" charset="0"/>
                      </a:rPr>
                      <m:t>+</m:t>
                    </m:r>
                    <m:sSub>
                      <m:sSubPr>
                        <m:ctrlPr>
                          <a:rPr lang="en-AU" sz="2400" i="1" dirty="0">
                            <a:latin typeface="Cambria Math" panose="02040503050406030204" pitchFamily="18" charset="0"/>
                          </a:rPr>
                        </m:ctrlPr>
                      </m:sSubPr>
                      <m:e>
                        <m:r>
                          <a:rPr lang="en-AU" sz="2400" i="1" dirty="0">
                            <a:latin typeface="Cambria Math" panose="02040503050406030204" pitchFamily="18" charset="0"/>
                          </a:rPr>
                          <m:t>h</m:t>
                        </m:r>
                      </m:e>
                      <m:sub>
                        <m:r>
                          <a:rPr lang="en-AU" sz="2400" b="0" i="1" dirty="0" smtClean="0">
                            <a:latin typeface="Cambria Math" panose="02040503050406030204" pitchFamily="18" charset="0"/>
                          </a:rPr>
                          <m:t>2</m:t>
                        </m:r>
                      </m:sub>
                    </m:sSub>
                    <m:d>
                      <m:dPr>
                        <m:ctrlPr>
                          <a:rPr lang="en-AU" sz="2400" i="1" dirty="0">
                            <a:latin typeface="Cambria Math" panose="02040503050406030204" pitchFamily="18" charset="0"/>
                          </a:rPr>
                        </m:ctrlPr>
                      </m:dPr>
                      <m:e>
                        <m:r>
                          <a:rPr lang="en-AU" sz="2400" i="1" dirty="0">
                            <a:latin typeface="Cambria Math" panose="02040503050406030204" pitchFamily="18" charset="0"/>
                          </a:rPr>
                          <m:t>𝑢</m:t>
                        </m:r>
                      </m:e>
                    </m:d>
                    <m:r>
                      <a:rPr lang="en-AU" sz="2400" b="0" i="1" dirty="0" smtClean="0">
                        <a:latin typeface="Cambria Math" panose="02040503050406030204" pitchFamily="18" charset="0"/>
                      </a:rPr>
                      <m:t>=7</m:t>
                    </m:r>
                  </m:oMath>
                </a14:m>
                <a:endParaRPr lang="en-AU" sz="2400" dirty="0"/>
              </a:p>
              <a:p>
                <a:pPr>
                  <a:lnSpc>
                    <a:spcPct val="100000"/>
                  </a:lnSpc>
                </a:pPr>
                <a:r>
                  <a:rPr lang="en-AU" dirty="0"/>
                  <a:t>If 7</a:t>
                </a:r>
                <a:r>
                  <a:rPr lang="en-AU" baseline="30000" dirty="0"/>
                  <a:t>th</a:t>
                </a:r>
                <a:r>
                  <a:rPr lang="en-AU" dirty="0"/>
                  <a:t> is occupied, then check the 10</a:t>
                </a:r>
                <a:r>
                  <a:rPr lang="en-AU" baseline="30000" dirty="0"/>
                  <a:t>th</a:t>
                </a:r>
                <a:r>
                  <a:rPr lang="en-AU" dirty="0"/>
                  <a:t> position (i.e., 4 + 2*3)</a:t>
                </a:r>
              </a:p>
              <a:p>
                <a:pPr>
                  <a:lnSpc>
                    <a:spcPct val="100000"/>
                  </a:lnSpc>
                </a:pPr>
                <a:r>
                  <a:rPr lang="en-AU" dirty="0"/>
                  <a:t>If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h</m:t>
                        </m:r>
                      </m:e>
                      <m:sub>
                        <m:r>
                          <a:rPr lang="en-AU" i="1" dirty="0">
                            <a:latin typeface="Cambria Math" panose="02040503050406030204" pitchFamily="18" charset="0"/>
                          </a:rPr>
                          <m:t>2</m:t>
                        </m:r>
                      </m:sub>
                    </m:sSub>
                  </m:oMath>
                </a14:m>
                <a:r>
                  <a:rPr lang="en-AU" dirty="0"/>
                  <a:t> is chosen well, we can avoid clustering effects, which can lead to faster collision resolution.</a:t>
                </a:r>
              </a:p>
            </p:txBody>
          </p:sp>
        </mc:Choice>
        <mc:Fallback xmlns="">
          <p:sp>
            <p:nvSpPr>
              <p:cNvPr id="2" name="Content Placeholder 1">
                <a:extLst>
                  <a:ext uri="{FF2B5EF4-FFF2-40B4-BE49-F238E27FC236}">
                    <a16:creationId xmlns:a16="http://schemas.microsoft.com/office/drawing/2014/main" id="{696B42B0-EAE3-4263-82F5-8BC94519BFDE}"/>
                  </a:ext>
                </a:extLst>
              </p:cNvPr>
              <p:cNvSpPr>
                <a:spLocks noGrp="1" noRot="1" noChangeAspect="1" noMove="1" noResize="1" noEditPoints="1" noAdjustHandles="1" noChangeArrowheads="1" noChangeShapeType="1" noTextEdit="1"/>
              </p:cNvSpPr>
              <p:nvPr>
                <p:ph idx="1"/>
              </p:nvPr>
            </p:nvSpPr>
            <p:spPr>
              <a:blipFill>
                <a:blip r:embed="rId2"/>
                <a:stretch>
                  <a:fillRect b="-4800"/>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646A052A-0A8D-4AEB-A3EF-849DF1D156D3}"/>
              </a:ext>
            </a:extLst>
          </p:cNvPr>
          <p:cNvSpPr>
            <a:spLocks noGrp="1"/>
          </p:cNvSpPr>
          <p:nvPr>
            <p:ph type="title"/>
          </p:nvPr>
        </p:nvSpPr>
        <p:spPr/>
        <p:txBody>
          <a:bodyPr/>
          <a:lstStyle/>
          <a:p>
            <a:r>
              <a:rPr lang="en-AU" dirty="0"/>
              <a:t>OAH – Double Hashing</a:t>
            </a:r>
          </a:p>
        </p:txBody>
      </p:sp>
    </p:spTree>
    <p:extLst>
      <p:ext uri="{BB962C8B-B14F-4D97-AF65-F5344CB8AC3E}">
        <p14:creationId xmlns:p14="http://schemas.microsoft.com/office/powerpoint/2010/main" val="3448956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69D15-47A1-43BD-95B6-95004E5EB36B}"/>
              </a:ext>
            </a:extLst>
          </p:cNvPr>
          <p:cNvSpPr>
            <a:spLocks noGrp="1"/>
          </p:cNvSpPr>
          <p:nvPr>
            <p:ph idx="1"/>
          </p:nvPr>
        </p:nvSpPr>
        <p:spPr/>
        <p:txBody>
          <a:bodyPr/>
          <a:lstStyle/>
          <a:p>
            <a:pPr>
              <a:lnSpc>
                <a:spcPct val="100000"/>
              </a:lnSpc>
            </a:pPr>
            <a:r>
              <a:rPr lang="en-AU" dirty="0"/>
              <a:t>Difficult to analyse the complexity of successful and unsuccessful searches (depends on load factor)</a:t>
            </a:r>
          </a:p>
          <a:p>
            <a:pPr>
              <a:lnSpc>
                <a:spcPct val="100000"/>
              </a:lnSpc>
            </a:pPr>
            <a:r>
              <a:rPr lang="en-AU" dirty="0"/>
              <a:t>Empirically shown double hashing performs better than linear probing, especially when table is more full.</a:t>
            </a:r>
          </a:p>
          <a:p>
            <a:pPr lvl="1">
              <a:lnSpc>
                <a:spcPct val="100000"/>
              </a:lnSpc>
            </a:pPr>
            <a:r>
              <a:rPr lang="en-AU" sz="2400" dirty="0"/>
              <a:t>The cost for second hashing is O(1) and we can reduce the chance of collision</a:t>
            </a:r>
          </a:p>
        </p:txBody>
      </p:sp>
      <p:sp>
        <p:nvSpPr>
          <p:cNvPr id="3" name="Title 2">
            <a:extLst>
              <a:ext uri="{FF2B5EF4-FFF2-40B4-BE49-F238E27FC236}">
                <a16:creationId xmlns:a16="http://schemas.microsoft.com/office/drawing/2014/main" id="{EC6199E6-87C5-41A0-AAE6-B54E63FB0841}"/>
              </a:ext>
            </a:extLst>
          </p:cNvPr>
          <p:cNvSpPr>
            <a:spLocks noGrp="1"/>
          </p:cNvSpPr>
          <p:nvPr>
            <p:ph type="title"/>
          </p:nvPr>
        </p:nvSpPr>
        <p:spPr/>
        <p:txBody>
          <a:bodyPr/>
          <a:lstStyle/>
          <a:p>
            <a:r>
              <a:rPr lang="en-AU" dirty="0"/>
              <a:t>Double Hashing – Comments</a:t>
            </a:r>
          </a:p>
        </p:txBody>
      </p:sp>
    </p:spTree>
    <p:extLst>
      <p:ext uri="{BB962C8B-B14F-4D97-AF65-F5344CB8AC3E}">
        <p14:creationId xmlns:p14="http://schemas.microsoft.com/office/powerpoint/2010/main" val="585600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16F65-CE99-D349-836F-0E71E12B6A88}"/>
              </a:ext>
            </a:extLst>
          </p:cNvPr>
          <p:cNvSpPr>
            <a:spLocks noGrp="1"/>
          </p:cNvSpPr>
          <p:nvPr>
            <p:ph idx="1"/>
          </p:nvPr>
        </p:nvSpPr>
        <p:spPr>
          <a:solidFill>
            <a:srgbClr val="D9D9D9"/>
          </a:solidFill>
          <a:ln w="19050" cmpd="sng">
            <a:solidFill>
              <a:srgbClr val="000054"/>
            </a:solidFill>
          </a:ln>
        </p:spPr>
        <p:txBody>
          <a:bodyPr vert="horz" wrap="square" lIns="180000" tIns="91440" rIns="180000" bIns="91440" rtlCol="0">
            <a:noAutofit/>
          </a:bodyPr>
          <a:lstStyle/>
          <a:p>
            <a:pPr marL="0" indent="0">
              <a:lnSpc>
                <a:spcPct val="100000"/>
              </a:lnSpc>
              <a:buNone/>
            </a:pPr>
            <a:r>
              <a:rPr lang="en-US" sz="1600" b="1" dirty="0"/>
              <a:t>Message Digest</a:t>
            </a:r>
            <a:r>
              <a:rPr lang="en-US" sz="1600" dirty="0"/>
              <a:t>: Cryptographic hash functions produce an output from which reaching the input is close to impossible. This property of hash functions is called irreversibility.</a:t>
            </a:r>
          </a:p>
          <a:p>
            <a:pPr>
              <a:lnSpc>
                <a:spcPct val="100000"/>
              </a:lnSpc>
            </a:pPr>
            <a:r>
              <a:rPr lang="en-US" sz="1600" dirty="0"/>
              <a:t>Suppose you have to store your files on any of the cloud services available. You have to be sure that the files that you store are not tampered by any third party. You do it by computing “hash” of that file using a Cryptographic hash algorithm e.g. SHA 256. The hash thus computed has a maximum size of 32 bytes. So a computing the hash of large number of files will not be a problem. You save these hashes on your local machine</a:t>
            </a:r>
          </a:p>
          <a:p>
            <a:pPr>
              <a:lnSpc>
                <a:spcPct val="100000"/>
              </a:lnSpc>
            </a:pPr>
            <a:r>
              <a:rPr lang="en-US" sz="1600" dirty="0"/>
              <a:t>Now, when you download the files, you compute the hash again. Then you match it with the previous hash computed. If anybody tampers with the file, the hash value of the file will definitely change. Tampering the file without changing the hash is nearly impossible.</a:t>
            </a:r>
          </a:p>
          <a:p>
            <a:pPr>
              <a:lnSpc>
                <a:spcPct val="100000"/>
              </a:lnSpc>
            </a:pPr>
            <a:endParaRPr lang="en-US" sz="1600" dirty="0"/>
          </a:p>
        </p:txBody>
      </p:sp>
      <p:sp>
        <p:nvSpPr>
          <p:cNvPr id="3" name="Title 2">
            <a:extLst>
              <a:ext uri="{FF2B5EF4-FFF2-40B4-BE49-F238E27FC236}">
                <a16:creationId xmlns:a16="http://schemas.microsoft.com/office/drawing/2014/main" id="{E86314E6-60D3-1C40-8F68-AA6548E2828D}"/>
              </a:ext>
            </a:extLst>
          </p:cNvPr>
          <p:cNvSpPr>
            <a:spLocks noGrp="1"/>
          </p:cNvSpPr>
          <p:nvPr>
            <p:ph type="title"/>
          </p:nvPr>
        </p:nvSpPr>
        <p:spPr/>
        <p:txBody>
          <a:bodyPr/>
          <a:lstStyle/>
          <a:p>
            <a:r>
              <a:rPr lang="en-US" dirty="0"/>
              <a:t>Hashing Example</a:t>
            </a:r>
          </a:p>
        </p:txBody>
      </p:sp>
    </p:spTree>
    <p:extLst>
      <p:ext uri="{BB962C8B-B14F-4D97-AF65-F5344CB8AC3E}">
        <p14:creationId xmlns:p14="http://schemas.microsoft.com/office/powerpoint/2010/main" val="10730524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93096-AC40-BC40-B758-3076A22C912E}"/>
              </a:ext>
            </a:extLst>
          </p:cNvPr>
          <p:cNvSpPr>
            <a:spLocks noGrp="1"/>
          </p:cNvSpPr>
          <p:nvPr>
            <p:ph idx="1"/>
          </p:nvPr>
        </p:nvSpPr>
        <p:spPr>
          <a:solidFill>
            <a:srgbClr val="D9D9D9"/>
          </a:solidFill>
          <a:ln w="19050" cmpd="sng">
            <a:solidFill>
              <a:srgbClr val="000054"/>
            </a:solidFill>
          </a:ln>
        </p:spPr>
        <p:txBody>
          <a:bodyPr vert="horz" wrap="square" lIns="180000" tIns="91440" rIns="180000" bIns="91440" rtlCol="0">
            <a:noAutofit/>
          </a:bodyPr>
          <a:lstStyle/>
          <a:p>
            <a:pPr marL="0" indent="0">
              <a:lnSpc>
                <a:spcPct val="100000"/>
              </a:lnSpc>
              <a:buNone/>
            </a:pPr>
            <a:r>
              <a:rPr lang="en-US" sz="1800" b="1" dirty="0"/>
              <a:t>Password Verification </a:t>
            </a:r>
            <a:r>
              <a:rPr lang="en-US" sz="1800" dirty="0"/>
              <a:t>- Cryptographic hash functions are very commonly used in password verification. Let’s understand this using an Example:</a:t>
            </a:r>
          </a:p>
          <a:p>
            <a:pPr>
              <a:lnSpc>
                <a:spcPct val="100000"/>
              </a:lnSpc>
            </a:pPr>
            <a:r>
              <a:rPr lang="en-US" sz="1800" dirty="0"/>
              <a:t>When you use any online website which requires a user login, you enter your E-mail and password to authenticate that the account you are trying to use belongs to you. When the password is entered, a hash of the password is computed which is then sent to the server for verification of the password. The passwords stored on the server are actually computed hash values of the original passwords. This is done to ensure that when the password is sent from client to server, no sniffing is there.</a:t>
            </a:r>
          </a:p>
        </p:txBody>
      </p:sp>
      <p:sp>
        <p:nvSpPr>
          <p:cNvPr id="3" name="Title 2">
            <a:extLst>
              <a:ext uri="{FF2B5EF4-FFF2-40B4-BE49-F238E27FC236}">
                <a16:creationId xmlns:a16="http://schemas.microsoft.com/office/drawing/2014/main" id="{C0F36270-5D84-5549-8F1B-488ED979451B}"/>
              </a:ext>
            </a:extLst>
          </p:cNvPr>
          <p:cNvSpPr>
            <a:spLocks noGrp="1"/>
          </p:cNvSpPr>
          <p:nvPr>
            <p:ph type="title"/>
          </p:nvPr>
        </p:nvSpPr>
        <p:spPr/>
        <p:txBody>
          <a:bodyPr/>
          <a:lstStyle/>
          <a:p>
            <a:r>
              <a:rPr lang="en-US" dirty="0"/>
              <a:t>Hashing Example</a:t>
            </a:r>
          </a:p>
        </p:txBody>
      </p:sp>
    </p:spTree>
    <p:extLst>
      <p:ext uri="{BB962C8B-B14F-4D97-AF65-F5344CB8AC3E}">
        <p14:creationId xmlns:p14="http://schemas.microsoft.com/office/powerpoint/2010/main" val="2368565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9B78F4-3486-4A42-896D-56521842AB7A}"/>
              </a:ext>
            </a:extLst>
          </p:cNvPr>
          <p:cNvSpPr>
            <a:spLocks noGrp="1"/>
          </p:cNvSpPr>
          <p:nvPr>
            <p:ph idx="1"/>
          </p:nvPr>
        </p:nvSpPr>
        <p:spPr>
          <a:xfrm>
            <a:off x="195943" y="902524"/>
            <a:ext cx="8728363" cy="3941325"/>
          </a:xfrm>
          <a:solidFill>
            <a:srgbClr val="D9D9D9"/>
          </a:solidFill>
          <a:ln w="19050" cmpd="sng">
            <a:solidFill>
              <a:srgbClr val="000054"/>
            </a:solidFill>
          </a:ln>
        </p:spPr>
        <p:txBody>
          <a:bodyPr vert="horz" wrap="square" lIns="180000" tIns="91440" rIns="180000" bIns="91440" rtlCol="0">
            <a:noAutofit/>
          </a:bodyPr>
          <a:lstStyle/>
          <a:p>
            <a:pPr marL="0" indent="0">
              <a:lnSpc>
                <a:spcPct val="100000"/>
              </a:lnSpc>
              <a:buNone/>
            </a:pPr>
            <a:r>
              <a:rPr lang="en-US" sz="1800" dirty="0"/>
              <a:t>Data Structures - Various programming languages have hash table based Data Structures. The basic idea is to create a key-value pair where key is supposed to be a unique value, whereas value can be same for different keys. This implementation is seen in </a:t>
            </a:r>
            <a:r>
              <a:rPr lang="en-US" sz="1800" dirty="0" err="1"/>
              <a:t>unordered_set</a:t>
            </a:r>
            <a:r>
              <a:rPr lang="en-US" sz="1800" dirty="0"/>
              <a:t> &amp; </a:t>
            </a:r>
            <a:r>
              <a:rPr lang="en-US" sz="1800" dirty="0" err="1"/>
              <a:t>unordered_map</a:t>
            </a:r>
            <a:r>
              <a:rPr lang="en-US" sz="1800" dirty="0"/>
              <a:t> in C++, HashSet &amp; HashMap in java, </a:t>
            </a:r>
            <a:r>
              <a:rPr lang="en-US" sz="1800" dirty="0" err="1"/>
              <a:t>dict</a:t>
            </a:r>
            <a:r>
              <a:rPr lang="en-US" sz="1800" dirty="0"/>
              <a:t> in python etc.</a:t>
            </a:r>
          </a:p>
          <a:p>
            <a:pPr marL="0" indent="0">
              <a:lnSpc>
                <a:spcPct val="100000"/>
              </a:lnSpc>
              <a:buNone/>
            </a:pPr>
            <a:r>
              <a:rPr lang="en-US" sz="1800" dirty="0"/>
              <a:t>Compiler Operation - The keywords of a programming language are processed differently than other identifiers. To differentiate between the keywords of a programming language(if, else, for, return etc.) and other identifiers and to successfully compile the program, the compiler stores all these keywords in a set which is implemented using a hash table</a:t>
            </a:r>
          </a:p>
        </p:txBody>
      </p:sp>
      <p:sp>
        <p:nvSpPr>
          <p:cNvPr id="3" name="Title 2">
            <a:extLst>
              <a:ext uri="{FF2B5EF4-FFF2-40B4-BE49-F238E27FC236}">
                <a16:creationId xmlns:a16="http://schemas.microsoft.com/office/drawing/2014/main" id="{A4A9F2C5-4696-DD40-A62E-2A6A257D25F0}"/>
              </a:ext>
            </a:extLst>
          </p:cNvPr>
          <p:cNvSpPr>
            <a:spLocks noGrp="1"/>
          </p:cNvSpPr>
          <p:nvPr>
            <p:ph type="title"/>
          </p:nvPr>
        </p:nvSpPr>
        <p:spPr/>
        <p:txBody>
          <a:bodyPr/>
          <a:lstStyle/>
          <a:p>
            <a:r>
              <a:rPr lang="en-US" dirty="0"/>
              <a:t>Hashing Examples</a:t>
            </a:r>
          </a:p>
        </p:txBody>
      </p:sp>
    </p:spTree>
    <p:extLst>
      <p:ext uri="{BB962C8B-B14F-4D97-AF65-F5344CB8AC3E}">
        <p14:creationId xmlns:p14="http://schemas.microsoft.com/office/powerpoint/2010/main" val="3946329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7AF4BE-B545-2D46-8888-EC72AB46C704}"/>
              </a:ext>
            </a:extLst>
          </p:cNvPr>
          <p:cNvSpPr>
            <a:spLocks noGrp="1"/>
          </p:cNvSpPr>
          <p:nvPr>
            <p:ph idx="1"/>
          </p:nvPr>
        </p:nvSpPr>
        <p:spPr>
          <a:xfrm>
            <a:off x="195943" y="902524"/>
            <a:ext cx="8684446" cy="3794167"/>
          </a:xfrm>
          <a:solidFill>
            <a:srgbClr val="D9D9D9"/>
          </a:solidFill>
          <a:ln w="19050" cmpd="sng">
            <a:solidFill>
              <a:srgbClr val="000054"/>
            </a:solidFill>
          </a:ln>
        </p:spPr>
        <p:txBody>
          <a:bodyPr vert="horz" wrap="square" lIns="180000" tIns="91440" rIns="180000" bIns="91440" rtlCol="0">
            <a:noAutofit/>
          </a:bodyPr>
          <a:lstStyle/>
          <a:p>
            <a:pPr marL="0" indent="0">
              <a:lnSpc>
                <a:spcPct val="100000"/>
              </a:lnSpc>
              <a:buNone/>
            </a:pPr>
            <a:r>
              <a:rPr lang="en-US" sz="1400" dirty="0"/>
              <a:t>One of the most famous applications of hashing is the Rabin-Karp algorithm. Which is string-searching algorithm which uses hashing to find any one set of patterns in a string. A practical application of this algorithm is detecting plagiarism.</a:t>
            </a:r>
          </a:p>
          <a:p>
            <a:pPr marL="0" indent="0">
              <a:lnSpc>
                <a:spcPct val="100000"/>
              </a:lnSpc>
              <a:buNone/>
            </a:pPr>
            <a:r>
              <a:rPr lang="en-US" sz="1400" dirty="0"/>
              <a:t>To find a single match of a single pattern, the expected time of the algorithm is linear in the combined length of the pattern and text, although its worst-case time complexity is the product of the two lengths. To find multiple matches, the expected time is linear in the input lengths, plus the combined length of all the matches, which could be greater than linear. </a:t>
            </a:r>
          </a:p>
          <a:p>
            <a:pPr marL="0" indent="0">
              <a:lnSpc>
                <a:spcPct val="100000"/>
              </a:lnSpc>
              <a:buNone/>
            </a:pPr>
            <a:r>
              <a:rPr lang="en-US" sz="1400" dirty="0"/>
              <a:t>The </a:t>
            </a:r>
            <a:r>
              <a:rPr lang="en-US" sz="1400" dirty="0" err="1"/>
              <a:t>Aho</a:t>
            </a:r>
            <a:r>
              <a:rPr lang="en-US" sz="1400" dirty="0"/>
              <a:t>–</a:t>
            </a:r>
            <a:r>
              <a:rPr lang="en-US" sz="1400" dirty="0" err="1"/>
              <a:t>Corasick</a:t>
            </a:r>
            <a:r>
              <a:rPr lang="en-US" sz="1400" dirty="0"/>
              <a:t> algorithm matches uses a finite state</a:t>
            </a:r>
            <a:br>
              <a:rPr lang="en-US" sz="1400" dirty="0"/>
            </a:br>
            <a:r>
              <a:rPr lang="en-US" sz="1400" dirty="0"/>
              <a:t>machine to match all the strings simultaneously. The</a:t>
            </a:r>
            <a:br>
              <a:rPr lang="en-US" sz="1400" dirty="0"/>
            </a:br>
            <a:r>
              <a:rPr lang="en-US" sz="1400" dirty="0"/>
              <a:t>complexity of the algorithm is linear in the length of the</a:t>
            </a:r>
            <a:br>
              <a:rPr lang="en-US" sz="1400" dirty="0"/>
            </a:br>
            <a:r>
              <a:rPr lang="en-US" sz="1400" dirty="0"/>
              <a:t>strings plus the length of the searched text plus the</a:t>
            </a:r>
            <a:br>
              <a:rPr lang="en-US" sz="1400" dirty="0"/>
            </a:br>
            <a:r>
              <a:rPr lang="en-US" sz="1400" dirty="0"/>
              <a:t>number of output matches.</a:t>
            </a:r>
          </a:p>
        </p:txBody>
      </p:sp>
      <p:sp>
        <p:nvSpPr>
          <p:cNvPr id="3" name="Title 2">
            <a:extLst>
              <a:ext uri="{FF2B5EF4-FFF2-40B4-BE49-F238E27FC236}">
                <a16:creationId xmlns:a16="http://schemas.microsoft.com/office/drawing/2014/main" id="{3027C749-2821-194A-B8CB-9DD143268AFE}"/>
              </a:ext>
            </a:extLst>
          </p:cNvPr>
          <p:cNvSpPr>
            <a:spLocks noGrp="1"/>
          </p:cNvSpPr>
          <p:nvPr>
            <p:ph type="title"/>
          </p:nvPr>
        </p:nvSpPr>
        <p:spPr/>
        <p:txBody>
          <a:bodyPr/>
          <a:lstStyle/>
          <a:p>
            <a:r>
              <a:rPr lang="en-US" dirty="0"/>
              <a:t>Hashing Example</a:t>
            </a:r>
          </a:p>
        </p:txBody>
      </p:sp>
      <p:pic>
        <p:nvPicPr>
          <p:cNvPr id="4" name="Picture 2" descr="pattern-searching">
            <a:extLst>
              <a:ext uri="{FF2B5EF4-FFF2-40B4-BE49-F238E27FC236}">
                <a16:creationId xmlns:a16="http://schemas.microsoft.com/office/drawing/2014/main" id="{2CDFBC6A-46C4-0C47-BCEC-F91AFB5E1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290" y="2648839"/>
            <a:ext cx="3558060" cy="194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9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140" y="1507506"/>
            <a:ext cx="6737684" cy="1421162"/>
          </a:xfrm>
        </p:spPr>
        <p:txBody>
          <a:bodyPr/>
          <a:lstStyle/>
          <a:p>
            <a:r>
              <a:rPr lang="en-US" dirty="0"/>
              <a:t>2. Sort by Counting</a:t>
            </a:r>
          </a:p>
        </p:txBody>
      </p:sp>
    </p:spTree>
    <p:extLst>
      <p:ext uri="{BB962C8B-B14F-4D97-AF65-F5344CB8AC3E}">
        <p14:creationId xmlns:p14="http://schemas.microsoft.com/office/powerpoint/2010/main" val="9415868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EDA8C-F948-4D49-AEDA-08BB25C66CEC}"/>
              </a:ext>
            </a:extLst>
          </p:cNvPr>
          <p:cNvSpPr>
            <a:spLocks noGrp="1"/>
          </p:cNvSpPr>
          <p:nvPr>
            <p:ph idx="1"/>
          </p:nvPr>
        </p:nvSpPr>
        <p:spPr/>
        <p:txBody>
          <a:bodyPr/>
          <a:lstStyle/>
          <a:p>
            <a:r>
              <a:rPr lang="en-AU" dirty="0"/>
              <a:t>Checksums and signatures:</a:t>
            </a:r>
          </a:p>
          <a:p>
            <a:pPr lvl="1"/>
            <a:r>
              <a:rPr lang="en-AU" sz="2400" dirty="0">
                <a:hlinkClick r:id="rId2"/>
              </a:rPr>
              <a:t>https://www.youtube.com/watch?v=b4b8ktEV4Bg</a:t>
            </a:r>
            <a:r>
              <a:rPr lang="en-AU" sz="2400" dirty="0"/>
              <a:t> </a:t>
            </a:r>
          </a:p>
          <a:p>
            <a:r>
              <a:rPr lang="en-AU" dirty="0"/>
              <a:t>Locality sensitive hashing:</a:t>
            </a:r>
          </a:p>
          <a:p>
            <a:pPr lvl="1"/>
            <a:r>
              <a:rPr lang="en-AU" sz="2400" dirty="0">
                <a:hlinkClick r:id="rId3"/>
              </a:rPr>
              <a:t>https://www.youtube.com/watch?v=Ha7_Vf2eZvQ</a:t>
            </a:r>
            <a:r>
              <a:rPr lang="en-AU" sz="2400" dirty="0"/>
              <a:t> </a:t>
            </a:r>
          </a:p>
        </p:txBody>
      </p:sp>
      <p:sp>
        <p:nvSpPr>
          <p:cNvPr id="3" name="Title 2">
            <a:extLst>
              <a:ext uri="{FF2B5EF4-FFF2-40B4-BE49-F238E27FC236}">
                <a16:creationId xmlns:a16="http://schemas.microsoft.com/office/drawing/2014/main" id="{360B19F1-1BCA-43AB-B352-09C200D3C50F}"/>
              </a:ext>
            </a:extLst>
          </p:cNvPr>
          <p:cNvSpPr>
            <a:spLocks noGrp="1"/>
          </p:cNvSpPr>
          <p:nvPr>
            <p:ph type="title"/>
          </p:nvPr>
        </p:nvSpPr>
        <p:spPr/>
        <p:txBody>
          <a:bodyPr/>
          <a:lstStyle/>
          <a:p>
            <a:r>
              <a:rPr lang="en-AU" dirty="0"/>
              <a:t>Applications of Hashing</a:t>
            </a:r>
          </a:p>
        </p:txBody>
      </p:sp>
    </p:spTree>
    <p:extLst>
      <p:ext uri="{BB962C8B-B14F-4D97-AF65-F5344CB8AC3E}">
        <p14:creationId xmlns:p14="http://schemas.microsoft.com/office/powerpoint/2010/main" val="2148993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4063" y="1694367"/>
            <a:ext cx="7820102" cy="1145165"/>
          </a:xfrm>
        </p:spPr>
        <p:txBody>
          <a:bodyPr/>
          <a:lstStyle/>
          <a:p>
            <a:pPr defTabSz="685800" fontAlgn="base">
              <a:spcAft>
                <a:spcPct val="0"/>
              </a:spcAft>
              <a:defRPr/>
            </a:pPr>
            <a:r>
              <a:rPr lang="en-GB" dirty="0"/>
              <a:t>Wrapping things up</a:t>
            </a:r>
            <a:endParaRPr lang="en-AU" dirty="0">
              <a:effectLst/>
            </a:endParaRPr>
          </a:p>
        </p:txBody>
      </p:sp>
    </p:spTree>
    <p:extLst>
      <p:ext uri="{BB962C8B-B14F-4D97-AF65-F5344CB8AC3E}">
        <p14:creationId xmlns:p14="http://schemas.microsoft.com/office/powerpoint/2010/main" val="2078982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943" y="902524"/>
            <a:ext cx="8728363" cy="3906543"/>
          </a:xfrm>
        </p:spPr>
        <p:txBody>
          <a:bodyPr numCol="1"/>
          <a:lstStyle/>
          <a:p>
            <a:pPr marL="0" indent="0">
              <a:lnSpc>
                <a:spcPct val="100000"/>
              </a:lnSpc>
              <a:spcBef>
                <a:spcPts val="600"/>
              </a:spcBef>
              <a:buNone/>
            </a:pPr>
            <a:r>
              <a:rPr lang="en-AU" dirty="0"/>
              <a:t>The two types of space-time </a:t>
            </a:r>
            <a:r>
              <a:rPr lang="en-AU" dirty="0" err="1"/>
              <a:t>tradeoffs</a:t>
            </a:r>
            <a:r>
              <a:rPr lang="en-AU" dirty="0"/>
              <a:t> discussed:</a:t>
            </a:r>
          </a:p>
          <a:p>
            <a:pPr>
              <a:lnSpc>
                <a:spcPct val="100000"/>
              </a:lnSpc>
              <a:spcBef>
                <a:spcPts val="600"/>
              </a:spcBef>
            </a:pPr>
            <a:r>
              <a:rPr lang="en-AU" b="1" dirty="0"/>
              <a:t>input enhancement</a:t>
            </a:r>
          </a:p>
          <a:p>
            <a:pPr lvl="1">
              <a:lnSpc>
                <a:spcPct val="100000"/>
              </a:lnSpc>
              <a:spcBef>
                <a:spcPts val="600"/>
              </a:spcBef>
            </a:pPr>
            <a:r>
              <a:rPr lang="en-AU" sz="2400" dirty="0" err="1"/>
              <a:t>preprocess</a:t>
            </a:r>
            <a:r>
              <a:rPr lang="en-AU" sz="2400" dirty="0"/>
              <a:t> input and store relevant information that speeds up solving the problem.</a:t>
            </a:r>
          </a:p>
          <a:p>
            <a:pPr lvl="1">
              <a:lnSpc>
                <a:spcPct val="100000"/>
              </a:lnSpc>
              <a:spcBef>
                <a:spcPts val="600"/>
              </a:spcBef>
            </a:pPr>
            <a:r>
              <a:rPr lang="en-AU" sz="2400" dirty="0"/>
              <a:t>e.g., distribution sorting</a:t>
            </a:r>
          </a:p>
          <a:p>
            <a:pPr>
              <a:lnSpc>
                <a:spcPct val="100000"/>
              </a:lnSpc>
              <a:spcBef>
                <a:spcPts val="600"/>
              </a:spcBef>
            </a:pPr>
            <a:r>
              <a:rPr lang="en-AU" b="1" dirty="0" err="1"/>
              <a:t>prestructuring</a:t>
            </a:r>
            <a:endParaRPr lang="en-AU" b="1" dirty="0"/>
          </a:p>
          <a:p>
            <a:pPr lvl="1">
              <a:lnSpc>
                <a:spcPct val="100000"/>
              </a:lnSpc>
              <a:spcBef>
                <a:spcPts val="600"/>
              </a:spcBef>
            </a:pPr>
            <a:r>
              <a:rPr lang="en-AU" sz="2400" dirty="0"/>
              <a:t>construct data structures (space) that have faster or more flexible access to data.</a:t>
            </a:r>
          </a:p>
          <a:p>
            <a:pPr lvl="1">
              <a:lnSpc>
                <a:spcPct val="100000"/>
              </a:lnSpc>
              <a:spcBef>
                <a:spcPts val="600"/>
              </a:spcBef>
            </a:pPr>
            <a:r>
              <a:rPr lang="en-AU" sz="2400" dirty="0"/>
              <a:t>e.g., hashing</a:t>
            </a:r>
          </a:p>
        </p:txBody>
      </p:sp>
      <p:sp>
        <p:nvSpPr>
          <p:cNvPr id="3" name="Title 2"/>
          <p:cNvSpPr>
            <a:spLocks noGrp="1"/>
          </p:cNvSpPr>
          <p:nvPr>
            <p:ph type="title"/>
          </p:nvPr>
        </p:nvSpPr>
        <p:spPr/>
        <p:txBody>
          <a:bodyPr>
            <a:normAutofit/>
          </a:bodyPr>
          <a:lstStyle/>
          <a:p>
            <a:r>
              <a:rPr lang="en-AU" dirty="0"/>
              <a:t>Summary</a:t>
            </a:r>
          </a:p>
        </p:txBody>
      </p:sp>
      <p:sp>
        <p:nvSpPr>
          <p:cNvPr id="4" name="Slide Number Placeholder 3"/>
          <p:cNvSpPr>
            <a:spLocks noGrp="1"/>
          </p:cNvSpPr>
          <p:nvPr>
            <p:ph type="sldNum" sz="quarter" idx="12"/>
          </p:nvPr>
        </p:nvSpPr>
        <p:spPr/>
        <p:txBody>
          <a:bodyPr/>
          <a:lstStyle/>
          <a:p>
            <a:fld id="{66B7A6BE-7A3D-1C4F-BEDA-C5431FB9FC0F}" type="slidenum">
              <a:rPr lang="en-US" smtClean="0"/>
              <a:pPr/>
              <a:t>72</a:t>
            </a:fld>
            <a:endParaRPr lang="en-US" dirty="0"/>
          </a:p>
        </p:txBody>
      </p:sp>
    </p:spTree>
    <p:extLst>
      <p:ext uri="{BB962C8B-B14F-4D97-AF65-F5344CB8AC3E}">
        <p14:creationId xmlns:p14="http://schemas.microsoft.com/office/powerpoint/2010/main" val="89437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E94B3-1714-4BB7-80A0-89FFD06F108E}"/>
              </a:ext>
            </a:extLst>
          </p:cNvPr>
          <p:cNvSpPr>
            <a:spLocks noGrp="1"/>
          </p:cNvSpPr>
          <p:nvPr>
            <p:ph idx="1"/>
          </p:nvPr>
        </p:nvSpPr>
        <p:spPr/>
        <p:txBody>
          <a:bodyPr/>
          <a:lstStyle/>
          <a:p>
            <a:pPr marL="0" indent="0">
              <a:lnSpc>
                <a:spcPct val="100000"/>
              </a:lnSpc>
              <a:spcBef>
                <a:spcPts val="1200"/>
              </a:spcBef>
              <a:buNone/>
            </a:pPr>
            <a:r>
              <a:rPr lang="en-AU" dirty="0"/>
              <a:t>When sorting a list with many repeated values, can we do better than the sorts we have seen?</a:t>
            </a:r>
          </a:p>
          <a:p>
            <a:pPr>
              <a:lnSpc>
                <a:spcPct val="100000"/>
              </a:lnSpc>
              <a:spcBef>
                <a:spcPts val="1200"/>
              </a:spcBef>
            </a:pPr>
            <a:r>
              <a:rPr lang="en-AU" b="1" dirty="0"/>
              <a:t>Rough idea: </a:t>
            </a:r>
            <a:r>
              <a:rPr lang="en-AU" dirty="0"/>
              <a:t>Imagine we have array with three unique values, 1, 2, 3</a:t>
            </a:r>
          </a:p>
          <a:p>
            <a:pPr>
              <a:lnSpc>
                <a:spcPct val="100000"/>
              </a:lnSpc>
              <a:spcBef>
                <a:spcPts val="1200"/>
              </a:spcBef>
            </a:pPr>
            <a:r>
              <a:rPr lang="en-AU" dirty="0"/>
              <a:t>Imagine if our array consist of 2,1,2,3,1</a:t>
            </a:r>
          </a:p>
          <a:p>
            <a:pPr>
              <a:lnSpc>
                <a:spcPct val="100000"/>
              </a:lnSpc>
              <a:spcBef>
                <a:spcPts val="1200"/>
              </a:spcBef>
            </a:pPr>
            <a:r>
              <a:rPr lang="en-AU" dirty="0"/>
              <a:t>If I arrange the array with the 1s, then the 2s, then the 3s, then I have sorted the array (1,1,2,2,3).</a:t>
            </a:r>
          </a:p>
          <a:p>
            <a:pPr>
              <a:lnSpc>
                <a:spcPct val="100000"/>
              </a:lnSpc>
              <a:spcBef>
                <a:spcPts val="1200"/>
              </a:spcBef>
            </a:pPr>
            <a:r>
              <a:rPr lang="en-AU" dirty="0"/>
              <a:t>Distribution sort does exactly this, in a smart way.</a:t>
            </a:r>
          </a:p>
        </p:txBody>
      </p:sp>
      <p:sp>
        <p:nvSpPr>
          <p:cNvPr id="3" name="Title 2">
            <a:extLst>
              <a:ext uri="{FF2B5EF4-FFF2-40B4-BE49-F238E27FC236}">
                <a16:creationId xmlns:a16="http://schemas.microsoft.com/office/drawing/2014/main" id="{B3B2D097-46F5-42DE-95B7-0156ED085EF9}"/>
              </a:ext>
            </a:extLst>
          </p:cNvPr>
          <p:cNvSpPr>
            <a:spLocks noGrp="1"/>
          </p:cNvSpPr>
          <p:nvPr>
            <p:ph type="title"/>
          </p:nvPr>
        </p:nvSpPr>
        <p:spPr/>
        <p:txBody>
          <a:bodyPr/>
          <a:lstStyle/>
          <a:p>
            <a:r>
              <a:rPr lang="en-AU" dirty="0"/>
              <a:t>Count-based Sorting</a:t>
            </a:r>
          </a:p>
        </p:txBody>
      </p:sp>
    </p:spTree>
    <p:extLst>
      <p:ext uri="{BB962C8B-B14F-4D97-AF65-F5344CB8AC3E}">
        <p14:creationId xmlns:p14="http://schemas.microsoft.com/office/powerpoint/2010/main" val="21703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B9323-BE06-40F6-9065-2CA6176C2209}"/>
              </a:ext>
            </a:extLst>
          </p:cNvPr>
          <p:cNvSpPr>
            <a:spLocks noGrp="1"/>
          </p:cNvSpPr>
          <p:nvPr>
            <p:ph idx="1"/>
          </p:nvPr>
        </p:nvSpPr>
        <p:spPr/>
        <p:txBody>
          <a:bodyPr/>
          <a:lstStyle/>
          <a:p>
            <a:pPr marL="457200" indent="-457200">
              <a:lnSpc>
                <a:spcPct val="100000"/>
              </a:lnSpc>
              <a:buFont typeface="+mj-lt"/>
              <a:buAutoNum type="arabicPeriod"/>
            </a:pPr>
            <a:r>
              <a:rPr lang="en-AU" dirty="0"/>
              <a:t>Use an </a:t>
            </a:r>
            <a:r>
              <a:rPr lang="en-AU" dirty="0">
                <a:solidFill>
                  <a:srgbClr val="C00000"/>
                </a:solidFill>
              </a:rPr>
              <a:t>auxiliary table </a:t>
            </a:r>
            <a:r>
              <a:rPr lang="en-AU" dirty="0"/>
              <a:t>to store the </a:t>
            </a:r>
            <a:r>
              <a:rPr lang="en-AU" dirty="0">
                <a:solidFill>
                  <a:srgbClr val="C00000"/>
                </a:solidFill>
              </a:rPr>
              <a:t>frequency</a:t>
            </a:r>
            <a:r>
              <a:rPr lang="en-AU" dirty="0"/>
              <a:t> of each possible element value (indexed by distinct elements).</a:t>
            </a:r>
          </a:p>
          <a:p>
            <a:pPr marL="457200" indent="-457200">
              <a:lnSpc>
                <a:spcPct val="100000"/>
              </a:lnSpc>
              <a:buFont typeface="+mj-lt"/>
              <a:buAutoNum type="arabicPeriod"/>
            </a:pPr>
            <a:r>
              <a:rPr lang="en-AU" dirty="0"/>
              <a:t>Compute the </a:t>
            </a:r>
            <a:r>
              <a:rPr lang="en-AU" dirty="0">
                <a:solidFill>
                  <a:srgbClr val="C00000"/>
                </a:solidFill>
              </a:rPr>
              <a:t>cumulative frequency </a:t>
            </a:r>
            <a:r>
              <a:rPr lang="en-AU" dirty="0"/>
              <a:t>(how many elements in array have a value in array).</a:t>
            </a:r>
          </a:p>
          <a:p>
            <a:pPr marL="457200" indent="-457200">
              <a:lnSpc>
                <a:spcPct val="100000"/>
              </a:lnSpc>
              <a:buFont typeface="+mj-lt"/>
              <a:buAutoNum type="arabicPeriod"/>
            </a:pPr>
            <a:r>
              <a:rPr lang="en-AU" dirty="0"/>
              <a:t>Use cumulative frequency count to copy elements, in sorted order, to a new array. The </a:t>
            </a:r>
            <a:r>
              <a:rPr lang="en-AU" dirty="0">
                <a:solidFill>
                  <a:srgbClr val="C00000"/>
                </a:solidFill>
              </a:rPr>
              <a:t>cumulative counts indicate</a:t>
            </a:r>
            <a:r>
              <a:rPr lang="en-AU" dirty="0"/>
              <a:t> </a:t>
            </a:r>
            <a:r>
              <a:rPr lang="en-AU" dirty="0">
                <a:solidFill>
                  <a:srgbClr val="C00000"/>
                </a:solidFill>
              </a:rPr>
              <a:t>which position </a:t>
            </a:r>
            <a:r>
              <a:rPr lang="en-AU" dirty="0"/>
              <a:t>to copy the elements to. </a:t>
            </a:r>
          </a:p>
        </p:txBody>
      </p:sp>
      <p:sp>
        <p:nvSpPr>
          <p:cNvPr id="3" name="Title 2">
            <a:extLst>
              <a:ext uri="{FF2B5EF4-FFF2-40B4-BE49-F238E27FC236}">
                <a16:creationId xmlns:a16="http://schemas.microsoft.com/office/drawing/2014/main" id="{4FFC51CE-3D81-4B43-B14C-AB1BFFEC625A}"/>
              </a:ext>
            </a:extLst>
          </p:cNvPr>
          <p:cNvSpPr>
            <a:spLocks noGrp="1"/>
          </p:cNvSpPr>
          <p:nvPr>
            <p:ph type="title"/>
          </p:nvPr>
        </p:nvSpPr>
        <p:spPr/>
        <p:txBody>
          <a:bodyPr/>
          <a:lstStyle/>
          <a:p>
            <a:r>
              <a:rPr lang="en-AU" dirty="0"/>
              <a:t>Distribution Sorting</a:t>
            </a:r>
          </a:p>
        </p:txBody>
      </p:sp>
    </p:spTree>
    <p:extLst>
      <p:ext uri="{BB962C8B-B14F-4D97-AF65-F5344CB8AC3E}">
        <p14:creationId xmlns:p14="http://schemas.microsoft.com/office/powerpoint/2010/main" val="3898106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a:themeElements>
    <a:clrScheme name="RMIT Access 2017">
      <a:dk1>
        <a:srgbClr val="333333"/>
      </a:dk1>
      <a:lt1>
        <a:srgbClr val="EBEBEB"/>
      </a:lt1>
      <a:dk2>
        <a:srgbClr val="000054"/>
      </a:dk2>
      <a:lt2>
        <a:srgbClr val="DCDDD4"/>
      </a:lt2>
      <a:accent1>
        <a:srgbClr val="000054"/>
      </a:accent1>
      <a:accent2>
        <a:srgbClr val="E60028"/>
      </a:accent2>
      <a:accent3>
        <a:srgbClr val="00B5AD"/>
      </a:accent3>
      <a:accent4>
        <a:srgbClr val="0078FF"/>
      </a:accent4>
      <a:accent5>
        <a:srgbClr val="FFCB05"/>
      </a:accent5>
      <a:accent6>
        <a:srgbClr val="44C8F5"/>
      </a:accent6>
      <a:hlink>
        <a:srgbClr val="0078FF"/>
      </a:hlink>
      <a:folHlink>
        <a:srgbClr val="E600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Slide_169_ver121017_ToITS.pptx" id="{72EDEB5F-9A10-4FF7-A98B-D2B4B7E1F4AF}" vid="{20BEB115-F99C-4404-8CF5-3ED686EA6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RMIT_Vietnam</Template>
  <TotalTime>4633</TotalTime>
  <Words>3401</Words>
  <Application>Microsoft Macintosh PowerPoint</Application>
  <PresentationFormat>On-screen Show (16:9)</PresentationFormat>
  <Paragraphs>940</Paragraphs>
  <Slides>72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Cambria Math</vt:lpstr>
      <vt:lpstr>Courier New</vt:lpstr>
      <vt:lpstr>Lucida Grande</vt:lpstr>
      <vt:lpstr>Wingdings</vt:lpstr>
      <vt:lpstr>blank</vt:lpstr>
      <vt:lpstr>Time and Space Tradeoffs</vt:lpstr>
      <vt:lpstr>Learning objectives</vt:lpstr>
      <vt:lpstr>Agenda</vt:lpstr>
      <vt:lpstr>1. Overview</vt:lpstr>
      <vt:lpstr>Time &amp; Space Trade offs</vt:lpstr>
      <vt:lpstr>Time &amp; Space Trade-offs</vt:lpstr>
      <vt:lpstr>2. Sort by Counting</vt:lpstr>
      <vt:lpstr>Count-based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vt:lpstr>
      <vt:lpstr>Distribution Sorting Analysis</vt:lpstr>
      <vt:lpstr>3. Hash Tables</vt:lpstr>
      <vt:lpstr>Set ADT</vt:lpstr>
      <vt:lpstr>Set ADT</vt:lpstr>
      <vt:lpstr>Hash Tables</vt:lpstr>
      <vt:lpstr>Hash Tables – Illustration </vt:lpstr>
      <vt:lpstr>Hash Tables – Definitions</vt:lpstr>
      <vt:lpstr>Hash Tables – Collisions</vt:lpstr>
      <vt:lpstr>Hash Tables – Choices</vt:lpstr>
      <vt:lpstr>Hash Tables – Hash Functions</vt:lpstr>
      <vt:lpstr>Perfect Hash Functions (static set)</vt:lpstr>
      <vt:lpstr>Size of Hash Table</vt:lpstr>
      <vt:lpstr>Collision Resolution</vt:lpstr>
      <vt:lpstr>3a. Separate Chaining Hashing</vt:lpstr>
      <vt:lpstr>Separate Chaining Hashing</vt:lpstr>
      <vt:lpstr>Separate Chaining Hashing</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Example</vt:lpstr>
      <vt:lpstr>Separate Chaining Hashing – Cost</vt:lpstr>
      <vt:lpstr>Separate Chaining Hashing – Analysis</vt:lpstr>
      <vt:lpstr>3b. Open Address Hashing</vt:lpstr>
      <vt:lpstr>Open Address Hashing – Overview</vt:lpstr>
      <vt:lpstr>OAH – Linear Probing</vt:lpstr>
      <vt:lpstr>OAH – Linear Probing</vt:lpstr>
      <vt:lpstr>OAH – Linear Probing</vt:lpstr>
      <vt:lpstr>OAH – Linear Probing</vt:lpstr>
      <vt:lpstr>OAH – Linear Probing</vt:lpstr>
      <vt:lpstr>OAH – Linear Probing</vt:lpstr>
      <vt:lpstr>OAH – Linear Probing</vt:lpstr>
      <vt:lpstr>OAH – Linear Probing</vt:lpstr>
      <vt:lpstr>OAH – Double Hashing</vt:lpstr>
      <vt:lpstr>OAH – Double Hashing</vt:lpstr>
      <vt:lpstr>OAH – Double Hashing</vt:lpstr>
      <vt:lpstr>Double Hashing – Comments</vt:lpstr>
      <vt:lpstr>Hashing Example</vt:lpstr>
      <vt:lpstr>Hashing Example</vt:lpstr>
      <vt:lpstr>Hashing Examples</vt:lpstr>
      <vt:lpstr>Hashing Example</vt:lpstr>
      <vt:lpstr>Applications of Hashing</vt:lpstr>
      <vt:lpstr>Wrapping things up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Usability and design principles</dc:title>
  <dc:creator>Duy Dang-Pham</dc:creator>
  <cp:lastModifiedBy>Joseph Nygate</cp:lastModifiedBy>
  <cp:revision>760</cp:revision>
  <dcterms:created xsi:type="dcterms:W3CDTF">2018-05-29T04:29:26Z</dcterms:created>
  <dcterms:modified xsi:type="dcterms:W3CDTF">2019-12-02T01:45:14Z</dcterms:modified>
</cp:coreProperties>
</file>