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3735"/>
    <a:srgbClr val="F62EE8"/>
    <a:srgbClr val="0099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82" autoAdjust="0"/>
  </p:normalViewPr>
  <p:slideViewPr>
    <p:cSldViewPr>
      <p:cViewPr varScale="1">
        <p:scale>
          <a:sx n="66" d="100"/>
          <a:sy n="66" d="100"/>
        </p:scale>
        <p:origin x="226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9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49CC-E52E-4446-B446-D2655FF2A075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FB37B-4974-4D2E-ABD1-92089184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FB37B-4974-4D2E-ABD1-920891847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EBA2-BA27-4C4A-A5B5-FF5E930DBE51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7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2895600" cy="5609628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t" anchorCtr="0"/>
          <a:lstStyle/>
          <a:p>
            <a:r>
              <a:rPr lang="az-Cyrl-AZ" sz="1200" b="1">
                <a:solidFill>
                  <a:schemeClr val="tx1"/>
                </a:solidFill>
              </a:rPr>
              <a:t>Ӝ </a:t>
            </a:r>
            <a:r>
              <a:rPr lang="en-US" sz="1200" b="1" err="1" smtClean="0">
                <a:solidFill>
                  <a:schemeClr val="tx1"/>
                </a:solidFill>
              </a:rPr>
              <a:t>arcpy</a:t>
            </a:r>
            <a:endParaRPr lang="en-US" sz="1200" b="1" smtClean="0">
              <a:solidFill>
                <a:schemeClr val="tx1"/>
              </a:solidFill>
            </a:endParaRPr>
          </a:p>
          <a:p>
            <a:endParaRPr lang="en-US" sz="700" b="1">
              <a:solidFill>
                <a:schemeClr val="tx1"/>
              </a:solidFill>
            </a:endParaRPr>
          </a:p>
          <a:p>
            <a:r>
              <a:rPr lang="en-US" sz="1200" u="sng" smtClean="0">
                <a:solidFill>
                  <a:schemeClr val="tx1"/>
                </a:solidFill>
              </a:rPr>
              <a:t>messaging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← </a:t>
            </a:r>
            <a:r>
              <a:rPr lang="en-US" sz="1200" err="1" smtClean="0">
                <a:solidFill>
                  <a:schemeClr val="tx1"/>
                </a:solidFill>
              </a:rPr>
              <a:t>AddMessage</a:t>
            </a:r>
            <a:r>
              <a:rPr lang="en-US" sz="1200" smtClean="0">
                <a:solidFill>
                  <a:schemeClr val="tx1"/>
                </a:solidFill>
              </a:rPr>
              <a:t>(message)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← </a:t>
            </a:r>
            <a:r>
              <a:rPr lang="en-US" sz="1200" err="1" smtClean="0">
                <a:solidFill>
                  <a:schemeClr val="tx1"/>
                </a:solidFill>
              </a:rPr>
              <a:t>GetMessages</a:t>
            </a:r>
            <a:r>
              <a:rPr lang="en-US" sz="1200" smtClean="0">
                <a:solidFill>
                  <a:schemeClr val="tx1"/>
                </a:solidFill>
              </a:rPr>
              <a:t>( )</a:t>
            </a:r>
          </a:p>
          <a:p>
            <a:endParaRPr lang="en-US" sz="700" smtClean="0">
              <a:solidFill>
                <a:schemeClr val="tx1"/>
              </a:solidFill>
            </a:endParaRPr>
          </a:p>
          <a:p>
            <a:r>
              <a:rPr lang="en-US" sz="1200" u="sng" smtClean="0">
                <a:solidFill>
                  <a:schemeClr val="tx1"/>
                </a:solidFill>
              </a:rPr>
              <a:t>licensing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← </a:t>
            </a:r>
            <a:r>
              <a:rPr lang="en-US" sz="1200" err="1" smtClean="0">
                <a:solidFill>
                  <a:schemeClr val="tx1"/>
                </a:solidFill>
              </a:rPr>
              <a:t>CheckOutExtension</a:t>
            </a:r>
            <a:r>
              <a:rPr lang="en-US" sz="1200" smtClean="0">
                <a:solidFill>
                  <a:schemeClr val="tx1"/>
                </a:solidFill>
              </a:rPr>
              <a:t>(ext. code)</a:t>
            </a:r>
          </a:p>
          <a:p>
            <a:endParaRPr lang="en-US" sz="700">
              <a:solidFill>
                <a:schemeClr val="tx1"/>
              </a:solidFill>
            </a:endParaRPr>
          </a:p>
          <a:p>
            <a:r>
              <a:rPr lang="en-US" sz="1200" u="sng" smtClean="0">
                <a:solidFill>
                  <a:srgbClr val="009900"/>
                </a:solidFill>
              </a:rPr>
              <a:t>describing data</a:t>
            </a:r>
          </a:p>
          <a:p>
            <a:r>
              <a:rPr lang="en-US" sz="1200" smtClean="0">
                <a:solidFill>
                  <a:srgbClr val="009900"/>
                </a:solidFill>
              </a:rPr>
              <a:t>← Describe(data)</a:t>
            </a:r>
          </a:p>
          <a:p>
            <a:endParaRPr lang="en-US" sz="700">
              <a:solidFill>
                <a:schemeClr val="tx1"/>
              </a:solidFill>
            </a:endParaRPr>
          </a:p>
          <a:p>
            <a:r>
              <a:rPr lang="en-US" sz="1200" u="sng" smtClean="0">
                <a:solidFill>
                  <a:srgbClr val="F62EE8"/>
                </a:solidFill>
              </a:rPr>
              <a:t>Create objects</a:t>
            </a:r>
          </a:p>
          <a:p>
            <a:r>
              <a:rPr lang="en-US" sz="1200">
                <a:solidFill>
                  <a:srgbClr val="F62EE8"/>
                </a:solidFill>
              </a:rPr>
              <a:t>← </a:t>
            </a:r>
            <a:r>
              <a:rPr lang="en-US" sz="1200" smtClean="0">
                <a:solidFill>
                  <a:srgbClr val="F62EE8"/>
                </a:solidFill>
              </a:rPr>
              <a:t>Array</a:t>
            </a:r>
          </a:p>
          <a:p>
            <a:r>
              <a:rPr lang="en-US" sz="1200">
                <a:solidFill>
                  <a:srgbClr val="F62EE8"/>
                </a:solidFill>
              </a:rPr>
              <a:t>← Point</a:t>
            </a:r>
            <a:br>
              <a:rPr lang="en-US" sz="1200">
                <a:solidFill>
                  <a:srgbClr val="F62EE8"/>
                </a:solidFill>
              </a:rPr>
            </a:br>
            <a:r>
              <a:rPr lang="en-US" sz="1200">
                <a:solidFill>
                  <a:srgbClr val="F62EE8"/>
                </a:solidFill>
              </a:rPr>
              <a:t>← </a:t>
            </a:r>
            <a:r>
              <a:rPr lang="en-US" sz="1200" smtClean="0">
                <a:solidFill>
                  <a:srgbClr val="F62EE8"/>
                </a:solidFill>
              </a:rPr>
              <a:t>Polyline</a:t>
            </a:r>
            <a:br>
              <a:rPr lang="en-US" sz="1200" smtClean="0">
                <a:solidFill>
                  <a:srgbClr val="F62EE8"/>
                </a:solidFill>
              </a:rPr>
            </a:br>
            <a:r>
              <a:rPr lang="en-US" sz="1200">
                <a:solidFill>
                  <a:srgbClr val="F62EE8"/>
                </a:solidFill>
              </a:rPr>
              <a:t>← </a:t>
            </a:r>
            <a:r>
              <a:rPr lang="en-US" sz="1200" smtClean="0">
                <a:solidFill>
                  <a:srgbClr val="F62EE8"/>
                </a:solidFill>
              </a:rPr>
              <a:t>Polygon</a:t>
            </a:r>
          </a:p>
          <a:p>
            <a:r>
              <a:rPr lang="en-US" sz="1200" smtClean="0">
                <a:solidFill>
                  <a:srgbClr val="F62EE8"/>
                </a:solidFill>
              </a:rPr>
              <a:t>← </a:t>
            </a:r>
            <a:r>
              <a:rPr lang="en-US" sz="1200" err="1" smtClean="0">
                <a:solidFill>
                  <a:srgbClr val="F62EE8"/>
                </a:solidFill>
              </a:rPr>
              <a:t>ValueTable</a:t>
            </a:r>
            <a:endParaRPr lang="en-US" sz="1200">
              <a:solidFill>
                <a:srgbClr val="F62EE8"/>
              </a:solidFill>
            </a:endParaRPr>
          </a:p>
          <a:p>
            <a:endParaRPr lang="en-US" sz="700" u="sng" smtClean="0">
              <a:solidFill>
                <a:schemeClr val="tx1"/>
              </a:solidFill>
            </a:endParaRPr>
          </a:p>
          <a:p>
            <a:r>
              <a:rPr lang="en-US" sz="1200" u="sng" smtClean="0">
                <a:solidFill>
                  <a:schemeClr val="tx1"/>
                </a:solidFill>
              </a:rPr>
              <a:t>parameters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← GetParameterAsText(index)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← SetParameterAsText(index, </a:t>
            </a:r>
            <a:r>
              <a:rPr lang="en-US" sz="1200" err="1" smtClean="0">
                <a:solidFill>
                  <a:schemeClr val="tx1"/>
                </a:solidFill>
              </a:rPr>
              <a:t>arg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</a:p>
          <a:p>
            <a:endParaRPr lang="en-US" sz="700">
              <a:solidFill>
                <a:schemeClr val="tx1"/>
              </a:solidFill>
            </a:endParaRPr>
          </a:p>
          <a:p>
            <a:r>
              <a:rPr lang="en-US" sz="1200" u="sng" smtClean="0">
                <a:solidFill>
                  <a:schemeClr val="accent4">
                    <a:lumMod val="75000"/>
                  </a:schemeClr>
                </a:solidFill>
              </a:rPr>
              <a:t>lists </a:t>
            </a:r>
          </a:p>
          <a:p>
            <a:r>
              <a:rPr lang="en-US" sz="1200" smtClean="0">
                <a:solidFill>
                  <a:schemeClr val="accent4">
                    <a:lumMod val="75000"/>
                  </a:schemeClr>
                </a:solidFill>
              </a:rPr>
              <a:t>← </a:t>
            </a:r>
            <a:r>
              <a:rPr lang="en-US" sz="1150">
                <a:solidFill>
                  <a:schemeClr val="accent4">
                    <a:lumMod val="75000"/>
                  </a:schemeClr>
                </a:solidFill>
              </a:rPr>
              <a:t>ListFields(dataset,{</a:t>
            </a:r>
            <a:r>
              <a:rPr lang="en-US" sz="1150" smtClean="0">
                <a:solidFill>
                  <a:schemeClr val="accent4">
                    <a:lumMod val="75000"/>
                  </a:schemeClr>
                </a:solidFill>
              </a:rPr>
              <a:t>wild_card</a:t>
            </a:r>
            <a:r>
              <a:rPr lang="en-US" sz="1150">
                <a:solidFill>
                  <a:schemeClr val="accent4">
                    <a:lumMod val="75000"/>
                  </a:schemeClr>
                </a:solidFill>
              </a:rPr>
              <a:t>}, {</a:t>
            </a:r>
            <a:r>
              <a:rPr lang="en-US" sz="1150" smtClean="0">
                <a:solidFill>
                  <a:schemeClr val="accent4">
                    <a:lumMod val="75000"/>
                  </a:schemeClr>
                </a:solidFill>
              </a:rPr>
              <a:t>field_type</a:t>
            </a:r>
            <a:r>
              <a:rPr lang="en-US" sz="1150">
                <a:solidFill>
                  <a:schemeClr val="accent4">
                    <a:lumMod val="75000"/>
                  </a:schemeClr>
                </a:solidFill>
              </a:rPr>
              <a:t>})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 ← </a:t>
            </a:r>
            <a:r>
              <a:rPr lang="en-US" sz="1200" smtClean="0">
                <a:solidFill>
                  <a:schemeClr val="accent4">
                    <a:lumMod val="75000"/>
                  </a:schemeClr>
                </a:solidFill>
              </a:rPr>
              <a:t>ListRasters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({</a:t>
            </a:r>
            <a:r>
              <a:rPr lang="en-US" sz="1200" smtClean="0">
                <a:solidFill>
                  <a:schemeClr val="accent4">
                    <a:lumMod val="75000"/>
                  </a:schemeClr>
                </a:solidFill>
              </a:rPr>
              <a:t>wild_card</a:t>
            </a:r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}, {</a:t>
            </a:r>
            <a:r>
              <a:rPr lang="en-US" sz="1200" smtClean="0">
                <a:solidFill>
                  <a:schemeClr val="accent4">
                    <a:lumMod val="75000"/>
                  </a:schemeClr>
                </a:solidFill>
              </a:rPr>
              <a:t>geom_type}) </a:t>
            </a:r>
            <a:endParaRPr lang="en-US" sz="120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700" smtClean="0">
              <a:solidFill>
                <a:schemeClr val="tx1"/>
              </a:solidFill>
            </a:endParaRPr>
          </a:p>
          <a:p>
            <a:r>
              <a:rPr lang="en-US" sz="1200" u="sng" smtClean="0">
                <a:solidFill>
                  <a:srgbClr val="C00000"/>
                </a:solidFill>
              </a:rPr>
              <a:t>tools</a:t>
            </a:r>
          </a:p>
          <a:p>
            <a:r>
              <a:rPr lang="en-US" sz="1200" smtClean="0">
                <a:solidFill>
                  <a:srgbClr val="C00000"/>
                </a:solidFill>
              </a:rPr>
              <a:t>← </a:t>
            </a:r>
            <a:r>
              <a:rPr lang="en-US" sz="1200" err="1" smtClean="0">
                <a:solidFill>
                  <a:srgbClr val="C00000"/>
                </a:solidFill>
              </a:rPr>
              <a:t>Buffer_analysis</a:t>
            </a:r>
            <a:r>
              <a:rPr lang="en-US" sz="1200" smtClean="0">
                <a:solidFill>
                  <a:srgbClr val="C00000"/>
                </a:solidFill>
              </a:rPr>
              <a:t>(</a:t>
            </a:r>
            <a:r>
              <a:rPr lang="en-US" sz="1200" err="1" smtClean="0">
                <a:solidFill>
                  <a:srgbClr val="C00000"/>
                </a:solidFill>
              </a:rPr>
              <a:t>params</a:t>
            </a:r>
            <a:r>
              <a:rPr lang="en-US" sz="1200" smtClean="0">
                <a:solidFill>
                  <a:srgbClr val="C00000"/>
                </a:solidFill>
              </a:rPr>
              <a:t>…)</a:t>
            </a:r>
          </a:p>
          <a:p>
            <a:r>
              <a:rPr lang="en-US" sz="1200" smtClean="0">
                <a:solidFill>
                  <a:srgbClr val="C00000"/>
                </a:solidFill>
              </a:rPr>
              <a:t>← </a:t>
            </a:r>
            <a:r>
              <a:rPr lang="en-US" sz="1200" err="1" smtClean="0">
                <a:solidFill>
                  <a:srgbClr val="C00000"/>
                </a:solidFill>
              </a:rPr>
              <a:t>sa.SquareRoot</a:t>
            </a:r>
            <a:r>
              <a:rPr lang="en-US" sz="1200" smtClean="0">
                <a:solidFill>
                  <a:srgbClr val="C00000"/>
                </a:solidFill>
              </a:rPr>
              <a:t>(</a:t>
            </a:r>
            <a:r>
              <a:rPr lang="en-US" sz="1200" err="1" smtClean="0">
                <a:solidFill>
                  <a:srgbClr val="C00000"/>
                </a:solidFill>
              </a:rPr>
              <a:t>params</a:t>
            </a:r>
            <a:r>
              <a:rPr lang="en-US" sz="1200" smtClean="0">
                <a:solidFill>
                  <a:srgbClr val="C00000"/>
                </a:solidFill>
              </a:rPr>
              <a:t>…)</a:t>
            </a:r>
          </a:p>
          <a:p>
            <a:endParaRPr lang="en-US" sz="1200">
              <a:solidFill>
                <a:srgbClr val="C00000"/>
              </a:solidFill>
            </a:endParaRPr>
          </a:p>
          <a:p>
            <a:r>
              <a:rPr lang="en-US" sz="1200" u="sng" smtClean="0">
                <a:solidFill>
                  <a:schemeClr val="tx1"/>
                </a:solidFill>
              </a:rPr>
              <a:t>exceptions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← ExecuteError</a:t>
            </a:r>
            <a:endParaRPr lang="en-US" sz="1200" u="sng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5100" y="6096000"/>
            <a:ext cx="2882900" cy="685800"/>
          </a:xfrm>
          <a:prstGeom prst="rect">
            <a:avLst/>
          </a:prstGeom>
          <a:noFill/>
          <a:ln w="76200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 smtClean="0">
                <a:solidFill>
                  <a:schemeClr val="tx1"/>
                </a:solidFill>
              </a:rPr>
              <a:t>҈ 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arcpy.env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‡ </a:t>
            </a:r>
            <a:r>
              <a:rPr lang="en-US" sz="1200" err="1" smtClean="0">
                <a:solidFill>
                  <a:schemeClr val="tx1"/>
                </a:solidFill>
              </a:rPr>
              <a:t>overwriteOutput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‡ workspace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155140"/>
            <a:ext cx="2667000" cy="365407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 smtClean="0">
                <a:solidFill>
                  <a:schemeClr val="tx1"/>
                </a:solidFill>
              </a:rPr>
              <a:t>҈ </a:t>
            </a:r>
            <a:r>
              <a:rPr lang="en-US" sz="1200" u="sng" smtClean="0">
                <a:solidFill>
                  <a:schemeClr val="tx1"/>
                </a:solidFill>
              </a:rPr>
              <a:t>Describe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† </a:t>
            </a:r>
            <a:r>
              <a:rPr lang="en-US" sz="1200" err="1" smtClean="0">
                <a:solidFill>
                  <a:schemeClr val="tx1"/>
                </a:solidFill>
              </a:rPr>
              <a:t>baseName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    † </a:t>
            </a:r>
            <a:r>
              <a:rPr lang="en-US" sz="1200" err="1">
                <a:solidFill>
                  <a:schemeClr val="tx1"/>
                </a:solidFill>
              </a:rPr>
              <a:t>d</a:t>
            </a:r>
            <a:r>
              <a:rPr lang="en-US" sz="1200" err="1" smtClean="0">
                <a:solidFill>
                  <a:schemeClr val="tx1"/>
                </a:solidFill>
              </a:rPr>
              <a:t>ataType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† extension</a:t>
            </a:r>
            <a:endParaRPr lang="en-US" sz="1200">
              <a:solidFill>
                <a:schemeClr val="tx1"/>
              </a:solidFill>
            </a:endParaRPr>
          </a:p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96892" y="959809"/>
            <a:ext cx="1456257" cy="640391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>
                <a:solidFill>
                  <a:schemeClr val="tx1"/>
                </a:solidFill>
              </a:rPr>
              <a:t> ҈ </a:t>
            </a:r>
            <a:r>
              <a:rPr lang="en-US" sz="1200" u="sng" smtClean="0">
                <a:solidFill>
                  <a:schemeClr val="tx1"/>
                </a:solidFill>
              </a:rPr>
              <a:t>DataSet</a:t>
            </a:r>
            <a:endParaRPr lang="en-US" sz="1200" u="sng">
              <a:solidFill>
                <a:schemeClr val="tx1"/>
              </a:solidFill>
            </a:endParaRPr>
          </a:p>
          <a:p>
            <a:r>
              <a:rPr lang="en-US" sz="1200">
                <a:solidFill>
                  <a:prstClr val="black"/>
                </a:solidFill>
              </a:rPr>
              <a:t>     † </a:t>
            </a:r>
            <a:r>
              <a:rPr lang="en-US" sz="1200" smtClean="0">
                <a:solidFill>
                  <a:schemeClr val="tx1"/>
                </a:solidFill>
              </a:rPr>
              <a:t>datasetType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 † extent</a:t>
            </a:r>
            <a:r>
              <a:rPr lang="en-US" sz="1200">
                <a:solidFill>
                  <a:schemeClr val="tx1"/>
                </a:solidFill>
              </a:rPr>
              <a:t/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5762601"/>
            <a:ext cx="2936052" cy="1019199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smtClean="0">
                <a:solidFill>
                  <a:schemeClr val="tx1"/>
                </a:solidFill>
              </a:rPr>
              <a:t>† Read only property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‡ Read/write property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← Method</a:t>
            </a:r>
          </a:p>
          <a:p>
            <a:r>
              <a:rPr lang="az-Cyrl-AZ" sz="1200" smtClean="0">
                <a:solidFill>
                  <a:schemeClr val="tx1"/>
                </a:solidFill>
              </a:rPr>
              <a:t>҈</a:t>
            </a:r>
            <a:r>
              <a:rPr lang="en-US" sz="1200" smtClean="0">
                <a:solidFill>
                  <a:schemeClr val="tx1"/>
                </a:solidFill>
              </a:rPr>
              <a:t> Class</a:t>
            </a:r>
          </a:p>
          <a:p>
            <a:r>
              <a:rPr lang="az-Cyrl-AZ" sz="1200">
                <a:solidFill>
                  <a:schemeClr val="tx1"/>
                </a:solidFill>
              </a:rPr>
              <a:t>Ӝ </a:t>
            </a:r>
            <a:r>
              <a:rPr lang="en-US" sz="1200" smtClean="0">
                <a:solidFill>
                  <a:schemeClr val="tx1"/>
                </a:solidFill>
              </a:rPr>
              <a:t>Package or module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96000" y="152585"/>
            <a:ext cx="2936052" cy="365663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600">
              <a:solidFill>
                <a:schemeClr val="tx1"/>
              </a:solidFill>
            </a:endParaRPr>
          </a:p>
          <a:p>
            <a:r>
              <a:rPr lang="az-Cyrl-AZ" sz="1200" smtClean="0">
                <a:solidFill>
                  <a:schemeClr val="tx1"/>
                </a:solidFill>
              </a:rPr>
              <a:t>Ӝ </a:t>
            </a:r>
            <a:r>
              <a:rPr lang="en-US" sz="1200" u="sng" err="1" smtClean="0">
                <a:solidFill>
                  <a:schemeClr val="tx1"/>
                </a:solidFill>
              </a:rPr>
              <a:t>arcpy.da</a:t>
            </a:r>
            <a:endParaRPr lang="en-US" sz="1200" u="sng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← </a:t>
            </a:r>
            <a:r>
              <a:rPr lang="en-US" sz="1200">
                <a:solidFill>
                  <a:schemeClr val="tx1"/>
                </a:solidFill>
              </a:rPr>
              <a:t>SearchCursor(data, fields, </a:t>
            </a:r>
            <a:r>
              <a:rPr lang="en-US" sz="1200" smtClean="0">
                <a:solidFill>
                  <a:schemeClr val="tx1"/>
                </a:solidFill>
              </a:rPr>
              <a:t>{where</a:t>
            </a:r>
            <a:r>
              <a:rPr lang="en-US" sz="1200">
                <a:solidFill>
                  <a:schemeClr val="tx1"/>
                </a:solidFill>
              </a:rPr>
              <a:t>}, </a:t>
            </a:r>
            <a:r>
              <a:rPr lang="en-US" sz="1200" smtClean="0">
                <a:solidFill>
                  <a:schemeClr val="tx1"/>
                </a:solidFill>
              </a:rPr>
              <a:t>…)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← </a:t>
            </a:r>
            <a:r>
              <a:rPr lang="en-US" sz="1200">
                <a:solidFill>
                  <a:schemeClr val="tx1"/>
                </a:solidFill>
              </a:rPr>
              <a:t>UdpdateCursor(data, </a:t>
            </a:r>
            <a:r>
              <a:rPr lang="en-US" sz="1200" smtClean="0">
                <a:solidFill>
                  <a:schemeClr val="tx1"/>
                </a:solidFill>
              </a:rPr>
              <a:t>fields, {where}…)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    ← InsertCursor(data, fields)</a:t>
            </a:r>
          </a:p>
          <a:p>
            <a:endParaRPr lang="en-US" sz="1200" smtClean="0">
              <a:solidFill>
                <a:schemeClr val="tx1"/>
              </a:solidFill>
            </a:endParaRPr>
          </a:p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5000" y="420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>
                <a:solidFill>
                  <a:srgbClr val="00B0F0"/>
                </a:solidFill>
              </a:rPr>
              <a:t>arcpy</a:t>
            </a:r>
            <a:r>
              <a:rPr lang="en-US" b="1" smtClean="0">
                <a:solidFill>
                  <a:srgbClr val="00B0F0"/>
                </a:solidFill>
              </a:rPr>
              <a:t> functions</a:t>
            </a:r>
            <a:endParaRPr lang="en-US" b="1">
              <a:solidFill>
                <a:srgbClr val="00B0F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276600" y="3968236"/>
            <a:ext cx="3048000" cy="2813564"/>
            <a:chOff x="778934" y="3797951"/>
            <a:chExt cx="2525485" cy="2177805"/>
          </a:xfrm>
        </p:grpSpPr>
        <p:sp>
          <p:nvSpPr>
            <p:cNvPr id="5" name="Rectangle 4"/>
            <p:cNvSpPr/>
            <p:nvPr/>
          </p:nvSpPr>
          <p:spPr>
            <a:xfrm>
              <a:off x="778934" y="3797951"/>
              <a:ext cx="2209800" cy="2177805"/>
            </a:xfrm>
            <a:prstGeom prst="rect">
              <a:avLst/>
            </a:pr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az-Cyrl-AZ" sz="1200">
                  <a:solidFill>
                    <a:schemeClr val="tx1"/>
                  </a:solidFill>
                </a:rPr>
                <a:t>҈ </a:t>
              </a:r>
              <a:r>
                <a:rPr lang="en-US" sz="1200" smtClean="0">
                  <a:solidFill>
                    <a:schemeClr val="tx1"/>
                  </a:solidFill>
                </a:rPr>
                <a:t>Array</a:t>
              </a:r>
            </a:p>
            <a:p>
              <a:r>
                <a:rPr lang="az-Cyrl-AZ" sz="1200" smtClean="0">
                  <a:solidFill>
                    <a:schemeClr val="tx1"/>
                  </a:solidFill>
                </a:rPr>
                <a:t>҈ </a:t>
              </a:r>
              <a:r>
                <a:rPr lang="en-US" sz="1200" u="sng" smtClean="0">
                  <a:solidFill>
                    <a:schemeClr val="tx1"/>
                  </a:solidFill>
                </a:rPr>
                <a:t>Field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† name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† type</a:t>
              </a:r>
            </a:p>
            <a:p>
              <a:r>
                <a:rPr lang="az-Cyrl-AZ" sz="1200">
                  <a:solidFill>
                    <a:schemeClr val="tx1"/>
                  </a:solidFill>
                </a:rPr>
                <a:t>҈ </a:t>
              </a:r>
              <a:r>
                <a:rPr lang="en-US" sz="1200" smtClean="0">
                  <a:solidFill>
                    <a:schemeClr val="tx1"/>
                  </a:solidFill>
                </a:rPr>
                <a:t>Geometry</a:t>
              </a:r>
            </a:p>
            <a:p>
              <a:r>
                <a:rPr lang="az-Cyrl-AZ" sz="1200" smtClean="0">
                  <a:solidFill>
                    <a:schemeClr val="tx1"/>
                  </a:solidFill>
                </a:rPr>
                <a:t>҈ </a:t>
              </a:r>
              <a:r>
                <a:rPr lang="en-US" sz="1200" u="sng" smtClean="0">
                  <a:solidFill>
                    <a:schemeClr val="tx1"/>
                  </a:solidFill>
                </a:rPr>
                <a:t>Result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† </a:t>
              </a:r>
              <a:r>
                <a:rPr lang="en-US" sz="1200" err="1" smtClean="0">
                  <a:solidFill>
                    <a:schemeClr val="tx1"/>
                  </a:solidFill>
                </a:rPr>
                <a:t>outputcount</a:t>
              </a:r>
              <a:endParaRPr lang="en-US" sz="1200" smtClean="0">
                <a:solidFill>
                  <a:schemeClr val="tx1"/>
                </a:solidFill>
              </a:endParaRP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← </a:t>
              </a:r>
              <a:r>
                <a:rPr lang="en-US" sz="1200" err="1" smtClean="0">
                  <a:solidFill>
                    <a:schemeClr val="tx1"/>
                  </a:solidFill>
                </a:rPr>
                <a:t>getOutput</a:t>
              </a:r>
              <a:r>
                <a:rPr lang="en-US" sz="1200" smtClean="0">
                  <a:solidFill>
                    <a:schemeClr val="tx1"/>
                  </a:solidFill>
                </a:rPr>
                <a:t>(index)</a:t>
              </a:r>
            </a:p>
            <a:p>
              <a:r>
                <a:rPr lang="az-Cyrl-AZ" sz="1200" smtClean="0">
                  <a:solidFill>
                    <a:schemeClr val="tx1"/>
                  </a:solidFill>
                </a:rPr>
                <a:t>҈ </a:t>
              </a:r>
              <a:r>
                <a:rPr lang="en-US" sz="1200" smtClean="0">
                  <a:solidFill>
                    <a:schemeClr val="tx1"/>
                  </a:solidFill>
                </a:rPr>
                <a:t>Point</a:t>
              </a:r>
            </a:p>
            <a:p>
              <a:r>
                <a:rPr lang="az-Cyrl-AZ" sz="1200">
                  <a:solidFill>
                    <a:schemeClr val="tx1"/>
                  </a:solidFill>
                </a:rPr>
                <a:t>҈ </a:t>
              </a:r>
              <a:r>
                <a:rPr lang="en-US" sz="1200" smtClean="0">
                  <a:solidFill>
                    <a:schemeClr val="tx1"/>
                  </a:solidFill>
                </a:rPr>
                <a:t>Polyline</a:t>
              </a:r>
            </a:p>
            <a:p>
              <a:r>
                <a:rPr lang="az-Cyrl-AZ" sz="1200">
                  <a:solidFill>
                    <a:schemeClr val="tx1"/>
                  </a:solidFill>
                </a:rPr>
                <a:t>҈ </a:t>
              </a:r>
              <a:r>
                <a:rPr lang="en-US" sz="1200" smtClean="0">
                  <a:solidFill>
                    <a:schemeClr val="tx1"/>
                  </a:solidFill>
                </a:rPr>
                <a:t>Polygon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az-Cyrl-AZ" sz="1200" smtClean="0">
                  <a:solidFill>
                    <a:schemeClr val="tx1"/>
                  </a:solidFill>
                </a:rPr>
                <a:t>҈ </a:t>
              </a:r>
              <a:r>
                <a:rPr lang="en-US" sz="1200" smtClean="0">
                  <a:solidFill>
                    <a:schemeClr val="tx1"/>
                  </a:solidFill>
                </a:rPr>
                <a:t>SpatialReference(item)</a:t>
              </a:r>
            </a:p>
            <a:p>
              <a:r>
                <a:rPr lang="az-Cyrl-AZ" sz="1200">
                  <a:solidFill>
                    <a:schemeClr val="tx1"/>
                  </a:solidFill>
                </a:rPr>
                <a:t>҈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200" err="1" smtClean="0">
                  <a:solidFill>
                    <a:schemeClr val="tx1"/>
                  </a:solidFill>
                </a:rPr>
                <a:t>ValueTable</a:t>
              </a:r>
              <a:r>
                <a:rPr lang="en-US" sz="1200" smtClean="0">
                  <a:solidFill>
                    <a:schemeClr val="tx1"/>
                  </a:solidFill>
                </a:rPr>
                <a:t/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    ←</a:t>
              </a:r>
              <a:r>
                <a:rPr lang="en-US" sz="1200" err="1" smtClean="0">
                  <a:solidFill>
                    <a:schemeClr val="tx1"/>
                  </a:solidFill>
                </a:rPr>
                <a:t>AddRow</a:t>
              </a:r>
              <a:endParaRPr lang="en-US" sz="1200" smtClean="0">
                <a:solidFill>
                  <a:schemeClr val="tx1"/>
                </a:solidFill>
              </a:endParaRPr>
            </a:p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85219" y="3854882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chemeClr val="accent2">
                      <a:lumMod val="75000"/>
                    </a:schemeClr>
                  </a:solidFill>
                </a:rPr>
                <a:t>other </a:t>
              </a:r>
            </a:p>
            <a:p>
              <a:r>
                <a:rPr lang="en-US" b="1" smtClean="0">
                  <a:solidFill>
                    <a:schemeClr val="accent2">
                      <a:lumMod val="75000"/>
                    </a:schemeClr>
                  </a:solidFill>
                </a:rPr>
                <a:t>objects</a:t>
              </a:r>
              <a:endParaRPr 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572000" y="152400"/>
            <a:ext cx="134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3">
                    <a:lumMod val="50000"/>
                  </a:schemeClr>
                </a:solidFill>
              </a:rPr>
              <a:t>describe data objects</a:t>
            </a:r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6059269"/>
            <a:ext cx="151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environment settings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0" y="3962400"/>
            <a:ext cx="2936052" cy="1676400"/>
            <a:chOff x="6934200" y="3325586"/>
            <a:chExt cx="2057400" cy="2008414"/>
          </a:xfrm>
        </p:grpSpPr>
        <p:sp>
          <p:nvSpPr>
            <p:cNvPr id="10" name="Rectangle 9"/>
            <p:cNvSpPr/>
            <p:nvPr/>
          </p:nvSpPr>
          <p:spPr>
            <a:xfrm>
              <a:off x="6934200" y="3325586"/>
              <a:ext cx="2057400" cy="2008414"/>
            </a:xfrm>
            <a:prstGeom prst="rect">
              <a:avLst/>
            </a:prstGeom>
            <a:noFill/>
            <a:ln w="76200" cmpd="sng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500" smtClean="0">
                  <a:solidFill>
                    <a:schemeClr val="tx1"/>
                  </a:solidFill>
                </a:rPr>
                <a:t/>
              </a:r>
              <a:br>
                <a:rPr lang="en-US" sz="500" smtClean="0">
                  <a:solidFill>
                    <a:schemeClr val="tx1"/>
                  </a:solidFill>
                </a:rPr>
              </a:br>
              <a:r>
                <a:rPr lang="az-Cyrl-AZ" sz="1200" smtClean="0">
                  <a:solidFill>
                    <a:schemeClr val="tx1"/>
                  </a:solidFill>
                </a:rPr>
                <a:t>Ӝ </a:t>
              </a:r>
              <a:r>
                <a:rPr lang="en-US" sz="1200" u="sng" err="1" smtClean="0">
                  <a:solidFill>
                    <a:schemeClr val="tx1"/>
                  </a:solidFill>
                </a:rPr>
                <a:t>arcpy.mapping</a:t>
              </a:r>
              <a:endParaRPr lang="en-US" sz="1200" u="sng" smtClean="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200" smtClean="0">
                  <a:solidFill>
                    <a:schemeClr val="tx1"/>
                  </a:solidFill>
                </a:rPr>
                <a:t>   </a:t>
              </a:r>
              <a:r>
                <a:rPr lang="az-Cyrl-AZ" sz="1200" smtClean="0">
                  <a:solidFill>
                    <a:schemeClr val="tx1"/>
                  </a:solidFill>
                </a:rPr>
                <a:t>҈ </a:t>
              </a:r>
              <a:r>
                <a:rPr lang="en-US" sz="1200" smtClean="0">
                  <a:solidFill>
                    <a:schemeClr val="tx1"/>
                  </a:solidFill>
                </a:rPr>
                <a:t>Layer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 </a:t>
              </a:r>
              <a:r>
                <a:rPr lang="en-US" sz="1200" smtClean="0">
                  <a:solidFill>
                    <a:schemeClr val="tx1"/>
                  </a:solidFill>
                </a:rPr>
                <a:t>        ‡ visible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     ‡ name 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</a:t>
              </a:r>
              <a:r>
                <a:rPr lang="az-Cyrl-AZ" sz="1200" smtClean="0">
                  <a:solidFill>
                    <a:schemeClr val="tx1"/>
                  </a:solidFill>
                </a:rPr>
                <a:t>҈</a:t>
              </a:r>
              <a:r>
                <a:rPr lang="en-US" sz="1200" smtClean="0">
                  <a:solidFill>
                    <a:schemeClr val="tx1"/>
                  </a:solidFill>
                </a:rPr>
                <a:t> </a:t>
              </a:r>
              <a:r>
                <a:rPr lang="en-US" sz="1200" err="1" smtClean="0">
                  <a:solidFill>
                    <a:schemeClr val="tx1"/>
                  </a:solidFill>
                </a:rPr>
                <a:t>MapDocument</a:t>
              </a:r>
              <a:endParaRPr lang="en-US" sz="1200" smtClean="0">
                <a:solidFill>
                  <a:schemeClr val="tx1"/>
                </a:solidFill>
              </a:endParaRP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← </a:t>
              </a:r>
              <a:r>
                <a:rPr lang="en-US" sz="1200" err="1" smtClean="0">
                  <a:solidFill>
                    <a:schemeClr val="tx1"/>
                  </a:solidFill>
                </a:rPr>
                <a:t>AddLayer</a:t>
              </a:r>
              <a:r>
                <a:rPr lang="en-US" sz="1200" smtClean="0">
                  <a:solidFill>
                    <a:schemeClr val="tx1"/>
                  </a:solidFill>
                </a:rPr>
                <a:t>(</a:t>
              </a:r>
              <a:r>
                <a:rPr lang="en-US" sz="1200" err="1" smtClean="0">
                  <a:solidFill>
                    <a:schemeClr val="tx1"/>
                  </a:solidFill>
                </a:rPr>
                <a:t>df,layer</a:t>
              </a:r>
              <a:r>
                <a:rPr lang="en-US" sz="1200" smtClean="0">
                  <a:solidFill>
                    <a:schemeClr val="tx1"/>
                  </a:solidFill>
                </a:rPr>
                <a:t>…)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← </a:t>
              </a:r>
              <a:r>
                <a:rPr lang="en-US" sz="1200" err="1" smtClean="0">
                  <a:solidFill>
                    <a:schemeClr val="tx1"/>
                  </a:solidFill>
                </a:rPr>
                <a:t>ListLayers</a:t>
              </a:r>
              <a:r>
                <a:rPr lang="en-US" sz="1200" smtClean="0">
                  <a:solidFill>
                    <a:schemeClr val="tx1"/>
                  </a:solidFill>
                </a:rPr>
                <a:t>(map, …)</a:t>
              </a:r>
            </a:p>
            <a:p>
              <a:r>
                <a:rPr lang="en-US" sz="1200" smtClean="0">
                  <a:solidFill>
                    <a:schemeClr val="tx1"/>
                  </a:solidFill>
                </a:rPr>
                <a:t>    ←</a:t>
              </a:r>
              <a:r>
                <a:rPr lang="en-US" sz="1200" err="1" smtClean="0">
                  <a:solidFill>
                    <a:schemeClr val="tx1"/>
                  </a:solidFill>
                </a:rPr>
                <a:t>ExportToPNG</a:t>
              </a:r>
              <a:r>
                <a:rPr lang="en-US" sz="1200" smtClean="0">
                  <a:solidFill>
                    <a:schemeClr val="tx1"/>
                  </a:solidFill>
                </a:rPr>
                <a:t>(map, pic,…)</a:t>
              </a:r>
            </a:p>
            <a:p>
              <a:endParaRPr lang="en-US" sz="1200" smtClean="0">
                <a:solidFill>
                  <a:schemeClr val="tx1"/>
                </a:solidFill>
              </a:endParaRPr>
            </a:p>
            <a:p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47000" y="336368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7030A0"/>
                  </a:solidFill>
                </a:rPr>
                <a:t>      mapping</a:t>
              </a:r>
              <a:endParaRPr lang="en-US" b="1">
                <a:solidFill>
                  <a:srgbClr val="7030A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8600" y="11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arcpy</a:t>
            </a:r>
            <a:r>
              <a:rPr lang="en-US" b="1" smtClean="0"/>
              <a:t> cheatsheet</a:t>
            </a:r>
            <a:endParaRPr lang="en-US" b="1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1743528" y="1982179"/>
            <a:ext cx="153307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48400" y="3156816"/>
            <a:ext cx="1517650" cy="468086"/>
          </a:xfrm>
          <a:prstGeom prst="rect">
            <a:avLst/>
          </a:prstGeom>
          <a:noFill/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 smtClean="0">
                <a:solidFill>
                  <a:schemeClr val="tx1"/>
                </a:solidFill>
              </a:rPr>
              <a:t>҈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err="1" smtClean="0">
                <a:solidFill>
                  <a:schemeClr val="tx1"/>
                </a:solidFill>
              </a:rPr>
              <a:t>InsertCursor</a:t>
            </a:r>
            <a:endParaRPr lang="en-US" sz="1200" smtClean="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← insertRow(row)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51575" y="2057400"/>
            <a:ext cx="1514475" cy="990600"/>
          </a:xfrm>
          <a:prstGeom prst="rect">
            <a:avLst/>
          </a:prstGeom>
          <a:noFill/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 smtClean="0">
                <a:solidFill>
                  <a:schemeClr val="tx1"/>
                </a:solidFill>
              </a:rPr>
              <a:t>҈ </a:t>
            </a:r>
            <a:r>
              <a:rPr lang="en-US" sz="1200">
                <a:solidFill>
                  <a:schemeClr val="tx1"/>
                </a:solidFill>
              </a:rPr>
              <a:t>UpdateCursor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   ←next( )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    ←reset( )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  ←</a:t>
            </a:r>
            <a:r>
              <a:rPr lang="en-US" sz="1200" err="1">
                <a:solidFill>
                  <a:schemeClr val="tx1"/>
                </a:solidFill>
              </a:rPr>
              <a:t>u</a:t>
            </a:r>
            <a:r>
              <a:rPr lang="en-US" sz="1200" smtClean="0">
                <a:solidFill>
                  <a:schemeClr val="tx1"/>
                </a:solidFill>
              </a:rPr>
              <a:t>pdateRow(row)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  ←</a:t>
            </a:r>
            <a:r>
              <a:rPr lang="en-US" sz="1200" err="1">
                <a:solidFill>
                  <a:schemeClr val="tx1"/>
                </a:solidFill>
              </a:rPr>
              <a:t>d</a:t>
            </a:r>
            <a:r>
              <a:rPr lang="en-US" sz="1200" smtClean="0">
                <a:solidFill>
                  <a:schemeClr val="tx1"/>
                </a:solidFill>
              </a:rPr>
              <a:t>eleteRow( )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0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DAA600"/>
                </a:solidFill>
              </a:rPr>
              <a:t>cursors (data access)</a:t>
            </a:r>
            <a:endParaRPr lang="en-US" b="1">
              <a:solidFill>
                <a:srgbClr val="DAA6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61100" y="1276350"/>
            <a:ext cx="1514475" cy="628650"/>
          </a:xfrm>
          <a:prstGeom prst="rect">
            <a:avLst/>
          </a:prstGeom>
          <a:noFill/>
          <a:ln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 smtClean="0">
                <a:solidFill>
                  <a:schemeClr val="tx1"/>
                </a:solidFill>
              </a:rPr>
              <a:t>҈ 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SearchCursor</a:t>
            </a:r>
            <a:r>
              <a:rPr lang="en-US" sz="1200">
                <a:solidFill>
                  <a:schemeClr val="tx1"/>
                </a:solidFill>
              </a:rPr>
              <a:t/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smtClean="0">
                <a:solidFill>
                  <a:schemeClr val="tx1"/>
                </a:solidFill>
              </a:rPr>
              <a:t>   ←next( )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    ←reset( 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26791" y="5715000"/>
            <a:ext cx="134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cheatsheet         key</a:t>
            </a:r>
            <a:endParaRPr lang="en-US" b="1"/>
          </a:p>
        </p:txBody>
      </p:sp>
      <p:cxnSp>
        <p:nvCxnSpPr>
          <p:cNvPr id="52" name="Straight Connector 51"/>
          <p:cNvCxnSpPr/>
          <p:nvPr/>
        </p:nvCxnSpPr>
        <p:spPr>
          <a:xfrm>
            <a:off x="1143000" y="2590800"/>
            <a:ext cx="2011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54680" y="2590800"/>
            <a:ext cx="0" cy="152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54680" y="4114800"/>
            <a:ext cx="121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848600" y="2286000"/>
            <a:ext cx="990600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u="sng" smtClean="0"/>
              <a:t>geometry tokens</a:t>
            </a:r>
          </a:p>
          <a:p>
            <a:r>
              <a:rPr lang="en-US" sz="1100" smtClean="0"/>
              <a:t>SHAPE@</a:t>
            </a:r>
          </a:p>
          <a:p>
            <a:r>
              <a:rPr lang="en-US" sz="1100" smtClean="0"/>
              <a:t>SHAPE@XY</a:t>
            </a:r>
          </a:p>
          <a:p>
            <a:r>
              <a:rPr lang="en-US" sz="1100" smtClean="0"/>
              <a:t>SHAPE@AREA</a:t>
            </a:r>
            <a:endParaRPr lang="en-US" sz="1100"/>
          </a:p>
        </p:txBody>
      </p:sp>
      <p:cxnSp>
        <p:nvCxnSpPr>
          <p:cNvPr id="74" name="Elbow Connector 73"/>
          <p:cNvCxnSpPr/>
          <p:nvPr/>
        </p:nvCxnSpPr>
        <p:spPr>
          <a:xfrm flipV="1">
            <a:off x="2971800" y="4302479"/>
            <a:ext cx="304800" cy="15681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flipV="1">
            <a:off x="2133600" y="5029200"/>
            <a:ext cx="1127760" cy="228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388028" y="1706673"/>
            <a:ext cx="1465122" cy="640391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>
                <a:solidFill>
                  <a:schemeClr val="tx1"/>
                </a:solidFill>
              </a:rPr>
              <a:t> ҈ </a:t>
            </a:r>
            <a:r>
              <a:rPr lang="en-US" sz="1200" u="sng" err="1">
                <a:solidFill>
                  <a:schemeClr val="tx1"/>
                </a:solidFill>
              </a:rPr>
              <a:t>FeatureClass</a:t>
            </a:r>
            <a:endParaRPr lang="en-US" sz="1200" u="sng">
              <a:solidFill>
                <a:schemeClr val="tx1"/>
              </a:solidFill>
            </a:endParaRPr>
          </a:p>
          <a:p>
            <a:r>
              <a:rPr lang="en-US" sz="1200">
                <a:solidFill>
                  <a:prstClr val="black"/>
                </a:solidFill>
              </a:rPr>
              <a:t>     † </a:t>
            </a:r>
            <a:r>
              <a:rPr lang="en-US" sz="1200" smtClean="0">
                <a:solidFill>
                  <a:schemeClr val="tx1"/>
                </a:solidFill>
              </a:rPr>
              <a:t>featureType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 smtClean="0">
                <a:solidFill>
                  <a:schemeClr val="tx1"/>
                </a:solidFill>
              </a:rPr>
              <a:t>     † </a:t>
            </a:r>
            <a:r>
              <a:rPr lang="en-US" sz="1200" err="1" smtClean="0">
                <a:solidFill>
                  <a:schemeClr val="tx1"/>
                </a:solidFill>
              </a:rPr>
              <a:t>shapeType</a:t>
            </a:r>
            <a:r>
              <a:rPr lang="en-US" sz="1200">
                <a:solidFill>
                  <a:schemeClr val="tx1"/>
                </a:solidFill>
              </a:rPr>
              <a:t/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96893" y="2453537"/>
            <a:ext cx="1456257" cy="640391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 smtClean="0">
                <a:solidFill>
                  <a:schemeClr val="tx1"/>
                </a:solidFill>
              </a:rPr>
              <a:t>҈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u="sng" smtClean="0">
                <a:solidFill>
                  <a:schemeClr val="tx1"/>
                </a:solidFill>
              </a:rPr>
              <a:t>RasterDataset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    † bandCount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   † </a:t>
            </a:r>
            <a:r>
              <a:rPr lang="en-US" sz="120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396893" y="3200400"/>
            <a:ext cx="1456258" cy="457200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az-Cyrl-AZ" sz="1200" smtClean="0">
                <a:solidFill>
                  <a:schemeClr val="tx1"/>
                </a:solidFill>
              </a:rPr>
              <a:t>҈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u="sng" smtClean="0">
                <a:solidFill>
                  <a:schemeClr val="tx1"/>
                </a:solidFill>
              </a:rPr>
              <a:t>Workspace</a:t>
            </a:r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    † </a:t>
            </a:r>
            <a:r>
              <a:rPr lang="en-US" sz="1200" smtClean="0">
                <a:solidFill>
                  <a:schemeClr val="tx1"/>
                </a:solidFill>
              </a:rPr>
              <a:t>workspaceType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51681</TotalTime>
  <Words>158</Words>
  <Application>Microsoft Office PowerPoint</Application>
  <PresentationFormat>On-screen Show (4:3)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Manager</dc:creator>
  <cp:lastModifiedBy>Dr. Laura Gray Tateosian</cp:lastModifiedBy>
  <cp:revision>150</cp:revision>
  <dcterms:created xsi:type="dcterms:W3CDTF">2012-07-25T22:39:06Z</dcterms:created>
  <dcterms:modified xsi:type="dcterms:W3CDTF">2014-11-20T18:30:50Z</dcterms:modified>
</cp:coreProperties>
</file>