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6" r:id="rId17"/>
    <p:sldId id="307" r:id="rId18"/>
    <p:sldId id="317" r:id="rId19"/>
    <p:sldId id="318" r:id="rId20"/>
    <p:sldId id="306" r:id="rId21"/>
    <p:sldId id="272" r:id="rId22"/>
    <p:sldId id="273" r:id="rId23"/>
    <p:sldId id="274" r:id="rId24"/>
    <p:sldId id="308" r:id="rId25"/>
    <p:sldId id="319" r:id="rId26"/>
    <p:sldId id="275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315" r:id="rId39"/>
    <p:sldId id="290" r:id="rId40"/>
    <p:sldId id="291" r:id="rId41"/>
    <p:sldId id="292" r:id="rId42"/>
    <p:sldId id="293" r:id="rId43"/>
    <p:sldId id="316" r:id="rId44"/>
    <p:sldId id="310" r:id="rId45"/>
    <p:sldId id="294" r:id="rId46"/>
    <p:sldId id="296" r:id="rId47"/>
    <p:sldId id="297" r:id="rId48"/>
    <p:sldId id="298" r:id="rId49"/>
    <p:sldId id="300" r:id="rId50"/>
    <p:sldId id="299" r:id="rId51"/>
    <p:sldId id="302" r:id="rId52"/>
    <p:sldId id="301" r:id="rId53"/>
    <p:sldId id="303" r:id="rId54"/>
    <p:sldId id="304" r:id="rId55"/>
    <p:sldId id="312" r:id="rId56"/>
    <p:sldId id="311" r:id="rId57"/>
    <p:sldId id="313" r:id="rId58"/>
    <p:sldId id="314" r:id="rId59"/>
    <p:sldId id="30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91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14CB-18BC-4646-8F80-8E797A7CBDBD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9FA9-6F5F-4408-B57E-A07F51B95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30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6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07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3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77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accent2">
                    <a:lumMod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  <a:lvl2pPr>
              <a:defRPr sz="24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2pPr>
            <a:lvl3pPr>
              <a:defRPr sz="20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3pPr>
            <a:lvl4pPr>
              <a:defRPr sz="18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4pPr>
            <a:lvl5pPr>
              <a:defRPr sz="18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7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Noto Sans CJK TC Bold" panose="020B0800000000000000" pitchFamily="34" charset="-120"/>
                <a:ea typeface="Noto Sans CJK TC Bold" panose="020B08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  <a:lvl2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2pPr>
            <a:lvl3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3pPr>
            <a:lvl4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4pPr>
            <a:lvl5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  <a:lvl2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2pPr>
            <a:lvl3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3pPr>
            <a:lvl4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4pPr>
            <a:lvl5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2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36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1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0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9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1FA6-71CF-4612-BD0F-C5735D345EE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0D09F-BAA9-4B71-A89A-34AA79338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1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Julia</a:t>
            </a:r>
            <a:r>
              <a:rPr lang="zh-TW" altLang="en-US" dirty="0">
                <a:solidFill>
                  <a:srgbClr val="002060"/>
                </a:solidFill>
              </a:rPr>
              <a:t>語言入門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杜岳華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Julia Taiwan 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發起人</a:t>
            </a:r>
            <a:endParaRPr lang="en-US" altLang="zh-TW" sz="20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742" y="5934670"/>
            <a:ext cx="3987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gradFill>
                  <a:gsLst>
                    <a:gs pos="0">
                      <a:srgbClr val="002060"/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Julia Taiwan</a:t>
            </a:r>
            <a:endParaRPr lang="zh-TW" altLang="en-US" sz="5400" dirty="0">
              <a:ln w="0"/>
              <a:gradFill>
                <a:gsLst>
                  <a:gs pos="0">
                    <a:srgbClr val="002060"/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08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正片開始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println</a:t>
            </a:r>
            <a:r>
              <a:rPr lang="en-US" altLang="zh-TW" dirty="0"/>
              <a:t>(“hello world!”)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43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一切都從數字開始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Julia</a:t>
            </a:r>
            <a:r>
              <a:rPr lang="zh-TW" altLang="en-US" dirty="0"/>
              <a:t>中數字有下列幾種形式</a:t>
            </a:r>
            <a:endParaRPr lang="en-US" altLang="zh-TW" dirty="0"/>
          </a:p>
          <a:p>
            <a:pPr lvl="1"/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浮點數</a:t>
            </a:r>
            <a:endParaRPr lang="en-US" altLang="zh-TW" dirty="0"/>
          </a:p>
          <a:p>
            <a:pPr lvl="1"/>
            <a:r>
              <a:rPr lang="zh-TW" altLang="en-US" dirty="0"/>
              <a:t>有理數</a:t>
            </a:r>
            <a:endParaRPr lang="en-US" altLang="zh-TW" dirty="0"/>
          </a:p>
          <a:p>
            <a:pPr lvl="1"/>
            <a:r>
              <a:rPr lang="zh-TW" altLang="en-US" dirty="0"/>
              <a:t>複數</a:t>
            </a:r>
          </a:p>
        </p:txBody>
      </p:sp>
    </p:spTree>
    <p:extLst>
      <p:ext uri="{BB962C8B-B14F-4D97-AF65-F5344CB8AC3E}">
        <p14:creationId xmlns:p14="http://schemas.microsoft.com/office/powerpoint/2010/main" val="27888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Julia</a:t>
            </a:r>
            <a:r>
              <a:rPr lang="zh-TW" altLang="en-US" dirty="0"/>
              <a:t>的整數跟浮點數是有不同位元版本的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35478"/>
              </p:ext>
            </p:extLst>
          </p:nvPr>
        </p:nvGraphicFramePr>
        <p:xfrm>
          <a:off x="2608161" y="2422511"/>
          <a:ext cx="13853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68">
                  <a:extLst>
                    <a:ext uri="{9D8B030D-6E8A-4147-A177-3AD203B41FA5}">
                      <a16:colId xmlns:a16="http://schemas.microsoft.com/office/drawing/2014/main" val="3855750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Noto Mono" panose="020B0609030804020204" pitchFamily="49" charset="0"/>
                        </a:rPr>
                        <a:t>Integer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Noto Mon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3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Noto Mono" panose="020B0609030804020204" pitchFamily="49" charset="0"/>
                        </a:rPr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0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Noto Mono" panose="020B0609030804020204" pitchFamily="49" charset="0"/>
                        </a:rPr>
                        <a:t>Int16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Noto Mon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6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Noto Mono" panose="020B0609030804020204" pitchFamily="49" charset="0"/>
                        </a:rPr>
                        <a:t>Int32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Noto Mon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Noto Mono" panose="020B0609030804020204" pitchFamily="49" charset="0"/>
                        </a:rPr>
                        <a:t>Int64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Noto Mon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Noto Mono" panose="020B0609030804020204" pitchFamily="49" charset="0"/>
                        </a:rPr>
                        <a:t>Int128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Noto Mon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05504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160663"/>
              </p:ext>
            </p:extLst>
          </p:nvPr>
        </p:nvGraphicFramePr>
        <p:xfrm>
          <a:off x="4479995" y="2422511"/>
          <a:ext cx="182017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71">
                  <a:extLst>
                    <a:ext uri="{9D8B030D-6E8A-4147-A177-3AD203B41FA5}">
                      <a16:colId xmlns:a16="http://schemas.microsoft.com/office/drawing/2014/main" val="3855750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Unsigned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3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0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Uint16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6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Uint32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Uint64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Uint128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055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73778"/>
              </p:ext>
            </p:extLst>
          </p:nvPr>
        </p:nvGraphicFramePr>
        <p:xfrm>
          <a:off x="6786632" y="2879711"/>
          <a:ext cx="16786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8">
                  <a:extLst>
                    <a:ext uri="{9D8B030D-6E8A-4147-A177-3AD203B41FA5}">
                      <a16:colId xmlns:a16="http://schemas.microsoft.com/office/drawing/2014/main" val="246553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Float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Float16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1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Float32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6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Float64</a:t>
                      </a:r>
                      <a:endParaRPr lang="zh-TW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9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8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有理數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57275" cy="3880773"/>
          </a:xfrm>
        </p:spPr>
        <p:txBody>
          <a:bodyPr/>
          <a:lstStyle/>
          <a:p>
            <a:r>
              <a:rPr lang="zh-TW" altLang="en-US" dirty="0"/>
              <a:t>有理數表示</a:t>
            </a:r>
            <a:endParaRPr lang="en-US" altLang="zh-TW" dirty="0"/>
          </a:p>
          <a:p>
            <a:r>
              <a:rPr lang="zh-TW" altLang="en-US" dirty="0"/>
              <a:t>自動約分</a:t>
            </a:r>
            <a:endParaRPr lang="en-US" altLang="zh-TW" dirty="0"/>
          </a:p>
          <a:p>
            <a:r>
              <a:rPr lang="zh-TW" altLang="en-US" dirty="0"/>
              <a:t>自動調整負號</a:t>
            </a:r>
            <a:endParaRPr lang="en-US" altLang="zh-TW" dirty="0"/>
          </a:p>
          <a:p>
            <a:r>
              <a:rPr lang="zh-TW" altLang="en-US" dirty="0"/>
              <a:t>接受分母為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51416" y="1838817"/>
            <a:ext cx="467802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2//3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2//3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-6//12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-1//2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5//-20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-1//4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5//0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1//0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num(2//10)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1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den(7//14)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2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2//4 + 1//7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9//14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3//10 * 6//9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1//5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10//15 == 8//12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true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float(3//4)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0.75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1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47605" cy="388077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17372" y="2023483"/>
            <a:ext cx="7756629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 + 2im 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(1 + 2im) + (3 - 4im)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4 - 2im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(1 + 2im)*(3 - 4im)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11 + 2im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(-4 + 3im)^(2 + 1im)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1.950 + 0.651im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real(1 + 2im)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1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imag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(3 + 4im)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4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conj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(1 + 2im)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1 - 2im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abs(3 + 4im)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5.0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angle(3 + 3im)/pi*180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45.0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0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我們來宣告變數吧！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32866" cy="3880773"/>
          </a:xfrm>
        </p:spPr>
        <p:txBody>
          <a:bodyPr/>
          <a:lstStyle/>
          <a:p>
            <a:r>
              <a:rPr lang="zh-TW" altLang="en-US" dirty="0"/>
              <a:t>指定或不指定型別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673552" y="3004648"/>
            <a:ext cx="4241974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5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y = 4::Int64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z = x + y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println(z)  </a:t>
            </a:r>
            <a:r>
              <a:rPr lang="es-E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9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9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變數可以很隨便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37616" cy="3880773"/>
          </a:xfrm>
        </p:spPr>
        <p:txBody>
          <a:bodyPr/>
          <a:lstStyle/>
          <a:p>
            <a:r>
              <a:rPr lang="zh-TW" altLang="en-US" dirty="0"/>
              <a:t>動態型別語言特性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644975" y="2878044"/>
            <a:ext cx="556697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5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println(x)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5</a:t>
            </a:r>
            <a:endParaRPr lang="es-ES" altLang="zh-TW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println(typeof(x))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Int64</a:t>
            </a:r>
            <a:endParaRPr lang="es-ES" altLang="zh-TW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6.0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println(x)  </a:t>
            </a:r>
            <a:r>
              <a:rPr lang="es-E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6.0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println(typeof(x))  </a:t>
            </a:r>
            <a:r>
              <a:rPr lang="es-E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 Float64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6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值都不會動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04291" cy="3880773"/>
          </a:xfrm>
        </p:spPr>
        <p:txBody>
          <a:bodyPr/>
          <a:lstStyle/>
          <a:p>
            <a:r>
              <a:rPr lang="en-US" altLang="zh-TW" dirty="0"/>
              <a:t>Value is immutable</a:t>
            </a:r>
          </a:p>
          <a:p>
            <a:endParaRPr lang="en-US" altLang="zh-TW" dirty="0"/>
          </a:p>
          <a:p>
            <a:r>
              <a:rPr lang="en-US" altLang="zh-TW" dirty="0" err="1"/>
              <a:t>object_id</a:t>
            </a:r>
            <a:r>
              <a:rPr lang="en-US" altLang="zh-TW" dirty="0"/>
              <a:t>(): get a hash value based on object identity.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99640" y="1857353"/>
            <a:ext cx="5181601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5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object_id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(x))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6.0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object_id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(x))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5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object_id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(x))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object_id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(5))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99641" y="4650993"/>
            <a:ext cx="5181601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0x1595c9b31d160009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0x0147908c8135e7ae</a:t>
            </a:r>
          </a:p>
          <a:p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0x1595c9b31d160009</a:t>
            </a:r>
          </a:p>
          <a:p>
            <a:r>
              <a:rPr lang="en-US" altLang="zh-TW" sz="2400" dirty="0">
                <a:solidFill>
                  <a:srgbClr val="FFFF66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0x1595c9b31d160009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5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25902"/>
              </p:ext>
            </p:extLst>
          </p:nvPr>
        </p:nvGraphicFramePr>
        <p:xfrm>
          <a:off x="7362367" y="2578014"/>
          <a:ext cx="2859792" cy="232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48">
                  <a:extLst>
                    <a:ext uri="{9D8B030D-6E8A-4147-A177-3AD203B41FA5}">
                      <a16:colId xmlns:a16="http://schemas.microsoft.com/office/drawing/2014/main" val="1670916959"/>
                    </a:ext>
                  </a:extLst>
                </a:gridCol>
                <a:gridCol w="714948">
                  <a:extLst>
                    <a:ext uri="{9D8B030D-6E8A-4147-A177-3AD203B41FA5}">
                      <a16:colId xmlns:a16="http://schemas.microsoft.com/office/drawing/2014/main" val="3427460658"/>
                    </a:ext>
                  </a:extLst>
                </a:gridCol>
                <a:gridCol w="714948">
                  <a:extLst>
                    <a:ext uri="{9D8B030D-6E8A-4147-A177-3AD203B41FA5}">
                      <a16:colId xmlns:a16="http://schemas.microsoft.com/office/drawing/2014/main" val="3202957203"/>
                    </a:ext>
                  </a:extLst>
                </a:gridCol>
                <a:gridCol w="714948">
                  <a:extLst>
                    <a:ext uri="{9D8B030D-6E8A-4147-A177-3AD203B41FA5}">
                      <a16:colId xmlns:a16="http://schemas.microsoft.com/office/drawing/2014/main" val="1956929292"/>
                    </a:ext>
                  </a:extLst>
                </a:gridCol>
              </a:tblGrid>
              <a:tr h="5803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14314"/>
                  </a:ext>
                </a:extLst>
              </a:tr>
              <a:tr h="5803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92366"/>
                  </a:ext>
                </a:extLst>
              </a:tr>
              <a:tr h="5803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90757"/>
                  </a:ext>
                </a:extLst>
              </a:tr>
              <a:tr h="5803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72076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cxnSpLocks/>
            <a:stCxn id="6" idx="6"/>
            <a:endCxn id="4" idx="1"/>
          </p:cNvCxnSpPr>
          <p:nvPr/>
        </p:nvCxnSpPr>
        <p:spPr>
          <a:xfrm>
            <a:off x="3747345" y="2784843"/>
            <a:ext cx="1306168" cy="522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448632" y="2155365"/>
            <a:ext cx="1298713" cy="1258956"/>
          </a:xfrm>
          <a:prstGeom prst="ellipse">
            <a:avLst/>
          </a:prstGeom>
          <a:solidFill>
            <a:srgbClr val="FF7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</a:t>
            </a:r>
            <a:endParaRPr lang="zh-TW" altLang="en-US" sz="4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3513" y="4142317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6.0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 rot="20647605">
            <a:off x="5860363" y="3669769"/>
            <a:ext cx="1929540" cy="555660"/>
            <a:chOff x="7749883" y="2251795"/>
            <a:chExt cx="1929540" cy="555660"/>
          </a:xfrm>
        </p:grpSpPr>
        <p:sp>
          <p:nvSpPr>
            <p:cNvPr id="12" name="箭號: 向左 11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Float64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053513" y="2160589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 rot="20647605">
            <a:off x="5860363" y="1688041"/>
            <a:ext cx="1929540" cy="555660"/>
            <a:chOff x="7749883" y="2251795"/>
            <a:chExt cx="1929540" cy="555660"/>
          </a:xfrm>
        </p:grpSpPr>
        <p:sp>
          <p:nvSpPr>
            <p:cNvPr id="8" name="箭號: 向左 7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Int64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01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靜態型別與動態型別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靜態型別跟動態型別最大的差別在於型別是跟著變數還是值。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8978399" y="3423336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8399" y="5229000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>
            <a:cxnSpLocks/>
            <a:stCxn id="7" idx="6"/>
            <a:endCxn id="4" idx="1"/>
          </p:cNvCxnSpPr>
          <p:nvPr/>
        </p:nvCxnSpPr>
        <p:spPr>
          <a:xfrm>
            <a:off x="7674716" y="4050766"/>
            <a:ext cx="1303683" cy="2048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376003" y="3421288"/>
            <a:ext cx="1298713" cy="1258956"/>
          </a:xfrm>
          <a:prstGeom prst="ellipse">
            <a:avLst/>
          </a:prstGeom>
          <a:solidFill>
            <a:srgbClr val="FF7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</a:t>
            </a:r>
            <a:endParaRPr lang="zh-TW" altLang="en-US" sz="4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單箭頭接點 7"/>
          <p:cNvCxnSpPr>
            <a:cxnSpLocks/>
            <a:stCxn id="12" idx="6"/>
            <a:endCxn id="5" idx="1"/>
          </p:cNvCxnSpPr>
          <p:nvPr/>
        </p:nvCxnSpPr>
        <p:spPr>
          <a:xfrm>
            <a:off x="7672231" y="5853254"/>
            <a:ext cx="1306168" cy="522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 rot="20647605">
            <a:off x="7088432" y="3047438"/>
            <a:ext cx="1929540" cy="555660"/>
            <a:chOff x="7749883" y="2251795"/>
            <a:chExt cx="1929540" cy="555660"/>
          </a:xfrm>
        </p:grpSpPr>
        <p:sp>
          <p:nvSpPr>
            <p:cNvPr id="10" name="箭號: 向左 9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int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2" name="橢圓 11"/>
          <p:cNvSpPr/>
          <p:nvPr/>
        </p:nvSpPr>
        <p:spPr>
          <a:xfrm>
            <a:off x="6373518" y="5223776"/>
            <a:ext cx="1298713" cy="1258956"/>
          </a:xfrm>
          <a:prstGeom prst="ellipse">
            <a:avLst/>
          </a:prstGeom>
          <a:solidFill>
            <a:srgbClr val="FF7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</a:t>
            </a:r>
            <a:endParaRPr lang="zh-TW" altLang="en-US" sz="4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 rot="20647605">
            <a:off x="9785249" y="4756452"/>
            <a:ext cx="1929540" cy="555660"/>
            <a:chOff x="7749883" y="2251795"/>
            <a:chExt cx="1929540" cy="555660"/>
          </a:xfrm>
        </p:grpSpPr>
        <p:sp>
          <p:nvSpPr>
            <p:cNvPr id="14" name="箭號: 向左 13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int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060741" y="3589101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Static type</a:t>
            </a:r>
            <a:endParaRPr lang="zh-TW" altLang="en-US" sz="5400" b="1" cap="none" spc="0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6326" y="5391589"/>
            <a:ext cx="4131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Dynamic type</a:t>
            </a:r>
            <a:endParaRPr lang="zh-TW" altLang="en-US" sz="5400" b="1" cap="none" spc="0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12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變數的宣告及使用</a:t>
            </a:r>
          </a:p>
          <a:p>
            <a:r>
              <a:rPr lang="zh-TW" altLang="en-US" dirty="0"/>
              <a:t>數字相關的型別及運算 </a:t>
            </a:r>
            <a:r>
              <a:rPr lang="en-US" altLang="zh-TW" dirty="0"/>
              <a:t>(</a:t>
            </a:r>
            <a:r>
              <a:rPr lang="en-US" altLang="zh-TW" dirty="0" err="1"/>
              <a:t>eg</a:t>
            </a:r>
            <a:r>
              <a:rPr lang="en-US" altLang="zh-TW" dirty="0"/>
              <a:t>. </a:t>
            </a:r>
            <a:r>
              <a:rPr lang="zh-TW" altLang="en-US" dirty="0"/>
              <a:t>整數、浮點數、有理數、複數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布林值與運算</a:t>
            </a:r>
          </a:p>
          <a:p>
            <a:r>
              <a:rPr lang="zh-TW" altLang="en-US" dirty="0"/>
              <a:t>條件判斷與迴圈</a:t>
            </a:r>
          </a:p>
          <a:p>
            <a:r>
              <a:rPr lang="zh-TW" altLang="en-US" dirty="0"/>
              <a:t>字元與字串的型別與運算</a:t>
            </a:r>
          </a:p>
          <a:p>
            <a:r>
              <a:rPr lang="zh-TW" altLang="en-US" dirty="0"/>
              <a:t>介紹函式</a:t>
            </a:r>
            <a:endParaRPr lang="en-US" altLang="zh-TW" dirty="0"/>
          </a:p>
          <a:p>
            <a:r>
              <a:rPr lang="zh-TW" altLang="en-US" dirty="0"/>
              <a:t>介紹集合容器 </a:t>
            </a:r>
            <a:r>
              <a:rPr lang="en-US" altLang="zh-TW" dirty="0"/>
              <a:t>(collections </a:t>
            </a:r>
            <a:r>
              <a:rPr lang="en-US" altLang="zh-TW" dirty="0" err="1"/>
              <a:t>eg</a:t>
            </a:r>
            <a:r>
              <a:rPr lang="en-US" altLang="zh-TW" dirty="0"/>
              <a:t>. Array, Set, Dict...)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90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躺著玩、坐著玩、趴著玩，還是運算子好玩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+x</a:t>
            </a:r>
            <a:r>
              <a:rPr lang="zh-TW" altLang="en-US" dirty="0"/>
              <a:t>： 就是</a:t>
            </a:r>
            <a:r>
              <a:rPr lang="en-US" altLang="zh-TW" dirty="0"/>
              <a:t>x</a:t>
            </a:r>
            <a:r>
              <a:rPr lang="zh-TW" altLang="en-US" dirty="0"/>
              <a:t>本身</a:t>
            </a:r>
          </a:p>
          <a:p>
            <a:r>
              <a:rPr lang="en-US" altLang="zh-TW" dirty="0"/>
              <a:t>-x</a:t>
            </a:r>
            <a:r>
              <a:rPr lang="zh-TW" altLang="en-US" dirty="0"/>
              <a:t>： 變號</a:t>
            </a:r>
          </a:p>
          <a:p>
            <a:r>
              <a:rPr lang="en-US" altLang="zh-TW" dirty="0"/>
              <a:t>x + y, x - y, x * y, x / y</a:t>
            </a:r>
            <a:r>
              <a:rPr lang="zh-TW" altLang="en-US" dirty="0"/>
              <a:t>： 一般四則運算</a:t>
            </a:r>
          </a:p>
          <a:p>
            <a:r>
              <a:rPr lang="en-US" altLang="zh-TW" dirty="0"/>
              <a:t>div(x, y)</a:t>
            </a:r>
            <a:r>
              <a:rPr lang="zh-TW" altLang="en-US" dirty="0"/>
              <a:t>： 商</a:t>
            </a:r>
          </a:p>
          <a:p>
            <a:r>
              <a:rPr lang="en-US" altLang="zh-TW" dirty="0"/>
              <a:t>x % y</a:t>
            </a:r>
            <a:r>
              <a:rPr lang="zh-TW" altLang="en-US" dirty="0"/>
              <a:t>： 餘數，也可以用</a:t>
            </a:r>
            <a:r>
              <a:rPr lang="en-US" altLang="zh-TW" dirty="0"/>
              <a:t>rem(x, y)</a:t>
            </a:r>
          </a:p>
          <a:p>
            <a:r>
              <a:rPr lang="en-US" altLang="zh-TW" dirty="0"/>
              <a:t>x \ y</a:t>
            </a:r>
            <a:r>
              <a:rPr lang="zh-TW" altLang="en-US" dirty="0"/>
              <a:t>： 反除，等價於</a:t>
            </a:r>
            <a:r>
              <a:rPr lang="en-US" altLang="zh-TW" dirty="0"/>
              <a:t>y / x</a:t>
            </a:r>
            <a:endParaRPr lang="zh-TW" altLang="en-US" dirty="0"/>
          </a:p>
          <a:p>
            <a:r>
              <a:rPr lang="en-US" altLang="zh-TW" dirty="0"/>
              <a:t>x ^ y</a:t>
            </a:r>
            <a:r>
              <a:rPr lang="zh-TW" altLang="en-US" dirty="0"/>
              <a:t>： 次方</a:t>
            </a:r>
          </a:p>
        </p:txBody>
      </p:sp>
    </p:spTree>
    <p:extLst>
      <p:ext uri="{BB962C8B-B14F-4D97-AF65-F5344CB8AC3E}">
        <p14:creationId xmlns:p14="http://schemas.microsoft.com/office/powerpoint/2010/main" val="145038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操縱數字的機械核心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~x</a:t>
            </a:r>
            <a:r>
              <a:rPr lang="zh-TW" altLang="en-US" dirty="0"/>
              <a:t>： </a:t>
            </a:r>
            <a:r>
              <a:rPr lang="en-US" altLang="zh-TW" dirty="0"/>
              <a:t>bitwise not</a:t>
            </a:r>
          </a:p>
          <a:p>
            <a:r>
              <a:rPr lang="en-US" altLang="zh-TW" dirty="0"/>
              <a:t>x &amp; y</a:t>
            </a:r>
            <a:r>
              <a:rPr lang="zh-TW" altLang="en-US" dirty="0"/>
              <a:t>： </a:t>
            </a:r>
            <a:r>
              <a:rPr lang="en-US" altLang="zh-TW" dirty="0"/>
              <a:t>bitwise and</a:t>
            </a:r>
          </a:p>
          <a:p>
            <a:r>
              <a:rPr lang="en-US" altLang="zh-TW" dirty="0"/>
              <a:t>x | y</a:t>
            </a:r>
            <a:r>
              <a:rPr lang="zh-TW" altLang="en-US" dirty="0"/>
              <a:t>： </a:t>
            </a:r>
            <a:r>
              <a:rPr lang="en-US" altLang="zh-TW" dirty="0"/>
              <a:t>bitwise or</a:t>
            </a:r>
          </a:p>
          <a:p>
            <a:r>
              <a:rPr lang="en-US" altLang="zh-TW" dirty="0"/>
              <a:t>x $ y: bitwise </a:t>
            </a:r>
            <a:r>
              <a:rPr lang="en-US" altLang="zh-TW" dirty="0" err="1"/>
              <a:t>xor</a:t>
            </a:r>
            <a:endParaRPr lang="en-US" altLang="zh-TW" dirty="0"/>
          </a:p>
          <a:p>
            <a:r>
              <a:rPr lang="en-US" altLang="zh-TW" dirty="0"/>
              <a:t>x &gt;&gt;&gt; y</a:t>
            </a:r>
            <a:r>
              <a:rPr lang="zh-TW" altLang="en-US" dirty="0"/>
              <a:t>：無正負號，將</a:t>
            </a:r>
            <a:r>
              <a:rPr lang="en-US" altLang="zh-TW" dirty="0"/>
              <a:t>x</a:t>
            </a:r>
            <a:r>
              <a:rPr lang="zh-TW" altLang="en-US" dirty="0"/>
              <a:t>的位元右移</a:t>
            </a:r>
            <a:r>
              <a:rPr lang="en-US" altLang="zh-TW" dirty="0"/>
              <a:t>y</a:t>
            </a:r>
            <a:r>
              <a:rPr lang="zh-TW" altLang="en-US" dirty="0"/>
              <a:t>個位數</a:t>
            </a:r>
          </a:p>
          <a:p>
            <a:r>
              <a:rPr lang="en-US" altLang="zh-TW" dirty="0"/>
              <a:t>x &gt;&gt; y</a:t>
            </a:r>
            <a:r>
              <a:rPr lang="zh-TW" altLang="en-US" dirty="0"/>
              <a:t>：保留正負號，將</a:t>
            </a:r>
            <a:r>
              <a:rPr lang="en-US" altLang="zh-TW" dirty="0"/>
              <a:t>x</a:t>
            </a:r>
            <a:r>
              <a:rPr lang="zh-TW" altLang="en-US" dirty="0"/>
              <a:t>的位元右移</a:t>
            </a:r>
            <a:r>
              <a:rPr lang="en-US" altLang="zh-TW" dirty="0"/>
              <a:t>y</a:t>
            </a:r>
            <a:r>
              <a:rPr lang="zh-TW" altLang="en-US" dirty="0"/>
              <a:t>個位數</a:t>
            </a:r>
          </a:p>
          <a:p>
            <a:r>
              <a:rPr lang="en-US" altLang="zh-TW" dirty="0"/>
              <a:t>x &lt;&lt; y</a:t>
            </a:r>
            <a:r>
              <a:rPr lang="zh-TW" altLang="en-US" dirty="0"/>
              <a:t>： 將</a:t>
            </a:r>
            <a:r>
              <a:rPr lang="en-US" altLang="zh-TW" dirty="0"/>
              <a:t>x</a:t>
            </a:r>
            <a:r>
              <a:rPr lang="zh-TW" altLang="en-US" dirty="0"/>
              <a:t>的位元左移</a:t>
            </a:r>
            <a:r>
              <a:rPr lang="en-US" altLang="zh-TW" dirty="0"/>
              <a:t>y</a:t>
            </a:r>
            <a:r>
              <a:rPr lang="zh-TW" altLang="en-US" dirty="0"/>
              <a:t>個位數</a:t>
            </a:r>
          </a:p>
        </p:txBody>
      </p:sp>
      <p:pic>
        <p:nvPicPr>
          <p:cNvPr id="3074" name="Picture 2" descr="https://www.technologyuk.net/mathematics/number-systems/images/binary_numb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70" y="1711442"/>
            <a:ext cx="5139856" cy="2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7809" y="61561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https://www.technologyuk.net/mathematics/number-systems/images/binary_number.gif</a:t>
            </a:r>
          </a:p>
        </p:txBody>
      </p:sp>
    </p:spTree>
    <p:extLst>
      <p:ext uri="{BB962C8B-B14F-4D97-AF65-F5344CB8AC3E}">
        <p14:creationId xmlns:p14="http://schemas.microsoft.com/office/powerpoint/2010/main" val="131220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方便的更新方法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93449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+=</a:t>
            </a:r>
          </a:p>
          <a:p>
            <a:r>
              <a:rPr lang="en-US" altLang="zh-TW" dirty="0"/>
              <a:t>-= </a:t>
            </a:r>
          </a:p>
          <a:p>
            <a:r>
              <a:rPr lang="en-US" altLang="zh-TW" dirty="0"/>
              <a:t>*=</a:t>
            </a:r>
          </a:p>
          <a:p>
            <a:r>
              <a:rPr lang="en-US" altLang="zh-TW" dirty="0"/>
              <a:t>/=</a:t>
            </a:r>
          </a:p>
          <a:p>
            <a:r>
              <a:rPr lang="en-US" altLang="zh-TW" dirty="0"/>
              <a:t>\=</a:t>
            </a:r>
          </a:p>
          <a:p>
            <a:r>
              <a:rPr lang="en-US" altLang="zh-TW" dirty="0"/>
              <a:t>%=</a:t>
            </a:r>
          </a:p>
          <a:p>
            <a:r>
              <a:rPr lang="en-US" altLang="zh-TW" dirty="0"/>
              <a:t>^=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479200" y="2160589"/>
            <a:ext cx="46688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&amp;=</a:t>
            </a:r>
          </a:p>
          <a:p>
            <a:r>
              <a:rPr lang="en-US" altLang="zh-TW" dirty="0"/>
              <a:t>|=</a:t>
            </a:r>
          </a:p>
          <a:p>
            <a:r>
              <a:rPr lang="en-US" altLang="zh-TW" dirty="0"/>
              <a:t>$=</a:t>
            </a:r>
          </a:p>
          <a:p>
            <a:r>
              <a:rPr lang="en-US" altLang="zh-TW" dirty="0"/>
              <a:t>&gt;&gt;&gt;=</a:t>
            </a:r>
          </a:p>
          <a:p>
            <a:r>
              <a:rPr lang="en-US" altLang="zh-TW" dirty="0"/>
              <a:t>&gt;&gt;=</a:t>
            </a:r>
          </a:p>
          <a:p>
            <a:r>
              <a:rPr lang="en-US" altLang="zh-TW" dirty="0"/>
              <a:t>&lt;&lt;=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60810" y="3269978"/>
            <a:ext cx="333351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+= 5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x + 5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8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超級比一比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== y</a:t>
            </a:r>
            <a:r>
              <a:rPr lang="zh-TW" altLang="en-US" dirty="0"/>
              <a:t>：等於</a:t>
            </a:r>
          </a:p>
          <a:p>
            <a:r>
              <a:rPr lang="en-US" altLang="zh-TW" dirty="0"/>
              <a:t>x != y, x ≠ y</a:t>
            </a:r>
            <a:r>
              <a:rPr lang="zh-TW" altLang="en-US" dirty="0"/>
              <a:t>：不等於</a:t>
            </a:r>
          </a:p>
          <a:p>
            <a:r>
              <a:rPr lang="en-US" altLang="zh-TW" dirty="0"/>
              <a:t>x &lt; y</a:t>
            </a:r>
            <a:r>
              <a:rPr lang="zh-TW" altLang="en-US" dirty="0"/>
              <a:t>：小於</a:t>
            </a:r>
          </a:p>
          <a:p>
            <a:r>
              <a:rPr lang="en-US" altLang="zh-TW" dirty="0"/>
              <a:t>x &gt; y</a:t>
            </a:r>
            <a:r>
              <a:rPr lang="zh-TW" altLang="en-US" dirty="0"/>
              <a:t>：大於</a:t>
            </a:r>
          </a:p>
          <a:p>
            <a:r>
              <a:rPr lang="en-US" altLang="zh-TW" dirty="0"/>
              <a:t>x &lt;= y, x ≤ y</a:t>
            </a:r>
            <a:r>
              <a:rPr lang="zh-TW" altLang="en-US" dirty="0"/>
              <a:t>：小於或等於</a:t>
            </a:r>
          </a:p>
          <a:p>
            <a:r>
              <a:rPr lang="en-US" altLang="zh-TW" dirty="0"/>
              <a:t>x &gt;= y, x ≥ y</a:t>
            </a:r>
            <a:r>
              <a:rPr lang="zh-TW" altLang="en-US" dirty="0"/>
              <a:t>：大於或等於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40490" y="2160589"/>
            <a:ext cx="3836556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a, b, c = (1, 3, 5)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 &lt; b &lt; c  # true</a:t>
            </a:r>
          </a:p>
        </p:txBody>
      </p:sp>
    </p:spTree>
    <p:extLst>
      <p:ext uri="{BB962C8B-B14F-4D97-AF65-F5344CB8AC3E}">
        <p14:creationId xmlns:p14="http://schemas.microsoft.com/office/powerpoint/2010/main" val="179801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不同型別的運算與轉換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算術運算會自動轉換</a:t>
            </a:r>
            <a:endParaRPr lang="en-US" altLang="zh-TW" dirty="0"/>
          </a:p>
          <a:p>
            <a:r>
              <a:rPr lang="zh-TW" altLang="en-US" dirty="0"/>
              <a:t>強型別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3815470"/>
            <a:ext cx="642024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3.14 * 4  # 12.56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parse(“5”)  # 5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convert(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, 5)  # “5”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1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強型別與弱型別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 rot="20647605">
            <a:off x="5938640" y="4875252"/>
            <a:ext cx="1929540" cy="555660"/>
            <a:chOff x="7749883" y="2251795"/>
            <a:chExt cx="1929540" cy="555660"/>
          </a:xfrm>
          <a:solidFill>
            <a:srgbClr val="FF7D25"/>
          </a:solidFill>
        </p:grpSpPr>
        <p:sp>
          <p:nvSpPr>
            <p:cNvPr id="5" name="箭號: 向左 4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string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021854" y="2631178"/>
            <a:ext cx="3508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Strong type</a:t>
            </a:r>
            <a:endParaRPr lang="zh-TW" altLang="en-US" sz="5400" b="1" cap="none" spc="0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5322" y="4811871"/>
            <a:ext cx="3255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Weak type</a:t>
            </a:r>
            <a:endParaRPr lang="zh-TW" altLang="en-US" sz="5400" b="1" cap="none" spc="0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15099" y="2480206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9493" y="2480206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“5”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 rot="20647605">
            <a:off x="9914408" y="2089515"/>
            <a:ext cx="1929540" cy="555660"/>
            <a:chOff x="7749883" y="2251795"/>
            <a:chExt cx="1929540" cy="555660"/>
          </a:xfrm>
        </p:grpSpPr>
        <p:sp>
          <p:nvSpPr>
            <p:cNvPr id="12" name="箭號: 向左 11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FF7D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string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 rot="20647605">
            <a:off x="5849925" y="2089515"/>
            <a:ext cx="1929540" cy="555660"/>
            <a:chOff x="7749883" y="2251795"/>
            <a:chExt cx="1929540" cy="555660"/>
          </a:xfrm>
        </p:grpSpPr>
        <p:sp>
          <p:nvSpPr>
            <p:cNvPr id="15" name="箭號: 向左 14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int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115099" y="4745611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99493" y="4745611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“5”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 rot="20647605">
            <a:off x="9914408" y="4354920"/>
            <a:ext cx="1929540" cy="555660"/>
            <a:chOff x="7749883" y="2251795"/>
            <a:chExt cx="1929540" cy="555660"/>
          </a:xfrm>
        </p:grpSpPr>
        <p:sp>
          <p:nvSpPr>
            <p:cNvPr id="20" name="箭號: 向左 19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FF7D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string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rot="20647605">
            <a:off x="5849925" y="4354920"/>
            <a:ext cx="1929540" cy="555660"/>
            <a:chOff x="7749883" y="2251795"/>
            <a:chExt cx="1929540" cy="555660"/>
          </a:xfrm>
        </p:grpSpPr>
        <p:sp>
          <p:nvSpPr>
            <p:cNvPr id="23" name="箭號: 向左 22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int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5" name="菱形 24"/>
          <p:cNvSpPr/>
          <p:nvPr/>
        </p:nvSpPr>
        <p:spPr>
          <a:xfrm>
            <a:off x="7759850" y="2514824"/>
            <a:ext cx="1184729" cy="1191139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+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7759850" y="4745837"/>
            <a:ext cx="1184729" cy="1191139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+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27" name="箭號: 弧形左彎 26"/>
          <p:cNvSpPr/>
          <p:nvPr/>
        </p:nvSpPr>
        <p:spPr>
          <a:xfrm rot="18818033">
            <a:off x="7176344" y="3621895"/>
            <a:ext cx="973083" cy="1270505"/>
          </a:xfrm>
          <a:prstGeom prst="curvedLeftArrow">
            <a:avLst>
              <a:gd name="adj1" fmla="val 25000"/>
              <a:gd name="adj2" fmla="val 41188"/>
              <a:gd name="adj3" fmla="val 2500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57953" y="4079789"/>
            <a:ext cx="19367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800" dirty="0">
                <a:solidFill>
                  <a:srgbClr val="8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Implicitly</a:t>
            </a:r>
          </a:p>
        </p:txBody>
      </p:sp>
    </p:spTree>
    <p:extLst>
      <p:ext uri="{BB962C8B-B14F-4D97-AF65-F5344CB8AC3E}">
        <p14:creationId xmlns:p14="http://schemas.microsoft.com/office/powerpoint/2010/main" val="292930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感覺這樣有點乾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我們來寫個小遊戲好了</a:t>
            </a:r>
          </a:p>
        </p:txBody>
      </p:sp>
    </p:spTree>
    <p:extLst>
      <p:ext uri="{BB962C8B-B14F-4D97-AF65-F5344CB8AC3E}">
        <p14:creationId xmlns:p14="http://schemas.microsoft.com/office/powerpoint/2010/main" val="351293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來寫個猜拳遊戲好了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29687" y="3500810"/>
            <a:ext cx="51816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paper = 1  #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這代表布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scissor = 2  #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這代表剪刀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stone = 3  #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這代表石頭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21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判斷式</a:t>
            </a:r>
            <a:endParaRPr lang="en-US" altLang="zh-TW" dirty="0"/>
          </a:p>
          <a:p>
            <a:r>
              <a:rPr lang="zh-TW" altLang="en-US" dirty="0"/>
              <a:t>短路邏輯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681582" y="2160589"/>
            <a:ext cx="51816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scissor &gt;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("scissor win!!")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81580" y="3630482"/>
            <a:ext cx="51816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判斷式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程式碼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1581" y="5101528"/>
            <a:ext cx="51816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3 &gt; 5 &amp;&amp; 10 &gt; 0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…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50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33513" y="3432798"/>
            <a:ext cx="821887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請輸入要出的拳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”)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(“1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代表布，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代表剪刀，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3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代表石頭：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 =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readline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(STDIN)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parse(s)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114261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dirty="0"/>
              <a:t>想必大家都是被這個語言的高效能給吸引來的</a:t>
            </a:r>
            <a:r>
              <a:rPr lang="en-US" altLang="zh-TW" dirty="0"/>
              <a:t>…………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548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組織起來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4068" y="2762147"/>
            <a:ext cx="5181601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x ==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scissor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stone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39860" y="2762147"/>
            <a:ext cx="5181601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判斷式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程式碼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1&gt;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判斷式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程式碼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程式碼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3&gt;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9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電腦怎麼出拳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rand(): </a:t>
            </a:r>
            <a:r>
              <a:rPr lang="zh-TW" altLang="en-US" dirty="0"/>
              <a:t>隨機</a:t>
            </a:r>
            <a:r>
              <a:rPr lang="en-US" altLang="zh-TW" dirty="0"/>
              <a:t>0~1</a:t>
            </a:r>
          </a:p>
          <a:p>
            <a:r>
              <a:rPr lang="en-US" altLang="zh-TW" dirty="0"/>
              <a:t>rand([]): </a:t>
            </a:r>
            <a:r>
              <a:rPr lang="zh-TW" altLang="en-US" dirty="0"/>
              <a:t>從裡面選一個出來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91251" y="3525563"/>
            <a:ext cx="518160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y = rand([1, 2, 3])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0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巢狀比較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955159" y="1838817"/>
            <a:ext cx="559494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x ==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平手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if y == scissor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y == stone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end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...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9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我的義大利麵條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58935" y="0"/>
            <a:ext cx="5181601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scissor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if y ==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y == stone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stone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if y == scissor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y ==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end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0818" y="2160589"/>
            <a:ext cx="5181601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x ==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平手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if y == scissor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y == stone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6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我想玩很多次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62098" y="4628951"/>
            <a:ext cx="51816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while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判斷式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程式碼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62099" y="2425274"/>
            <a:ext cx="5181601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…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while &lt;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持續條件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...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x = …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36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停止條件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0062" y="2762147"/>
            <a:ext cx="5181601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 =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readline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(STDIN)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parse(s)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while x != -1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...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s =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readline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(STDIN)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x = parse(s)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060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函式來幫忙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06333" y="3316145"/>
            <a:ext cx="5181601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add(a, b)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c = a + b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return c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36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函式怎麼講話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參數傳遞</a:t>
            </a:r>
            <a:endParaRPr lang="en-US" altLang="zh-TW" dirty="0"/>
          </a:p>
          <a:p>
            <a:r>
              <a:rPr lang="en-US" altLang="zh-TW" dirty="0"/>
              <a:t>pass-by-sharing</a:t>
            </a:r>
          </a:p>
          <a:p>
            <a:pPr lvl="1"/>
            <a:r>
              <a:rPr lang="zh-TW" altLang="en-US" dirty="0"/>
              <a:t>個人認為跟</a:t>
            </a:r>
            <a:r>
              <a:rPr lang="en-US" altLang="zh-TW" dirty="0"/>
              <a:t>call by reference</a:t>
            </a:r>
            <a:r>
              <a:rPr lang="zh-TW" altLang="en-US" dirty="0"/>
              <a:t>很像就是了</a:t>
            </a:r>
          </a:p>
        </p:txBody>
      </p:sp>
      <p:sp>
        <p:nvSpPr>
          <p:cNvPr id="4" name="矩形 3"/>
          <p:cNvSpPr/>
          <p:nvPr/>
        </p:nvSpPr>
        <p:spPr>
          <a:xfrm>
            <a:off x="2802683" y="4782406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>
            <a:cxnSpLocks/>
            <a:stCxn id="7" idx="6"/>
            <a:endCxn id="4" idx="1"/>
          </p:cNvCxnSpPr>
          <p:nvPr/>
        </p:nvCxnSpPr>
        <p:spPr>
          <a:xfrm>
            <a:off x="2157696" y="5406660"/>
            <a:ext cx="644987" cy="522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858983" y="4777182"/>
            <a:ext cx="1298713" cy="1258956"/>
          </a:xfrm>
          <a:prstGeom prst="ellipse">
            <a:avLst/>
          </a:prstGeom>
          <a:solidFill>
            <a:srgbClr val="FF7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</a:t>
            </a:r>
            <a:endParaRPr lang="zh-TW" altLang="en-US" sz="4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 rot="20647605">
            <a:off x="3609533" y="4309858"/>
            <a:ext cx="1929540" cy="555660"/>
            <a:chOff x="7749883" y="2251795"/>
            <a:chExt cx="1929540" cy="555660"/>
          </a:xfrm>
        </p:grpSpPr>
        <p:sp>
          <p:nvSpPr>
            <p:cNvPr id="9" name="箭號: 向左 8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int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5562500" y="3879030"/>
            <a:ext cx="4636578" cy="253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foo(a)</a:t>
            </a:r>
          </a:p>
          <a:p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end</a:t>
            </a: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920696" y="4517470"/>
            <a:ext cx="1298713" cy="1258956"/>
          </a:xfrm>
          <a:prstGeom prst="ellipse">
            <a:avLst/>
          </a:prstGeom>
          <a:solidFill>
            <a:srgbClr val="FF7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</a:t>
            </a:r>
            <a:endParaRPr lang="zh-TW" altLang="en-US" sz="4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3" name="直線單箭頭接點 12"/>
          <p:cNvCxnSpPr>
            <a:cxnSpLocks/>
            <a:stCxn id="12" idx="2"/>
            <a:endCxn id="4" idx="3"/>
          </p:cNvCxnSpPr>
          <p:nvPr/>
        </p:nvCxnSpPr>
        <p:spPr>
          <a:xfrm flipH="1">
            <a:off x="4101396" y="5146948"/>
            <a:ext cx="2819300" cy="26493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42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函式怎麼講話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多個回傳值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073409" y="3500810"/>
            <a:ext cx="51816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funciton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foo(a, b, c)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return (a, b, c)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0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我看到重複了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函式是消除重複的好工具！</a:t>
            </a:r>
          </a:p>
          <a:p>
            <a:endParaRPr lang="zh-TW" altLang="en-US" dirty="0"/>
          </a:p>
          <a:p>
            <a:r>
              <a:rPr lang="zh-TW" altLang="en-US" dirty="0"/>
              <a:t>像我們之前有寫了非常多的條件判斷，其實重複性很高，感覺很蠢，我們可以設法把出拳的判斷獨立出來。</a:t>
            </a:r>
          </a:p>
        </p:txBody>
      </p:sp>
    </p:spTree>
    <p:extLst>
      <p:ext uri="{BB962C8B-B14F-4D97-AF65-F5344CB8AC3E}">
        <p14:creationId xmlns:p14="http://schemas.microsoft.com/office/powerpoint/2010/main" val="11402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912697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dirty="0"/>
              <a:t>能夠處理很快，能跑大量數據</a:t>
            </a:r>
            <a:r>
              <a:rPr lang="en-US" altLang="zh-TW" dirty="0"/>
              <a:t>……</a:t>
            </a:r>
            <a:r>
              <a:rPr lang="zh-TW" altLang="en-US" dirty="0"/>
              <a:t>還可以平行運算、分散式運算</a:t>
            </a:r>
          </a:p>
        </p:txBody>
      </p:sp>
    </p:spTree>
    <p:extLst>
      <p:ext uri="{BB962C8B-B14F-4D97-AF65-F5344CB8AC3E}">
        <p14:creationId xmlns:p14="http://schemas.microsoft.com/office/powerpoint/2010/main" val="3453116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簡化重複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175145" y="2392815"/>
            <a:ext cx="518160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shape(x)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if x == paper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return 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scissor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return 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x == stone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return 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end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59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你需要的是一個矩陣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突然神說了一句話，解救了凡人的我。</a:t>
            </a:r>
            <a:r>
              <a:rPr lang="en-US" altLang="zh-TW" dirty="0"/>
              <a:t>XD</a:t>
            </a:r>
          </a:p>
          <a:p>
            <a:endParaRPr lang="en-US" altLang="zh-TW" dirty="0"/>
          </a:p>
          <a:p>
            <a:r>
              <a:rPr lang="zh-TW" altLang="en-US" dirty="0"/>
              <a:t>是的，或許你需要一個表來讓你查。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613282" y="4102370"/>
            <a:ext cx="3997340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|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布  剪刀  石頭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-------------------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|  0   -1    1</a:t>
            </a:r>
          </a:p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剪刀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|  1    0   -1</a:t>
            </a:r>
          </a:p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石頭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| -1    1    0</a:t>
            </a:r>
            <a:endParaRPr lang="zh-TW" altLang="en-US" sz="2400" dirty="0">
              <a:solidFill>
                <a:srgbClr val="FFFF66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035895" y="2663827"/>
            <a:ext cx="5181601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 = [2, 3, 5]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A[2]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16258" y="4417255"/>
            <a:ext cx="8370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        ]</a:t>
            </a:r>
            <a:endParaRPr lang="zh-TW" alt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7089" y="4492534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2356" y="4492534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7624" y="4492534"/>
            <a:ext cx="1298713" cy="12589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endParaRPr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164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3692" y="3001452"/>
            <a:ext cx="5181601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 = [0, -1, 1;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1, 0, -1;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-1, 1, 0]</a:t>
            </a:r>
          </a:p>
          <a:p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A[1, 2]</a:t>
            </a:r>
          </a:p>
        </p:txBody>
      </p:sp>
    </p:spTree>
    <p:extLst>
      <p:ext uri="{BB962C8B-B14F-4D97-AF65-F5344CB8AC3E}">
        <p14:creationId xmlns:p14="http://schemas.microsoft.com/office/powerpoint/2010/main" val="1150836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字串的簡易操作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concatenate</a:t>
            </a:r>
          </a:p>
          <a:p>
            <a:pPr lvl="1"/>
            <a:r>
              <a:rPr lang="en-US" altLang="zh-TW" dirty="0"/>
              <a:t>x</a:t>
            </a:r>
            <a:r>
              <a:rPr lang="zh-TW" altLang="en-US" dirty="0"/>
              <a:t>要是字串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006332" y="3639310"/>
            <a:ext cx="518160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 * </a:t>
            </a:r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7269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簡化完畢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稱為重構</a:t>
            </a:r>
            <a:endParaRPr lang="en-US" altLang="zh-TW" dirty="0"/>
          </a:p>
          <a:p>
            <a:pPr lvl="1"/>
            <a:r>
              <a:rPr lang="en-US" altLang="zh-TW" dirty="0"/>
              <a:t>refactoring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75668" y="841707"/>
            <a:ext cx="5181601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win_or_lose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A[x, y]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 = shape(x)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y = shape(y)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if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win_or_lose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== 0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平手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else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你出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 * x)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電腦出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 * y)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if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win_or_lose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== 1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你贏了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else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電腦贏了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end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96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任意數量參數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5633" y="2762147"/>
            <a:ext cx="8342767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foobar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(a, b, x::Vararg{Int64})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(a)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(b)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foobar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(1, 2, 3, 4)</a:t>
            </a:r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05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可選參數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15633" y="2762147"/>
            <a:ext cx="834276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foo(a, b, c=10)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...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foo(1, 2)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foo(1, 2, 3)</a:t>
            </a:r>
          </a:p>
        </p:txBody>
      </p:sp>
    </p:spTree>
    <p:extLst>
      <p:ext uri="{BB962C8B-B14F-4D97-AF65-F5344CB8AC3E}">
        <p14:creationId xmlns:p14="http://schemas.microsoft.com/office/powerpoint/2010/main" val="3726106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關鍵字參數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5633" y="2762147"/>
            <a:ext cx="8342767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bar(a, b;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=5, j=6)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...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nn-NO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bar(1, 2, i=10)</a:t>
            </a:r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0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我要怎麼選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我的建議</a:t>
            </a:r>
            <a:endParaRPr lang="en-US" altLang="zh-TW" dirty="0"/>
          </a:p>
          <a:p>
            <a:pPr lvl="1"/>
            <a:r>
              <a:rPr lang="zh-TW" altLang="en-US" dirty="0"/>
              <a:t>關鍵字參數</a:t>
            </a:r>
            <a:r>
              <a:rPr lang="en-US" altLang="zh-TW" dirty="0"/>
              <a:t>: </a:t>
            </a:r>
            <a:r>
              <a:rPr lang="zh-TW" altLang="en-US" dirty="0"/>
              <a:t>使用情境彼此互斥的時候</a:t>
            </a:r>
            <a:endParaRPr lang="en-US" altLang="zh-TW" dirty="0"/>
          </a:p>
          <a:p>
            <a:pPr lvl="1"/>
            <a:r>
              <a:rPr lang="zh-TW" altLang="en-US" dirty="0"/>
              <a:t>可選參數</a:t>
            </a:r>
            <a:r>
              <a:rPr lang="en-US" altLang="zh-TW" dirty="0"/>
              <a:t>: </a:t>
            </a:r>
            <a:r>
              <a:rPr lang="zh-TW" altLang="en-US" dirty="0"/>
              <a:t>類似情境而可具備預設值的時候</a:t>
            </a:r>
          </a:p>
        </p:txBody>
      </p:sp>
    </p:spTree>
    <p:extLst>
      <p:ext uri="{BB962C8B-B14F-4D97-AF65-F5344CB8AC3E}">
        <p14:creationId xmlns:p14="http://schemas.microsoft.com/office/powerpoint/2010/main" val="361593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074504"/>
            <a:ext cx="8596668" cy="1320800"/>
          </a:xfrm>
        </p:spPr>
        <p:txBody>
          <a:bodyPr anchor="ctr"/>
          <a:lstStyle/>
          <a:p>
            <a:pPr algn="ctr"/>
            <a:r>
              <a:rPr lang="zh-TW" altLang="en-US" dirty="0"/>
              <a:t>那</a:t>
            </a:r>
            <a:r>
              <a:rPr lang="en-US" altLang="zh-TW" dirty="0"/>
              <a:t>………</a:t>
            </a:r>
            <a:r>
              <a:rPr lang="zh-TW" altLang="en-US" dirty="0"/>
              <a:t>其他人就不行嗎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15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60888" y="3500810"/>
            <a:ext cx="8342767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for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1:5  # for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迴圈，有限的迴圈次數</a:t>
            </a:r>
          </a:p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7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介紹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homogenous</a:t>
            </a:r>
          </a:p>
          <a:p>
            <a:r>
              <a:rPr lang="en-US" altLang="zh-TW" dirty="0"/>
              <a:t>start from 1</a:t>
            </a:r>
          </a:p>
          <a:p>
            <a:r>
              <a:rPr lang="en-US" altLang="zh-TW" dirty="0"/>
              <a:t>mutable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71139" y="3639310"/>
            <a:ext cx="320743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2067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豆漿油條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4956" y="3131479"/>
            <a:ext cx="8342767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strings = ["foo","bar","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baz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"]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for s in strings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(s)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pt-B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82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介紹各種</a:t>
            </a:r>
            <a:r>
              <a:rPr lang="en-US" altLang="zh-TW" dirty="0"/>
              <a:t>Array</a:t>
            </a:r>
            <a:r>
              <a:rPr lang="zh-TW" altLang="en-US" dirty="0"/>
              <a:t>函式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17467" y="3131479"/>
            <a:ext cx="834276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zeros(Float64, 2, 2)  # 2-by-2 matrix with 0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ones(Float64, 3, 3)  # 3-by-3 matrix with 1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trues(2, 2)  # 2-by-2 matrix with true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eye(3)  # 3-by-3 diagnal matrix</a:t>
            </a: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rand(2, 2)  # 2-by-2 matrix with random number</a:t>
            </a:r>
          </a:p>
        </p:txBody>
      </p:sp>
    </p:spTree>
    <p:extLst>
      <p:ext uri="{BB962C8B-B14F-4D97-AF65-F5344CB8AC3E}">
        <p14:creationId xmlns:p14="http://schemas.microsoft.com/office/powerpoint/2010/main" val="4264403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Comprehension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14415" y="2695886"/>
            <a:ext cx="834276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[x for x = 1:3]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14413" y="3600003"/>
            <a:ext cx="834276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[x for x = 1:20 if x % 2 == 0]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14412" y="4515015"/>
            <a:ext cx="834276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["$x * $y = $(x*y)" for x=1:9, y=1:9]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34102" y="3135164"/>
            <a:ext cx="83427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[1, 2, 3]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34102" y="4053350"/>
            <a:ext cx="83427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[2, 4, 6, 8, 10, 12, 14, 16, 18, 20]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34102" y="4976680"/>
            <a:ext cx="83427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[</a:t>
            </a:r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“1 * 1 = 1“, “1 * 2 = 2“, “1 * 3 = 3“ ...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]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8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Immutable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00087" y="3048859"/>
            <a:ext cx="475367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tup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(1, 2, 3)</a:t>
            </a:r>
          </a:p>
          <a:p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tup[1]  # 1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tup[1:2]  # (1, 2)</a:t>
            </a:r>
          </a:p>
          <a:p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pt-B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(a, b, c) = (1, 2, 3)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1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Mutable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16606" y="2766224"/>
            <a:ext cx="7947037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filled_set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Set([1, 2, 2, 3, 4])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push!(filled_set,5)</a:t>
            </a:r>
          </a:p>
          <a:p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intersect(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filled_set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,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other_set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union(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filled_set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,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other_set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)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setdiff(Set([1, 2, 3, 4]), Set([2, 3, 5]))</a:t>
            </a:r>
          </a:p>
          <a:p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Set([i for i=1:10])</a:t>
            </a:r>
          </a:p>
        </p:txBody>
      </p:sp>
    </p:spTree>
    <p:extLst>
      <p:ext uri="{BB962C8B-B14F-4D97-AF65-F5344CB8AC3E}">
        <p14:creationId xmlns:p14="http://schemas.microsoft.com/office/powerpoint/2010/main" val="3180753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Mutable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7812" y="3224563"/>
            <a:ext cx="9480416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filled_dict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Dict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("one"=&gt; 1, "two"=&gt; 2, "three"=&gt; 3)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keys(filled_dict)</a:t>
            </a:r>
          </a:p>
          <a:p>
            <a:r>
              <a:rPr lang="es-E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values(filled_dict)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Dict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(x=&gt;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for 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, x) in enumerate(["one", "two", "three", "four"]))</a:t>
            </a:r>
            <a:endParaRPr lang="es-E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09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310597"/>
            <a:ext cx="8596668" cy="1320800"/>
          </a:xfrm>
        </p:spPr>
        <p:txBody>
          <a:bodyPr/>
          <a:lstStyle/>
          <a:p>
            <a:r>
              <a:rPr lang="en-US" altLang="zh-TW" dirty="0"/>
              <a:t>Thank you for attention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917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第二次</a:t>
            </a:r>
            <a:r>
              <a:rPr lang="en-US" altLang="zh-TW" dirty="0"/>
              <a:t>meetup</a:t>
            </a:r>
          </a:p>
          <a:p>
            <a:pPr lvl="1"/>
            <a:r>
              <a:rPr lang="zh-TW" altLang="en-US" dirty="0"/>
              <a:t>型別系統</a:t>
            </a:r>
            <a:endParaRPr lang="en-US" altLang="zh-TW" dirty="0"/>
          </a:p>
          <a:p>
            <a:pPr lvl="1"/>
            <a:r>
              <a:rPr lang="en-US" altLang="zh-TW" dirty="0"/>
              <a:t>Multiple dispatch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8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114261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dirty="0"/>
              <a:t>有誰是被這個語言的優雅及簡潔給吸引來的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6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074504"/>
            <a:ext cx="8596668" cy="1320800"/>
          </a:xfrm>
        </p:spPr>
        <p:txBody>
          <a:bodyPr anchor="ctr"/>
          <a:lstStyle/>
          <a:p>
            <a:pPr algn="ctr"/>
            <a:r>
              <a:rPr lang="zh-TW" altLang="en-US" dirty="0"/>
              <a:t>我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83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我是誰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539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杜岳華</a:t>
            </a:r>
            <a:endParaRPr lang="en-US" altLang="zh-TW" sz="2400" dirty="0"/>
          </a:p>
          <a:p>
            <a:r>
              <a:rPr lang="zh-TW" altLang="en-US" sz="2400" dirty="0"/>
              <a:t>衛生福利部疾病管制署</a:t>
            </a:r>
            <a:endParaRPr lang="en-US" altLang="zh-TW" sz="2400" dirty="0"/>
          </a:p>
          <a:p>
            <a:pPr lvl="1"/>
            <a:r>
              <a:rPr lang="zh-TW" altLang="en-US" sz="2000" dirty="0"/>
              <a:t>檢驗及研究中心 中區實驗室</a:t>
            </a:r>
            <a:endParaRPr lang="en-US" altLang="zh-TW" sz="2000" dirty="0"/>
          </a:p>
          <a:p>
            <a:pPr lvl="2"/>
            <a:r>
              <a:rPr lang="zh-TW" altLang="en-US" sz="1800" dirty="0"/>
              <a:t>研發替代役 研究助理</a:t>
            </a:r>
            <a:endParaRPr lang="en-US" altLang="zh-TW" sz="1800" dirty="0"/>
          </a:p>
          <a:p>
            <a:endParaRPr lang="en-US" altLang="zh-TW" sz="2400" dirty="0"/>
          </a:p>
          <a:p>
            <a:r>
              <a:rPr lang="zh-TW" altLang="en-US" sz="2400" dirty="0"/>
              <a:t>陽明 生醫資訊所 碩士</a:t>
            </a:r>
            <a:endParaRPr lang="en-US" altLang="zh-TW" sz="2400" dirty="0"/>
          </a:p>
          <a:p>
            <a:r>
              <a:rPr lang="zh-TW" altLang="en-US" sz="2400" dirty="0"/>
              <a:t>成大 醫學檢驗及生物技術系 學士</a:t>
            </a:r>
            <a:endParaRPr lang="en-US" altLang="zh-TW" sz="2400" dirty="0"/>
          </a:p>
          <a:p>
            <a:r>
              <a:rPr lang="zh-TW" altLang="en-US" sz="2400" dirty="0"/>
              <a:t>          資訊工程系 學士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53808" y="182562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專案經驗</a:t>
            </a:r>
            <a:endParaRPr lang="en-US" altLang="zh-TW" dirty="0"/>
          </a:p>
          <a:p>
            <a:pPr lvl="1"/>
            <a:r>
              <a:rPr lang="en-US" altLang="zh-TW" dirty="0" err="1"/>
              <a:t>EZPrivacy</a:t>
            </a:r>
            <a:r>
              <a:rPr lang="zh-TW" altLang="en-US" dirty="0"/>
              <a:t>加密認證系統</a:t>
            </a:r>
            <a:endParaRPr lang="en-US" altLang="zh-TW" dirty="0"/>
          </a:p>
          <a:p>
            <a:pPr lvl="1"/>
            <a:r>
              <a:rPr lang="en-US" altLang="zh-TW" dirty="0"/>
              <a:t>Java-based</a:t>
            </a:r>
          </a:p>
          <a:p>
            <a:pPr lvl="1"/>
            <a:r>
              <a:rPr lang="zh-TW" altLang="en-US" dirty="0"/>
              <a:t>現在應用於成大公文系統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Transcriptome</a:t>
            </a:r>
            <a:r>
              <a:rPr lang="zh-TW" altLang="en-US" dirty="0"/>
              <a:t>資料分析</a:t>
            </a:r>
            <a:endParaRPr lang="en-US" altLang="zh-TW" dirty="0"/>
          </a:p>
          <a:p>
            <a:pPr lvl="1"/>
            <a:r>
              <a:rPr lang="en-US" altLang="zh-TW" dirty="0"/>
              <a:t>Python-based</a:t>
            </a:r>
          </a:p>
          <a:p>
            <a:pPr lvl="1"/>
            <a:r>
              <a:rPr lang="zh-TW" altLang="en-US" dirty="0"/>
              <a:t>碩論</a:t>
            </a:r>
          </a:p>
        </p:txBody>
      </p:sp>
    </p:spTree>
    <p:extLst>
      <p:ext uri="{BB962C8B-B14F-4D97-AF65-F5344CB8AC3E}">
        <p14:creationId xmlns:p14="http://schemas.microsoft.com/office/powerpoint/2010/main" val="300823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087756"/>
            <a:ext cx="8596668" cy="1320800"/>
          </a:xfrm>
        </p:spPr>
        <p:txBody>
          <a:bodyPr anchor="ctr"/>
          <a:lstStyle/>
          <a:p>
            <a:pPr algn="ctr"/>
            <a:r>
              <a:rPr lang="zh-TW" altLang="en-US" dirty="0"/>
              <a:t>想成為生醫資料科學家</a:t>
            </a:r>
            <a:r>
              <a:rPr lang="en-US" altLang="zh-TW" dirty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9011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1565</TotalTime>
  <Words>2397</Words>
  <Application>Microsoft Office PowerPoint</Application>
  <PresentationFormat>寬螢幕</PresentationFormat>
  <Paragraphs>462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1" baseType="lpstr">
      <vt:lpstr>Noto Sans CJK TC Black</vt:lpstr>
      <vt:lpstr>Noto Sans CJK TC Bold</vt:lpstr>
      <vt:lpstr>Noto Sans CJK TC Medium</vt:lpstr>
      <vt:lpstr>Noto Sans CJK TC Regular</vt:lpstr>
      <vt:lpstr>微軟正黑體</vt:lpstr>
      <vt:lpstr>新細明體</vt:lpstr>
      <vt:lpstr>Arial</vt:lpstr>
      <vt:lpstr>Calibri</vt:lpstr>
      <vt:lpstr>Noto Mono</vt:lpstr>
      <vt:lpstr>Trebuchet MS</vt:lpstr>
      <vt:lpstr>Wingdings 3</vt:lpstr>
      <vt:lpstr>多面向</vt:lpstr>
      <vt:lpstr>Julia語言入門</vt:lpstr>
      <vt:lpstr>Outline</vt:lpstr>
      <vt:lpstr>想必大家都是被這個語言的高效能給吸引來的…………</vt:lpstr>
      <vt:lpstr>能夠處理很快，能跑大量數據……還可以平行運算、分散式運算</vt:lpstr>
      <vt:lpstr>那………其他人就不行嗎?</vt:lpstr>
      <vt:lpstr>有誰是被這個語言的優雅及簡潔給吸引來的?</vt:lpstr>
      <vt:lpstr>我!</vt:lpstr>
      <vt:lpstr>我是誰</vt:lpstr>
      <vt:lpstr>想成為生醫資料科學家!!</vt:lpstr>
      <vt:lpstr>正片開始</vt:lpstr>
      <vt:lpstr>一切都從數字開始…</vt:lpstr>
      <vt:lpstr>Julia的整數跟浮點數是有不同位元版本的</vt:lpstr>
      <vt:lpstr>有理數</vt:lpstr>
      <vt:lpstr>複數</vt:lpstr>
      <vt:lpstr>我們來宣告變數吧！</vt:lpstr>
      <vt:lpstr>變數可以很隨便</vt:lpstr>
      <vt:lpstr>值都不會動</vt:lpstr>
      <vt:lpstr>PowerPoint 簡報</vt:lpstr>
      <vt:lpstr>靜態型別與動態型別</vt:lpstr>
      <vt:lpstr>躺著玩、坐著玩、趴著玩，還是運算子好玩</vt:lpstr>
      <vt:lpstr>操縱數字的機械核心</vt:lpstr>
      <vt:lpstr>方便的更新方法</vt:lpstr>
      <vt:lpstr>超級比一比</vt:lpstr>
      <vt:lpstr>不同型別的運算與轉換</vt:lpstr>
      <vt:lpstr>強型別與弱型別</vt:lpstr>
      <vt:lpstr>感覺這樣有點乾</vt:lpstr>
      <vt:lpstr>來寫個猜拳遊戲好了</vt:lpstr>
      <vt:lpstr>判斷輸贏</vt:lpstr>
      <vt:lpstr>使用者輸入</vt:lpstr>
      <vt:lpstr>組織起來</vt:lpstr>
      <vt:lpstr>電腦怎麼出拳</vt:lpstr>
      <vt:lpstr>巢狀比較</vt:lpstr>
      <vt:lpstr>我的義大利麵條</vt:lpstr>
      <vt:lpstr>我想玩很多次</vt:lpstr>
      <vt:lpstr>停止條件</vt:lpstr>
      <vt:lpstr>函式來幫忙</vt:lpstr>
      <vt:lpstr>函式怎麼講話</vt:lpstr>
      <vt:lpstr>函式怎麼講話</vt:lpstr>
      <vt:lpstr>我看到重複了</vt:lpstr>
      <vt:lpstr>簡化重複</vt:lpstr>
      <vt:lpstr>你需要的是一個矩陣</vt:lpstr>
      <vt:lpstr>陣列</vt:lpstr>
      <vt:lpstr>多維陣列</vt:lpstr>
      <vt:lpstr>字串的簡易操作</vt:lpstr>
      <vt:lpstr>簡化完畢</vt:lpstr>
      <vt:lpstr>任意數量參數</vt:lpstr>
      <vt:lpstr>可選參數</vt:lpstr>
      <vt:lpstr>關鍵字參數</vt:lpstr>
      <vt:lpstr>我要怎麼選</vt:lpstr>
      <vt:lpstr>For 迴圈</vt:lpstr>
      <vt:lpstr>介紹Array</vt:lpstr>
      <vt:lpstr>豆漿油條</vt:lpstr>
      <vt:lpstr>數值運算</vt:lpstr>
      <vt:lpstr>Comprehension</vt:lpstr>
      <vt:lpstr>Tuple</vt:lpstr>
      <vt:lpstr>Set</vt:lpstr>
      <vt:lpstr>Dict</vt:lpstr>
      <vt:lpstr>Thank you for attention</vt:lpstr>
      <vt:lpstr>預告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Julia語言入門</dc:title>
  <dc:creator>杜岳華</dc:creator>
  <cp:lastModifiedBy>杜岳華</cp:lastModifiedBy>
  <cp:revision>75</cp:revision>
  <dcterms:created xsi:type="dcterms:W3CDTF">2016-11-16T13:04:37Z</dcterms:created>
  <dcterms:modified xsi:type="dcterms:W3CDTF">2016-12-10T03:51:36Z</dcterms:modified>
</cp:coreProperties>
</file>