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58" r:id="rId4"/>
    <p:sldId id="266" r:id="rId5"/>
    <p:sldId id="267" r:id="rId6"/>
    <p:sldId id="269" r:id="rId7"/>
    <p:sldId id="259" r:id="rId8"/>
    <p:sldId id="260" r:id="rId9"/>
    <p:sldId id="263" r:id="rId10"/>
    <p:sldId id="264" r:id="rId11"/>
    <p:sldId id="300" r:id="rId12"/>
    <p:sldId id="302" r:id="rId13"/>
    <p:sldId id="301" r:id="rId14"/>
    <p:sldId id="303" r:id="rId15"/>
    <p:sldId id="304" r:id="rId16"/>
    <p:sldId id="305" r:id="rId17"/>
    <p:sldId id="306" r:id="rId18"/>
    <p:sldId id="265" r:id="rId19"/>
    <p:sldId id="307" r:id="rId20"/>
    <p:sldId id="268" r:id="rId21"/>
    <p:sldId id="291" r:id="rId22"/>
    <p:sldId id="292" r:id="rId23"/>
    <p:sldId id="293" r:id="rId24"/>
    <p:sldId id="294" r:id="rId25"/>
    <p:sldId id="272" r:id="rId26"/>
    <p:sldId id="273" r:id="rId27"/>
    <p:sldId id="274" r:id="rId28"/>
    <p:sldId id="275" r:id="rId29"/>
    <p:sldId id="276" r:id="rId30"/>
    <p:sldId id="298" r:id="rId31"/>
    <p:sldId id="299" r:id="rId32"/>
    <p:sldId id="308" r:id="rId33"/>
    <p:sldId id="286" r:id="rId34"/>
    <p:sldId id="320" r:id="rId35"/>
    <p:sldId id="309" r:id="rId36"/>
    <p:sldId id="310" r:id="rId37"/>
    <p:sldId id="321" r:id="rId38"/>
    <p:sldId id="323" r:id="rId39"/>
    <p:sldId id="322" r:id="rId40"/>
    <p:sldId id="295" r:id="rId41"/>
    <p:sldId id="296" r:id="rId42"/>
    <p:sldId id="297" r:id="rId43"/>
    <p:sldId id="315" r:id="rId44"/>
    <p:sldId id="316" r:id="rId45"/>
    <p:sldId id="287" r:id="rId46"/>
    <p:sldId id="317" r:id="rId47"/>
    <p:sldId id="318" r:id="rId48"/>
    <p:sldId id="288" r:id="rId49"/>
    <p:sldId id="319" r:id="rId50"/>
    <p:sldId id="262" r:id="rId51"/>
    <p:sldId id="277" r:id="rId52"/>
    <p:sldId id="278" r:id="rId53"/>
    <p:sldId id="279" r:id="rId54"/>
    <p:sldId id="280" r:id="rId55"/>
    <p:sldId id="282" r:id="rId56"/>
    <p:sldId id="281" r:id="rId57"/>
    <p:sldId id="283" r:id="rId58"/>
    <p:sldId id="284" r:id="rId59"/>
    <p:sldId id="312" r:id="rId60"/>
    <p:sldId id="31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5050"/>
    <a:srgbClr val="FFFF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  <a:lvl2pPr>
              <a:defRPr sz="24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2pPr>
            <a:lvl3pPr>
              <a:defRPr sz="20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3pPr>
            <a:lvl4pPr>
              <a:defRPr sz="1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4pPr>
            <a:lvl5pPr>
              <a:defRPr sz="18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Julia’s type system and multiple dispatch 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杜岳華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Julia Taiwan 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發起人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28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460" y="1588394"/>
            <a:ext cx="6425609" cy="4917458"/>
          </a:xfrm>
        </p:spPr>
      </p:pic>
      <p:sp>
        <p:nvSpPr>
          <p:cNvPr id="3" name="文字方塊 2"/>
          <p:cNvSpPr txBox="1"/>
          <p:nvPr/>
        </p:nvSpPr>
        <p:spPr>
          <a:xfrm>
            <a:off x="1404731" y="3273287"/>
            <a:ext cx="12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Tuple</a:t>
            </a:r>
            <a:endParaRPr lang="zh-TW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43006" y="2078623"/>
            <a:ext cx="12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Union</a:t>
            </a:r>
            <a:endParaRPr lang="zh-TW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3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Algebraic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Tuple</a:t>
            </a:r>
          </a:p>
          <a:p>
            <a:pPr lvl="1"/>
            <a:r>
              <a:rPr lang="en-US" altLang="zh-TW" dirty="0"/>
              <a:t>(1, 2, 3)</a:t>
            </a:r>
          </a:p>
          <a:p>
            <a:pPr lvl="1"/>
            <a:r>
              <a:rPr lang="en-US" altLang="zh-TW" dirty="0"/>
              <a:t>immutable</a:t>
            </a:r>
          </a:p>
          <a:p>
            <a:endParaRPr lang="en-US" altLang="zh-TW" dirty="0"/>
          </a:p>
          <a:p>
            <a:r>
              <a:rPr lang="en-US" altLang="zh-TW" dirty="0"/>
              <a:t>Union</a:t>
            </a:r>
          </a:p>
          <a:p>
            <a:pPr lvl="1"/>
            <a:r>
              <a:rPr lang="en-US" altLang="zh-TW" dirty="0"/>
              <a:t>Union{Integer, </a:t>
            </a:r>
            <a:r>
              <a:rPr lang="en-US" altLang="zh-TW" dirty="0" err="1"/>
              <a:t>AbstractString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I don't figure out the key scenario to use it……</a:t>
            </a:r>
          </a:p>
        </p:txBody>
      </p:sp>
    </p:spTree>
    <p:extLst>
      <p:ext uri="{BB962C8B-B14F-4D97-AF65-F5344CB8AC3E}">
        <p14:creationId xmlns:p14="http://schemas.microsoft.com/office/powerpoint/2010/main" val="35897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"nothing"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singleton of type </a:t>
            </a:r>
            <a:r>
              <a:rPr lang="en-US" altLang="zh-TW" b="1" dirty="0"/>
              <a:t>Void</a:t>
            </a:r>
            <a:r>
              <a:rPr lang="en-US" altLang="zh-TW" dirty="0"/>
              <a:t>, the only object belongs to the type Void.</a:t>
            </a:r>
          </a:p>
          <a:p>
            <a:endParaRPr lang="en-US" altLang="zh-TW" dirty="0"/>
          </a:p>
          <a:p>
            <a:r>
              <a:rPr lang="en-US" altLang="zh-TW" dirty="0"/>
              <a:t>While function does not return, it returns nothing!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44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Union{Integer, Void}?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No! Nullable!</a:t>
            </a:r>
          </a:p>
          <a:p>
            <a:endParaRPr lang="en-US" altLang="zh-TW" dirty="0"/>
          </a:p>
          <a:p>
            <a:r>
              <a:rPr lang="en-US" altLang="zh-TW" dirty="0"/>
              <a:t>Sometimes, you are not sure a function gives a result, then you can use </a:t>
            </a:r>
            <a:r>
              <a:rPr lang="en-US" altLang="zh-TW" b="1" dirty="0"/>
              <a:t>Nullable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However…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inheritance</a:t>
            </a:r>
          </a:p>
          <a:p>
            <a:endParaRPr lang="en-US" altLang="zh-TW" dirty="0"/>
          </a:p>
          <a:p>
            <a:r>
              <a:rPr lang="en-US" altLang="zh-TW" dirty="0"/>
              <a:t>Abstract types </a:t>
            </a:r>
            <a:r>
              <a:rPr lang="en-US" altLang="zh-TW" dirty="0">
                <a:solidFill>
                  <a:srgbClr val="FF0000"/>
                </a:solidFill>
              </a:rPr>
              <a:t>cannot</a:t>
            </a:r>
            <a:r>
              <a:rPr lang="en-US" altLang="zh-TW" dirty="0"/>
              <a:t> be instantiated.</a:t>
            </a:r>
          </a:p>
          <a:p>
            <a:endParaRPr lang="en-US" altLang="zh-TW" dirty="0"/>
          </a:p>
          <a:p>
            <a:r>
              <a:rPr lang="en-US" altLang="zh-TW" dirty="0"/>
              <a:t>Concrete types </a:t>
            </a:r>
            <a:r>
              <a:rPr lang="en-US" altLang="zh-TW" dirty="0">
                <a:solidFill>
                  <a:srgbClr val="FF0000"/>
                </a:solidFill>
              </a:rPr>
              <a:t>cannot</a:t>
            </a:r>
            <a:r>
              <a:rPr lang="en-US" altLang="zh-TW" dirty="0"/>
              <a:t> be inherited.</a:t>
            </a:r>
          </a:p>
          <a:p>
            <a:r>
              <a:rPr lang="en-US" altLang="zh-TW" dirty="0"/>
              <a:t>So concrete type can only be the leaf in the hierarchy.</a:t>
            </a:r>
          </a:p>
        </p:txBody>
      </p:sp>
      <p:sp>
        <p:nvSpPr>
          <p:cNvPr id="4" name="橢圓 3"/>
          <p:cNvSpPr/>
          <p:nvPr/>
        </p:nvSpPr>
        <p:spPr>
          <a:xfrm>
            <a:off x="8678512" y="1886233"/>
            <a:ext cx="1298713" cy="12589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8678512" y="4478004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0"/>
            <a:endCxn id="4" idx="4"/>
          </p:cNvCxnSpPr>
          <p:nvPr/>
        </p:nvCxnSpPr>
        <p:spPr>
          <a:xfrm flipV="1">
            <a:off x="9327869" y="3145189"/>
            <a:ext cx="0" cy="133281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s2.quickmeme.com/img/97/97b8ea4b037542a1322f02e3a32fc86cf580906d21a4395c29e82dda47443c5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74" y="385764"/>
            <a:ext cx="5791199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71061" y="6311900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http://www.quickmeme.com/meme/36besu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5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 cannot be reused!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major reason to use object-oriented programming is </a:t>
            </a:r>
            <a:r>
              <a:rPr lang="en-US" altLang="zh-TW" dirty="0">
                <a:solidFill>
                  <a:srgbClr val="FF0000"/>
                </a:solidFill>
              </a:rPr>
              <a:t>reusability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However……</a:t>
            </a:r>
          </a:p>
          <a:p>
            <a:r>
              <a:rPr lang="en-US" altLang="zh-TW" dirty="0"/>
              <a:t>Behaviors are not inherited.</a:t>
            </a:r>
          </a:p>
          <a:p>
            <a:r>
              <a:rPr lang="en-US" altLang="zh-TW" dirty="0"/>
              <a:t>Fields are not inherited.</a:t>
            </a:r>
          </a:p>
          <a:p>
            <a:endParaRPr lang="en-US" altLang="zh-TW" dirty="0"/>
          </a:p>
          <a:p>
            <a:r>
              <a:rPr lang="en-US" altLang="zh-TW" dirty="0"/>
              <a:t>It cannot be reused!!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Hopefully, we have……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Parametric type</a:t>
            </a:r>
            <a:endParaRPr lang="zh-TW" altLang="en-US" dirty="0"/>
          </a:p>
          <a:p>
            <a:r>
              <a:rPr lang="en-US" altLang="zh-TW" dirty="0"/>
              <a:t>Multiple dispatch</a:t>
            </a:r>
          </a:p>
        </p:txBody>
      </p:sp>
    </p:spTree>
    <p:extLst>
      <p:ext uri="{BB962C8B-B14F-4D97-AF65-F5344CB8AC3E}">
        <p14:creationId xmlns:p14="http://schemas.microsoft.com/office/powerpoint/2010/main" val="227711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type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generic programming of Julia</a:t>
            </a:r>
          </a:p>
          <a:p>
            <a:r>
              <a:rPr lang="en-US" altLang="zh-TW" dirty="0"/>
              <a:t>It help draw out the type of fields.</a:t>
            </a:r>
          </a:p>
          <a:p>
            <a:r>
              <a:rPr lang="en-US" altLang="zh-TW" dirty="0"/>
              <a:t>Flexibility and constraints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03916" y="4370545"/>
            <a:ext cx="5627508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Coordinate{T &lt;: Integer}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x::T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y::T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099931" y="3987483"/>
            <a:ext cx="4211748" cy="2532585"/>
            <a:chOff x="1497496" y="3868215"/>
            <a:chExt cx="4211748" cy="2532585"/>
          </a:xfrm>
        </p:grpSpPr>
        <p:sp>
          <p:nvSpPr>
            <p:cNvPr id="7" name="橢圓 6"/>
            <p:cNvSpPr/>
            <p:nvPr/>
          </p:nvSpPr>
          <p:spPr>
            <a:xfrm>
              <a:off x="1497496" y="4001294"/>
              <a:ext cx="2279374" cy="23995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314450" y="3868215"/>
              <a:ext cx="1394794" cy="14035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287491" y="4807893"/>
              <a:ext cx="742121" cy="715407"/>
            </a:xfrm>
            <a:prstGeom prst="ellipse">
              <a:avLst/>
            </a:prstGeom>
            <a:solidFill>
              <a:srgbClr val="99FF33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梯形 6"/>
            <p:cNvSpPr/>
            <p:nvPr/>
          </p:nvSpPr>
          <p:spPr>
            <a:xfrm rot="15338325">
              <a:off x="3179301" y="3657615"/>
              <a:ext cx="1340375" cy="2426338"/>
            </a:xfrm>
            <a:custGeom>
              <a:avLst/>
              <a:gdLst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  <a:gd name="connsiteX0" fmla="*/ 0 w 1402416"/>
                <a:gd name="connsiteY0" fmla="*/ 2342614 h 2342614"/>
                <a:gd name="connsiteX1" fmla="*/ 350604 w 1402416"/>
                <a:gd name="connsiteY1" fmla="*/ 0 h 2342614"/>
                <a:gd name="connsiteX2" fmla="*/ 1051812 w 1402416"/>
                <a:gd name="connsiteY2" fmla="*/ 0 h 2342614"/>
                <a:gd name="connsiteX3" fmla="*/ 1402416 w 1402416"/>
                <a:gd name="connsiteY3" fmla="*/ 2342614 h 2342614"/>
                <a:gd name="connsiteX4" fmla="*/ 0 w 1402416"/>
                <a:gd name="connsiteY4" fmla="*/ 2342614 h 234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416" h="2342614">
                  <a:moveTo>
                    <a:pt x="0" y="2342614"/>
                  </a:moveTo>
                  <a:cubicBezTo>
                    <a:pt x="294363" y="1549101"/>
                    <a:pt x="383317" y="877255"/>
                    <a:pt x="350604" y="0"/>
                  </a:cubicBezTo>
                  <a:lnTo>
                    <a:pt x="1051812" y="0"/>
                  </a:lnTo>
                  <a:cubicBezTo>
                    <a:pt x="945825" y="970678"/>
                    <a:pt x="1145449" y="1598479"/>
                    <a:pt x="1402416" y="2342614"/>
                  </a:cubicBezTo>
                  <a:lnTo>
                    <a:pt x="0" y="2342614"/>
                  </a:lnTo>
                  <a:close/>
                </a:path>
              </a:pathLst>
            </a:custGeom>
            <a:gradFill>
              <a:gsLst>
                <a:gs pos="0">
                  <a:srgbClr val="99FF33">
                    <a:alpha val="50000"/>
                  </a:srgbClr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89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talking about multiple dispatch…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Let's review polymorphism!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63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Everything in Julia is an object.</a:t>
            </a:r>
          </a:p>
          <a:p>
            <a:endParaRPr lang="en-US" altLang="zh-TW" dirty="0"/>
          </a:p>
          <a:p>
            <a:r>
              <a:rPr lang="en-US" altLang="zh-TW" dirty="0"/>
              <a:t>An object has its own type.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Polymorphism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364680" cy="3880773"/>
          </a:xfrm>
        </p:spPr>
        <p:txBody>
          <a:bodyPr/>
          <a:lstStyle/>
          <a:p>
            <a:r>
              <a:rPr lang="en-US" altLang="zh-TW" dirty="0"/>
              <a:t>Dog</a:t>
            </a:r>
            <a:r>
              <a:rPr lang="zh-TW" altLang="en-US" dirty="0"/>
              <a:t> </a:t>
            </a:r>
            <a:r>
              <a:rPr lang="en-US" altLang="zh-TW" dirty="0"/>
              <a:t>and Cat</a:t>
            </a:r>
            <a:r>
              <a:rPr lang="zh-TW" altLang="en-US" dirty="0"/>
              <a:t> </a:t>
            </a:r>
            <a:r>
              <a:rPr lang="en-US" altLang="zh-TW" dirty="0"/>
              <a:t>have voice.</a:t>
            </a:r>
          </a:p>
          <a:p>
            <a:r>
              <a:rPr lang="en-US" altLang="zh-TW" dirty="0"/>
              <a:t>But their voices are different!</a:t>
            </a:r>
          </a:p>
          <a:p>
            <a:endParaRPr lang="en-US" altLang="zh-TW" dirty="0"/>
          </a:p>
          <a:p>
            <a:r>
              <a:rPr lang="en-US" altLang="zh-TW" dirty="0"/>
              <a:t>Subclass</a:t>
            </a:r>
            <a:r>
              <a:rPr lang="zh-TW" altLang="en-US" dirty="0"/>
              <a:t>繼承</a:t>
            </a:r>
            <a:r>
              <a:rPr lang="en-US" altLang="zh-TW" dirty="0"/>
              <a:t>superclass</a:t>
            </a:r>
            <a:r>
              <a:rPr lang="zh-TW" altLang="en-US" dirty="0"/>
              <a:t>的</a:t>
            </a:r>
            <a:r>
              <a:rPr lang="en-US" altLang="zh-TW" dirty="0"/>
              <a:t>method</a:t>
            </a:r>
            <a:r>
              <a:rPr lang="zh-TW" altLang="en-US" dirty="0"/>
              <a:t>，</a:t>
            </a:r>
            <a:r>
              <a:rPr lang="en-US" altLang="zh-TW" dirty="0"/>
              <a:t>method</a:t>
            </a:r>
            <a:r>
              <a:rPr lang="zh-TW" altLang="en-US" dirty="0"/>
              <a:t>會依據不同的</a:t>
            </a:r>
            <a:r>
              <a:rPr lang="en-US" altLang="zh-TW" dirty="0"/>
              <a:t>subclass</a:t>
            </a:r>
            <a:r>
              <a:rPr lang="zh-TW" altLang="en-US" dirty="0"/>
              <a:t>有不同的行為</a:t>
            </a:r>
          </a:p>
        </p:txBody>
      </p:sp>
      <p:sp>
        <p:nvSpPr>
          <p:cNvPr id="4" name="橢圓 3"/>
          <p:cNvSpPr/>
          <p:nvPr/>
        </p:nvSpPr>
        <p:spPr>
          <a:xfrm>
            <a:off x="8346004" y="2160589"/>
            <a:ext cx="1298713" cy="12589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Animal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369331" y="4662927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Dog</a:t>
            </a:r>
          </a:p>
        </p:txBody>
      </p:sp>
      <p:cxnSp>
        <p:nvCxnSpPr>
          <p:cNvPr id="6" name="直線單箭頭接點 5"/>
          <p:cNvCxnSpPr>
            <a:stCxn id="5" idx="0"/>
            <a:endCxn id="4" idx="4"/>
          </p:cNvCxnSpPr>
          <p:nvPr/>
        </p:nvCxnSpPr>
        <p:spPr>
          <a:xfrm flipV="1">
            <a:off x="8018688" y="3419545"/>
            <a:ext cx="976673" cy="12433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9422525" y="4662927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Cat</a:t>
            </a:r>
          </a:p>
        </p:txBody>
      </p:sp>
      <p:cxnSp>
        <p:nvCxnSpPr>
          <p:cNvPr id="8" name="直線單箭頭接點 7"/>
          <p:cNvCxnSpPr>
            <a:stCxn id="7" idx="0"/>
            <a:endCxn id="4" idx="4"/>
          </p:cNvCxnSpPr>
          <p:nvPr/>
        </p:nvCxnSpPr>
        <p:spPr>
          <a:xfrm flipH="1" flipV="1">
            <a:off x="8995361" y="3419545"/>
            <a:ext cx="1076521" cy="12433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Polymorphism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polymorphism</a:t>
            </a:r>
            <a:r>
              <a:rPr lang="zh-TW" altLang="en-US" dirty="0"/>
              <a:t>不只是單單放在物件導向的繼承上，只要符合</a:t>
            </a:r>
            <a:r>
              <a:rPr lang="zh-TW" altLang="en-US" b="1" dirty="0"/>
              <a:t>同樣的</a:t>
            </a:r>
            <a:r>
              <a:rPr lang="en-US" altLang="zh-TW" b="1" dirty="0"/>
              <a:t>function</a:t>
            </a:r>
            <a:r>
              <a:rPr lang="zh-TW" altLang="en-US" b="1" dirty="0"/>
              <a:t>會依據不同型別而有不同行為</a:t>
            </a:r>
            <a:r>
              <a:rPr lang="zh-TW" altLang="en-US" dirty="0"/>
              <a:t>就算</a:t>
            </a:r>
            <a:endParaRPr lang="en-US" altLang="zh-TW" dirty="0"/>
          </a:p>
          <a:p>
            <a:r>
              <a:rPr lang="zh-TW" altLang="en-US" dirty="0"/>
              <a:t>若是依據維基百科的定義：</a:t>
            </a:r>
          </a:p>
          <a:p>
            <a:pPr lvl="1"/>
            <a:r>
              <a:rPr lang="en-US" altLang="zh-TW" dirty="0"/>
              <a:t>Polymorphism is the provision of </a:t>
            </a:r>
            <a:r>
              <a:rPr lang="en-US" altLang="zh-TW" b="1" dirty="0"/>
              <a:t>a single interface to entities of different types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多型為不同型別的實體提供了單一介面</a:t>
            </a:r>
            <a:endParaRPr lang="en-US" altLang="zh-TW" dirty="0"/>
          </a:p>
          <a:p>
            <a:pPr lvl="1"/>
            <a:r>
              <a:rPr lang="en-US" altLang="zh-TW" dirty="0"/>
              <a:t>C++</a:t>
            </a:r>
            <a:r>
              <a:rPr lang="zh-TW" altLang="en-US" dirty="0"/>
              <a:t>的函式多載（</a:t>
            </a:r>
            <a:r>
              <a:rPr lang="en-US" altLang="zh-TW" dirty="0"/>
              <a:t>function overloading</a:t>
            </a:r>
            <a:r>
              <a:rPr lang="zh-TW" altLang="en-US" dirty="0"/>
              <a:t>）跟運算子多載（</a:t>
            </a:r>
            <a:r>
              <a:rPr lang="en-US" altLang="zh-TW" dirty="0"/>
              <a:t>operator overloading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290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 hoc polymorphism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依據</a:t>
                </a:r>
                <a:r>
                  <a:rPr lang="zh-TW" altLang="en-US" b="1" dirty="0"/>
                  <a:t>傳入參數的型別組合</a:t>
                </a:r>
                <a:r>
                  <a:rPr lang="zh-TW" altLang="en-US" dirty="0"/>
                  <a:t>，決定要使用哪一個</a:t>
                </a:r>
                <a:r>
                  <a:rPr lang="en-US" altLang="zh-TW" dirty="0"/>
                  <a:t>function</a:t>
                </a:r>
                <a:r>
                  <a:rPr lang="zh-TW" altLang="en-US" dirty="0"/>
                  <a:t>，而為不同參數的型別組合定義不同行為是</a:t>
                </a:r>
                <a:r>
                  <a:rPr lang="zh-TW" altLang="en-US" b="1" dirty="0"/>
                  <a:t>特設</a:t>
                </a:r>
                <a:r>
                  <a:rPr lang="zh-TW" altLang="en-US" dirty="0"/>
                  <a:t>的，而不是源自於內建的型別系統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E.g. Function overloading, operator overloading</a:t>
                </a:r>
                <a:endParaRPr lang="zh-TW" altLang="en-US" dirty="0"/>
              </a:p>
              <a:p>
                <a:r>
                  <a:rPr lang="en-US" altLang="zh-TW" dirty="0"/>
                  <a:t>operator overloading</a:t>
                </a:r>
                <a:r>
                  <a:rPr lang="zh-TW" altLang="en-US" dirty="0"/>
                  <a:t>其實是</a:t>
                </a:r>
                <a:r>
                  <a:rPr lang="en-US" altLang="zh-TW" dirty="0"/>
                  <a:t>function overloading</a:t>
                </a:r>
                <a:r>
                  <a:rPr lang="zh-TW" altLang="en-US" dirty="0"/>
                  <a:t>的特例！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3 ...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+ 2 ≡ +(1, 2) ≡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(1, 2)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570" r="-780" b="-2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polymorphism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parametric polymorphism</a:t>
            </a:r>
            <a:r>
              <a:rPr lang="zh-TW" altLang="en-US" dirty="0"/>
              <a:t>提供一種</a:t>
            </a:r>
            <a:r>
              <a:rPr lang="zh-TW" altLang="en-US" b="1" dirty="0"/>
              <a:t>行為框架</a:t>
            </a:r>
            <a:r>
              <a:rPr lang="zh-TW" altLang="en-US" dirty="0"/>
              <a:t>，直接定義一個</a:t>
            </a:r>
            <a:r>
              <a:rPr lang="en-US" altLang="zh-TW" dirty="0"/>
              <a:t>function</a:t>
            </a:r>
            <a:r>
              <a:rPr lang="zh-TW" altLang="en-US" dirty="0"/>
              <a:t>，然後</a:t>
            </a:r>
            <a:r>
              <a:rPr lang="zh-TW" altLang="en-US" b="1" dirty="0"/>
              <a:t>依據傳入的型別做操作</a:t>
            </a:r>
          </a:p>
          <a:p>
            <a:pPr lvl="1"/>
            <a:r>
              <a:rPr lang="en-US" altLang="zh-TW" dirty="0"/>
              <a:t>E.g. C++</a:t>
            </a:r>
            <a:r>
              <a:rPr lang="zh-TW" altLang="en-US" dirty="0"/>
              <a:t>的</a:t>
            </a:r>
            <a:r>
              <a:rPr lang="en-US" altLang="zh-TW" dirty="0"/>
              <a:t>template (</a:t>
            </a:r>
            <a:r>
              <a:rPr lang="zh-TW" altLang="en-US" dirty="0"/>
              <a:t>但是他定義的是</a:t>
            </a:r>
            <a:r>
              <a:rPr lang="en-US" altLang="zh-TW" dirty="0"/>
              <a:t>data type</a:t>
            </a:r>
            <a:r>
              <a:rPr lang="zh-TW" altLang="en-US" dirty="0"/>
              <a:t>而不是</a:t>
            </a:r>
            <a:r>
              <a:rPr lang="en-US" altLang="zh-TW" dirty="0"/>
              <a:t>function)</a:t>
            </a:r>
          </a:p>
          <a:p>
            <a:r>
              <a:rPr lang="zh-TW" altLang="en-US" dirty="0"/>
              <a:t>泛型（</a:t>
            </a:r>
            <a:r>
              <a:rPr lang="en-US" altLang="zh-TW" dirty="0"/>
              <a:t>generic programming</a:t>
            </a:r>
            <a:r>
              <a:rPr lang="zh-TW" altLang="en-US" dirty="0"/>
              <a:t>），就是</a:t>
            </a:r>
            <a:r>
              <a:rPr lang="en-US" altLang="zh-TW" dirty="0"/>
              <a:t>parametric polymorphism</a:t>
            </a:r>
            <a:r>
              <a:rPr lang="zh-TW" altLang="en-US" dirty="0"/>
              <a:t>的一種表現方式</a:t>
            </a:r>
          </a:p>
          <a:p>
            <a:pPr lvl="1"/>
            <a:r>
              <a:rPr lang="zh-TW" altLang="en-US" dirty="0"/>
              <a:t>在其他語言中</a:t>
            </a:r>
            <a:r>
              <a:rPr lang="en-US" altLang="zh-TW" dirty="0"/>
              <a:t>generic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1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Subtyping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type of polymorphism in OOP.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Subclass</a:t>
            </a:r>
            <a:r>
              <a:rPr lang="zh-TW" altLang="en-US" dirty="0"/>
              <a:t> 繼承了</a:t>
            </a:r>
            <a:r>
              <a:rPr lang="en-US" altLang="zh-TW" dirty="0"/>
              <a:t>superclass</a:t>
            </a:r>
            <a:r>
              <a:rPr lang="zh-TW" altLang="en-US" dirty="0"/>
              <a:t>的</a:t>
            </a:r>
            <a:r>
              <a:rPr lang="en-US" altLang="zh-TW" dirty="0"/>
              <a:t>method</a:t>
            </a:r>
            <a:r>
              <a:rPr lang="zh-TW" altLang="en-US" dirty="0"/>
              <a:t>介面，但是實作是依據</a:t>
            </a:r>
            <a:r>
              <a:rPr lang="en-US" altLang="zh-TW" dirty="0"/>
              <a:t>subclass</a:t>
            </a:r>
            <a:r>
              <a:rPr lang="zh-TW" altLang="en-US" dirty="0"/>
              <a:t>的</a:t>
            </a:r>
            <a:r>
              <a:rPr lang="en-US" altLang="zh-TW" dirty="0"/>
              <a:t>method</a:t>
            </a:r>
            <a:r>
              <a:rPr lang="zh-TW" altLang="en-US" dirty="0"/>
              <a:t>內容</a:t>
            </a:r>
          </a:p>
          <a:p>
            <a:endParaRPr lang="en-US" altLang="zh-TW" dirty="0"/>
          </a:p>
          <a:p>
            <a:r>
              <a:rPr lang="zh-TW" altLang="en-US" dirty="0"/>
              <a:t>我們通常把</a:t>
            </a:r>
            <a:r>
              <a:rPr lang="en-US" altLang="zh-TW" dirty="0"/>
              <a:t>subclass</a:t>
            </a:r>
            <a:r>
              <a:rPr lang="zh-TW" altLang="en-US" dirty="0"/>
              <a:t>當成</a:t>
            </a:r>
            <a:r>
              <a:rPr lang="en-US" altLang="zh-TW" dirty="0"/>
              <a:t>superclass</a:t>
            </a:r>
            <a:r>
              <a:rPr lang="zh-TW" altLang="en-US" dirty="0"/>
              <a:t>的子型別（</a:t>
            </a:r>
            <a:r>
              <a:rPr lang="en-US" altLang="zh-TW" dirty="0"/>
              <a:t>subtype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481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dispatch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deals with “how to choose a function?”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3661" y="3101515"/>
            <a:ext cx="1298713" cy="1258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3661" y="5258879"/>
            <a:ext cx="1298713" cy="1258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cxnSp>
        <p:nvCxnSpPr>
          <p:cNvPr id="10" name="直線單箭頭接點 9"/>
          <p:cNvCxnSpPr>
            <a:stCxn id="11" idx="7"/>
            <a:endCxn id="8" idx="1"/>
          </p:cNvCxnSpPr>
          <p:nvPr/>
        </p:nvCxnSpPr>
        <p:spPr>
          <a:xfrm flipV="1">
            <a:off x="4519299" y="3730993"/>
            <a:ext cx="1414362" cy="59043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410778" y="4137057"/>
            <a:ext cx="1298713" cy="1258956"/>
          </a:xfrm>
          <a:prstGeom prst="ellipse">
            <a:avLst/>
          </a:prstGeom>
          <a:solidFill>
            <a:srgbClr val="ED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endParaRPr lang="zh-TW" altLang="en-US" sz="2800" i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11" idx="5"/>
            <a:endCxn id="9" idx="1"/>
          </p:cNvCxnSpPr>
          <p:nvPr/>
        </p:nvCxnSpPr>
        <p:spPr>
          <a:xfrm>
            <a:off x="4519299" y="5211643"/>
            <a:ext cx="1414362" cy="67671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901743" y="2821637"/>
            <a:ext cx="1929540" cy="555660"/>
            <a:chOff x="7749883" y="2251795"/>
            <a:chExt cx="1929540" cy="555660"/>
          </a:xfrm>
        </p:grpSpPr>
        <p:sp>
          <p:nvSpPr>
            <p:cNvPr id="16" name="箭號: 向左 15"/>
            <p:cNvSpPr/>
            <p:nvPr/>
          </p:nvSpPr>
          <p:spPr>
            <a:xfrm rot="20822412">
              <a:off x="7749883" y="2251795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for number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911547" y="2595885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901744" y="4975825"/>
            <a:ext cx="1929540" cy="555660"/>
            <a:chOff x="7749884" y="4405983"/>
            <a:chExt cx="1929540" cy="555660"/>
          </a:xfrm>
        </p:grpSpPr>
        <p:sp>
          <p:nvSpPr>
            <p:cNvPr id="18" name="箭號: 向左 17"/>
            <p:cNvSpPr/>
            <p:nvPr/>
          </p:nvSpPr>
          <p:spPr>
            <a:xfrm rot="20822412">
              <a:off x="7749884" y="4405983"/>
              <a:ext cx="1929540" cy="55566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for string</a:t>
              </a:r>
              <a:endPara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7946335" y="4755897"/>
              <a:ext cx="182219" cy="173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10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dispatch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513" cy="4351338"/>
          </a:xfrm>
        </p:spPr>
        <p:txBody>
          <a:bodyPr/>
          <a:lstStyle/>
          <a:p>
            <a:r>
              <a:rPr lang="en-US" altLang="zh-TW" dirty="0"/>
              <a:t>or dynamic dispatch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50498" y="2492779"/>
            <a:ext cx="4880116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Python code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 Foo: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def double(x):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    return 2*x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 Bar: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...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def double(x):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return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str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(x)*2</a:t>
            </a:r>
          </a:p>
        </p:txBody>
      </p:sp>
      <p:sp>
        <p:nvSpPr>
          <p:cNvPr id="5" name="矩形 4"/>
          <p:cNvSpPr/>
          <p:nvPr/>
        </p:nvSpPr>
        <p:spPr>
          <a:xfrm>
            <a:off x="4383158" y="2677445"/>
            <a:ext cx="1298713" cy="1258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3158" y="4834809"/>
            <a:ext cx="1298713" cy="1258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cxnSp>
        <p:nvCxnSpPr>
          <p:cNvPr id="7" name="直線單箭頭接點 6"/>
          <p:cNvCxnSpPr>
            <a:stCxn id="8" idx="7"/>
            <a:endCxn id="5" idx="1"/>
          </p:cNvCxnSpPr>
          <p:nvPr/>
        </p:nvCxnSpPr>
        <p:spPr>
          <a:xfrm flipV="1">
            <a:off x="2213423" y="3306923"/>
            <a:ext cx="2169735" cy="63357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104902" y="3756127"/>
            <a:ext cx="1298713" cy="1258956"/>
          </a:xfrm>
          <a:prstGeom prst="ellipse">
            <a:avLst/>
          </a:prstGeom>
          <a:solidFill>
            <a:srgbClr val="ED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endParaRPr lang="zh-TW" altLang="en-US" sz="2800" i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9" name="直線單箭頭接點 8"/>
          <p:cNvCxnSpPr>
            <a:stCxn id="8" idx="5"/>
            <a:endCxn id="6" idx="1"/>
          </p:cNvCxnSpPr>
          <p:nvPr/>
        </p:nvCxnSpPr>
        <p:spPr>
          <a:xfrm>
            <a:off x="2213423" y="4830713"/>
            <a:ext cx="2169735" cy="63357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56213" y="3122257"/>
            <a:ext cx="5982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Foo</a:t>
            </a:r>
          </a:p>
        </p:txBody>
      </p:sp>
      <p:sp>
        <p:nvSpPr>
          <p:cNvPr id="11" name="矩形 10"/>
          <p:cNvSpPr/>
          <p:nvPr/>
        </p:nvSpPr>
        <p:spPr>
          <a:xfrm>
            <a:off x="2756214" y="5279621"/>
            <a:ext cx="5982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71314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multiple dispatch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6000" y="2293134"/>
            <a:ext cx="5608985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Julia code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double(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::Foo,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return 2*x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double(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::Bar,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return string(x)*2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3158" y="2293134"/>
            <a:ext cx="1298713" cy="1258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3158" y="4450498"/>
            <a:ext cx="1298713" cy="1258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double</a:t>
            </a:r>
            <a:endParaRPr lang="zh-TW" altLang="en-US" sz="20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cxnSp>
        <p:nvCxnSpPr>
          <p:cNvPr id="7" name="直線單箭頭接點 6"/>
          <p:cNvCxnSpPr>
            <a:stCxn id="11" idx="7"/>
            <a:endCxn id="5" idx="1"/>
          </p:cNvCxnSpPr>
          <p:nvPr/>
        </p:nvCxnSpPr>
        <p:spPr>
          <a:xfrm flipV="1">
            <a:off x="2213423" y="2922612"/>
            <a:ext cx="2169735" cy="63357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104902" y="3371816"/>
            <a:ext cx="1298713" cy="1258956"/>
          </a:xfrm>
          <a:prstGeom prst="ellipse">
            <a:avLst/>
          </a:prstGeom>
          <a:solidFill>
            <a:srgbClr val="ED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endParaRPr lang="zh-TW" altLang="en-US" sz="2800" i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4" name="直線單箭頭接點 13"/>
          <p:cNvCxnSpPr>
            <a:stCxn id="11" idx="5"/>
            <a:endCxn id="6" idx="1"/>
          </p:cNvCxnSpPr>
          <p:nvPr/>
        </p:nvCxnSpPr>
        <p:spPr>
          <a:xfrm>
            <a:off x="2213423" y="4446402"/>
            <a:ext cx="2169735" cy="63357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37259" y="2737946"/>
            <a:ext cx="266611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::Foo, x::Any)</a:t>
            </a:r>
          </a:p>
        </p:txBody>
      </p:sp>
      <p:sp>
        <p:nvSpPr>
          <p:cNvPr id="20" name="矩形 19"/>
          <p:cNvSpPr/>
          <p:nvPr/>
        </p:nvSpPr>
        <p:spPr>
          <a:xfrm>
            <a:off x="1337259" y="4895310"/>
            <a:ext cx="266611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(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::Bar, x::Any)</a:t>
            </a:r>
          </a:p>
        </p:txBody>
      </p:sp>
    </p:spTree>
    <p:extLst>
      <p:ext uri="{BB962C8B-B14F-4D97-AF65-F5344CB8AC3E}">
        <p14:creationId xmlns:p14="http://schemas.microsoft.com/office/powerpoint/2010/main" val="51585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 can </a:t>
            </a:r>
            <a:r>
              <a:rPr lang="en-US" altLang="zh-TW" dirty="0">
                <a:solidFill>
                  <a:srgbClr val="002060"/>
                </a:solidFill>
              </a:rPr>
              <a:t>add/override</a:t>
            </a:r>
            <a:r>
              <a:rPr lang="en-US" altLang="zh-TW" dirty="0"/>
              <a:t> them easily.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7334" y="2023483"/>
            <a:ext cx="5608985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double(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::Foo,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return 2*x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double(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::Bar,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return string(x)*2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782593" y="3004357"/>
            <a:ext cx="3552392" cy="2193235"/>
            <a:chOff x="8722841" y="4351225"/>
            <a:chExt cx="3552392" cy="2193235"/>
          </a:xfrm>
        </p:grpSpPr>
        <p:sp>
          <p:nvSpPr>
            <p:cNvPr id="6" name="星形: 十二角 5"/>
            <p:cNvSpPr/>
            <p:nvPr/>
          </p:nvSpPr>
          <p:spPr>
            <a:xfrm>
              <a:off x="9293089" y="4351225"/>
              <a:ext cx="2411896" cy="2193235"/>
            </a:xfrm>
            <a:prstGeom prst="star12">
              <a:avLst/>
            </a:prstGeom>
            <a:solidFill>
              <a:srgbClr val="FFCC00"/>
            </a:solidFill>
            <a:ln w="762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22841" y="4786122"/>
              <a:ext cx="3552392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4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Open-close principle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3" y="4978139"/>
            <a:ext cx="5608985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double(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::Bar,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return “2”*x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Generic function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79247" y="2855231"/>
            <a:ext cx="750809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compare{T &lt;: Real}(x::T, y::T)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if x &gt;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	return 1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elseif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x ==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	return 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else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	return -1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end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8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 is similar to class in object-oriented programming.</a:t>
            </a:r>
          </a:p>
          <a:p>
            <a:endParaRPr lang="en-US" altLang="zh-TW" dirty="0"/>
          </a:p>
          <a:p>
            <a:r>
              <a:rPr lang="en-US" altLang="zh-TW" dirty="0"/>
              <a:t>But it has more meanings……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聰明的設計讓</a:t>
            </a:r>
            <a:r>
              <a:rPr lang="en-US" altLang="zh-TW" dirty="0"/>
              <a:t>multiple dispatch</a:t>
            </a:r>
            <a:r>
              <a:rPr lang="zh-TW" altLang="en-US" dirty="0"/>
              <a:t>替你</a:t>
            </a:r>
            <a:r>
              <a:rPr lang="en-US" altLang="zh-TW" dirty="0"/>
              <a:t>"</a:t>
            </a:r>
            <a:r>
              <a:rPr lang="zh-TW" altLang="en-US" dirty="0"/>
              <a:t>回答問題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0189" y="3097781"/>
            <a:ext cx="6010597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same_type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{T}(x::T, y::T) = true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same_type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(x, y) = false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90189" y="4541271"/>
            <a:ext cx="601059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same_type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(1, 2)  # true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0189" y="5384596"/>
            <a:ext cx="601059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same_type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(1, 2.0)  # false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避免模糊語意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99734" y="2590187"/>
            <a:ext cx="750809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g(x::Float64, y) = 2x +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g(x, y::Float64) = x + 2y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9734" y="4115826"/>
            <a:ext cx="750809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g(x::Float64, y</a:t>
            </a:r>
            <a:r>
              <a:rPr lang="en-US" altLang="zh-TW" sz="2400" dirty="0">
                <a:solidFill>
                  <a:srgbClr val="FF5050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::Any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 = 2x +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</a:t>
            </a:r>
            <a:r>
              <a:rPr lang="en-US" altLang="zh-TW" sz="2400" dirty="0">
                <a:solidFill>
                  <a:srgbClr val="FF5050"/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::Any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, y::Float64) = x + 2y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從精確到廣泛是個好順序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99734" y="2590187"/>
            <a:ext cx="750809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g(x::Float64, y::Float64)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=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2x + 2y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g(x::Float64, y) = 2x + y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g(x, y::Float64) = x + 2y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9734" y="4450303"/>
            <a:ext cx="750809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g(2.0, 3)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# 7.0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g(2, 3.0+)  # 8.0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g(2.0, 3.0)  # 10.0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要建構一個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constructor</a:t>
            </a:r>
            <a:r>
              <a:rPr lang="zh-TW" altLang="en-US" dirty="0"/>
              <a:t>是少不了的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 are 2 major kinds of constructor:</a:t>
            </a:r>
          </a:p>
          <a:p>
            <a:pPr lvl="1"/>
            <a:r>
              <a:rPr lang="en-US" altLang="zh-TW" dirty="0"/>
              <a:t>Inner constructor</a:t>
            </a:r>
          </a:p>
          <a:p>
            <a:pPr lvl="1"/>
            <a:r>
              <a:rPr lang="en-US" altLang="zh-TW" dirty="0"/>
              <a:t>Outer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10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Outer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顧名思義，這是一個定義在型別定義之外的</a:t>
            </a:r>
            <a:r>
              <a:rPr lang="en-US" altLang="zh-TW" dirty="0"/>
              <a:t>constructor</a:t>
            </a:r>
            <a:r>
              <a:rPr lang="zh-TW" altLang="en-US" dirty="0"/>
              <a:t>，他跟一般的</a:t>
            </a:r>
            <a:r>
              <a:rPr lang="en-US" altLang="zh-TW" dirty="0"/>
              <a:t>method</a:t>
            </a:r>
            <a:r>
              <a:rPr lang="zh-TW" altLang="en-US" dirty="0"/>
              <a:t>沒什麼不同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8429" y="3441492"/>
            <a:ext cx="3452927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Foo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bar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Foo(x) = Foo(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x,x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Foo() = Foo(0)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72781" y="3441492"/>
            <a:ext cx="3601221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Foo(2)  # Foo(2, 2)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Foo()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#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Foo(0, 0)</a:t>
            </a:r>
          </a:p>
        </p:txBody>
      </p:sp>
    </p:spTree>
    <p:extLst>
      <p:ext uri="{BB962C8B-B14F-4D97-AF65-F5344CB8AC3E}">
        <p14:creationId xmlns:p14="http://schemas.microsoft.com/office/powerpoint/2010/main" val="4202068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Outer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你可以很簡單的在型別宣告之外加上很多不同的</a:t>
            </a:r>
            <a:r>
              <a:rPr lang="en-US" altLang="zh-TW" dirty="0"/>
              <a:t>constructor</a:t>
            </a:r>
            <a:r>
              <a:rPr lang="zh-TW" altLang="en-US" dirty="0"/>
              <a:t>，如同其他語言的</a:t>
            </a:r>
            <a:r>
              <a:rPr lang="en-US" altLang="zh-TW" dirty="0"/>
              <a:t>constructor overloading</a:t>
            </a:r>
            <a:r>
              <a:rPr lang="zh-TW" altLang="en-US" dirty="0"/>
              <a:t>一般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擴充功能的時候很好用</a:t>
            </a:r>
          </a:p>
        </p:txBody>
      </p:sp>
    </p:spTree>
    <p:extLst>
      <p:ext uri="{BB962C8B-B14F-4D97-AF65-F5344CB8AC3E}">
        <p14:creationId xmlns:p14="http://schemas.microsoft.com/office/powerpoint/2010/main" val="86736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inner constructor</a:t>
            </a:r>
            <a:r>
              <a:rPr lang="zh-TW" altLang="en-US" dirty="0"/>
              <a:t>，只能有一個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`new`</a:t>
            </a:r>
            <a:r>
              <a:rPr lang="zh-TW" altLang="en-US" dirty="0"/>
              <a:t>是</a:t>
            </a:r>
            <a:r>
              <a:rPr lang="en-US" altLang="zh-TW" dirty="0"/>
              <a:t>inner constructor</a:t>
            </a:r>
            <a:r>
              <a:rPr lang="zh-TW" altLang="en-US" dirty="0"/>
              <a:t>的特權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34690" y="3363706"/>
            <a:ext cx="8170701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OrderedPair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x::Real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y::Real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OrderedPair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(x, y) = x &gt; y ? error("out of order") : new(x, y)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0442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Outer and inner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: 圓角 3"/>
          <p:cNvSpPr/>
          <p:nvPr/>
        </p:nvSpPr>
        <p:spPr>
          <a:xfrm>
            <a:off x="4807673" y="2160589"/>
            <a:ext cx="1298713" cy="12589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Inner</a:t>
            </a:r>
            <a:endParaRPr lang="zh-TW" altLang="en-US" sz="2400" dirty="0"/>
          </a:p>
        </p:txBody>
      </p:sp>
      <p:sp>
        <p:nvSpPr>
          <p:cNvPr id="5" name="矩形: 圓角 4"/>
          <p:cNvSpPr/>
          <p:nvPr/>
        </p:nvSpPr>
        <p:spPr>
          <a:xfrm>
            <a:off x="3123351" y="4662927"/>
            <a:ext cx="1298713" cy="12589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Outer</a:t>
            </a:r>
          </a:p>
        </p:txBody>
      </p:sp>
      <p:cxnSp>
        <p:nvCxnSpPr>
          <p:cNvPr id="6" name="直線單箭頭接點 5"/>
          <p:cNvCxnSpPr>
            <a:cxnSpLocks/>
            <a:stCxn id="5" idx="0"/>
          </p:cNvCxnSpPr>
          <p:nvPr/>
        </p:nvCxnSpPr>
        <p:spPr>
          <a:xfrm flipV="1">
            <a:off x="3772708" y="3419545"/>
            <a:ext cx="1684322" cy="12433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/>
          <p:cNvSpPr/>
          <p:nvPr/>
        </p:nvSpPr>
        <p:spPr>
          <a:xfrm>
            <a:off x="6467289" y="4662927"/>
            <a:ext cx="1298713" cy="12589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Outer</a:t>
            </a:r>
          </a:p>
        </p:txBody>
      </p:sp>
      <p:cxnSp>
        <p:nvCxnSpPr>
          <p:cNvPr id="8" name="直線單箭頭接點 7"/>
          <p:cNvCxnSpPr>
            <a:cxnSpLocks/>
            <a:stCxn id="7" idx="0"/>
          </p:cNvCxnSpPr>
          <p:nvPr/>
        </p:nvCxnSpPr>
        <p:spPr>
          <a:xfrm flipH="1" flipV="1">
            <a:off x="5457032" y="3419545"/>
            <a:ext cx="1659614" cy="12433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/>
          <p:cNvSpPr/>
          <p:nvPr/>
        </p:nvSpPr>
        <p:spPr>
          <a:xfrm>
            <a:off x="4805035" y="4662927"/>
            <a:ext cx="1298713" cy="12589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Outer</a:t>
            </a:r>
          </a:p>
        </p:txBody>
      </p:sp>
      <p:cxnSp>
        <p:nvCxnSpPr>
          <p:cNvPr id="12" name="直線單箭頭接點 11"/>
          <p:cNvCxnSpPr>
            <a:cxnSpLocks/>
            <a:endCxn id="4" idx="2"/>
          </p:cNvCxnSpPr>
          <p:nvPr/>
        </p:nvCxnSpPr>
        <p:spPr>
          <a:xfrm flipV="1">
            <a:off x="5454391" y="3419545"/>
            <a:ext cx="2639" cy="124338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0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Parametric Constructors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Constructor can be parametric!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2310" y="3316145"/>
            <a:ext cx="4274562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Point{T&lt;:Real}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x::T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y::T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89245" y="2807115"/>
            <a:ext cx="5288353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Point{T&lt;:Real}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x::T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y::T</a:t>
            </a:r>
          </a:p>
          <a:p>
            <a:endParaRPr lang="fr-F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Point(x, y) = new(x, y)</a:t>
            </a: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fr-FR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fr-FR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Point{T&lt;:Real}(x::T, y::T) = Point{T}(x, y)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888" y="3639310"/>
            <a:ext cx="64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endParaRPr lang="zh-TW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Next, the OOP in Julia!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4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Concrete type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1712" y="3341088"/>
            <a:ext cx="4896681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Dog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name::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color::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1712" y="5212017"/>
            <a:ext cx="489668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dog = Dog(“Tom”, “brown”)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1026" name="Picture 2" descr="http://cdn.litlepups.net/2015/08/24/cute-little-brown-dog-si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33" y="1810474"/>
            <a:ext cx="3550227" cy="355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線圖說文字 2 (加上強調線) 5"/>
          <p:cNvSpPr/>
          <p:nvPr/>
        </p:nvSpPr>
        <p:spPr>
          <a:xfrm>
            <a:off x="5153891" y="2151503"/>
            <a:ext cx="1637607" cy="508924"/>
          </a:xfrm>
          <a:prstGeom prst="accentCallout2">
            <a:avLst>
              <a:gd name="adj1" fmla="val 20383"/>
              <a:gd name="adj2" fmla="val 93190"/>
              <a:gd name="adj3" fmla="val 22017"/>
              <a:gd name="adj4" fmla="val 130034"/>
              <a:gd name="adj5" fmla="val 61865"/>
              <a:gd name="adj6" fmla="val 16247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Name: Tom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直線圖說文字 2 (加上強調線) 7"/>
          <p:cNvSpPr/>
          <p:nvPr/>
        </p:nvSpPr>
        <p:spPr>
          <a:xfrm>
            <a:off x="9944503" y="4307270"/>
            <a:ext cx="1776044" cy="508924"/>
          </a:xfrm>
          <a:prstGeom prst="accentCallout2">
            <a:avLst>
              <a:gd name="adj1" fmla="val 10583"/>
              <a:gd name="adj2" fmla="val 8418"/>
              <a:gd name="adj3" fmla="val 10584"/>
              <a:gd name="adj4" fmla="val 85"/>
              <a:gd name="adj5" fmla="val -32872"/>
              <a:gd name="adj6" fmla="val -2128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Color: brown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46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</a:t>
            </a:r>
            <a:r>
              <a:rPr lang="zh-TW" altLang="en-US" dirty="0"/>
              <a:t> </a:t>
            </a:r>
            <a:r>
              <a:rPr lang="en-US" altLang="zh-TW" dirty="0"/>
              <a:t>in Julia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先來複習一下：</a:t>
            </a:r>
          </a:p>
          <a:p>
            <a:pPr lvl="1"/>
            <a:r>
              <a:rPr lang="en-US" altLang="zh-TW" dirty="0"/>
              <a:t>Encapsulation (</a:t>
            </a:r>
            <a:r>
              <a:rPr lang="zh-TW" altLang="en-US" dirty="0"/>
              <a:t>封裝</a:t>
            </a:r>
            <a:r>
              <a:rPr lang="en-US" altLang="zh-TW" dirty="0"/>
              <a:t>): </a:t>
            </a:r>
            <a:r>
              <a:rPr lang="zh-TW" altLang="en-US" dirty="0"/>
              <a:t>定義</a:t>
            </a:r>
            <a:r>
              <a:rPr lang="en-US" altLang="zh-TW" dirty="0"/>
              <a:t>fields</a:t>
            </a:r>
            <a:r>
              <a:rPr lang="zh-TW" altLang="en-US" dirty="0"/>
              <a:t>跟</a:t>
            </a:r>
            <a:r>
              <a:rPr lang="en-US" altLang="zh-TW" dirty="0"/>
              <a:t>methods</a:t>
            </a:r>
            <a:r>
              <a:rPr lang="zh-TW" altLang="en-US" dirty="0"/>
              <a:t>，甚至存取權限</a:t>
            </a:r>
          </a:p>
          <a:p>
            <a:pPr lvl="1"/>
            <a:r>
              <a:rPr lang="en-US" altLang="zh-TW" dirty="0"/>
              <a:t>Inheritance (</a:t>
            </a:r>
            <a:r>
              <a:rPr lang="zh-TW" altLang="en-US" dirty="0"/>
              <a:t>繼承</a:t>
            </a:r>
            <a:r>
              <a:rPr lang="en-US" altLang="zh-TW" dirty="0"/>
              <a:t>):</a:t>
            </a:r>
            <a:r>
              <a:rPr lang="zh-TW" altLang="en-US" dirty="0"/>
              <a:t> 組織類別之間的關係，以便重用</a:t>
            </a:r>
          </a:p>
          <a:p>
            <a:pPr lvl="1"/>
            <a:r>
              <a:rPr lang="en-US" altLang="zh-TW" dirty="0"/>
              <a:t>Polymorphism (</a:t>
            </a:r>
            <a:r>
              <a:rPr lang="zh-TW" altLang="en-US" dirty="0"/>
              <a:t>多型</a:t>
            </a:r>
            <a:r>
              <a:rPr lang="en-US" altLang="zh-TW" dirty="0"/>
              <a:t>): </a:t>
            </a:r>
            <a:r>
              <a:rPr lang="zh-TW" altLang="en-US" dirty="0"/>
              <a:t>使可以同樣的</a:t>
            </a:r>
            <a:r>
              <a:rPr lang="en-US" altLang="zh-TW" dirty="0"/>
              <a:t>methods</a:t>
            </a:r>
            <a:r>
              <a:rPr lang="zh-TW" altLang="en-US" dirty="0"/>
              <a:t>根據不同的類別展現出不同的行為</a:t>
            </a:r>
          </a:p>
        </p:txBody>
      </p:sp>
    </p:spTree>
    <p:extLst>
      <p:ext uri="{BB962C8B-B14F-4D97-AF65-F5344CB8AC3E}">
        <p14:creationId xmlns:p14="http://schemas.microsoft.com/office/powerpoint/2010/main" val="3930732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Julia</a:t>
            </a:r>
            <a:r>
              <a:rPr lang="zh-TW" altLang="en-US" dirty="0"/>
              <a:t>的哲學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Polymorphism</a:t>
            </a:r>
          </a:p>
          <a:p>
            <a:pPr lvl="1"/>
            <a:r>
              <a:rPr lang="en-US" altLang="zh-TW" dirty="0"/>
              <a:t>Multiple dispatch</a:t>
            </a:r>
            <a:r>
              <a:rPr lang="zh-TW" altLang="en-US" dirty="0"/>
              <a:t>佔了重要的角色</a:t>
            </a:r>
            <a:endParaRPr lang="en-US" altLang="zh-TW" dirty="0"/>
          </a:p>
          <a:p>
            <a:pPr lvl="1"/>
            <a:r>
              <a:rPr lang="zh-TW" altLang="en-US" dirty="0"/>
              <a:t>解耦子型別繼承了不想要的方法</a:t>
            </a:r>
          </a:p>
          <a:p>
            <a:r>
              <a:rPr lang="en-US" altLang="zh-TW" dirty="0"/>
              <a:t>Inheritance</a:t>
            </a:r>
          </a:p>
          <a:p>
            <a:pPr lvl="1"/>
            <a:r>
              <a:rPr lang="en-US" altLang="zh-TW" dirty="0"/>
              <a:t>Julia</a:t>
            </a:r>
            <a:r>
              <a:rPr lang="zh-TW" altLang="en-US" dirty="0"/>
              <a:t>的型別系統佔了重要的角色</a:t>
            </a:r>
            <a:endParaRPr lang="en-US" altLang="zh-TW" dirty="0"/>
          </a:p>
          <a:p>
            <a:pPr lvl="1"/>
            <a:r>
              <a:rPr lang="zh-TW" altLang="en-US" dirty="0"/>
              <a:t>只描述型別之間關係，而非實作</a:t>
            </a:r>
            <a:endParaRPr lang="en-US" altLang="zh-TW" dirty="0"/>
          </a:p>
          <a:p>
            <a:r>
              <a:rPr lang="en-US" altLang="zh-TW" dirty="0"/>
              <a:t>Encapsulation</a:t>
            </a:r>
          </a:p>
          <a:p>
            <a:pPr lvl="1"/>
            <a:r>
              <a:rPr lang="zh-TW" altLang="en-US" dirty="0"/>
              <a:t>若是中介的隱私狀態是不需要的，那封裝也是不需要的！</a:t>
            </a:r>
          </a:p>
        </p:txBody>
      </p:sp>
    </p:spTree>
    <p:extLst>
      <p:ext uri="{BB962C8B-B14F-4D97-AF65-F5344CB8AC3E}">
        <p14:creationId xmlns:p14="http://schemas.microsoft.com/office/powerpoint/2010/main" val="3113205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以往</a:t>
            </a:r>
            <a:r>
              <a:rPr lang="en-US" altLang="zh-TW" dirty="0"/>
              <a:t>OOP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Subtyping + single dispatch</a:t>
            </a:r>
          </a:p>
          <a:p>
            <a:pPr lvl="1"/>
            <a:r>
              <a:rPr lang="en-US" altLang="zh-TW" dirty="0"/>
              <a:t>E.g. C++, Java, Python……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39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但是</a:t>
            </a:r>
            <a:r>
              <a:rPr lang="en-US" altLang="zh-TW" dirty="0"/>
              <a:t>subtyping</a:t>
            </a:r>
            <a:r>
              <a:rPr lang="zh-TW" altLang="en-US" dirty="0"/>
              <a:t>通常會有個問題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inheritance</a:t>
            </a:r>
            <a:r>
              <a:rPr lang="zh-TW" altLang="en-US" dirty="0"/>
              <a:t>發生的時候，</a:t>
            </a:r>
            <a:r>
              <a:rPr lang="en-US" altLang="zh-TW" dirty="0"/>
              <a:t>superclass</a:t>
            </a:r>
            <a:r>
              <a:rPr lang="zh-TW" altLang="en-US" dirty="0"/>
              <a:t>的行為都會被</a:t>
            </a:r>
            <a:r>
              <a:rPr lang="en-US" altLang="zh-TW" dirty="0"/>
              <a:t>subclass</a:t>
            </a:r>
            <a:r>
              <a:rPr lang="zh-TW" altLang="en-US" dirty="0"/>
              <a:t>繼承，如此一來，確認</a:t>
            </a:r>
            <a:r>
              <a:rPr lang="en-US" altLang="zh-TW" dirty="0"/>
              <a:t>superclass</a:t>
            </a:r>
            <a:r>
              <a:rPr lang="zh-TW" altLang="en-US" dirty="0"/>
              <a:t>跟</a:t>
            </a:r>
            <a:r>
              <a:rPr lang="en-US" altLang="zh-TW" dirty="0"/>
              <a:t>subclass</a:t>
            </a:r>
            <a:r>
              <a:rPr lang="zh-TW" altLang="en-US" dirty="0"/>
              <a:t>的關係就需要無比精確，不然</a:t>
            </a:r>
            <a:r>
              <a:rPr lang="en-US" altLang="zh-TW" dirty="0"/>
              <a:t>subclass</a:t>
            </a:r>
            <a:r>
              <a:rPr lang="zh-TW" altLang="en-US" dirty="0"/>
              <a:t>就會繼承到不必要的行為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有些語言設法將</a:t>
            </a:r>
            <a:r>
              <a:rPr lang="en-US" altLang="zh-TW" dirty="0"/>
              <a:t>method</a:t>
            </a:r>
            <a:r>
              <a:rPr lang="zh-TW" altLang="en-US" dirty="0"/>
              <a:t>綁定在</a:t>
            </a:r>
            <a:r>
              <a:rPr lang="en-US" altLang="zh-TW" dirty="0"/>
              <a:t>class</a:t>
            </a:r>
            <a:r>
              <a:rPr lang="zh-TW" altLang="en-US" dirty="0"/>
              <a:t>上的作法打破，像是</a:t>
            </a:r>
            <a:r>
              <a:rPr lang="en-US" altLang="zh-TW" dirty="0"/>
              <a:t>Swift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或</a:t>
            </a:r>
            <a:r>
              <a:rPr lang="en-US" altLang="zh-TW" dirty="0"/>
              <a:t>Rust</a:t>
            </a:r>
            <a:r>
              <a:rPr lang="zh-TW" altLang="en-US" dirty="0"/>
              <a:t>，用</a:t>
            </a:r>
            <a:r>
              <a:rPr lang="en-US" altLang="zh-TW" dirty="0"/>
              <a:t>trait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1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精巧設計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Parametric polymorphism + multiple dispatch</a:t>
            </a:r>
          </a:p>
          <a:p>
            <a:pPr lvl="1"/>
            <a:r>
              <a:rPr lang="en-US" altLang="zh-TW" dirty="0"/>
              <a:t>E.g. Julia, Common Lisp (?)</a:t>
            </a:r>
          </a:p>
          <a:p>
            <a:endParaRPr lang="en-US" altLang="zh-TW" dirty="0"/>
          </a:p>
          <a:p>
            <a:r>
              <a:rPr lang="en-US" altLang="zh-TW" dirty="0"/>
              <a:t>Subtyping</a:t>
            </a:r>
          </a:p>
          <a:p>
            <a:pPr lvl="1"/>
            <a:r>
              <a:rPr lang="zh-TW" altLang="en-US" dirty="0"/>
              <a:t>面對</a:t>
            </a:r>
            <a:r>
              <a:rPr lang="zh-TW" altLang="en-US" b="1" dirty="0"/>
              <a:t>一個類別</a:t>
            </a:r>
            <a:r>
              <a:rPr lang="zh-TW" altLang="en-US" dirty="0"/>
              <a:t>並定義他的行為</a:t>
            </a:r>
            <a:endParaRPr lang="en-US" altLang="zh-TW" dirty="0"/>
          </a:p>
          <a:p>
            <a:r>
              <a:rPr lang="en-US" altLang="zh-TW" dirty="0"/>
              <a:t>Julia</a:t>
            </a:r>
          </a:p>
          <a:p>
            <a:pPr lvl="1"/>
            <a:r>
              <a:rPr lang="zh-TW" altLang="en-US" dirty="0"/>
              <a:t>希望你在定義行為的時候考慮到整個</a:t>
            </a:r>
            <a:r>
              <a:rPr lang="en-US" altLang="zh-TW" dirty="0"/>
              <a:t>type hierarchy</a:t>
            </a:r>
            <a:r>
              <a:rPr lang="zh-TW" altLang="en-US" dirty="0"/>
              <a:t>，你需要</a:t>
            </a:r>
            <a:r>
              <a:rPr lang="zh-TW" altLang="en-US" b="1" dirty="0"/>
              <a:t>對某群 </a:t>
            </a:r>
            <a:r>
              <a:rPr lang="en-US" altLang="zh-TW" b="1" dirty="0"/>
              <a:t>(</a:t>
            </a:r>
            <a:r>
              <a:rPr lang="zh-TW" altLang="en-US" b="1" dirty="0"/>
              <a:t>特定範圍</a:t>
            </a:r>
            <a:r>
              <a:rPr lang="en-US" altLang="zh-TW" b="1" dirty="0"/>
              <a:t>)</a:t>
            </a:r>
            <a:r>
              <a:rPr lang="zh-TW" altLang="en-US" b="1" dirty="0"/>
              <a:t>的</a:t>
            </a:r>
            <a:r>
              <a:rPr lang="en-US" altLang="zh-TW" b="1" dirty="0"/>
              <a:t>type</a:t>
            </a:r>
            <a:r>
              <a:rPr lang="zh-TW" altLang="en-US" b="1" dirty="0"/>
              <a:t>定義行為</a:t>
            </a:r>
            <a:endParaRPr lang="en-US" altLang="zh-TW" b="1" dirty="0"/>
          </a:p>
          <a:p>
            <a:pPr lvl="1"/>
            <a:r>
              <a:rPr lang="zh-TW" altLang="en-US" dirty="0"/>
              <a:t>善用泛型，讓你在定義行為的時候可以收放自如</a:t>
            </a:r>
          </a:p>
        </p:txBody>
      </p:sp>
    </p:spTree>
    <p:extLst>
      <p:ext uri="{BB962C8B-B14F-4D97-AF65-F5344CB8AC3E}">
        <p14:creationId xmlns:p14="http://schemas.microsoft.com/office/powerpoint/2010/main" val="13622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 in Julia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65910" y="2023483"/>
            <a:ext cx="7508092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 Animal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immutable Dog &lt;: Animal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color::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species::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immutable Cat &lt;: Animal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color::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species::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10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 in Julia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65910" y="2023483"/>
            <a:ext cx="7508092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color(a::Animal)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return 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a.color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voice(d::Dog)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return "bark"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function voice(c::Cat)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return "meow"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97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 in Julia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65910" y="3131479"/>
            <a:ext cx="750809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d1 = Dog("yellow", "Labrador")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voice(d1)  # "bark“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c1 = Cat("brown", "?")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voice(c1)  # "meow"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8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 in traditional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59823" y="1502688"/>
            <a:ext cx="6251656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Foo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bar::Int64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::Function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function Foo(x::Int64)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this = new()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this.bar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x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function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(input::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   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(input)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end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function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(input::Int64)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   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println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(input * 10)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end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this.baz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=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baz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    return this</a:t>
            </a: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26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OOP in traditional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42223" y="2928881"/>
            <a:ext cx="763177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 = Foo(10)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foo.bar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# 10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foo.baz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("Hello world!")  # Hello world!</a:t>
            </a:r>
          </a:p>
          <a:p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foo.baz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(5)  # 50</a:t>
            </a:r>
          </a:p>
        </p:txBody>
      </p:sp>
    </p:spTree>
    <p:extLst>
      <p:ext uri="{BB962C8B-B14F-4D97-AF65-F5344CB8AC3E}">
        <p14:creationId xmlns:p14="http://schemas.microsoft.com/office/powerpoint/2010/main" val="290499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 type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6103" y="3341088"/>
            <a:ext cx="393956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 Animal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973" y="2160589"/>
            <a:ext cx="5952392" cy="37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Julia’s object vs OOP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4663"/>
            <a:ext cx="9571540" cy="4245894"/>
          </a:xfrm>
        </p:spPr>
      </p:pic>
    </p:spTree>
    <p:extLst>
      <p:ext uri="{BB962C8B-B14F-4D97-AF65-F5344CB8AC3E}">
        <p14:creationId xmlns:p14="http://schemas.microsoft.com/office/powerpoint/2010/main" val="277012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software engineering aspect…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Separation of interface and implementation is an important issue…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469" y="3444413"/>
            <a:ext cx="5806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rgbClr val="FF9900"/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It is born with it!</a:t>
            </a:r>
          </a:p>
        </p:txBody>
      </p:sp>
    </p:spTree>
    <p:extLst>
      <p:ext uri="{BB962C8B-B14F-4D97-AF65-F5344CB8AC3E}">
        <p14:creationId xmlns:p14="http://schemas.microsoft.com/office/powerpoint/2010/main" val="38442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程序 24"/>
          <p:cNvSpPr/>
          <p:nvPr/>
        </p:nvSpPr>
        <p:spPr>
          <a:xfrm>
            <a:off x="6925013" y="1868565"/>
            <a:ext cx="4810539" cy="4230618"/>
          </a:xfrm>
          <a:prstGeom prst="flowChartProcess">
            <a:avLst/>
          </a:prstGeom>
          <a:solidFill>
            <a:srgbClr val="FFFF6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bar()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type as an interface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680927" y="2058511"/>
            <a:ext cx="1298713" cy="12589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Foo</a:t>
            </a:r>
            <a:endParaRPr lang="zh-TW" altLang="en-US" sz="3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8680927" y="4650282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0"/>
            <a:endCxn id="4" idx="4"/>
          </p:cNvCxnSpPr>
          <p:nvPr/>
        </p:nvCxnSpPr>
        <p:spPr>
          <a:xfrm flipV="1">
            <a:off x="9330284" y="3317467"/>
            <a:ext cx="0" cy="133281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29086" y="2315739"/>
            <a:ext cx="5608985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abstract Foo</a:t>
            </a:r>
          </a:p>
          <a:p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bar(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::Foo,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   ……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137801" y="3715898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7"/>
            <a:endCxn id="4" idx="3"/>
          </p:cNvCxnSpPr>
          <p:nvPr/>
        </p:nvCxnSpPr>
        <p:spPr>
          <a:xfrm flipV="1">
            <a:off x="8246322" y="3133097"/>
            <a:ext cx="624797" cy="76717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0224054" y="3715898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  <a:endCxn id="4" idx="5"/>
          </p:cNvCxnSpPr>
          <p:nvPr/>
        </p:nvCxnSpPr>
        <p:spPr>
          <a:xfrm flipH="1" flipV="1">
            <a:off x="9789448" y="3133097"/>
            <a:ext cx="624798" cy="76717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2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Method signature as an interface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5103" y="2315739"/>
            <a:ext cx="4887406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function bar(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obj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::Foo, x)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447934" y="1868565"/>
            <a:ext cx="4810539" cy="4230618"/>
          </a:xfrm>
          <a:prstGeom prst="flowChartProcess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bar()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203848" y="2058511"/>
            <a:ext cx="1298713" cy="12589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Foo</a:t>
            </a:r>
            <a:endParaRPr lang="zh-TW" altLang="en-US" sz="3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203848" y="4650282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7" idx="0"/>
            <a:endCxn id="6" idx="4"/>
          </p:cNvCxnSpPr>
          <p:nvPr/>
        </p:nvCxnSpPr>
        <p:spPr>
          <a:xfrm flipV="1">
            <a:off x="8853205" y="3317467"/>
            <a:ext cx="0" cy="133281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660722" y="3715898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7"/>
            <a:endCxn id="6" idx="3"/>
          </p:cNvCxnSpPr>
          <p:nvPr/>
        </p:nvCxnSpPr>
        <p:spPr>
          <a:xfrm flipV="1">
            <a:off x="7769243" y="3133097"/>
            <a:ext cx="624797" cy="76717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746975" y="3715898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11" idx="1"/>
            <a:endCxn id="6" idx="5"/>
          </p:cNvCxnSpPr>
          <p:nvPr/>
        </p:nvCxnSpPr>
        <p:spPr>
          <a:xfrm flipH="1" flipV="1">
            <a:off x="9312369" y="3133097"/>
            <a:ext cx="624798" cy="76717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8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Julia tastes good!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images.clipartpanda.com/taste-clipart-dT8oABxEc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0" y="877546"/>
            <a:ext cx="5456375" cy="53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0010" y="6311900"/>
            <a:ext cx="595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http://images.clipartpanda.com/taste-clipart-dT8oABxEc.jpeg</a:t>
            </a:r>
          </a:p>
        </p:txBody>
      </p:sp>
    </p:spTree>
    <p:extLst>
      <p:ext uri="{BB962C8B-B14F-4D97-AF65-F5344CB8AC3E}">
        <p14:creationId xmlns:p14="http://schemas.microsoft.com/office/powerpoint/2010/main" val="2514333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kind of language Julia belongs to?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usually say that Java and Python are object-oriented languages.</a:t>
            </a:r>
          </a:p>
          <a:p>
            <a:r>
              <a:rPr lang="en-US" altLang="zh-TW" dirty="0"/>
              <a:t>So, how about Julia?</a:t>
            </a:r>
          </a:p>
          <a:p>
            <a:endParaRPr lang="en-US" altLang="zh-TW" dirty="0"/>
          </a:p>
          <a:p>
            <a:r>
              <a:rPr lang="en-US" altLang="zh-TW" dirty="0"/>
              <a:t>Julia majors in metaprogramming, and minors in object-oriented programming.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7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19" y="390155"/>
            <a:ext cx="5036436" cy="6110880"/>
          </a:xfrm>
          <a:prstGeom prst="rect">
            <a:avLst/>
          </a:prstGeom>
        </p:spPr>
      </p:pic>
      <p:sp>
        <p:nvSpPr>
          <p:cNvPr id="8" name="圖說文字: 折線加上強調線 7"/>
          <p:cNvSpPr/>
          <p:nvPr/>
        </p:nvSpPr>
        <p:spPr>
          <a:xfrm>
            <a:off x="8865704" y="901150"/>
            <a:ext cx="3233531" cy="596348"/>
          </a:xfrm>
          <a:prstGeom prst="accentCallout2">
            <a:avLst>
              <a:gd name="adj1" fmla="val 18750"/>
              <a:gd name="adj2" fmla="val -8333"/>
              <a:gd name="adj3" fmla="val 20972"/>
              <a:gd name="adj4" fmla="val -29371"/>
              <a:gd name="adj5" fmla="val 174723"/>
              <a:gd name="adj6" fmla="val -56093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Object-oriented programming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圖說文字: 折線加上強調線 8"/>
          <p:cNvSpPr/>
          <p:nvPr/>
        </p:nvSpPr>
        <p:spPr>
          <a:xfrm>
            <a:off x="304188" y="5188226"/>
            <a:ext cx="3233531" cy="596348"/>
          </a:xfrm>
          <a:prstGeom prst="accentCallout2">
            <a:avLst>
              <a:gd name="adj1" fmla="val 5417"/>
              <a:gd name="adj2" fmla="val 99044"/>
              <a:gd name="adj3" fmla="val 7639"/>
              <a:gd name="adj4" fmla="val 133743"/>
              <a:gd name="adj5" fmla="val -196388"/>
              <a:gd name="adj6" fmla="val 170136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metaprogramming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438" y="6488668"/>
            <a:ext cx="532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https://img.xiaomac.com/playes/2007/0305008E9.JPG</a:t>
            </a:r>
          </a:p>
        </p:txBody>
      </p:sp>
    </p:spTree>
    <p:extLst>
      <p:ext uri="{BB962C8B-B14F-4D97-AF65-F5344CB8AC3E}">
        <p14:creationId xmlns:p14="http://schemas.microsoft.com/office/powerpoint/2010/main" val="14730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154017"/>
            <a:ext cx="8596668" cy="1320800"/>
          </a:xfrm>
        </p:spPr>
        <p:txBody>
          <a:bodyPr/>
          <a:lstStyle/>
          <a:p>
            <a:r>
              <a:rPr lang="en-US" altLang="zh-TW" dirty="0"/>
              <a:t>Elegant but complicated type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102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paradigms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Pseudo-</a:t>
            </a:r>
            <a:r>
              <a:rPr lang="en-US" altLang="zh-TW" dirty="0"/>
              <a:t>object-oriented programming</a:t>
            </a:r>
          </a:p>
          <a:p>
            <a:r>
              <a:rPr lang="en-US" altLang="zh-TW" dirty="0"/>
              <a:t>Functional programming</a:t>
            </a:r>
          </a:p>
          <a:p>
            <a:r>
              <a:rPr lang="en-US" altLang="zh-TW" dirty="0"/>
              <a:t>Metaprogramming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37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220279"/>
            <a:ext cx="8596668" cy="1320800"/>
          </a:xfrm>
        </p:spPr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Julia's type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882346" y="1933586"/>
            <a:ext cx="1298713" cy="12589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962899" y="1933586"/>
            <a:ext cx="1298713" cy="1258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92693" y="3519636"/>
            <a:ext cx="467802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 Animal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63916" y="3519636"/>
            <a:ext cx="4896681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type Dog &lt;: Animal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name::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color::</a:t>
            </a:r>
            <a:r>
              <a:rPr lang="en-US" altLang="zh-TW" sz="2400" dirty="0" err="1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AbstractString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    </a:t>
            </a:r>
          </a:p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Noto Mono" panose="020B0609030804020204" pitchFamily="49" charset="0"/>
                <a:cs typeface="Noto Mono" panose="020B0609030804020204" pitchFamily="49" charset="0"/>
              </a:rPr>
              <a:t>end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2" name="圖說文字: 折線加上強調線 11"/>
          <p:cNvSpPr/>
          <p:nvPr/>
        </p:nvSpPr>
        <p:spPr>
          <a:xfrm>
            <a:off x="7249193" y="5293160"/>
            <a:ext cx="3286539" cy="70236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150"/>
              <a:gd name="adj6" fmla="val -23568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More similar to struct in C instead of class in OOP.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圖說文字: 折線加上強調線 12"/>
          <p:cNvSpPr/>
          <p:nvPr/>
        </p:nvSpPr>
        <p:spPr>
          <a:xfrm>
            <a:off x="1982186" y="4304466"/>
            <a:ext cx="3286539" cy="70236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423"/>
              <a:gd name="adj6" fmla="val -1955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You cannot declare any fields in it.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909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92560"/>
            <a:ext cx="8596668" cy="1320800"/>
          </a:xfrm>
        </p:spPr>
        <p:txBody>
          <a:bodyPr/>
          <a:lstStyle/>
          <a:p>
            <a:r>
              <a:rPr lang="en-US" altLang="zh-TW" dirty="0"/>
              <a:t>Thank you for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thumb/4/40/Type-hierarchy-for-julia-numbers.png/800px-Type-hierarchy-for-julia-numb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7" y="1753222"/>
            <a:ext cx="11323982" cy="42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860111" y="6271551"/>
            <a:ext cx="6328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</a:t>
            </a:r>
            <a:r>
              <a:rPr lang="zh-TW" altLang="en-US" dirty="0"/>
              <a:t>https://en.wikibooks.org/wiki/Introducing_Julia/Types</a:t>
            </a:r>
          </a:p>
        </p:txBody>
      </p:sp>
    </p:spTree>
    <p:extLst>
      <p:ext uri="{BB962C8B-B14F-4D97-AF65-F5344CB8AC3E}">
        <p14:creationId xmlns:p14="http://schemas.microsoft.com/office/powerpoint/2010/main" val="407520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Hierarchy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15" y="1270000"/>
            <a:ext cx="7916487" cy="5065690"/>
          </a:xfrm>
        </p:spPr>
      </p:pic>
    </p:spTree>
    <p:extLst>
      <p:ext uri="{BB962C8B-B14F-4D97-AF65-F5344CB8AC3E}">
        <p14:creationId xmlns:p14="http://schemas.microsoft.com/office/powerpoint/2010/main" val="151682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動態的，但擁有一些靜態型別系統的優點</a:t>
            </a:r>
          </a:p>
          <a:p>
            <a:r>
              <a:rPr lang="zh-TW" altLang="en-US" dirty="0"/>
              <a:t>函式參數不加上型別，參數會被設成</a:t>
            </a:r>
            <a:r>
              <a:rPr lang="en-US" altLang="zh-TW" dirty="0"/>
              <a:t>Any</a:t>
            </a:r>
            <a:r>
              <a:rPr lang="zh-TW" altLang="en-US" dirty="0"/>
              <a:t>，加上型別可以增加效能跟系統的穩健性</a:t>
            </a:r>
          </a:p>
          <a:p>
            <a:r>
              <a:rPr lang="zh-TW" altLang="en-US" dirty="0"/>
              <a:t>參數化型別可以實現</a:t>
            </a:r>
            <a:r>
              <a:rPr lang="en-US" altLang="zh-TW" dirty="0"/>
              <a:t>generic type</a:t>
            </a:r>
          </a:p>
          <a:p>
            <a:r>
              <a:rPr lang="zh-TW" altLang="en-US" dirty="0"/>
              <a:t>型別系統是以階層式（</a:t>
            </a:r>
            <a:r>
              <a:rPr lang="en-US" altLang="zh-TW" dirty="0"/>
              <a:t>hierarchical</a:t>
            </a:r>
            <a:r>
              <a:rPr lang="zh-TW" altLang="en-US" dirty="0"/>
              <a:t>）架構建立的，明確描述型別之間的關係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40482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2090</Words>
  <Application>Microsoft Office PowerPoint</Application>
  <PresentationFormat>寬螢幕</PresentationFormat>
  <Paragraphs>369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Noto Sans CJK TC Bold</vt:lpstr>
      <vt:lpstr>Noto Sans CJK TC Medium</vt:lpstr>
      <vt:lpstr>Noto Sans CJK TC Regular</vt:lpstr>
      <vt:lpstr>Noto Sans CJK TC Thin</vt:lpstr>
      <vt:lpstr>微軟正黑體</vt:lpstr>
      <vt:lpstr>Arial</vt:lpstr>
      <vt:lpstr>Cambria Math</vt:lpstr>
      <vt:lpstr>Noto Mono</vt:lpstr>
      <vt:lpstr>Trebuchet MS</vt:lpstr>
      <vt:lpstr>Wingdings 3</vt:lpstr>
      <vt:lpstr>多面向</vt:lpstr>
      <vt:lpstr>Julia’s type system and multiple dispatch </vt:lpstr>
      <vt:lpstr>Type</vt:lpstr>
      <vt:lpstr>Type Declaration</vt:lpstr>
      <vt:lpstr>Type Declaration</vt:lpstr>
      <vt:lpstr>Type Declaration</vt:lpstr>
      <vt:lpstr>Julia's type</vt:lpstr>
      <vt:lpstr>Type Hierarchy</vt:lpstr>
      <vt:lpstr>Type Hierarchy</vt:lpstr>
      <vt:lpstr>Type System</vt:lpstr>
      <vt:lpstr>Type System</vt:lpstr>
      <vt:lpstr>Algebraic type</vt:lpstr>
      <vt:lpstr>The "nothing"</vt:lpstr>
      <vt:lpstr>Union{Integer, Void}?</vt:lpstr>
      <vt:lpstr>However…</vt:lpstr>
      <vt:lpstr>PowerPoint 簡報</vt:lpstr>
      <vt:lpstr>It cannot be reused!</vt:lpstr>
      <vt:lpstr>Hopefully, we have……</vt:lpstr>
      <vt:lpstr>Parametric type</vt:lpstr>
      <vt:lpstr>Before talking about multiple dispatch…</vt:lpstr>
      <vt:lpstr>Polymorphism</vt:lpstr>
      <vt:lpstr>Polymorphism</vt:lpstr>
      <vt:lpstr>Ad hoc polymorphism</vt:lpstr>
      <vt:lpstr>Parametric polymorphism</vt:lpstr>
      <vt:lpstr>Subtyping</vt:lpstr>
      <vt:lpstr>Multiple dispatch</vt:lpstr>
      <vt:lpstr>Single dispatch</vt:lpstr>
      <vt:lpstr>Back to multiple dispatch</vt:lpstr>
      <vt:lpstr>You can add/override them easily.</vt:lpstr>
      <vt:lpstr>Parametric method</vt:lpstr>
      <vt:lpstr>Parametric method</vt:lpstr>
      <vt:lpstr>避免模糊語意</vt:lpstr>
      <vt:lpstr>從精確到廣泛是個好順序</vt:lpstr>
      <vt:lpstr>Constructors</vt:lpstr>
      <vt:lpstr>Outer constructor</vt:lpstr>
      <vt:lpstr>Outer constructor</vt:lpstr>
      <vt:lpstr>Inner constructor</vt:lpstr>
      <vt:lpstr>Outer and inner constructor</vt:lpstr>
      <vt:lpstr>Parametric Constructors</vt:lpstr>
      <vt:lpstr>Break!</vt:lpstr>
      <vt:lpstr>OOP in Julia</vt:lpstr>
      <vt:lpstr>Julia的哲學</vt:lpstr>
      <vt:lpstr>以往OOP方式</vt:lpstr>
      <vt:lpstr>但是subtyping通常會有個問題……</vt:lpstr>
      <vt:lpstr>精巧設計</vt:lpstr>
      <vt:lpstr>OOP in Julia style</vt:lpstr>
      <vt:lpstr>OOP in Julia style</vt:lpstr>
      <vt:lpstr>OOP in Julia style</vt:lpstr>
      <vt:lpstr>OOP in traditional style</vt:lpstr>
      <vt:lpstr>OOP in traditional style</vt:lpstr>
      <vt:lpstr>Julia’s object vs OOP</vt:lpstr>
      <vt:lpstr>In software engineering aspect…</vt:lpstr>
      <vt:lpstr>Abstract type as an interface</vt:lpstr>
      <vt:lpstr>Method signature as an interface</vt:lpstr>
      <vt:lpstr>Julia tastes good!</vt:lpstr>
      <vt:lpstr>What kind of language Julia belongs to?</vt:lpstr>
      <vt:lpstr>PowerPoint 簡報</vt:lpstr>
      <vt:lpstr>Elegant but complicated type system</vt:lpstr>
      <vt:lpstr>Programming paradigms</vt:lpstr>
      <vt:lpstr>Q&amp;A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Julia’s type system and</dc:title>
  <dc:creator>杜岳華</dc:creator>
  <cp:lastModifiedBy>杜岳華</cp:lastModifiedBy>
  <cp:revision>72</cp:revision>
  <dcterms:created xsi:type="dcterms:W3CDTF">2017-01-05T13:14:36Z</dcterms:created>
  <dcterms:modified xsi:type="dcterms:W3CDTF">2017-01-14T13:49:24Z</dcterms:modified>
</cp:coreProperties>
</file>