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44C7A4-AA83-4AF9-9A81-5C4CCFBD8584}">
  <a:tblStyle styleId="{4844C7A4-AA83-4AF9-9A81-5C4CCFBD8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d287a5d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d287a5d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8f9751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8f9751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7232635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7232635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94520c47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94520c4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d62d91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d62d91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94520c47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94520c47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d5258c1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d5258c1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8f97518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8f97518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d287a5d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d287a5d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8f97518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8f97518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8325" y="1597900"/>
            <a:ext cx="5576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/>
              <a:t>Drought, Wildfire, and </a:t>
            </a:r>
            <a:r>
              <a:rPr lang="en" sz="3222"/>
              <a:t>Groundwater</a:t>
            </a:r>
            <a:r>
              <a:rPr lang="en" sz="3222"/>
              <a:t> Interpretation of the US and Colorado</a:t>
            </a:r>
            <a:endParaRPr sz="3222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951750" y="3981650"/>
            <a:ext cx="7240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Luke Mazza, Thomas Ho, Aiden Hamre,  Aaron Jimenez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39275" y="127675"/>
            <a:ext cx="75762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‘Peaks’ of Wildfire/Drought in the United States between 2000-2023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2274075" y="3259550"/>
            <a:ext cx="37989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22"/>
          <p:cNvSpPr txBox="1"/>
          <p:nvPr/>
        </p:nvSpPr>
        <p:spPr>
          <a:xfrm>
            <a:off x="4808375" y="1051075"/>
            <a:ext cx="407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375" y="2647550"/>
            <a:ext cx="7747999" cy="257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22"/>
          <p:cNvGraphicFramePr/>
          <p:nvPr/>
        </p:nvGraphicFramePr>
        <p:xfrm>
          <a:off x="915075" y="1239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{4844C7A4-AA83-4AF9-9A81-5C4CCFBD8584}</a:tableStyleId>
              </a:tblPr>
              <a:tblGrid>
                <a:gridCol w="1488950"/>
                <a:gridCol w="1088300"/>
                <a:gridCol w="1034150"/>
                <a:gridCol w="1034150"/>
                <a:gridCol w="1034150"/>
                <a:gridCol w="1034150"/>
                <a:gridCol w="1034150"/>
              </a:tblGrid>
              <a:tr h="5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Major Peak Years(wildfire)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Major peak years (drought)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2"/>
          <p:cNvSpPr txBox="1"/>
          <p:nvPr/>
        </p:nvSpPr>
        <p:spPr>
          <a:xfrm>
            <a:off x="153750" y="2647550"/>
            <a:ext cx="1017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5, DSCI drought index compared to Acres burned per year in the United States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946300" y="145125"/>
            <a:ext cx="55803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‘Peaks’ of Wildfire/Drought in Colorado between 2000-2023</a:t>
            </a:r>
            <a:endParaRPr sz="2600"/>
          </a:p>
        </p:txBody>
      </p:sp>
      <p:sp>
        <p:nvSpPr>
          <p:cNvPr id="208" name="Google Shape;208;p23"/>
          <p:cNvSpPr txBox="1"/>
          <p:nvPr/>
        </p:nvSpPr>
        <p:spPr>
          <a:xfrm>
            <a:off x="1412375" y="2994800"/>
            <a:ext cx="490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Colorado/USA D4 average drought prevalence statistical summary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03375" y="3671900"/>
            <a:ext cx="205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2000s: 1.05%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2010s: 2.20%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2020-2023: 4.07%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757750" y="3605425"/>
            <a:ext cx="205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Colorado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2000s: 1.21%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2010s: 3.39%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2020-2023: 5.75%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1" name="Google Shape;211;p23"/>
          <p:cNvGraphicFramePr/>
          <p:nvPr/>
        </p:nvGraphicFramePr>
        <p:xfrm>
          <a:off x="597975" y="162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{4844C7A4-AA83-4AF9-9A81-5C4CCFBD8584}</a:tableStyleId>
              </a:tblPr>
              <a:tblGrid>
                <a:gridCol w="1488950"/>
                <a:gridCol w="1088300"/>
                <a:gridCol w="1034150"/>
                <a:gridCol w="1034150"/>
                <a:gridCol w="1034150"/>
              </a:tblGrid>
              <a:tr h="5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Major Peak Years(wildfire)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Major peak years (drought)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2012-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2013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2020-2021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020300" y="0"/>
            <a:ext cx="71034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Analysis of Drought-fire relation/severity in the United States Versus Colorado</a:t>
            </a:r>
            <a:endParaRPr sz="2500"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354500" y="831600"/>
            <a:ext cx="37989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United States</a:t>
            </a:r>
            <a:endParaRPr sz="1500" u="sng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Fire Prevalence Nationwide is affected by more than drought severity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Variation in climate, fire </a:t>
            </a:r>
            <a:r>
              <a:rPr lang="en" sz="1550"/>
              <a:t>preparedness</a:t>
            </a:r>
            <a:r>
              <a:rPr lang="en" sz="1550"/>
              <a:t>, and seasonality can skew fire-drought relations across the U.S. 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Number of fires are decreasing, yet acreage burned per </a:t>
            </a:r>
            <a:r>
              <a:rPr lang="en" sz="1550"/>
              <a:t>fire</a:t>
            </a:r>
            <a:r>
              <a:rPr lang="en" sz="1550"/>
              <a:t> is increasing.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No clear trend in total burned acreage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D4 drought is on the rise and DSCI drought peaks are </a:t>
            </a:r>
            <a:r>
              <a:rPr lang="en" sz="1550"/>
              <a:t>lengthening</a:t>
            </a:r>
            <a:endParaRPr sz="1550"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572000" y="761700"/>
            <a:ext cx="3798900" cy="4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Colorado</a:t>
            </a:r>
            <a:endParaRPr sz="1500" u="sng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Peaks of Drought and wildfire match almost exactly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Smaller scale of land/region lead to more concise matches in trends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Acreage burned + fire numbers are increasing in Colorado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D4 drought increases while peaks are becoming more common and severe.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Colorado has worse drought severity compared to the whole USA.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440250" y="232500"/>
            <a:ext cx="61893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50"/>
              <a:t>Groundwater in Colorado Springs, Co</a:t>
            </a:r>
            <a:endParaRPr sz="2450"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548850" y="1583825"/>
            <a:ext cx="28227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from well locations near Colorado Springs 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Shows no consistent  trend for increase or </a:t>
            </a:r>
            <a:r>
              <a:rPr lang="en" sz="2000"/>
              <a:t>decrease</a:t>
            </a:r>
            <a:r>
              <a:rPr lang="en" sz="2000"/>
              <a:t> in the past 20 years</a:t>
            </a:r>
            <a:endParaRPr sz="200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550" y="1077600"/>
            <a:ext cx="5446849" cy="30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3591050" y="4265350"/>
            <a:ext cx="501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6: USGS groundwater levels in Colorado Springs at different sites.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22925" y="228250"/>
            <a:ext cx="40962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Colorado Groundwater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Visualization</a:t>
            </a:r>
            <a:r>
              <a:rPr lang="en" sz="2500"/>
              <a:t>/interpretation</a:t>
            </a:r>
            <a:endParaRPr sz="2500"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122925" y="1111000"/>
            <a:ext cx="3834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Compiled</a:t>
            </a:r>
            <a:r>
              <a:rPr lang="en" sz="1600"/>
              <a:t> average data from locations all around the state of Colorado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show great variation within single years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 show a small but consistent decreasing  trend from 2002 to 2015.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very little correlation between groundwater level, drought, and wildfire data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 fluctuate more  based on human impact.</a:t>
            </a:r>
            <a:endParaRPr sz="1600"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75" y="141475"/>
            <a:ext cx="4924825" cy="38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4385200" y="4223500"/>
            <a:ext cx="54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7: USGS Mean Groundwater Levels of Colorado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083175" y="265175"/>
            <a:ext cx="7183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Future Research/inquiries</a:t>
            </a:r>
            <a:endParaRPr sz="2800"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80225" y="854675"/>
            <a:ext cx="7183500" cy="3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4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8"/>
              <a:buChar char="●"/>
            </a:pPr>
            <a:r>
              <a:rPr lang="en" sz="1887"/>
              <a:t>Human impact on groundwater levels. </a:t>
            </a:r>
            <a:endParaRPr sz="1887"/>
          </a:p>
          <a:p>
            <a:pPr indent="-3484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8"/>
              <a:buChar char="●"/>
            </a:pPr>
            <a:r>
              <a:rPr lang="en" sz="1887"/>
              <a:t>Does groundwater data at a national scale have a clearer relationship to drought and wildfire?</a:t>
            </a:r>
            <a:endParaRPr sz="1887"/>
          </a:p>
          <a:p>
            <a:pPr indent="-3484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8"/>
              <a:buChar char="●"/>
            </a:pPr>
            <a:r>
              <a:rPr lang="en" sz="1887"/>
              <a:t>Prevalence of the same region having repeat wildfires, drought, and low or high groundwater levels</a:t>
            </a:r>
            <a:endParaRPr sz="1887"/>
          </a:p>
          <a:p>
            <a:pPr indent="-3484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8"/>
              <a:buChar char="●"/>
            </a:pPr>
            <a:r>
              <a:rPr lang="en" sz="1887"/>
              <a:t>Can humans reduce the severity of these disasters</a:t>
            </a:r>
            <a:endParaRPr sz="1887"/>
          </a:p>
          <a:p>
            <a:pPr indent="-3484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8"/>
              <a:buChar char="●"/>
            </a:pPr>
            <a:r>
              <a:rPr lang="en" sz="1887"/>
              <a:t>Other regions of the US and world. </a:t>
            </a:r>
            <a:endParaRPr sz="1887"/>
          </a:p>
          <a:p>
            <a:pPr indent="-3484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8"/>
              <a:buChar char="●"/>
            </a:pPr>
            <a:r>
              <a:rPr lang="en" sz="1887"/>
              <a:t>Effect of climate change on these disasters</a:t>
            </a:r>
            <a:endParaRPr sz="1887"/>
          </a:p>
          <a:p>
            <a:pPr indent="-3484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8"/>
              <a:buChar char="●"/>
            </a:pPr>
            <a:r>
              <a:rPr lang="en" sz="1887"/>
              <a:t>How do other water source data such as snowpack depth and reservoir levels change in relation to </a:t>
            </a:r>
            <a:r>
              <a:rPr lang="en" sz="1887"/>
              <a:t>drought</a:t>
            </a:r>
            <a:r>
              <a:rPr lang="en" sz="1887"/>
              <a:t> and wildfire data?</a:t>
            </a:r>
            <a:endParaRPr sz="1887"/>
          </a:p>
          <a:p>
            <a:pPr indent="-3484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8"/>
              <a:buChar char="●"/>
            </a:pPr>
            <a:r>
              <a:rPr lang="en" sz="1887"/>
              <a:t>What natural hazards does groundwater impact </a:t>
            </a:r>
            <a:endParaRPr sz="1887"/>
          </a:p>
          <a:p>
            <a:pPr indent="-3484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8"/>
              <a:buChar char="●"/>
            </a:pPr>
            <a:r>
              <a:rPr lang="en" sz="1887"/>
              <a:t>What causes </a:t>
            </a:r>
            <a:r>
              <a:rPr lang="en" sz="1887"/>
              <a:t>overlapping groundwater sources and what implications do they pose?</a:t>
            </a:r>
            <a:endParaRPr sz="188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3308775" y="188175"/>
            <a:ext cx="52533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450" y="867250"/>
            <a:ext cx="5602726" cy="41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042225" y="155000"/>
            <a:ext cx="752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Sources: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9"/>
          <p:cNvSpPr txBox="1"/>
          <p:nvPr>
            <p:ph idx="1" type="subTitle"/>
          </p:nvPr>
        </p:nvSpPr>
        <p:spPr>
          <a:xfrm>
            <a:off x="1042225" y="1002225"/>
            <a:ext cx="74673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1- “Current Map: U.S. Drought Monitor.” Current Map | U.S. Drought Monitor, https://droughtmonitor.unl.edu/CurrentMap.aspx.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2- “Groundwater.” Groundwater | Castle Rock, CO - Official Website, https://crgov.com/1792/Groundwater#:~:text=Castle%20Rock%2C%20and%20most%20South,Denver%2C%20Arapahoe%20and%20Laramie%20aquifers.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3- NCEI.Monitoring.Info@noaa.gov. “U.S. Wildfires.” U.S. Wildfires | National Centers for Environmental Information (NCEI), https://www.ncei.noaa.gov/access/monitoring/wildfires/ytd/0.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4-California Department of Forestry and Fire Protection (CAL FIRE). “GIS Data.” Cal Fire Department of Forestry and Fire Protection, https://frap.fire.ca.gov/mapping/gis-data/.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5- “Monitoring Trends in Burn Severity Burned Area Boundaries (Feature Layer).” Catalog, Publisher U.S. Forest Service, 3 Apr. 2023, https://catalog.data.gov/dataset/monitoring-trends-in-burn-severity-burned-area-boundaries-feature-layer-27201.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6- “National Water Information System.” USGS Groundwater Historical Instantaneous Data for the Nation: Build Time Series, https://waterdata.usgs.gov/nwis/uv/?referred_module=gw.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91100" y="1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Topic Background and Overview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91100" y="1107825"/>
            <a:ext cx="75045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2000"/>
              <a:buChar char="●"/>
            </a:pPr>
            <a:r>
              <a:rPr lang="en" sz="2000">
                <a:solidFill>
                  <a:srgbClr val="E6EDF3"/>
                </a:solidFill>
              </a:rPr>
              <a:t>Two </a:t>
            </a:r>
            <a:r>
              <a:rPr lang="en" sz="2000">
                <a:solidFill>
                  <a:srgbClr val="E6EDF3"/>
                </a:solidFill>
              </a:rPr>
              <a:t>separate</a:t>
            </a:r>
            <a:r>
              <a:rPr lang="en" sz="2000">
                <a:solidFill>
                  <a:srgbClr val="E6EDF3"/>
                </a:solidFill>
              </a:rPr>
              <a:t> groups, groundwater and drought was one and wildfires the other</a:t>
            </a:r>
            <a:endParaRPr sz="2000">
              <a:solidFill>
                <a:srgbClr val="E6EDF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2000"/>
              <a:buChar char="○"/>
            </a:pPr>
            <a:r>
              <a:rPr lang="en" sz="2000">
                <a:solidFill>
                  <a:srgbClr val="E6EDF3"/>
                </a:solidFill>
              </a:rPr>
              <a:t>Through discussion we all believed our topics were related</a:t>
            </a:r>
            <a:endParaRPr sz="2000">
              <a:solidFill>
                <a:srgbClr val="E6ED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Groundwater is a critical component of agriculture in the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Castle Rock and South Metro, CO which lack large bodies of water depend on groundwater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Both of those areas also suffer from drought/wildfires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Has caused billions of dollars in damages to the US, specifically the American West in recent decades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283650" y="255275"/>
            <a:ext cx="849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Hypothesis and Reasoning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76750" y="1041175"/>
            <a:ext cx="8824500" cy="3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Hypothesis: The fluctuation and severity of each of these events are intrinsically linked and are following a trend of increasing severity and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prevalence.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Droughts, Wildfires, and Groundwater have recently had increasing importance in Western US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Initial predictions: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Drought Prevalence  and groundwater depletion have high correlation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Droughts create ideal wildfire conditions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Ample groundwater would mean less wildfires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Analyzing data from USA/CO will prove or disprove hypothesis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Compare trends between the US and CO to determine any common indicators for the events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286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Datasets Descriptions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0" y="771550"/>
            <a:ext cx="3214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United States Drought Monitor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Comprehensive/DSCI Drought statistics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CSV format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Weekly Measurements taken from 2000 - current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to extract and analyze. .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943350" y="1671650"/>
            <a:ext cx="25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714575" y="809950"/>
            <a:ext cx="2943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Department of Agriculture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Monitoring Trends in Burn Severity (MTBS)  project</a:t>
            </a: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dataset (CSV).)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Measurements of every US fire. (beginning in the 1980s)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modification in Excel was required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Large dataset (&gt;1 GB). Data filtering to fit timescale/region was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necessary.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772175" y="578100"/>
            <a:ext cx="2614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USGS National Groundwater Monitoring Network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Datasets extracted from a map system with differing sites from colorado.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for pinpointing/analyzing specific areas/cities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Poor at gaging large-scale trends.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Very difficult to work with in code.</a:t>
            </a:r>
            <a:r>
              <a:rPr lang="en" sz="1600"/>
              <a:t>.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28600" y="4071925"/>
            <a:ext cx="8086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National Centers for Environmental Information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</a:rPr>
              <a:t>National Interagency Fire Center (NIFC) Wildfire Dataset.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</a:rPr>
              <a:t>Data was easy to extract/analyze. Available data from January 2000 - March 2023. 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754575" y="22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Description of Data Analyzation Techniques</a:t>
            </a:r>
            <a:endParaRPr sz="26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54525" y="1307850"/>
            <a:ext cx="39888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Python third party libraries</a:t>
            </a:r>
            <a:endParaRPr sz="24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Numpy - Computational/numerical methods applied to datasets. Datetime conversions.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Sci-kit learn - Mean-trend evaluation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Matplotlib -  Plotting analyzed data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Pandas - Dataset reading, grouping, and splitting</a:t>
            </a:r>
            <a:endParaRPr sz="1700"/>
          </a:p>
        </p:txBody>
      </p:sp>
      <p:sp>
        <p:nvSpPr>
          <p:cNvPr id="164" name="Google Shape;164;p17"/>
          <p:cNvSpPr txBox="1"/>
          <p:nvPr/>
        </p:nvSpPr>
        <p:spPr>
          <a:xfrm>
            <a:off x="4414750" y="1401900"/>
            <a:ext cx="441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Analyzation Techniques: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assorted from oldest-newest and plotted as a function of time to detect trends.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grouped by month or year to help visualize more apparent trends.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636225" y="279450"/>
            <a:ext cx="71076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Weaknesses to our Approach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157025" y="1087050"/>
            <a:ext cx="65868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Time comparison, one data set is by month(fire), while drought is done by week, and groundwater was </a:t>
            </a:r>
            <a:r>
              <a:rPr lang="en" sz="1900"/>
              <a:t>inconsistent</a:t>
            </a:r>
            <a:r>
              <a:rPr lang="en" sz="1900"/>
              <a:t> throughout.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Generalizes Entire US which is an </a:t>
            </a:r>
            <a:r>
              <a:rPr lang="en" sz="1900"/>
              <a:t>inaccurate</a:t>
            </a:r>
            <a:r>
              <a:rPr lang="en" sz="1900"/>
              <a:t> representation of the US and the rate or intensity of wildfires each state may experience.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Due to time constraints unable to accurately compare or identify regions with high accuracy. 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Groundwater data </a:t>
            </a:r>
            <a:r>
              <a:rPr lang="en" sz="1900"/>
              <a:t>covered</a:t>
            </a:r>
            <a:r>
              <a:rPr lang="en" sz="1900"/>
              <a:t> less time than </a:t>
            </a:r>
            <a:r>
              <a:rPr lang="en" sz="1900"/>
              <a:t>drought</a:t>
            </a:r>
            <a:r>
              <a:rPr lang="en" sz="1900"/>
              <a:t> and wildfire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-177700" y="-1066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point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75" y="0"/>
            <a:ext cx="622932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542925" y="2040750"/>
            <a:ext cx="187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1, D4 drought in Colorado/USA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0"/>
            <a:ext cx="568642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842950" y="1786800"/>
            <a:ext cx="200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2, Yearly/Monthly D4 drought averages in USA/Colorado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5464975" y="1352050"/>
            <a:ext cx="35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850" y="2541250"/>
            <a:ext cx="7526149" cy="26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850" y="0"/>
            <a:ext cx="7526150" cy="25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142900" y="424025"/>
            <a:ext cx="1400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3, Number of fires, burned Acreage, and Acreage burned per fire in the US.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142900" y="2886075"/>
            <a:ext cx="1185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 4,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Acreage Burned, and Fires per year in Colorado, USA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