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70" r:id="rId11"/>
    <p:sldId id="268" r:id="rId12"/>
    <p:sldId id="267"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ADB3C8-BF4B-46DD-9057-E1095E5BC24D}" v="223" dt="2023-05-26T22:54:53.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a45c1bcf77292531/Documents/Internship%20Assignment/social_data%20-%20Copy%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45c1bcf77292531/Documents/Internship%20Assignment/social_data%20-%20Copy%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45c1bcf77292531/Documents/Internship%20Assignment/social_data%20-%20Copy%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45c1bcf77292531/Documents/Internship%20Assignment/social_data%20-%20Copy%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45c1bcf77292531/Documents/Internship%20Assignment/social_data%20-%20Copy%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45c1bcf77292531/Documents/Internship%20Assignment/social_data%20-%20Copy%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45c1bcf77292531/Documents/Internship%20Assignment/social_data%20-%20Copy%20(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a45c1bcf77292531/Documents/Internship%20Assignment/social_data%20-%20Copy%20(2).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[social_data - Copy (2).xlsx]Insight!PivotTable1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Engagement</a:t>
            </a:r>
            <a:r>
              <a:rPr lang="en-US" baseline="0"/>
              <a:t> Rate by Day of the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Insight!$B$9</c:f>
              <c:strCache>
                <c:ptCount val="1"/>
                <c:pt idx="0">
                  <c:v>Total</c:v>
                </c:pt>
              </c:strCache>
            </c:strRef>
          </c:tx>
          <c:spPr>
            <a:ln w="28575" cap="rnd">
              <a:solidFill>
                <a:schemeClr val="accent1"/>
              </a:solidFill>
              <a:round/>
            </a:ln>
            <a:effectLst/>
          </c:spPr>
          <c:marker>
            <c:symbol val="none"/>
          </c:marker>
          <c:cat>
            <c:strRef>
              <c:f>Insight!$A$10:$A$17</c:f>
              <c:strCache>
                <c:ptCount val="7"/>
                <c:pt idx="0">
                  <c:v>Sunday</c:v>
                </c:pt>
                <c:pt idx="1">
                  <c:v>Monday</c:v>
                </c:pt>
                <c:pt idx="2">
                  <c:v>Tuesday</c:v>
                </c:pt>
                <c:pt idx="3">
                  <c:v>Wednesday</c:v>
                </c:pt>
                <c:pt idx="4">
                  <c:v>Thursday</c:v>
                </c:pt>
                <c:pt idx="5">
                  <c:v>Friday</c:v>
                </c:pt>
                <c:pt idx="6">
                  <c:v>Saturday</c:v>
                </c:pt>
              </c:strCache>
            </c:strRef>
          </c:cat>
          <c:val>
            <c:numRef>
              <c:f>Insight!$B$10:$B$17</c:f>
              <c:numCache>
                <c:formatCode>0.00%</c:formatCode>
                <c:ptCount val="7"/>
                <c:pt idx="0">
                  <c:v>0.10541732787627194</c:v>
                </c:pt>
                <c:pt idx="1">
                  <c:v>6.7155513929764155E-2</c:v>
                </c:pt>
                <c:pt idx="2">
                  <c:v>9.7808688486654582E-2</c:v>
                </c:pt>
                <c:pt idx="3">
                  <c:v>7.8186977530021157E-2</c:v>
                </c:pt>
                <c:pt idx="4">
                  <c:v>8.9353395437304625E-2</c:v>
                </c:pt>
                <c:pt idx="5">
                  <c:v>8.4469271075262753E-2</c:v>
                </c:pt>
                <c:pt idx="6">
                  <c:v>4.8437952473391881E-2</c:v>
                </c:pt>
              </c:numCache>
            </c:numRef>
          </c:val>
          <c:smooth val="0"/>
          <c:extLst>
            <c:ext xmlns:c16="http://schemas.microsoft.com/office/drawing/2014/chart" uri="{C3380CC4-5D6E-409C-BE32-E72D297353CC}">
              <c16:uniqueId val="{00000013-85A4-4362-BA54-117556F0CBC9}"/>
            </c:ext>
          </c:extLst>
        </c:ser>
        <c:dLbls>
          <c:showLegendKey val="0"/>
          <c:showVal val="0"/>
          <c:showCatName val="0"/>
          <c:showSerName val="0"/>
          <c:showPercent val="0"/>
          <c:showBubbleSize val="0"/>
        </c:dLbls>
        <c:smooth val="0"/>
        <c:axId val="859778512"/>
        <c:axId val="859778864"/>
      </c:lineChart>
      <c:catAx>
        <c:axId val="859778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9778864"/>
        <c:crosses val="autoZero"/>
        <c:auto val="1"/>
        <c:lblAlgn val="ctr"/>
        <c:lblOffset val="100"/>
        <c:noMultiLvlLbl val="0"/>
      </c:catAx>
      <c:valAx>
        <c:axId val="8597788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9778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[social_data - Copy (2).xlsx]Insight!PivotTable4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Engagement</a:t>
            </a:r>
            <a:r>
              <a:rPr lang="en-US" baseline="0"/>
              <a:t> Rate by Hour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Insight!$B$21</c:f>
              <c:strCache>
                <c:ptCount val="1"/>
                <c:pt idx="0">
                  <c:v>Total</c:v>
                </c:pt>
              </c:strCache>
            </c:strRef>
          </c:tx>
          <c:spPr>
            <a:ln w="28575" cap="rnd">
              <a:solidFill>
                <a:schemeClr val="accent1"/>
              </a:solidFill>
              <a:round/>
            </a:ln>
            <a:effectLst/>
          </c:spPr>
          <c:marker>
            <c:symbol val="none"/>
          </c:marker>
          <c:cat>
            <c:strRef>
              <c:f>Insight!$A$22:$A$45</c:f>
              <c:strCache>
                <c:ptCount val="23"/>
                <c:pt idx="0">
                  <c:v>12 AM</c:v>
                </c:pt>
                <c:pt idx="1">
                  <c:v>2 AM</c:v>
                </c:pt>
                <c:pt idx="2">
                  <c:v>3 AM</c:v>
                </c:pt>
                <c:pt idx="3">
                  <c:v>4 AM</c:v>
                </c:pt>
                <c:pt idx="4">
                  <c:v>5 AM</c:v>
                </c:pt>
                <c:pt idx="5">
                  <c:v>6 AM</c:v>
                </c:pt>
                <c:pt idx="6">
                  <c:v>7 AM</c:v>
                </c:pt>
                <c:pt idx="7">
                  <c:v>8 AM</c:v>
                </c:pt>
                <c:pt idx="8">
                  <c:v>9 AM</c:v>
                </c:pt>
                <c:pt idx="9">
                  <c:v>10 AM</c:v>
                </c:pt>
                <c:pt idx="10">
                  <c:v>11 AM</c:v>
                </c:pt>
                <c:pt idx="11">
                  <c:v>12 PM</c:v>
                </c:pt>
                <c:pt idx="12">
                  <c:v>1 PM</c:v>
                </c:pt>
                <c:pt idx="13">
                  <c:v>2 PM</c:v>
                </c:pt>
                <c:pt idx="14">
                  <c:v>3 PM</c:v>
                </c:pt>
                <c:pt idx="15">
                  <c:v>4 PM</c:v>
                </c:pt>
                <c:pt idx="16">
                  <c:v>5 PM</c:v>
                </c:pt>
                <c:pt idx="17">
                  <c:v>6 PM</c:v>
                </c:pt>
                <c:pt idx="18">
                  <c:v>7 PM</c:v>
                </c:pt>
                <c:pt idx="19">
                  <c:v>8 PM</c:v>
                </c:pt>
                <c:pt idx="20">
                  <c:v>9 PM</c:v>
                </c:pt>
                <c:pt idx="21">
                  <c:v>10 PM</c:v>
                </c:pt>
                <c:pt idx="22">
                  <c:v>11 PM</c:v>
                </c:pt>
              </c:strCache>
            </c:strRef>
          </c:cat>
          <c:val>
            <c:numRef>
              <c:f>Insight!$B$22:$B$45</c:f>
              <c:numCache>
                <c:formatCode>0.00%</c:formatCode>
                <c:ptCount val="23"/>
                <c:pt idx="0">
                  <c:v>0</c:v>
                </c:pt>
                <c:pt idx="1">
                  <c:v>8.4015576610554071E-3</c:v>
                </c:pt>
                <c:pt idx="2">
                  <c:v>7.7352411779831501E-2</c:v>
                </c:pt>
                <c:pt idx="3">
                  <c:v>8.9366760319861682E-2</c:v>
                </c:pt>
                <c:pt idx="4">
                  <c:v>0.23521679481861979</c:v>
                </c:pt>
                <c:pt idx="5">
                  <c:v>7.9283826441884586E-2</c:v>
                </c:pt>
                <c:pt idx="6">
                  <c:v>0.14341285768495218</c:v>
                </c:pt>
                <c:pt idx="7">
                  <c:v>0.10260415725115671</c:v>
                </c:pt>
                <c:pt idx="8">
                  <c:v>8.6319662079302362E-2</c:v>
                </c:pt>
                <c:pt idx="9">
                  <c:v>6.5451959320105252E-2</c:v>
                </c:pt>
                <c:pt idx="10">
                  <c:v>7.031350576130152E-2</c:v>
                </c:pt>
                <c:pt idx="11">
                  <c:v>5.7907343709203189E-2</c:v>
                </c:pt>
                <c:pt idx="12">
                  <c:v>8.2246530370609569E-2</c:v>
                </c:pt>
                <c:pt idx="13">
                  <c:v>9.8539804915274407E-2</c:v>
                </c:pt>
                <c:pt idx="14">
                  <c:v>6.918330442608335E-2</c:v>
                </c:pt>
                <c:pt idx="15">
                  <c:v>8.901604179344505E-2</c:v>
                </c:pt>
                <c:pt idx="16">
                  <c:v>0.11332187208960195</c:v>
                </c:pt>
                <c:pt idx="17">
                  <c:v>0.10134185927224566</c:v>
                </c:pt>
                <c:pt idx="18">
                  <c:v>4.3939942522233037E-2</c:v>
                </c:pt>
                <c:pt idx="19">
                  <c:v>0.13386641151813378</c:v>
                </c:pt>
                <c:pt idx="20">
                  <c:v>4.0609930926625834E-2</c:v>
                </c:pt>
                <c:pt idx="21">
                  <c:v>2.6744186046511628E-2</c:v>
                </c:pt>
                <c:pt idx="22">
                  <c:v>7.0633266565568922E-3</c:v>
                </c:pt>
              </c:numCache>
            </c:numRef>
          </c:val>
          <c:smooth val="0"/>
          <c:extLst>
            <c:ext xmlns:c16="http://schemas.microsoft.com/office/drawing/2014/chart" uri="{C3380CC4-5D6E-409C-BE32-E72D297353CC}">
              <c16:uniqueId val="{00000000-7AE9-42B9-9109-D211A95B870E}"/>
            </c:ext>
          </c:extLst>
        </c:ser>
        <c:dLbls>
          <c:showLegendKey val="0"/>
          <c:showVal val="0"/>
          <c:showCatName val="0"/>
          <c:showSerName val="0"/>
          <c:showPercent val="0"/>
          <c:showBubbleSize val="0"/>
        </c:dLbls>
        <c:smooth val="0"/>
        <c:axId val="837661288"/>
        <c:axId val="674070280"/>
      </c:lineChart>
      <c:catAx>
        <c:axId val="837661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070280"/>
        <c:crosses val="autoZero"/>
        <c:auto val="1"/>
        <c:lblAlgn val="ctr"/>
        <c:lblOffset val="100"/>
        <c:noMultiLvlLbl val="0"/>
      </c:catAx>
      <c:valAx>
        <c:axId val="6740702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7661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[social_data - Copy (2).xlsx]Insight!PivotTable5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Engagement Rate by Account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Insight!$B$49</c:f>
              <c:strCache>
                <c:ptCount val="1"/>
                <c:pt idx="0">
                  <c:v>Total</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Insight!$A$50:$A$53</c:f>
              <c:strCache>
                <c:ptCount val="3"/>
                <c:pt idx="0">
                  <c:v>CSGO</c:v>
                </c:pt>
                <c:pt idx="1">
                  <c:v>Valorant</c:v>
                </c:pt>
                <c:pt idx="2">
                  <c:v>DOTA2</c:v>
                </c:pt>
              </c:strCache>
            </c:strRef>
          </c:cat>
          <c:val>
            <c:numRef>
              <c:f>Insight!$B$50:$B$53</c:f>
              <c:numCache>
                <c:formatCode>0.00%</c:formatCode>
                <c:ptCount val="3"/>
                <c:pt idx="0">
                  <c:v>3.9904612004401194E-2</c:v>
                </c:pt>
                <c:pt idx="1">
                  <c:v>4.0515253057139128E-2</c:v>
                </c:pt>
                <c:pt idx="2">
                  <c:v>6.6685454836860239E-2</c:v>
                </c:pt>
              </c:numCache>
            </c:numRef>
          </c:val>
          <c:extLst>
            <c:ext xmlns:c16="http://schemas.microsoft.com/office/drawing/2014/chart" uri="{C3380CC4-5D6E-409C-BE32-E72D297353CC}">
              <c16:uniqueId val="{00000000-821F-411C-9713-E538231206F5}"/>
            </c:ext>
          </c:extLst>
        </c:ser>
        <c:dLbls>
          <c:showLegendKey val="0"/>
          <c:showVal val="0"/>
          <c:showCatName val="0"/>
          <c:showSerName val="0"/>
          <c:showPercent val="0"/>
          <c:showBubbleSize val="0"/>
        </c:dLbls>
        <c:gapWidth val="150"/>
        <c:axId val="788385312"/>
        <c:axId val="788388480"/>
      </c:barChart>
      <c:catAx>
        <c:axId val="7883853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8388480"/>
        <c:crosses val="autoZero"/>
        <c:auto val="1"/>
        <c:lblAlgn val="ctr"/>
        <c:lblOffset val="100"/>
        <c:noMultiLvlLbl val="0"/>
      </c:catAx>
      <c:valAx>
        <c:axId val="788388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8385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[social_data - Copy (2).xlsx]Insight!PivotTable7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Engagement Rate by Media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Insight!$B$67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Insight!$A$68:$A$75</c:f>
              <c:strCache>
                <c:ptCount val="7"/>
                <c:pt idx="0">
                  <c:v>Link</c:v>
                </c:pt>
                <c:pt idx="1">
                  <c:v>Carousel</c:v>
                </c:pt>
                <c:pt idx="2">
                  <c:v>Mixed</c:v>
                </c:pt>
                <c:pt idx="3">
                  <c:v>Text</c:v>
                </c:pt>
                <c:pt idx="4">
                  <c:v>Video</c:v>
                </c:pt>
                <c:pt idx="5">
                  <c:v>Photo</c:v>
                </c:pt>
                <c:pt idx="6">
                  <c:v>Album</c:v>
                </c:pt>
              </c:strCache>
            </c:strRef>
          </c:cat>
          <c:val>
            <c:numRef>
              <c:f>Insight!$B$68:$B$75</c:f>
              <c:numCache>
                <c:formatCode>0.00%</c:formatCode>
                <c:ptCount val="7"/>
                <c:pt idx="0">
                  <c:v>9.7089884498741744E-3</c:v>
                </c:pt>
                <c:pt idx="1">
                  <c:v>4.0705959959922586E-2</c:v>
                </c:pt>
                <c:pt idx="2">
                  <c:v>7.3865847857111963E-2</c:v>
                </c:pt>
                <c:pt idx="3">
                  <c:v>7.9296813505105757E-2</c:v>
                </c:pt>
                <c:pt idx="4">
                  <c:v>8.1119978238407789E-2</c:v>
                </c:pt>
                <c:pt idx="5">
                  <c:v>8.8842538724599115E-2</c:v>
                </c:pt>
                <c:pt idx="6">
                  <c:v>0.4</c:v>
                </c:pt>
              </c:numCache>
            </c:numRef>
          </c:val>
          <c:extLst>
            <c:ext xmlns:c16="http://schemas.microsoft.com/office/drawing/2014/chart" uri="{C3380CC4-5D6E-409C-BE32-E72D297353CC}">
              <c16:uniqueId val="{00000000-3068-4E8A-A885-B4AC91BFAFD7}"/>
            </c:ext>
          </c:extLst>
        </c:ser>
        <c:dLbls>
          <c:dLblPos val="outEnd"/>
          <c:showLegendKey val="0"/>
          <c:showVal val="1"/>
          <c:showCatName val="0"/>
          <c:showSerName val="0"/>
          <c:showPercent val="0"/>
          <c:showBubbleSize val="0"/>
        </c:dLbls>
        <c:gapWidth val="219"/>
        <c:overlap val="-27"/>
        <c:axId val="1083021440"/>
        <c:axId val="1083021792"/>
      </c:barChart>
      <c:catAx>
        <c:axId val="108302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3021792"/>
        <c:crosses val="autoZero"/>
        <c:auto val="1"/>
        <c:lblAlgn val="ctr"/>
        <c:lblOffset val="100"/>
        <c:noMultiLvlLbl val="0"/>
      </c:catAx>
      <c:valAx>
        <c:axId val="10830217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3021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[social_data - Copy (2).xlsx]Insight!PivotTable8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Engagement</a:t>
            </a:r>
            <a:r>
              <a:rPr lang="en-US" baseline="0"/>
              <a:t> Rate by Campaign Name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Insight!$B$94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Insight!$A$95:$A$98</c:f>
              <c:strCache>
                <c:ptCount val="3"/>
                <c:pt idx="0">
                  <c:v>Evil Exhibited </c:v>
                </c:pt>
                <c:pt idx="1">
                  <c:v>Evergreen </c:v>
                </c:pt>
                <c:pt idx="2">
                  <c:v>Community Engagement </c:v>
                </c:pt>
              </c:strCache>
            </c:strRef>
          </c:cat>
          <c:val>
            <c:numRef>
              <c:f>Insight!$B$95:$B$98</c:f>
              <c:numCache>
                <c:formatCode>0.00%</c:formatCode>
                <c:ptCount val="3"/>
                <c:pt idx="0">
                  <c:v>3.233261438015899E-2</c:v>
                </c:pt>
                <c:pt idx="1">
                  <c:v>3.2457333286170467E-2</c:v>
                </c:pt>
                <c:pt idx="2">
                  <c:v>8.3822345247719754E-2</c:v>
                </c:pt>
              </c:numCache>
            </c:numRef>
          </c:val>
          <c:extLst>
            <c:ext xmlns:c16="http://schemas.microsoft.com/office/drawing/2014/chart" uri="{C3380CC4-5D6E-409C-BE32-E72D297353CC}">
              <c16:uniqueId val="{00000000-29E9-4EAC-B039-030F964615F9}"/>
            </c:ext>
          </c:extLst>
        </c:ser>
        <c:dLbls>
          <c:showLegendKey val="0"/>
          <c:showVal val="0"/>
          <c:showCatName val="0"/>
          <c:showSerName val="0"/>
          <c:showPercent val="0"/>
          <c:showBubbleSize val="0"/>
        </c:dLbls>
        <c:gapWidth val="219"/>
        <c:overlap val="-27"/>
        <c:axId val="1394911968"/>
        <c:axId val="1394915840"/>
      </c:barChart>
      <c:catAx>
        <c:axId val="1394911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915840"/>
        <c:crosses val="autoZero"/>
        <c:auto val="1"/>
        <c:lblAlgn val="ctr"/>
        <c:lblOffset val="100"/>
        <c:noMultiLvlLbl val="0"/>
      </c:catAx>
      <c:valAx>
        <c:axId val="13949158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911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[social_data - Copy (2).xlsx]Insight!PivotTable2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Engagement Rate by Account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Insight!$B$126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Insight!$A$127:$A$133</c:f>
              <c:strCache>
                <c:ptCount val="6"/>
                <c:pt idx="0">
                  <c:v>LINKEDIN_COMPANY</c:v>
                </c:pt>
                <c:pt idx="1">
                  <c:v>INSTAGRAM</c:v>
                </c:pt>
                <c:pt idx="2">
                  <c:v>TWITTER</c:v>
                </c:pt>
                <c:pt idx="3">
                  <c:v>YOUTUBE</c:v>
                </c:pt>
                <c:pt idx="4">
                  <c:v>TIKTOK_BUSINESS</c:v>
                </c:pt>
                <c:pt idx="5">
                  <c:v>FBPAGE</c:v>
                </c:pt>
              </c:strCache>
            </c:strRef>
          </c:cat>
          <c:val>
            <c:numRef>
              <c:f>Insight!$B$127:$B$133</c:f>
              <c:numCache>
                <c:formatCode>0.00%</c:formatCode>
                <c:ptCount val="6"/>
                <c:pt idx="0">
                  <c:v>1.9835985140534099E-2</c:v>
                </c:pt>
                <c:pt idx="1">
                  <c:v>2.3527031870486749E-2</c:v>
                </c:pt>
                <c:pt idx="2">
                  <c:v>3.1002078090331189E-2</c:v>
                </c:pt>
                <c:pt idx="3">
                  <c:v>4.3321602496612877E-2</c:v>
                </c:pt>
                <c:pt idx="4">
                  <c:v>5.4814780377674274E-2</c:v>
                </c:pt>
                <c:pt idx="5">
                  <c:v>0.17695070384157058</c:v>
                </c:pt>
              </c:numCache>
            </c:numRef>
          </c:val>
          <c:extLst>
            <c:ext xmlns:c16="http://schemas.microsoft.com/office/drawing/2014/chart" uri="{C3380CC4-5D6E-409C-BE32-E72D297353CC}">
              <c16:uniqueId val="{00000000-2D22-4EB1-BB2B-0507B72FD85C}"/>
            </c:ext>
          </c:extLst>
        </c:ser>
        <c:dLbls>
          <c:dLblPos val="outEnd"/>
          <c:showLegendKey val="0"/>
          <c:showVal val="1"/>
          <c:showCatName val="0"/>
          <c:showSerName val="0"/>
          <c:showPercent val="0"/>
          <c:showBubbleSize val="0"/>
        </c:dLbls>
        <c:gapWidth val="219"/>
        <c:overlap val="-27"/>
        <c:axId val="647321824"/>
        <c:axId val="647321120"/>
      </c:barChart>
      <c:catAx>
        <c:axId val="64732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321120"/>
        <c:crosses val="autoZero"/>
        <c:auto val="1"/>
        <c:lblAlgn val="ctr"/>
        <c:lblOffset val="100"/>
        <c:noMultiLvlLbl val="0"/>
      </c:catAx>
      <c:valAx>
        <c:axId val="647321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321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[social_data - Copy (2).xlsx]Insights and Graphs!PivotTable3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a:t>
            </a:r>
            <a:r>
              <a:rPr lang="en-US" baseline="0"/>
              <a:t> of Posts for the General Account by Social Channel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'Insights and Graphs'!$E$126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'Insights and Graphs'!$D$127:$D$139</c:f>
              <c:multiLvlStrCache>
                <c:ptCount val="6"/>
                <c:lvl>
                  <c:pt idx="0">
                    <c:v>General</c:v>
                  </c:pt>
                  <c:pt idx="1">
                    <c:v>General</c:v>
                  </c:pt>
                  <c:pt idx="2">
                    <c:v>General</c:v>
                  </c:pt>
                  <c:pt idx="3">
                    <c:v>General</c:v>
                  </c:pt>
                  <c:pt idx="4">
                    <c:v>General</c:v>
                  </c:pt>
                  <c:pt idx="5">
                    <c:v>General</c:v>
                  </c:pt>
                </c:lvl>
                <c:lvl>
                  <c:pt idx="0">
                    <c:v>LINKEDIN_COMPANY</c:v>
                  </c:pt>
                  <c:pt idx="1">
                    <c:v>YOUTUBE</c:v>
                  </c:pt>
                  <c:pt idx="2">
                    <c:v>TIKTOK_BUSINESS</c:v>
                  </c:pt>
                  <c:pt idx="3">
                    <c:v>FBPAGE</c:v>
                  </c:pt>
                  <c:pt idx="4">
                    <c:v>INSTAGRAM</c:v>
                  </c:pt>
                  <c:pt idx="5">
                    <c:v>TWITTER</c:v>
                  </c:pt>
                </c:lvl>
              </c:multiLvlStrCache>
            </c:multiLvlStrRef>
          </c:cat>
          <c:val>
            <c:numRef>
              <c:f>'Insights and Graphs'!$E$127:$E$139</c:f>
              <c:numCache>
                <c:formatCode>General</c:formatCode>
                <c:ptCount val="6"/>
                <c:pt idx="0">
                  <c:v>22</c:v>
                </c:pt>
                <c:pt idx="1">
                  <c:v>99</c:v>
                </c:pt>
                <c:pt idx="2">
                  <c:v>113</c:v>
                </c:pt>
                <c:pt idx="3">
                  <c:v>559</c:v>
                </c:pt>
                <c:pt idx="4">
                  <c:v>567</c:v>
                </c:pt>
                <c:pt idx="5">
                  <c:v>886</c:v>
                </c:pt>
              </c:numCache>
            </c:numRef>
          </c:val>
          <c:extLst>
            <c:ext xmlns:c16="http://schemas.microsoft.com/office/drawing/2014/chart" uri="{C3380CC4-5D6E-409C-BE32-E72D297353CC}">
              <c16:uniqueId val="{00000000-8C03-4385-9B33-B0131D3B873F}"/>
            </c:ext>
          </c:extLst>
        </c:ser>
        <c:dLbls>
          <c:dLblPos val="outEnd"/>
          <c:showLegendKey val="0"/>
          <c:showVal val="1"/>
          <c:showCatName val="0"/>
          <c:showSerName val="0"/>
          <c:showPercent val="0"/>
          <c:showBubbleSize val="0"/>
        </c:dLbls>
        <c:gapWidth val="219"/>
        <c:overlap val="-27"/>
        <c:axId val="660987616"/>
        <c:axId val="660988320"/>
      </c:barChart>
      <c:catAx>
        <c:axId val="660987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0988320"/>
        <c:crosses val="autoZero"/>
        <c:auto val="1"/>
        <c:lblAlgn val="ctr"/>
        <c:lblOffset val="100"/>
        <c:noMultiLvlLbl val="0"/>
      </c:catAx>
      <c:valAx>
        <c:axId val="660988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0987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[social_data - Copy (2).xlsx]Insight!PivotTable2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YouTube</a:t>
            </a:r>
            <a:r>
              <a:rPr lang="en-US" baseline="0"/>
              <a:t> Engagement Rates by Day of the Week</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Insight!$B$116</c:f>
              <c:strCache>
                <c:ptCount val="1"/>
                <c:pt idx="0">
                  <c:v>Total</c:v>
                </c:pt>
              </c:strCache>
            </c:strRef>
          </c:tx>
          <c:spPr>
            <a:ln w="28575" cap="rnd">
              <a:solidFill>
                <a:schemeClr val="accent1"/>
              </a:solidFill>
              <a:round/>
            </a:ln>
            <a:effectLst/>
          </c:spPr>
          <c:marker>
            <c:symbol val="none"/>
          </c:marker>
          <c:cat>
            <c:multiLvlStrRef>
              <c:f>Insight!$A$117:$A$125</c:f>
              <c:multiLvlStrCache>
                <c:ptCount val="7"/>
                <c:lvl>
                  <c:pt idx="0">
                    <c:v>Sunday</c:v>
                  </c:pt>
                  <c:pt idx="1">
                    <c:v>Monday</c:v>
                  </c:pt>
                  <c:pt idx="2">
                    <c:v>Tuesday</c:v>
                  </c:pt>
                  <c:pt idx="3">
                    <c:v>Wednesday</c:v>
                  </c:pt>
                  <c:pt idx="4">
                    <c:v>Thursday</c:v>
                  </c:pt>
                  <c:pt idx="5">
                    <c:v>Friday</c:v>
                  </c:pt>
                  <c:pt idx="6">
                    <c:v>Saturday</c:v>
                  </c:pt>
                </c:lvl>
                <c:lvl>
                  <c:pt idx="0">
                    <c:v>YOUTUBE</c:v>
                  </c:pt>
                </c:lvl>
              </c:multiLvlStrCache>
            </c:multiLvlStrRef>
          </c:cat>
          <c:val>
            <c:numRef>
              <c:f>Insight!$B$117:$B$125</c:f>
              <c:numCache>
                <c:formatCode>0.00%</c:formatCode>
                <c:ptCount val="7"/>
                <c:pt idx="0">
                  <c:v>3.6799999999999999E-2</c:v>
                </c:pt>
                <c:pt idx="1">
                  <c:v>3.0269383025972773E-2</c:v>
                </c:pt>
                <c:pt idx="2">
                  <c:v>3.8740980343368994E-2</c:v>
                </c:pt>
                <c:pt idx="3">
                  <c:v>3.0611853951955863E-2</c:v>
                </c:pt>
                <c:pt idx="4">
                  <c:v>3.3148627823863075E-2</c:v>
                </c:pt>
                <c:pt idx="5">
                  <c:v>5.2657862117550538E-2</c:v>
                </c:pt>
                <c:pt idx="6">
                  <c:v>5.5723158828748891E-2</c:v>
                </c:pt>
              </c:numCache>
            </c:numRef>
          </c:val>
          <c:smooth val="0"/>
          <c:extLst>
            <c:ext xmlns:c16="http://schemas.microsoft.com/office/drawing/2014/chart" uri="{C3380CC4-5D6E-409C-BE32-E72D297353CC}">
              <c16:uniqueId val="{00000000-00D0-4C80-807B-831E0C1D5C7D}"/>
            </c:ext>
          </c:extLst>
        </c:ser>
        <c:dLbls>
          <c:showLegendKey val="0"/>
          <c:showVal val="0"/>
          <c:showCatName val="0"/>
          <c:showSerName val="0"/>
          <c:showPercent val="0"/>
          <c:showBubbleSize val="0"/>
        </c:dLbls>
        <c:smooth val="0"/>
        <c:axId val="630177320"/>
        <c:axId val="630178376"/>
      </c:lineChart>
      <c:catAx>
        <c:axId val="630177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178376"/>
        <c:crosses val="autoZero"/>
        <c:auto val="1"/>
        <c:lblAlgn val="ctr"/>
        <c:lblOffset val="100"/>
        <c:noMultiLvlLbl val="0"/>
      </c:catAx>
      <c:valAx>
        <c:axId val="6301783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177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5B4158-280E-46A4-A3FF-2AFF5F5539E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A3F878C-8150-4BE3-B151-31FD333BBD7B}">
      <dgm:prSet/>
      <dgm:spPr/>
      <dgm:t>
        <a:bodyPr/>
        <a:lstStyle/>
        <a:p>
          <a:pPr>
            <a:lnSpc>
              <a:spcPct val="100000"/>
            </a:lnSpc>
          </a:pPr>
          <a:r>
            <a:rPr lang="en-US" dirty="0"/>
            <a:t>If one of our channels is doing well, we should consider expanding its presence</a:t>
          </a:r>
        </a:p>
      </dgm:t>
    </dgm:pt>
    <dgm:pt modelId="{55ED7689-D7F5-4F9B-AED6-46CB00AA9087}" type="parTrans" cxnId="{A9BB43AC-026B-4070-9571-FA476582A253}">
      <dgm:prSet/>
      <dgm:spPr/>
      <dgm:t>
        <a:bodyPr/>
        <a:lstStyle/>
        <a:p>
          <a:endParaRPr lang="en-US"/>
        </a:p>
      </dgm:t>
    </dgm:pt>
    <dgm:pt modelId="{A2C76745-4CA4-4058-964A-C039B46678A0}" type="sibTrans" cxnId="{A9BB43AC-026B-4070-9571-FA476582A253}">
      <dgm:prSet/>
      <dgm:spPr/>
      <dgm:t>
        <a:bodyPr/>
        <a:lstStyle/>
        <a:p>
          <a:pPr>
            <a:lnSpc>
              <a:spcPct val="100000"/>
            </a:lnSpc>
          </a:pPr>
          <a:endParaRPr lang="en-US"/>
        </a:p>
      </dgm:t>
    </dgm:pt>
    <dgm:pt modelId="{03E1105C-E6CB-4622-867D-F9992C6C1E26}">
      <dgm:prSet/>
      <dgm:spPr/>
      <dgm:t>
        <a:bodyPr/>
        <a:lstStyle/>
        <a:p>
          <a:pPr>
            <a:lnSpc>
              <a:spcPct val="100000"/>
            </a:lnSpc>
          </a:pPr>
          <a:r>
            <a:rPr lang="en-US" dirty="0"/>
            <a:t>Take note of the times we post and keep track of engagement rates</a:t>
          </a:r>
        </a:p>
      </dgm:t>
    </dgm:pt>
    <dgm:pt modelId="{0A032808-F636-46AB-825C-8E38D936EF54}" type="parTrans" cxnId="{7D6E52C4-497D-4F67-917A-5752E3942B42}">
      <dgm:prSet/>
      <dgm:spPr/>
      <dgm:t>
        <a:bodyPr/>
        <a:lstStyle/>
        <a:p>
          <a:endParaRPr lang="en-US"/>
        </a:p>
      </dgm:t>
    </dgm:pt>
    <dgm:pt modelId="{D273DB42-6623-453C-ABE6-B95546D9353E}" type="sibTrans" cxnId="{7D6E52C4-497D-4F67-917A-5752E3942B42}">
      <dgm:prSet/>
      <dgm:spPr/>
      <dgm:t>
        <a:bodyPr/>
        <a:lstStyle/>
        <a:p>
          <a:pPr>
            <a:lnSpc>
              <a:spcPct val="100000"/>
            </a:lnSpc>
          </a:pPr>
          <a:endParaRPr lang="en-US"/>
        </a:p>
      </dgm:t>
    </dgm:pt>
    <dgm:pt modelId="{F6EEF896-23A1-49E2-B6D4-3162F3F08BC9}">
      <dgm:prSet/>
      <dgm:spPr/>
      <dgm:t>
        <a:bodyPr/>
        <a:lstStyle/>
        <a:p>
          <a:pPr>
            <a:lnSpc>
              <a:spcPct val="100000"/>
            </a:lnSpc>
          </a:pPr>
          <a:r>
            <a:rPr lang="en-US" dirty="0"/>
            <a:t>Post during early morning and evening because engagement rates are highest at these times</a:t>
          </a:r>
        </a:p>
      </dgm:t>
    </dgm:pt>
    <dgm:pt modelId="{CB91ECB7-EF98-4B18-9DEF-FFCA26E4F092}" type="parTrans" cxnId="{9F60C314-6B46-47F4-B2EA-6F934AD5FD6E}">
      <dgm:prSet/>
      <dgm:spPr/>
      <dgm:t>
        <a:bodyPr/>
        <a:lstStyle/>
        <a:p>
          <a:endParaRPr lang="en-US"/>
        </a:p>
      </dgm:t>
    </dgm:pt>
    <dgm:pt modelId="{920BF4D1-8331-487F-A939-5692F0E03D63}" type="sibTrans" cxnId="{9F60C314-6B46-47F4-B2EA-6F934AD5FD6E}">
      <dgm:prSet/>
      <dgm:spPr/>
      <dgm:t>
        <a:bodyPr/>
        <a:lstStyle/>
        <a:p>
          <a:pPr>
            <a:lnSpc>
              <a:spcPct val="100000"/>
            </a:lnSpc>
          </a:pPr>
          <a:endParaRPr lang="en-US"/>
        </a:p>
      </dgm:t>
    </dgm:pt>
    <dgm:pt modelId="{2E19C30D-1F30-4248-9E35-E5895BB7B5F8}">
      <dgm:prSet/>
      <dgm:spPr/>
      <dgm:t>
        <a:bodyPr/>
        <a:lstStyle/>
        <a:p>
          <a:pPr>
            <a:lnSpc>
              <a:spcPct val="100000"/>
            </a:lnSpc>
          </a:pPr>
          <a:r>
            <a:rPr lang="en-US" dirty="0"/>
            <a:t>Post on days in which engagement rates have historically been the highest, which is early in the week, especially on Sundays</a:t>
          </a:r>
        </a:p>
      </dgm:t>
    </dgm:pt>
    <dgm:pt modelId="{E7C83EC1-5442-421F-9782-941FA02FA501}" type="parTrans" cxnId="{8C837DEC-2E6E-4E02-AEDF-281B80865F03}">
      <dgm:prSet/>
      <dgm:spPr/>
      <dgm:t>
        <a:bodyPr/>
        <a:lstStyle/>
        <a:p>
          <a:endParaRPr lang="en-US"/>
        </a:p>
      </dgm:t>
    </dgm:pt>
    <dgm:pt modelId="{98624BA6-C87E-4B2A-B19A-54319D6749BC}" type="sibTrans" cxnId="{8C837DEC-2E6E-4E02-AEDF-281B80865F03}">
      <dgm:prSet/>
      <dgm:spPr/>
      <dgm:t>
        <a:bodyPr/>
        <a:lstStyle/>
        <a:p>
          <a:endParaRPr lang="en-US"/>
        </a:p>
      </dgm:t>
    </dgm:pt>
    <dgm:pt modelId="{FE039BA2-46BC-420D-BFED-74562C2233D7}" type="pres">
      <dgm:prSet presAssocID="{E25B4158-280E-46A4-A3FF-2AFF5F5539E6}" presName="root" presStyleCnt="0">
        <dgm:presLayoutVars>
          <dgm:dir/>
          <dgm:resizeHandles val="exact"/>
        </dgm:presLayoutVars>
      </dgm:prSet>
      <dgm:spPr/>
    </dgm:pt>
    <dgm:pt modelId="{346EF0DE-326D-4F50-A019-C9F9161FE3E3}" type="pres">
      <dgm:prSet presAssocID="{E25B4158-280E-46A4-A3FF-2AFF5F5539E6}" presName="container" presStyleCnt="0">
        <dgm:presLayoutVars>
          <dgm:dir/>
          <dgm:resizeHandles val="exact"/>
        </dgm:presLayoutVars>
      </dgm:prSet>
      <dgm:spPr/>
    </dgm:pt>
    <dgm:pt modelId="{DEA7140A-B5BB-49C1-A840-AFADFECB5F86}" type="pres">
      <dgm:prSet presAssocID="{6A3F878C-8150-4BE3-B151-31FD333BBD7B}" presName="compNode" presStyleCnt="0"/>
      <dgm:spPr/>
    </dgm:pt>
    <dgm:pt modelId="{80343784-7895-4D7C-9FCC-53FD9813C905}" type="pres">
      <dgm:prSet presAssocID="{6A3F878C-8150-4BE3-B151-31FD333BBD7B}" presName="iconBgRect" presStyleLbl="bgShp" presStyleIdx="0" presStyleCnt="4"/>
      <dgm:spPr/>
    </dgm:pt>
    <dgm:pt modelId="{24B9CD58-D604-45FA-B301-A9ACA6832673}" type="pres">
      <dgm:prSet presAssocID="{6A3F878C-8150-4BE3-B151-31FD333BBD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ximize"/>
        </a:ext>
      </dgm:extLst>
    </dgm:pt>
    <dgm:pt modelId="{FED90E4E-2FF9-4D51-96E5-F47E7778A7F1}" type="pres">
      <dgm:prSet presAssocID="{6A3F878C-8150-4BE3-B151-31FD333BBD7B}" presName="spaceRect" presStyleCnt="0"/>
      <dgm:spPr/>
    </dgm:pt>
    <dgm:pt modelId="{F0625220-5405-4914-BC55-6CC79743FB1D}" type="pres">
      <dgm:prSet presAssocID="{6A3F878C-8150-4BE3-B151-31FD333BBD7B}" presName="textRect" presStyleLbl="revTx" presStyleIdx="0" presStyleCnt="4">
        <dgm:presLayoutVars>
          <dgm:chMax val="1"/>
          <dgm:chPref val="1"/>
        </dgm:presLayoutVars>
      </dgm:prSet>
      <dgm:spPr/>
    </dgm:pt>
    <dgm:pt modelId="{EF8BF733-637C-419E-B78A-1F683B813795}" type="pres">
      <dgm:prSet presAssocID="{A2C76745-4CA4-4058-964A-C039B46678A0}" presName="sibTrans" presStyleLbl="sibTrans2D1" presStyleIdx="0" presStyleCnt="0"/>
      <dgm:spPr/>
    </dgm:pt>
    <dgm:pt modelId="{112F0F9A-86D9-42E4-8CB1-89A9C504DCD2}" type="pres">
      <dgm:prSet presAssocID="{03E1105C-E6CB-4622-867D-F9992C6C1E26}" presName="compNode" presStyleCnt="0"/>
      <dgm:spPr/>
    </dgm:pt>
    <dgm:pt modelId="{1831195E-025A-4002-BDFF-B887D149A89E}" type="pres">
      <dgm:prSet presAssocID="{03E1105C-E6CB-4622-867D-F9992C6C1E26}" presName="iconBgRect" presStyleLbl="bgShp" presStyleIdx="1" presStyleCnt="4"/>
      <dgm:spPr/>
    </dgm:pt>
    <dgm:pt modelId="{1845DB51-03E3-439A-9622-8BD73D3C4339}" type="pres">
      <dgm:prSet presAssocID="{03E1105C-E6CB-4622-867D-F9992C6C1E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nd"/>
        </a:ext>
      </dgm:extLst>
    </dgm:pt>
    <dgm:pt modelId="{A15F9A67-011F-4A42-8C45-284D79C2864A}" type="pres">
      <dgm:prSet presAssocID="{03E1105C-E6CB-4622-867D-F9992C6C1E26}" presName="spaceRect" presStyleCnt="0"/>
      <dgm:spPr/>
    </dgm:pt>
    <dgm:pt modelId="{A3988C35-F1D0-4FAE-85B1-3A843F91B6DD}" type="pres">
      <dgm:prSet presAssocID="{03E1105C-E6CB-4622-867D-F9992C6C1E26}" presName="textRect" presStyleLbl="revTx" presStyleIdx="1" presStyleCnt="4">
        <dgm:presLayoutVars>
          <dgm:chMax val="1"/>
          <dgm:chPref val="1"/>
        </dgm:presLayoutVars>
      </dgm:prSet>
      <dgm:spPr/>
    </dgm:pt>
    <dgm:pt modelId="{68370E37-9EDD-473D-B60F-9C6D2C141991}" type="pres">
      <dgm:prSet presAssocID="{D273DB42-6623-453C-ABE6-B95546D9353E}" presName="sibTrans" presStyleLbl="sibTrans2D1" presStyleIdx="0" presStyleCnt="0"/>
      <dgm:spPr/>
    </dgm:pt>
    <dgm:pt modelId="{AC0DBF66-6F64-449F-AEAE-D752DE83C4A5}" type="pres">
      <dgm:prSet presAssocID="{F6EEF896-23A1-49E2-B6D4-3162F3F08BC9}" presName="compNode" presStyleCnt="0"/>
      <dgm:spPr/>
    </dgm:pt>
    <dgm:pt modelId="{A84718E6-9B92-4057-85C1-1D769733A4BD}" type="pres">
      <dgm:prSet presAssocID="{F6EEF896-23A1-49E2-B6D4-3162F3F08BC9}" presName="iconBgRect" presStyleLbl="bgShp" presStyleIdx="2" presStyleCnt="4"/>
      <dgm:spPr/>
    </dgm:pt>
    <dgm:pt modelId="{393C6312-EB32-422A-9950-6A27BF39D028}" type="pres">
      <dgm:prSet presAssocID="{F6EEF896-23A1-49E2-B6D4-3162F3F08BC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D311035F-C036-4C5C-936C-0E93541C3E35}" type="pres">
      <dgm:prSet presAssocID="{F6EEF896-23A1-49E2-B6D4-3162F3F08BC9}" presName="spaceRect" presStyleCnt="0"/>
      <dgm:spPr/>
    </dgm:pt>
    <dgm:pt modelId="{C85F6BFF-D113-4E80-8365-17E594319493}" type="pres">
      <dgm:prSet presAssocID="{F6EEF896-23A1-49E2-B6D4-3162F3F08BC9}" presName="textRect" presStyleLbl="revTx" presStyleIdx="2" presStyleCnt="4">
        <dgm:presLayoutVars>
          <dgm:chMax val="1"/>
          <dgm:chPref val="1"/>
        </dgm:presLayoutVars>
      </dgm:prSet>
      <dgm:spPr/>
    </dgm:pt>
    <dgm:pt modelId="{3C0E9451-0471-41E5-8B2B-732471D1F1E2}" type="pres">
      <dgm:prSet presAssocID="{920BF4D1-8331-487F-A939-5692F0E03D63}" presName="sibTrans" presStyleLbl="sibTrans2D1" presStyleIdx="0" presStyleCnt="0"/>
      <dgm:spPr/>
    </dgm:pt>
    <dgm:pt modelId="{E488B0BD-1FD3-4A9E-8E6E-F6DA242A59E5}" type="pres">
      <dgm:prSet presAssocID="{2E19C30D-1F30-4248-9E35-E5895BB7B5F8}" presName="compNode" presStyleCnt="0"/>
      <dgm:spPr/>
    </dgm:pt>
    <dgm:pt modelId="{C84DE5B8-F81C-424F-852A-5C023ACECB0D}" type="pres">
      <dgm:prSet presAssocID="{2E19C30D-1F30-4248-9E35-E5895BB7B5F8}" presName="iconBgRect" presStyleLbl="bgShp" presStyleIdx="3" presStyleCnt="4"/>
      <dgm:spPr/>
    </dgm:pt>
    <dgm:pt modelId="{75363433-1E42-4D54-AD9A-5C7DDACB954A}" type="pres">
      <dgm:prSet presAssocID="{2E19C30D-1F30-4248-9E35-E5895BB7B5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ck"/>
        </a:ext>
      </dgm:extLst>
    </dgm:pt>
    <dgm:pt modelId="{6CDEA7CE-D8D0-4845-BF22-A95F9EC06244}" type="pres">
      <dgm:prSet presAssocID="{2E19C30D-1F30-4248-9E35-E5895BB7B5F8}" presName="spaceRect" presStyleCnt="0"/>
      <dgm:spPr/>
    </dgm:pt>
    <dgm:pt modelId="{1E659E08-4E72-4B4B-BE29-54C2529449ED}" type="pres">
      <dgm:prSet presAssocID="{2E19C30D-1F30-4248-9E35-E5895BB7B5F8}" presName="textRect" presStyleLbl="revTx" presStyleIdx="3" presStyleCnt="4">
        <dgm:presLayoutVars>
          <dgm:chMax val="1"/>
          <dgm:chPref val="1"/>
        </dgm:presLayoutVars>
      </dgm:prSet>
      <dgm:spPr/>
    </dgm:pt>
  </dgm:ptLst>
  <dgm:cxnLst>
    <dgm:cxn modelId="{089CF903-DB89-42BB-9934-40E5313A5F5C}" type="presOf" srcId="{03E1105C-E6CB-4622-867D-F9992C6C1E26}" destId="{A3988C35-F1D0-4FAE-85B1-3A843F91B6DD}" srcOrd="0" destOrd="0" presId="urn:microsoft.com/office/officeart/2018/2/layout/IconCircleList"/>
    <dgm:cxn modelId="{9F60C314-6B46-47F4-B2EA-6F934AD5FD6E}" srcId="{E25B4158-280E-46A4-A3FF-2AFF5F5539E6}" destId="{F6EEF896-23A1-49E2-B6D4-3162F3F08BC9}" srcOrd="2" destOrd="0" parTransId="{CB91ECB7-EF98-4B18-9DEF-FFCA26E4F092}" sibTransId="{920BF4D1-8331-487F-A939-5692F0E03D63}"/>
    <dgm:cxn modelId="{0980AD2A-9F06-4AE5-B9D4-3790278A909A}" type="presOf" srcId="{A2C76745-4CA4-4058-964A-C039B46678A0}" destId="{EF8BF733-637C-419E-B78A-1F683B813795}" srcOrd="0" destOrd="0" presId="urn:microsoft.com/office/officeart/2018/2/layout/IconCircleList"/>
    <dgm:cxn modelId="{5E760A61-6C38-4342-8989-DCA2FED7BE1F}" type="presOf" srcId="{E25B4158-280E-46A4-A3FF-2AFF5F5539E6}" destId="{FE039BA2-46BC-420D-BFED-74562C2233D7}" srcOrd="0" destOrd="0" presId="urn:microsoft.com/office/officeart/2018/2/layout/IconCircleList"/>
    <dgm:cxn modelId="{0D544642-E073-424E-93F9-B3C5190F4356}" type="presOf" srcId="{6A3F878C-8150-4BE3-B151-31FD333BBD7B}" destId="{F0625220-5405-4914-BC55-6CC79743FB1D}" srcOrd="0" destOrd="0" presId="urn:microsoft.com/office/officeart/2018/2/layout/IconCircleList"/>
    <dgm:cxn modelId="{0D73FD9B-836B-4E12-A80D-68ACD67F3CA7}" type="presOf" srcId="{2E19C30D-1F30-4248-9E35-E5895BB7B5F8}" destId="{1E659E08-4E72-4B4B-BE29-54C2529449ED}" srcOrd="0" destOrd="0" presId="urn:microsoft.com/office/officeart/2018/2/layout/IconCircleList"/>
    <dgm:cxn modelId="{C313FC9D-8D80-4CCE-8052-16560938D77A}" type="presOf" srcId="{F6EEF896-23A1-49E2-B6D4-3162F3F08BC9}" destId="{C85F6BFF-D113-4E80-8365-17E594319493}" srcOrd="0" destOrd="0" presId="urn:microsoft.com/office/officeart/2018/2/layout/IconCircleList"/>
    <dgm:cxn modelId="{A9BB43AC-026B-4070-9571-FA476582A253}" srcId="{E25B4158-280E-46A4-A3FF-2AFF5F5539E6}" destId="{6A3F878C-8150-4BE3-B151-31FD333BBD7B}" srcOrd="0" destOrd="0" parTransId="{55ED7689-D7F5-4F9B-AED6-46CB00AA9087}" sibTransId="{A2C76745-4CA4-4058-964A-C039B46678A0}"/>
    <dgm:cxn modelId="{7D6E52C4-497D-4F67-917A-5752E3942B42}" srcId="{E25B4158-280E-46A4-A3FF-2AFF5F5539E6}" destId="{03E1105C-E6CB-4622-867D-F9992C6C1E26}" srcOrd="1" destOrd="0" parTransId="{0A032808-F636-46AB-825C-8E38D936EF54}" sibTransId="{D273DB42-6623-453C-ABE6-B95546D9353E}"/>
    <dgm:cxn modelId="{5A5F9BC8-9D14-4BA5-A71C-1C2798153D20}" type="presOf" srcId="{D273DB42-6623-453C-ABE6-B95546D9353E}" destId="{68370E37-9EDD-473D-B60F-9C6D2C141991}" srcOrd="0" destOrd="0" presId="urn:microsoft.com/office/officeart/2018/2/layout/IconCircleList"/>
    <dgm:cxn modelId="{F2DDFBDA-20F1-4062-8AFE-05EB45267B4F}" type="presOf" srcId="{920BF4D1-8331-487F-A939-5692F0E03D63}" destId="{3C0E9451-0471-41E5-8B2B-732471D1F1E2}" srcOrd="0" destOrd="0" presId="urn:microsoft.com/office/officeart/2018/2/layout/IconCircleList"/>
    <dgm:cxn modelId="{8C837DEC-2E6E-4E02-AEDF-281B80865F03}" srcId="{E25B4158-280E-46A4-A3FF-2AFF5F5539E6}" destId="{2E19C30D-1F30-4248-9E35-E5895BB7B5F8}" srcOrd="3" destOrd="0" parTransId="{E7C83EC1-5442-421F-9782-941FA02FA501}" sibTransId="{98624BA6-C87E-4B2A-B19A-54319D6749BC}"/>
    <dgm:cxn modelId="{198CD87D-3094-4314-93A7-F8E531C45966}" type="presParOf" srcId="{FE039BA2-46BC-420D-BFED-74562C2233D7}" destId="{346EF0DE-326D-4F50-A019-C9F9161FE3E3}" srcOrd="0" destOrd="0" presId="urn:microsoft.com/office/officeart/2018/2/layout/IconCircleList"/>
    <dgm:cxn modelId="{EC95D002-507E-49CD-B9B1-47A025079EEC}" type="presParOf" srcId="{346EF0DE-326D-4F50-A019-C9F9161FE3E3}" destId="{DEA7140A-B5BB-49C1-A840-AFADFECB5F86}" srcOrd="0" destOrd="0" presId="urn:microsoft.com/office/officeart/2018/2/layout/IconCircleList"/>
    <dgm:cxn modelId="{661C34B3-8AE3-4F89-9AB2-D94EFA362D30}" type="presParOf" srcId="{DEA7140A-B5BB-49C1-A840-AFADFECB5F86}" destId="{80343784-7895-4D7C-9FCC-53FD9813C905}" srcOrd="0" destOrd="0" presId="urn:microsoft.com/office/officeart/2018/2/layout/IconCircleList"/>
    <dgm:cxn modelId="{C507AB29-0363-46F1-AA74-EEE1C6B1D8FF}" type="presParOf" srcId="{DEA7140A-B5BB-49C1-A840-AFADFECB5F86}" destId="{24B9CD58-D604-45FA-B301-A9ACA6832673}" srcOrd="1" destOrd="0" presId="urn:microsoft.com/office/officeart/2018/2/layout/IconCircleList"/>
    <dgm:cxn modelId="{36946A58-F9A5-4FA8-8A8D-60CE727BD7EC}" type="presParOf" srcId="{DEA7140A-B5BB-49C1-A840-AFADFECB5F86}" destId="{FED90E4E-2FF9-4D51-96E5-F47E7778A7F1}" srcOrd="2" destOrd="0" presId="urn:microsoft.com/office/officeart/2018/2/layout/IconCircleList"/>
    <dgm:cxn modelId="{0A25A172-FA9B-4E09-ACAC-F531E8706E4A}" type="presParOf" srcId="{DEA7140A-B5BB-49C1-A840-AFADFECB5F86}" destId="{F0625220-5405-4914-BC55-6CC79743FB1D}" srcOrd="3" destOrd="0" presId="urn:microsoft.com/office/officeart/2018/2/layout/IconCircleList"/>
    <dgm:cxn modelId="{B6B8C924-C6EA-4F7F-8CD9-CAF4B263AFDF}" type="presParOf" srcId="{346EF0DE-326D-4F50-A019-C9F9161FE3E3}" destId="{EF8BF733-637C-419E-B78A-1F683B813795}" srcOrd="1" destOrd="0" presId="urn:microsoft.com/office/officeart/2018/2/layout/IconCircleList"/>
    <dgm:cxn modelId="{F7CDCEF0-71B5-4D95-8C47-7BD4B8543360}" type="presParOf" srcId="{346EF0DE-326D-4F50-A019-C9F9161FE3E3}" destId="{112F0F9A-86D9-42E4-8CB1-89A9C504DCD2}" srcOrd="2" destOrd="0" presId="urn:microsoft.com/office/officeart/2018/2/layout/IconCircleList"/>
    <dgm:cxn modelId="{E85A02F5-E455-49A5-8F83-83D45B5C2E47}" type="presParOf" srcId="{112F0F9A-86D9-42E4-8CB1-89A9C504DCD2}" destId="{1831195E-025A-4002-BDFF-B887D149A89E}" srcOrd="0" destOrd="0" presId="urn:microsoft.com/office/officeart/2018/2/layout/IconCircleList"/>
    <dgm:cxn modelId="{DAE4A592-8FDE-4F19-927E-8B6AA0EFCC76}" type="presParOf" srcId="{112F0F9A-86D9-42E4-8CB1-89A9C504DCD2}" destId="{1845DB51-03E3-439A-9622-8BD73D3C4339}" srcOrd="1" destOrd="0" presId="urn:microsoft.com/office/officeart/2018/2/layout/IconCircleList"/>
    <dgm:cxn modelId="{60C5AC08-6EFF-4062-A7EB-9F28D68FF773}" type="presParOf" srcId="{112F0F9A-86D9-42E4-8CB1-89A9C504DCD2}" destId="{A15F9A67-011F-4A42-8C45-284D79C2864A}" srcOrd="2" destOrd="0" presId="urn:microsoft.com/office/officeart/2018/2/layout/IconCircleList"/>
    <dgm:cxn modelId="{05C0843B-4598-49E2-AF9A-3201BF79AE80}" type="presParOf" srcId="{112F0F9A-86D9-42E4-8CB1-89A9C504DCD2}" destId="{A3988C35-F1D0-4FAE-85B1-3A843F91B6DD}" srcOrd="3" destOrd="0" presId="urn:microsoft.com/office/officeart/2018/2/layout/IconCircleList"/>
    <dgm:cxn modelId="{22D66F67-62A1-4689-9DD4-C83B2B493EDE}" type="presParOf" srcId="{346EF0DE-326D-4F50-A019-C9F9161FE3E3}" destId="{68370E37-9EDD-473D-B60F-9C6D2C141991}" srcOrd="3" destOrd="0" presId="urn:microsoft.com/office/officeart/2018/2/layout/IconCircleList"/>
    <dgm:cxn modelId="{56588CA2-0BC8-4608-8484-8D06165EB64D}" type="presParOf" srcId="{346EF0DE-326D-4F50-A019-C9F9161FE3E3}" destId="{AC0DBF66-6F64-449F-AEAE-D752DE83C4A5}" srcOrd="4" destOrd="0" presId="urn:microsoft.com/office/officeart/2018/2/layout/IconCircleList"/>
    <dgm:cxn modelId="{9160AE5D-CC1B-4707-B8A2-67DA168BB220}" type="presParOf" srcId="{AC0DBF66-6F64-449F-AEAE-D752DE83C4A5}" destId="{A84718E6-9B92-4057-85C1-1D769733A4BD}" srcOrd="0" destOrd="0" presId="urn:microsoft.com/office/officeart/2018/2/layout/IconCircleList"/>
    <dgm:cxn modelId="{589ACAFA-73F6-49C0-A141-5971283E19E5}" type="presParOf" srcId="{AC0DBF66-6F64-449F-AEAE-D752DE83C4A5}" destId="{393C6312-EB32-422A-9950-6A27BF39D028}" srcOrd="1" destOrd="0" presId="urn:microsoft.com/office/officeart/2018/2/layout/IconCircleList"/>
    <dgm:cxn modelId="{D3F935F7-A24E-4D23-8F76-1E276E208C28}" type="presParOf" srcId="{AC0DBF66-6F64-449F-AEAE-D752DE83C4A5}" destId="{D311035F-C036-4C5C-936C-0E93541C3E35}" srcOrd="2" destOrd="0" presId="urn:microsoft.com/office/officeart/2018/2/layout/IconCircleList"/>
    <dgm:cxn modelId="{A49B2844-8B3A-4EFF-9712-A949FA212BEA}" type="presParOf" srcId="{AC0DBF66-6F64-449F-AEAE-D752DE83C4A5}" destId="{C85F6BFF-D113-4E80-8365-17E594319493}" srcOrd="3" destOrd="0" presId="urn:microsoft.com/office/officeart/2018/2/layout/IconCircleList"/>
    <dgm:cxn modelId="{311416A0-86A4-4BD9-A034-4CD26B2F9D7E}" type="presParOf" srcId="{346EF0DE-326D-4F50-A019-C9F9161FE3E3}" destId="{3C0E9451-0471-41E5-8B2B-732471D1F1E2}" srcOrd="5" destOrd="0" presId="urn:microsoft.com/office/officeart/2018/2/layout/IconCircleList"/>
    <dgm:cxn modelId="{C4A75393-3D67-45AF-B2F1-A84CA92CCF1B}" type="presParOf" srcId="{346EF0DE-326D-4F50-A019-C9F9161FE3E3}" destId="{E488B0BD-1FD3-4A9E-8E6E-F6DA242A59E5}" srcOrd="6" destOrd="0" presId="urn:microsoft.com/office/officeart/2018/2/layout/IconCircleList"/>
    <dgm:cxn modelId="{0B9F3E87-AAD8-4CA8-B473-6A3A84DF81C5}" type="presParOf" srcId="{E488B0BD-1FD3-4A9E-8E6E-F6DA242A59E5}" destId="{C84DE5B8-F81C-424F-852A-5C023ACECB0D}" srcOrd="0" destOrd="0" presId="urn:microsoft.com/office/officeart/2018/2/layout/IconCircleList"/>
    <dgm:cxn modelId="{B147E793-82EF-42AE-8849-FA0CC959EE5E}" type="presParOf" srcId="{E488B0BD-1FD3-4A9E-8E6E-F6DA242A59E5}" destId="{75363433-1E42-4D54-AD9A-5C7DDACB954A}" srcOrd="1" destOrd="0" presId="urn:microsoft.com/office/officeart/2018/2/layout/IconCircleList"/>
    <dgm:cxn modelId="{FB923E34-CC11-4708-8FF8-CE3FB0068186}" type="presParOf" srcId="{E488B0BD-1FD3-4A9E-8E6E-F6DA242A59E5}" destId="{6CDEA7CE-D8D0-4845-BF22-A95F9EC06244}" srcOrd="2" destOrd="0" presId="urn:microsoft.com/office/officeart/2018/2/layout/IconCircleList"/>
    <dgm:cxn modelId="{E85A026A-51C2-4192-B75B-B41F5E464B1F}" type="presParOf" srcId="{E488B0BD-1FD3-4A9E-8E6E-F6DA242A59E5}" destId="{1E659E08-4E72-4B4B-BE29-54C2529449E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BA36F4-B2DD-400A-88C6-B87888711CEA}" type="doc">
      <dgm:prSet loTypeId="urn:microsoft.com/office/officeart/2018/2/layout/IconCircleList" loCatId="icon" qsTypeId="urn:microsoft.com/office/officeart/2005/8/quickstyle/simple1" qsCatId="simple" csTypeId="urn:microsoft.com/office/officeart/2018/5/colors/Iconchunking_neutralicon_accent5_2" csCatId="accent5" phldr="1"/>
      <dgm:spPr/>
      <dgm:t>
        <a:bodyPr/>
        <a:lstStyle/>
        <a:p>
          <a:endParaRPr lang="en-US"/>
        </a:p>
      </dgm:t>
    </dgm:pt>
    <dgm:pt modelId="{2F3A4ABB-E9FF-405D-8240-C96DE518FCC8}">
      <dgm:prSet/>
      <dgm:spPr/>
      <dgm:t>
        <a:bodyPr/>
        <a:lstStyle/>
        <a:p>
          <a:r>
            <a:rPr lang="en-US" dirty="0"/>
            <a:t>Engagement rates are highest at the start of the week and trend downwards towards the end of the week</a:t>
          </a:r>
        </a:p>
      </dgm:t>
    </dgm:pt>
    <dgm:pt modelId="{1A82C43E-F856-4470-97EA-37BE2B989B92}" type="parTrans" cxnId="{5819C54E-1DDC-48F8-A605-86DB7CA7E5E0}">
      <dgm:prSet/>
      <dgm:spPr/>
      <dgm:t>
        <a:bodyPr/>
        <a:lstStyle/>
        <a:p>
          <a:endParaRPr lang="en-US"/>
        </a:p>
      </dgm:t>
    </dgm:pt>
    <dgm:pt modelId="{B9E40EC1-4FF3-4EB0-B66F-F076481D476B}" type="sibTrans" cxnId="{5819C54E-1DDC-48F8-A605-86DB7CA7E5E0}">
      <dgm:prSet/>
      <dgm:spPr/>
      <dgm:t>
        <a:bodyPr/>
        <a:lstStyle/>
        <a:p>
          <a:endParaRPr lang="en-US"/>
        </a:p>
      </dgm:t>
    </dgm:pt>
    <dgm:pt modelId="{321A64F0-8DCA-4B93-86E5-759D1AD27432}">
      <dgm:prSet/>
      <dgm:spPr/>
      <dgm:t>
        <a:bodyPr/>
        <a:lstStyle/>
        <a:p>
          <a:r>
            <a:rPr lang="en-US" dirty="0"/>
            <a:t>Engagement rates are highest in the early morning and evening hours</a:t>
          </a:r>
        </a:p>
      </dgm:t>
    </dgm:pt>
    <dgm:pt modelId="{A3CBB764-43FF-4D40-BB1B-01B349A097E0}" type="parTrans" cxnId="{4F0B71CB-FEEA-4BDF-AFEF-52AABCDAEB72}">
      <dgm:prSet/>
      <dgm:spPr/>
      <dgm:t>
        <a:bodyPr/>
        <a:lstStyle/>
        <a:p>
          <a:endParaRPr lang="en-US"/>
        </a:p>
      </dgm:t>
    </dgm:pt>
    <dgm:pt modelId="{AF836081-D04C-4655-93A7-CD81F378BFB4}" type="sibTrans" cxnId="{4F0B71CB-FEEA-4BDF-AFEF-52AABCDAEB72}">
      <dgm:prSet/>
      <dgm:spPr/>
      <dgm:t>
        <a:bodyPr/>
        <a:lstStyle/>
        <a:p>
          <a:endParaRPr lang="en-US"/>
        </a:p>
      </dgm:t>
    </dgm:pt>
    <dgm:pt modelId="{9927A9B5-358F-4C56-ABD0-F442AB065676}">
      <dgm:prSet/>
      <dgm:spPr/>
      <dgm:t>
        <a:bodyPr/>
        <a:lstStyle/>
        <a:p>
          <a:r>
            <a:rPr lang="en-US"/>
            <a:t>The game with the best engagement rates is DOTA 2</a:t>
          </a:r>
        </a:p>
      </dgm:t>
    </dgm:pt>
    <dgm:pt modelId="{EB44999D-0D6E-45EC-9D9E-3D71B9C563C1}" type="parTrans" cxnId="{61D844C3-0DEF-47C5-B37E-D106A2F7D562}">
      <dgm:prSet/>
      <dgm:spPr/>
      <dgm:t>
        <a:bodyPr/>
        <a:lstStyle/>
        <a:p>
          <a:endParaRPr lang="en-US"/>
        </a:p>
      </dgm:t>
    </dgm:pt>
    <dgm:pt modelId="{83B7D5B9-711B-40F3-BEA7-80DAB13B8017}" type="sibTrans" cxnId="{61D844C3-0DEF-47C5-B37E-D106A2F7D562}">
      <dgm:prSet/>
      <dgm:spPr/>
      <dgm:t>
        <a:bodyPr/>
        <a:lstStyle/>
        <a:p>
          <a:endParaRPr lang="en-US"/>
        </a:p>
      </dgm:t>
    </dgm:pt>
    <dgm:pt modelId="{165A3571-1F14-43BE-B69D-3DBD780215B8}">
      <dgm:prSet/>
      <dgm:spPr/>
      <dgm:t>
        <a:bodyPr/>
        <a:lstStyle/>
        <a:p>
          <a:r>
            <a:rPr lang="en-US"/>
            <a:t>The most interacted media types are albums and photos</a:t>
          </a:r>
        </a:p>
      </dgm:t>
    </dgm:pt>
    <dgm:pt modelId="{578FA8CC-E7F0-40A9-9BF7-A4513EF14383}" type="parTrans" cxnId="{AF4A7AD2-1B59-4B86-99EA-49EF9EBF1D29}">
      <dgm:prSet/>
      <dgm:spPr/>
      <dgm:t>
        <a:bodyPr/>
        <a:lstStyle/>
        <a:p>
          <a:endParaRPr lang="en-US"/>
        </a:p>
      </dgm:t>
    </dgm:pt>
    <dgm:pt modelId="{4EF07558-A4FE-4854-B77E-237A93E21FE6}" type="sibTrans" cxnId="{AF4A7AD2-1B59-4B86-99EA-49EF9EBF1D29}">
      <dgm:prSet/>
      <dgm:spPr/>
      <dgm:t>
        <a:bodyPr/>
        <a:lstStyle/>
        <a:p>
          <a:endParaRPr lang="en-US"/>
        </a:p>
      </dgm:t>
    </dgm:pt>
    <dgm:pt modelId="{A2D6F2FC-BD95-4C14-AD53-25E9C1971931}">
      <dgm:prSet/>
      <dgm:spPr/>
      <dgm:t>
        <a:bodyPr/>
        <a:lstStyle/>
        <a:p>
          <a:r>
            <a:rPr lang="en-US"/>
            <a:t>Best performing campaign is Community Engagement</a:t>
          </a:r>
        </a:p>
      </dgm:t>
    </dgm:pt>
    <dgm:pt modelId="{A04C6849-8D38-473B-A760-FB6450AFA5DF}" type="parTrans" cxnId="{61A89527-FE5F-4200-85D7-121EAC7C6D54}">
      <dgm:prSet/>
      <dgm:spPr/>
      <dgm:t>
        <a:bodyPr/>
        <a:lstStyle/>
        <a:p>
          <a:endParaRPr lang="en-US"/>
        </a:p>
      </dgm:t>
    </dgm:pt>
    <dgm:pt modelId="{7680E721-505D-4166-BF7D-6B4640B4310F}" type="sibTrans" cxnId="{61A89527-FE5F-4200-85D7-121EAC7C6D54}">
      <dgm:prSet/>
      <dgm:spPr/>
      <dgm:t>
        <a:bodyPr/>
        <a:lstStyle/>
        <a:p>
          <a:endParaRPr lang="en-US"/>
        </a:p>
      </dgm:t>
    </dgm:pt>
    <dgm:pt modelId="{B1A05AE1-7AC6-44C8-8E69-37A4B5278B37}">
      <dgm:prSet/>
      <dgm:spPr/>
      <dgm:t>
        <a:bodyPr/>
        <a:lstStyle/>
        <a:p>
          <a:r>
            <a:rPr lang="en-US"/>
            <a:t>Our Facebook account has the highest engagement rates of all our social platforms</a:t>
          </a:r>
        </a:p>
      </dgm:t>
    </dgm:pt>
    <dgm:pt modelId="{AC675570-8B86-4251-B83F-9A85B3AB69E6}" type="parTrans" cxnId="{6D87755F-4701-4B24-B36F-5102E3D36B69}">
      <dgm:prSet/>
      <dgm:spPr/>
      <dgm:t>
        <a:bodyPr/>
        <a:lstStyle/>
        <a:p>
          <a:endParaRPr lang="en-US"/>
        </a:p>
      </dgm:t>
    </dgm:pt>
    <dgm:pt modelId="{4F734CBE-C561-42DE-B654-5EC4B95D167E}" type="sibTrans" cxnId="{6D87755F-4701-4B24-B36F-5102E3D36B69}">
      <dgm:prSet/>
      <dgm:spPr/>
      <dgm:t>
        <a:bodyPr/>
        <a:lstStyle/>
        <a:p>
          <a:endParaRPr lang="en-US"/>
        </a:p>
      </dgm:t>
    </dgm:pt>
    <dgm:pt modelId="{49DD689E-B6C7-4200-B406-EFB4702816DC}" type="pres">
      <dgm:prSet presAssocID="{B2BA36F4-B2DD-400A-88C6-B87888711CEA}" presName="root" presStyleCnt="0">
        <dgm:presLayoutVars>
          <dgm:dir/>
          <dgm:resizeHandles val="exact"/>
        </dgm:presLayoutVars>
      </dgm:prSet>
      <dgm:spPr/>
    </dgm:pt>
    <dgm:pt modelId="{24CFDAC1-3F6C-4141-89E3-5D9316C790FE}" type="pres">
      <dgm:prSet presAssocID="{B2BA36F4-B2DD-400A-88C6-B87888711CEA}" presName="container" presStyleCnt="0">
        <dgm:presLayoutVars>
          <dgm:dir/>
          <dgm:resizeHandles val="exact"/>
        </dgm:presLayoutVars>
      </dgm:prSet>
      <dgm:spPr/>
    </dgm:pt>
    <dgm:pt modelId="{A6277548-F9F8-4775-A2CB-0B5F11FE5520}" type="pres">
      <dgm:prSet presAssocID="{2F3A4ABB-E9FF-405D-8240-C96DE518FCC8}" presName="compNode" presStyleCnt="0"/>
      <dgm:spPr/>
    </dgm:pt>
    <dgm:pt modelId="{7CD54AA3-331F-4880-BB43-12C50CE36202}" type="pres">
      <dgm:prSet presAssocID="{2F3A4ABB-E9FF-405D-8240-C96DE518FCC8}" presName="iconBgRect" presStyleLbl="bgShp" presStyleIdx="0" presStyleCnt="6"/>
      <dgm:spPr/>
    </dgm:pt>
    <dgm:pt modelId="{9382A6F8-25B8-4AB5-869B-70E696D11535}" type="pres">
      <dgm:prSet presAssocID="{2F3A4ABB-E9FF-405D-8240-C96DE518FCC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B581DAF8-0E92-4981-888B-D28F5D765D0E}" type="pres">
      <dgm:prSet presAssocID="{2F3A4ABB-E9FF-405D-8240-C96DE518FCC8}" presName="spaceRect" presStyleCnt="0"/>
      <dgm:spPr/>
    </dgm:pt>
    <dgm:pt modelId="{3E7B72D1-76F3-4A47-AC32-78AF24F6B264}" type="pres">
      <dgm:prSet presAssocID="{2F3A4ABB-E9FF-405D-8240-C96DE518FCC8}" presName="textRect" presStyleLbl="revTx" presStyleIdx="0" presStyleCnt="6">
        <dgm:presLayoutVars>
          <dgm:chMax val="1"/>
          <dgm:chPref val="1"/>
        </dgm:presLayoutVars>
      </dgm:prSet>
      <dgm:spPr/>
    </dgm:pt>
    <dgm:pt modelId="{839783F5-CFD0-4188-B73E-D7F72E17331D}" type="pres">
      <dgm:prSet presAssocID="{B9E40EC1-4FF3-4EB0-B66F-F076481D476B}" presName="sibTrans" presStyleLbl="sibTrans2D1" presStyleIdx="0" presStyleCnt="0"/>
      <dgm:spPr/>
    </dgm:pt>
    <dgm:pt modelId="{71628485-E616-4983-9D36-E027658A30BF}" type="pres">
      <dgm:prSet presAssocID="{321A64F0-8DCA-4B93-86E5-759D1AD27432}" presName="compNode" presStyleCnt="0"/>
      <dgm:spPr/>
    </dgm:pt>
    <dgm:pt modelId="{8B5A2DDB-FA99-47AE-BB53-EBA81D5CEC51}" type="pres">
      <dgm:prSet presAssocID="{321A64F0-8DCA-4B93-86E5-759D1AD27432}" presName="iconBgRect" presStyleLbl="bgShp" presStyleIdx="1" presStyleCnt="6"/>
      <dgm:spPr/>
    </dgm:pt>
    <dgm:pt modelId="{4DFB4BE1-1A5C-423B-8FB1-85728363472A}" type="pres">
      <dgm:prSet presAssocID="{321A64F0-8DCA-4B93-86E5-759D1AD2743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47BF2C0C-CB7E-455D-9E06-81881128A72C}" type="pres">
      <dgm:prSet presAssocID="{321A64F0-8DCA-4B93-86E5-759D1AD27432}" presName="spaceRect" presStyleCnt="0"/>
      <dgm:spPr/>
    </dgm:pt>
    <dgm:pt modelId="{F38C58A1-5D36-4C81-B246-CA23E8FC3B80}" type="pres">
      <dgm:prSet presAssocID="{321A64F0-8DCA-4B93-86E5-759D1AD27432}" presName="textRect" presStyleLbl="revTx" presStyleIdx="1" presStyleCnt="6">
        <dgm:presLayoutVars>
          <dgm:chMax val="1"/>
          <dgm:chPref val="1"/>
        </dgm:presLayoutVars>
      </dgm:prSet>
      <dgm:spPr/>
    </dgm:pt>
    <dgm:pt modelId="{2887FDBE-FC2E-4CAC-A020-FE26C8D8720B}" type="pres">
      <dgm:prSet presAssocID="{AF836081-D04C-4655-93A7-CD81F378BFB4}" presName="sibTrans" presStyleLbl="sibTrans2D1" presStyleIdx="0" presStyleCnt="0"/>
      <dgm:spPr/>
    </dgm:pt>
    <dgm:pt modelId="{CF64E53A-D580-4448-898B-BBCD76271177}" type="pres">
      <dgm:prSet presAssocID="{9927A9B5-358F-4C56-ABD0-F442AB065676}" presName="compNode" presStyleCnt="0"/>
      <dgm:spPr/>
    </dgm:pt>
    <dgm:pt modelId="{050B2D75-973F-4D5F-8FC0-62DF64EAD173}" type="pres">
      <dgm:prSet presAssocID="{9927A9B5-358F-4C56-ABD0-F442AB065676}" presName="iconBgRect" presStyleLbl="bgShp" presStyleIdx="2" presStyleCnt="6"/>
      <dgm:spPr/>
    </dgm:pt>
    <dgm:pt modelId="{1941DA18-84E5-4DB1-A08D-CA72F372EE18}" type="pres">
      <dgm:prSet presAssocID="{9927A9B5-358F-4C56-ABD0-F442AB0656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ophy"/>
        </a:ext>
      </dgm:extLst>
    </dgm:pt>
    <dgm:pt modelId="{FC395354-5C73-4BAC-9D1B-F5DCD2865A40}" type="pres">
      <dgm:prSet presAssocID="{9927A9B5-358F-4C56-ABD0-F442AB065676}" presName="spaceRect" presStyleCnt="0"/>
      <dgm:spPr/>
    </dgm:pt>
    <dgm:pt modelId="{029CAFD3-045E-4A1C-B100-88968B09B7CE}" type="pres">
      <dgm:prSet presAssocID="{9927A9B5-358F-4C56-ABD0-F442AB065676}" presName="textRect" presStyleLbl="revTx" presStyleIdx="2" presStyleCnt="6">
        <dgm:presLayoutVars>
          <dgm:chMax val="1"/>
          <dgm:chPref val="1"/>
        </dgm:presLayoutVars>
      </dgm:prSet>
      <dgm:spPr/>
    </dgm:pt>
    <dgm:pt modelId="{021FF69E-AFC0-42EC-B25C-DEB79A24E7F9}" type="pres">
      <dgm:prSet presAssocID="{83B7D5B9-711B-40F3-BEA7-80DAB13B8017}" presName="sibTrans" presStyleLbl="sibTrans2D1" presStyleIdx="0" presStyleCnt="0"/>
      <dgm:spPr/>
    </dgm:pt>
    <dgm:pt modelId="{7B3330BA-5A43-4268-A3A8-55C9E737CD2F}" type="pres">
      <dgm:prSet presAssocID="{165A3571-1F14-43BE-B69D-3DBD780215B8}" presName="compNode" presStyleCnt="0"/>
      <dgm:spPr/>
    </dgm:pt>
    <dgm:pt modelId="{4C096302-EED7-4FA6-AA71-4CC64600A9C3}" type="pres">
      <dgm:prSet presAssocID="{165A3571-1F14-43BE-B69D-3DBD780215B8}" presName="iconBgRect" presStyleLbl="bgShp" presStyleIdx="3" presStyleCnt="6"/>
      <dgm:spPr/>
    </dgm:pt>
    <dgm:pt modelId="{A331AC02-F8E9-49B2-9CF4-DE7B63E2C10C}" type="pres">
      <dgm:prSet presAssocID="{165A3571-1F14-43BE-B69D-3DBD780215B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cord"/>
        </a:ext>
      </dgm:extLst>
    </dgm:pt>
    <dgm:pt modelId="{4731F865-5876-473B-9038-B5FBA5852665}" type="pres">
      <dgm:prSet presAssocID="{165A3571-1F14-43BE-B69D-3DBD780215B8}" presName="spaceRect" presStyleCnt="0"/>
      <dgm:spPr/>
    </dgm:pt>
    <dgm:pt modelId="{5DC93006-BB1D-47F0-9870-49E6751990CA}" type="pres">
      <dgm:prSet presAssocID="{165A3571-1F14-43BE-B69D-3DBD780215B8}" presName="textRect" presStyleLbl="revTx" presStyleIdx="3" presStyleCnt="6">
        <dgm:presLayoutVars>
          <dgm:chMax val="1"/>
          <dgm:chPref val="1"/>
        </dgm:presLayoutVars>
      </dgm:prSet>
      <dgm:spPr/>
    </dgm:pt>
    <dgm:pt modelId="{78E09940-3188-443E-8CD4-7ABEF4868A58}" type="pres">
      <dgm:prSet presAssocID="{4EF07558-A4FE-4854-B77E-237A93E21FE6}" presName="sibTrans" presStyleLbl="sibTrans2D1" presStyleIdx="0" presStyleCnt="0"/>
      <dgm:spPr/>
    </dgm:pt>
    <dgm:pt modelId="{583D9B6C-1F81-4301-995E-66CCFF93D401}" type="pres">
      <dgm:prSet presAssocID="{A2D6F2FC-BD95-4C14-AD53-25E9C1971931}" presName="compNode" presStyleCnt="0"/>
      <dgm:spPr/>
    </dgm:pt>
    <dgm:pt modelId="{5AE8BA7A-1D4B-4415-AEB9-4B053E8AD5A4}" type="pres">
      <dgm:prSet presAssocID="{A2D6F2FC-BD95-4C14-AD53-25E9C1971931}" presName="iconBgRect" presStyleLbl="bgShp" presStyleIdx="4" presStyleCnt="6"/>
      <dgm:spPr/>
    </dgm:pt>
    <dgm:pt modelId="{D338EE93-C9A3-412B-A3CB-688395A874B1}" type="pres">
      <dgm:prSet presAssocID="{A2D6F2FC-BD95-4C14-AD53-25E9C197193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a:ext>
      </dgm:extLst>
    </dgm:pt>
    <dgm:pt modelId="{FCB42FDC-87D2-4C4B-A924-B599F17477B9}" type="pres">
      <dgm:prSet presAssocID="{A2D6F2FC-BD95-4C14-AD53-25E9C1971931}" presName="spaceRect" presStyleCnt="0"/>
      <dgm:spPr/>
    </dgm:pt>
    <dgm:pt modelId="{0973E233-956A-4718-8F42-C0EEEB508679}" type="pres">
      <dgm:prSet presAssocID="{A2D6F2FC-BD95-4C14-AD53-25E9C1971931}" presName="textRect" presStyleLbl="revTx" presStyleIdx="4" presStyleCnt="6">
        <dgm:presLayoutVars>
          <dgm:chMax val="1"/>
          <dgm:chPref val="1"/>
        </dgm:presLayoutVars>
      </dgm:prSet>
      <dgm:spPr/>
    </dgm:pt>
    <dgm:pt modelId="{06E53F08-85E2-4761-8667-38D119001111}" type="pres">
      <dgm:prSet presAssocID="{7680E721-505D-4166-BF7D-6B4640B4310F}" presName="sibTrans" presStyleLbl="sibTrans2D1" presStyleIdx="0" presStyleCnt="0"/>
      <dgm:spPr/>
    </dgm:pt>
    <dgm:pt modelId="{57684117-45D9-4618-A173-05BCC7A36C96}" type="pres">
      <dgm:prSet presAssocID="{B1A05AE1-7AC6-44C8-8E69-37A4B5278B37}" presName="compNode" presStyleCnt="0"/>
      <dgm:spPr/>
    </dgm:pt>
    <dgm:pt modelId="{A619BBBE-BF25-4FFD-9C22-1B4A330218E0}" type="pres">
      <dgm:prSet presAssocID="{B1A05AE1-7AC6-44C8-8E69-37A4B5278B37}" presName="iconBgRect" presStyleLbl="bgShp" presStyleIdx="5" presStyleCnt="6"/>
      <dgm:spPr/>
    </dgm:pt>
    <dgm:pt modelId="{10A240A7-D56B-43E5-A76A-BB5423806157}" type="pres">
      <dgm:prSet presAssocID="{B1A05AE1-7AC6-44C8-8E69-37A4B5278B3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2609070F-3D95-42F3-AC4A-0ED36C891078}" type="pres">
      <dgm:prSet presAssocID="{B1A05AE1-7AC6-44C8-8E69-37A4B5278B37}" presName="spaceRect" presStyleCnt="0"/>
      <dgm:spPr/>
    </dgm:pt>
    <dgm:pt modelId="{32998F40-2646-44C1-9D60-31F7D1E67A40}" type="pres">
      <dgm:prSet presAssocID="{B1A05AE1-7AC6-44C8-8E69-37A4B5278B37}" presName="textRect" presStyleLbl="revTx" presStyleIdx="5" presStyleCnt="6">
        <dgm:presLayoutVars>
          <dgm:chMax val="1"/>
          <dgm:chPref val="1"/>
        </dgm:presLayoutVars>
      </dgm:prSet>
      <dgm:spPr/>
    </dgm:pt>
  </dgm:ptLst>
  <dgm:cxnLst>
    <dgm:cxn modelId="{128D5208-FF0B-47BF-89C0-5C46E64E0DD9}" type="presOf" srcId="{2F3A4ABB-E9FF-405D-8240-C96DE518FCC8}" destId="{3E7B72D1-76F3-4A47-AC32-78AF24F6B264}" srcOrd="0" destOrd="0" presId="urn:microsoft.com/office/officeart/2018/2/layout/IconCircleList"/>
    <dgm:cxn modelId="{F322D024-1C6F-4D2B-9E90-A1043F967AA5}" type="presOf" srcId="{165A3571-1F14-43BE-B69D-3DBD780215B8}" destId="{5DC93006-BB1D-47F0-9870-49E6751990CA}" srcOrd="0" destOrd="0" presId="urn:microsoft.com/office/officeart/2018/2/layout/IconCircleList"/>
    <dgm:cxn modelId="{61A89527-FE5F-4200-85D7-121EAC7C6D54}" srcId="{B2BA36F4-B2DD-400A-88C6-B87888711CEA}" destId="{A2D6F2FC-BD95-4C14-AD53-25E9C1971931}" srcOrd="4" destOrd="0" parTransId="{A04C6849-8D38-473B-A760-FB6450AFA5DF}" sibTransId="{7680E721-505D-4166-BF7D-6B4640B4310F}"/>
    <dgm:cxn modelId="{F852405C-A23F-4837-9BF2-35818D8C8E91}" type="presOf" srcId="{7680E721-505D-4166-BF7D-6B4640B4310F}" destId="{06E53F08-85E2-4761-8667-38D119001111}" srcOrd="0" destOrd="0" presId="urn:microsoft.com/office/officeart/2018/2/layout/IconCircleList"/>
    <dgm:cxn modelId="{6D87755F-4701-4B24-B36F-5102E3D36B69}" srcId="{B2BA36F4-B2DD-400A-88C6-B87888711CEA}" destId="{B1A05AE1-7AC6-44C8-8E69-37A4B5278B37}" srcOrd="5" destOrd="0" parTransId="{AC675570-8B86-4251-B83F-9A85B3AB69E6}" sibTransId="{4F734CBE-C561-42DE-B654-5EC4B95D167E}"/>
    <dgm:cxn modelId="{ECAF5942-65B9-407B-BF4D-78A85131A7C5}" type="presOf" srcId="{B1A05AE1-7AC6-44C8-8E69-37A4B5278B37}" destId="{32998F40-2646-44C1-9D60-31F7D1E67A40}" srcOrd="0" destOrd="0" presId="urn:microsoft.com/office/officeart/2018/2/layout/IconCircleList"/>
    <dgm:cxn modelId="{5819C54E-1DDC-48F8-A605-86DB7CA7E5E0}" srcId="{B2BA36F4-B2DD-400A-88C6-B87888711CEA}" destId="{2F3A4ABB-E9FF-405D-8240-C96DE518FCC8}" srcOrd="0" destOrd="0" parTransId="{1A82C43E-F856-4470-97EA-37BE2B989B92}" sibTransId="{B9E40EC1-4FF3-4EB0-B66F-F076481D476B}"/>
    <dgm:cxn modelId="{4D57FB56-A5AF-4451-A981-F5276530EA9E}" type="presOf" srcId="{AF836081-D04C-4655-93A7-CD81F378BFB4}" destId="{2887FDBE-FC2E-4CAC-A020-FE26C8D8720B}" srcOrd="0" destOrd="0" presId="urn:microsoft.com/office/officeart/2018/2/layout/IconCircleList"/>
    <dgm:cxn modelId="{0DD77D58-9E51-4A6C-833D-4535F8774EA1}" type="presOf" srcId="{B2BA36F4-B2DD-400A-88C6-B87888711CEA}" destId="{49DD689E-B6C7-4200-B406-EFB4702816DC}" srcOrd="0" destOrd="0" presId="urn:microsoft.com/office/officeart/2018/2/layout/IconCircleList"/>
    <dgm:cxn modelId="{73ACA4A4-6882-4902-B857-1CBEA459C560}" type="presOf" srcId="{321A64F0-8DCA-4B93-86E5-759D1AD27432}" destId="{F38C58A1-5D36-4C81-B246-CA23E8FC3B80}" srcOrd="0" destOrd="0" presId="urn:microsoft.com/office/officeart/2018/2/layout/IconCircleList"/>
    <dgm:cxn modelId="{A5C650B3-3086-498B-B48B-9609096B668F}" type="presOf" srcId="{4EF07558-A4FE-4854-B77E-237A93E21FE6}" destId="{78E09940-3188-443E-8CD4-7ABEF4868A58}" srcOrd="0" destOrd="0" presId="urn:microsoft.com/office/officeart/2018/2/layout/IconCircleList"/>
    <dgm:cxn modelId="{031D44C1-3376-4A6F-A957-27DFF8AE089C}" type="presOf" srcId="{A2D6F2FC-BD95-4C14-AD53-25E9C1971931}" destId="{0973E233-956A-4718-8F42-C0EEEB508679}" srcOrd="0" destOrd="0" presId="urn:microsoft.com/office/officeart/2018/2/layout/IconCircleList"/>
    <dgm:cxn modelId="{61D844C3-0DEF-47C5-B37E-D106A2F7D562}" srcId="{B2BA36F4-B2DD-400A-88C6-B87888711CEA}" destId="{9927A9B5-358F-4C56-ABD0-F442AB065676}" srcOrd="2" destOrd="0" parTransId="{EB44999D-0D6E-45EC-9D9E-3D71B9C563C1}" sibTransId="{83B7D5B9-711B-40F3-BEA7-80DAB13B8017}"/>
    <dgm:cxn modelId="{671AD7C9-7359-460B-87B9-942673D90674}" type="presOf" srcId="{B9E40EC1-4FF3-4EB0-B66F-F076481D476B}" destId="{839783F5-CFD0-4188-B73E-D7F72E17331D}" srcOrd="0" destOrd="0" presId="urn:microsoft.com/office/officeart/2018/2/layout/IconCircleList"/>
    <dgm:cxn modelId="{4F0B71CB-FEEA-4BDF-AFEF-52AABCDAEB72}" srcId="{B2BA36F4-B2DD-400A-88C6-B87888711CEA}" destId="{321A64F0-8DCA-4B93-86E5-759D1AD27432}" srcOrd="1" destOrd="0" parTransId="{A3CBB764-43FF-4D40-BB1B-01B349A097E0}" sibTransId="{AF836081-D04C-4655-93A7-CD81F378BFB4}"/>
    <dgm:cxn modelId="{AF4A7AD2-1B59-4B86-99EA-49EF9EBF1D29}" srcId="{B2BA36F4-B2DD-400A-88C6-B87888711CEA}" destId="{165A3571-1F14-43BE-B69D-3DBD780215B8}" srcOrd="3" destOrd="0" parTransId="{578FA8CC-E7F0-40A9-9BF7-A4513EF14383}" sibTransId="{4EF07558-A4FE-4854-B77E-237A93E21FE6}"/>
    <dgm:cxn modelId="{86F05CDB-8B53-47BA-BD00-54C1F2A2AFF7}" type="presOf" srcId="{9927A9B5-358F-4C56-ABD0-F442AB065676}" destId="{029CAFD3-045E-4A1C-B100-88968B09B7CE}" srcOrd="0" destOrd="0" presId="urn:microsoft.com/office/officeart/2018/2/layout/IconCircleList"/>
    <dgm:cxn modelId="{0E038EF4-7BE6-4428-A4D1-425B16A1A427}" type="presOf" srcId="{83B7D5B9-711B-40F3-BEA7-80DAB13B8017}" destId="{021FF69E-AFC0-42EC-B25C-DEB79A24E7F9}" srcOrd="0" destOrd="0" presId="urn:microsoft.com/office/officeart/2018/2/layout/IconCircleList"/>
    <dgm:cxn modelId="{F44357EE-4C7C-41A7-8123-0A5F97CB75CD}" type="presParOf" srcId="{49DD689E-B6C7-4200-B406-EFB4702816DC}" destId="{24CFDAC1-3F6C-4141-89E3-5D9316C790FE}" srcOrd="0" destOrd="0" presId="urn:microsoft.com/office/officeart/2018/2/layout/IconCircleList"/>
    <dgm:cxn modelId="{EFB0ABCD-9503-4ABF-8DAF-E4480379C2AF}" type="presParOf" srcId="{24CFDAC1-3F6C-4141-89E3-5D9316C790FE}" destId="{A6277548-F9F8-4775-A2CB-0B5F11FE5520}" srcOrd="0" destOrd="0" presId="urn:microsoft.com/office/officeart/2018/2/layout/IconCircleList"/>
    <dgm:cxn modelId="{EC53867D-0311-4853-B84C-DCD4F976DCFA}" type="presParOf" srcId="{A6277548-F9F8-4775-A2CB-0B5F11FE5520}" destId="{7CD54AA3-331F-4880-BB43-12C50CE36202}" srcOrd="0" destOrd="0" presId="urn:microsoft.com/office/officeart/2018/2/layout/IconCircleList"/>
    <dgm:cxn modelId="{E7EB0CB2-8C27-4A0E-8469-FEB32B9C27C3}" type="presParOf" srcId="{A6277548-F9F8-4775-A2CB-0B5F11FE5520}" destId="{9382A6F8-25B8-4AB5-869B-70E696D11535}" srcOrd="1" destOrd="0" presId="urn:microsoft.com/office/officeart/2018/2/layout/IconCircleList"/>
    <dgm:cxn modelId="{9C80DB97-9A61-4610-ABA4-A6B4D0BF8FF6}" type="presParOf" srcId="{A6277548-F9F8-4775-A2CB-0B5F11FE5520}" destId="{B581DAF8-0E92-4981-888B-D28F5D765D0E}" srcOrd="2" destOrd="0" presId="urn:microsoft.com/office/officeart/2018/2/layout/IconCircleList"/>
    <dgm:cxn modelId="{060E181F-7332-4476-AA19-558FEC115FFA}" type="presParOf" srcId="{A6277548-F9F8-4775-A2CB-0B5F11FE5520}" destId="{3E7B72D1-76F3-4A47-AC32-78AF24F6B264}" srcOrd="3" destOrd="0" presId="urn:microsoft.com/office/officeart/2018/2/layout/IconCircleList"/>
    <dgm:cxn modelId="{59551DAC-DCD4-4BD4-AB56-300E1F6334FE}" type="presParOf" srcId="{24CFDAC1-3F6C-4141-89E3-5D9316C790FE}" destId="{839783F5-CFD0-4188-B73E-D7F72E17331D}" srcOrd="1" destOrd="0" presId="urn:microsoft.com/office/officeart/2018/2/layout/IconCircleList"/>
    <dgm:cxn modelId="{F651327A-0E1F-4EA4-BD92-4F59B265A3B5}" type="presParOf" srcId="{24CFDAC1-3F6C-4141-89E3-5D9316C790FE}" destId="{71628485-E616-4983-9D36-E027658A30BF}" srcOrd="2" destOrd="0" presId="urn:microsoft.com/office/officeart/2018/2/layout/IconCircleList"/>
    <dgm:cxn modelId="{CB573696-A2A7-4E33-8D11-C313ED7F96BD}" type="presParOf" srcId="{71628485-E616-4983-9D36-E027658A30BF}" destId="{8B5A2DDB-FA99-47AE-BB53-EBA81D5CEC51}" srcOrd="0" destOrd="0" presId="urn:microsoft.com/office/officeart/2018/2/layout/IconCircleList"/>
    <dgm:cxn modelId="{A0BA354D-4580-4EF4-8368-1D5B0C92CE44}" type="presParOf" srcId="{71628485-E616-4983-9D36-E027658A30BF}" destId="{4DFB4BE1-1A5C-423B-8FB1-85728363472A}" srcOrd="1" destOrd="0" presId="urn:microsoft.com/office/officeart/2018/2/layout/IconCircleList"/>
    <dgm:cxn modelId="{A0156878-747D-4CAD-98B6-43AA725DDFE0}" type="presParOf" srcId="{71628485-E616-4983-9D36-E027658A30BF}" destId="{47BF2C0C-CB7E-455D-9E06-81881128A72C}" srcOrd="2" destOrd="0" presId="urn:microsoft.com/office/officeart/2018/2/layout/IconCircleList"/>
    <dgm:cxn modelId="{7CAAC9F9-0FA2-4864-9BF9-8D485FE33FD8}" type="presParOf" srcId="{71628485-E616-4983-9D36-E027658A30BF}" destId="{F38C58A1-5D36-4C81-B246-CA23E8FC3B80}" srcOrd="3" destOrd="0" presId="urn:microsoft.com/office/officeart/2018/2/layout/IconCircleList"/>
    <dgm:cxn modelId="{E369CF63-C8F7-4335-A694-5E63788CFD0D}" type="presParOf" srcId="{24CFDAC1-3F6C-4141-89E3-5D9316C790FE}" destId="{2887FDBE-FC2E-4CAC-A020-FE26C8D8720B}" srcOrd="3" destOrd="0" presId="urn:microsoft.com/office/officeart/2018/2/layout/IconCircleList"/>
    <dgm:cxn modelId="{41A062ED-1571-4BE3-94F7-E39B56A88E8B}" type="presParOf" srcId="{24CFDAC1-3F6C-4141-89E3-5D9316C790FE}" destId="{CF64E53A-D580-4448-898B-BBCD76271177}" srcOrd="4" destOrd="0" presId="urn:microsoft.com/office/officeart/2018/2/layout/IconCircleList"/>
    <dgm:cxn modelId="{A4C2FFCC-C416-4AAB-850C-F4C0B7470D94}" type="presParOf" srcId="{CF64E53A-D580-4448-898B-BBCD76271177}" destId="{050B2D75-973F-4D5F-8FC0-62DF64EAD173}" srcOrd="0" destOrd="0" presId="urn:microsoft.com/office/officeart/2018/2/layout/IconCircleList"/>
    <dgm:cxn modelId="{854049A8-2D62-4978-8E75-B578FC93AD4D}" type="presParOf" srcId="{CF64E53A-D580-4448-898B-BBCD76271177}" destId="{1941DA18-84E5-4DB1-A08D-CA72F372EE18}" srcOrd="1" destOrd="0" presId="urn:microsoft.com/office/officeart/2018/2/layout/IconCircleList"/>
    <dgm:cxn modelId="{88826F51-0756-4C8D-BCD6-879F264C76EA}" type="presParOf" srcId="{CF64E53A-D580-4448-898B-BBCD76271177}" destId="{FC395354-5C73-4BAC-9D1B-F5DCD2865A40}" srcOrd="2" destOrd="0" presId="urn:microsoft.com/office/officeart/2018/2/layout/IconCircleList"/>
    <dgm:cxn modelId="{CE81AF16-0E5B-4B5B-BD62-4CF4825048E4}" type="presParOf" srcId="{CF64E53A-D580-4448-898B-BBCD76271177}" destId="{029CAFD3-045E-4A1C-B100-88968B09B7CE}" srcOrd="3" destOrd="0" presId="urn:microsoft.com/office/officeart/2018/2/layout/IconCircleList"/>
    <dgm:cxn modelId="{DA7A1610-7857-4236-8E9E-D2EDF425D008}" type="presParOf" srcId="{24CFDAC1-3F6C-4141-89E3-5D9316C790FE}" destId="{021FF69E-AFC0-42EC-B25C-DEB79A24E7F9}" srcOrd="5" destOrd="0" presId="urn:microsoft.com/office/officeart/2018/2/layout/IconCircleList"/>
    <dgm:cxn modelId="{76498DB9-83D7-4558-8C85-B453B1C07845}" type="presParOf" srcId="{24CFDAC1-3F6C-4141-89E3-5D9316C790FE}" destId="{7B3330BA-5A43-4268-A3A8-55C9E737CD2F}" srcOrd="6" destOrd="0" presId="urn:microsoft.com/office/officeart/2018/2/layout/IconCircleList"/>
    <dgm:cxn modelId="{F2000B72-D36B-4038-AC2E-353152F6812A}" type="presParOf" srcId="{7B3330BA-5A43-4268-A3A8-55C9E737CD2F}" destId="{4C096302-EED7-4FA6-AA71-4CC64600A9C3}" srcOrd="0" destOrd="0" presId="urn:microsoft.com/office/officeart/2018/2/layout/IconCircleList"/>
    <dgm:cxn modelId="{A4B05AF7-12B8-426A-A8C9-EC0D45F7C795}" type="presParOf" srcId="{7B3330BA-5A43-4268-A3A8-55C9E737CD2F}" destId="{A331AC02-F8E9-49B2-9CF4-DE7B63E2C10C}" srcOrd="1" destOrd="0" presId="urn:microsoft.com/office/officeart/2018/2/layout/IconCircleList"/>
    <dgm:cxn modelId="{94A562E9-48B6-4654-ABF9-9A3776E47A2B}" type="presParOf" srcId="{7B3330BA-5A43-4268-A3A8-55C9E737CD2F}" destId="{4731F865-5876-473B-9038-B5FBA5852665}" srcOrd="2" destOrd="0" presId="urn:microsoft.com/office/officeart/2018/2/layout/IconCircleList"/>
    <dgm:cxn modelId="{8D84F464-8326-41A8-9D1C-DF89E540251E}" type="presParOf" srcId="{7B3330BA-5A43-4268-A3A8-55C9E737CD2F}" destId="{5DC93006-BB1D-47F0-9870-49E6751990CA}" srcOrd="3" destOrd="0" presId="urn:microsoft.com/office/officeart/2018/2/layout/IconCircleList"/>
    <dgm:cxn modelId="{96A77A5B-8CF2-43DA-8CE4-F29FB5525A11}" type="presParOf" srcId="{24CFDAC1-3F6C-4141-89E3-5D9316C790FE}" destId="{78E09940-3188-443E-8CD4-7ABEF4868A58}" srcOrd="7" destOrd="0" presId="urn:microsoft.com/office/officeart/2018/2/layout/IconCircleList"/>
    <dgm:cxn modelId="{ECDCCA3A-160B-4755-A01C-D5A82FDDC989}" type="presParOf" srcId="{24CFDAC1-3F6C-4141-89E3-5D9316C790FE}" destId="{583D9B6C-1F81-4301-995E-66CCFF93D401}" srcOrd="8" destOrd="0" presId="urn:microsoft.com/office/officeart/2018/2/layout/IconCircleList"/>
    <dgm:cxn modelId="{8077C8D0-5E81-4F8F-BA11-6B010DDD9AE7}" type="presParOf" srcId="{583D9B6C-1F81-4301-995E-66CCFF93D401}" destId="{5AE8BA7A-1D4B-4415-AEB9-4B053E8AD5A4}" srcOrd="0" destOrd="0" presId="urn:microsoft.com/office/officeart/2018/2/layout/IconCircleList"/>
    <dgm:cxn modelId="{EC7830FD-DB42-47EB-B23D-2906425882D3}" type="presParOf" srcId="{583D9B6C-1F81-4301-995E-66CCFF93D401}" destId="{D338EE93-C9A3-412B-A3CB-688395A874B1}" srcOrd="1" destOrd="0" presId="urn:microsoft.com/office/officeart/2018/2/layout/IconCircleList"/>
    <dgm:cxn modelId="{04A22B5B-558C-4C79-B5A0-33FE702C6D59}" type="presParOf" srcId="{583D9B6C-1F81-4301-995E-66CCFF93D401}" destId="{FCB42FDC-87D2-4C4B-A924-B599F17477B9}" srcOrd="2" destOrd="0" presId="urn:microsoft.com/office/officeart/2018/2/layout/IconCircleList"/>
    <dgm:cxn modelId="{3698CD74-6042-4E2F-9845-9253692A61ED}" type="presParOf" srcId="{583D9B6C-1F81-4301-995E-66CCFF93D401}" destId="{0973E233-956A-4718-8F42-C0EEEB508679}" srcOrd="3" destOrd="0" presId="urn:microsoft.com/office/officeart/2018/2/layout/IconCircleList"/>
    <dgm:cxn modelId="{6F127B27-6A8E-48C9-8DED-A700230C00D2}" type="presParOf" srcId="{24CFDAC1-3F6C-4141-89E3-5D9316C790FE}" destId="{06E53F08-85E2-4761-8667-38D119001111}" srcOrd="9" destOrd="0" presId="urn:microsoft.com/office/officeart/2018/2/layout/IconCircleList"/>
    <dgm:cxn modelId="{3D95D136-69EA-4CF0-9140-492F4983FFF3}" type="presParOf" srcId="{24CFDAC1-3F6C-4141-89E3-5D9316C790FE}" destId="{57684117-45D9-4618-A173-05BCC7A36C96}" srcOrd="10" destOrd="0" presId="urn:microsoft.com/office/officeart/2018/2/layout/IconCircleList"/>
    <dgm:cxn modelId="{0A60EB03-D829-487B-BCBB-A5CF941F6083}" type="presParOf" srcId="{57684117-45D9-4618-A173-05BCC7A36C96}" destId="{A619BBBE-BF25-4FFD-9C22-1B4A330218E0}" srcOrd="0" destOrd="0" presId="urn:microsoft.com/office/officeart/2018/2/layout/IconCircleList"/>
    <dgm:cxn modelId="{CFD47306-9EEB-4D75-8046-763C86E80BDF}" type="presParOf" srcId="{57684117-45D9-4618-A173-05BCC7A36C96}" destId="{10A240A7-D56B-43E5-A76A-BB5423806157}" srcOrd="1" destOrd="0" presId="urn:microsoft.com/office/officeart/2018/2/layout/IconCircleList"/>
    <dgm:cxn modelId="{6628BA1C-91C2-4612-89FD-03832B3777A4}" type="presParOf" srcId="{57684117-45D9-4618-A173-05BCC7A36C96}" destId="{2609070F-3D95-42F3-AC4A-0ED36C891078}" srcOrd="2" destOrd="0" presId="urn:microsoft.com/office/officeart/2018/2/layout/IconCircleList"/>
    <dgm:cxn modelId="{08BD9458-D7C5-437A-B498-79E24D51A1AB}" type="presParOf" srcId="{57684117-45D9-4618-A173-05BCC7A36C96}" destId="{32998F40-2646-44C1-9D60-31F7D1E67A4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43784-7895-4D7C-9FCC-53FD9813C905}">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B9CD58-D604-45FA-B301-A9ACA6832673}">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25220-5405-4914-BC55-6CC79743FB1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If one of our channels is doing well, we should consider expanding its presence</a:t>
          </a:r>
        </a:p>
      </dsp:txBody>
      <dsp:txXfrm>
        <a:off x="1834517" y="469890"/>
        <a:ext cx="3148942" cy="1335915"/>
      </dsp:txXfrm>
    </dsp:sp>
    <dsp:sp modelId="{1831195E-025A-4002-BDFF-B887D149A89E}">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45DB51-03E3-439A-9622-8BD73D3C4339}">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88C35-F1D0-4FAE-85B1-3A843F91B6D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Take note of the times we post and keep track of engagement rates</a:t>
          </a:r>
        </a:p>
      </dsp:txBody>
      <dsp:txXfrm>
        <a:off x="7154322" y="469890"/>
        <a:ext cx="3148942" cy="1335915"/>
      </dsp:txXfrm>
    </dsp:sp>
    <dsp:sp modelId="{A84718E6-9B92-4057-85C1-1D769733A4BD}">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C6312-EB32-422A-9950-6A27BF39D028}">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5F6BFF-D113-4E80-8365-17E594319493}">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Post during early morning and evening because engagement rates are highest at these times</a:t>
          </a:r>
        </a:p>
      </dsp:txBody>
      <dsp:txXfrm>
        <a:off x="1834517" y="2545532"/>
        <a:ext cx="3148942" cy="1335915"/>
      </dsp:txXfrm>
    </dsp:sp>
    <dsp:sp modelId="{C84DE5B8-F81C-424F-852A-5C023ACECB0D}">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63433-1E42-4D54-AD9A-5C7DDACB954A}">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659E08-4E72-4B4B-BE29-54C2529449ED}">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Post on days in which engagement rates have historically been the highest, which is early in the week, especially on Sundays</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54AA3-331F-4880-BB43-12C50CE36202}">
      <dsp:nvSpPr>
        <dsp:cNvPr id="0" name=""/>
        <dsp:cNvSpPr/>
      </dsp:nvSpPr>
      <dsp:spPr>
        <a:xfrm>
          <a:off x="82613" y="908559"/>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2A6F8-25B8-4AB5-869B-70E696D11535}">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7B72D1-76F3-4A47-AC32-78AF24F6B264}">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Engagement rates are highest at the start of the week and trend downwards towards the end of the week</a:t>
          </a:r>
        </a:p>
      </dsp:txBody>
      <dsp:txXfrm>
        <a:off x="1172126" y="908559"/>
        <a:ext cx="2114937" cy="897246"/>
      </dsp:txXfrm>
    </dsp:sp>
    <dsp:sp modelId="{8B5A2DDB-FA99-47AE-BB53-EBA81D5CEC51}">
      <dsp:nvSpPr>
        <dsp:cNvPr id="0" name=""/>
        <dsp:cNvSpPr/>
      </dsp:nvSpPr>
      <dsp:spPr>
        <a:xfrm>
          <a:off x="3655575" y="908559"/>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B4BE1-1A5C-423B-8FB1-85728363472A}">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8C58A1-5D36-4C81-B246-CA23E8FC3B80}">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Engagement rates are highest in the early morning and evening hours</a:t>
          </a:r>
        </a:p>
      </dsp:txBody>
      <dsp:txXfrm>
        <a:off x="4745088" y="908559"/>
        <a:ext cx="2114937" cy="897246"/>
      </dsp:txXfrm>
    </dsp:sp>
    <dsp:sp modelId="{050B2D75-973F-4D5F-8FC0-62DF64EAD173}">
      <dsp:nvSpPr>
        <dsp:cNvPr id="0" name=""/>
        <dsp:cNvSpPr/>
      </dsp:nvSpPr>
      <dsp:spPr>
        <a:xfrm>
          <a:off x="7228536" y="908559"/>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41DA18-84E5-4DB1-A08D-CA72F372EE18}">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AFD3-045E-4A1C-B100-88968B09B7CE}">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The game with the best engagement rates is DOTA 2</a:t>
          </a:r>
        </a:p>
      </dsp:txBody>
      <dsp:txXfrm>
        <a:off x="8318049" y="908559"/>
        <a:ext cx="2114937" cy="897246"/>
      </dsp:txXfrm>
    </dsp:sp>
    <dsp:sp modelId="{4C096302-EED7-4FA6-AA71-4CC64600A9C3}">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31AC02-F8E9-49B2-9CF4-DE7B63E2C10C}">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C93006-BB1D-47F0-9870-49E6751990CA}">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The most interacted media types are albums and photos</a:t>
          </a:r>
        </a:p>
      </dsp:txBody>
      <dsp:txXfrm>
        <a:off x="1172126" y="2545532"/>
        <a:ext cx="2114937" cy="897246"/>
      </dsp:txXfrm>
    </dsp:sp>
    <dsp:sp modelId="{5AE8BA7A-1D4B-4415-AEB9-4B053E8AD5A4}">
      <dsp:nvSpPr>
        <dsp:cNvPr id="0" name=""/>
        <dsp:cNvSpPr/>
      </dsp:nvSpPr>
      <dsp:spPr>
        <a:xfrm>
          <a:off x="3655575"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38EE93-C9A3-412B-A3CB-688395A874B1}">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3E233-956A-4718-8F42-C0EEEB508679}">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Best performing campaign is Community Engagement</a:t>
          </a:r>
        </a:p>
      </dsp:txBody>
      <dsp:txXfrm>
        <a:off x="4745088" y="2545532"/>
        <a:ext cx="2114937" cy="897246"/>
      </dsp:txXfrm>
    </dsp:sp>
    <dsp:sp modelId="{A619BBBE-BF25-4FFD-9C22-1B4A330218E0}">
      <dsp:nvSpPr>
        <dsp:cNvPr id="0" name=""/>
        <dsp:cNvSpPr/>
      </dsp:nvSpPr>
      <dsp:spPr>
        <a:xfrm>
          <a:off x="7228536"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A240A7-D56B-43E5-A76A-BB5423806157}">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998F40-2646-44C1-9D60-31F7D1E67A40}">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Our Facebook account has the highest engagement rates of all our social platforms</a:t>
          </a:r>
        </a:p>
      </dsp:txBody>
      <dsp:txXfrm>
        <a:off x="8318049"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A676F-F2DA-40CE-9126-636B8B238601}" type="datetimeFigureOut">
              <a:rPr lang="en-US" smtClean="0"/>
              <a:t>05/26/23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52F66-3757-463A-B9C7-987AA5AF14BB}" type="slidenum">
              <a:rPr lang="en-US" smtClean="0"/>
              <a:t>‹#›</a:t>
            </a:fld>
            <a:endParaRPr lang="en-US"/>
          </a:p>
        </p:txBody>
      </p:sp>
    </p:spTree>
    <p:extLst>
      <p:ext uri="{BB962C8B-B14F-4D97-AF65-F5344CB8AC3E}">
        <p14:creationId xmlns:p14="http://schemas.microsoft.com/office/powerpoint/2010/main" val="438417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questions we are interested in what the typical engagement rate is and what the likelihood of achieving a 15% engagement rate is. We calculate the typical engagement rate by taking the sum of total engagements and dividing that by the sum of total impressions. Next, to calculate the likelihood of a post having at least a 15% engagement rate, we find the number of posts with at least a 15% engagement rate and dividing that by the total number of posts in the data set, which is 218/3432 = 6.35%.</a:t>
            </a:r>
          </a:p>
        </p:txBody>
      </p:sp>
      <p:sp>
        <p:nvSpPr>
          <p:cNvPr id="4" name="Slide Number Placeholder 3"/>
          <p:cNvSpPr>
            <a:spLocks noGrp="1"/>
          </p:cNvSpPr>
          <p:nvPr>
            <p:ph type="sldNum" sz="quarter" idx="5"/>
          </p:nvPr>
        </p:nvSpPr>
        <p:spPr/>
        <p:txBody>
          <a:bodyPr/>
          <a:lstStyle/>
          <a:p>
            <a:fld id="{E2852F66-3757-463A-B9C7-987AA5AF14BB}" type="slidenum">
              <a:rPr lang="en-US" smtClean="0"/>
              <a:t>3</a:t>
            </a:fld>
            <a:endParaRPr lang="en-US"/>
          </a:p>
        </p:txBody>
      </p:sp>
    </p:spTree>
    <p:extLst>
      <p:ext uri="{BB962C8B-B14F-4D97-AF65-F5344CB8AC3E}">
        <p14:creationId xmlns:p14="http://schemas.microsoft.com/office/powerpoint/2010/main" val="1280598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define out a posting strategy for our social channels based on our discoveries.</a:t>
            </a:r>
          </a:p>
        </p:txBody>
      </p:sp>
      <p:sp>
        <p:nvSpPr>
          <p:cNvPr id="4" name="Slide Number Placeholder 3"/>
          <p:cNvSpPr>
            <a:spLocks noGrp="1"/>
          </p:cNvSpPr>
          <p:nvPr>
            <p:ph type="sldNum" sz="quarter" idx="5"/>
          </p:nvPr>
        </p:nvSpPr>
        <p:spPr/>
        <p:txBody>
          <a:bodyPr/>
          <a:lstStyle/>
          <a:p>
            <a:fld id="{E2852F66-3757-463A-B9C7-987AA5AF14BB}" type="slidenum">
              <a:rPr lang="en-US" smtClean="0"/>
              <a:t>12</a:t>
            </a:fld>
            <a:endParaRPr lang="en-US"/>
          </a:p>
        </p:txBody>
      </p:sp>
    </p:spTree>
    <p:extLst>
      <p:ext uri="{BB962C8B-B14F-4D97-AF65-F5344CB8AC3E}">
        <p14:creationId xmlns:p14="http://schemas.microsoft.com/office/powerpoint/2010/main" val="218437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give suggestions to the social media team if they want to expand their presence.</a:t>
            </a:r>
          </a:p>
        </p:txBody>
      </p:sp>
      <p:sp>
        <p:nvSpPr>
          <p:cNvPr id="4" name="Slide Number Placeholder 3"/>
          <p:cNvSpPr>
            <a:spLocks noGrp="1"/>
          </p:cNvSpPr>
          <p:nvPr>
            <p:ph type="sldNum" sz="quarter" idx="5"/>
          </p:nvPr>
        </p:nvSpPr>
        <p:spPr/>
        <p:txBody>
          <a:bodyPr/>
          <a:lstStyle/>
          <a:p>
            <a:fld id="{E2852F66-3757-463A-B9C7-987AA5AF14BB}" type="slidenum">
              <a:rPr lang="en-US" smtClean="0"/>
              <a:t>13</a:t>
            </a:fld>
            <a:endParaRPr lang="en-US"/>
          </a:p>
        </p:txBody>
      </p:sp>
    </p:spTree>
    <p:extLst>
      <p:ext uri="{BB962C8B-B14F-4D97-AF65-F5344CB8AC3E}">
        <p14:creationId xmlns:p14="http://schemas.microsoft.com/office/powerpoint/2010/main" val="2526780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interested in whether day of the week of posting affects engagement rates. The day of the week is negatively correlated with the engagement rate, meaning as the week progresses, we expect a lower engagement rate.</a:t>
            </a:r>
          </a:p>
        </p:txBody>
      </p:sp>
      <p:sp>
        <p:nvSpPr>
          <p:cNvPr id="4" name="Slide Number Placeholder 3"/>
          <p:cNvSpPr>
            <a:spLocks noGrp="1"/>
          </p:cNvSpPr>
          <p:nvPr>
            <p:ph type="sldNum" sz="quarter" idx="5"/>
          </p:nvPr>
        </p:nvSpPr>
        <p:spPr/>
        <p:txBody>
          <a:bodyPr/>
          <a:lstStyle/>
          <a:p>
            <a:fld id="{E2852F66-3757-463A-B9C7-987AA5AF14BB}" type="slidenum">
              <a:rPr lang="en-US" smtClean="0"/>
              <a:t>4</a:t>
            </a:fld>
            <a:endParaRPr lang="en-US"/>
          </a:p>
        </p:txBody>
      </p:sp>
    </p:spTree>
    <p:extLst>
      <p:ext uri="{BB962C8B-B14F-4D97-AF65-F5344CB8AC3E}">
        <p14:creationId xmlns:p14="http://schemas.microsoft.com/office/powerpoint/2010/main" val="149617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find out if time of posting affects engagement rates. From 12 AM to 2 AM, the engagement rate increases to 0.84%. At 9 PM, the engagement rate is only 4.06% and this drops to 0.71% at 11 PM. This is not surprising because most users are asleep during these hours. The hours with the best engagement rates occurred during typical non-work and non-school hours. During these hours, the engagement rates range from 10.13% to 23.52%.</a:t>
            </a:r>
          </a:p>
        </p:txBody>
      </p:sp>
      <p:sp>
        <p:nvSpPr>
          <p:cNvPr id="4" name="Slide Number Placeholder 3"/>
          <p:cNvSpPr>
            <a:spLocks noGrp="1"/>
          </p:cNvSpPr>
          <p:nvPr>
            <p:ph type="sldNum" sz="quarter" idx="5"/>
          </p:nvPr>
        </p:nvSpPr>
        <p:spPr/>
        <p:txBody>
          <a:bodyPr/>
          <a:lstStyle/>
          <a:p>
            <a:fld id="{E2852F66-3757-463A-B9C7-987AA5AF14BB}" type="slidenum">
              <a:rPr lang="en-US" smtClean="0"/>
              <a:t>5</a:t>
            </a:fld>
            <a:endParaRPr lang="en-US"/>
          </a:p>
        </p:txBody>
      </p:sp>
    </p:spTree>
    <p:extLst>
      <p:ext uri="{BB962C8B-B14F-4D97-AF65-F5344CB8AC3E}">
        <p14:creationId xmlns:p14="http://schemas.microsoft.com/office/powerpoint/2010/main" val="308752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interested in how are our game titles doing in terms of social performance, and if there is a specific game we should focus more on or less on. The dataset includes five different accounts; however, we want to focus on the three game titles: CSGO, </a:t>
            </a:r>
            <a:r>
              <a:rPr lang="en-US" dirty="0" err="1"/>
              <a:t>Valorant</a:t>
            </a:r>
            <a:r>
              <a:rPr lang="en-US" dirty="0"/>
              <a:t>, and DOTA 2.</a:t>
            </a:r>
          </a:p>
        </p:txBody>
      </p:sp>
      <p:sp>
        <p:nvSpPr>
          <p:cNvPr id="4" name="Slide Number Placeholder 3"/>
          <p:cNvSpPr>
            <a:spLocks noGrp="1"/>
          </p:cNvSpPr>
          <p:nvPr>
            <p:ph type="sldNum" sz="quarter" idx="5"/>
          </p:nvPr>
        </p:nvSpPr>
        <p:spPr/>
        <p:txBody>
          <a:bodyPr/>
          <a:lstStyle/>
          <a:p>
            <a:fld id="{E2852F66-3757-463A-B9C7-987AA5AF14BB}" type="slidenum">
              <a:rPr lang="en-US" smtClean="0"/>
              <a:t>6</a:t>
            </a:fld>
            <a:endParaRPr lang="en-US"/>
          </a:p>
        </p:txBody>
      </p:sp>
    </p:spTree>
    <p:extLst>
      <p:ext uri="{BB962C8B-B14F-4D97-AF65-F5344CB8AC3E}">
        <p14:creationId xmlns:p14="http://schemas.microsoft.com/office/powerpoint/2010/main" val="1022412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interested in which media type performed the best. There are only a total of two posts that are albums, so this sample size is very small and this should be noted. Links have the worst engagement rates.</a:t>
            </a:r>
          </a:p>
        </p:txBody>
      </p:sp>
      <p:sp>
        <p:nvSpPr>
          <p:cNvPr id="4" name="Slide Number Placeholder 3"/>
          <p:cNvSpPr>
            <a:spLocks noGrp="1"/>
          </p:cNvSpPr>
          <p:nvPr>
            <p:ph type="sldNum" sz="quarter" idx="5"/>
          </p:nvPr>
        </p:nvSpPr>
        <p:spPr/>
        <p:txBody>
          <a:bodyPr/>
          <a:lstStyle/>
          <a:p>
            <a:fld id="{E2852F66-3757-463A-B9C7-987AA5AF14BB}" type="slidenum">
              <a:rPr lang="en-US" smtClean="0"/>
              <a:t>7</a:t>
            </a:fld>
            <a:endParaRPr lang="en-US"/>
          </a:p>
        </p:txBody>
      </p:sp>
    </p:spTree>
    <p:extLst>
      <p:ext uri="{BB962C8B-B14F-4D97-AF65-F5344CB8AC3E}">
        <p14:creationId xmlns:p14="http://schemas.microsoft.com/office/powerpoint/2010/main" val="395085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interested in the best performing campaign. We can disregard posts labeled with the “N/A” value because this wasn’t given a campaign name.</a:t>
            </a:r>
          </a:p>
        </p:txBody>
      </p:sp>
      <p:sp>
        <p:nvSpPr>
          <p:cNvPr id="4" name="Slide Number Placeholder 3"/>
          <p:cNvSpPr>
            <a:spLocks noGrp="1"/>
          </p:cNvSpPr>
          <p:nvPr>
            <p:ph type="sldNum" sz="quarter" idx="5"/>
          </p:nvPr>
        </p:nvSpPr>
        <p:spPr/>
        <p:txBody>
          <a:bodyPr/>
          <a:lstStyle/>
          <a:p>
            <a:fld id="{E2852F66-3757-463A-B9C7-987AA5AF14BB}" type="slidenum">
              <a:rPr lang="en-US" smtClean="0"/>
              <a:t>8</a:t>
            </a:fld>
            <a:endParaRPr lang="en-US"/>
          </a:p>
        </p:txBody>
      </p:sp>
    </p:spTree>
    <p:extLst>
      <p:ext uri="{BB962C8B-B14F-4D97-AF65-F5344CB8AC3E}">
        <p14:creationId xmlns:p14="http://schemas.microsoft.com/office/powerpoint/2010/main" val="1524662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bar graph shows the engagement rates by social media platform.</a:t>
            </a:r>
          </a:p>
        </p:txBody>
      </p:sp>
      <p:sp>
        <p:nvSpPr>
          <p:cNvPr id="4" name="Slide Number Placeholder 3"/>
          <p:cNvSpPr>
            <a:spLocks noGrp="1"/>
          </p:cNvSpPr>
          <p:nvPr>
            <p:ph type="sldNum" sz="quarter" idx="5"/>
          </p:nvPr>
        </p:nvSpPr>
        <p:spPr/>
        <p:txBody>
          <a:bodyPr/>
          <a:lstStyle/>
          <a:p>
            <a:fld id="{E2852F66-3757-463A-B9C7-987AA5AF14BB}" type="slidenum">
              <a:rPr lang="en-US" smtClean="0"/>
              <a:t>9</a:t>
            </a:fld>
            <a:endParaRPr lang="en-US"/>
          </a:p>
        </p:txBody>
      </p:sp>
    </p:spTree>
    <p:extLst>
      <p:ext uri="{BB962C8B-B14F-4D97-AF65-F5344CB8AC3E}">
        <p14:creationId xmlns:p14="http://schemas.microsoft.com/office/powerpoint/2010/main" val="380901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bar graph shows the count of posts by social media platform for our General account. Note that TikTok has a relatively low number of posts compared to the other social channels. We previously learned that TikTok also has a relatively high engagement rate, so we can concoct a strategy to expand TikTok’s presence.</a:t>
            </a:r>
          </a:p>
        </p:txBody>
      </p:sp>
      <p:sp>
        <p:nvSpPr>
          <p:cNvPr id="4" name="Slide Number Placeholder 3"/>
          <p:cNvSpPr>
            <a:spLocks noGrp="1"/>
          </p:cNvSpPr>
          <p:nvPr>
            <p:ph type="sldNum" sz="quarter" idx="5"/>
          </p:nvPr>
        </p:nvSpPr>
        <p:spPr/>
        <p:txBody>
          <a:bodyPr/>
          <a:lstStyle/>
          <a:p>
            <a:fld id="{E2852F66-3757-463A-B9C7-987AA5AF14BB}" type="slidenum">
              <a:rPr lang="en-US" smtClean="0"/>
              <a:t>10</a:t>
            </a:fld>
            <a:endParaRPr lang="en-US"/>
          </a:p>
        </p:txBody>
      </p:sp>
    </p:spTree>
    <p:extLst>
      <p:ext uri="{BB962C8B-B14F-4D97-AF65-F5344CB8AC3E}">
        <p14:creationId xmlns:p14="http://schemas.microsoft.com/office/powerpoint/2010/main" val="2397707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engagement rates trend downward as the week progresses. However, for YouTube, the trend appears to be the opposite. Day of the week is positively correlated with engagement rates for YouTube. The engagement rates for YouTube appears to be the highest on Friday and Saturday, with engagement rates of 5.27% and 5.57%, respectively.</a:t>
            </a:r>
          </a:p>
        </p:txBody>
      </p:sp>
      <p:sp>
        <p:nvSpPr>
          <p:cNvPr id="4" name="Slide Number Placeholder 3"/>
          <p:cNvSpPr>
            <a:spLocks noGrp="1"/>
          </p:cNvSpPr>
          <p:nvPr>
            <p:ph type="sldNum" sz="quarter" idx="5"/>
          </p:nvPr>
        </p:nvSpPr>
        <p:spPr/>
        <p:txBody>
          <a:bodyPr/>
          <a:lstStyle/>
          <a:p>
            <a:fld id="{E2852F66-3757-463A-B9C7-987AA5AF14BB}" type="slidenum">
              <a:rPr lang="en-US" smtClean="0"/>
              <a:t>11</a:t>
            </a:fld>
            <a:endParaRPr lang="en-US"/>
          </a:p>
        </p:txBody>
      </p:sp>
    </p:spTree>
    <p:extLst>
      <p:ext uri="{BB962C8B-B14F-4D97-AF65-F5344CB8AC3E}">
        <p14:creationId xmlns:p14="http://schemas.microsoft.com/office/powerpoint/2010/main" val="4002980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47B4-4614-0F2B-0E6F-09B9E4AC6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6037AD-F1B5-1A77-050E-E04E08F2A4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05ABA3-9A92-5931-2CDD-6B84DDB9F303}"/>
              </a:ext>
            </a:extLst>
          </p:cNvPr>
          <p:cNvSpPr>
            <a:spLocks noGrp="1"/>
          </p:cNvSpPr>
          <p:nvPr>
            <p:ph type="dt" sz="half" idx="10"/>
          </p:nvPr>
        </p:nvSpPr>
        <p:spPr/>
        <p:txBody>
          <a:bodyPr/>
          <a:lstStyle/>
          <a:p>
            <a:fld id="{2FF035CF-C1BE-47AF-8CCD-44ADAD065816}" type="datetimeFigureOut">
              <a:rPr lang="en-US" smtClean="0"/>
              <a:t>05/26/23</a:t>
            </a:fld>
            <a:endParaRPr lang="en-US"/>
          </a:p>
        </p:txBody>
      </p:sp>
      <p:sp>
        <p:nvSpPr>
          <p:cNvPr id="5" name="Footer Placeholder 4">
            <a:extLst>
              <a:ext uri="{FF2B5EF4-FFF2-40B4-BE49-F238E27FC236}">
                <a16:creationId xmlns:a16="http://schemas.microsoft.com/office/drawing/2014/main" id="{2CEBFA93-B74B-E943-9FBB-31F79F6C2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0AD5C-CC6D-62EE-1614-8DA498F6EEDE}"/>
              </a:ext>
            </a:extLst>
          </p:cNvPr>
          <p:cNvSpPr>
            <a:spLocks noGrp="1"/>
          </p:cNvSpPr>
          <p:nvPr>
            <p:ph type="sldNum" sz="quarter" idx="12"/>
          </p:nvPr>
        </p:nvSpPr>
        <p:spPr/>
        <p:txBody>
          <a:bodyPr/>
          <a:lstStyle/>
          <a:p>
            <a:fld id="{38274E09-59B8-4E7D-AE35-106640979859}" type="slidenum">
              <a:rPr lang="en-US" smtClean="0"/>
              <a:t>‹#›</a:t>
            </a:fld>
            <a:endParaRPr lang="en-US"/>
          </a:p>
        </p:txBody>
      </p:sp>
    </p:spTree>
    <p:extLst>
      <p:ext uri="{BB962C8B-B14F-4D97-AF65-F5344CB8AC3E}">
        <p14:creationId xmlns:p14="http://schemas.microsoft.com/office/powerpoint/2010/main" val="425220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8F89-5AAB-A009-6843-88599FB1C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178A96-DAF1-6180-0E06-5F0B8593F9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FA40A-086B-40FD-C832-81DCA6101403}"/>
              </a:ext>
            </a:extLst>
          </p:cNvPr>
          <p:cNvSpPr>
            <a:spLocks noGrp="1"/>
          </p:cNvSpPr>
          <p:nvPr>
            <p:ph type="dt" sz="half" idx="10"/>
          </p:nvPr>
        </p:nvSpPr>
        <p:spPr/>
        <p:txBody>
          <a:bodyPr/>
          <a:lstStyle/>
          <a:p>
            <a:fld id="{2FF035CF-C1BE-47AF-8CCD-44ADAD065816}" type="datetimeFigureOut">
              <a:rPr lang="en-US" smtClean="0"/>
              <a:t>05/26/23</a:t>
            </a:fld>
            <a:endParaRPr lang="en-US"/>
          </a:p>
        </p:txBody>
      </p:sp>
      <p:sp>
        <p:nvSpPr>
          <p:cNvPr id="5" name="Footer Placeholder 4">
            <a:extLst>
              <a:ext uri="{FF2B5EF4-FFF2-40B4-BE49-F238E27FC236}">
                <a16:creationId xmlns:a16="http://schemas.microsoft.com/office/drawing/2014/main" id="{C21A9560-AFE3-40F5-0479-2B248A821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01113-FDEA-F544-9ED9-F3CE45349BA7}"/>
              </a:ext>
            </a:extLst>
          </p:cNvPr>
          <p:cNvSpPr>
            <a:spLocks noGrp="1"/>
          </p:cNvSpPr>
          <p:nvPr>
            <p:ph type="sldNum" sz="quarter" idx="12"/>
          </p:nvPr>
        </p:nvSpPr>
        <p:spPr/>
        <p:txBody>
          <a:bodyPr/>
          <a:lstStyle/>
          <a:p>
            <a:fld id="{38274E09-59B8-4E7D-AE35-106640979859}" type="slidenum">
              <a:rPr lang="en-US" smtClean="0"/>
              <a:t>‹#›</a:t>
            </a:fld>
            <a:endParaRPr lang="en-US"/>
          </a:p>
        </p:txBody>
      </p:sp>
    </p:spTree>
    <p:extLst>
      <p:ext uri="{BB962C8B-B14F-4D97-AF65-F5344CB8AC3E}">
        <p14:creationId xmlns:p14="http://schemas.microsoft.com/office/powerpoint/2010/main" val="332743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A20CD-6238-A2C3-6B98-BEDB6AF7F6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EBFEF2-8BBB-434A-3D9F-2A60033DB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AD193-B72B-679C-E6B3-B1475661B1E0}"/>
              </a:ext>
            </a:extLst>
          </p:cNvPr>
          <p:cNvSpPr>
            <a:spLocks noGrp="1"/>
          </p:cNvSpPr>
          <p:nvPr>
            <p:ph type="dt" sz="half" idx="10"/>
          </p:nvPr>
        </p:nvSpPr>
        <p:spPr/>
        <p:txBody>
          <a:bodyPr/>
          <a:lstStyle/>
          <a:p>
            <a:fld id="{2FF035CF-C1BE-47AF-8CCD-44ADAD065816}" type="datetimeFigureOut">
              <a:rPr lang="en-US" smtClean="0"/>
              <a:t>05/26/23</a:t>
            </a:fld>
            <a:endParaRPr lang="en-US"/>
          </a:p>
        </p:txBody>
      </p:sp>
      <p:sp>
        <p:nvSpPr>
          <p:cNvPr id="5" name="Footer Placeholder 4">
            <a:extLst>
              <a:ext uri="{FF2B5EF4-FFF2-40B4-BE49-F238E27FC236}">
                <a16:creationId xmlns:a16="http://schemas.microsoft.com/office/drawing/2014/main" id="{BE7563F1-3B0B-5891-B0DD-8F35C6107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D2535-0B1A-A3B1-AF7C-4F29CE1E7BD0}"/>
              </a:ext>
            </a:extLst>
          </p:cNvPr>
          <p:cNvSpPr>
            <a:spLocks noGrp="1"/>
          </p:cNvSpPr>
          <p:nvPr>
            <p:ph type="sldNum" sz="quarter" idx="12"/>
          </p:nvPr>
        </p:nvSpPr>
        <p:spPr/>
        <p:txBody>
          <a:bodyPr/>
          <a:lstStyle/>
          <a:p>
            <a:fld id="{38274E09-59B8-4E7D-AE35-106640979859}" type="slidenum">
              <a:rPr lang="en-US" smtClean="0"/>
              <a:t>‹#›</a:t>
            </a:fld>
            <a:endParaRPr lang="en-US"/>
          </a:p>
        </p:txBody>
      </p:sp>
    </p:spTree>
    <p:extLst>
      <p:ext uri="{BB962C8B-B14F-4D97-AF65-F5344CB8AC3E}">
        <p14:creationId xmlns:p14="http://schemas.microsoft.com/office/powerpoint/2010/main" val="59810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49B2-FCDD-C6BD-F2B8-F85AED81F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05C134-C920-1008-A326-C60F3D7F3F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51A28-A137-8CB7-19B2-3EACD553886E}"/>
              </a:ext>
            </a:extLst>
          </p:cNvPr>
          <p:cNvSpPr>
            <a:spLocks noGrp="1"/>
          </p:cNvSpPr>
          <p:nvPr>
            <p:ph type="dt" sz="half" idx="10"/>
          </p:nvPr>
        </p:nvSpPr>
        <p:spPr/>
        <p:txBody>
          <a:bodyPr/>
          <a:lstStyle/>
          <a:p>
            <a:fld id="{2FF035CF-C1BE-47AF-8CCD-44ADAD065816}" type="datetimeFigureOut">
              <a:rPr lang="en-US" smtClean="0"/>
              <a:t>05/26/23</a:t>
            </a:fld>
            <a:endParaRPr lang="en-US"/>
          </a:p>
        </p:txBody>
      </p:sp>
      <p:sp>
        <p:nvSpPr>
          <p:cNvPr id="5" name="Footer Placeholder 4">
            <a:extLst>
              <a:ext uri="{FF2B5EF4-FFF2-40B4-BE49-F238E27FC236}">
                <a16:creationId xmlns:a16="http://schemas.microsoft.com/office/drawing/2014/main" id="{4E96FFAA-2F83-2672-6B4E-9155B3FA6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A327A-8D4B-51F8-1596-A6AA4E4B28F2}"/>
              </a:ext>
            </a:extLst>
          </p:cNvPr>
          <p:cNvSpPr>
            <a:spLocks noGrp="1"/>
          </p:cNvSpPr>
          <p:nvPr>
            <p:ph type="sldNum" sz="quarter" idx="12"/>
          </p:nvPr>
        </p:nvSpPr>
        <p:spPr/>
        <p:txBody>
          <a:bodyPr/>
          <a:lstStyle/>
          <a:p>
            <a:fld id="{38274E09-59B8-4E7D-AE35-106640979859}" type="slidenum">
              <a:rPr lang="en-US" smtClean="0"/>
              <a:t>‹#›</a:t>
            </a:fld>
            <a:endParaRPr lang="en-US"/>
          </a:p>
        </p:txBody>
      </p:sp>
    </p:spTree>
    <p:extLst>
      <p:ext uri="{BB962C8B-B14F-4D97-AF65-F5344CB8AC3E}">
        <p14:creationId xmlns:p14="http://schemas.microsoft.com/office/powerpoint/2010/main" val="181638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ACD-E282-3680-539C-07FB154677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8CCFAD-EAB5-EA10-A794-305D52F72B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E49C93-AB08-E8B7-5D7E-B808A2721A71}"/>
              </a:ext>
            </a:extLst>
          </p:cNvPr>
          <p:cNvSpPr>
            <a:spLocks noGrp="1"/>
          </p:cNvSpPr>
          <p:nvPr>
            <p:ph type="dt" sz="half" idx="10"/>
          </p:nvPr>
        </p:nvSpPr>
        <p:spPr/>
        <p:txBody>
          <a:bodyPr/>
          <a:lstStyle/>
          <a:p>
            <a:fld id="{2FF035CF-C1BE-47AF-8CCD-44ADAD065816}" type="datetimeFigureOut">
              <a:rPr lang="en-US" smtClean="0"/>
              <a:t>05/26/23</a:t>
            </a:fld>
            <a:endParaRPr lang="en-US"/>
          </a:p>
        </p:txBody>
      </p:sp>
      <p:sp>
        <p:nvSpPr>
          <p:cNvPr id="5" name="Footer Placeholder 4">
            <a:extLst>
              <a:ext uri="{FF2B5EF4-FFF2-40B4-BE49-F238E27FC236}">
                <a16:creationId xmlns:a16="http://schemas.microsoft.com/office/drawing/2014/main" id="{B9822A89-1685-73DD-407A-AE7E60D23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FCE35-4CE2-576E-0C13-8AE4FCB11A25}"/>
              </a:ext>
            </a:extLst>
          </p:cNvPr>
          <p:cNvSpPr>
            <a:spLocks noGrp="1"/>
          </p:cNvSpPr>
          <p:nvPr>
            <p:ph type="sldNum" sz="quarter" idx="12"/>
          </p:nvPr>
        </p:nvSpPr>
        <p:spPr/>
        <p:txBody>
          <a:bodyPr/>
          <a:lstStyle/>
          <a:p>
            <a:fld id="{38274E09-59B8-4E7D-AE35-106640979859}" type="slidenum">
              <a:rPr lang="en-US" smtClean="0"/>
              <a:t>‹#›</a:t>
            </a:fld>
            <a:endParaRPr lang="en-US"/>
          </a:p>
        </p:txBody>
      </p:sp>
    </p:spTree>
    <p:extLst>
      <p:ext uri="{BB962C8B-B14F-4D97-AF65-F5344CB8AC3E}">
        <p14:creationId xmlns:p14="http://schemas.microsoft.com/office/powerpoint/2010/main" val="836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78F7-E6C5-1319-30C2-01ADC4C4A4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7FA91-A35D-5C7C-A46E-372E7F739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5EFCB6-D08B-5373-C321-22F5C8D30C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962DEB-F8EF-044F-B591-6A24F7F35DA4}"/>
              </a:ext>
            </a:extLst>
          </p:cNvPr>
          <p:cNvSpPr>
            <a:spLocks noGrp="1"/>
          </p:cNvSpPr>
          <p:nvPr>
            <p:ph type="dt" sz="half" idx="10"/>
          </p:nvPr>
        </p:nvSpPr>
        <p:spPr/>
        <p:txBody>
          <a:bodyPr/>
          <a:lstStyle/>
          <a:p>
            <a:fld id="{2FF035CF-C1BE-47AF-8CCD-44ADAD065816}" type="datetimeFigureOut">
              <a:rPr lang="en-US" smtClean="0"/>
              <a:t>05/26/23</a:t>
            </a:fld>
            <a:endParaRPr lang="en-US"/>
          </a:p>
        </p:txBody>
      </p:sp>
      <p:sp>
        <p:nvSpPr>
          <p:cNvPr id="6" name="Footer Placeholder 5">
            <a:extLst>
              <a:ext uri="{FF2B5EF4-FFF2-40B4-BE49-F238E27FC236}">
                <a16:creationId xmlns:a16="http://schemas.microsoft.com/office/drawing/2014/main" id="{69187A3A-54E6-6A56-1DD5-374B3E8661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D2C38F-A6A7-514C-667A-3E6CDB4D4FED}"/>
              </a:ext>
            </a:extLst>
          </p:cNvPr>
          <p:cNvSpPr>
            <a:spLocks noGrp="1"/>
          </p:cNvSpPr>
          <p:nvPr>
            <p:ph type="sldNum" sz="quarter" idx="12"/>
          </p:nvPr>
        </p:nvSpPr>
        <p:spPr/>
        <p:txBody>
          <a:bodyPr/>
          <a:lstStyle/>
          <a:p>
            <a:fld id="{38274E09-59B8-4E7D-AE35-106640979859}" type="slidenum">
              <a:rPr lang="en-US" smtClean="0"/>
              <a:t>‹#›</a:t>
            </a:fld>
            <a:endParaRPr lang="en-US"/>
          </a:p>
        </p:txBody>
      </p:sp>
    </p:spTree>
    <p:extLst>
      <p:ext uri="{BB962C8B-B14F-4D97-AF65-F5344CB8AC3E}">
        <p14:creationId xmlns:p14="http://schemas.microsoft.com/office/powerpoint/2010/main" val="200090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5CE9-5416-1385-F090-494E24D7AF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8A76B-A1EE-306E-8B9E-20C6B8393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0A9568-7D98-C904-A805-6EA693528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F2BC12-1671-228C-4D13-96C439519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A918DF-0A40-144E-63F3-957FFC21A3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375D8E-B2F9-C3E8-667D-1840FF332649}"/>
              </a:ext>
            </a:extLst>
          </p:cNvPr>
          <p:cNvSpPr>
            <a:spLocks noGrp="1"/>
          </p:cNvSpPr>
          <p:nvPr>
            <p:ph type="dt" sz="half" idx="10"/>
          </p:nvPr>
        </p:nvSpPr>
        <p:spPr/>
        <p:txBody>
          <a:bodyPr/>
          <a:lstStyle/>
          <a:p>
            <a:fld id="{2FF035CF-C1BE-47AF-8CCD-44ADAD065816}" type="datetimeFigureOut">
              <a:rPr lang="en-US" smtClean="0"/>
              <a:t>05/26/23</a:t>
            </a:fld>
            <a:endParaRPr lang="en-US"/>
          </a:p>
        </p:txBody>
      </p:sp>
      <p:sp>
        <p:nvSpPr>
          <p:cNvPr id="8" name="Footer Placeholder 7">
            <a:extLst>
              <a:ext uri="{FF2B5EF4-FFF2-40B4-BE49-F238E27FC236}">
                <a16:creationId xmlns:a16="http://schemas.microsoft.com/office/drawing/2014/main" id="{795E011D-44E7-8020-56B4-2EE25D919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139114-9CBC-EA6D-667A-9545D326AD83}"/>
              </a:ext>
            </a:extLst>
          </p:cNvPr>
          <p:cNvSpPr>
            <a:spLocks noGrp="1"/>
          </p:cNvSpPr>
          <p:nvPr>
            <p:ph type="sldNum" sz="quarter" idx="12"/>
          </p:nvPr>
        </p:nvSpPr>
        <p:spPr/>
        <p:txBody>
          <a:bodyPr/>
          <a:lstStyle/>
          <a:p>
            <a:fld id="{38274E09-59B8-4E7D-AE35-106640979859}" type="slidenum">
              <a:rPr lang="en-US" smtClean="0"/>
              <a:t>‹#›</a:t>
            </a:fld>
            <a:endParaRPr lang="en-US"/>
          </a:p>
        </p:txBody>
      </p:sp>
    </p:spTree>
    <p:extLst>
      <p:ext uri="{BB962C8B-B14F-4D97-AF65-F5344CB8AC3E}">
        <p14:creationId xmlns:p14="http://schemas.microsoft.com/office/powerpoint/2010/main" val="652932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0BD7-4070-8DF6-FA60-D66E0E16E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5D625D-DC01-88AB-89B0-8342795376AC}"/>
              </a:ext>
            </a:extLst>
          </p:cNvPr>
          <p:cNvSpPr>
            <a:spLocks noGrp="1"/>
          </p:cNvSpPr>
          <p:nvPr>
            <p:ph type="dt" sz="half" idx="10"/>
          </p:nvPr>
        </p:nvSpPr>
        <p:spPr/>
        <p:txBody>
          <a:bodyPr/>
          <a:lstStyle/>
          <a:p>
            <a:fld id="{2FF035CF-C1BE-47AF-8CCD-44ADAD065816}" type="datetimeFigureOut">
              <a:rPr lang="en-US" smtClean="0"/>
              <a:t>05/26/23</a:t>
            </a:fld>
            <a:endParaRPr lang="en-US"/>
          </a:p>
        </p:txBody>
      </p:sp>
      <p:sp>
        <p:nvSpPr>
          <p:cNvPr id="4" name="Footer Placeholder 3">
            <a:extLst>
              <a:ext uri="{FF2B5EF4-FFF2-40B4-BE49-F238E27FC236}">
                <a16:creationId xmlns:a16="http://schemas.microsoft.com/office/drawing/2014/main" id="{EFED8DDD-CAEB-9362-ACE1-785652898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3FCE49-E68A-9516-8CB9-F4486D135FFB}"/>
              </a:ext>
            </a:extLst>
          </p:cNvPr>
          <p:cNvSpPr>
            <a:spLocks noGrp="1"/>
          </p:cNvSpPr>
          <p:nvPr>
            <p:ph type="sldNum" sz="quarter" idx="12"/>
          </p:nvPr>
        </p:nvSpPr>
        <p:spPr/>
        <p:txBody>
          <a:bodyPr/>
          <a:lstStyle/>
          <a:p>
            <a:fld id="{38274E09-59B8-4E7D-AE35-106640979859}" type="slidenum">
              <a:rPr lang="en-US" smtClean="0"/>
              <a:t>‹#›</a:t>
            </a:fld>
            <a:endParaRPr lang="en-US"/>
          </a:p>
        </p:txBody>
      </p:sp>
    </p:spTree>
    <p:extLst>
      <p:ext uri="{BB962C8B-B14F-4D97-AF65-F5344CB8AC3E}">
        <p14:creationId xmlns:p14="http://schemas.microsoft.com/office/powerpoint/2010/main" val="298800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5C5C5-C63A-D6E1-BBE7-CF5AAED02402}"/>
              </a:ext>
            </a:extLst>
          </p:cNvPr>
          <p:cNvSpPr>
            <a:spLocks noGrp="1"/>
          </p:cNvSpPr>
          <p:nvPr>
            <p:ph type="dt" sz="half" idx="10"/>
          </p:nvPr>
        </p:nvSpPr>
        <p:spPr/>
        <p:txBody>
          <a:bodyPr/>
          <a:lstStyle/>
          <a:p>
            <a:fld id="{2FF035CF-C1BE-47AF-8CCD-44ADAD065816}" type="datetimeFigureOut">
              <a:rPr lang="en-US" smtClean="0"/>
              <a:t>05/26/23</a:t>
            </a:fld>
            <a:endParaRPr lang="en-US"/>
          </a:p>
        </p:txBody>
      </p:sp>
      <p:sp>
        <p:nvSpPr>
          <p:cNvPr id="3" name="Footer Placeholder 2">
            <a:extLst>
              <a:ext uri="{FF2B5EF4-FFF2-40B4-BE49-F238E27FC236}">
                <a16:creationId xmlns:a16="http://schemas.microsoft.com/office/drawing/2014/main" id="{F92C1339-C3B2-C9DA-1AAC-5D8CA2AC3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84610-4E50-3318-2CC3-8BE85B7C5261}"/>
              </a:ext>
            </a:extLst>
          </p:cNvPr>
          <p:cNvSpPr>
            <a:spLocks noGrp="1"/>
          </p:cNvSpPr>
          <p:nvPr>
            <p:ph type="sldNum" sz="quarter" idx="12"/>
          </p:nvPr>
        </p:nvSpPr>
        <p:spPr/>
        <p:txBody>
          <a:bodyPr/>
          <a:lstStyle/>
          <a:p>
            <a:fld id="{38274E09-59B8-4E7D-AE35-106640979859}" type="slidenum">
              <a:rPr lang="en-US" smtClean="0"/>
              <a:t>‹#›</a:t>
            </a:fld>
            <a:endParaRPr lang="en-US"/>
          </a:p>
        </p:txBody>
      </p:sp>
    </p:spTree>
    <p:extLst>
      <p:ext uri="{BB962C8B-B14F-4D97-AF65-F5344CB8AC3E}">
        <p14:creationId xmlns:p14="http://schemas.microsoft.com/office/powerpoint/2010/main" val="20550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7ADC-D677-8D82-BA69-33A01FF65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A40B2A-99A0-AD4B-6505-97CC55D91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ECF50B-2DB8-4AD9-0C0B-4786313A0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35E9E-F2C4-46E5-95FC-1B417A467C64}"/>
              </a:ext>
            </a:extLst>
          </p:cNvPr>
          <p:cNvSpPr>
            <a:spLocks noGrp="1"/>
          </p:cNvSpPr>
          <p:nvPr>
            <p:ph type="dt" sz="half" idx="10"/>
          </p:nvPr>
        </p:nvSpPr>
        <p:spPr/>
        <p:txBody>
          <a:bodyPr/>
          <a:lstStyle/>
          <a:p>
            <a:fld id="{2FF035CF-C1BE-47AF-8CCD-44ADAD065816}" type="datetimeFigureOut">
              <a:rPr lang="en-US" smtClean="0"/>
              <a:t>05/26/23</a:t>
            </a:fld>
            <a:endParaRPr lang="en-US"/>
          </a:p>
        </p:txBody>
      </p:sp>
      <p:sp>
        <p:nvSpPr>
          <p:cNvPr id="6" name="Footer Placeholder 5">
            <a:extLst>
              <a:ext uri="{FF2B5EF4-FFF2-40B4-BE49-F238E27FC236}">
                <a16:creationId xmlns:a16="http://schemas.microsoft.com/office/drawing/2014/main" id="{AB43B94C-A2C1-FD59-E294-4E8EBD4437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9B2A0-879C-9C6E-2F20-B6E8750B8D31}"/>
              </a:ext>
            </a:extLst>
          </p:cNvPr>
          <p:cNvSpPr>
            <a:spLocks noGrp="1"/>
          </p:cNvSpPr>
          <p:nvPr>
            <p:ph type="sldNum" sz="quarter" idx="12"/>
          </p:nvPr>
        </p:nvSpPr>
        <p:spPr/>
        <p:txBody>
          <a:bodyPr/>
          <a:lstStyle/>
          <a:p>
            <a:fld id="{38274E09-59B8-4E7D-AE35-106640979859}" type="slidenum">
              <a:rPr lang="en-US" smtClean="0"/>
              <a:t>‹#›</a:t>
            </a:fld>
            <a:endParaRPr lang="en-US"/>
          </a:p>
        </p:txBody>
      </p:sp>
    </p:spTree>
    <p:extLst>
      <p:ext uri="{BB962C8B-B14F-4D97-AF65-F5344CB8AC3E}">
        <p14:creationId xmlns:p14="http://schemas.microsoft.com/office/powerpoint/2010/main" val="180110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82B6-F337-5DCB-DBFE-F2665634F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C5DCE0-1A04-C739-F452-4808C5179C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A815C4-EF49-599A-C61C-1345AA339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25CB0-57DA-A172-C7C4-91878F40F94D}"/>
              </a:ext>
            </a:extLst>
          </p:cNvPr>
          <p:cNvSpPr>
            <a:spLocks noGrp="1"/>
          </p:cNvSpPr>
          <p:nvPr>
            <p:ph type="dt" sz="half" idx="10"/>
          </p:nvPr>
        </p:nvSpPr>
        <p:spPr/>
        <p:txBody>
          <a:bodyPr/>
          <a:lstStyle/>
          <a:p>
            <a:fld id="{2FF035CF-C1BE-47AF-8CCD-44ADAD065816}" type="datetimeFigureOut">
              <a:rPr lang="en-US" smtClean="0"/>
              <a:t>05/26/23</a:t>
            </a:fld>
            <a:endParaRPr lang="en-US"/>
          </a:p>
        </p:txBody>
      </p:sp>
      <p:sp>
        <p:nvSpPr>
          <p:cNvPr id="6" name="Footer Placeholder 5">
            <a:extLst>
              <a:ext uri="{FF2B5EF4-FFF2-40B4-BE49-F238E27FC236}">
                <a16:creationId xmlns:a16="http://schemas.microsoft.com/office/drawing/2014/main" id="{70B9EFD2-1794-3113-E5C0-7E832372C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200FD-060E-3DAA-38FD-948D9D18BD63}"/>
              </a:ext>
            </a:extLst>
          </p:cNvPr>
          <p:cNvSpPr>
            <a:spLocks noGrp="1"/>
          </p:cNvSpPr>
          <p:nvPr>
            <p:ph type="sldNum" sz="quarter" idx="12"/>
          </p:nvPr>
        </p:nvSpPr>
        <p:spPr/>
        <p:txBody>
          <a:bodyPr/>
          <a:lstStyle/>
          <a:p>
            <a:fld id="{38274E09-59B8-4E7D-AE35-106640979859}" type="slidenum">
              <a:rPr lang="en-US" smtClean="0"/>
              <a:t>‹#›</a:t>
            </a:fld>
            <a:endParaRPr lang="en-US"/>
          </a:p>
        </p:txBody>
      </p:sp>
    </p:spTree>
    <p:extLst>
      <p:ext uri="{BB962C8B-B14F-4D97-AF65-F5344CB8AC3E}">
        <p14:creationId xmlns:p14="http://schemas.microsoft.com/office/powerpoint/2010/main" val="147797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C92B7-4873-076E-6DB6-9FE881D20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CF5CBF-36C0-A312-1328-2C24B2DE2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9A80B-22A9-FF29-9295-A1541006A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035CF-C1BE-47AF-8CCD-44ADAD065816}" type="datetimeFigureOut">
              <a:rPr lang="en-US" smtClean="0"/>
              <a:t>05/26/23</a:t>
            </a:fld>
            <a:endParaRPr lang="en-US"/>
          </a:p>
        </p:txBody>
      </p:sp>
      <p:sp>
        <p:nvSpPr>
          <p:cNvPr id="5" name="Footer Placeholder 4">
            <a:extLst>
              <a:ext uri="{FF2B5EF4-FFF2-40B4-BE49-F238E27FC236}">
                <a16:creationId xmlns:a16="http://schemas.microsoft.com/office/drawing/2014/main" id="{266CEB8F-60A7-BDE7-AE0D-895249446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ECA3A7-214B-384F-8C7F-6CC4B88FF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74E09-59B8-4E7D-AE35-106640979859}" type="slidenum">
              <a:rPr lang="en-US" smtClean="0"/>
              <a:t>‹#›</a:t>
            </a:fld>
            <a:endParaRPr lang="en-US"/>
          </a:p>
        </p:txBody>
      </p:sp>
    </p:spTree>
    <p:extLst>
      <p:ext uri="{BB962C8B-B14F-4D97-AF65-F5344CB8AC3E}">
        <p14:creationId xmlns:p14="http://schemas.microsoft.com/office/powerpoint/2010/main" val="3257958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37">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3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66" name="Straight Connector 4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7" name="Rectangle 4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Rectangle 4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5D1C4-762A-58F7-069F-D3D77148D3F7}"/>
              </a:ext>
            </a:extLst>
          </p:cNvPr>
          <p:cNvSpPr>
            <a:spLocks noGrp="1"/>
          </p:cNvSpPr>
          <p:nvPr>
            <p:ph type="ctrTitle"/>
          </p:nvPr>
        </p:nvSpPr>
        <p:spPr>
          <a:xfrm>
            <a:off x="1524000" y="1231961"/>
            <a:ext cx="9144000" cy="2387600"/>
          </a:xfrm>
        </p:spPr>
        <p:txBody>
          <a:bodyPr>
            <a:normAutofit/>
          </a:bodyPr>
          <a:lstStyle/>
          <a:p>
            <a:r>
              <a:rPr lang="en-US" dirty="0"/>
              <a:t>DA Intern Assessment</a:t>
            </a:r>
          </a:p>
        </p:txBody>
      </p:sp>
      <p:sp>
        <p:nvSpPr>
          <p:cNvPr id="3" name="Subtitle 2">
            <a:extLst>
              <a:ext uri="{FF2B5EF4-FFF2-40B4-BE49-F238E27FC236}">
                <a16:creationId xmlns:a16="http://schemas.microsoft.com/office/drawing/2014/main" id="{71BCCDFC-21C5-EA61-A329-E9CBF7C81A9A}"/>
              </a:ext>
            </a:extLst>
          </p:cNvPr>
          <p:cNvSpPr>
            <a:spLocks noGrp="1"/>
          </p:cNvSpPr>
          <p:nvPr>
            <p:ph type="subTitle" idx="1"/>
          </p:nvPr>
        </p:nvSpPr>
        <p:spPr>
          <a:xfrm>
            <a:off x="1524000" y="3803712"/>
            <a:ext cx="9144000" cy="1563686"/>
          </a:xfrm>
        </p:spPr>
        <p:txBody>
          <a:bodyPr>
            <a:normAutofit/>
          </a:bodyPr>
          <a:lstStyle/>
          <a:p>
            <a:r>
              <a:rPr lang="en-US"/>
              <a:t>Presented by: Aaron Chao</a:t>
            </a:r>
          </a:p>
          <a:p>
            <a:r>
              <a:rPr lang="en-US"/>
              <a:t>May 26, 2023</a:t>
            </a:r>
          </a:p>
          <a:p>
            <a:endParaRPr lang="en-US"/>
          </a:p>
        </p:txBody>
      </p:sp>
    </p:spTree>
    <p:extLst>
      <p:ext uri="{BB962C8B-B14F-4D97-AF65-F5344CB8AC3E}">
        <p14:creationId xmlns:p14="http://schemas.microsoft.com/office/powerpoint/2010/main" val="110501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E15F7-7D9D-E407-C411-C6444F20C5FB}"/>
              </a:ext>
            </a:extLst>
          </p:cNvPr>
          <p:cNvSpPr>
            <a:spLocks noGrp="1"/>
          </p:cNvSpPr>
          <p:nvPr>
            <p:ph type="title"/>
          </p:nvPr>
        </p:nvSpPr>
        <p:spPr>
          <a:xfrm>
            <a:off x="645064" y="525982"/>
            <a:ext cx="4282983" cy="1200361"/>
          </a:xfrm>
        </p:spPr>
        <p:txBody>
          <a:bodyPr anchor="b">
            <a:normAutofit/>
          </a:bodyPr>
          <a:lstStyle/>
          <a:p>
            <a:r>
              <a:rPr lang="en-US" sz="3600"/>
              <a:t>Additional Insights</a:t>
            </a:r>
          </a:p>
        </p:txBody>
      </p:sp>
      <p:sp>
        <p:nvSpPr>
          <p:cNvPr id="50"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D0271F47-D6B1-1D3C-7793-2D306DDD8C0B}"/>
              </a:ext>
            </a:extLst>
          </p:cNvPr>
          <p:cNvSpPr>
            <a:spLocks noGrp="1"/>
          </p:cNvSpPr>
          <p:nvPr>
            <p:ph idx="1"/>
          </p:nvPr>
        </p:nvSpPr>
        <p:spPr>
          <a:xfrm>
            <a:off x="645066" y="2031101"/>
            <a:ext cx="4282984" cy="3511943"/>
          </a:xfrm>
        </p:spPr>
        <p:txBody>
          <a:bodyPr anchor="ctr">
            <a:normAutofit/>
          </a:bodyPr>
          <a:lstStyle/>
          <a:p>
            <a:r>
              <a:rPr lang="en-US" sz="1800" dirty="0"/>
              <a:t>We just learned that Facebook is the best performing social channel, followed by TikTok</a:t>
            </a:r>
          </a:p>
          <a:p>
            <a:r>
              <a:rPr lang="en-US" sz="1800" dirty="0"/>
              <a:t>Now we focus on the count of posts for each social channel. We filter this by our General account for a better comparison, since for some social channels, we have more than one account</a:t>
            </a:r>
          </a:p>
          <a:p>
            <a:r>
              <a:rPr lang="en-US" sz="1800" dirty="0"/>
              <a:t>Notice that Twitter has 886 posts, which is the highest number of posts</a:t>
            </a:r>
          </a:p>
          <a:p>
            <a:r>
              <a:rPr lang="en-US" sz="1800" dirty="0"/>
              <a:t>LinkedIn, YouTube, and TikTok have the smallest amount of posts</a:t>
            </a:r>
          </a:p>
        </p:txBody>
      </p:sp>
      <p:sp>
        <p:nvSpPr>
          <p:cNvPr id="51"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94B5CD80-12C0-7910-D224-356CF2D68212}"/>
              </a:ext>
            </a:extLst>
          </p:cNvPr>
          <p:cNvGraphicFramePr>
            <a:graphicFrameLocks/>
          </p:cNvGraphicFramePr>
          <p:nvPr>
            <p:extLst>
              <p:ext uri="{D42A27DB-BD31-4B8C-83A1-F6EECF244321}">
                <p14:modId xmlns:p14="http://schemas.microsoft.com/office/powerpoint/2010/main" val="3144251449"/>
              </p:ext>
            </p:extLst>
          </p:nvPr>
        </p:nvGraphicFramePr>
        <p:xfrm>
          <a:off x="5987738" y="650494"/>
          <a:ext cx="5628018" cy="53241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489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1917B-661B-BE36-F4D0-14C5F8B813C2}"/>
              </a:ext>
            </a:extLst>
          </p:cNvPr>
          <p:cNvSpPr>
            <a:spLocks noGrp="1"/>
          </p:cNvSpPr>
          <p:nvPr>
            <p:ph type="title"/>
          </p:nvPr>
        </p:nvSpPr>
        <p:spPr>
          <a:xfrm>
            <a:off x="838200" y="365125"/>
            <a:ext cx="10515600" cy="1325563"/>
          </a:xfrm>
        </p:spPr>
        <p:txBody>
          <a:bodyPr>
            <a:normAutofit/>
          </a:bodyPr>
          <a:lstStyle/>
          <a:p>
            <a:r>
              <a:rPr lang="en-US" sz="5400"/>
              <a:t>Additional Insights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59A083E-7437-525A-037A-1194871BAA69}"/>
              </a:ext>
            </a:extLst>
          </p:cNvPr>
          <p:cNvGraphicFramePr>
            <a:graphicFrameLocks noGrp="1"/>
          </p:cNvGraphicFramePr>
          <p:nvPr>
            <p:ph idx="1"/>
            <p:extLst>
              <p:ext uri="{D42A27DB-BD31-4B8C-83A1-F6EECF244321}">
                <p14:modId xmlns:p14="http://schemas.microsoft.com/office/powerpoint/2010/main" val="2171258178"/>
              </p:ext>
            </p:extLst>
          </p:nvPr>
        </p:nvGraphicFramePr>
        <p:xfrm>
          <a:off x="838200" y="2228087"/>
          <a:ext cx="10515600" cy="39488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8938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CA9A2-10E7-CCB5-084D-A66FFC4ADF1F}"/>
              </a:ext>
            </a:extLst>
          </p:cNvPr>
          <p:cNvSpPr>
            <a:spLocks noGrp="1"/>
          </p:cNvSpPr>
          <p:nvPr>
            <p:ph type="title"/>
          </p:nvPr>
        </p:nvSpPr>
        <p:spPr>
          <a:xfrm>
            <a:off x="838200" y="365125"/>
            <a:ext cx="10515600" cy="1325563"/>
          </a:xfrm>
        </p:spPr>
        <p:txBody>
          <a:bodyPr>
            <a:normAutofit/>
          </a:bodyPr>
          <a:lstStyle/>
          <a:p>
            <a:r>
              <a:rPr lang="en-US" sz="4200"/>
              <a:t>Based on our discoveries, we now define a posting strategy for our social channels</a:t>
            </a:r>
          </a:p>
        </p:txBody>
      </p:sp>
      <p:sp>
        <p:nvSpPr>
          <p:cNvPr id="5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AD4CC0-E8A1-962E-26F2-0F3135762AA9}"/>
              </a:ext>
            </a:extLst>
          </p:cNvPr>
          <p:cNvSpPr>
            <a:spLocks noGrp="1"/>
          </p:cNvSpPr>
          <p:nvPr>
            <p:ph idx="1"/>
          </p:nvPr>
        </p:nvSpPr>
        <p:spPr>
          <a:xfrm>
            <a:off x="838200" y="1929384"/>
            <a:ext cx="10515600" cy="4251960"/>
          </a:xfrm>
        </p:spPr>
        <p:txBody>
          <a:bodyPr>
            <a:normAutofit/>
          </a:bodyPr>
          <a:lstStyle/>
          <a:p>
            <a:pPr>
              <a:buFont typeface="Wingdings" panose="05000000000000000000" pitchFamily="2" charset="2"/>
              <a:buChar char="§"/>
            </a:pPr>
            <a:r>
              <a:rPr lang="en-US" sz="1600" b="1" dirty="0"/>
              <a:t>1. Consider posting more on Fridays and Saturdays for our YouTube channels</a:t>
            </a:r>
          </a:p>
          <a:p>
            <a:pPr marL="0" indent="0">
              <a:buNone/>
            </a:pPr>
            <a:r>
              <a:rPr lang="en-US" sz="1400" dirty="0"/>
              <a:t>For YouTube, Fridays and Saturdays have the highest engagement rates of the week, with engagement rates of 5.27% and 5.57%, respectively</a:t>
            </a:r>
          </a:p>
          <a:p>
            <a:pPr marL="514350" indent="-514350">
              <a:buFont typeface="+mj-lt"/>
              <a:buAutoNum type="arabicPeriod"/>
            </a:pPr>
            <a:endParaRPr lang="en-US" sz="1400" dirty="0"/>
          </a:p>
          <a:p>
            <a:pPr>
              <a:buFont typeface="Wingdings" panose="05000000000000000000" pitchFamily="2" charset="2"/>
              <a:buChar char="§"/>
            </a:pPr>
            <a:r>
              <a:rPr lang="en-US" sz="1600" b="1" dirty="0"/>
              <a:t>2. Expand our TikTok presence</a:t>
            </a:r>
          </a:p>
          <a:p>
            <a:pPr marL="0" indent="0">
              <a:buNone/>
            </a:pPr>
            <a:r>
              <a:rPr lang="en-US" sz="1400" dirty="0"/>
              <a:t>Our TikTok account has a relatively high engagement rate compared to our other social channel accounts. However, the number of posts on the TikTok account is also relatively low, so we should consider posting more to TikTok</a:t>
            </a:r>
          </a:p>
          <a:p>
            <a:pPr marL="514350" indent="-514350">
              <a:buFont typeface="+mj-lt"/>
              <a:buAutoNum type="arabicPeriod"/>
            </a:pPr>
            <a:endParaRPr lang="en-US" sz="1400" dirty="0"/>
          </a:p>
          <a:p>
            <a:pPr>
              <a:buFont typeface="Wingdings" panose="05000000000000000000" pitchFamily="2" charset="2"/>
              <a:buChar char="§"/>
            </a:pPr>
            <a:r>
              <a:rPr lang="en-US" sz="1600" b="1" dirty="0"/>
              <a:t>3. Post earlier in the week for Facebook, Instagram, and Twitter</a:t>
            </a:r>
          </a:p>
          <a:p>
            <a:pPr marL="0" indent="0">
              <a:buNone/>
            </a:pPr>
            <a:r>
              <a:rPr lang="en-US" sz="1400" dirty="0"/>
              <a:t>Engagement rates are typically highest earlier in the week, so we can post more at the start of the week so we get more engagements</a:t>
            </a:r>
          </a:p>
          <a:p>
            <a:pPr marL="514350" indent="-514350">
              <a:buFont typeface="+mj-lt"/>
              <a:buAutoNum type="arabicPeriod"/>
            </a:pPr>
            <a:endParaRPr lang="en-US" sz="1400" dirty="0"/>
          </a:p>
          <a:p>
            <a:pPr>
              <a:buFont typeface="Wingdings" panose="05000000000000000000" pitchFamily="2" charset="2"/>
              <a:buChar char="§"/>
            </a:pPr>
            <a:r>
              <a:rPr lang="en-US" sz="1600" b="1" dirty="0"/>
              <a:t>4. Focus on delivering good content for Facebook</a:t>
            </a:r>
          </a:p>
          <a:p>
            <a:pPr marL="0" indent="0">
              <a:buNone/>
            </a:pPr>
            <a:r>
              <a:rPr lang="en-US" sz="1400" dirty="0"/>
              <a:t>Our Facebook account has the highest engagement rate (17.70%) compared to the other social media accounts. We can keep the same strategy for our Facebook posts. Since our Facebook account does very well, we can take note on the type of content that’s being posted on Facebook, and try to replicate this successful engagement rate for our other social channels</a:t>
            </a:r>
          </a:p>
        </p:txBody>
      </p:sp>
    </p:spTree>
    <p:extLst>
      <p:ext uri="{BB962C8B-B14F-4D97-AF65-F5344CB8AC3E}">
        <p14:creationId xmlns:p14="http://schemas.microsoft.com/office/powerpoint/2010/main" val="310717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E162-E705-D3B5-94D2-3C56240BF0A0}"/>
              </a:ext>
            </a:extLst>
          </p:cNvPr>
          <p:cNvSpPr>
            <a:spLocks noGrp="1"/>
          </p:cNvSpPr>
          <p:nvPr>
            <p:ph type="title"/>
          </p:nvPr>
        </p:nvSpPr>
        <p:spPr/>
        <p:txBody>
          <a:bodyPr/>
          <a:lstStyle/>
          <a:p>
            <a:pPr algn="ctr"/>
            <a:r>
              <a:rPr lang="en-US" dirty="0"/>
              <a:t>How to Expand Presence</a:t>
            </a:r>
          </a:p>
        </p:txBody>
      </p:sp>
      <p:graphicFrame>
        <p:nvGraphicFramePr>
          <p:cNvPr id="15" name="Content Placeholder 2">
            <a:extLst>
              <a:ext uri="{FF2B5EF4-FFF2-40B4-BE49-F238E27FC236}">
                <a16:creationId xmlns:a16="http://schemas.microsoft.com/office/drawing/2014/main" id="{5FF63289-7E2E-8325-BACD-C851B4EAC52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599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B6B78-DC1B-0C93-2448-5C2195D985A4}"/>
              </a:ext>
            </a:extLst>
          </p:cNvPr>
          <p:cNvSpPr>
            <a:spLocks noGrp="1"/>
          </p:cNvSpPr>
          <p:nvPr>
            <p:ph type="title"/>
          </p:nvPr>
        </p:nvSpPr>
        <p:spPr>
          <a:xfrm>
            <a:off x="838200" y="556995"/>
            <a:ext cx="10515600" cy="1133693"/>
          </a:xfrm>
        </p:spPr>
        <p:txBody>
          <a:bodyPr>
            <a:normAutofit/>
          </a:bodyPr>
          <a:lstStyle/>
          <a:p>
            <a:pPr algn="ctr"/>
            <a:r>
              <a:rPr lang="en-US" sz="5200" dirty="0"/>
              <a:t>Conclusions</a:t>
            </a:r>
          </a:p>
        </p:txBody>
      </p:sp>
      <p:graphicFrame>
        <p:nvGraphicFramePr>
          <p:cNvPr id="6" name="Content Placeholder 2">
            <a:extLst>
              <a:ext uri="{FF2B5EF4-FFF2-40B4-BE49-F238E27FC236}">
                <a16:creationId xmlns:a16="http://schemas.microsoft.com/office/drawing/2014/main" id="{14FDD2C4-7BD8-DD02-6006-E97BE8F060A3}"/>
              </a:ext>
            </a:extLst>
          </p:cNvPr>
          <p:cNvGraphicFramePr>
            <a:graphicFrameLocks noGrp="1"/>
          </p:cNvGraphicFramePr>
          <p:nvPr>
            <p:ph idx="1"/>
            <p:extLst>
              <p:ext uri="{D42A27DB-BD31-4B8C-83A1-F6EECF244321}">
                <p14:modId xmlns:p14="http://schemas.microsoft.com/office/powerpoint/2010/main" val="22801818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23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9E36B-5B7A-6FEE-8DAF-A807DCBA2A5E}"/>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Objective</a:t>
            </a:r>
          </a:p>
        </p:txBody>
      </p:sp>
      <p:sp>
        <p:nvSpPr>
          <p:cNvPr id="3" name="Text Placeholder 2">
            <a:extLst>
              <a:ext uri="{FF2B5EF4-FFF2-40B4-BE49-F238E27FC236}">
                <a16:creationId xmlns:a16="http://schemas.microsoft.com/office/drawing/2014/main" id="{BFF1AB9A-66C1-9150-BEEA-AF03EE188BA5}"/>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dirty="0">
                <a:solidFill>
                  <a:schemeClr val="tx1"/>
                </a:solidFill>
                <a:latin typeface="+mn-lt"/>
                <a:ea typeface="+mn-ea"/>
                <a:cs typeface="+mn-cs"/>
              </a:rPr>
              <a:t>We want to find out how our social channels are doing in terms of engagement rates and define a strategy to expand the presence of </a:t>
            </a:r>
            <a:r>
              <a:rPr lang="en-US" dirty="0">
                <a:solidFill>
                  <a:schemeClr val="tx1"/>
                </a:solidFill>
              </a:rPr>
              <a:t>our</a:t>
            </a:r>
            <a:r>
              <a:rPr lang="en-US" kern="1200" dirty="0">
                <a:solidFill>
                  <a:schemeClr val="tx1"/>
                </a:solidFill>
                <a:latin typeface="+mn-lt"/>
                <a:ea typeface="+mn-ea"/>
                <a:cs typeface="+mn-cs"/>
              </a:rPr>
              <a:t> social channels.</a:t>
            </a:r>
          </a:p>
        </p:txBody>
      </p:sp>
      <p:sp>
        <p:nvSpPr>
          <p:cNvPr id="66"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31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33E5B9-C76B-2098-835F-896C933EE4C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Typical Engagement Rate</a:t>
            </a:r>
          </a:p>
        </p:txBody>
      </p:sp>
      <p:sp>
        <p:nvSpPr>
          <p:cNvPr id="4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97C31EBC-2CD4-FA13-374C-A10B9C97A0B4}"/>
              </a:ext>
            </a:extLst>
          </p:cNvPr>
          <p:cNvGraphicFramePr>
            <a:graphicFrameLocks noGrp="1"/>
          </p:cNvGraphicFramePr>
          <p:nvPr>
            <p:extLst>
              <p:ext uri="{D42A27DB-BD31-4B8C-83A1-F6EECF244321}">
                <p14:modId xmlns:p14="http://schemas.microsoft.com/office/powerpoint/2010/main" val="1226145585"/>
              </p:ext>
            </p:extLst>
          </p:nvPr>
        </p:nvGraphicFramePr>
        <p:xfrm>
          <a:off x="1065911" y="2633472"/>
          <a:ext cx="10057130" cy="3586354"/>
        </p:xfrm>
        <a:graphic>
          <a:graphicData uri="http://schemas.openxmlformats.org/drawingml/2006/table">
            <a:tbl>
              <a:tblPr firstRow="1" bandRow="1">
                <a:noFill/>
                <a:tableStyleId>{5C22544A-7EE6-4342-B048-85BDC9FD1C3A}</a:tableStyleId>
              </a:tblPr>
              <a:tblGrid>
                <a:gridCol w="7568242">
                  <a:extLst>
                    <a:ext uri="{9D8B030D-6E8A-4147-A177-3AD203B41FA5}">
                      <a16:colId xmlns:a16="http://schemas.microsoft.com/office/drawing/2014/main" val="1345386642"/>
                    </a:ext>
                  </a:extLst>
                </a:gridCol>
                <a:gridCol w="2488888">
                  <a:extLst>
                    <a:ext uri="{9D8B030D-6E8A-4147-A177-3AD203B41FA5}">
                      <a16:colId xmlns:a16="http://schemas.microsoft.com/office/drawing/2014/main" val="376465680"/>
                    </a:ext>
                  </a:extLst>
                </a:gridCol>
              </a:tblGrid>
              <a:tr h="811358">
                <a:tc>
                  <a:txBody>
                    <a:bodyPr/>
                    <a:lstStyle/>
                    <a:p>
                      <a:pPr algn="l" fontAlgn="b"/>
                      <a:r>
                        <a:rPr lang="en-US" sz="3500" b="0" u="none" strike="noStrike" cap="none" spc="0">
                          <a:solidFill>
                            <a:schemeClr val="tx1"/>
                          </a:solidFill>
                          <a:effectLst/>
                        </a:rPr>
                        <a:t> </a:t>
                      </a:r>
                      <a:endParaRPr lang="en-US" sz="3500" b="0" i="0" u="none" strike="noStrike" cap="none" spc="0">
                        <a:solidFill>
                          <a:schemeClr val="tx1"/>
                        </a:solidFill>
                        <a:effectLst/>
                        <a:latin typeface="Calibri" panose="020F0502020204030204" pitchFamily="34" charset="0"/>
                      </a:endParaRPr>
                    </a:p>
                  </a:txBody>
                  <a:tcPr marL="0" marR="20409" marT="39186" marB="195929" anchor="b">
                    <a:lnL w="12700" cmpd="sng">
                      <a:noFill/>
                    </a:lnL>
                    <a:lnR w="12700" cmpd="sng">
                      <a:noFill/>
                    </a:lnR>
                    <a:lnT w="9525" cap="flat" cmpd="sng" algn="ctr">
                      <a:noFill/>
                      <a:prstDash val="solid"/>
                    </a:lnT>
                    <a:lnB w="38100" cmpd="sng">
                      <a:noFill/>
                    </a:lnB>
                    <a:noFill/>
                  </a:tcPr>
                </a:tc>
                <a:tc>
                  <a:txBody>
                    <a:bodyPr/>
                    <a:lstStyle/>
                    <a:p>
                      <a:pPr algn="l" fontAlgn="b"/>
                      <a:r>
                        <a:rPr lang="en-US" sz="3500" b="0" u="none" strike="noStrike" cap="none" spc="0">
                          <a:solidFill>
                            <a:schemeClr val="tx1"/>
                          </a:solidFill>
                          <a:effectLst/>
                        </a:rPr>
                        <a:t>   </a:t>
                      </a:r>
                      <a:endParaRPr lang="en-US" sz="3500" b="0" i="0" u="none" strike="noStrike" cap="none" spc="0">
                        <a:solidFill>
                          <a:schemeClr val="tx1"/>
                        </a:solidFill>
                        <a:effectLst/>
                        <a:latin typeface="Calibri" panose="020F0502020204030204" pitchFamily="34" charset="0"/>
                      </a:endParaRPr>
                    </a:p>
                  </a:txBody>
                  <a:tcPr marL="0" marR="20409" marT="39186" marB="19592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972657459"/>
                  </a:ext>
                </a:extLst>
              </a:tr>
              <a:tr h="693749">
                <a:tc>
                  <a:txBody>
                    <a:bodyPr/>
                    <a:lstStyle/>
                    <a:p>
                      <a:pPr algn="l" fontAlgn="b"/>
                      <a:r>
                        <a:rPr lang="en-US" sz="2600" u="none" strike="noStrike" cap="none" spc="0" dirty="0">
                          <a:solidFill>
                            <a:schemeClr val="tx1"/>
                          </a:solidFill>
                          <a:effectLst/>
                        </a:rPr>
                        <a:t>Typical Engagement Rate</a:t>
                      </a:r>
                      <a:endParaRPr lang="en-US" sz="2600" b="0" i="0" u="none" strike="noStrike" cap="none" spc="0" dirty="0">
                        <a:solidFill>
                          <a:schemeClr val="tx1"/>
                        </a:solidFill>
                        <a:effectLst/>
                        <a:latin typeface="Calibri" panose="020F0502020204030204" pitchFamily="34" charset="0"/>
                      </a:endParaRPr>
                    </a:p>
                  </a:txBody>
                  <a:tcPr marL="0" marR="20409" marT="58778" marB="195929" anchor="b">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r" fontAlgn="b"/>
                      <a:r>
                        <a:rPr lang="en-US" sz="2600" u="none" strike="noStrike" cap="none" spc="0">
                          <a:solidFill>
                            <a:schemeClr val="tx1"/>
                          </a:solidFill>
                          <a:effectLst/>
                        </a:rPr>
                        <a:t>8.51%</a:t>
                      </a:r>
                      <a:endParaRPr lang="en-US" sz="2600" b="0" i="0" u="none" strike="noStrike" cap="none" spc="0">
                        <a:solidFill>
                          <a:schemeClr val="tx1"/>
                        </a:solidFill>
                        <a:effectLst/>
                        <a:latin typeface="Calibri" panose="020F0502020204030204" pitchFamily="34" charset="0"/>
                      </a:endParaRPr>
                    </a:p>
                  </a:txBody>
                  <a:tcPr marL="0" marR="20409" marT="58778" marB="195929" anchor="b">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2962697509"/>
                  </a:ext>
                </a:extLst>
              </a:tr>
              <a:tr h="693749">
                <a:tc>
                  <a:txBody>
                    <a:bodyPr/>
                    <a:lstStyle/>
                    <a:p>
                      <a:pPr algn="l" fontAlgn="b"/>
                      <a:r>
                        <a:rPr lang="en-US" sz="2600" u="none" strike="noStrike" cap="none" spc="0">
                          <a:solidFill>
                            <a:schemeClr val="tx1"/>
                          </a:solidFill>
                          <a:effectLst/>
                        </a:rPr>
                        <a:t>Posts above 15% engagement rate</a:t>
                      </a:r>
                      <a:endParaRPr lang="en-US" sz="2600" b="0" i="0" u="none" strike="noStrike" cap="none" spc="0">
                        <a:solidFill>
                          <a:schemeClr val="tx1"/>
                        </a:solidFill>
                        <a:effectLst/>
                        <a:latin typeface="Calibri" panose="020F0502020204030204" pitchFamily="34" charset="0"/>
                      </a:endParaRPr>
                    </a:p>
                  </a:txBody>
                  <a:tcPr marL="0" marR="20409" marT="58778" marB="195929" anchor="b">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US" sz="2600" u="none" strike="noStrike" cap="none" spc="0">
                          <a:solidFill>
                            <a:schemeClr val="tx1"/>
                          </a:solidFill>
                          <a:effectLst/>
                        </a:rPr>
                        <a:t>218</a:t>
                      </a:r>
                      <a:endParaRPr lang="en-US" sz="2600" b="0" i="0" u="none" strike="noStrike" cap="none" spc="0">
                        <a:solidFill>
                          <a:schemeClr val="tx1"/>
                        </a:solidFill>
                        <a:effectLst/>
                        <a:latin typeface="Calibri" panose="020F0502020204030204" pitchFamily="34" charset="0"/>
                      </a:endParaRPr>
                    </a:p>
                  </a:txBody>
                  <a:tcPr marL="0" marR="20409" marT="58778" marB="195929" anchor="b">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13012680"/>
                  </a:ext>
                </a:extLst>
              </a:tr>
              <a:tr h="693749">
                <a:tc>
                  <a:txBody>
                    <a:bodyPr/>
                    <a:lstStyle/>
                    <a:p>
                      <a:pPr algn="l" fontAlgn="b"/>
                      <a:r>
                        <a:rPr lang="en-US" sz="2600" u="none" strike="noStrike" cap="none" spc="0">
                          <a:solidFill>
                            <a:schemeClr val="tx1"/>
                          </a:solidFill>
                          <a:effectLst/>
                        </a:rPr>
                        <a:t>Total number of posts</a:t>
                      </a:r>
                      <a:endParaRPr lang="en-US" sz="2600" b="0" i="0" u="none" strike="noStrike" cap="none" spc="0">
                        <a:solidFill>
                          <a:schemeClr val="tx1"/>
                        </a:solidFill>
                        <a:effectLst/>
                        <a:latin typeface="Calibri" panose="020F0502020204030204" pitchFamily="34" charset="0"/>
                      </a:endParaRPr>
                    </a:p>
                  </a:txBody>
                  <a:tcPr marL="0" marR="20409" marT="58778" marB="195929" anchor="b">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r" fontAlgn="b"/>
                      <a:r>
                        <a:rPr lang="en-US" sz="2600" u="none" strike="noStrike" cap="none" spc="0">
                          <a:solidFill>
                            <a:schemeClr val="tx1"/>
                          </a:solidFill>
                          <a:effectLst/>
                        </a:rPr>
                        <a:t>3432</a:t>
                      </a:r>
                      <a:endParaRPr lang="en-US" sz="2600" b="0" i="0" u="none" strike="noStrike" cap="none" spc="0">
                        <a:solidFill>
                          <a:schemeClr val="tx1"/>
                        </a:solidFill>
                        <a:effectLst/>
                        <a:latin typeface="Calibri" panose="020F0502020204030204" pitchFamily="34" charset="0"/>
                      </a:endParaRPr>
                    </a:p>
                  </a:txBody>
                  <a:tcPr marL="0" marR="20409" marT="58778" marB="195929" anchor="b">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64861054"/>
                  </a:ext>
                </a:extLst>
              </a:tr>
              <a:tr h="693749">
                <a:tc>
                  <a:txBody>
                    <a:bodyPr/>
                    <a:lstStyle/>
                    <a:p>
                      <a:pPr algn="l" fontAlgn="b"/>
                      <a:r>
                        <a:rPr lang="en-US" sz="2600" u="none" strike="noStrike" cap="none" spc="0">
                          <a:solidFill>
                            <a:schemeClr val="tx1"/>
                          </a:solidFill>
                          <a:effectLst/>
                        </a:rPr>
                        <a:t>Likelihood of 15% engagement rate</a:t>
                      </a:r>
                      <a:endParaRPr lang="en-US" sz="2600" b="0" i="0" u="none" strike="noStrike" cap="none" spc="0">
                        <a:solidFill>
                          <a:schemeClr val="tx1"/>
                        </a:solidFill>
                        <a:effectLst/>
                        <a:latin typeface="Calibri" panose="020F0502020204030204" pitchFamily="34" charset="0"/>
                      </a:endParaRPr>
                    </a:p>
                  </a:txBody>
                  <a:tcPr marL="0" marR="20409" marT="58778" marB="195929" anchor="b">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US" sz="2600" u="none" strike="noStrike" cap="none" spc="0" dirty="0">
                          <a:solidFill>
                            <a:schemeClr val="tx1"/>
                          </a:solidFill>
                          <a:effectLst/>
                        </a:rPr>
                        <a:t>6.35%</a:t>
                      </a:r>
                      <a:endParaRPr lang="en-US" sz="2600" b="0" i="0" u="none" strike="noStrike" cap="none" spc="0" dirty="0">
                        <a:solidFill>
                          <a:schemeClr val="tx1"/>
                        </a:solidFill>
                        <a:effectLst/>
                        <a:latin typeface="Calibri" panose="020F0502020204030204" pitchFamily="34" charset="0"/>
                      </a:endParaRPr>
                    </a:p>
                  </a:txBody>
                  <a:tcPr marL="0" marR="20409" marT="58778" marB="195929" anchor="b">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78825380"/>
                  </a:ext>
                </a:extLst>
              </a:tr>
            </a:tbl>
          </a:graphicData>
        </a:graphic>
      </p:graphicFrame>
    </p:spTree>
    <p:extLst>
      <p:ext uri="{BB962C8B-B14F-4D97-AF65-F5344CB8AC3E}">
        <p14:creationId xmlns:p14="http://schemas.microsoft.com/office/powerpoint/2010/main" val="195710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3C035-931F-ACC9-B77B-10969C8FFD8C}"/>
              </a:ext>
            </a:extLst>
          </p:cNvPr>
          <p:cNvSpPr>
            <a:spLocks noGrp="1"/>
          </p:cNvSpPr>
          <p:nvPr>
            <p:ph type="title"/>
          </p:nvPr>
        </p:nvSpPr>
        <p:spPr>
          <a:xfrm>
            <a:off x="630936" y="640080"/>
            <a:ext cx="4818888" cy="1481328"/>
          </a:xfrm>
        </p:spPr>
        <p:txBody>
          <a:bodyPr anchor="b">
            <a:normAutofit/>
          </a:bodyPr>
          <a:lstStyle/>
          <a:p>
            <a:r>
              <a:rPr lang="en-US" sz="4200"/>
              <a:t>Day of the Week Vs. Engagement Rates</a:t>
            </a:r>
          </a:p>
        </p:txBody>
      </p:sp>
      <p:sp>
        <p:nvSpPr>
          <p:cNvPr id="3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D7F7C8-1D80-D049-C3AA-495235E2A572}"/>
              </a:ext>
            </a:extLst>
          </p:cNvPr>
          <p:cNvSpPr>
            <a:spLocks noGrp="1"/>
          </p:cNvSpPr>
          <p:nvPr>
            <p:ph idx="1"/>
          </p:nvPr>
        </p:nvSpPr>
        <p:spPr>
          <a:xfrm>
            <a:off x="630936" y="2660904"/>
            <a:ext cx="4818888" cy="3547872"/>
          </a:xfrm>
        </p:spPr>
        <p:txBody>
          <a:bodyPr anchor="t">
            <a:normAutofit/>
          </a:bodyPr>
          <a:lstStyle/>
          <a:p>
            <a:r>
              <a:rPr lang="en-US" sz="2200" dirty="0"/>
              <a:t>Moderate negative correlation in engagement rates and day of the week</a:t>
            </a:r>
          </a:p>
          <a:p>
            <a:r>
              <a:rPr lang="en-US" sz="2200" dirty="0"/>
              <a:t>Engagement rates highest on Sunday (10.54%)</a:t>
            </a:r>
          </a:p>
          <a:p>
            <a:r>
              <a:rPr lang="en-US" sz="2200" dirty="0"/>
              <a:t>Engagement rates trend downwards as week progresses</a:t>
            </a:r>
          </a:p>
          <a:p>
            <a:r>
              <a:rPr lang="en-US" sz="2200" dirty="0"/>
              <a:t>Engagement rate lowest on Saturday (4.84%)</a:t>
            </a:r>
          </a:p>
        </p:txBody>
      </p:sp>
      <p:graphicFrame>
        <p:nvGraphicFramePr>
          <p:cNvPr id="5" name="Chart 4">
            <a:extLst>
              <a:ext uri="{FF2B5EF4-FFF2-40B4-BE49-F238E27FC236}">
                <a16:creationId xmlns:a16="http://schemas.microsoft.com/office/drawing/2014/main" id="{F286DADF-AED0-D5FA-4769-AAAE0AE9DF69}"/>
              </a:ext>
            </a:extLst>
          </p:cNvPr>
          <p:cNvGraphicFramePr>
            <a:graphicFrameLocks/>
          </p:cNvGraphicFramePr>
          <p:nvPr>
            <p:extLst>
              <p:ext uri="{D42A27DB-BD31-4B8C-83A1-F6EECF244321}">
                <p14:modId xmlns:p14="http://schemas.microsoft.com/office/powerpoint/2010/main" val="2172849430"/>
              </p:ext>
            </p:extLst>
          </p:nvPr>
        </p:nvGraphicFramePr>
        <p:xfrm>
          <a:off x="6099048" y="640080"/>
          <a:ext cx="5458968" cy="5577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226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6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91736-AC24-49AB-9CC1-1B5AD2AC8D44}"/>
              </a:ext>
            </a:extLst>
          </p:cNvPr>
          <p:cNvSpPr>
            <a:spLocks noGrp="1"/>
          </p:cNvSpPr>
          <p:nvPr>
            <p:ph type="title"/>
          </p:nvPr>
        </p:nvSpPr>
        <p:spPr>
          <a:xfrm>
            <a:off x="645064" y="525982"/>
            <a:ext cx="4282983" cy="1200361"/>
          </a:xfrm>
        </p:spPr>
        <p:txBody>
          <a:bodyPr anchor="b">
            <a:normAutofit/>
          </a:bodyPr>
          <a:lstStyle/>
          <a:p>
            <a:r>
              <a:rPr lang="en-US" sz="3600"/>
              <a:t>Time Vs. Engagement Rates</a:t>
            </a:r>
          </a:p>
        </p:txBody>
      </p:sp>
      <p:sp>
        <p:nvSpPr>
          <p:cNvPr id="106" name="Rectangle 6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697D26-0A9B-288D-B209-FF86353E396A}"/>
              </a:ext>
            </a:extLst>
          </p:cNvPr>
          <p:cNvSpPr>
            <a:spLocks noGrp="1"/>
          </p:cNvSpPr>
          <p:nvPr>
            <p:ph idx="1"/>
          </p:nvPr>
        </p:nvSpPr>
        <p:spPr>
          <a:xfrm>
            <a:off x="645066" y="2031101"/>
            <a:ext cx="4282984" cy="3511943"/>
          </a:xfrm>
        </p:spPr>
        <p:txBody>
          <a:bodyPr anchor="ctr">
            <a:normAutofit/>
          </a:bodyPr>
          <a:lstStyle/>
          <a:p>
            <a:r>
              <a:rPr lang="en-US" sz="1800" dirty="0"/>
              <a:t>Some association with engagement rates and time</a:t>
            </a:r>
          </a:p>
          <a:p>
            <a:r>
              <a:rPr lang="en-US" sz="1800" dirty="0"/>
              <a:t>Engagement rates lowest from 12 AM to 2 AM and 9 PM to 11 PM</a:t>
            </a:r>
          </a:p>
          <a:p>
            <a:r>
              <a:rPr lang="en-US" sz="1800" dirty="0"/>
              <a:t>Highest engagement rate is 23.52% at 5 AM</a:t>
            </a:r>
          </a:p>
          <a:p>
            <a:r>
              <a:rPr lang="en-US" sz="1800" dirty="0"/>
              <a:t>Engagement rates are generally the highest from 4 AM to 8 AM, 5 PM to 6 PM, and 8 PM</a:t>
            </a:r>
          </a:p>
          <a:p>
            <a:endParaRPr lang="en-US" sz="1800" dirty="0"/>
          </a:p>
        </p:txBody>
      </p:sp>
      <p:sp>
        <p:nvSpPr>
          <p:cNvPr id="107" name="Rectangle 6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a:extLst>
              <a:ext uri="{FF2B5EF4-FFF2-40B4-BE49-F238E27FC236}">
                <a16:creationId xmlns:a16="http://schemas.microsoft.com/office/drawing/2014/main" id="{1834697D-0C7E-0D77-E60D-72872C9C018E}"/>
              </a:ext>
            </a:extLst>
          </p:cNvPr>
          <p:cNvGraphicFramePr>
            <a:graphicFrameLocks/>
          </p:cNvGraphicFramePr>
          <p:nvPr>
            <p:extLst>
              <p:ext uri="{D42A27DB-BD31-4B8C-83A1-F6EECF244321}">
                <p14:modId xmlns:p14="http://schemas.microsoft.com/office/powerpoint/2010/main" val="2975946875"/>
              </p:ext>
            </p:extLst>
          </p:nvPr>
        </p:nvGraphicFramePr>
        <p:xfrm>
          <a:off x="5987738" y="650494"/>
          <a:ext cx="5628018" cy="53241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30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4">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5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8" name="Rectangle 5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50370-E65B-CAFD-4D57-DBF059A3E608}"/>
              </a:ext>
            </a:extLst>
          </p:cNvPr>
          <p:cNvSpPr>
            <a:spLocks noGrp="1"/>
          </p:cNvSpPr>
          <p:nvPr>
            <p:ph type="title"/>
          </p:nvPr>
        </p:nvSpPr>
        <p:spPr>
          <a:xfrm>
            <a:off x="1043631" y="873940"/>
            <a:ext cx="5052369" cy="1035781"/>
          </a:xfrm>
        </p:spPr>
        <p:txBody>
          <a:bodyPr anchor="ctr">
            <a:normAutofit/>
          </a:bodyPr>
          <a:lstStyle/>
          <a:p>
            <a:r>
              <a:rPr lang="en-US" sz="3600"/>
              <a:t>Game Titles</a:t>
            </a:r>
          </a:p>
        </p:txBody>
      </p:sp>
      <p:sp>
        <p:nvSpPr>
          <p:cNvPr id="3" name="Content Placeholder 2">
            <a:extLst>
              <a:ext uri="{FF2B5EF4-FFF2-40B4-BE49-F238E27FC236}">
                <a16:creationId xmlns:a16="http://schemas.microsoft.com/office/drawing/2014/main" id="{93D3C9FE-83EA-EBB4-FA32-BA9E171A321E}"/>
              </a:ext>
            </a:extLst>
          </p:cNvPr>
          <p:cNvSpPr>
            <a:spLocks noGrp="1"/>
          </p:cNvSpPr>
          <p:nvPr>
            <p:ph idx="1"/>
          </p:nvPr>
        </p:nvSpPr>
        <p:spPr>
          <a:xfrm>
            <a:off x="1045029" y="2524721"/>
            <a:ext cx="4991629" cy="3677123"/>
          </a:xfrm>
        </p:spPr>
        <p:txBody>
          <a:bodyPr anchor="ctr">
            <a:normAutofit/>
          </a:bodyPr>
          <a:lstStyle/>
          <a:p>
            <a:r>
              <a:rPr lang="en-US" sz="1800" dirty="0"/>
              <a:t>Game titles include CSGO, </a:t>
            </a:r>
            <a:r>
              <a:rPr lang="en-US" sz="1800" dirty="0" err="1"/>
              <a:t>Valorant</a:t>
            </a:r>
            <a:r>
              <a:rPr lang="en-US" sz="1800" dirty="0"/>
              <a:t>, and DOTA 2</a:t>
            </a:r>
          </a:p>
          <a:p>
            <a:r>
              <a:rPr lang="en-US" sz="1800" dirty="0"/>
              <a:t>DOTA 2 has highest engagement rate of 6.67%</a:t>
            </a:r>
          </a:p>
          <a:p>
            <a:r>
              <a:rPr lang="en-US" sz="1800" dirty="0"/>
              <a:t>CSGO and </a:t>
            </a:r>
            <a:r>
              <a:rPr lang="en-US" sz="1800" dirty="0" err="1"/>
              <a:t>Valorant</a:t>
            </a:r>
            <a:r>
              <a:rPr lang="en-US" sz="1800" dirty="0"/>
              <a:t> have roughly the same engagement rates</a:t>
            </a:r>
          </a:p>
          <a:p>
            <a:r>
              <a:rPr lang="en-US" sz="1800" dirty="0"/>
              <a:t>We should focus more on the CSGO and </a:t>
            </a:r>
            <a:r>
              <a:rPr lang="en-US" sz="1800" dirty="0" err="1"/>
              <a:t>Valorant</a:t>
            </a:r>
            <a:r>
              <a:rPr lang="en-US" sz="1800" dirty="0"/>
              <a:t> accounts to boost its engagement rates</a:t>
            </a:r>
          </a:p>
        </p:txBody>
      </p:sp>
      <p:sp>
        <p:nvSpPr>
          <p:cNvPr id="64" name="Rectangle 63">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D98FB7E6-7EF8-0A0D-F296-790B97834E0F}"/>
              </a:ext>
            </a:extLst>
          </p:cNvPr>
          <p:cNvGraphicFramePr>
            <a:graphicFrameLocks/>
          </p:cNvGraphicFramePr>
          <p:nvPr>
            <p:extLst>
              <p:ext uri="{D42A27DB-BD31-4B8C-83A1-F6EECF244321}">
                <p14:modId xmlns:p14="http://schemas.microsoft.com/office/powerpoint/2010/main" val="1706111531"/>
              </p:ext>
            </p:extLst>
          </p:nvPr>
        </p:nvGraphicFramePr>
        <p:xfrm>
          <a:off x="6930493" y="901032"/>
          <a:ext cx="4223252" cy="51162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8883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2A971-65B7-7E14-B677-3A0EF0A98B5A}"/>
              </a:ext>
            </a:extLst>
          </p:cNvPr>
          <p:cNvSpPr>
            <a:spLocks noGrp="1"/>
          </p:cNvSpPr>
          <p:nvPr>
            <p:ph type="title"/>
          </p:nvPr>
        </p:nvSpPr>
        <p:spPr>
          <a:xfrm>
            <a:off x="645064" y="525982"/>
            <a:ext cx="4282983" cy="1200361"/>
          </a:xfrm>
        </p:spPr>
        <p:txBody>
          <a:bodyPr anchor="b">
            <a:normAutofit/>
          </a:bodyPr>
          <a:lstStyle/>
          <a:p>
            <a:r>
              <a:rPr lang="en-US" sz="3600"/>
              <a:t>Media Type</a:t>
            </a:r>
          </a:p>
        </p:txBody>
      </p:sp>
      <p:sp>
        <p:nvSpPr>
          <p:cNvPr id="45"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D48479-4983-A6ED-5FEA-DB129469DE43}"/>
              </a:ext>
            </a:extLst>
          </p:cNvPr>
          <p:cNvSpPr>
            <a:spLocks noGrp="1"/>
          </p:cNvSpPr>
          <p:nvPr>
            <p:ph idx="1"/>
          </p:nvPr>
        </p:nvSpPr>
        <p:spPr>
          <a:xfrm>
            <a:off x="645066" y="2031101"/>
            <a:ext cx="4282984" cy="3511943"/>
          </a:xfrm>
        </p:spPr>
        <p:txBody>
          <a:bodyPr anchor="ctr">
            <a:normAutofit lnSpcReduction="10000"/>
          </a:bodyPr>
          <a:lstStyle/>
          <a:p>
            <a:r>
              <a:rPr lang="en-US" sz="1800" dirty="0"/>
              <a:t>Albums perform the best with an engagement rate of 40.00% which is significantly greater than engagement rates of the other media types</a:t>
            </a:r>
          </a:p>
          <a:p>
            <a:r>
              <a:rPr lang="en-US" sz="1800" dirty="0"/>
              <a:t>Note that the least posted media type is also album</a:t>
            </a:r>
          </a:p>
          <a:p>
            <a:r>
              <a:rPr lang="en-US" sz="1800" dirty="0"/>
              <a:t>Total engagement for album is 8 while total impressions for album is 20</a:t>
            </a:r>
          </a:p>
          <a:p>
            <a:r>
              <a:rPr lang="en-US" sz="1800" dirty="0"/>
              <a:t>Second best performing media type is photo with engagement rate of 8.88%</a:t>
            </a:r>
          </a:p>
          <a:p>
            <a:r>
              <a:rPr lang="en-US" sz="1800" dirty="0"/>
              <a:t>We can focus less on posting links because of its low engagement rates</a:t>
            </a:r>
          </a:p>
        </p:txBody>
      </p:sp>
      <p:sp>
        <p:nvSpPr>
          <p:cNvPr id="46"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FE5A668E-5B69-B554-F99E-167645C95F60}"/>
              </a:ext>
            </a:extLst>
          </p:cNvPr>
          <p:cNvGraphicFramePr>
            <a:graphicFrameLocks/>
          </p:cNvGraphicFramePr>
          <p:nvPr>
            <p:extLst>
              <p:ext uri="{D42A27DB-BD31-4B8C-83A1-F6EECF244321}">
                <p14:modId xmlns:p14="http://schemas.microsoft.com/office/powerpoint/2010/main" val="1643016471"/>
              </p:ext>
            </p:extLst>
          </p:nvPr>
        </p:nvGraphicFramePr>
        <p:xfrm>
          <a:off x="5987738" y="650494"/>
          <a:ext cx="5628018" cy="53241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526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C577C-8C39-836B-E6C1-A0BD540680C1}"/>
              </a:ext>
            </a:extLst>
          </p:cNvPr>
          <p:cNvSpPr>
            <a:spLocks noGrp="1"/>
          </p:cNvSpPr>
          <p:nvPr>
            <p:ph type="title"/>
          </p:nvPr>
        </p:nvSpPr>
        <p:spPr>
          <a:xfrm>
            <a:off x="581646" y="349664"/>
            <a:ext cx="5845571" cy="1638377"/>
          </a:xfrm>
        </p:spPr>
        <p:txBody>
          <a:bodyPr anchor="b">
            <a:normAutofit/>
          </a:bodyPr>
          <a:lstStyle/>
          <a:p>
            <a:r>
              <a:rPr lang="en-US" sz="4800"/>
              <a:t>Campaign</a:t>
            </a:r>
          </a:p>
        </p:txBody>
      </p:sp>
      <p:sp>
        <p:nvSpPr>
          <p:cNvPr id="3" name="Content Placeholder 2">
            <a:extLst>
              <a:ext uri="{FF2B5EF4-FFF2-40B4-BE49-F238E27FC236}">
                <a16:creationId xmlns:a16="http://schemas.microsoft.com/office/drawing/2014/main" id="{F5201388-B9E2-EDA3-2766-6E6B5E85CAA6}"/>
              </a:ext>
            </a:extLst>
          </p:cNvPr>
          <p:cNvSpPr>
            <a:spLocks noGrp="1"/>
          </p:cNvSpPr>
          <p:nvPr>
            <p:ph idx="1"/>
          </p:nvPr>
        </p:nvSpPr>
        <p:spPr>
          <a:xfrm>
            <a:off x="587988" y="2620641"/>
            <a:ext cx="5837750" cy="3023702"/>
          </a:xfrm>
        </p:spPr>
        <p:txBody>
          <a:bodyPr anchor="ctr">
            <a:normAutofit/>
          </a:bodyPr>
          <a:lstStyle/>
          <a:p>
            <a:r>
              <a:rPr lang="en-US" sz="2000" dirty="0"/>
              <a:t>Best performing campaign is the Community Engagement with an engagement rate of 8.38%</a:t>
            </a:r>
          </a:p>
          <a:p>
            <a:r>
              <a:rPr lang="en-US" sz="2000" dirty="0"/>
              <a:t>This is more than double the engagement rates of the other campaigns</a:t>
            </a:r>
          </a:p>
        </p:txBody>
      </p:sp>
      <p:sp>
        <p:nvSpPr>
          <p:cNvPr id="60" name="Rectangle 5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BD25C920-3C6F-60CA-20CD-3F63CE91CF02}"/>
              </a:ext>
            </a:extLst>
          </p:cNvPr>
          <p:cNvGraphicFramePr>
            <a:graphicFrameLocks/>
          </p:cNvGraphicFramePr>
          <p:nvPr>
            <p:extLst>
              <p:ext uri="{D42A27DB-BD31-4B8C-83A1-F6EECF244321}">
                <p14:modId xmlns:p14="http://schemas.microsoft.com/office/powerpoint/2010/main" val="3591473742"/>
              </p:ext>
            </p:extLst>
          </p:nvPr>
        </p:nvGraphicFramePr>
        <p:xfrm>
          <a:off x="7421373" y="627954"/>
          <a:ext cx="4235516" cy="53533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682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37">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39">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E15F7-7D9D-E407-C411-C6444F20C5FB}"/>
              </a:ext>
            </a:extLst>
          </p:cNvPr>
          <p:cNvSpPr>
            <a:spLocks noGrp="1"/>
          </p:cNvSpPr>
          <p:nvPr>
            <p:ph type="title"/>
          </p:nvPr>
        </p:nvSpPr>
        <p:spPr>
          <a:xfrm>
            <a:off x="581646" y="349664"/>
            <a:ext cx="5845571" cy="1638377"/>
          </a:xfrm>
        </p:spPr>
        <p:txBody>
          <a:bodyPr anchor="b">
            <a:normAutofit/>
          </a:bodyPr>
          <a:lstStyle/>
          <a:p>
            <a:r>
              <a:rPr lang="en-US" sz="4800" dirty="0"/>
              <a:t>Additional Insights</a:t>
            </a:r>
          </a:p>
        </p:txBody>
      </p:sp>
      <p:sp>
        <p:nvSpPr>
          <p:cNvPr id="30" name="Content Placeholder 8">
            <a:extLst>
              <a:ext uri="{FF2B5EF4-FFF2-40B4-BE49-F238E27FC236}">
                <a16:creationId xmlns:a16="http://schemas.microsoft.com/office/drawing/2014/main" id="{C5779EEF-9C8B-9967-B7B0-7BDABD979B32}"/>
              </a:ext>
            </a:extLst>
          </p:cNvPr>
          <p:cNvSpPr>
            <a:spLocks noGrp="1"/>
          </p:cNvSpPr>
          <p:nvPr>
            <p:ph idx="1"/>
          </p:nvPr>
        </p:nvSpPr>
        <p:spPr>
          <a:xfrm>
            <a:off x="587988" y="2620641"/>
            <a:ext cx="5837750" cy="3023702"/>
          </a:xfrm>
        </p:spPr>
        <p:txBody>
          <a:bodyPr anchor="ctr">
            <a:normAutofit/>
          </a:bodyPr>
          <a:lstStyle/>
          <a:p>
            <a:r>
              <a:rPr lang="en-US" sz="2000" dirty="0"/>
              <a:t>The account with the best engagement rate is from our Facebook account (17.70%) and this is much higher than the other social media platform accounts</a:t>
            </a:r>
          </a:p>
          <a:p>
            <a:r>
              <a:rPr lang="en-US" sz="2000" dirty="0"/>
              <a:t>Our TikTok account is the second best performing social media platform</a:t>
            </a:r>
          </a:p>
        </p:txBody>
      </p:sp>
      <p:sp>
        <p:nvSpPr>
          <p:cNvPr id="65" name="Rectangle 4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43">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45">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hart 14">
            <a:extLst>
              <a:ext uri="{FF2B5EF4-FFF2-40B4-BE49-F238E27FC236}">
                <a16:creationId xmlns:a16="http://schemas.microsoft.com/office/drawing/2014/main" id="{E91FBD11-3F74-E646-41BF-FC1687C4F34C}"/>
              </a:ext>
            </a:extLst>
          </p:cNvPr>
          <p:cNvGraphicFramePr>
            <a:graphicFrameLocks/>
          </p:cNvGraphicFramePr>
          <p:nvPr>
            <p:extLst>
              <p:ext uri="{D42A27DB-BD31-4B8C-83A1-F6EECF244321}">
                <p14:modId xmlns:p14="http://schemas.microsoft.com/office/powerpoint/2010/main" val="2071862901"/>
              </p:ext>
            </p:extLst>
          </p:nvPr>
        </p:nvGraphicFramePr>
        <p:xfrm>
          <a:off x="7421373" y="627954"/>
          <a:ext cx="4235516" cy="53533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2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1383</Words>
  <Application>Microsoft Office PowerPoint</Application>
  <PresentationFormat>Widescreen</PresentationFormat>
  <Paragraphs>103</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DA Intern Assessment</vt:lpstr>
      <vt:lpstr>Objective</vt:lpstr>
      <vt:lpstr>Typical Engagement Rate</vt:lpstr>
      <vt:lpstr>Day of the Week Vs. Engagement Rates</vt:lpstr>
      <vt:lpstr>Time Vs. Engagement Rates</vt:lpstr>
      <vt:lpstr>Game Titles</vt:lpstr>
      <vt:lpstr>Media Type</vt:lpstr>
      <vt:lpstr>Campaign</vt:lpstr>
      <vt:lpstr>Additional Insights</vt:lpstr>
      <vt:lpstr>Additional Insights</vt:lpstr>
      <vt:lpstr>Additional Insights</vt:lpstr>
      <vt:lpstr>Based on our discoveries, we now define a posting strategy for our social channels</vt:lpstr>
      <vt:lpstr>How to Expand Presence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 Intern Assessment</dc:title>
  <dc:creator>Aaron Chao</dc:creator>
  <cp:lastModifiedBy>Aaron Chao</cp:lastModifiedBy>
  <cp:revision>1</cp:revision>
  <dcterms:created xsi:type="dcterms:W3CDTF">2023-05-26T03:04:46Z</dcterms:created>
  <dcterms:modified xsi:type="dcterms:W3CDTF">2023-05-26T22:54:56Z</dcterms:modified>
</cp:coreProperties>
</file>