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9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5000" autoAdjust="0"/>
    <p:restoredTop sz="94660"/>
  </p:normalViewPr>
  <p:slideViewPr>
    <p:cSldViewPr snapToGrid="0">
      <p:cViewPr varScale="1">
        <p:scale>
          <a:sx n="100" d="100"/>
          <a:sy n="100" d="100"/>
        </p:scale>
        <p:origin x="1382" y="72"/>
      </p:cViewPr>
      <p:guideLst>
        <p:guide orient="horz" pos="2155"/>
        <p:guide pos="28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heme" Target="theme/theme1.xml"  /><Relationship Id="rId17"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75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세로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50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세로 제목 및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301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082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384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1762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구역 머리글">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667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콘텐츠 2개">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97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비교">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1846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제목만">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847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캡션 있는 콘텐츠">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678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323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캡션 있는 그림">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859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제목 및 세로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936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세로 제목 및 텍스트">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67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구역 머리글">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6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87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40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56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74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87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캡션 있는 그림">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23683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324535"/>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 id="2147483972" r:id="rId17"/>
    <p:sldLayoutId id="2147483973" r:id="rId18"/>
    <p:sldLayoutId id="2147483974" r:id="rId19"/>
    <p:sldLayoutId id="2147483975" r:id="rId20"/>
    <p:sldLayoutId id="2147483976" r:id="rId21"/>
    <p:sldLayoutId id="2147483977" r:id="rId22"/>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hyperlink" Target="http://www.engjournal.co.kr" TargetMode="External" /><Relationship Id="rId4" Type="http://schemas.openxmlformats.org/officeDocument/2006/relationships/hyperlink" Target="https://www.hankookilbo.com/News/Read/201912151899073820" TargetMode="External" /><Relationship Id="rId5" Type="http://schemas.openxmlformats.org/officeDocument/2006/relationships/hyperlink" Target="https://journals.sagepub.com/doi/full/10.1177/0020294019858088"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1.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 Id="rId3" Type="http://schemas.openxmlformats.org/officeDocument/2006/relationships/image" Target="../media/image4.jpeg"  /><Relationship Id="rId4" Type="http://schemas.openxmlformats.org/officeDocument/2006/relationships/image" Target="../media/image5.png"  /><Relationship Id="rId5" Type="http://schemas.openxmlformats.org/officeDocument/2006/relationships/image" Target="../media/image6.png"  /><Relationship Id="rId6" Type="http://schemas.openxmlformats.org/officeDocument/2006/relationships/image" Target="../media/image7.png"  /><Relationship Id="rId7" Type="http://schemas.openxmlformats.org/officeDocument/2006/relationships/image" Target="../media/image8.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9.png"  /><Relationship Id="rId4" Type="http://schemas.openxmlformats.org/officeDocument/2006/relationships/image" Target="../media/image10.png"  /><Relationship Id="rId5" Type="http://schemas.openxmlformats.org/officeDocument/2006/relationships/image" Target="../media/image1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2.png"  /><Relationship Id="rId4" Type="http://schemas.openxmlformats.org/officeDocument/2006/relationships/image" Target="../media/image13.png"  /><Relationship Id="rId5" Type="http://schemas.openxmlformats.org/officeDocument/2006/relationships/image" Target="../media/image1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5.jpeg"  /><Relationship Id="rId4" Type="http://schemas.openxmlformats.org/officeDocument/2006/relationships/image" Target="../media/image16.jpeg"  /><Relationship Id="rId5" Type="http://schemas.openxmlformats.org/officeDocument/2006/relationships/image" Target="../media/image17.jpe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1"/>
        </a:solidFill>
      </p:bgPr>
    </p:bg>
    <p:spTree>
      <p:nvGrpSpPr>
        <p:cNvPr id="1" name=""/>
        <p:cNvGrpSpPr/>
        <p:nvPr/>
      </p:nvGrpSpPr>
      <p:grpSpPr>
        <a:xfrm>
          <a:off x="0" y="0"/>
          <a:ext cx="0" cy="0"/>
          <a:chOff x="0" y="0"/>
          <a:chExt cx="0" cy="0"/>
        </a:xfrm>
      </p:grpSpPr>
      <p:grpSp>
        <p:nvGrpSpPr>
          <p:cNvPr id="6" name="그룹 5"/>
          <p:cNvGrpSpPr/>
          <p:nvPr/>
        </p:nvGrpSpPr>
        <p:grpSpPr>
          <a:xfrm rot="0">
            <a:off x="0" y="1521618"/>
            <a:ext cx="9144000" cy="3814764"/>
            <a:chOff x="0" y="1521618"/>
            <a:chExt cx="9144000" cy="3814764"/>
          </a:xfrm>
        </p:grpSpPr>
        <p:pic>
          <p:nvPicPr>
            <p:cNvPr id="13" name="그림 12"/>
            <p:cNvPicPr>
              <a:picLocks noChangeAspect="1"/>
            </p:cNvPicPr>
            <p:nvPr/>
          </p:nvPicPr>
          <p:blipFill rotWithShape="1">
            <a:blip r:embed="rId2"/>
            <a:srcRect l="16620" r="16620" b="85450"/>
            <a:stretch>
              <a:fillRect/>
            </a:stretch>
          </p:blipFill>
          <p:spPr>
            <a:xfrm>
              <a:off x="2305049" y="1521618"/>
              <a:ext cx="4533902" cy="498384"/>
            </a:xfrm>
            <a:prstGeom prst="rect">
              <a:avLst/>
            </a:prstGeom>
          </p:spPr>
        </p:pic>
        <p:pic>
          <p:nvPicPr>
            <p:cNvPr id="34" name="그림 33"/>
            <p:cNvPicPr>
              <a:picLocks noChangeAspect="1"/>
            </p:cNvPicPr>
            <p:nvPr/>
          </p:nvPicPr>
          <p:blipFill rotWithShape="1">
            <a:blip r:embed="rId3"/>
            <a:srcRect l="16620" r="16620" b="85450"/>
            <a:stretch>
              <a:fillRect/>
            </a:stretch>
          </p:blipFill>
          <p:spPr>
            <a:xfrm flipV="1">
              <a:off x="2457449" y="4837998"/>
              <a:ext cx="4533902" cy="498384"/>
            </a:xfrm>
            <a:prstGeom prst="rect">
              <a:avLst/>
            </a:prstGeom>
          </p:spPr>
        </p:pic>
        <p:sp>
          <p:nvSpPr>
            <p:cNvPr id="12" name="자유형 11"/>
            <p:cNvSpPr/>
            <p:nvPr/>
          </p:nvSpPr>
          <p:spPr>
            <a:xfrm>
              <a:off x="0" y="1842799"/>
              <a:ext cx="9144000" cy="3172403"/>
            </a:xfrm>
            <a:custGeom>
              <a:avLst/>
              <a:gdLst>
                <a:gd name="connsiteX0" fmla="*/ 0 w 9144000"/>
                <a:gd name="connsiteY0" fmla="*/ 0 h 3172403"/>
                <a:gd name="connsiteX1" fmla="*/ 2180273 w 9144000"/>
                <a:gd name="connsiteY1" fmla="*/ 0 h 3172403"/>
                <a:gd name="connsiteX2" fmla="*/ 2342341 w 9144000"/>
                <a:gd name="connsiteY2" fmla="*/ 160951 h 3172403"/>
                <a:gd name="connsiteX3" fmla="*/ 6801658 w 9144000"/>
                <a:gd name="connsiteY3" fmla="*/ 160951 h 3172403"/>
                <a:gd name="connsiteX4" fmla="*/ 6963727 w 9144000"/>
                <a:gd name="connsiteY4" fmla="*/ 0 h 3172403"/>
                <a:gd name="connsiteX5" fmla="*/ 9144000 w 9144000"/>
                <a:gd name="connsiteY5" fmla="*/ 0 h 3172403"/>
                <a:gd name="connsiteX6" fmla="*/ 9144000 w 9144000"/>
                <a:gd name="connsiteY6" fmla="*/ 3172403 h 3172403"/>
                <a:gd name="connsiteX7" fmla="*/ 6963728 w 9144000"/>
                <a:gd name="connsiteY7" fmla="*/ 3172403 h 3172403"/>
                <a:gd name="connsiteX8" fmla="*/ 6801658 w 9144000"/>
                <a:gd name="connsiteY8" fmla="*/ 3011451 h 3172403"/>
                <a:gd name="connsiteX9" fmla="*/ 2342341 w 9144000"/>
                <a:gd name="connsiteY9" fmla="*/ 3011451 h 3172403"/>
                <a:gd name="connsiteX10" fmla="*/ 2180272 w 9144000"/>
                <a:gd name="connsiteY10" fmla="*/ 3172403 h 3172403"/>
                <a:gd name="connsiteX11" fmla="*/ 0 w 9144000"/>
                <a:gd name="connsiteY11" fmla="*/ 3172403 h 31724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3172403">
                  <a:moveTo>
                    <a:pt x="0" y="0"/>
                  </a:moveTo>
                  <a:lnTo>
                    <a:pt x="2180273" y="0"/>
                  </a:lnTo>
                  <a:lnTo>
                    <a:pt x="2342341" y="160951"/>
                  </a:lnTo>
                  <a:lnTo>
                    <a:pt x="6801658" y="160951"/>
                  </a:lnTo>
                  <a:lnTo>
                    <a:pt x="6963727" y="0"/>
                  </a:lnTo>
                  <a:lnTo>
                    <a:pt x="9144000" y="0"/>
                  </a:lnTo>
                  <a:lnTo>
                    <a:pt x="9144000" y="3172403"/>
                  </a:lnTo>
                  <a:lnTo>
                    <a:pt x="6963728" y="3172403"/>
                  </a:lnTo>
                  <a:lnTo>
                    <a:pt x="6801658" y="3011451"/>
                  </a:lnTo>
                  <a:lnTo>
                    <a:pt x="2342341" y="3011451"/>
                  </a:lnTo>
                  <a:lnTo>
                    <a:pt x="2180272" y="3172403"/>
                  </a:lnTo>
                  <a:lnTo>
                    <a:pt x="0" y="3172403"/>
                  </a:lnTo>
                  <a:close/>
                </a:path>
              </a:pathLst>
            </a:custGeom>
            <a:gradFill>
              <a:gsLst>
                <a:gs pos="0">
                  <a:srgbClr val="323842"/>
                </a:gs>
                <a:gs pos="5000">
                  <a:srgbClr val="262b32"/>
                </a:gs>
                <a:gs pos="50000">
                  <a:srgbClr val="1e232a"/>
                </a:gs>
                <a:gs pos="95000">
                  <a:srgbClr val="262b32"/>
                </a:gs>
                <a:gs pos="100000">
                  <a:srgbClr val="32384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ko-KR" altLang="en-US">
                <a:latin typeface="나눔고딕 ExtraBold"/>
                <a:ea typeface="나눔고딕 ExtraBold"/>
              </a:endParaRPr>
            </a:p>
          </p:txBody>
        </p:sp>
      </p:grpSp>
      <p:sp>
        <p:nvSpPr>
          <p:cNvPr id="9" name="TextBox 8"/>
          <p:cNvSpPr txBox="1"/>
          <p:nvPr/>
        </p:nvSpPr>
        <p:spPr>
          <a:xfrm>
            <a:off x="508634" y="2896838"/>
            <a:ext cx="8164830" cy="749332"/>
          </a:xfrm>
          <a:prstGeom prst="rect">
            <a:avLst/>
          </a:prstGeom>
          <a:noFill/>
          <a:scene3d>
            <a:camera prst="obliqueBottomLeft"/>
            <a:lightRig rig="threePt" dir="t"/>
          </a:scene3d>
        </p:spPr>
        <p:txBody>
          <a:bodyPr wrap="none">
            <a:spAutoFit/>
          </a:bodyPr>
          <a:lstStyle/>
          <a:p>
            <a:pPr algn="ctr">
              <a:defRPr/>
            </a:pPr>
            <a:r>
              <a:rPr lang="en-US" altLang="ko-KR" sz="4400" b="1" spc="-150">
                <a:solidFill>
                  <a:schemeClr val="bg1"/>
                </a:solidFill>
                <a:latin typeface="나눔바른고딕"/>
                <a:ea typeface="나눔바른고딕"/>
              </a:rPr>
              <a:t>IoT</a:t>
            </a:r>
            <a:r>
              <a:rPr lang="ko-KR" altLang="en-US" sz="4400" b="1" spc="-150">
                <a:solidFill>
                  <a:schemeClr val="bg1"/>
                </a:solidFill>
                <a:latin typeface="나눔바른고딕"/>
                <a:ea typeface="나눔바른고딕"/>
              </a:rPr>
              <a:t> 기반의 블랙아이스 탐지시스템</a:t>
            </a:r>
            <a:endParaRPr lang="ko-KR" altLang="en-US" sz="4400" b="1" spc="-150">
              <a:solidFill>
                <a:schemeClr val="bg1"/>
              </a:solidFill>
              <a:latin typeface="나눔바른고딕"/>
              <a:ea typeface="나눔바른고딕"/>
            </a:endParaRPr>
          </a:p>
        </p:txBody>
      </p:sp>
      <p:sp>
        <p:nvSpPr>
          <p:cNvPr id="10" name="육각형 9"/>
          <p:cNvSpPr/>
          <p:nvPr/>
        </p:nvSpPr>
        <p:spPr>
          <a:xfrm rot="5400000">
            <a:off x="4256135" y="2416818"/>
            <a:ext cx="631731" cy="544596"/>
          </a:xfrm>
          <a:prstGeom prst="hexagon">
            <a:avLst>
              <a:gd name="adj" fmla="val 25000"/>
              <a:gd name="vf" fmla="val 115470"/>
            </a:avLst>
          </a:prstGeom>
          <a:noFill/>
          <a:ln w="57150">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16" name="TextBox 15"/>
          <p:cNvSpPr txBox="1"/>
          <p:nvPr/>
        </p:nvSpPr>
        <p:spPr>
          <a:xfrm>
            <a:off x="2785110" y="3666279"/>
            <a:ext cx="3688080" cy="369332"/>
          </a:xfrm>
          <a:prstGeom prst="rect">
            <a:avLst/>
          </a:prstGeom>
          <a:noFill/>
          <a:scene3d>
            <a:camera prst="obliqueBottomLeft"/>
            <a:lightRig rig="threePt" dir="t"/>
          </a:scene3d>
        </p:spPr>
        <p:txBody>
          <a:bodyPr wrap="none">
            <a:spAutoFit/>
          </a:bodyPr>
          <a:lstStyle/>
          <a:p>
            <a:pPr algn="ctr">
              <a:defRPr/>
            </a:pPr>
            <a:r>
              <a:rPr lang="en-US" altLang="ko-KR" spc="-150">
                <a:solidFill>
                  <a:srgbClr val="1176c8"/>
                </a:solidFill>
                <a:latin typeface="나눔고딕 ExtraBold"/>
                <a:ea typeface="나눔고딕 ExtraBold"/>
              </a:rPr>
              <a:t>IoT</a:t>
            </a:r>
            <a:r>
              <a:rPr lang="ko-KR" altLang="en-US" spc="-150">
                <a:solidFill>
                  <a:srgbClr val="1176c8"/>
                </a:solidFill>
                <a:latin typeface="나눔고딕 ExtraBold"/>
                <a:ea typeface="나눔고딕 ExtraBold"/>
              </a:rPr>
              <a:t> </a:t>
            </a:r>
            <a:r>
              <a:rPr lang="en-US" altLang="ko-KR" spc="-150">
                <a:solidFill>
                  <a:srgbClr val="1176c8"/>
                </a:solidFill>
                <a:latin typeface="나눔고딕 ExtraBold"/>
                <a:ea typeface="나눔고딕 ExtraBold"/>
              </a:rPr>
              <a:t> based  Black - Ice  Detection  System </a:t>
            </a:r>
            <a:endParaRPr lang="en-US" altLang="ko-KR" spc="-150">
              <a:solidFill>
                <a:srgbClr val="1176c8"/>
              </a:solidFill>
              <a:latin typeface="나눔고딕 ExtraBold"/>
              <a:ea typeface="나눔고딕 ExtraBold"/>
            </a:endParaRPr>
          </a:p>
        </p:txBody>
      </p:sp>
      <p:sp>
        <p:nvSpPr>
          <p:cNvPr id="17" name="TextBox 16"/>
          <p:cNvSpPr txBox="1"/>
          <p:nvPr/>
        </p:nvSpPr>
        <p:spPr>
          <a:xfrm>
            <a:off x="2950377" y="4108811"/>
            <a:ext cx="3243245" cy="823234"/>
          </a:xfrm>
          <a:prstGeom prst="rect">
            <a:avLst/>
          </a:prstGeom>
          <a:noFill/>
          <a:scene3d>
            <a:camera prst="obliqueBottomRight"/>
            <a:lightRig rig="threePt" dir="t"/>
          </a:scene3d>
        </p:spPr>
        <p:txBody>
          <a:bodyPr wrap="square">
            <a:spAutoFit/>
          </a:bodyPr>
          <a:lstStyle/>
          <a:p>
            <a:pPr algn="ctr">
              <a:defRPr/>
            </a:pPr>
            <a:r>
              <a:rPr lang="en-US" altLang="ko-KR" sz="1200" spc="-150">
                <a:solidFill>
                  <a:schemeClr val="bg1"/>
                </a:solidFill>
                <a:latin typeface="함초롬바탕"/>
                <a:ea typeface="함초롬바탕"/>
                <a:cs typeface="함초롬바탕"/>
              </a:rPr>
              <a:t>2016154033 </a:t>
            </a:r>
            <a:r>
              <a:rPr lang="ko-KR" altLang="en-US" sz="1200" spc="-150">
                <a:solidFill>
                  <a:schemeClr val="bg1"/>
                </a:solidFill>
                <a:latin typeface="함초롬바탕"/>
                <a:ea typeface="함초롬바탕"/>
                <a:cs typeface="함초롬바탕"/>
              </a:rPr>
              <a:t>차수빈</a:t>
            </a:r>
            <a:endParaRPr lang="en-US" altLang="ko-KR" sz="1200" spc="-150">
              <a:solidFill>
                <a:schemeClr val="bg1"/>
              </a:solidFill>
              <a:latin typeface="함초롬바탕"/>
              <a:ea typeface="함초롬바탕"/>
              <a:cs typeface="함초롬바탕"/>
            </a:endParaRPr>
          </a:p>
          <a:p>
            <a:pPr algn="ctr">
              <a:defRPr/>
            </a:pPr>
            <a:r>
              <a:rPr lang="en-US" altLang="ko-KR" sz="1200" spc="-150">
                <a:solidFill>
                  <a:schemeClr val="bg1"/>
                </a:solidFill>
                <a:latin typeface="함초롬바탕"/>
                <a:ea typeface="함초롬바탕"/>
                <a:cs typeface="함초롬바탕"/>
              </a:rPr>
              <a:t>2016154004</a:t>
            </a:r>
            <a:r>
              <a:rPr lang="ko-KR" altLang="en-US" sz="1200" spc="-150">
                <a:solidFill>
                  <a:schemeClr val="bg1"/>
                </a:solidFill>
                <a:latin typeface="함초롬바탕"/>
                <a:ea typeface="함초롬바탕"/>
                <a:cs typeface="함초롬바탕"/>
              </a:rPr>
              <a:t>  권오제</a:t>
            </a:r>
            <a:r>
              <a:rPr lang="en-US" altLang="ko-KR" sz="1200" spc="-150">
                <a:solidFill>
                  <a:schemeClr val="bg1"/>
                </a:solidFill>
                <a:latin typeface="함초롬바탕"/>
                <a:ea typeface="함초롬바탕"/>
                <a:cs typeface="함초롬바탕"/>
              </a:rPr>
              <a:t> </a:t>
            </a:r>
            <a:endParaRPr lang="ko-KR" altLang="en-US" sz="1200" spc="-150">
              <a:solidFill>
                <a:schemeClr val="bg1"/>
              </a:solidFill>
              <a:latin typeface="함초롬바탕"/>
              <a:cs typeface="함초롬바탕"/>
            </a:endParaRPr>
          </a:p>
          <a:p>
            <a:pPr algn="ctr">
              <a:defRPr/>
            </a:pPr>
            <a:r>
              <a:rPr lang="en-US" altLang="ko-KR" sz="1200" spc="-150">
                <a:solidFill>
                  <a:schemeClr val="bg1"/>
                </a:solidFill>
                <a:latin typeface="함초롬바탕"/>
                <a:ea typeface="함초롬바탕"/>
                <a:cs typeface="함초롬바탕"/>
              </a:rPr>
              <a:t>2016154034</a:t>
            </a:r>
            <a:r>
              <a:rPr lang="ko-KR" altLang="en-US" sz="1200" spc="-150">
                <a:solidFill>
                  <a:schemeClr val="bg1"/>
                </a:solidFill>
                <a:latin typeface="함초롬바탕"/>
                <a:ea typeface="함초롬바탕"/>
                <a:cs typeface="함초롬바탕"/>
              </a:rPr>
              <a:t> 천세빈</a:t>
            </a:r>
            <a:endParaRPr lang="ko-KR" altLang="en-US" sz="1200" spc="-150">
              <a:solidFill>
                <a:schemeClr val="bg1"/>
              </a:solidFill>
              <a:latin typeface="함초롬바탕"/>
              <a:cs typeface="함초롬바탕"/>
            </a:endParaRPr>
          </a:p>
          <a:p>
            <a:pPr algn="ctr">
              <a:defRPr/>
            </a:pPr>
            <a:endParaRPr lang="ko-KR" altLang="en-US" sz="1200" spc="-150">
              <a:solidFill>
                <a:schemeClr val="bg1"/>
              </a:solidFill>
              <a:latin typeface="함초롬바탕"/>
              <a:cs typeface="함초롬바탕"/>
            </a:endParaRPr>
          </a:p>
        </p:txBody>
      </p:sp>
      <p:sp>
        <p:nvSpPr>
          <p:cNvPr id="35" name="TextBox 16"/>
          <p:cNvSpPr txBox="1"/>
          <p:nvPr/>
        </p:nvSpPr>
        <p:spPr>
          <a:xfrm>
            <a:off x="6284129" y="4613636"/>
            <a:ext cx="3243246" cy="270784"/>
          </a:xfrm>
          <a:prstGeom prst="rect">
            <a:avLst/>
          </a:prstGeom>
          <a:noFill/>
          <a:scene3d>
            <a:camera prst="obliqueBottomRight"/>
            <a:lightRig rig="threePt" dir="t"/>
          </a:scene3d>
        </p:spPr>
        <p:txBody>
          <a:bodyPr wrap="square">
            <a:spAutoFit/>
          </a:bodyPr>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200" b="0" i="0" u="none" strike="noStrike" kern="1200" cap="none" spc="-150" normalizeH="0" baseline="0" mc:Ignorable="hp" hp:hslEmbossed="0">
                <a:solidFill>
                  <a:srgbClr val="ffffff"/>
                </a:solidFill>
                <a:latin typeface="함초롬바탕"/>
                <a:ea typeface="함초롬바탕"/>
                <a:cs typeface="함초롬바탕"/>
              </a:rPr>
              <a:t>지도교수 </a:t>
            </a:r>
            <a:r>
              <a:rPr xmlns:mc="http://schemas.openxmlformats.org/markup-compatibility/2006" xmlns:hp="http://schemas.haansoft.com/office/presentation/8.0" kumimoji="0" lang="en-US" altLang="ko-KR" sz="1200" b="0" i="0" u="none" strike="noStrike" kern="1200" cap="none" spc="-150" normalizeH="0" baseline="0" mc:Ignorable="hp" hp:hslEmbossed="0">
                <a:solidFill>
                  <a:srgbClr val="ffffff"/>
                </a:solidFill>
                <a:latin typeface="함초롬바탕"/>
                <a:ea typeface="함초롬바탕"/>
                <a:cs typeface="함초롬바탕"/>
              </a:rPr>
              <a:t>:</a:t>
            </a:r>
            <a:r>
              <a:rPr xmlns:mc="http://schemas.openxmlformats.org/markup-compatibility/2006" xmlns:hp="http://schemas.haansoft.com/office/presentation/8.0" kumimoji="0" lang="ko-KR" altLang="en-US" sz="1200" b="0" i="0" u="none" strike="noStrike" kern="1200" cap="none" spc="-150" normalizeH="0" baseline="0" mc:Ignorable="hp" hp:hslEmbossed="0">
                <a:solidFill>
                  <a:srgbClr val="ffffff"/>
                </a:solidFill>
                <a:latin typeface="함초롬바탕"/>
                <a:ea typeface="함초롬바탕"/>
                <a:cs typeface="함초롬바탕"/>
              </a:rPr>
              <a:t> 최진구 교수님</a:t>
            </a:r>
            <a:endParaRPr xmlns:mc="http://schemas.openxmlformats.org/markup-compatibility/2006" xmlns:hp="http://schemas.haansoft.com/office/presentation/8.0" kumimoji="0" lang="ko-KR" altLang="en-US" sz="1200" b="0" i="0" u="none" strike="noStrike" kern="1200" cap="none" spc="-150" normalizeH="0" baseline="0" mc:Ignorable="hp" hp:hslEmbossed="0">
              <a:solidFill>
                <a:srgbClr val="ffffff"/>
              </a:solidFill>
              <a:latin typeface="함초롬바탕"/>
              <a:cs typeface="함초롬바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30260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수행 일정</a:t>
            </a:r>
            <a:endParaRPr lang="ko-KR" altLang="en-US" sz="2800" spc="-150">
              <a:solidFill>
                <a:schemeClr val="bg1"/>
              </a:solidFill>
              <a:latin typeface="나눔바른고딕"/>
              <a:ea typeface="나눔바른고딕"/>
            </a:endParaRPr>
          </a:p>
        </p:txBody>
      </p:sp>
      <p:graphicFrame>
        <p:nvGraphicFramePr>
          <p:cNvPr id="41" name=""/>
          <p:cNvGraphicFramePr>
            <a:graphicFrameLocks noGrp="1"/>
          </p:cNvGraphicFramePr>
          <p:nvPr/>
        </p:nvGraphicFramePr>
        <p:xfrm>
          <a:off x="913130" y="2314575"/>
          <a:ext cx="7317738" cy="3949337"/>
        </p:xfrm>
        <a:graphic>
          <a:graphicData uri="http://schemas.openxmlformats.org/drawingml/2006/table">
            <a:tbl>
              <a:tblPr firstRow="1" bandRow="1"/>
              <a:tblGrid>
                <a:gridCol w="630306"/>
                <a:gridCol w="1095672"/>
                <a:gridCol w="423395"/>
                <a:gridCol w="413822"/>
                <a:gridCol w="421922"/>
                <a:gridCol w="413822"/>
                <a:gridCol w="413822"/>
                <a:gridCol w="414559"/>
                <a:gridCol w="413822"/>
                <a:gridCol w="413822"/>
                <a:gridCol w="414559"/>
                <a:gridCol w="413822"/>
                <a:gridCol w="424867"/>
                <a:gridCol w="1009521"/>
              </a:tblGrid>
              <a:tr h="577215">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항목</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indent="406400"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월 </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p>
                      <a:pPr indent="406400" algn="just">
                        <a:spcBef>
                          <a:spcPts val="0"/>
                        </a:spcBef>
                        <a:spcAft>
                          <a:spcPts val="0"/>
                        </a:spcAft>
                        <a:defRPr/>
                      </a:pP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p>
                      <a:pPr indent="406400" algn="just">
                        <a:spcBef>
                          <a:spcPts val="0"/>
                        </a:spcBef>
                        <a:spcAft>
                          <a:spcPts val="0"/>
                        </a:spcAft>
                        <a:defRPr/>
                      </a:pP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p>
                      <a:pPr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상세내용</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lnTlToBr w="0">
                      <a:solidFill>
                        <a:srgbClr val="000000">
                          <a:alpha val="100000"/>
                        </a:srgbClr>
                      </a:solidFill>
                      <a:prstDash val="solid"/>
                    </a:lnTlToBr>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12</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1</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2</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3</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4</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5</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6</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7</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8</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9</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lang="EN-US" sz="800" b="0" i="0" u="none" strike="noStrike" mc:Ignorable="hp" hp:hslEmbossed="0">
                          <a:solidFill>
                            <a:srgbClr val="000000"/>
                          </a:solidFill>
                          <a:latin typeface="맑은 고딕"/>
                          <a:ea typeface="맑은 고딕"/>
                        </a:rPr>
                        <a:t>10</a:t>
                      </a: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월</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800" b="0" i="0" u="none" strike="noStrike" mc:Ignorable="hp" hp:hslEmbossed="0">
                          <a:solidFill>
                            <a:srgbClr val="000000"/>
                          </a:solidFill>
                          <a:latin typeface="맑은 고딕"/>
                          <a:ea typeface="맑은 고딕"/>
                        </a:rPr>
                        <a:t>산출물</a:t>
                      </a:r>
                      <a:endParaRPr xmlns:mc="http://schemas.openxmlformats.org/markup-compatibility/2006" xmlns:hp="http://schemas.haansoft.com/office/presentation/8.0" sz="800" b="0"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r>
              <a:tr h="535340">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계획서 작성</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프로젝트 계획서</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 </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제안서 작성</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프로젝트계획서</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 </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제안서</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 </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발표자료</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r h="515385">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요구사항 분석</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요구사항 정의 및 분석</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 </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명세</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r h="535340">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설계</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상세 설계</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 </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제안서 발표</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중간보고서</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r h="515385">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구현</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코딩 작업</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중간 발표</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a:t>
                      </a:r>
                      <a:endPar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소스코드</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 </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데모버전</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r h="367665">
                <a:tc rowSpan="2">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시험 및 데모</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spcBef>
                          <a:spcPts val="0"/>
                        </a:spcBef>
                        <a:spcAft>
                          <a:spcPts val="0"/>
                        </a:spcAft>
                        <a:defRPr/>
                      </a:pP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1</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학기 최종 발표</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중간보고서</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r h="367665">
                <a:tc vMerge="1">
                  <a:txBody>
                    <a:bodyPr wrap="square">
                      <a:spAutoFit/>
                    </a:bodyPr>
                    <a:p>
                      <a:pPr>
                        <a:defRPr/>
                      </a:pPr>
                      <a:endParaRPr lang="ko-KR" altLang="en-US"/>
                    </a:p>
                  </a:txBody>
                  <a:tcPr marL="91440" marR="91440">
                    <a:lnL w="8509">
                      <a:solidFill>
                        <a:srgbClr val="0a0000">
                          <a:alpha val="100000"/>
                        </a:srgbClr>
                      </a:solidFill>
                      <a:prstDash val="solid"/>
                    </a:lnL>
                    <a:lnR w="8509">
                      <a:solidFill>
                        <a:srgbClr val="0a0000">
                          <a:alpha val="100000"/>
                        </a:srgbClr>
                      </a:solidFill>
                      <a:prstDash val="solid"/>
                    </a:lnR>
                    <a:lnT w="8509">
                      <a:solidFill>
                        <a:srgbClr val="0a0000">
                          <a:alpha val="100000"/>
                        </a:srgbClr>
                      </a:solidFill>
                      <a:prstDash val="solid"/>
                    </a:lnT>
                    <a:lnB w="8509">
                      <a:solidFill>
                        <a:srgbClr val="0a0000">
                          <a:alpha val="100000"/>
                        </a:srgbClr>
                      </a:solidFill>
                      <a:prstDash val="solid"/>
                    </a:lnB>
                  </a:tcPr>
                </a:tc>
                <a:tc>
                  <a:txBody>
                    <a:bodyPr vert="horz" wrap="square" lIns="91440" tIns="45720" rIns="91440" bIns="45720" anchor="t" anchorCtr="0">
                      <a:spAutoFit/>
                    </a:bodyPr>
                    <a:p>
                      <a:pP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성능 개선</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완성도 증가</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a:t>
                      </a:r>
                      <a:endPar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데모버전</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r h="535340">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보고서 작성</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최종 보고서</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논문 작성</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p>
                      <a:pPr>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최종 발표</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defRPr/>
                      </a:pPr>
                      <a:endParaRPr lang="ko-KR" altLang="en-US"/>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808080">
                        <a:alpha val="100000"/>
                      </a:srgbClr>
                    </a:solidFill>
                  </a:tcPr>
                </a:tc>
                <a:tc>
                  <a:txBody>
                    <a:bodyPr vert="horz" wrap="square" lIns="91440" tIns="45720" rIns="91440" bIns="45720" anchor="t" anchorCtr="0">
                      <a:spAutoFit/>
                    </a:bodyPr>
                    <a:p>
                      <a:pPr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최종보고서</a:t>
                      </a:r>
                      <a:r>
                        <a:rPr xmlns:mc="http://schemas.openxmlformats.org/markup-compatibility/2006" xmlns:hp="http://schemas.haansoft.com/office/presentation/8.0" lang="EN-US" sz="800" b="0" i="0" u="none" strike="noStrike" mc:Ignorable="hp" hp:hslEmbossed="0">
                          <a:solidFill>
                            <a:schemeClr val="lt1"/>
                          </a:solidFill>
                          <a:latin typeface="맑은 고딕"/>
                          <a:ea typeface="맑은 고딕"/>
                        </a:rPr>
                        <a:t>, </a:t>
                      </a: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발표자료</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p>
                      <a:pPr algn="just">
                        <a:spcBef>
                          <a:spcPts val="0"/>
                        </a:spcBef>
                        <a:spcAft>
                          <a:spcPts val="0"/>
                        </a:spcAft>
                        <a:defRPr/>
                      </a:pPr>
                      <a:r>
                        <a:rPr xmlns:mc="http://schemas.openxmlformats.org/markup-compatibility/2006" xmlns:hp="http://schemas.haansoft.com/office/presentation/8.0" sz="800" b="0" i="0" u="none" strike="noStrike" mc:Ignorable="hp" hp:hslEmbossed="0">
                          <a:solidFill>
                            <a:schemeClr val="lt1"/>
                          </a:solidFill>
                          <a:latin typeface="맑은 고딕"/>
                          <a:ea typeface="맑은 고딕"/>
                        </a:rPr>
                        <a:t>논문</a:t>
                      </a:r>
                      <a:endParaRPr xmlns:mc="http://schemas.openxmlformats.org/markup-compatibility/2006" xmlns:hp="http://schemas.haansoft.com/office/presentation/8.0" sz="8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3273697"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필요기술 및 참고문헌</a:t>
            </a:r>
            <a:endParaRPr lang="ko-KR" altLang="en-US" sz="2800" spc="-150">
              <a:solidFill>
                <a:schemeClr val="bg1"/>
              </a:solidFill>
              <a:latin typeface="나눔바른고딕"/>
              <a:ea typeface="나눔바른고딕"/>
            </a:endParaRPr>
          </a:p>
        </p:txBody>
      </p:sp>
      <p:sp>
        <p:nvSpPr>
          <p:cNvPr id="41" name=""/>
          <p:cNvSpPr txBox="1"/>
          <p:nvPr/>
        </p:nvSpPr>
        <p:spPr>
          <a:xfrm>
            <a:off x="1042987" y="2000250"/>
            <a:ext cx="7696200" cy="4351020"/>
          </a:xfrm>
          <a:prstGeom prst="rect">
            <a:avLst/>
          </a:prstGeom>
          <a:noFill/>
        </p:spPr>
        <p:txBody>
          <a:bodyPr wrap="square">
            <a:spAutoFit/>
          </a:bodyPr>
          <a:p>
            <a:pPr>
              <a:defRPr/>
            </a:pPr>
            <a:r>
              <a:rPr lang="ko-KR" altLang="en-US" sz="2000" spc="-150">
                <a:solidFill>
                  <a:schemeClr val="bg1"/>
                </a:solidFill>
                <a:latin typeface="-윤디자인웹돋움"/>
                <a:ea typeface="-윤디자인웹돋움"/>
              </a:rPr>
              <a:t>관련연구</a:t>
            </a:r>
            <a:endParaRPr lang="ko-KR" altLang="en-US" sz="2000" spc="-150">
              <a:solidFill>
                <a:schemeClr val="bg1"/>
              </a:solidFill>
              <a:latin typeface="-윤디자인웹돋움"/>
              <a:ea typeface="-윤디자인웹돋움"/>
            </a:endParaRPr>
          </a:p>
          <a:p>
            <a:pPr>
              <a:defRPr/>
            </a:pPr>
            <a:r>
              <a:rPr lang="en-US" altLang="ko-KR" sz="2000" spc="-150">
                <a:solidFill>
                  <a:schemeClr val="bg1"/>
                </a:solidFill>
                <a:latin typeface="-윤디자인웹돋움"/>
                <a:ea typeface="-윤디자인웹돋움"/>
              </a:rPr>
              <a:t>----------------------------------------------------------------------------------------------------------------</a:t>
            </a:r>
            <a:endParaRPr lang="en-US" altLang="ko-KR" sz="2000" spc="-150">
              <a:solidFill>
                <a:schemeClr val="bg1"/>
              </a:solidFill>
              <a:latin typeface="-윤디자인웹돋움"/>
              <a:ea typeface="-윤디자인웹돋움"/>
            </a:endParaRPr>
          </a:p>
          <a:p>
            <a:pPr>
              <a:defRPr/>
            </a:pPr>
            <a:r>
              <a:rPr lang="en-US" altLang="en-US" sz="2000" spc="-150">
                <a:solidFill>
                  <a:schemeClr val="bg1"/>
                </a:solidFill>
                <a:latin typeface="-윤디자인웹돋움"/>
                <a:ea typeface="-윤디자인웹돋움"/>
                <a:hlinkClick r:id="rId3"/>
              </a:rPr>
              <a:t>http://www.engjournal.co.kr</a:t>
            </a:r>
            <a:endParaRPr lang="en-US" altLang="en-US" sz="2000" spc="-150">
              <a:solidFill>
                <a:schemeClr val="bg1"/>
              </a:solidFill>
              <a:latin typeface="-윤디자인웹돋움"/>
              <a:ea typeface="-윤디자인웹돋움"/>
            </a:endParaRPr>
          </a:p>
          <a:p>
            <a:pPr>
              <a:defRPr/>
            </a:pPr>
            <a:endParaRPr lang="en-US" altLang="en-US" sz="2000" spc="-150">
              <a:solidFill>
                <a:schemeClr val="bg1"/>
              </a:solidFill>
              <a:latin typeface="-윤디자인웹돋움"/>
              <a:ea typeface="-윤디자인웹돋움"/>
            </a:endParaRPr>
          </a:p>
          <a:p>
            <a:pPr>
              <a:defRPr/>
            </a:pPr>
            <a:r>
              <a:rPr lang="en-US" altLang="en-US" sz="2000" spc="-150">
                <a:solidFill>
                  <a:schemeClr val="bg1"/>
                </a:solidFill>
                <a:latin typeface="-윤디자인웹돋움"/>
                <a:ea typeface="-윤디자인웹돋움"/>
                <a:hlinkClick r:id="rId4"/>
              </a:rPr>
              <a:t>https://www.hankookilbo.com/News/Read/201912151899073820</a:t>
            </a:r>
            <a:endParaRPr lang="en-US" altLang="en-US" sz="2000" spc="-150">
              <a:solidFill>
                <a:schemeClr val="bg1"/>
              </a:solidFill>
              <a:latin typeface="-윤디자인웹돋움"/>
              <a:ea typeface="-윤디자인웹돋움"/>
            </a:endParaRPr>
          </a:p>
          <a:p>
            <a:pPr>
              <a:defRPr/>
            </a:pPr>
            <a:endParaRPr lang="en-US" altLang="en-US" sz="2000" spc="-150">
              <a:solidFill>
                <a:schemeClr val="bg1"/>
              </a:solidFill>
              <a:latin typeface="-윤디자인웹돋움"/>
              <a:ea typeface="-윤디자인웹돋움"/>
            </a:endParaRPr>
          </a:p>
          <a:p>
            <a:pPr>
              <a:defRPr/>
            </a:pPr>
            <a:r>
              <a:rPr lang="en-US" altLang="en-US" sz="2000" spc="-150">
                <a:solidFill>
                  <a:schemeClr val="bg1"/>
                </a:solidFill>
                <a:latin typeface="-윤디자인웹돋움"/>
                <a:ea typeface="-윤디자인웹돋움"/>
                <a:hlinkClick r:id="rId5"/>
              </a:rPr>
              <a:t>https://journals.sagepub.com/doi/full/10.1177/0020294019858088</a:t>
            </a:r>
            <a:endParaRPr lang="en-US" altLang="en-US" sz="2000" spc="-150">
              <a:solidFill>
                <a:schemeClr val="bg1"/>
              </a:solidFill>
              <a:latin typeface="-윤디자인웹돋움"/>
              <a:ea typeface="-윤디자인웹돋움"/>
            </a:endParaRPr>
          </a:p>
          <a:p>
            <a:pPr>
              <a:defRPr/>
            </a:pPr>
            <a:endParaRPr lang="en-US" altLang="en-US" sz="2000" spc="-150">
              <a:solidFill>
                <a:schemeClr val="bg1"/>
              </a:solidFill>
              <a:latin typeface="-윤디자인웹돋움"/>
              <a:ea typeface="-윤디자인웹돋움"/>
            </a:endParaRPr>
          </a:p>
          <a:p>
            <a:pPr>
              <a:defRPr/>
            </a:pPr>
            <a:endParaRPr lang="en-US" altLang="en-US" sz="2000" spc="-150">
              <a:solidFill>
                <a:schemeClr val="bg1"/>
              </a:solidFill>
              <a:latin typeface="-윤디자인웹돋움"/>
              <a:ea typeface="-윤디자인웹돋움"/>
            </a:endParaRPr>
          </a:p>
          <a:p>
            <a:pPr>
              <a:defRPr/>
            </a:pPr>
            <a:r>
              <a:rPr lang="ko-KR" altLang="en-US" sz="2000" spc="-150">
                <a:solidFill>
                  <a:schemeClr val="bg1"/>
                </a:solidFill>
                <a:latin typeface="-윤디자인웹돋움"/>
                <a:ea typeface="-윤디자인웹돋움"/>
              </a:rPr>
              <a:t>참고 논문</a:t>
            </a:r>
            <a:endParaRPr lang="ko-KR" altLang="en-US" sz="2000" spc="-150">
              <a:solidFill>
                <a:schemeClr val="bg1"/>
              </a:solidFill>
              <a:latin typeface="-윤디자인웹돋움"/>
              <a:ea typeface="-윤디자인웹돋움"/>
            </a:endParaRPr>
          </a:p>
          <a:p>
            <a:pPr>
              <a:defRPr/>
            </a:pPr>
            <a:r>
              <a:rPr lang="en-US" altLang="ko-KR" sz="2000" spc="-150">
                <a:solidFill>
                  <a:schemeClr val="bg1"/>
                </a:solidFill>
                <a:latin typeface="-윤디자인웹돋움"/>
                <a:ea typeface="-윤디자인웹돋움"/>
              </a:rPr>
              <a:t>----------------------------------------------------------------------------------------------------------------</a:t>
            </a:r>
            <a:r>
              <a:rPr lang="en-US" altLang="ko-KR" sz="2000" spc="-150">
                <a:solidFill>
                  <a:schemeClr val="accent6"/>
                </a:solidFill>
                <a:latin typeface="-윤디자인웹돋움"/>
                <a:ea typeface="-윤디자인웹돋움"/>
              </a:rPr>
              <a:t>https://ultragarsas.ktu.lt/index.php/USnd/article/view/17021</a:t>
            </a:r>
            <a:endParaRPr lang="en-US" altLang="ko-KR" sz="2000" spc="-150">
              <a:solidFill>
                <a:schemeClr val="accent6"/>
              </a:solidFill>
              <a:latin typeface="-윤디자인웹돋움"/>
              <a:ea typeface="-윤디자인웹돋움"/>
            </a:endParaRPr>
          </a:p>
          <a:p>
            <a:pPr>
              <a:defRPr/>
            </a:pPr>
            <a:endParaRPr lang="en-US" altLang="ko-KR" sz="2000" spc="-150">
              <a:solidFill>
                <a:schemeClr val="accent6"/>
              </a:solidFill>
              <a:latin typeface="-윤디자인웹돋움"/>
              <a:ea typeface="-윤디자인웹돋움"/>
            </a:endParaRPr>
          </a:p>
          <a:p>
            <a:pPr>
              <a:defRPr/>
            </a:pPr>
            <a:r>
              <a:rPr lang="en-US" altLang="ko-KR" sz="2000" spc="-150">
                <a:solidFill>
                  <a:schemeClr val="accent6"/>
                </a:solidFill>
                <a:latin typeface="-윤디자인웹돋움"/>
                <a:ea typeface="-윤디자인웹돋움"/>
              </a:rPr>
              <a:t>https://www.koreascience.or.kr/article/CFKO202015463051464.page</a:t>
            </a:r>
            <a:endParaRPr lang="en-US" altLang="ko-KR" sz="2000" spc="-150">
              <a:solidFill>
                <a:schemeClr val="accent6"/>
              </a:solidFill>
              <a:latin typeface="-윤디자인웹돋움"/>
              <a:ea typeface="-윤디자인웹돋움"/>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1"/>
        </a:solidFill>
      </p:bgPr>
    </p:bg>
    <p:spTree>
      <p:nvGrpSpPr>
        <p:cNvPr id="1" name=""/>
        <p:cNvGrpSpPr/>
        <p:nvPr/>
      </p:nvGrpSpPr>
      <p:grpSpPr>
        <a:xfrm>
          <a:off x="0" y="0"/>
          <a:ext cx="0" cy="0"/>
          <a:chOff x="0" y="0"/>
          <a:chExt cx="0" cy="0"/>
        </a:xfrm>
      </p:grpSpPr>
      <p:grpSp>
        <p:nvGrpSpPr>
          <p:cNvPr id="15" name="그룹 14"/>
          <p:cNvGrpSpPr/>
          <p:nvPr/>
        </p:nvGrpSpPr>
        <p:grpSpPr>
          <a:xfrm rot="0">
            <a:off x="0" y="1521618"/>
            <a:ext cx="9144000" cy="3814764"/>
            <a:chOff x="0" y="1521618"/>
            <a:chExt cx="9144000" cy="3814764"/>
          </a:xfrm>
        </p:grpSpPr>
        <p:pic>
          <p:nvPicPr>
            <p:cNvPr id="16" name="그림 15"/>
            <p:cNvPicPr>
              <a:picLocks noChangeAspect="1"/>
            </p:cNvPicPr>
            <p:nvPr/>
          </p:nvPicPr>
          <p:blipFill rotWithShape="1">
            <a:blip r:embed="rId2"/>
            <a:srcRect l="16620" r="16620" b="85450"/>
            <a:stretch>
              <a:fillRect/>
            </a:stretch>
          </p:blipFill>
          <p:spPr>
            <a:xfrm>
              <a:off x="2305049" y="1521618"/>
              <a:ext cx="4533902" cy="498384"/>
            </a:xfrm>
            <a:prstGeom prst="rect">
              <a:avLst/>
            </a:prstGeom>
          </p:spPr>
        </p:pic>
        <p:pic>
          <p:nvPicPr>
            <p:cNvPr id="17" name="그림 16"/>
            <p:cNvPicPr>
              <a:picLocks noChangeAspect="1"/>
            </p:cNvPicPr>
            <p:nvPr/>
          </p:nvPicPr>
          <p:blipFill rotWithShape="1">
            <a:blip r:embed="rId3"/>
            <a:srcRect l="16620" r="16620" b="85450"/>
            <a:stretch>
              <a:fillRect/>
            </a:stretch>
          </p:blipFill>
          <p:spPr>
            <a:xfrm flipV="1">
              <a:off x="2457449" y="4837998"/>
              <a:ext cx="4533902" cy="498384"/>
            </a:xfrm>
            <a:prstGeom prst="rect">
              <a:avLst/>
            </a:prstGeom>
          </p:spPr>
        </p:pic>
        <p:sp>
          <p:nvSpPr>
            <p:cNvPr id="18" name="자유형 17"/>
            <p:cNvSpPr/>
            <p:nvPr/>
          </p:nvSpPr>
          <p:spPr>
            <a:xfrm>
              <a:off x="0" y="1842799"/>
              <a:ext cx="9144000" cy="3172403"/>
            </a:xfrm>
            <a:custGeom>
              <a:avLst/>
              <a:gdLst>
                <a:gd name="connsiteX0" fmla="*/ 0 w 9144000"/>
                <a:gd name="connsiteY0" fmla="*/ 0 h 3172403"/>
                <a:gd name="connsiteX1" fmla="*/ 2180273 w 9144000"/>
                <a:gd name="connsiteY1" fmla="*/ 0 h 3172403"/>
                <a:gd name="connsiteX2" fmla="*/ 2342341 w 9144000"/>
                <a:gd name="connsiteY2" fmla="*/ 160951 h 3172403"/>
                <a:gd name="connsiteX3" fmla="*/ 6801658 w 9144000"/>
                <a:gd name="connsiteY3" fmla="*/ 160951 h 3172403"/>
                <a:gd name="connsiteX4" fmla="*/ 6963727 w 9144000"/>
                <a:gd name="connsiteY4" fmla="*/ 0 h 3172403"/>
                <a:gd name="connsiteX5" fmla="*/ 9144000 w 9144000"/>
                <a:gd name="connsiteY5" fmla="*/ 0 h 3172403"/>
                <a:gd name="connsiteX6" fmla="*/ 9144000 w 9144000"/>
                <a:gd name="connsiteY6" fmla="*/ 3172403 h 3172403"/>
                <a:gd name="connsiteX7" fmla="*/ 6963728 w 9144000"/>
                <a:gd name="connsiteY7" fmla="*/ 3172403 h 3172403"/>
                <a:gd name="connsiteX8" fmla="*/ 6801658 w 9144000"/>
                <a:gd name="connsiteY8" fmla="*/ 3011451 h 3172403"/>
                <a:gd name="connsiteX9" fmla="*/ 2342341 w 9144000"/>
                <a:gd name="connsiteY9" fmla="*/ 3011451 h 3172403"/>
                <a:gd name="connsiteX10" fmla="*/ 2180272 w 9144000"/>
                <a:gd name="connsiteY10" fmla="*/ 3172403 h 3172403"/>
                <a:gd name="connsiteX11" fmla="*/ 0 w 9144000"/>
                <a:gd name="connsiteY11" fmla="*/ 3172403 h 31724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3172403">
                  <a:moveTo>
                    <a:pt x="0" y="0"/>
                  </a:moveTo>
                  <a:lnTo>
                    <a:pt x="2180273" y="0"/>
                  </a:lnTo>
                  <a:lnTo>
                    <a:pt x="2342341" y="160951"/>
                  </a:lnTo>
                  <a:lnTo>
                    <a:pt x="6801658" y="160951"/>
                  </a:lnTo>
                  <a:lnTo>
                    <a:pt x="6963727" y="0"/>
                  </a:lnTo>
                  <a:lnTo>
                    <a:pt x="9144000" y="0"/>
                  </a:lnTo>
                  <a:lnTo>
                    <a:pt x="9144000" y="3172403"/>
                  </a:lnTo>
                  <a:lnTo>
                    <a:pt x="6963728" y="3172403"/>
                  </a:lnTo>
                  <a:lnTo>
                    <a:pt x="6801658" y="3011451"/>
                  </a:lnTo>
                  <a:lnTo>
                    <a:pt x="2342341" y="3011451"/>
                  </a:lnTo>
                  <a:lnTo>
                    <a:pt x="2180272" y="3172403"/>
                  </a:lnTo>
                  <a:lnTo>
                    <a:pt x="0" y="3172403"/>
                  </a:lnTo>
                  <a:close/>
                </a:path>
              </a:pathLst>
            </a:custGeom>
            <a:gradFill>
              <a:gsLst>
                <a:gs pos="0">
                  <a:srgbClr val="323842"/>
                </a:gs>
                <a:gs pos="5000">
                  <a:srgbClr val="262b32"/>
                </a:gs>
                <a:gs pos="50000">
                  <a:srgbClr val="1e232a"/>
                </a:gs>
                <a:gs pos="95000">
                  <a:srgbClr val="262b32"/>
                </a:gs>
                <a:gs pos="100000">
                  <a:srgbClr val="32384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ko-KR" altLang="en-US">
                <a:solidFill>
                  <a:prstClr val="white"/>
                </a:solidFill>
                <a:latin typeface="나눔고딕 ExtraBold"/>
                <a:ea typeface="나눔고딕 ExtraBold"/>
              </a:endParaRPr>
            </a:p>
          </p:txBody>
        </p:sp>
      </p:grpSp>
      <p:sp>
        <p:nvSpPr>
          <p:cNvPr id="12" name="TextBox 11"/>
          <p:cNvSpPr txBox="1"/>
          <p:nvPr/>
        </p:nvSpPr>
        <p:spPr>
          <a:xfrm>
            <a:off x="3375660" y="3105835"/>
            <a:ext cx="2402205" cy="635585"/>
          </a:xfrm>
          <a:prstGeom prst="rect">
            <a:avLst/>
          </a:prstGeom>
          <a:noFill/>
          <a:scene3d>
            <a:camera prst="obliqueBottomLeft"/>
            <a:lightRig rig="threePt" dir="t"/>
          </a:scene3d>
        </p:spPr>
        <p:txBody>
          <a:bodyPr wrap="none">
            <a:spAutoFit/>
          </a:bodyPr>
          <a:lstStyle/>
          <a:p>
            <a:pPr algn="ctr">
              <a:defRPr/>
            </a:pPr>
            <a:r>
              <a:rPr lang="ko-KR" altLang="en-US" sz="3600" b="1">
                <a:solidFill>
                  <a:prstClr val="white"/>
                </a:solidFill>
                <a:latin typeface="나눔바른고딕"/>
                <a:ea typeface="나눔바른고딕"/>
              </a:rPr>
              <a:t>감사합니다</a:t>
            </a:r>
            <a:endParaRPr lang="ko-KR" altLang="en-US" sz="3600" b="1">
              <a:solidFill>
                <a:prstClr val="white"/>
              </a:solidFill>
              <a:latin typeface="나눔바른고딕"/>
              <a:ea typeface="나눔바른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1"/>
        </a:solidFill>
      </p:bgPr>
    </p:bg>
    <p:spTree>
      <p:nvGrpSpPr>
        <p:cNvPr id="1" name=""/>
        <p:cNvGrpSpPr/>
        <p:nvPr/>
      </p:nvGrpSpPr>
      <p:grpSpPr>
        <a:xfrm>
          <a:off x="0" y="0"/>
          <a:ext cx="0" cy="0"/>
          <a:chOff x="0" y="0"/>
          <a:chExt cx="0" cy="0"/>
        </a:xfrm>
      </p:grpSpPr>
      <p:grpSp>
        <p:nvGrpSpPr>
          <p:cNvPr id="15" name="그룹 14"/>
          <p:cNvGrpSpPr/>
          <p:nvPr/>
        </p:nvGrpSpPr>
        <p:grpSpPr>
          <a:xfrm rot="0">
            <a:off x="0" y="1521618"/>
            <a:ext cx="9144000" cy="3814764"/>
            <a:chOff x="0" y="1521618"/>
            <a:chExt cx="9144000" cy="3814764"/>
          </a:xfrm>
        </p:grpSpPr>
        <p:pic>
          <p:nvPicPr>
            <p:cNvPr id="16" name="그림 15"/>
            <p:cNvPicPr>
              <a:picLocks noChangeAspect="1"/>
            </p:cNvPicPr>
            <p:nvPr/>
          </p:nvPicPr>
          <p:blipFill rotWithShape="1">
            <a:blip r:embed="rId2"/>
            <a:srcRect l="16620" r="16620" b="85450"/>
            <a:stretch>
              <a:fillRect/>
            </a:stretch>
          </p:blipFill>
          <p:spPr>
            <a:xfrm>
              <a:off x="2305049" y="1521618"/>
              <a:ext cx="4533902" cy="498384"/>
            </a:xfrm>
            <a:prstGeom prst="rect">
              <a:avLst/>
            </a:prstGeom>
          </p:spPr>
        </p:pic>
        <p:pic>
          <p:nvPicPr>
            <p:cNvPr id="17" name="그림 16"/>
            <p:cNvPicPr>
              <a:picLocks noChangeAspect="1"/>
            </p:cNvPicPr>
            <p:nvPr/>
          </p:nvPicPr>
          <p:blipFill rotWithShape="1">
            <a:blip r:embed="rId3"/>
            <a:srcRect l="16620" r="16620" b="85450"/>
            <a:stretch>
              <a:fillRect/>
            </a:stretch>
          </p:blipFill>
          <p:spPr>
            <a:xfrm flipV="1">
              <a:off x="2457449" y="4837998"/>
              <a:ext cx="4533902" cy="498384"/>
            </a:xfrm>
            <a:prstGeom prst="rect">
              <a:avLst/>
            </a:prstGeom>
          </p:spPr>
        </p:pic>
        <p:sp>
          <p:nvSpPr>
            <p:cNvPr id="18" name="자유형 17"/>
            <p:cNvSpPr/>
            <p:nvPr/>
          </p:nvSpPr>
          <p:spPr>
            <a:xfrm>
              <a:off x="0" y="1842799"/>
              <a:ext cx="9144000" cy="3172403"/>
            </a:xfrm>
            <a:custGeom>
              <a:avLst/>
              <a:gdLst>
                <a:gd name="connsiteX0" fmla="*/ 0 w 9144000"/>
                <a:gd name="connsiteY0" fmla="*/ 0 h 3172403"/>
                <a:gd name="connsiteX1" fmla="*/ 2180273 w 9144000"/>
                <a:gd name="connsiteY1" fmla="*/ 0 h 3172403"/>
                <a:gd name="connsiteX2" fmla="*/ 2342341 w 9144000"/>
                <a:gd name="connsiteY2" fmla="*/ 160951 h 3172403"/>
                <a:gd name="connsiteX3" fmla="*/ 6801658 w 9144000"/>
                <a:gd name="connsiteY3" fmla="*/ 160951 h 3172403"/>
                <a:gd name="connsiteX4" fmla="*/ 6963727 w 9144000"/>
                <a:gd name="connsiteY4" fmla="*/ 0 h 3172403"/>
                <a:gd name="connsiteX5" fmla="*/ 9144000 w 9144000"/>
                <a:gd name="connsiteY5" fmla="*/ 0 h 3172403"/>
                <a:gd name="connsiteX6" fmla="*/ 9144000 w 9144000"/>
                <a:gd name="connsiteY6" fmla="*/ 3172403 h 3172403"/>
                <a:gd name="connsiteX7" fmla="*/ 6963728 w 9144000"/>
                <a:gd name="connsiteY7" fmla="*/ 3172403 h 3172403"/>
                <a:gd name="connsiteX8" fmla="*/ 6801658 w 9144000"/>
                <a:gd name="connsiteY8" fmla="*/ 3011451 h 3172403"/>
                <a:gd name="connsiteX9" fmla="*/ 2342341 w 9144000"/>
                <a:gd name="connsiteY9" fmla="*/ 3011451 h 3172403"/>
                <a:gd name="connsiteX10" fmla="*/ 2180272 w 9144000"/>
                <a:gd name="connsiteY10" fmla="*/ 3172403 h 3172403"/>
                <a:gd name="connsiteX11" fmla="*/ 0 w 9144000"/>
                <a:gd name="connsiteY11" fmla="*/ 3172403 h 31724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144000" h="3172403">
                  <a:moveTo>
                    <a:pt x="0" y="0"/>
                  </a:moveTo>
                  <a:lnTo>
                    <a:pt x="2180273" y="0"/>
                  </a:lnTo>
                  <a:lnTo>
                    <a:pt x="2342341" y="160951"/>
                  </a:lnTo>
                  <a:lnTo>
                    <a:pt x="6801658" y="160951"/>
                  </a:lnTo>
                  <a:lnTo>
                    <a:pt x="6963727" y="0"/>
                  </a:lnTo>
                  <a:lnTo>
                    <a:pt x="9144000" y="0"/>
                  </a:lnTo>
                  <a:lnTo>
                    <a:pt x="9144000" y="3172403"/>
                  </a:lnTo>
                  <a:lnTo>
                    <a:pt x="6963728" y="3172403"/>
                  </a:lnTo>
                  <a:lnTo>
                    <a:pt x="6801658" y="3011451"/>
                  </a:lnTo>
                  <a:lnTo>
                    <a:pt x="2342341" y="3011451"/>
                  </a:lnTo>
                  <a:lnTo>
                    <a:pt x="2180272" y="3172403"/>
                  </a:lnTo>
                  <a:lnTo>
                    <a:pt x="0" y="3172403"/>
                  </a:lnTo>
                  <a:close/>
                </a:path>
              </a:pathLst>
            </a:custGeom>
            <a:gradFill>
              <a:gsLst>
                <a:gs pos="0">
                  <a:srgbClr val="323842"/>
                </a:gs>
                <a:gs pos="5000">
                  <a:srgbClr val="262b32"/>
                </a:gs>
                <a:gs pos="50000">
                  <a:srgbClr val="1e232a"/>
                </a:gs>
                <a:gs pos="95000">
                  <a:srgbClr val="262b32"/>
                </a:gs>
                <a:gs pos="100000">
                  <a:srgbClr val="32384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ko-KR" altLang="en-US">
                <a:latin typeface="나눔고딕 ExtraBold"/>
                <a:ea typeface="나눔고딕 ExtraBold"/>
              </a:endParaRPr>
            </a:p>
          </p:txBody>
        </p:sp>
      </p:grpSp>
      <p:sp>
        <p:nvSpPr>
          <p:cNvPr id="11" name="TextBox 10"/>
          <p:cNvSpPr txBox="1"/>
          <p:nvPr/>
        </p:nvSpPr>
        <p:spPr>
          <a:xfrm>
            <a:off x="3689985" y="2980804"/>
            <a:ext cx="278130" cy="331991"/>
          </a:xfrm>
          <a:prstGeom prst="rect">
            <a:avLst/>
          </a:prstGeom>
          <a:noFill/>
          <a:scene3d>
            <a:camera prst="obliqueBottomLeft"/>
            <a:lightRig rig="threePt" dir="t"/>
          </a:scene3d>
        </p:spPr>
        <p:txBody>
          <a:bodyPr wrap="none">
            <a:spAutoFit/>
          </a:bodyPr>
          <a:lstStyle/>
          <a:p>
            <a:pPr algn="ctr">
              <a:defRPr/>
            </a:pPr>
            <a:endParaRPr lang="ko-KR" altLang="en-US" sz="1600" spc="-150">
              <a:solidFill>
                <a:schemeClr val="bg1"/>
              </a:solidFill>
              <a:latin typeface="나눔바른고딕"/>
              <a:ea typeface="나눔바른고딕"/>
            </a:endParaRPr>
          </a:p>
        </p:txBody>
      </p:sp>
      <p:sp>
        <p:nvSpPr>
          <p:cNvPr id="12" name="TextBox 11"/>
          <p:cNvSpPr txBox="1"/>
          <p:nvPr/>
        </p:nvSpPr>
        <p:spPr>
          <a:xfrm>
            <a:off x="822960" y="3109131"/>
            <a:ext cx="1716405" cy="641814"/>
          </a:xfrm>
          <a:prstGeom prst="rect">
            <a:avLst/>
          </a:prstGeom>
          <a:noFill/>
          <a:scene3d>
            <a:camera prst="obliqueBottomLeft"/>
            <a:lightRig rig="threePt" dir="t"/>
          </a:scene3d>
        </p:spPr>
        <p:txBody>
          <a:bodyPr wrap="none">
            <a:spAutoFit/>
          </a:bodyPr>
          <a:lstStyle/>
          <a:p>
            <a:pPr algn="ctr">
              <a:defRPr/>
            </a:pPr>
            <a:r>
              <a:rPr lang="en-US" altLang="ko-KR" sz="3600" b="1">
                <a:solidFill>
                  <a:schemeClr val="bg1"/>
                </a:solidFill>
                <a:latin typeface="나눔바른고딕"/>
                <a:ea typeface="나눔바른고딕"/>
              </a:rPr>
              <a:t>INDEX </a:t>
            </a:r>
            <a:endParaRPr lang="en-US" altLang="ko-KR" sz="3600" b="1">
              <a:solidFill>
                <a:schemeClr val="bg1"/>
              </a:solidFill>
              <a:latin typeface="나눔바른고딕"/>
              <a:ea typeface="나눔바른고딕"/>
            </a:endParaRPr>
          </a:p>
        </p:txBody>
      </p:sp>
      <p:sp>
        <p:nvSpPr>
          <p:cNvPr id="33" name="TextBox 11"/>
          <p:cNvSpPr txBox="1"/>
          <p:nvPr/>
        </p:nvSpPr>
        <p:spPr>
          <a:xfrm>
            <a:off x="3156583" y="2565480"/>
            <a:ext cx="2585982" cy="2147490"/>
          </a:xfrm>
          <a:prstGeom prst="rect">
            <a:avLst/>
          </a:prstGeom>
          <a:noFill/>
          <a:scene3d>
            <a:camera prst="obliqueBottomLeft"/>
            <a:lightRig rig="threePt" dir="t"/>
          </a:scene3d>
        </p:spPr>
        <p:txBody>
          <a:bodyPr wrap="square">
            <a:spAutoFit/>
          </a:bodyPr>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함초롬바탕"/>
                <a:ea typeface="함초롬바탕"/>
                <a:cs typeface="함초롬바탕"/>
              </a:rPr>
              <a:t>1.</a:t>
            </a: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rPr>
              <a:t> 종합 설계 개요</a:t>
            </a: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함초롬바탕"/>
                <a:ea typeface="함초롬바탕"/>
                <a:cs typeface="함초롬바탕"/>
              </a:rPr>
              <a:t>2.</a:t>
            </a: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rPr>
              <a:t> 관련 연구 및 사례</a:t>
            </a: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함초롬바탕"/>
                <a:ea typeface="함초롬바탕"/>
                <a:cs typeface="함초롬바탕"/>
              </a:rPr>
              <a:t>3.</a:t>
            </a: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rPr>
              <a:t> 시스템 수행 시나리오</a:t>
            </a: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함초롬바탕"/>
                <a:ea typeface="함초롬바탕"/>
                <a:cs typeface="함초롬바탕"/>
              </a:rPr>
              <a:t>4.</a:t>
            </a: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rPr>
              <a:t> 시스템 구성도</a:t>
            </a: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endParaRPr>
          </a:p>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나눔바른고딕"/>
              <a:ea typeface="나눔바른고딕"/>
            </a:endParaRPr>
          </a:p>
        </p:txBody>
      </p:sp>
      <p:sp>
        <p:nvSpPr>
          <p:cNvPr id="34" name="TextBox 11"/>
          <p:cNvSpPr txBox="1"/>
          <p:nvPr/>
        </p:nvSpPr>
        <p:spPr>
          <a:xfrm>
            <a:off x="5871208" y="2574330"/>
            <a:ext cx="2585984" cy="2148165"/>
          </a:xfrm>
          <a:prstGeom prst="rect">
            <a:avLst/>
          </a:prstGeom>
          <a:noFill/>
          <a:scene3d>
            <a:camera prst="obliqueBottomLeft"/>
            <a:lightRig rig="threePt" dir="t"/>
          </a:scene3d>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함초롬바탕"/>
                <a:ea typeface="함초롬바탕"/>
                <a:cs typeface="함초롬바탕"/>
              </a:rPr>
              <a:t>5.</a:t>
            </a: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rPr>
              <a:t> 개발 환경 및 개발 방법</a:t>
            </a: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함초롬바탕"/>
                <a:ea typeface="함초롬바탕"/>
                <a:cs typeface="함초롬바탕"/>
              </a:rPr>
              <a:t>6.</a:t>
            </a: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rPr>
              <a:t> 업무 분담</a:t>
            </a: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함초롬바탕"/>
                <a:ea typeface="함초롬바탕"/>
                <a:cs typeface="함초롬바탕"/>
              </a:rPr>
              <a:t>7.</a:t>
            </a: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rPr>
              <a:t> 종합 설계 수행 일정</a:t>
            </a: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함초롬바탕"/>
                <a:ea typeface="함초롬바탕"/>
                <a:cs typeface="함초롬바탕"/>
              </a:rPr>
              <a:t>8.</a:t>
            </a:r>
            <a:r>
              <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rPr>
              <a:t> 필요기술 및 참고 문헌</a:t>
            </a: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cs typeface="함초롬바탕"/>
            </a:endParaRPr>
          </a:p>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500" b="1" i="0" u="none" strike="noStrike" kern="1200" cap="none" spc="0" normalizeH="0" baseline="0" mc:Ignorable="hp" hp:hslEmbossed="0">
              <a:solidFill>
                <a:srgbClr val="ffffff"/>
              </a:solidFill>
              <a:latin typeface="함초롬바탕"/>
              <a:ea typeface="함초롬바탕"/>
              <a:cs typeface="함초롬바탕"/>
            </a:endParaRPr>
          </a:p>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500" b="1" i="0" u="none" strike="noStrike" kern="1200" cap="none" spc="0" normalizeH="0" baseline="0" mc:Ignorable="hp" hp:hslEmbossed="0">
              <a:solidFill>
                <a:srgbClr val="ffffff"/>
              </a:solidFill>
              <a:latin typeface="나눔바른고딕"/>
              <a:ea typeface="나눔바른고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304017" y="887163"/>
            <a:ext cx="230214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종합 설계 개요</a:t>
            </a:r>
            <a:endParaRPr lang="ko-KR" altLang="en-US" sz="2800" spc="-150">
              <a:solidFill>
                <a:schemeClr val="bg1"/>
              </a:solidFill>
              <a:latin typeface="나눔바른고딕"/>
              <a:ea typeface="나눔바른고딕"/>
            </a:endParaRPr>
          </a:p>
        </p:txBody>
      </p:sp>
      <p:grpSp>
        <p:nvGrpSpPr>
          <p:cNvPr id="9" name="그룹 8"/>
          <p:cNvGrpSpPr/>
          <p:nvPr/>
        </p:nvGrpSpPr>
        <p:grpSpPr>
          <a:xfrm rot="0">
            <a:off x="551171" y="2691446"/>
            <a:ext cx="2125980" cy="737554"/>
            <a:chOff x="577266" y="2421418"/>
            <a:chExt cx="2125980" cy="737554"/>
          </a:xfrm>
        </p:grpSpPr>
        <p:sp>
          <p:nvSpPr>
            <p:cNvPr id="2" name="TextBox 1"/>
            <p:cNvSpPr txBox="1"/>
            <p:nvPr/>
          </p:nvSpPr>
          <p:spPr>
            <a:xfrm>
              <a:off x="577266" y="2421418"/>
              <a:ext cx="2125980" cy="449899"/>
            </a:xfrm>
            <a:prstGeom prst="rect">
              <a:avLst/>
            </a:prstGeom>
            <a:noFill/>
          </p:spPr>
          <p:txBody>
            <a:bodyPr wrap="non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연구 개발 배경</a:t>
              </a:r>
              <a:endParaRPr lang="ko-KR" altLang="en-US" sz="2400">
                <a:latin typeface="나눔바른고딕"/>
                <a:ea typeface="나눔바른고딕"/>
              </a:endParaRPr>
            </a:p>
          </p:txBody>
        </p:sp>
        <p:cxnSp>
          <p:nvCxnSpPr>
            <p:cNvPr id="44" name="직선 연결선 43"/>
            <p:cNvCxnSpPr/>
            <p:nvPr/>
          </p:nvCxnSpPr>
          <p:spPr>
            <a:xfrm>
              <a:off x="1191759" y="3158972"/>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그룹 7"/>
          <p:cNvGrpSpPr/>
          <p:nvPr/>
        </p:nvGrpSpPr>
        <p:grpSpPr>
          <a:xfrm rot="0">
            <a:off x="3509010" y="2688967"/>
            <a:ext cx="2125980" cy="711458"/>
            <a:chOff x="3509010" y="2512754"/>
            <a:chExt cx="2125980" cy="711458"/>
          </a:xfrm>
        </p:grpSpPr>
        <p:sp>
          <p:nvSpPr>
            <p:cNvPr id="34" name="TextBox 33"/>
            <p:cNvSpPr txBox="1"/>
            <p:nvPr/>
          </p:nvSpPr>
          <p:spPr>
            <a:xfrm>
              <a:off x="3509010" y="2512754"/>
              <a:ext cx="2125980" cy="452378"/>
            </a:xfrm>
            <a:prstGeom prst="rect">
              <a:avLst/>
            </a:prstGeom>
            <a:noFill/>
          </p:spPr>
          <p:txBody>
            <a:bodyPr wrap="non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연구 개발 목표</a:t>
              </a:r>
              <a:endParaRPr lang="ko-KR" altLang="en-US" sz="2400">
                <a:latin typeface="나눔바른고딕"/>
                <a:ea typeface="나눔바른고딕"/>
              </a:endParaRPr>
            </a:p>
          </p:txBody>
        </p:sp>
        <p:cxnSp>
          <p:nvCxnSpPr>
            <p:cNvPr id="61" name="직선 연결선 60"/>
            <p:cNvCxnSpPr/>
            <p:nvPr/>
          </p:nvCxnSpPr>
          <p:spPr>
            <a:xfrm>
              <a:off x="4144640" y="3224212"/>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그룹 6"/>
          <p:cNvGrpSpPr/>
          <p:nvPr/>
        </p:nvGrpSpPr>
        <p:grpSpPr>
          <a:xfrm rot="0">
            <a:off x="6356202" y="2675918"/>
            <a:ext cx="2125980" cy="724507"/>
            <a:chOff x="5966459" y="2330082"/>
            <a:chExt cx="2125980" cy="724507"/>
          </a:xfrm>
        </p:grpSpPr>
        <p:sp>
          <p:nvSpPr>
            <p:cNvPr id="39" name="TextBox 38"/>
            <p:cNvSpPr txBox="1"/>
            <p:nvPr/>
          </p:nvSpPr>
          <p:spPr>
            <a:xfrm>
              <a:off x="5966459" y="2330082"/>
              <a:ext cx="2125980" cy="446377"/>
            </a:xfrm>
            <a:prstGeom prst="rect">
              <a:avLst/>
            </a:prstGeom>
            <a:noFill/>
          </p:spPr>
          <p:txBody>
            <a:bodyPr wrap="none">
              <a:spAutoFit/>
            </a:bodyPr>
            <a:lstStyle>
              <a:defPPr>
                <a:defRPr lang="ko-KR"/>
              </a:defPPr>
              <a:lvl1pPr>
                <a:defRPr sz="2800">
                  <a:solidFill>
                    <a:schemeClr val="bg1"/>
                  </a:solidFill>
                  <a:latin typeface="-윤디자인웹돋움"/>
                  <a:ea typeface="-윤디자인웹돋움"/>
                </a:defRPr>
              </a:lvl1pPr>
            </a:lstStyle>
            <a:p>
              <a:pPr algn="ctr">
                <a:defRPr/>
              </a:pPr>
              <a:r>
                <a:rPr lang="ko-KR" altLang="en-US" sz="2400">
                  <a:latin typeface="나눔바른고딕"/>
                  <a:ea typeface="나눔바른고딕"/>
                </a:rPr>
                <a:t>연구 개발 효과</a:t>
              </a:r>
              <a:endParaRPr lang="ko-KR" altLang="en-US" sz="2400">
                <a:latin typeface="나눔바른고딕"/>
                <a:ea typeface="나눔바른고딕"/>
              </a:endParaRPr>
            </a:p>
          </p:txBody>
        </p:sp>
        <p:cxnSp>
          <p:nvCxnSpPr>
            <p:cNvPr id="62" name="직선 연결선 61"/>
            <p:cNvCxnSpPr/>
            <p:nvPr/>
          </p:nvCxnSpPr>
          <p:spPr>
            <a:xfrm>
              <a:off x="6625271" y="3054589"/>
              <a:ext cx="854721"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394334" y="4146637"/>
            <a:ext cx="2487930" cy="1156883"/>
          </a:xfrm>
          <a:prstGeom prst="rect">
            <a:avLst/>
          </a:prstGeom>
          <a:noFill/>
        </p:spPr>
        <p:txBody>
          <a:bodyPr wrap="none">
            <a:spAutoFit/>
          </a:bodyPr>
          <a:lstStyle/>
          <a:p>
            <a:pPr algn="ctr">
              <a:defRPr/>
            </a:pPr>
            <a:r>
              <a:rPr lang="ko-KR" altLang="en-US" sz="1400" spc="-150">
                <a:solidFill>
                  <a:schemeClr val="bg1"/>
                </a:solidFill>
                <a:latin typeface="함초롬바탕"/>
                <a:ea typeface="함초롬바탕"/>
                <a:cs typeface="함초롬바탕"/>
              </a:rPr>
              <a:t>매년 블랙아이스로 인한 사고 급증</a:t>
            </a:r>
            <a:endParaRPr lang="ko-KR" altLang="en-US" sz="1400" spc="-150">
              <a:solidFill>
                <a:schemeClr val="bg1"/>
              </a:solidFill>
              <a:latin typeface="함초롬바탕"/>
              <a:ea typeface="함초롬바탕"/>
              <a:cs typeface="함초롬바탕"/>
            </a:endParaRP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블랙아이스 육안으로 판별 불가능</a:t>
            </a:r>
            <a:endParaRPr lang="ko-KR" altLang="en-US" sz="1400" spc="-150">
              <a:solidFill>
                <a:schemeClr val="bg1"/>
              </a:solidFill>
              <a:latin typeface="함초롬바탕"/>
              <a:ea typeface="함초롬바탕"/>
              <a:cs typeface="함초롬바탕"/>
            </a:endParaRP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블랙아이스 사고 예방  목적</a:t>
            </a:r>
            <a:endParaRPr lang="ko-KR" altLang="en-US" sz="1400" spc="-150">
              <a:solidFill>
                <a:schemeClr val="bg1"/>
              </a:solidFill>
              <a:latin typeface="함초롬바탕"/>
              <a:cs typeface="함초롬바탕"/>
            </a:endParaRPr>
          </a:p>
        </p:txBody>
      </p:sp>
      <p:sp>
        <p:nvSpPr>
          <p:cNvPr id="80" name="TextBox 79"/>
          <p:cNvSpPr txBox="1"/>
          <p:nvPr/>
        </p:nvSpPr>
        <p:spPr>
          <a:xfrm>
            <a:off x="3499485" y="3932754"/>
            <a:ext cx="2145030" cy="2008940"/>
          </a:xfrm>
          <a:prstGeom prst="rect">
            <a:avLst/>
          </a:prstGeom>
          <a:noFill/>
        </p:spPr>
        <p:txBody>
          <a:bodyPr wrap="none">
            <a:spAutoFit/>
          </a:bodyPr>
          <a:lstStyle/>
          <a:p>
            <a:pPr algn="ctr">
              <a:defRPr/>
            </a:pPr>
            <a:r>
              <a:rPr lang="ko-KR" altLang="en-US" sz="1400" spc="-150">
                <a:solidFill>
                  <a:schemeClr val="bg1"/>
                </a:solidFill>
                <a:latin typeface="함초롬바탕"/>
                <a:ea typeface="함초롬바탕"/>
                <a:cs typeface="함초롬바탕"/>
              </a:rPr>
              <a:t>딥러닝 기반 카메라모듈 사용</a:t>
            </a:r>
            <a:endParaRPr lang="ko-KR" altLang="en-US" sz="1400" spc="-150">
              <a:solidFill>
                <a:schemeClr val="bg1"/>
              </a:solidFill>
              <a:latin typeface="함초롬바탕"/>
              <a:ea typeface="함초롬바탕"/>
              <a:cs typeface="함초롬바탕"/>
            </a:endParaRP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도로 상황 판별 목적</a:t>
            </a: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온습도 센서 차량 부착</a:t>
            </a:r>
            <a:endParaRPr lang="ko-KR" altLang="en-US" sz="1400" spc="-150">
              <a:solidFill>
                <a:schemeClr val="bg1"/>
              </a:solidFill>
              <a:latin typeface="함초롬바탕"/>
              <a:ea typeface="함초롬바탕"/>
              <a:cs typeface="함초롬바탕"/>
            </a:endParaRP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운전자에게 실시간으로</a:t>
            </a: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알릴 수 있는 어플 개발</a:t>
            </a:r>
            <a:endParaRPr lang="ko-KR" altLang="en-US" sz="1400" spc="-150">
              <a:solidFill>
                <a:schemeClr val="bg1"/>
              </a:solidFill>
              <a:latin typeface="함초롬바탕"/>
              <a:ea typeface="함초롬바탕"/>
              <a:cs typeface="함초롬바탕"/>
            </a:endParaRPr>
          </a:p>
          <a:p>
            <a:pPr algn="ctr">
              <a:defRPr/>
            </a:pPr>
            <a:endParaRPr lang="ko-KR" altLang="en-US" sz="1400" spc="-150">
              <a:solidFill>
                <a:schemeClr val="bg1"/>
              </a:solidFill>
              <a:latin typeface="함초롬바탕"/>
              <a:ea typeface="함초롬바탕"/>
              <a:cs typeface="함초롬바탕"/>
            </a:endParaRPr>
          </a:p>
          <a:p>
            <a:pPr algn="ctr">
              <a:defRPr/>
            </a:pPr>
            <a:r>
              <a:rPr lang="en-US" altLang="ko-KR" sz="1400" spc="-150">
                <a:solidFill>
                  <a:schemeClr val="bg1"/>
                </a:solidFill>
                <a:latin typeface="함초롬바탕"/>
                <a:ea typeface="함초롬바탕"/>
                <a:cs typeface="함초롬바탕"/>
              </a:rPr>
              <a:t>GPS</a:t>
            </a:r>
            <a:r>
              <a:rPr lang="ko-KR" altLang="en-US" sz="1400" spc="-150">
                <a:solidFill>
                  <a:schemeClr val="bg1"/>
                </a:solidFill>
                <a:latin typeface="함초롬바탕"/>
                <a:ea typeface="함초롬바탕"/>
                <a:cs typeface="함초롬바탕"/>
              </a:rPr>
              <a:t>를 통한 사용자 선별</a:t>
            </a:r>
            <a:endParaRPr lang="ko-KR" altLang="en-US" sz="1400" spc="-150">
              <a:solidFill>
                <a:schemeClr val="bg1"/>
              </a:solidFill>
              <a:latin typeface="함초롬바탕"/>
              <a:ea typeface="함초롬바탕"/>
              <a:cs typeface="함초롬바탕"/>
            </a:endParaRPr>
          </a:p>
        </p:txBody>
      </p:sp>
      <p:sp>
        <p:nvSpPr>
          <p:cNvPr id="81" name="TextBox 80"/>
          <p:cNvSpPr txBox="1"/>
          <p:nvPr/>
        </p:nvSpPr>
        <p:spPr>
          <a:xfrm>
            <a:off x="6188927" y="4232283"/>
            <a:ext cx="2278381" cy="1795137"/>
          </a:xfrm>
          <a:prstGeom prst="rect">
            <a:avLst/>
          </a:prstGeom>
          <a:noFill/>
        </p:spPr>
        <p:txBody>
          <a:bodyPr wrap="square">
            <a:spAutoFit/>
          </a:bodyPr>
          <a:lstStyle/>
          <a:p>
            <a:pPr algn="ctr">
              <a:defRPr/>
            </a:pPr>
            <a:r>
              <a:rPr lang="ko-KR" altLang="en-US" sz="1400" spc="-150">
                <a:solidFill>
                  <a:schemeClr val="bg1"/>
                </a:solidFill>
                <a:latin typeface="함초롬바탕"/>
                <a:ea typeface="함초롬바탕"/>
                <a:cs typeface="함초롬바탕"/>
              </a:rPr>
              <a:t>블랙아이스로 인한 사고 감소</a:t>
            </a:r>
            <a:endParaRPr lang="ko-KR" altLang="en-US" sz="1400" spc="-150">
              <a:solidFill>
                <a:schemeClr val="bg1"/>
              </a:solidFill>
              <a:latin typeface="함초롬바탕"/>
              <a:ea typeface="함초롬바탕"/>
              <a:cs typeface="함초롬바탕"/>
            </a:endParaRPr>
          </a:p>
          <a:p>
            <a:pPr algn="ctr">
              <a:defRPr/>
            </a:pPr>
            <a:endParaRPr lang="ko-KR" altLang="en-US" sz="1400" spc="-150">
              <a:solidFill>
                <a:schemeClr val="bg1"/>
              </a:solidFill>
              <a:latin typeface="함초롬바탕"/>
              <a:cs typeface="함초롬바탕"/>
            </a:endParaRPr>
          </a:p>
          <a:p>
            <a:pPr algn="ctr">
              <a:defRPr/>
            </a:pPr>
            <a:r>
              <a:rPr lang="ko-KR" altLang="en-US" sz="1400" spc="-150">
                <a:solidFill>
                  <a:schemeClr val="bg1"/>
                </a:solidFill>
                <a:latin typeface="함초롬바탕"/>
                <a:ea typeface="함초롬바탕"/>
                <a:cs typeface="함초롬바탕"/>
              </a:rPr>
              <a:t>겨울철 운전자들이</a:t>
            </a: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안심할 수 있는 환경 제공</a:t>
            </a:r>
            <a:endParaRPr lang="ko-KR" altLang="en-US" sz="1400" spc="-150">
              <a:solidFill>
                <a:schemeClr val="bg1"/>
              </a:solidFill>
              <a:latin typeface="함초롬바탕"/>
              <a:ea typeface="함초롬바탕"/>
              <a:cs typeface="함초롬바탕"/>
            </a:endParaRPr>
          </a:p>
          <a:p>
            <a:pPr algn="ctr">
              <a:defRPr/>
            </a:pP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블랙아이스 위험구역 주변</a:t>
            </a: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사용자에게만  제공하여</a:t>
            </a:r>
            <a:endParaRPr lang="ko-KR" altLang="en-US" sz="1400" spc="-150">
              <a:solidFill>
                <a:schemeClr val="bg1"/>
              </a:solidFill>
              <a:latin typeface="함초롬바탕"/>
              <a:ea typeface="함초롬바탕"/>
              <a:cs typeface="함초롬바탕"/>
            </a:endParaRPr>
          </a:p>
          <a:p>
            <a:pPr algn="ctr">
              <a:defRPr/>
            </a:pPr>
            <a:r>
              <a:rPr lang="ko-KR" altLang="en-US" sz="1400" spc="-150">
                <a:solidFill>
                  <a:schemeClr val="bg1"/>
                </a:solidFill>
                <a:latin typeface="함초롬바탕"/>
                <a:ea typeface="함초롬바탕"/>
                <a:cs typeface="함초롬바탕"/>
              </a:rPr>
              <a:t>효율적</a:t>
            </a:r>
            <a:endParaRPr lang="ko-KR" altLang="en-US" sz="1400" spc="-150">
              <a:solidFill>
                <a:schemeClr val="bg1"/>
              </a:solidFill>
              <a:latin typeface="함초롬바탕"/>
              <a:ea typeface="함초롬바탕"/>
              <a:cs typeface="함초롬바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2702198"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관련 연구 및 사례</a:t>
            </a:r>
            <a:endParaRPr lang="ko-KR" altLang="en-US" sz="2800" spc="-150">
              <a:solidFill>
                <a:schemeClr val="bg1"/>
              </a:solidFill>
              <a:latin typeface="나눔바른고딕"/>
              <a:ea typeface="나눔바른고딕"/>
            </a:endParaRPr>
          </a:p>
        </p:txBody>
      </p:sp>
      <p:graphicFrame>
        <p:nvGraphicFramePr>
          <p:cNvPr id="42" name=""/>
          <p:cNvGraphicFramePr>
            <a:graphicFrameLocks noGrp="1"/>
          </p:cNvGraphicFramePr>
          <p:nvPr/>
        </p:nvGraphicFramePr>
        <p:xfrm>
          <a:off x="312420" y="2803779"/>
          <a:ext cx="8519160" cy="2700830"/>
        </p:xfrm>
        <a:graphic>
          <a:graphicData uri="http://schemas.openxmlformats.org/drawingml/2006/table">
            <a:tbl>
              <a:tblPr firstRow="1" bandRow="1"/>
              <a:tblGrid>
                <a:gridCol w="4259580"/>
                <a:gridCol w="4259580"/>
              </a:tblGrid>
              <a:tr h="521430">
                <a:tc>
                  <a:txBody>
                    <a:bodyPr vert="horz" wrap="square" lIns="91440" tIns="45720" rIns="91440" bIns="45720" anchor="ctr" anchorCtr="0">
                      <a:spAutoFit/>
                    </a:bodyPr>
                    <a:p>
                      <a:pPr algn="ctr">
                        <a:lnSpc>
                          <a:spcPct val="160000"/>
                        </a:lnSpc>
                        <a:spcBef>
                          <a:spcPts val="0"/>
                        </a:spcBef>
                        <a:spcAft>
                          <a:spcPts val="0"/>
                        </a:spcAft>
                        <a:defRPr/>
                      </a:pPr>
                      <a:r>
                        <a:rPr xmlns:mc="http://schemas.openxmlformats.org/markup-compatibility/2006" xmlns:hp="http://schemas.haansoft.com/office/presentation/8.0" sz="1500" b="0" i="0" u="none" strike="noStrike" mc:Ignorable="hp" hp:hslEmbossed="0">
                          <a:solidFill>
                            <a:schemeClr val="lt1"/>
                          </a:solidFill>
                          <a:latin typeface="함초롬바탕"/>
                          <a:ea typeface="함초롬바탕"/>
                        </a:rPr>
                        <a:t>관련사례</a:t>
                      </a:r>
                      <a:endParaRPr xmlns:mc="http://schemas.openxmlformats.org/markup-compatibility/2006" xmlns:hp="http://schemas.haansoft.com/office/presentation/8.0" sz="1500" b="0" i="0" u="none" strike="noStrike" mc:Ignorable="hp" hp:hslEmbossed="0">
                        <a:solidFill>
                          <a:schemeClr val="lt1"/>
                        </a:solidFill>
                        <a:latin typeface="함초롬바탕"/>
                        <a:ea typeface="함초롬바탕"/>
                      </a:endParaRPr>
                    </a:p>
                  </a:txBody>
                  <a:tcPr marL="91440" marR="91440"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c>
                  <a:txBody>
                    <a:bodyPr vert="horz" wrap="square" lIns="91440" tIns="45720" rIns="91440" bIns="45720" anchor="ctr" anchorCtr="0">
                      <a:spAutoFit/>
                    </a:bodyPr>
                    <a:p>
                      <a:pPr algn="ctr">
                        <a:lnSpc>
                          <a:spcPct val="160000"/>
                        </a:lnSpc>
                        <a:spcBef>
                          <a:spcPts val="0"/>
                        </a:spcBef>
                        <a:spcAft>
                          <a:spcPts val="0"/>
                        </a:spcAft>
                        <a:defRPr/>
                      </a:pPr>
                      <a:r>
                        <a:rPr xmlns:mc="http://schemas.openxmlformats.org/markup-compatibility/2006" xmlns:hp="http://schemas.haansoft.com/office/presentation/8.0" sz="1500" b="0" i="0" u="none" strike="noStrike" mc:Ignorable="hp" hp:hslEmbossed="0">
                          <a:solidFill>
                            <a:schemeClr val="lt1"/>
                          </a:solidFill>
                          <a:latin typeface="함초롬바탕"/>
                          <a:ea typeface="함초롬바탕"/>
                        </a:rPr>
                        <a:t>보완점</a:t>
                      </a:r>
                      <a:endParaRPr xmlns:mc="http://schemas.openxmlformats.org/markup-compatibility/2006" xmlns:hp="http://schemas.haansoft.com/office/presentation/8.0" sz="1500" b="0" i="0" u="none" strike="noStrike" mc:Ignorable="hp" hp:hslEmbossed="0">
                        <a:solidFill>
                          <a:schemeClr val="lt1"/>
                        </a:solidFill>
                        <a:latin typeface="함초롬바탕"/>
                        <a:ea typeface="함초롬바탕"/>
                      </a:endParaRPr>
                    </a:p>
                  </a:txBody>
                  <a:tcPr marL="91440" marR="91440"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r>
              <a:tr h="1022614">
                <a:tc>
                  <a:txBody>
                    <a:bodyPr vert="horz" wrap="square" lIns="91440" tIns="45720" rIns="91440" bIns="45720" anchor="ctr" anchorCtr="0">
                      <a:spAutoFit/>
                    </a:bodyPr>
                    <a:p>
                      <a:pPr algn="ctr">
                        <a:defRPr/>
                      </a:pPr>
                      <a:r>
                        <a:rPr lang="ko-KR" altLang="en-US" sz="1000">
                          <a:solidFill>
                            <a:schemeClr val="lt1"/>
                          </a:solidFill>
                          <a:latin typeface="함초롬바탕"/>
                          <a:ea typeface="함초롬바탕"/>
                          <a:cs typeface="함초롬바탕"/>
                        </a:rPr>
                        <a:t>일반적으로 도로 살얼음은 서서히 생성되기 때문에 살얼음에 의한 교통사고가 발생 되기 이전에 살얼음 발생지점을 통과하는 다수의 차량이 경미한 미끄럼 현상을 경험하게 되는 경우가 많다. 이 기술은 사업용 차량에 의무적으로 장착되어있는 운행기록계(DTG)의 데이터를 분석해 이러한 경미한 미끄럼을 감지하고, 정보를 뒤따르는 차량에게 제공해주는 시스템이다</a:t>
                      </a:r>
                      <a:endParaRPr lang="ko-KR" altLang="en-US" sz="1000">
                        <a:solidFill>
                          <a:schemeClr val="lt1"/>
                        </a:solidFill>
                        <a:latin typeface="함초롬바탕"/>
                        <a:ea typeface="함초롬바탕"/>
                        <a:cs typeface="함초롬바탕"/>
                      </a:endParaRPr>
                    </a:p>
                  </a:txBody>
                  <a:tcPr marL="91440" marR="91440"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c>
                  <a:txBody>
                    <a:bodyPr vert="horz" wrap="square" lIns="91440" tIns="45720" rIns="91440" bIns="45720" anchor="ctr" anchorCtr="0">
                      <a:spAutoFit/>
                    </a:bodyPr>
                    <a:p>
                      <a:pPr algn="ctr">
                        <a:defRPr/>
                      </a:pPr>
                      <a:r>
                        <a:rPr lang="ko-KR" altLang="en-US" sz="1000">
                          <a:solidFill>
                            <a:schemeClr val="lt1"/>
                          </a:solidFill>
                          <a:latin typeface="함초롬바탕"/>
                          <a:ea typeface="함초롬바탕"/>
                          <a:cs typeface="함초롬바탕"/>
                        </a:rPr>
                        <a:t>미끄러짐을 감지해서 알려주는 것은 맨 처음의 차는 이미 미끄러지므로 위험에 빠집니다. 저희 프로젝트는 카메라가 블랙 아이스를 탐지하여 운전자에게 알려주므로 미리 위험에 대비할 수 있습니다.</a:t>
                      </a:r>
                      <a:endParaRPr lang="ko-KR" altLang="en-US" sz="1000">
                        <a:solidFill>
                          <a:schemeClr val="lt1"/>
                        </a:solidFill>
                        <a:latin typeface="함초롬바탕"/>
                        <a:cs typeface="함초롬바탕"/>
                      </a:endParaRPr>
                    </a:p>
                  </a:txBody>
                  <a:tcPr marL="91440" marR="91440"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r>
              <a:tr h="1156786">
                <a:tc>
                  <a:txBody>
                    <a:bodyPr vert="horz" wrap="square" lIns="91440" tIns="45720" rIns="91440" bIns="45720" anchor="ctr" anchorCtr="0">
                      <a:spAutoFit/>
                    </a:bodyPr>
                    <a:p>
                      <a:pPr algn="ctr">
                        <a:defRPr/>
                      </a:pPr>
                      <a:r>
                        <a:rPr lang="ko-KR" altLang="en-US" sz="1000">
                          <a:solidFill>
                            <a:schemeClr val="lt1"/>
                          </a:solidFill>
                        </a:rPr>
                        <a:t>특히 </a:t>
                      </a:r>
                      <a:r>
                        <a:rPr lang="en-US" altLang="ko-KR" sz="1000">
                          <a:solidFill>
                            <a:schemeClr val="lt1"/>
                          </a:solidFill>
                        </a:rPr>
                        <a:t>“</a:t>
                      </a:r>
                      <a:r>
                        <a:rPr lang="ko-KR" altLang="en-US" sz="1000">
                          <a:solidFill>
                            <a:schemeClr val="lt1"/>
                          </a:solidFill>
                        </a:rPr>
                        <a:t>블랙아이스 발생 가능 지역에는 열선을 까는 등 적극적인 사고 예방 정책을 펼쳐야 한다”고 말했다</a:t>
                      </a:r>
                      <a:endParaRPr lang="ko-KR" altLang="en-US" sz="1000">
                        <a:solidFill>
                          <a:schemeClr val="lt1"/>
                        </a:solidFill>
                      </a:endParaRPr>
                    </a:p>
                  </a:txBody>
                  <a:tcPr marL="91440" marR="91440"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c>
                  <a:txBody>
                    <a:bodyPr vert="horz" wrap="square" lIns="91440" tIns="45720" rIns="91440" bIns="45720" anchor="ctr" anchorCtr="0">
                      <a:spAutoFit/>
                    </a:bodyPr>
                    <a:p>
                      <a:pPr algn="ctr">
                        <a:defRPr/>
                      </a:pPr>
                      <a:r>
                        <a:rPr lang="ko-KR" altLang="en-US" sz="1000">
                          <a:solidFill>
                            <a:schemeClr val="lt1"/>
                          </a:solidFill>
                          <a:latin typeface="함초롬바탕"/>
                          <a:ea typeface="함초롬바탕"/>
                          <a:cs typeface="함초롬바탕"/>
                        </a:rPr>
                        <a:t>도로에 열선을 까는 것은 현재의 도로를 전부 걷어내고 새로 포장해야 합니다. 이것은 시간과 예산이 많이 드는 방법입니다. 저희의 프로젝트는 일정 구간에 카메라를 설치하여 블랙 아이스를 판단하여 어플로 알림으로써 사고를 미리 예방합니다. 또한 카메라가 없는 구간에서도 차 안의 온도 센서를 통해 블랙 아이스가 일어날 확률이 높을 경우에도 어플을 통해 알 수 있습니다.</a:t>
                      </a:r>
                      <a:endParaRPr lang="ko-KR" altLang="en-US" sz="1000">
                        <a:solidFill>
                          <a:schemeClr val="lt1"/>
                        </a:solidFill>
                        <a:latin typeface="함초롬바탕"/>
                        <a:ea typeface="함초롬바탕"/>
                        <a:cs typeface="함초롬바탕"/>
                      </a:endParaRPr>
                    </a:p>
                  </a:txBody>
                  <a:tcPr marL="91440" marR="91440" anchor="ctr">
                    <a:lnL w="12700" cap="flat" cmpd="sng" algn="ctr">
                      <a:solidFill>
                        <a:schemeClr val="lt2"/>
                      </a:solidFill>
                      <a:prstDash val="solid"/>
                      <a:round/>
                      <a:headEnd w="med" len="med"/>
                      <a:tailEnd w="med" len="med"/>
                    </a:lnL>
                    <a:lnR w="12700" cap="flat" cmpd="sng" algn="ctr">
                      <a:solidFill>
                        <a:schemeClr val="lt2"/>
                      </a:solidFill>
                      <a:prstDash val="solid"/>
                      <a:round/>
                      <a:headEnd w="med" len="med"/>
                      <a:tailEnd w="med" len="med"/>
                    </a:lnR>
                    <a:lnT w="12700" cap="flat" cmpd="sng" algn="ctr">
                      <a:solidFill>
                        <a:schemeClr val="lt2"/>
                      </a:solidFill>
                      <a:prstDash val="solid"/>
                      <a:round/>
                      <a:headEnd w="med" len="med"/>
                      <a:tailEnd w="med" len="med"/>
                    </a:lnT>
                    <a:lnB w="12700" cap="flat" cmpd="sng" algn="ctr">
                      <a:solidFill>
                        <a:schemeClr val="lt2"/>
                      </a:solidFill>
                      <a:prstDash val="solid"/>
                      <a:round/>
                      <a:headEnd w="med" len="med"/>
                      <a:tailEnd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3249608" cy="523220"/>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시스템 수행 시나리오</a:t>
            </a:r>
            <a:endParaRPr lang="ko-KR" altLang="en-US" sz="2800" spc="-150">
              <a:solidFill>
                <a:schemeClr val="bg1"/>
              </a:solidFill>
              <a:latin typeface="나눔바른고딕"/>
              <a:ea typeface="나눔바른고딕"/>
            </a:endParaRPr>
          </a:p>
        </p:txBody>
      </p:sp>
      <p:grpSp>
        <p:nvGrpSpPr>
          <p:cNvPr id="2" name="그룹 1"/>
          <p:cNvGrpSpPr/>
          <p:nvPr/>
        </p:nvGrpSpPr>
        <p:grpSpPr>
          <a:xfrm rot="0">
            <a:off x="-81324" y="707000"/>
            <a:ext cx="10000647" cy="6001920"/>
            <a:chOff x="-81324" y="707000"/>
            <a:chExt cx="10000647" cy="6001920"/>
          </a:xfrm>
        </p:grpSpPr>
        <p:sp>
          <p:nvSpPr>
            <p:cNvPr id="19" name="직사각형 18"/>
            <p:cNvSpPr/>
            <p:nvPr/>
          </p:nvSpPr>
          <p:spPr>
            <a:xfrm>
              <a:off x="8439150" y="2485989"/>
              <a:ext cx="165971" cy="333859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바른고딕"/>
                <a:ea typeface="나눔바른고딕"/>
              </a:endParaRPr>
            </a:p>
          </p:txBody>
        </p:sp>
        <p:pic>
          <p:nvPicPr>
            <p:cNvPr id="5" name="그림 4"/>
            <p:cNvPicPr>
              <a:picLocks noChangeAspect="1"/>
            </p:cNvPicPr>
            <p:nvPr/>
          </p:nvPicPr>
          <p:blipFill rotWithShape="1">
            <a:blip r:embed="rId3"/>
            <a:stretch>
              <a:fillRect/>
            </a:stretch>
          </p:blipFill>
          <p:spPr>
            <a:xfrm rot="16200000">
              <a:off x="4121153" y="1736405"/>
              <a:ext cx="884339" cy="9060691"/>
            </a:xfrm>
            <a:prstGeom prst="rect">
              <a:avLst/>
            </a:prstGeom>
          </p:spPr>
        </p:pic>
        <p:grpSp>
          <p:nvGrpSpPr>
            <p:cNvPr id="6" name="그룹 5"/>
            <p:cNvGrpSpPr/>
            <p:nvPr/>
          </p:nvGrpSpPr>
          <p:grpSpPr>
            <a:xfrm rot="0">
              <a:off x="-81324" y="4608036"/>
              <a:ext cx="4891449" cy="1933283"/>
              <a:chOff x="36122" y="1353104"/>
              <a:chExt cx="4891449" cy="1933283"/>
            </a:xfrm>
          </p:grpSpPr>
          <p:grpSp>
            <p:nvGrpSpPr>
              <p:cNvPr id="7" name="그룹 6"/>
              <p:cNvGrpSpPr/>
              <p:nvPr/>
            </p:nvGrpSpPr>
            <p:grpSpPr>
              <a:xfrm rot="0">
                <a:off x="150423" y="1712694"/>
                <a:ext cx="3248802" cy="1573693"/>
                <a:chOff x="150423" y="1712694"/>
                <a:chExt cx="3248802" cy="1573693"/>
              </a:xfrm>
            </p:grpSpPr>
            <p:grpSp>
              <p:nvGrpSpPr>
                <p:cNvPr id="9" name="그룹 8"/>
                <p:cNvGrpSpPr/>
                <p:nvPr/>
              </p:nvGrpSpPr>
              <p:grpSpPr>
                <a:xfrm rot="0">
                  <a:off x="150423" y="1712694"/>
                  <a:ext cx="3248802" cy="1573693"/>
                  <a:chOff x="939800" y="1855307"/>
                  <a:chExt cx="3248802" cy="1573693"/>
                </a:xfrm>
              </p:grpSpPr>
              <p:pic>
                <p:nvPicPr>
                  <p:cNvPr id="11" name="그림 10" descr="자동차, 운송, 주차, 노란색이(가) 표시된 사진  자동 생성된 설명"/>
                  <p:cNvPicPr>
                    <a:picLocks noChangeAspect="1"/>
                  </p:cNvPicPr>
                  <p:nvPr/>
                </p:nvPicPr>
                <p:blipFill rotWithShape="1">
                  <a:blip r:embed="rId4"/>
                  <a:stretch>
                    <a:fillRect/>
                  </a:stretch>
                </p:blipFill>
                <p:spPr>
                  <a:xfrm>
                    <a:off x="939800" y="1855307"/>
                    <a:ext cx="3248802" cy="1573693"/>
                  </a:xfrm>
                  <a:prstGeom prst="rect">
                    <a:avLst/>
                  </a:prstGeom>
                  <a:ln>
                    <a:noFill/>
                  </a:ln>
                </p:spPr>
              </p:pic>
              <p:sp>
                <p:nvSpPr>
                  <p:cNvPr id="12" name="타원 11"/>
                  <p:cNvSpPr/>
                  <p:nvPr/>
                </p:nvSpPr>
                <p:spPr>
                  <a:xfrm>
                    <a:off x="1837187" y="1897012"/>
                    <a:ext cx="1008078" cy="370454"/>
                  </a:xfrm>
                  <a:prstGeom prst="ellipse">
                    <a:avLst/>
                  </a:prstGeom>
                  <a:solidFill>
                    <a:srgbClr val="0d5d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000" b="1">
                        <a:latin typeface="-윤디자인웹돋움"/>
                        <a:ea typeface="-윤디자인웹돋움"/>
                        <a:cs typeface="+mn-cs"/>
                      </a:rPr>
                      <a:t>외부</a:t>
                    </a:r>
                    <a:endParaRPr lang="ko-KR" altLang="en-US" sz="1000" b="1">
                      <a:latin typeface="-윤디자인웹돋움"/>
                      <a:ea typeface="-윤디자인웹돋움"/>
                      <a:cs typeface="+mn-cs"/>
                    </a:endParaRPr>
                  </a:p>
                  <a:p>
                    <a:pPr algn="ctr">
                      <a:defRPr/>
                    </a:pPr>
                    <a:r>
                      <a:rPr lang="ko-KR" altLang="en-US" sz="1000" b="1">
                        <a:latin typeface="-윤디자인웹돋움"/>
                        <a:ea typeface="-윤디자인웹돋움"/>
                        <a:cs typeface="+mn-cs"/>
                      </a:rPr>
                      <a:t>온도센서</a:t>
                    </a:r>
                    <a:endParaRPr lang="ko-KR" altLang="en-US" sz="1000" b="1">
                      <a:latin typeface="-윤디자인웹돋움"/>
                      <a:ea typeface="-윤디자인웹돋움"/>
                      <a:cs typeface="+mn-cs"/>
                    </a:endParaRPr>
                  </a:p>
                </p:txBody>
              </p:sp>
            </p:grpSp>
            <p:sp>
              <p:nvSpPr>
                <p:cNvPr id="10" name="타원 9"/>
                <p:cNvSpPr/>
                <p:nvPr/>
              </p:nvSpPr>
              <p:spPr>
                <a:xfrm>
                  <a:off x="1183433" y="2569648"/>
                  <a:ext cx="1008078" cy="442170"/>
                </a:xfrm>
                <a:prstGeom prst="ellipse">
                  <a:avLst/>
                </a:prstGeom>
                <a:solidFill>
                  <a:srgbClr val="0d5d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000" b="1">
                      <a:latin typeface="-윤디자인웹돋움"/>
                      <a:ea typeface="-윤디자인웹돋움"/>
                      <a:cs typeface="+mn-cs"/>
                    </a:rPr>
                    <a:t>지면</a:t>
                  </a:r>
                  <a:endParaRPr lang="ko-KR" altLang="en-US" sz="1000" b="1">
                    <a:latin typeface="-윤디자인웹돋움"/>
                    <a:ea typeface="-윤디자인웹돋움"/>
                    <a:cs typeface="+mn-cs"/>
                  </a:endParaRPr>
                </a:p>
                <a:p>
                  <a:pPr algn="ctr">
                    <a:defRPr/>
                  </a:pPr>
                  <a:r>
                    <a:rPr lang="ko-KR" altLang="en-US" sz="1000" b="1">
                      <a:latin typeface="-윤디자인웹돋움"/>
                      <a:ea typeface="-윤디자인웹돋움"/>
                      <a:cs typeface="+mn-cs"/>
                    </a:rPr>
                    <a:t>온도센서</a:t>
                  </a:r>
                  <a:endParaRPr lang="ko-KR" altLang="en-US" sz="1000" b="1">
                    <a:latin typeface="-윤디자인웹돋움"/>
                    <a:ea typeface="-윤디자인웹돋움"/>
                    <a:cs typeface="+mn-cs"/>
                  </a:endParaRPr>
                </a:p>
              </p:txBody>
            </p:sp>
          </p:grpSp>
          <p:sp>
            <p:nvSpPr>
              <p:cNvPr id="8" name="직사각형 7"/>
              <p:cNvSpPr/>
              <p:nvPr/>
            </p:nvSpPr>
            <p:spPr>
              <a:xfrm>
                <a:off x="36122" y="1353104"/>
                <a:ext cx="4891449"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b="1">
                    <a:latin typeface="-윤디자인웹돋움"/>
                    <a:ea typeface="-윤디자인웹돋움"/>
                    <a:cs typeface="+mn-cs"/>
                  </a:rPr>
                  <a:t>외부와 도로의 온도가 </a:t>
                </a:r>
                <a:r>
                  <a:rPr lang="en-US" altLang="ko-KR" sz="1400" b="1">
                    <a:latin typeface="-윤디자인웹돋움"/>
                    <a:ea typeface="-윤디자인웹돋움"/>
                    <a:cs typeface="+mn-cs"/>
                  </a:rPr>
                  <a:t>2~3</a:t>
                </a:r>
                <a:r>
                  <a:rPr lang="ko-KR" altLang="en-US" sz="1400" b="1">
                    <a:latin typeface="-윤디자인웹돋움"/>
                    <a:ea typeface="-윤디자인웹돋움"/>
                    <a:cs typeface="+mn-cs"/>
                  </a:rPr>
                  <a:t>도 차이 날 시 위험성을 알림</a:t>
                </a:r>
                <a:endParaRPr lang="ko-KR" altLang="en-US" sz="1400" b="1">
                  <a:latin typeface="-윤디자인웹돋움"/>
                  <a:ea typeface="-윤디자인웹돋움"/>
                  <a:cs typeface="+mn-cs"/>
                </a:endParaRPr>
              </a:p>
            </p:txBody>
          </p:sp>
        </p:grpSp>
        <p:sp>
          <p:nvSpPr>
            <p:cNvPr id="13" name="평행 사변형 12"/>
            <p:cNvSpPr/>
            <p:nvPr/>
          </p:nvSpPr>
          <p:spPr>
            <a:xfrm>
              <a:off x="4530055" y="5936580"/>
              <a:ext cx="4075066" cy="680861"/>
            </a:xfrm>
            <a:prstGeom prst="parallelogram">
              <a:avLst>
                <a:gd name="adj" fmla="val 25000"/>
              </a:avLst>
            </a:prstGeom>
            <a:gradFill flip="none" rotWithShape="1">
              <a:gsLst>
                <a:gs pos="0">
                  <a:schemeClr val="tx2">
                    <a:lumMod val="20000"/>
                    <a:lumOff val="80000"/>
                  </a:schemeClr>
                </a:gs>
                <a:gs pos="50000">
                  <a:schemeClr val="accent1">
                    <a:tint val="44500"/>
                    <a:satMod val="160000"/>
                    <a:alpha val="20000"/>
                  </a:schemeClr>
                </a:gs>
                <a:gs pos="100000">
                  <a:srgbClr val="92c9f6"/>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바른고딕"/>
                <a:ea typeface="나눔바른고딕"/>
              </a:endParaRPr>
            </a:p>
          </p:txBody>
        </p:sp>
        <p:pic>
          <p:nvPicPr>
            <p:cNvPr id="14" name="그림 13" descr="텍스트, 전자기기, 디스플레이, 컴퓨터이(가) 표시된 사진  자동 생성된 설명"/>
            <p:cNvPicPr>
              <a:picLocks noChangeAspect="1"/>
            </p:cNvPicPr>
            <p:nvPr/>
          </p:nvPicPr>
          <p:blipFill rotWithShape="1">
            <a:blip r:embed="rId5"/>
            <a:stretch>
              <a:fillRect/>
            </a:stretch>
          </p:blipFill>
          <p:spPr>
            <a:xfrm>
              <a:off x="636278" y="1640986"/>
              <a:ext cx="1112268" cy="2381584"/>
            </a:xfrm>
            <a:prstGeom prst="rect">
              <a:avLst/>
            </a:prstGeom>
          </p:spPr>
        </p:pic>
        <p:cxnSp>
          <p:nvCxnSpPr>
            <p:cNvPr id="15" name="연결선: 꺾임 14"/>
            <p:cNvCxnSpPr>
              <a:stCxn id="8" idx="0"/>
            </p:cNvCxnSpPr>
            <p:nvPr/>
          </p:nvCxnSpPr>
          <p:spPr>
            <a:xfrm rot="16200000" flipV="1">
              <a:off x="1588045" y="3831680"/>
              <a:ext cx="998061" cy="554652"/>
            </a:xfrm>
            <a:prstGeom prst="bentConnector3">
              <a:avLst>
                <a:gd name="adj1" fmla="val 10058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8" name="그림 17"/>
            <p:cNvPicPr>
              <a:picLocks noChangeAspect="1"/>
            </p:cNvPicPr>
            <p:nvPr/>
          </p:nvPicPr>
          <p:blipFill rotWithShape="1">
            <a:blip r:embed="rId6"/>
            <a:stretch>
              <a:fillRect/>
            </a:stretch>
          </p:blipFill>
          <p:spPr>
            <a:xfrm rot="19194246">
              <a:off x="7931941" y="2075713"/>
              <a:ext cx="992270" cy="1050096"/>
            </a:xfrm>
            <a:prstGeom prst="rect">
              <a:avLst/>
            </a:prstGeom>
          </p:spPr>
        </p:pic>
        <p:sp>
          <p:nvSpPr>
            <p:cNvPr id="30" name="자유형: 도형 29"/>
            <p:cNvSpPr/>
            <p:nvPr/>
          </p:nvSpPr>
          <p:spPr>
            <a:xfrm>
              <a:off x="4359070" y="2679504"/>
              <a:ext cx="4152900" cy="3940916"/>
            </a:xfrm>
            <a:custGeom>
              <a:avLst/>
              <a:gdLst>
                <a:gd name="connsiteX0" fmla="*/ 3676650 w 4152900"/>
                <a:gd name="connsiteY0" fmla="*/ 0 h 3676650"/>
                <a:gd name="connsiteX1" fmla="*/ 0 w 4152900"/>
                <a:gd name="connsiteY1" fmla="*/ 3676650 h 3676650"/>
                <a:gd name="connsiteX2" fmla="*/ 4152900 w 4152900"/>
                <a:gd name="connsiteY2" fmla="*/ 3676650 h 3676650"/>
                <a:gd name="connsiteX3" fmla="*/ 4152900 w 4152900"/>
                <a:gd name="connsiteY3" fmla="*/ 47625 h 3676650"/>
                <a:gd name="connsiteX4" fmla="*/ 3676650 w 4152900"/>
                <a:gd name="connsiteY4" fmla="*/ 0 h 367665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152900" h="3676650">
                  <a:moveTo>
                    <a:pt x="3676650" y="0"/>
                  </a:moveTo>
                  <a:lnTo>
                    <a:pt x="0" y="3676650"/>
                  </a:lnTo>
                  <a:lnTo>
                    <a:pt x="4152900" y="3676650"/>
                  </a:lnTo>
                  <a:lnTo>
                    <a:pt x="4152900" y="47625"/>
                  </a:lnTo>
                  <a:lnTo>
                    <a:pt x="3676650" y="0"/>
                  </a:lnTo>
                  <a:close/>
                </a:path>
              </a:pathLst>
            </a:custGeom>
            <a:gradFill>
              <a:gsLst>
                <a:gs pos="100000">
                  <a:schemeClr val="accent1">
                    <a:lumMod val="20000"/>
                    <a:lumOff val="80000"/>
                    <a:alpha val="44000"/>
                  </a:schemeClr>
                </a:gs>
                <a:gs pos="0">
                  <a:schemeClr val="accent1">
                    <a:lumMod val="20000"/>
                    <a:lumOff val="80000"/>
                    <a:alpha val="46000"/>
                  </a:schemeClr>
                </a:gs>
              </a:gsLst>
              <a:path path="shap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맑은 고딕"/>
                <a:ea typeface="맑은 고딕"/>
              </a:endParaRPr>
            </a:p>
          </p:txBody>
        </p:sp>
        <p:pic>
          <p:nvPicPr>
            <p:cNvPr id="36" name="그림 35" descr="램프이(가) 표시된 사진  자동 생성된 설명"/>
            <p:cNvPicPr>
              <a:picLocks noChangeAspect="1"/>
            </p:cNvPicPr>
            <p:nvPr/>
          </p:nvPicPr>
          <p:blipFill rotWithShape="1">
            <a:blip r:embed="rId7"/>
            <a:stretch>
              <a:fillRect/>
            </a:stretch>
          </p:blipFill>
          <p:spPr>
            <a:xfrm>
              <a:off x="5732244" y="707000"/>
              <a:ext cx="2125594" cy="1442380"/>
            </a:xfrm>
            <a:prstGeom prst="rect">
              <a:avLst/>
            </a:prstGeom>
          </p:spPr>
        </p:pic>
        <p:sp>
          <p:nvSpPr>
            <p:cNvPr id="37" name="직사각형 36"/>
            <p:cNvSpPr/>
            <p:nvPr/>
          </p:nvSpPr>
          <p:spPr>
            <a:xfrm>
              <a:off x="4679223" y="1362913"/>
              <a:ext cx="4891449"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2000" b="1">
                  <a:latin typeface="맑은 고딕"/>
                  <a:ea typeface="맑은 고딕"/>
                </a:rPr>
                <a:t>딥러닝</a:t>
              </a:r>
              <a:endParaRPr lang="ko-KR" altLang="en-US" sz="2000" b="1">
                <a:latin typeface="맑은 고딕"/>
                <a:ea typeface="맑은 고딕"/>
              </a:endParaRPr>
            </a:p>
            <a:p>
              <a:pPr algn="ctr">
                <a:defRPr/>
              </a:pPr>
              <a:r>
                <a:rPr lang="en-US" altLang="ko-KR" sz="1200" b="1">
                  <a:latin typeface="맑은 고딕"/>
                  <a:ea typeface="맑은 고딕"/>
                </a:rPr>
                <a:t>(</a:t>
              </a:r>
              <a:r>
                <a:rPr lang="ko-KR" altLang="en-US" sz="1200" b="1">
                  <a:latin typeface="맑은 고딕"/>
                  <a:ea typeface="맑은 고딕"/>
                </a:rPr>
                <a:t>블랙 아이스가 있는 도로 사진</a:t>
              </a:r>
              <a:r>
                <a:rPr lang="en-US" altLang="ko-KR" sz="1200" b="1">
                  <a:latin typeface="맑은 고딕"/>
                  <a:ea typeface="맑은 고딕"/>
                </a:rPr>
                <a:t>)</a:t>
              </a:r>
              <a:endParaRPr lang="en-US" altLang="ko-KR" sz="1200" b="1">
                <a:latin typeface="맑은 고딕"/>
                <a:ea typeface="맑은 고딕"/>
              </a:endParaRPr>
            </a:p>
          </p:txBody>
        </p:sp>
        <p:sp>
          <p:nvSpPr>
            <p:cNvPr id="38" name="직사각형 37"/>
            <p:cNvSpPr/>
            <p:nvPr/>
          </p:nvSpPr>
          <p:spPr>
            <a:xfrm>
              <a:off x="5027874" y="2919924"/>
              <a:ext cx="4891449"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b="1">
                  <a:latin typeface="맑은 고딕"/>
                  <a:ea typeface="맑은 고딕"/>
                </a:rPr>
                <a:t>딥러닝을 이용한 블랙아이스 검출</a:t>
              </a:r>
              <a:endParaRPr lang="ko-KR" altLang="en-US" sz="1400" b="1">
                <a:latin typeface="맑은 고딕"/>
                <a:ea typeface="맑은 고딕"/>
              </a:endParaRPr>
            </a:p>
          </p:txBody>
        </p:sp>
        <p:cxnSp>
          <p:nvCxnSpPr>
            <p:cNvPr id="41" name="연결선: 꺾임 40"/>
            <p:cNvCxnSpPr/>
            <p:nvPr/>
          </p:nvCxnSpPr>
          <p:spPr>
            <a:xfrm rot="16200000" flipH="1">
              <a:off x="7043404" y="1944957"/>
              <a:ext cx="737348" cy="574260"/>
            </a:xfrm>
            <a:prstGeom prst="bentConnector3">
              <a:avLst>
                <a:gd name="adj1" fmla="val 10006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p:nvPr/>
          </p:nvCxnSpPr>
          <p:spPr>
            <a:xfrm flipH="1">
              <a:off x="1861548" y="3142174"/>
              <a:ext cx="4086246" cy="0"/>
            </a:xfrm>
            <a:prstGeom prst="straightConnector1">
              <a:avLst/>
            </a:prstGeom>
            <a:ln w="349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직사각형 49"/>
            <p:cNvSpPr/>
            <p:nvPr/>
          </p:nvSpPr>
          <p:spPr>
            <a:xfrm>
              <a:off x="3614389" y="2761506"/>
              <a:ext cx="580564"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b="1">
                  <a:solidFill>
                    <a:srgbClr val="ff0000"/>
                  </a:solidFill>
                  <a:latin typeface="맑은 고딕"/>
                  <a:ea typeface="맑은 고딕"/>
                </a:rPr>
                <a:t>경고</a:t>
              </a:r>
              <a:endParaRPr lang="ko-KR" altLang="en-US" sz="1400" b="1">
                <a:solidFill>
                  <a:srgbClr val="ff0000"/>
                </a:solidFill>
                <a:latin typeface="맑은 고딕"/>
                <a:ea typeface="맑은 고딕"/>
              </a:endParaRPr>
            </a:p>
          </p:txBody>
        </p:sp>
        <p:sp>
          <p:nvSpPr>
            <p:cNvPr id="51" name="직사각형 50"/>
            <p:cNvSpPr/>
            <p:nvPr/>
          </p:nvSpPr>
          <p:spPr>
            <a:xfrm>
              <a:off x="2332387" y="3882142"/>
              <a:ext cx="554653"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b="1">
                  <a:solidFill>
                    <a:srgbClr val="ff0000"/>
                  </a:solidFill>
                  <a:latin typeface="맑은 고딕"/>
                  <a:ea typeface="맑은 고딕"/>
                </a:rPr>
                <a:t>경고</a:t>
              </a:r>
              <a:endParaRPr lang="ko-KR" altLang="en-US" sz="1400" b="1">
                <a:solidFill>
                  <a:srgbClr val="ff0000"/>
                </a:solidFill>
                <a:latin typeface="맑은 고딕"/>
                <a:ea typeface="맑은 고딕"/>
              </a:endParaRPr>
            </a:p>
          </p:txBody>
        </p:sp>
        <p:sp>
          <p:nvSpPr>
            <p:cNvPr id="53" name="타원 52"/>
            <p:cNvSpPr/>
            <p:nvPr/>
          </p:nvSpPr>
          <p:spPr>
            <a:xfrm>
              <a:off x="677650" y="2360060"/>
              <a:ext cx="1012249" cy="904706"/>
            </a:xfrm>
            <a:prstGeom prst="ellipse">
              <a:avLst/>
            </a:prstGeom>
            <a:solidFill>
              <a:srgbClr val="3554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latin typeface="맑은 고딕"/>
                  <a:ea typeface="맑은 고딕"/>
                </a:rPr>
                <a:t>APP</a:t>
              </a:r>
              <a:endParaRPr lang="ko-KR" altLang="en-US">
                <a:latin typeface="맑은 고딕"/>
                <a:ea typeface="맑은 고딕"/>
              </a:endParaRPr>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2169184" cy="523220"/>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시스템 구성도</a:t>
            </a:r>
            <a:endParaRPr lang="ko-KR" altLang="en-US" sz="2800" spc="-150">
              <a:solidFill>
                <a:schemeClr val="bg1"/>
              </a:solidFill>
              <a:latin typeface="나눔바른고딕"/>
              <a:ea typeface="나눔바른고딕"/>
            </a:endParaRPr>
          </a:p>
        </p:txBody>
      </p:sp>
      <p:grpSp>
        <p:nvGrpSpPr>
          <p:cNvPr id="89" name="그룹 88"/>
          <p:cNvGrpSpPr/>
          <p:nvPr/>
        </p:nvGrpSpPr>
        <p:grpSpPr>
          <a:xfrm rot="0">
            <a:off x="524319" y="1769596"/>
            <a:ext cx="1836933" cy="2863516"/>
            <a:chOff x="524319" y="2045368"/>
            <a:chExt cx="1836933" cy="2863516"/>
          </a:xfrm>
        </p:grpSpPr>
        <p:sp>
          <p:nvSpPr>
            <p:cNvPr id="3" name="직사각형 2"/>
            <p:cNvSpPr/>
            <p:nvPr/>
          </p:nvSpPr>
          <p:spPr>
            <a:xfrm>
              <a:off x="603584" y="2045368"/>
              <a:ext cx="1696453" cy="28635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맑은 고딕"/>
                <a:ea typeface="맑은 고딕"/>
              </a:endParaRPr>
            </a:p>
          </p:txBody>
        </p:sp>
        <p:sp>
          <p:nvSpPr>
            <p:cNvPr id="35" name="직사각형 34"/>
            <p:cNvSpPr/>
            <p:nvPr/>
          </p:nvSpPr>
          <p:spPr>
            <a:xfrm>
              <a:off x="542367" y="2141562"/>
              <a:ext cx="1818885"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2000" b="1">
                  <a:latin typeface="맑은 고딕"/>
                  <a:ea typeface="맑은 고딕"/>
                </a:rPr>
                <a:t>Application</a:t>
              </a:r>
              <a:endParaRPr lang="ko-KR" altLang="en-US" sz="2000" b="1">
                <a:latin typeface="맑은 고딕"/>
                <a:ea typeface="맑은 고딕"/>
              </a:endParaRPr>
            </a:p>
          </p:txBody>
        </p:sp>
        <p:sp>
          <p:nvSpPr>
            <p:cNvPr id="8" name="직사각형 7"/>
            <p:cNvSpPr/>
            <p:nvPr/>
          </p:nvSpPr>
          <p:spPr>
            <a:xfrm>
              <a:off x="671686" y="2755232"/>
              <a:ext cx="725981" cy="465815"/>
            </a:xfrm>
            <a:prstGeom prst="rect">
              <a:avLst/>
            </a:prstGeom>
            <a:solidFill>
              <a:srgbClr val="3554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맑은 고딕"/>
                  <a:ea typeface="맑은 고딕"/>
                </a:rPr>
                <a:t>온도</a:t>
              </a:r>
              <a:endParaRPr lang="ko-KR" altLang="en-US">
                <a:latin typeface="맑은 고딕"/>
                <a:ea typeface="맑은 고딕"/>
              </a:endParaRPr>
            </a:p>
          </p:txBody>
        </p:sp>
        <p:sp>
          <p:nvSpPr>
            <p:cNvPr id="36" name="직사각형 35"/>
            <p:cNvSpPr/>
            <p:nvPr/>
          </p:nvSpPr>
          <p:spPr>
            <a:xfrm>
              <a:off x="1495811" y="2755232"/>
              <a:ext cx="725981" cy="465815"/>
            </a:xfrm>
            <a:prstGeom prst="rect">
              <a:avLst/>
            </a:prstGeom>
            <a:solidFill>
              <a:srgbClr val="3554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a:latin typeface="맑은 고딕"/>
                  <a:ea typeface="맑은 고딕"/>
                </a:rPr>
                <a:t>습도</a:t>
              </a:r>
              <a:endParaRPr lang="ko-KR" altLang="en-US">
                <a:latin typeface="맑은 고딕"/>
                <a:ea typeface="맑은 고딕"/>
              </a:endParaRPr>
            </a:p>
          </p:txBody>
        </p:sp>
        <p:sp>
          <p:nvSpPr>
            <p:cNvPr id="9" name="순서도: 추출 8"/>
            <p:cNvSpPr/>
            <p:nvPr/>
          </p:nvSpPr>
          <p:spPr>
            <a:xfrm>
              <a:off x="1070772" y="3518693"/>
              <a:ext cx="725981" cy="724224"/>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3200">
                  <a:solidFill>
                    <a:schemeClr val="tx1"/>
                  </a:solidFill>
                  <a:latin typeface="맑은 고딕"/>
                  <a:ea typeface="맑은 고딕"/>
                </a:rPr>
                <a:t>!</a:t>
              </a:r>
              <a:endParaRPr lang="ko-KR" altLang="en-US" sz="3200">
                <a:solidFill>
                  <a:schemeClr val="tx1"/>
                </a:solidFill>
                <a:latin typeface="맑은 고딕"/>
                <a:ea typeface="맑은 고딕"/>
              </a:endParaRPr>
            </a:p>
          </p:txBody>
        </p:sp>
        <p:sp>
          <p:nvSpPr>
            <p:cNvPr id="37" name="직사각형 36"/>
            <p:cNvSpPr/>
            <p:nvPr/>
          </p:nvSpPr>
          <p:spPr>
            <a:xfrm>
              <a:off x="524319" y="4242917"/>
              <a:ext cx="1818885"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b="1">
                  <a:latin typeface="맑은 고딕"/>
                  <a:ea typeface="맑은 고딕"/>
                </a:rPr>
                <a:t>경고 표시</a:t>
              </a:r>
              <a:endParaRPr lang="ko-KR" altLang="en-US" sz="1400" b="1">
                <a:latin typeface="맑은 고딕"/>
                <a:ea typeface="맑은 고딕"/>
              </a:endParaRPr>
            </a:p>
          </p:txBody>
        </p:sp>
      </p:grpSp>
      <p:grpSp>
        <p:nvGrpSpPr>
          <p:cNvPr id="90" name="그룹 89"/>
          <p:cNvGrpSpPr/>
          <p:nvPr/>
        </p:nvGrpSpPr>
        <p:grpSpPr>
          <a:xfrm rot="0">
            <a:off x="3406526" y="5022656"/>
            <a:ext cx="5072367" cy="1134840"/>
            <a:chOff x="850409" y="5325141"/>
            <a:chExt cx="5072367" cy="1134840"/>
          </a:xfrm>
        </p:grpSpPr>
        <p:sp>
          <p:nvSpPr>
            <p:cNvPr id="2" name="타원 1"/>
            <p:cNvSpPr/>
            <p:nvPr/>
          </p:nvSpPr>
          <p:spPr>
            <a:xfrm>
              <a:off x="4434017" y="5325141"/>
              <a:ext cx="1488759" cy="976132"/>
            </a:xfrm>
            <a:prstGeom prst="ellipse">
              <a:avLst/>
            </a:prstGeom>
            <a:solidFill>
              <a:srgbClr val="3554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600">
                  <a:latin typeface="맑은 고딕"/>
                  <a:ea typeface="맑은 고딕"/>
                </a:rPr>
                <a:t>외부</a:t>
              </a:r>
              <a:endParaRPr lang="ko-KR" altLang="en-US" sz="1600">
                <a:latin typeface="맑은 고딕"/>
                <a:ea typeface="맑은 고딕"/>
              </a:endParaRPr>
            </a:p>
            <a:p>
              <a:pPr algn="ctr">
                <a:defRPr/>
              </a:pPr>
              <a:r>
                <a:rPr lang="ko-KR" altLang="en-US" sz="1600">
                  <a:latin typeface="맑은 고딕"/>
                  <a:ea typeface="맑은 고딕"/>
                </a:rPr>
                <a:t>온도센서</a:t>
              </a:r>
              <a:endParaRPr lang="ko-KR" altLang="en-US" sz="1600">
                <a:latin typeface="맑은 고딕"/>
                <a:ea typeface="맑은 고딕"/>
              </a:endParaRPr>
            </a:p>
          </p:txBody>
        </p:sp>
        <p:sp>
          <p:nvSpPr>
            <p:cNvPr id="30" name="타원 29"/>
            <p:cNvSpPr/>
            <p:nvPr/>
          </p:nvSpPr>
          <p:spPr>
            <a:xfrm>
              <a:off x="2886426" y="5334093"/>
              <a:ext cx="1488759" cy="967180"/>
            </a:xfrm>
            <a:prstGeom prst="ellipse">
              <a:avLst/>
            </a:prstGeom>
            <a:solidFill>
              <a:srgbClr val="3554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600">
                  <a:latin typeface="맑은 고딕"/>
                  <a:ea typeface="맑은 고딕"/>
                </a:rPr>
                <a:t>지면</a:t>
              </a:r>
              <a:endParaRPr lang="ko-KR" altLang="en-US" sz="1600">
                <a:latin typeface="맑은 고딕"/>
                <a:ea typeface="맑은 고딕"/>
              </a:endParaRPr>
            </a:p>
            <a:p>
              <a:pPr algn="ctr">
                <a:defRPr/>
              </a:pPr>
              <a:r>
                <a:rPr lang="ko-KR" altLang="en-US" sz="1600">
                  <a:latin typeface="맑은 고딕"/>
                  <a:ea typeface="맑은 고딕"/>
                </a:rPr>
                <a:t>온도센서</a:t>
              </a:r>
              <a:endParaRPr lang="ko-KR" altLang="en-US" sz="1600">
                <a:latin typeface="맑은 고딕"/>
                <a:ea typeface="맑은 고딕"/>
              </a:endParaRPr>
            </a:p>
          </p:txBody>
        </p:sp>
        <p:sp>
          <p:nvSpPr>
            <p:cNvPr id="68" name="직사각형 67"/>
            <p:cNvSpPr/>
            <p:nvPr/>
          </p:nvSpPr>
          <p:spPr>
            <a:xfrm>
              <a:off x="850409" y="6015481"/>
              <a:ext cx="2169184"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b="1">
                  <a:latin typeface="맑은 고딕"/>
                  <a:ea typeface="맑은 고딕"/>
                </a:rPr>
                <a:t>온습도</a:t>
              </a:r>
              <a:r>
                <a:rPr lang="en-US" altLang="ko-KR" sz="1400" b="1">
                  <a:latin typeface="맑은 고딕"/>
                  <a:ea typeface="맑은 고딕"/>
                </a:rPr>
                <a:t>, </a:t>
              </a:r>
              <a:r>
                <a:rPr lang="ko-KR" altLang="en-US" sz="1400" b="1">
                  <a:latin typeface="맑은 고딕"/>
                  <a:ea typeface="맑은 고딕"/>
                </a:rPr>
                <a:t>온도차이 전달</a:t>
              </a:r>
              <a:endParaRPr lang="ko-KR" altLang="en-US" sz="1400" b="1">
                <a:latin typeface="맑은 고딕"/>
                <a:ea typeface="맑은 고딕"/>
              </a:endParaRPr>
            </a:p>
          </p:txBody>
        </p:sp>
      </p:grpSp>
      <p:grpSp>
        <p:nvGrpSpPr>
          <p:cNvPr id="88" name="그룹 87"/>
          <p:cNvGrpSpPr/>
          <p:nvPr/>
        </p:nvGrpSpPr>
        <p:grpSpPr>
          <a:xfrm rot="0">
            <a:off x="2516068" y="1865790"/>
            <a:ext cx="2213422" cy="2272398"/>
            <a:chOff x="2516068" y="2141562"/>
            <a:chExt cx="2213422" cy="2272398"/>
          </a:xfrm>
        </p:grpSpPr>
        <p:sp>
          <p:nvSpPr>
            <p:cNvPr id="72" name="직사각형 71"/>
            <p:cNvSpPr/>
            <p:nvPr/>
          </p:nvSpPr>
          <p:spPr>
            <a:xfrm>
              <a:off x="2538187" y="2141562"/>
              <a:ext cx="2169184" cy="2272398"/>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a:solidFill>
                    <a:schemeClr val="accent3">
                      <a:lumMod val="20000"/>
                      <a:lumOff val="80000"/>
                    </a:schemeClr>
                  </a:solidFill>
                  <a:latin typeface="맑은 고딕"/>
                  <a:ea typeface="맑은 고딕"/>
                </a:rPr>
                <a:t>MQTT</a:t>
              </a:r>
              <a:r>
                <a:rPr lang="ko-KR" altLang="en-US">
                  <a:solidFill>
                    <a:schemeClr val="accent3">
                      <a:lumMod val="20000"/>
                      <a:lumOff val="80000"/>
                    </a:schemeClr>
                  </a:solidFill>
                  <a:latin typeface="맑은 고딕"/>
                  <a:ea typeface="맑은 고딕"/>
                </a:rPr>
                <a:t>통신</a:t>
              </a:r>
              <a:endParaRPr lang="ko-KR" altLang="en-US">
                <a:solidFill>
                  <a:schemeClr val="accent3">
                    <a:lumMod val="20000"/>
                    <a:lumOff val="80000"/>
                  </a:schemeClr>
                </a:solidFill>
                <a:latin typeface="맑은 고딕"/>
                <a:ea typeface="맑은 고딕"/>
              </a:endParaRPr>
            </a:p>
          </p:txBody>
        </p:sp>
        <p:cxnSp>
          <p:nvCxnSpPr>
            <p:cNvPr id="70" name="직선 화살표 연결선 69"/>
            <p:cNvCxnSpPr/>
            <p:nvPr/>
          </p:nvCxnSpPr>
          <p:spPr>
            <a:xfrm>
              <a:off x="2676160" y="2411891"/>
              <a:ext cx="190854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직사각형 70"/>
            <p:cNvSpPr/>
            <p:nvPr/>
          </p:nvSpPr>
          <p:spPr>
            <a:xfrm>
              <a:off x="2560306" y="2389215"/>
              <a:ext cx="2169184"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1400" b="1">
                  <a:latin typeface="맑은 고딕"/>
                  <a:ea typeface="맑은 고딕"/>
                </a:rPr>
                <a:t>GPS</a:t>
              </a:r>
              <a:r>
                <a:rPr lang="ko-KR" altLang="en-US" sz="1400" b="1">
                  <a:latin typeface="맑은 고딕"/>
                  <a:ea typeface="맑은 고딕"/>
                </a:rPr>
                <a:t>로 위치정보 전달</a:t>
              </a:r>
              <a:endParaRPr lang="ko-KR" altLang="en-US" sz="1400" b="1">
                <a:latin typeface="맑은 고딕"/>
                <a:ea typeface="맑은 고딕"/>
              </a:endParaRPr>
            </a:p>
          </p:txBody>
        </p:sp>
        <p:cxnSp>
          <p:nvCxnSpPr>
            <p:cNvPr id="76" name="직선 화살표 연결선 75"/>
            <p:cNvCxnSpPr/>
            <p:nvPr/>
          </p:nvCxnSpPr>
          <p:spPr>
            <a:xfrm flipH="1">
              <a:off x="2647085" y="4126615"/>
              <a:ext cx="190854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7" name="직사각형 76"/>
            <p:cNvSpPr/>
            <p:nvPr/>
          </p:nvSpPr>
          <p:spPr>
            <a:xfrm>
              <a:off x="2516068" y="3692141"/>
              <a:ext cx="2169184"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b="1">
                  <a:latin typeface="맑은 고딕"/>
                  <a:ea typeface="맑은 고딕"/>
                </a:rPr>
                <a:t>블랙아이스 경고 전달</a:t>
              </a:r>
              <a:endParaRPr lang="ko-KR" altLang="en-US" sz="1400" b="1">
                <a:latin typeface="맑은 고딕"/>
                <a:ea typeface="맑은 고딕"/>
              </a:endParaRPr>
            </a:p>
          </p:txBody>
        </p:sp>
      </p:grpSp>
      <p:grpSp>
        <p:nvGrpSpPr>
          <p:cNvPr id="91" name="그룹 90"/>
          <p:cNvGrpSpPr/>
          <p:nvPr/>
        </p:nvGrpSpPr>
        <p:grpSpPr>
          <a:xfrm rot="0">
            <a:off x="4837741" y="2174659"/>
            <a:ext cx="1834442" cy="1658728"/>
            <a:chOff x="4837741" y="2450431"/>
            <a:chExt cx="1834442" cy="1658728"/>
          </a:xfrm>
        </p:grpSpPr>
        <p:sp>
          <p:nvSpPr>
            <p:cNvPr id="78" name="직사각형 77"/>
            <p:cNvSpPr/>
            <p:nvPr/>
          </p:nvSpPr>
          <p:spPr>
            <a:xfrm>
              <a:off x="4837741" y="2450431"/>
              <a:ext cx="1818885" cy="16587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맑은 고딕"/>
                <a:ea typeface="맑은 고딕"/>
              </a:endParaRPr>
            </a:p>
          </p:txBody>
        </p:sp>
        <p:sp>
          <p:nvSpPr>
            <p:cNvPr id="79" name="직사각형 78"/>
            <p:cNvSpPr/>
            <p:nvPr/>
          </p:nvSpPr>
          <p:spPr>
            <a:xfrm>
              <a:off x="4853298" y="3031710"/>
              <a:ext cx="1818885"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2000" b="1">
                  <a:latin typeface="맑은 고딕"/>
                  <a:ea typeface="맑은 고딕"/>
                </a:rPr>
                <a:t>라즈베리 파이</a:t>
              </a:r>
              <a:endParaRPr lang="en-US" altLang="ko-KR" sz="2000" b="1">
                <a:latin typeface="맑은 고딕"/>
                <a:ea typeface="맑은 고딕"/>
              </a:endParaRPr>
            </a:p>
          </p:txBody>
        </p:sp>
      </p:grpSp>
      <p:grpSp>
        <p:nvGrpSpPr>
          <p:cNvPr id="92" name="그룹 91"/>
          <p:cNvGrpSpPr/>
          <p:nvPr/>
        </p:nvGrpSpPr>
        <p:grpSpPr>
          <a:xfrm rot="0">
            <a:off x="6672183" y="995168"/>
            <a:ext cx="2238954" cy="2462559"/>
            <a:chOff x="6672183" y="1270940"/>
            <a:chExt cx="2238954" cy="2462559"/>
          </a:xfrm>
        </p:grpSpPr>
        <p:sp>
          <p:nvSpPr>
            <p:cNvPr id="80" name="타원 79"/>
            <p:cNvSpPr/>
            <p:nvPr/>
          </p:nvSpPr>
          <p:spPr>
            <a:xfrm>
              <a:off x="7775189" y="1270940"/>
              <a:ext cx="1135948" cy="976132"/>
            </a:xfrm>
            <a:prstGeom prst="ellipse">
              <a:avLst/>
            </a:prstGeom>
            <a:solidFill>
              <a:srgbClr val="3554a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600">
                  <a:latin typeface="맑은 고딕"/>
                  <a:ea typeface="맑은 고딕"/>
                </a:rPr>
                <a:t>카메라</a:t>
              </a:r>
              <a:endParaRPr lang="ko-KR" altLang="en-US" sz="1600">
                <a:latin typeface="맑은 고딕"/>
                <a:ea typeface="맑은 고딕"/>
              </a:endParaRPr>
            </a:p>
            <a:p>
              <a:pPr algn="ctr">
                <a:defRPr/>
              </a:pPr>
              <a:r>
                <a:rPr lang="ko-KR" altLang="en-US" sz="1600">
                  <a:latin typeface="맑은 고딕"/>
                  <a:ea typeface="맑은 고딕"/>
                </a:rPr>
                <a:t>센서</a:t>
              </a:r>
              <a:endParaRPr lang="ko-KR" altLang="en-US" sz="1600">
                <a:latin typeface="맑은 고딕"/>
                <a:ea typeface="맑은 고딕"/>
              </a:endParaRPr>
            </a:p>
          </p:txBody>
        </p:sp>
        <p:cxnSp>
          <p:nvCxnSpPr>
            <p:cNvPr id="81" name="직선 화살표 연결선 80"/>
            <p:cNvCxnSpPr>
              <a:stCxn id="80" idx="2"/>
              <a:endCxn id="79" idx="3"/>
            </p:cNvCxnSpPr>
            <p:nvPr/>
          </p:nvCxnSpPr>
          <p:spPr>
            <a:xfrm flipH="1">
              <a:off x="6672183" y="1759006"/>
              <a:ext cx="1103006" cy="145141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7" name="직사각형 86"/>
            <p:cNvSpPr/>
            <p:nvPr/>
          </p:nvSpPr>
          <p:spPr>
            <a:xfrm rot="18413044">
              <a:off x="6271116" y="2426657"/>
              <a:ext cx="2169184"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1400" b="1">
                  <a:latin typeface="맑은 고딕"/>
                  <a:ea typeface="맑은 고딕"/>
                </a:rPr>
                <a:t>블랙 아이스 판단</a:t>
              </a:r>
              <a:endParaRPr lang="ko-KR" altLang="en-US" sz="1400" b="1">
                <a:latin typeface="맑은 고딕"/>
                <a:ea typeface="맑은 고딕"/>
              </a:endParaRPr>
            </a:p>
          </p:txBody>
        </p:sp>
      </p:grpSp>
      <p:cxnSp>
        <p:nvCxnSpPr>
          <p:cNvPr id="93" name="직선 화살표 연결선 92"/>
          <p:cNvCxnSpPr/>
          <p:nvPr/>
        </p:nvCxnSpPr>
        <p:spPr>
          <a:xfrm flipH="1">
            <a:off x="3534002" y="5733882"/>
            <a:ext cx="1908541"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4" name="그룹 93"/>
          <p:cNvGrpSpPr/>
          <p:nvPr/>
        </p:nvGrpSpPr>
        <p:grpSpPr>
          <a:xfrm rot="0">
            <a:off x="1624733" y="5425404"/>
            <a:ext cx="1834442" cy="819400"/>
            <a:chOff x="4837741" y="2450431"/>
            <a:chExt cx="1834442" cy="1658728"/>
          </a:xfrm>
        </p:grpSpPr>
        <p:sp>
          <p:nvSpPr>
            <p:cNvPr id="95" name="직사각형 94"/>
            <p:cNvSpPr/>
            <p:nvPr/>
          </p:nvSpPr>
          <p:spPr>
            <a:xfrm>
              <a:off x="4837741" y="2450431"/>
              <a:ext cx="1818885" cy="16587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맑은 고딕"/>
                <a:ea typeface="맑은 고딕"/>
              </a:endParaRPr>
            </a:p>
          </p:txBody>
        </p:sp>
        <p:sp>
          <p:nvSpPr>
            <p:cNvPr id="96" name="직사각형 95"/>
            <p:cNvSpPr/>
            <p:nvPr/>
          </p:nvSpPr>
          <p:spPr>
            <a:xfrm>
              <a:off x="4853298" y="3031710"/>
              <a:ext cx="1818885"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2000" b="1">
                  <a:latin typeface="맑은 고딕"/>
                  <a:ea typeface="맑은 고딕"/>
                </a:rPr>
                <a:t>라즈베리 파이</a:t>
              </a:r>
              <a:endParaRPr lang="en-US" altLang="ko-KR" sz="2000" b="1">
                <a:latin typeface="맑은 고딕"/>
                <a:ea typeface="맑은 고딕"/>
              </a:endParaRPr>
            </a:p>
          </p:txBody>
        </p:sp>
      </p:grpSp>
      <p:cxnSp>
        <p:nvCxnSpPr>
          <p:cNvPr id="99" name="연결선: 꺾임 98"/>
          <p:cNvCxnSpPr>
            <a:stCxn id="96" idx="1"/>
          </p:cNvCxnSpPr>
          <p:nvPr/>
        </p:nvCxnSpPr>
        <p:spPr>
          <a:xfrm rot="10800000">
            <a:off x="1056548" y="4633112"/>
            <a:ext cx="583743" cy="1189230"/>
          </a:xfrm>
          <a:prstGeom prst="bentConnector2">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15687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개발 환경</a:t>
            </a:r>
            <a:endParaRPr lang="ko-KR" altLang="en-US" sz="2800" spc="-150">
              <a:solidFill>
                <a:schemeClr val="bg1"/>
              </a:solidFill>
              <a:latin typeface="나눔바른고딕"/>
              <a:ea typeface="나눔바른고딕"/>
            </a:endParaRPr>
          </a:p>
        </p:txBody>
      </p:sp>
      <p:graphicFrame>
        <p:nvGraphicFramePr>
          <p:cNvPr id="34" name=""/>
          <p:cNvGraphicFramePr>
            <a:graphicFrameLocks noGrp="1"/>
          </p:cNvGraphicFramePr>
          <p:nvPr/>
        </p:nvGraphicFramePr>
        <p:xfrm>
          <a:off x="1762124" y="4648200"/>
          <a:ext cx="5619750" cy="1255394"/>
        </p:xfrm>
        <a:graphic>
          <a:graphicData uri="http://schemas.openxmlformats.org/drawingml/2006/table">
            <a:tbl>
              <a:tblPr firstRow="1" bandRow="1"/>
              <a:tblGrid>
                <a:gridCol w="1183005"/>
                <a:gridCol w="4436745"/>
              </a:tblGrid>
              <a:tr h="306578">
                <a:tc>
                  <a:txBody>
                    <a:bodyPr vert="horz" wrap="square" lIns="91440" tIns="45720" rIns="91440" bIns="45720" anchor="ctr" anchorCtr="0">
                      <a:spAutoFit/>
                    </a:bodyPr>
                    <a:p>
                      <a:pPr algn="ctr">
                        <a:lnSpc>
                          <a:spcPct val="160000"/>
                        </a:lnSpc>
                        <a:spcBef>
                          <a:spcPts val="0"/>
                        </a:spcBef>
                        <a:spcAft>
                          <a:spcPts val="0"/>
                        </a:spcAft>
                        <a:defRPr/>
                      </a:pPr>
                      <a:r>
                        <a:rPr xmlns:mc="http://schemas.openxmlformats.org/markup-compatibility/2006" xmlns:hp="http://schemas.haansoft.com/office/presentation/8.0" sz="1000" b="1" i="0" u="none" strike="noStrike" mc:Ignorable="hp" hp:hslEmbossed="0">
                          <a:solidFill>
                            <a:schemeClr val="lt1"/>
                          </a:solidFill>
                          <a:latin typeface="함초롬바탕"/>
                          <a:ea typeface="함초롬바탕"/>
                        </a:rPr>
                        <a:t>운영체제</a:t>
                      </a:r>
                      <a:endParaRPr xmlns:mc="http://schemas.openxmlformats.org/markup-compatibility/2006" xmlns:hp="http://schemas.haansoft.com/office/presentation/8.0" sz="1000" b="1" i="0" u="none" strike="noStrike" mc:Ignorable="hp" hp:hslEmbossed="0">
                        <a:solidFill>
                          <a:schemeClr val="lt1"/>
                        </a:solidFill>
                        <a:latin typeface="함초롬바탕"/>
                        <a:ea typeface="함초롬바탕"/>
                      </a:endParaRPr>
                    </a:p>
                  </a:txBody>
                  <a:tcPr marL="91440" marR="91440" anchor="ctr">
                    <a:lnL w="12700" cap="flat" cmpd="sng" algn="ctr">
                      <a:solidFill>
                        <a:schemeClr val="dk2"/>
                      </a:solidFill>
                      <a:prstDash val="solid"/>
                      <a:round/>
                      <a:headEnd w="med" len="med"/>
                      <a:tailEnd w="med" len="med"/>
                    </a:lnL>
                    <a:lnR w="12700" cap="flat" cmpd="sng" algn="ctr">
                      <a:solidFill>
                        <a:schemeClr val="dk2"/>
                      </a:solidFill>
                      <a:prstDash val="solid"/>
                      <a:round/>
                      <a:headEnd w="med" len="med"/>
                      <a:tailEnd w="med" len="med"/>
                    </a:lnR>
                    <a:lnT w="12700" cap="flat" cmpd="sng" algn="ctr">
                      <a:solidFill>
                        <a:schemeClr val="dk2"/>
                      </a:solidFill>
                      <a:prstDash val="solid"/>
                      <a:round/>
                      <a:headEnd w="med" len="med"/>
                      <a:tailEnd w="med" len="med"/>
                    </a:lnT>
                    <a:lnB w="12700" cap="flat" cmpd="sng" algn="ctr">
                      <a:solidFill>
                        <a:schemeClr val="dk2"/>
                      </a:solidFill>
                      <a:prstDash val="solid"/>
                      <a:round/>
                      <a:headEnd w="med" len="med"/>
                      <a:tailEnd w="med" len="med"/>
                    </a:lnB>
                  </a:tcPr>
                </a:tc>
                <a:tc>
                  <a:txBody>
                    <a:bodyPr vert="horz" wrap="square" lIns="91440" tIns="45720" rIns="91440" bIns="45720" anchor="ctr" anchorCtr="0">
                      <a:spAutoFit/>
                    </a:bodyPr>
                    <a:p>
                      <a:pPr algn="just">
                        <a:lnSpc>
                          <a:spcPct val="160000"/>
                        </a:lnSpc>
                        <a:spcBef>
                          <a:spcPts val="0"/>
                        </a:spcBef>
                        <a:spcAft>
                          <a:spcPts val="0"/>
                        </a:spcAft>
                        <a:defRPr/>
                      </a:pP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rPr>
                        <a:t>Windows 10, Ubuntu, Linux</a:t>
                      </a:r>
                      <a:endPar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endParaRPr>
                    </a:p>
                  </a:txBody>
                  <a:tcPr marL="91440" marR="91440" anchor="ctr">
                    <a:lnL w="12700" cap="flat" cmpd="sng" algn="ctr">
                      <a:solidFill>
                        <a:schemeClr val="dk2"/>
                      </a:solidFill>
                      <a:prstDash val="solid"/>
                      <a:round/>
                      <a:headEnd w="med" len="med"/>
                      <a:tailEnd w="med" len="med"/>
                    </a:lnL>
                    <a:lnR w="12700" cap="flat" cmpd="sng" algn="ctr">
                      <a:solidFill>
                        <a:schemeClr val="dk2"/>
                      </a:solidFill>
                      <a:prstDash val="solid"/>
                      <a:round/>
                      <a:headEnd w="med" len="med"/>
                      <a:tailEnd w="med" len="med"/>
                    </a:lnR>
                    <a:lnT w="12700" cap="flat" cmpd="sng" algn="ctr">
                      <a:solidFill>
                        <a:schemeClr val="dk2"/>
                      </a:solidFill>
                      <a:prstDash val="solid"/>
                      <a:round/>
                      <a:headEnd w="med" len="med"/>
                      <a:tailEnd w="med" len="med"/>
                    </a:lnT>
                    <a:lnB w="12700" cap="flat" cmpd="sng" algn="ctr">
                      <a:solidFill>
                        <a:schemeClr val="dk2"/>
                      </a:solidFill>
                      <a:prstDash val="solid"/>
                      <a:round/>
                      <a:headEnd w="med" len="med"/>
                      <a:tailEnd w="med" len="med"/>
                    </a:lnB>
                  </a:tcPr>
                </a:tc>
              </a:tr>
              <a:tr h="306578">
                <a:tc>
                  <a:txBody>
                    <a:bodyPr vert="horz" wrap="square" lIns="91440" tIns="45720" rIns="91440" bIns="45720" anchor="ctr" anchorCtr="0">
                      <a:spAutoFit/>
                    </a:bodyPr>
                    <a:p>
                      <a:pPr algn="ctr">
                        <a:lnSpc>
                          <a:spcPct val="160000"/>
                        </a:lnSpc>
                        <a:spcBef>
                          <a:spcPts val="0"/>
                        </a:spcBef>
                        <a:spcAft>
                          <a:spcPts val="0"/>
                        </a:spcAft>
                        <a:defRPr/>
                      </a:pPr>
                      <a:r>
                        <a:rPr xmlns:mc="http://schemas.openxmlformats.org/markup-compatibility/2006" xmlns:hp="http://schemas.haansoft.com/office/presentation/8.0" sz="1000" b="1" i="0" u="none" strike="noStrike" mc:Ignorable="hp" hp:hslEmbossed="0">
                          <a:solidFill>
                            <a:schemeClr val="lt1"/>
                          </a:solidFill>
                          <a:latin typeface="함초롬바탕"/>
                          <a:ea typeface="함초롬바탕"/>
                        </a:rPr>
                        <a:t>개발 언어</a:t>
                      </a:r>
                      <a:endParaRPr xmlns:mc="http://schemas.openxmlformats.org/markup-compatibility/2006" xmlns:hp="http://schemas.haansoft.com/office/presentation/8.0" sz="1000" b="1" i="0" u="none" strike="noStrike" mc:Ignorable="hp" hp:hslEmbossed="0">
                        <a:solidFill>
                          <a:schemeClr val="lt1"/>
                        </a:solidFill>
                        <a:latin typeface="함초롬바탕"/>
                        <a:ea typeface="함초롬바탕"/>
                      </a:endParaRPr>
                    </a:p>
                  </a:txBody>
                  <a:tcPr marL="91440" marR="91440" anchor="ctr">
                    <a:lnL w="12700" cap="flat" cmpd="sng" algn="ctr">
                      <a:solidFill>
                        <a:schemeClr val="dk2"/>
                      </a:solidFill>
                      <a:prstDash val="solid"/>
                      <a:round/>
                      <a:headEnd w="med" len="med"/>
                      <a:tailEnd w="med" len="med"/>
                    </a:lnL>
                    <a:lnR w="12700" cap="flat" cmpd="sng" algn="ctr">
                      <a:solidFill>
                        <a:schemeClr val="dk2"/>
                      </a:solidFill>
                      <a:prstDash val="solid"/>
                      <a:round/>
                      <a:headEnd w="med" len="med"/>
                      <a:tailEnd w="med" len="med"/>
                    </a:lnR>
                    <a:lnT w="12700" cap="flat" cmpd="sng" algn="ctr">
                      <a:solidFill>
                        <a:schemeClr val="dk2"/>
                      </a:solidFill>
                      <a:prstDash val="solid"/>
                      <a:round/>
                      <a:headEnd w="med" len="med"/>
                      <a:tailEnd w="med" len="med"/>
                    </a:lnT>
                    <a:lnB w="12700" cap="flat" cmpd="sng" algn="ctr">
                      <a:solidFill>
                        <a:schemeClr val="dk2"/>
                      </a:solidFill>
                      <a:prstDash val="solid"/>
                      <a:round/>
                      <a:headEnd w="med" len="med"/>
                      <a:tailEnd w="med" len="med"/>
                    </a:lnB>
                  </a:tcPr>
                </a:tc>
                <a:tc>
                  <a:txBody>
                    <a:bodyPr vert="horz" wrap="square" lIns="91440" tIns="45720" rIns="91440" bIns="45720" anchor="ctr" anchorCtr="0">
                      <a:spAutoFit/>
                    </a:bodyPr>
                    <a:p>
                      <a:pPr algn="just">
                        <a:lnSpc>
                          <a:spcPct val="160000"/>
                        </a:lnSpc>
                        <a:spcBef>
                          <a:spcPts val="0"/>
                        </a:spcBef>
                        <a:spcAft>
                          <a:spcPts val="0"/>
                        </a:spcAft>
                        <a:defRPr/>
                      </a:pP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rPr>
                        <a:t>Python, Java</a:t>
                      </a:r>
                      <a:endPar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endParaRPr>
                    </a:p>
                  </a:txBody>
                  <a:tcPr marL="91440" marR="91440" anchor="ctr">
                    <a:lnL w="12700" cap="flat" cmpd="sng" algn="ctr">
                      <a:solidFill>
                        <a:schemeClr val="dk2"/>
                      </a:solidFill>
                      <a:prstDash val="solid"/>
                      <a:round/>
                      <a:headEnd w="med" len="med"/>
                      <a:tailEnd w="med" len="med"/>
                    </a:lnL>
                    <a:lnR w="12700" cap="flat" cmpd="sng" algn="ctr">
                      <a:solidFill>
                        <a:schemeClr val="dk2"/>
                      </a:solidFill>
                      <a:prstDash val="solid"/>
                      <a:round/>
                      <a:headEnd w="med" len="med"/>
                      <a:tailEnd w="med" len="med"/>
                    </a:lnR>
                    <a:lnT w="12700" cap="flat" cmpd="sng" algn="ctr">
                      <a:solidFill>
                        <a:schemeClr val="dk2"/>
                      </a:solidFill>
                      <a:prstDash val="solid"/>
                      <a:round/>
                      <a:headEnd w="med" len="med"/>
                      <a:tailEnd w="med" len="med"/>
                    </a:lnT>
                    <a:lnB w="12700" cap="flat" cmpd="sng" algn="ctr">
                      <a:solidFill>
                        <a:schemeClr val="dk2"/>
                      </a:solidFill>
                      <a:prstDash val="solid"/>
                      <a:round/>
                      <a:headEnd w="med" len="med"/>
                      <a:tailEnd w="med" len="med"/>
                    </a:lnB>
                  </a:tcPr>
                </a:tc>
              </a:tr>
              <a:tr h="509778">
                <a:tc>
                  <a:txBody>
                    <a:bodyPr vert="horz" wrap="square" lIns="91440" tIns="45720" rIns="91440" bIns="45720" anchor="ctr" anchorCtr="0">
                      <a:spAutoFit/>
                    </a:bodyPr>
                    <a:p>
                      <a:pPr algn="ctr">
                        <a:lnSpc>
                          <a:spcPct val="160000"/>
                        </a:lnSpc>
                        <a:spcBef>
                          <a:spcPts val="0"/>
                        </a:spcBef>
                        <a:spcAft>
                          <a:spcPts val="0"/>
                        </a:spcAft>
                        <a:defRPr/>
                      </a:pPr>
                      <a:r>
                        <a:rPr xmlns:mc="http://schemas.openxmlformats.org/markup-compatibility/2006" xmlns:hp="http://schemas.haansoft.com/office/presentation/8.0" sz="1000" b="1" i="0" u="none" strike="noStrike" mc:Ignorable="hp" hp:hslEmbossed="0">
                          <a:solidFill>
                            <a:schemeClr val="lt1"/>
                          </a:solidFill>
                          <a:latin typeface="함초롬바탕"/>
                          <a:ea typeface="함초롬바탕"/>
                        </a:rPr>
                        <a:t>하드웨어</a:t>
                      </a:r>
                      <a:endParaRPr xmlns:mc="http://schemas.openxmlformats.org/markup-compatibility/2006" xmlns:hp="http://schemas.haansoft.com/office/presentation/8.0" sz="1000" b="1" i="0" u="none" strike="noStrike" mc:Ignorable="hp" hp:hslEmbossed="0">
                        <a:solidFill>
                          <a:schemeClr val="lt1"/>
                        </a:solidFill>
                        <a:latin typeface="함초롬바탕"/>
                        <a:ea typeface="함초롬바탕"/>
                      </a:endParaRPr>
                    </a:p>
                  </a:txBody>
                  <a:tcPr marL="91440" marR="91440" anchor="ctr">
                    <a:lnL w="12700" cap="flat" cmpd="sng" algn="ctr">
                      <a:solidFill>
                        <a:schemeClr val="dk2"/>
                      </a:solidFill>
                      <a:prstDash val="solid"/>
                      <a:round/>
                      <a:headEnd w="med" len="med"/>
                      <a:tailEnd w="med" len="med"/>
                    </a:lnL>
                    <a:lnR w="12700" cap="flat" cmpd="sng" algn="ctr">
                      <a:solidFill>
                        <a:schemeClr val="dk2"/>
                      </a:solidFill>
                      <a:prstDash val="solid"/>
                      <a:round/>
                      <a:headEnd w="med" len="med"/>
                      <a:tailEnd w="med" len="med"/>
                    </a:lnR>
                    <a:lnT w="12700" cap="flat" cmpd="sng" algn="ctr">
                      <a:solidFill>
                        <a:schemeClr val="dk2"/>
                      </a:solidFill>
                      <a:prstDash val="solid"/>
                      <a:round/>
                      <a:headEnd w="med" len="med"/>
                      <a:tailEnd w="med" len="med"/>
                    </a:lnT>
                    <a:lnB w="12700" cap="flat" cmpd="sng" algn="ctr">
                      <a:solidFill>
                        <a:schemeClr val="dk2"/>
                      </a:solidFill>
                      <a:prstDash val="solid"/>
                      <a:round/>
                      <a:headEnd w="med" len="med"/>
                      <a:tailEnd w="med" len="med"/>
                    </a:lnB>
                  </a:tcPr>
                </a:tc>
                <a:tc>
                  <a:txBody>
                    <a:bodyPr vert="horz" wrap="square" lIns="91440" tIns="45720" rIns="91440" bIns="45720" anchor="ctr" anchorCtr="0">
                      <a:spAutoFit/>
                    </a:bodyPr>
                    <a:p>
                      <a:pPr algn="just">
                        <a:lnSpc>
                          <a:spcPct val="160000"/>
                        </a:lnSpc>
                        <a:spcBef>
                          <a:spcPts val="0"/>
                        </a:spcBef>
                        <a:spcAft>
                          <a:spcPts val="0"/>
                        </a:spcAft>
                        <a:defRPr/>
                      </a:pP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rPr>
                        <a:t>Raspberry </a:t>
                      </a:r>
                      <a:r>
                        <a:rPr xmlns:mc="http://schemas.openxmlformats.org/markup-compatibility/2006" xmlns:hp="http://schemas.haansoft.com/office/presentation/8.0" lang="en-US" altLang="ko-KR" sz="1000" b="0" i="0" u="none" strike="noStrike" mc:Ignorable="hp" hp:hslEmbossed="0">
                          <a:solidFill>
                            <a:schemeClr val="lt1"/>
                          </a:solidFill>
                          <a:latin typeface="함초롬바탕"/>
                          <a:ea typeface="함초롬바탕"/>
                        </a:rPr>
                        <a:t>P</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rPr>
                        <a:t>i, Camera module,</a:t>
                      </a:r>
                      <a:endPar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endParaRPr>
                    </a:p>
                    <a:p>
                      <a:pPr algn="just">
                        <a:lnSpc>
                          <a:spcPct val="160000"/>
                        </a:lnSpc>
                        <a:spcBef>
                          <a:spcPts val="0"/>
                        </a:spcBef>
                        <a:spcAft>
                          <a:spcPts val="0"/>
                        </a:spcAft>
                        <a:defRPr/>
                      </a:pPr>
                      <a:r>
                        <a:rPr xmlns:mc="http://schemas.openxmlformats.org/markup-compatibility/2006" xmlns:hp="http://schemas.haansoft.com/office/presentation/8.0" lang="en-US" altLang="ko-KR" sz="1000" b="0" i="0" u="none" strike="noStrike" mc:Ignorable="hp" hp:hslEmbossed="0">
                          <a:solidFill>
                            <a:schemeClr val="lt1"/>
                          </a:solidFill>
                          <a:latin typeface="함초롬바탕"/>
                          <a:ea typeface="함초롬바탕"/>
                        </a:rPr>
                        <a:t>T</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rPr>
                        <a:t>emperature and </a:t>
                      </a:r>
                      <a:r>
                        <a:rPr xmlns:mc="http://schemas.openxmlformats.org/markup-compatibility/2006" xmlns:hp="http://schemas.haansoft.com/office/presentation/8.0" lang="en-US" altLang="ko-KR" sz="1000" b="0" i="0" u="none" strike="noStrike" mc:Ignorable="hp" hp:hslEmbossed="0">
                          <a:solidFill>
                            <a:schemeClr val="lt1"/>
                          </a:solidFill>
                          <a:latin typeface="함초롬바탕"/>
                          <a:ea typeface="함초롬바탕"/>
                        </a:rPr>
                        <a:t>H</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rPr>
                        <a:t>umidity module, Android Phone</a:t>
                      </a:r>
                      <a:endPar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endParaRPr>
                    </a:p>
                  </a:txBody>
                  <a:tcPr marL="91440" marR="91440" anchor="ctr">
                    <a:lnL w="12700" cap="flat" cmpd="sng" algn="ctr">
                      <a:solidFill>
                        <a:schemeClr val="dk2"/>
                      </a:solidFill>
                      <a:prstDash val="solid"/>
                      <a:round/>
                      <a:headEnd w="med" len="med"/>
                      <a:tailEnd w="med" len="med"/>
                    </a:lnL>
                    <a:lnR w="12700" cap="flat" cmpd="sng" algn="ctr">
                      <a:solidFill>
                        <a:schemeClr val="dk2"/>
                      </a:solidFill>
                      <a:prstDash val="solid"/>
                      <a:round/>
                      <a:headEnd w="med" len="med"/>
                      <a:tailEnd w="med" len="med"/>
                    </a:lnR>
                    <a:lnT w="12700" cap="flat" cmpd="sng" algn="ctr">
                      <a:solidFill>
                        <a:schemeClr val="dk2"/>
                      </a:solidFill>
                      <a:prstDash val="solid"/>
                      <a:round/>
                      <a:headEnd w="med" len="med"/>
                      <a:tailEnd w="med" len="med"/>
                    </a:lnT>
                    <a:lnB w="12700" cap="flat" cmpd="sng" algn="ctr">
                      <a:solidFill>
                        <a:schemeClr val="dk2"/>
                      </a:solidFill>
                      <a:prstDash val="solid"/>
                      <a:round/>
                      <a:headEnd w="med" len="med"/>
                      <a:tailEnd w="med" len="med"/>
                    </a:lnB>
                  </a:tcPr>
                </a:tc>
              </a:tr>
            </a:tbl>
          </a:graphicData>
        </a:graphic>
      </p:graphicFrame>
      <p:pic>
        <p:nvPicPr>
          <p:cNvPr id="35" name=""/>
          <p:cNvPicPr>
            <a:picLocks noChangeAspect="1"/>
          </p:cNvPicPr>
          <p:nvPr/>
        </p:nvPicPr>
        <p:blipFill rotWithShape="1">
          <a:blip r:embed="rId3"/>
          <a:stretch>
            <a:fillRect/>
          </a:stretch>
        </p:blipFill>
        <p:spPr>
          <a:xfrm>
            <a:off x="205518" y="2756263"/>
            <a:ext cx="2291403" cy="672736"/>
          </a:xfrm>
          <a:prstGeom prst="rect">
            <a:avLst/>
          </a:prstGeom>
        </p:spPr>
      </p:pic>
      <p:pic>
        <p:nvPicPr>
          <p:cNvPr id="36" name=""/>
          <p:cNvPicPr>
            <a:picLocks noChangeAspect="1"/>
          </p:cNvPicPr>
          <p:nvPr/>
        </p:nvPicPr>
        <p:blipFill rotWithShape="1">
          <a:blip r:embed="rId4"/>
          <a:stretch>
            <a:fillRect/>
          </a:stretch>
        </p:blipFill>
        <p:spPr>
          <a:xfrm>
            <a:off x="6470779" y="2721697"/>
            <a:ext cx="2128111" cy="707302"/>
          </a:xfrm>
          <a:prstGeom prst="rect">
            <a:avLst/>
          </a:prstGeom>
        </p:spPr>
      </p:pic>
      <p:pic>
        <p:nvPicPr>
          <p:cNvPr id="38" name=""/>
          <p:cNvPicPr>
            <a:picLocks noChangeAspect="1"/>
          </p:cNvPicPr>
          <p:nvPr/>
        </p:nvPicPr>
        <p:blipFill rotWithShape="1">
          <a:blip r:embed="rId5"/>
          <a:stretch>
            <a:fillRect/>
          </a:stretch>
        </p:blipFill>
        <p:spPr>
          <a:xfrm>
            <a:off x="3764126" y="2285060"/>
            <a:ext cx="1615746" cy="144744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sp>
        <p:nvSpPr>
          <p:cNvPr id="26" name="육각형 25"/>
          <p:cNvSpPr/>
          <p:nvPr/>
        </p:nvSpPr>
        <p:spPr>
          <a:xfrm rot="5400000">
            <a:off x="635392" y="920863"/>
            <a:ext cx="525780" cy="453259"/>
          </a:xfrm>
          <a:prstGeom prst="hexagon">
            <a:avLst>
              <a:gd name="adj" fmla="val 25000"/>
              <a:gd name="vf" fmla="val 115470"/>
            </a:avLst>
          </a:prstGeom>
          <a:noFill/>
          <a:ln w="28575">
            <a:solidFill>
              <a:srgbClr val="1176c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latin typeface="나눔고딕 ExtraBold"/>
              <a:ea typeface="나눔고딕 ExtraBold"/>
            </a:endParaRPr>
          </a:p>
        </p:txBody>
      </p:sp>
      <p:sp>
        <p:nvSpPr>
          <p:cNvPr id="33" name="TextBox 32"/>
          <p:cNvSpPr txBox="1"/>
          <p:nvPr/>
        </p:nvSpPr>
        <p:spPr>
          <a:xfrm>
            <a:off x="1161142" y="887163"/>
            <a:ext cx="1568723" cy="511107"/>
          </a:xfrm>
          <a:prstGeom prst="rect">
            <a:avLst/>
          </a:prstGeom>
          <a:noFill/>
        </p:spPr>
        <p:txBody>
          <a:bodyPr wrap="none">
            <a:spAutoFit/>
          </a:bodyPr>
          <a:lstStyle/>
          <a:p>
            <a:pPr lvl="0">
              <a:defRPr/>
            </a:pPr>
            <a:r>
              <a:rPr lang="ko-KR" altLang="en-US" sz="2800" spc="-150">
                <a:solidFill>
                  <a:schemeClr val="bg1"/>
                </a:solidFill>
                <a:latin typeface="나눔바른고딕"/>
                <a:ea typeface="나눔바른고딕"/>
              </a:rPr>
              <a:t>개발 방법</a:t>
            </a:r>
            <a:endParaRPr lang="ko-KR" altLang="en-US" sz="2800" spc="-150">
              <a:solidFill>
                <a:schemeClr val="bg1"/>
              </a:solidFill>
              <a:latin typeface="나눔바른고딕"/>
              <a:ea typeface="나눔바른고딕"/>
            </a:endParaRPr>
          </a:p>
        </p:txBody>
      </p:sp>
      <p:sp>
        <p:nvSpPr>
          <p:cNvPr id="38" name="TextBox 10"/>
          <p:cNvSpPr txBox="1"/>
          <p:nvPr/>
        </p:nvSpPr>
        <p:spPr>
          <a:xfrm>
            <a:off x="2761465" y="2392020"/>
            <a:ext cx="7287410" cy="568350"/>
          </a:xfrm>
          <a:prstGeom prst="rect">
            <a:avLst/>
          </a:prstGeom>
          <a:noFill/>
        </p:spPr>
        <p:txBody>
          <a:bodyPr wrap="square">
            <a:spAutoFit/>
          </a:bodyPr>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ea typeface="함초롬바탕"/>
                <a:cs typeface="함초롬바탕"/>
              </a:rPr>
              <a:t>라즈베리파이</a:t>
            </a:r>
            <a:r>
              <a:rPr xmlns:mc="http://schemas.openxmlformats.org/markup-compatibility/2006" xmlns:hp="http://schemas.haansoft.com/office/presentation/8.0" kumimoji="0" lang="en-US" altLang="ko-KR" sz="1600" b="0" i="0" u="none" strike="noStrike" kern="1200" cap="none" spc="-150" normalizeH="0" baseline="0" mc:Ignorable="hp" hp:hslEmbossed="0">
                <a:solidFill>
                  <a:srgbClr val="ffffff"/>
                </a:solidFill>
                <a:latin typeface="함초롬바탕"/>
                <a:ea typeface="함초롬바탕"/>
                <a:cs typeface="함초롬바탕"/>
              </a:rPr>
              <a:t>3</a:t>
            </a: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ea typeface="함초롬바탕"/>
                <a:cs typeface="함초롬바탕"/>
              </a:rPr>
              <a:t>에서 카메라 모듈을 이용하여 블랙아이스 판단</a:t>
            </a:r>
            <a:endPar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cs typeface="함초롬바탕"/>
            </a:endParaRPr>
          </a:p>
          <a:p>
            <a:pPr marL="0" indent="0"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ea typeface="함초롬바탕"/>
                <a:cs typeface="함초롬바탕"/>
              </a:rPr>
              <a:t> 온습도 센서를 이용하여 지상과 지면의 온도차를 측정 후 어플로 전달</a:t>
            </a:r>
            <a:endPar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cs typeface="함초롬바탕"/>
            </a:endParaRPr>
          </a:p>
        </p:txBody>
      </p:sp>
      <p:pic>
        <p:nvPicPr>
          <p:cNvPr id="39" name=""/>
          <p:cNvPicPr>
            <a:picLocks noChangeAspect="1"/>
          </p:cNvPicPr>
          <p:nvPr/>
        </p:nvPicPr>
        <p:blipFill rotWithShape="1">
          <a:blip r:embed="rId3"/>
          <a:stretch>
            <a:fillRect/>
          </a:stretch>
        </p:blipFill>
        <p:spPr>
          <a:xfrm>
            <a:off x="455679" y="1855494"/>
            <a:ext cx="1756471" cy="1573506"/>
          </a:xfrm>
          <a:prstGeom prst="rect">
            <a:avLst/>
          </a:prstGeom>
        </p:spPr>
      </p:pic>
      <p:pic>
        <p:nvPicPr>
          <p:cNvPr id="40" name=""/>
          <p:cNvPicPr>
            <a:picLocks noChangeAspect="1"/>
          </p:cNvPicPr>
          <p:nvPr/>
        </p:nvPicPr>
        <p:blipFill rotWithShape="1">
          <a:blip r:embed="rId4"/>
          <a:stretch>
            <a:fillRect/>
          </a:stretch>
        </p:blipFill>
        <p:spPr>
          <a:xfrm>
            <a:off x="6229350" y="3429000"/>
            <a:ext cx="1752079" cy="1780415"/>
          </a:xfrm>
          <a:prstGeom prst="rect">
            <a:avLst/>
          </a:prstGeom>
        </p:spPr>
      </p:pic>
      <p:pic>
        <p:nvPicPr>
          <p:cNvPr id="41" name="그림 104"/>
          <p:cNvPicPr>
            <a:picLocks noChangeAspect="1"/>
          </p:cNvPicPr>
          <p:nvPr/>
        </p:nvPicPr>
        <p:blipFill rotWithShape="1">
          <a:blip r:embed="rId5"/>
          <a:stretch>
            <a:fillRect/>
          </a:stretch>
        </p:blipFill>
        <p:spPr>
          <a:xfrm>
            <a:off x="463129" y="5714953"/>
            <a:ext cx="2388440" cy="988963"/>
          </a:xfrm>
          <a:prstGeom prst="rect">
            <a:avLst/>
          </a:prstGeom>
        </p:spPr>
      </p:pic>
      <p:sp>
        <p:nvSpPr>
          <p:cNvPr id="43" name="TextBox 10"/>
          <p:cNvSpPr txBox="1"/>
          <p:nvPr/>
        </p:nvSpPr>
        <p:spPr>
          <a:xfrm>
            <a:off x="928294" y="3914775"/>
            <a:ext cx="7287410" cy="817245"/>
          </a:xfrm>
          <a:prstGeom prst="rect">
            <a:avLst/>
          </a:prstGeom>
          <a:noFill/>
        </p:spPr>
        <p:txBody>
          <a:bodyPr wrap="square">
            <a:spAutoFit/>
          </a:bodyPr>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나눔바른고딕"/>
                <a:ea typeface="나눔바른고딕"/>
              </a:rPr>
              <a:t> </a:t>
            </a: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ea typeface="함초롬바탕"/>
                <a:cs typeface="함초롬바탕"/>
              </a:rPr>
              <a:t>안드로이드 스튜디오를 이용하여 안드로이드 앱 구현</a:t>
            </a:r>
            <a:endPar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ea typeface="함초롬바탕"/>
                <a:cs typeface="함초롬바탕"/>
              </a:rPr>
              <a:t> GPS정보를 활용하여 위험구간 진입 시 알림</a:t>
            </a:r>
            <a:endPar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ea typeface="함초롬바탕"/>
                <a:cs typeface="함초롬바탕"/>
              </a:rPr>
              <a:t> 온습도 정보와 도로의 블랙아이스 유무를 어플로 알림</a:t>
            </a:r>
            <a:endPar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cs typeface="함초롬바탕"/>
            </a:endParaRPr>
          </a:p>
        </p:txBody>
      </p:sp>
      <p:sp>
        <p:nvSpPr>
          <p:cNvPr id="44" name="TextBox 10"/>
          <p:cNvSpPr txBox="1"/>
          <p:nvPr/>
        </p:nvSpPr>
        <p:spPr>
          <a:xfrm>
            <a:off x="3166670" y="5629275"/>
            <a:ext cx="7287410" cy="817245"/>
          </a:xfrm>
          <a:prstGeom prst="rect">
            <a:avLst/>
          </a:prstGeom>
          <a:noFill/>
        </p:spPr>
        <p:txBody>
          <a:bodyPr wrap="square">
            <a:spAutoFit/>
          </a:bodyPr>
          <a:p>
            <a:pPr mar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나눔바른고딕"/>
              <a:ea typeface="나눔바른고딕"/>
            </a:endParaRPr>
          </a:p>
          <a:p>
            <a:pPr marL="0" indent="0" algn="l"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나눔바른고딕"/>
                <a:ea typeface="나눔바른고딕"/>
              </a:rPr>
              <a:t> </a:t>
            </a:r>
            <a:r>
              <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ea typeface="함초롬바탕"/>
                <a:cs typeface="함초롬바탕"/>
              </a:rPr>
              <a:t>아파치 톰캣을 이용하여 서버를 구축하고, mySQL을 이용하여 DB 구축</a:t>
            </a:r>
            <a:endPar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cs typeface="함초롬바탕"/>
            </a:endParaRPr>
          </a:p>
          <a:p>
            <a:pPr marL="0" indent="0" algn="l"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600" b="0" i="0" u="none" strike="noStrike" kern="1200" cap="none" spc="-150" normalizeH="0" baseline="0" mc:Ignorable="hp" hp:hslEmbossed="0">
              <a:solidFill>
                <a:srgbClr val="ffffff"/>
              </a:solidFill>
              <a:latin typeface="함초롬바탕"/>
              <a:ea typeface="함초롬바탕"/>
              <a:cs typeface="함초롬바탕"/>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blipFill dpi="0" rotWithShape="1">
          <a:blip r:embed="rId2">
            <a:lum/>
          </a:blip>
          <a:srcRect/>
          <a:stretch>
            <a:fillRect/>
          </a:stretch>
        </a:blipFill>
      </p:bgPr>
    </p:bg>
    <p:spTree>
      <p:nvGrpSpPr>
        <p:cNvPr id="1" name=""/>
        <p:cNvGrpSpPr/>
        <p:nvPr/>
      </p:nvGrpSpPr>
      <p:grpSpPr>
        <a:xfrm>
          <a:off x="0" y="0"/>
          <a:ext cx="0" cy="0"/>
          <a:chOff x="0" y="0"/>
          <a:chExt cx="0" cy="0"/>
        </a:xfrm>
      </p:grpSpPr>
      <p:graphicFrame>
        <p:nvGraphicFramePr>
          <p:cNvPr id="41" name=""/>
          <p:cNvGraphicFramePr>
            <a:graphicFrameLocks noGrp="1"/>
          </p:cNvGraphicFramePr>
          <p:nvPr/>
        </p:nvGraphicFramePr>
        <p:xfrm>
          <a:off x="140462" y="697611"/>
          <a:ext cx="8863075" cy="5960363"/>
        </p:xfrm>
        <a:graphic>
          <a:graphicData uri="http://schemas.openxmlformats.org/drawingml/2006/table">
            <a:tbl>
              <a:tblPr firstRow="1" bandRow="1"/>
              <a:tblGrid>
                <a:gridCol w="2239799"/>
                <a:gridCol w="1774937"/>
                <a:gridCol w="1176865"/>
                <a:gridCol w="3671474"/>
              </a:tblGrid>
              <a:tr h="251089">
                <a:tc>
                  <a:txBody>
                    <a:bodyPr vert="horz" wrap="square" lIns="91440" tIns="45720" rIns="91440" bIns="45720" anchor="t" anchorCtr="0">
                      <a:spAutoFit/>
                    </a:bodyPr>
                    <a:p>
                      <a:pPr algn="ctr">
                        <a:spcBef>
                          <a:spcPts val="0"/>
                        </a:spcBef>
                        <a:spcAft>
                          <a:spcPts val="0"/>
                        </a:spcAft>
                        <a:defRPr/>
                      </a:pPr>
                      <a:endParaRPr xmlns:mc="http://schemas.openxmlformats.org/markup-compatibility/2006" xmlns:hp="http://schemas.haansoft.com/office/presentation/8.0" sz="1000" b="1"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1000" b="1" i="0" u="none" strike="noStrike" mc:Ignorable="hp" hp:hslEmbossed="0">
                          <a:solidFill>
                            <a:srgbClr val="000000"/>
                          </a:solidFill>
                          <a:latin typeface="맑은 고딕"/>
                          <a:ea typeface="맑은 고딕"/>
                        </a:rPr>
                        <a:t>소속</a:t>
                      </a:r>
                      <a:endParaRPr xmlns:mc="http://schemas.openxmlformats.org/markup-compatibility/2006" xmlns:hp="http://schemas.haansoft.com/office/presentation/8.0" sz="1000" b="1"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1000" b="1" i="0" u="none" strike="noStrike" mc:Ignorable="hp" hp:hslEmbossed="0">
                          <a:solidFill>
                            <a:srgbClr val="000000"/>
                          </a:solidFill>
                          <a:latin typeface="맑은 고딕"/>
                          <a:ea typeface="맑은 고딕"/>
                        </a:rPr>
                        <a:t>성명</a:t>
                      </a:r>
                      <a:endParaRPr xmlns:mc="http://schemas.openxmlformats.org/markup-compatibility/2006" xmlns:hp="http://schemas.haansoft.com/office/presentation/8.0" sz="1000" b="1"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c>
                  <a:txBody>
                    <a:bodyPr vert="horz" wrap="square" lIns="91440" tIns="45720" rIns="91440" bIns="45720" anchor="t" anchorCtr="0">
                      <a:spAutoFit/>
                    </a:bodyPr>
                    <a:p>
                      <a:pPr algn="ctr">
                        <a:spcBef>
                          <a:spcPts val="0"/>
                        </a:spcBef>
                        <a:spcAft>
                          <a:spcPts val="0"/>
                        </a:spcAft>
                        <a:defRPr/>
                      </a:pPr>
                      <a:r>
                        <a:rPr xmlns:mc="http://schemas.openxmlformats.org/markup-compatibility/2006" xmlns:hp="http://schemas.haansoft.com/office/presentation/8.0" sz="1000" b="1" i="0" u="none" strike="noStrike" mc:Ignorable="hp" hp:hslEmbossed="0">
                          <a:solidFill>
                            <a:srgbClr val="000000"/>
                          </a:solidFill>
                          <a:latin typeface="맑은 고딕"/>
                          <a:ea typeface="맑은 고딕"/>
                        </a:rPr>
                        <a:t>역할</a:t>
                      </a:r>
                      <a:endParaRPr xmlns:mc="http://schemas.openxmlformats.org/markup-compatibility/2006" xmlns:hp="http://schemas.haansoft.com/office/presentation/8.0" sz="1000" b="1" i="0" u="none" strike="noStrike" mc:Ignorable="hp" hp:hslEmbossed="0">
                        <a:solidFill>
                          <a:srgbClr val="000000"/>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solidFill>
                      <a:srgbClr val="e7e6e6">
                        <a:alpha val="100000"/>
                      </a:srgbClr>
                    </a:solidFill>
                  </a:tcPr>
                </a:tc>
              </a:tr>
              <a:tr h="1871986">
                <a:tc>
                  <a:txBody>
                    <a:bodyPr vert="horz" wrap="square" lIns="91440" tIns="45720" rIns="91440" bIns="45720" anchor="t" anchorCtr="0">
                      <a:spAutoFit/>
                    </a:bodyPr>
                    <a:p>
                      <a:pPr>
                        <a:defRPr/>
                      </a:pPr>
                      <a:endParaRPr lang="ko-KR" altLang="en-US">
                        <a:solidFill>
                          <a:schemeClr val="lt1"/>
                        </a:solidFill>
                      </a:endParaRPr>
                    </a:p>
                    <a:p>
                      <a:pPr>
                        <a:defRPr/>
                      </a:pPr>
                      <a:endParaRPr lang="ko-KR" altLang="en-US">
                        <a:solidFill>
                          <a:schemeClr val="lt1"/>
                        </a:solidFill>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defRPr/>
                      </a:pPr>
                      <a:endParaRPr lang="ko-KR" altLang="en-US">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ctr">
                        <a:spcBef>
                          <a:spcPts val="0"/>
                        </a:spcBef>
                        <a:spcAft>
                          <a:spcPts val="0"/>
                        </a:spcAft>
                        <a:defRPr/>
                      </a:pP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컴퓨터공학전공</a:t>
                      </a: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defRPr/>
                      </a:pPr>
                      <a:endParaRPr lang="ko-KR" altLang="en-US">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ctr">
                        <a:spcBef>
                          <a:spcPts val="0"/>
                        </a:spcBef>
                        <a:spcAft>
                          <a:spcPts val="0"/>
                        </a:spcAft>
                        <a:defRPr/>
                      </a:pP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차수빈</a:t>
                      </a: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p>
                      <a:pPr algn="ctr">
                        <a:spcBef>
                          <a:spcPts val="0"/>
                        </a:spcBef>
                        <a:spcAft>
                          <a:spcPts val="0"/>
                        </a:spcAft>
                        <a:defRPr/>
                      </a:pP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팀장</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a:t>
                      </a:r>
                      <a:endParaRPr xmlns:mc="http://schemas.openxmlformats.org/markup-compatibility/2006" xmlns:hp="http://schemas.haansoft.com/office/presentation/8.0" lang="EN-US"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defRPr/>
                      </a:pPr>
                      <a:endParaRPr lang="ko-KR" altLang="en-US">
                        <a:solidFill>
                          <a:schemeClr val="lt1"/>
                        </a:solidFill>
                        <a:latin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1.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프로젝트 관련 기술 자료수집</a:t>
                      </a: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2.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카메라 모듈을 이용한 인식</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학습 과정의 기술 조사</a:t>
                      </a: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3.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라즈베리파이에서의 카메라인식</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딥러닝</a:t>
                      </a: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r h="1871020">
                <a:tc>
                  <a:txBody>
                    <a:bodyPr vert="horz" wrap="square" lIns="91440" tIns="45720" rIns="91440" bIns="45720" anchor="t" anchorCtr="0">
                      <a:spAutoFit/>
                    </a:bodyPr>
                    <a:p>
                      <a:pPr>
                        <a:defRPr/>
                      </a:pPr>
                      <a:endParaRPr lang="ko-KR" altLang="en-US">
                        <a:solidFill>
                          <a:schemeClr val="lt1"/>
                        </a:solidFill>
                      </a:endParaRPr>
                    </a:p>
                    <a:p>
                      <a:pPr>
                        <a:defRPr/>
                      </a:pPr>
                      <a:endParaRPr lang="ko-KR" altLang="en-US">
                        <a:solidFill>
                          <a:schemeClr val="lt1"/>
                        </a:solidFill>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맑은 고딕"/>
                        <a:ea typeface="맑은 고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defRPr/>
                      </a:pPr>
                      <a:endParaRPr lang="ko-KR" altLang="en-US">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ctr">
                        <a:spcBef>
                          <a:spcPts val="0"/>
                        </a:spcBef>
                        <a:spcAft>
                          <a:spcPts val="0"/>
                        </a:spcAft>
                        <a:defRPr/>
                      </a:pP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컴퓨터공학전공</a:t>
                      </a: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defRPr/>
                      </a:pPr>
                      <a:endParaRPr lang="ko-KR" altLang="en-US">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ctr">
                        <a:spcBef>
                          <a:spcPts val="0"/>
                        </a:spcBef>
                        <a:spcAft>
                          <a:spcPts val="0"/>
                        </a:spcAft>
                        <a:defRPr/>
                      </a:pP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권오제</a:t>
                      </a: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defRPr/>
                      </a:pPr>
                      <a:endParaRPr lang="ko-KR" altLang="en-US">
                        <a:solidFill>
                          <a:schemeClr val="lt1"/>
                        </a:solidFill>
                        <a:latin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1.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프로젝트 관련 기술 자료수집</a:t>
                      </a: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2.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라즈베리파이와 애플리케이션 간의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MQTT</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통신과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GPS</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활용</a:t>
                      </a: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3. MQTT</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통신과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GPS</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에 관한 기술 조사</a:t>
                      </a: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r h="1966268">
                <a:tc>
                  <a:txBody>
                    <a:bodyPr vert="horz" wrap="square" lIns="91440" tIns="45720" rIns="91440" bIns="45720" anchor="t" anchorCtr="0">
                      <a:spAutoFit/>
                    </a:bodyPr>
                    <a:p>
                      <a:pPr>
                        <a:defRPr/>
                      </a:pPr>
                      <a:endParaRPr lang="ko-KR" altLang="en-US">
                        <a:solidFill>
                          <a:schemeClr val="lt1"/>
                        </a:solidFill>
                      </a:endParaRPr>
                    </a:p>
                    <a:p>
                      <a:pPr>
                        <a:defRPr/>
                      </a:pPr>
                      <a:endParaRPr lang="ko-KR" altLang="en-US">
                        <a:solidFill>
                          <a:schemeClr val="lt1"/>
                        </a:solidFill>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defRPr/>
                      </a:pPr>
                      <a:endParaRPr lang="ko-KR" altLang="en-US">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ctr">
                        <a:spcBef>
                          <a:spcPts val="0"/>
                        </a:spcBef>
                        <a:spcAft>
                          <a:spcPts val="0"/>
                        </a:spcAft>
                        <a:defRPr/>
                      </a:pP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컴퓨터공학전공</a:t>
                      </a: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defRPr/>
                      </a:pPr>
                      <a:endParaRPr lang="ko-KR" altLang="en-US">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p>
                      <a:pPr algn="ctr">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ctr">
                        <a:spcBef>
                          <a:spcPts val="0"/>
                        </a:spcBef>
                        <a:spcAft>
                          <a:spcPts val="0"/>
                        </a:spcAft>
                        <a:defRPr/>
                      </a:pP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천세빈</a:t>
                      </a: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c>
                  <a:txBody>
                    <a:bodyPr vert="horz" wrap="square" lIns="91440" tIns="45720" rIns="91440" bIns="45720" anchor="t" anchorCtr="0">
                      <a:spAutoFit/>
                    </a:bodyPr>
                    <a:p>
                      <a:pPr>
                        <a:defRPr/>
                      </a:pPr>
                      <a:endParaRPr lang="ko-KR" altLang="en-US">
                        <a:solidFill>
                          <a:schemeClr val="lt1"/>
                        </a:solidFill>
                        <a:latin typeface="함초롬바탕"/>
                        <a:cs typeface="함초롬바탕"/>
                      </a:endParaRPr>
                    </a:p>
                    <a:p>
                      <a:pPr algn="just">
                        <a:spcBef>
                          <a:spcPts val="0"/>
                        </a:spcBef>
                        <a:spcAft>
                          <a:spcPts val="0"/>
                        </a:spcAft>
                        <a:defRPr/>
                      </a:pPr>
                      <a:endParaRPr xmlns:mc="http://schemas.openxmlformats.org/markup-compatibility/2006" xmlns:hp="http://schemas.haansoft.com/office/presentation/8.0" lang="EN-US" sz="1000" b="0" i="0" u="none" strike="noStrike" mc:Ignorable="hp" hp:hslEmbossed="0">
                        <a:solidFill>
                          <a:schemeClr val="lt1"/>
                        </a:solidFill>
                        <a:latin typeface="함초롬바탕"/>
                        <a:cs typeface="함초롬바탕"/>
                      </a:endParaRPr>
                    </a:p>
                    <a:p>
                      <a:pPr algn="just">
                        <a:spcBef>
                          <a:spcPts val="0"/>
                        </a:spcBef>
                        <a:spcAft>
                          <a:spcPts val="0"/>
                        </a:spcAft>
                        <a:defRPr/>
                      </a:pPr>
                      <a:endParaRPr xmlns:mc="http://schemas.openxmlformats.org/markup-compatibility/2006" xmlns:hp="http://schemas.haansoft.com/office/presentation/8.0" lang="EN-US" sz="1000" b="0" i="0" u="none" strike="noStrike" mc:Ignorable="hp" hp:hslEmbossed="0">
                        <a:solidFill>
                          <a:schemeClr val="lt1"/>
                        </a:solidFill>
                        <a:latin typeface="함초롬바탕"/>
                        <a:cs typeface="함초롬바탕"/>
                      </a:endParaRPr>
                    </a:p>
                    <a:p>
                      <a:pPr algn="just">
                        <a:spcBef>
                          <a:spcPts val="0"/>
                        </a:spcBef>
                        <a:spcAft>
                          <a:spcPts val="0"/>
                        </a:spcAft>
                        <a:defRPr/>
                      </a:pPr>
                      <a:endParaRPr xmlns:mc="http://schemas.openxmlformats.org/markup-compatibility/2006" xmlns:hp="http://schemas.haansoft.com/office/presentation/8.0" lang="EN-US" sz="1000" b="0" i="0" u="none" strike="noStrike" mc:Ignorable="hp" hp:hslEmbossed="0">
                        <a:solidFill>
                          <a:schemeClr val="lt1"/>
                        </a:solidFill>
                        <a:latin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1.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프로젝트 관련 기술 자료수집</a:t>
                      </a: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2.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통신되는 정보들의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DB </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구축</a:t>
                      </a: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endPar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endParaRPr>
                    </a:p>
                    <a:p>
                      <a:pPr algn="just">
                        <a:spcBef>
                          <a:spcPts val="0"/>
                        </a:spcBef>
                        <a:spcAft>
                          <a:spcPts val="0"/>
                        </a:spcAft>
                        <a:defRPr/>
                      </a:pPr>
                      <a:r>
                        <a:rPr xmlns:mc="http://schemas.openxmlformats.org/markup-compatibility/2006" xmlns:hp="http://schemas.haansoft.com/office/presentation/8.0" lang="ko-KR" altLang="en-US" sz="1000" b="0" i="0" u="none" strike="noStrike" mc:Ignorable="hp" hp:hslEmbossed="0">
                          <a:solidFill>
                            <a:schemeClr val="lt1"/>
                          </a:solidFill>
                          <a:latin typeface="함초롬바탕"/>
                          <a:ea typeface="함초롬바탕"/>
                          <a:cs typeface="함초롬바탕"/>
                        </a:rPr>
                        <a:t> </a:t>
                      </a:r>
                      <a:r>
                        <a:rPr xmlns:mc="http://schemas.openxmlformats.org/markup-compatibility/2006" xmlns:hp="http://schemas.haansoft.com/office/presentation/8.0" lang="EN-US" sz="1000" b="0" i="0" u="none" strike="noStrike" mc:Ignorable="hp" hp:hslEmbossed="0">
                          <a:solidFill>
                            <a:schemeClr val="lt1"/>
                          </a:solidFill>
                          <a:latin typeface="함초롬바탕"/>
                          <a:ea typeface="함초롬바탕"/>
                          <a:cs typeface="함초롬바탕"/>
                        </a:rPr>
                        <a:t>3. DB</a:t>
                      </a:r>
                      <a:r>
                        <a:rPr xmlns:mc="http://schemas.openxmlformats.org/markup-compatibility/2006" xmlns:hp="http://schemas.haansoft.com/office/presentation/8.0" sz="1000" b="0" i="0" u="none" strike="noStrike" mc:Ignorable="hp" hp:hslEmbossed="0">
                          <a:solidFill>
                            <a:schemeClr val="lt1"/>
                          </a:solidFill>
                          <a:latin typeface="함초롬바탕"/>
                          <a:ea typeface="함초롬바탕"/>
                          <a:cs typeface="함초롬바탕"/>
                        </a:rPr>
                        <a:t>구축에서 필요한 기술 조사</a:t>
                      </a:r>
                      <a:endParaRPr xmlns:mc="http://schemas.openxmlformats.org/markup-compatibility/2006" xmlns:hp="http://schemas.haansoft.com/office/presentation/8.0" sz="1000" b="0" i="0" u="none" strike="noStrike" mc:Ignorable="hp" hp:hslEmbossed="0">
                        <a:solidFill>
                          <a:schemeClr val="lt1"/>
                        </a:solidFill>
                        <a:latin typeface="함초롬바탕"/>
                        <a:cs typeface="함초롬바탕"/>
                      </a:endParaRPr>
                    </a:p>
                  </a:txBody>
                  <a:tcPr marL="91440" marR="91440">
                    <a:lnL w="12700" cap="flat" cmpd="sng" algn="ctr">
                      <a:solidFill>
                        <a:schemeClr val="accent4"/>
                      </a:solidFill>
                      <a:prstDash val="solid"/>
                      <a:round/>
                      <a:headEnd w="med" len="med"/>
                      <a:tailEnd w="med" len="med"/>
                    </a:lnL>
                    <a:lnR w="12700" cap="flat" cmpd="sng" algn="ctr">
                      <a:solidFill>
                        <a:schemeClr val="accent4"/>
                      </a:solidFill>
                      <a:prstDash val="solid"/>
                      <a:round/>
                      <a:headEnd w="med" len="med"/>
                      <a:tailEnd w="med" len="med"/>
                    </a:lnR>
                    <a:lnT w="12700" cap="flat" cmpd="sng" algn="ctr">
                      <a:solidFill>
                        <a:schemeClr val="accent4"/>
                      </a:solidFill>
                      <a:prstDash val="solid"/>
                      <a:round/>
                      <a:headEnd w="med" len="med"/>
                      <a:tailEnd w="med" len="med"/>
                    </a:lnT>
                    <a:lnB w="12700" cap="flat" cmpd="sng" algn="ctr">
                      <a:solidFill>
                        <a:schemeClr val="accent4"/>
                      </a:solidFill>
                      <a:prstDash val="solid"/>
                      <a:round/>
                      <a:headEnd w="med" len="med"/>
                      <a:tailEnd w="med" len="med"/>
                    </a:lnB>
                  </a:tcPr>
                </a:tc>
              </a:tr>
            </a:tbl>
          </a:graphicData>
        </a:graphic>
      </p:graphicFrame>
      <p:pic>
        <p:nvPicPr>
          <p:cNvPr id="43" name=""/>
          <p:cNvPicPr>
            <a:picLocks noChangeAspect="1"/>
          </p:cNvPicPr>
          <p:nvPr/>
        </p:nvPicPr>
        <p:blipFill rotWithShape="1">
          <a:blip r:embed="rId3"/>
          <a:stretch>
            <a:fillRect/>
          </a:stretch>
        </p:blipFill>
        <p:spPr>
          <a:xfrm>
            <a:off x="624839" y="971549"/>
            <a:ext cx="1248728" cy="1809751"/>
          </a:xfrm>
          <a:prstGeom prst="rect">
            <a:avLst/>
          </a:prstGeom>
        </p:spPr>
      </p:pic>
      <p:pic>
        <p:nvPicPr>
          <p:cNvPr id="45" name=""/>
          <p:cNvPicPr>
            <a:picLocks noChangeAspect="1"/>
          </p:cNvPicPr>
          <p:nvPr/>
        </p:nvPicPr>
        <p:blipFill rotWithShape="1">
          <a:blip r:embed="rId4"/>
          <a:stretch>
            <a:fillRect/>
          </a:stretch>
        </p:blipFill>
        <p:spPr>
          <a:xfrm>
            <a:off x="651719" y="4752975"/>
            <a:ext cx="1186606" cy="1864995"/>
          </a:xfrm>
          <a:prstGeom prst="rect">
            <a:avLst/>
          </a:prstGeom>
        </p:spPr>
      </p:pic>
      <p:pic>
        <p:nvPicPr>
          <p:cNvPr id="47" name=""/>
          <p:cNvPicPr>
            <a:picLocks noChangeAspect="1"/>
          </p:cNvPicPr>
          <p:nvPr/>
        </p:nvPicPr>
        <p:blipFill rotWithShape="1">
          <a:blip r:embed="rId5"/>
          <a:stretch>
            <a:fillRect/>
          </a:stretch>
        </p:blipFill>
        <p:spPr>
          <a:xfrm>
            <a:off x="579118" y="2818067"/>
            <a:ext cx="1323320" cy="1849180"/>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Default theme">
  <a:themeElements>
    <a:clrScheme name="사용자 지정 1">
      <a:dk1>
        <a:sysClr val="windowText" lastClr="000000"/>
      </a:dk1>
      <a:lt1>
        <a:sysClr val="window" lastClr="ffffff"/>
      </a:lt1>
      <a:dk2>
        <a:srgbClr val="44546a"/>
      </a:dk2>
      <a:lt2>
        <a:srgbClr val="e7e6e6"/>
      </a:lt2>
      <a:accent1>
        <a:srgbClr val="b01513"/>
      </a:accent1>
      <a:accent2>
        <a:srgbClr val="ed7d31"/>
      </a:accent2>
      <a:accent3>
        <a:srgbClr val="e6b729"/>
      </a:accent3>
      <a:accent4>
        <a:srgbClr val="6aac90"/>
      </a:accent4>
      <a:accent5>
        <a:srgbClr val="55859b"/>
      </a:accent5>
      <a:accent6>
        <a:srgbClr val="9e5d9d"/>
      </a:accent6>
      <a:hlink>
        <a:srgbClr val="0563c1"/>
      </a:hlink>
      <a:folHlink>
        <a:srgbClr val="9e5d9d"/>
      </a:folHlink>
    </a:clrScheme>
    <a:fontScheme name="사용자 지정 3">
      <a:majorFont>
        <a:latin typeface="Yoon 윤고딕 540_TT"/>
        <a:ea typeface="-윤고딕330"/>
        <a:cs typeface=""/>
      </a:majorFont>
      <a:minorFont>
        <a:latin typeface="-윤고딕330"/>
        <a:ea typeface="Yoon 윤고딕 540_T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554a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1176c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spc="-150" smtClean="0">
            <a:solidFill>
              <a:schemeClr val="bg1"/>
            </a:solidFill>
            <a:latin typeface="-윤디자인웹돋움"/>
            <a:ea typeface="-윤디자인웹돋움"/>
          </a:defRPr>
        </a:defPPr>
      </a:lstStyle>
    </a:txDef>
  </a:objectDefaul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502</ep:Words>
  <ep:PresentationFormat>화면 슬라이드 쇼(4:3)</ep:PresentationFormat>
  <ep:Paragraphs>53</ep:Paragraphs>
  <ep:Slides>12</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12</vt:i4>
      </vt:variant>
    </vt:vector>
  </ep:HeadingPairs>
  <ep:TitlesOfParts>
    <vt:vector size="13" baseType="lpstr">
      <vt:lpstr>Default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2016-05-18T06:51:32.000</dcterms:created>
  <dc:creator>문다미</dc:creator>
  <cp:lastModifiedBy>subin</cp:lastModifiedBy>
  <dcterms:modified xsi:type="dcterms:W3CDTF">2020-12-23T14:23:38.953</dcterms:modified>
  <cp:revision>60</cp:revision>
  <dc:title>PowerPoint 프레젠테이션</dc:title>
  <cp:version/>
</cp:coreProperties>
</file>