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9"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9">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406" y="72"/>
      </p:cViewPr>
      <p:guideLst>
        <p:guide orient="horz" pos="2149"/>
        <p:guide pos="28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50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301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082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384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62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67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콘텐츠 2개">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7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184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847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캡션 있는 콘텐츠">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67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323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85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제목 및 세로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36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세로 제목 및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67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87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40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56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74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23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324535"/>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 id="2147483975" r:id="rId20"/>
    <p:sldLayoutId id="2147483976" r:id="rId21"/>
    <p:sldLayoutId id="2147483977" r:id="rId2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engjournal.co.kr"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journals.sagepub.com/doi/full/10.1177/0020294019858088" TargetMode="External"/><Relationship Id="rId4" Type="http://schemas.openxmlformats.org/officeDocument/2006/relationships/hyperlink" Target="https://www.hankookilbo.com/News/Read/201912151899073820"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그룹 5"/>
          <p:cNvGrpSpPr/>
          <p:nvPr/>
        </p:nvGrpSpPr>
        <p:grpSpPr>
          <a:xfrm>
            <a:off x="0" y="1521618"/>
            <a:ext cx="9144000" cy="3814764"/>
            <a:chOff x="0" y="1521618"/>
            <a:chExt cx="9144000" cy="3814764"/>
          </a:xfrm>
        </p:grpSpPr>
        <p:pic>
          <p:nvPicPr>
            <p:cNvPr id="13" name="그림 12"/>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34" name="그림 33"/>
            <p:cNvPicPr>
              <a:picLocks noChangeAspect="1"/>
            </p:cNvPicPr>
            <p:nvPr/>
          </p:nvPicPr>
          <p:blipFill rotWithShape="1">
            <a:blip r:embed="rId2"/>
            <a:srcRect l="16620" r="16620" b="85450"/>
            <a:stretch>
              <a:fillRect/>
            </a:stretch>
          </p:blipFill>
          <p:spPr>
            <a:xfrm flipV="1">
              <a:off x="2457449" y="4837998"/>
              <a:ext cx="4533902" cy="498384"/>
            </a:xfrm>
            <a:prstGeom prst="rect">
              <a:avLst/>
            </a:prstGeom>
          </p:spPr>
        </p:pic>
        <p:sp>
          <p:nvSpPr>
            <p:cNvPr id="12" name="자유형 11"/>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latin typeface="나눔고딕 ExtraBold"/>
                <a:ea typeface="나눔고딕 ExtraBold"/>
              </a:endParaRPr>
            </a:p>
          </p:txBody>
        </p:sp>
      </p:grpSp>
      <p:sp>
        <p:nvSpPr>
          <p:cNvPr id="9" name="TextBox 8"/>
          <p:cNvSpPr txBox="1"/>
          <p:nvPr/>
        </p:nvSpPr>
        <p:spPr>
          <a:xfrm>
            <a:off x="508634" y="2896838"/>
            <a:ext cx="8164830" cy="749332"/>
          </a:xfrm>
          <a:prstGeom prst="rect">
            <a:avLst/>
          </a:prstGeom>
          <a:noFill/>
          <a:scene3d>
            <a:camera prst="obliqueBottomLeft"/>
            <a:lightRig rig="threePt" dir="t"/>
          </a:scene3d>
        </p:spPr>
        <p:txBody>
          <a:bodyPr wrap="none">
            <a:spAutoFit/>
          </a:bodyPr>
          <a:lstStyle/>
          <a:p>
            <a:pPr algn="ctr">
              <a:defRPr/>
            </a:pPr>
            <a:r>
              <a:rPr lang="en-US" altLang="ko-KR" sz="4400" b="1" spc="-150">
                <a:solidFill>
                  <a:schemeClr val="bg1"/>
                </a:solidFill>
                <a:latin typeface="나눔바른고딕"/>
                <a:ea typeface="나눔바른고딕"/>
              </a:rPr>
              <a:t>IoT</a:t>
            </a:r>
            <a:r>
              <a:rPr lang="ko-KR" altLang="en-US" sz="4400" b="1" spc="-150">
                <a:solidFill>
                  <a:schemeClr val="bg1"/>
                </a:solidFill>
                <a:latin typeface="나눔바른고딕"/>
                <a:ea typeface="나눔바른고딕"/>
              </a:rPr>
              <a:t> 기반의 블랙아이스 탐지시스템</a:t>
            </a:r>
          </a:p>
        </p:txBody>
      </p:sp>
      <p:sp>
        <p:nvSpPr>
          <p:cNvPr id="10" name="육각형 9"/>
          <p:cNvSpPr/>
          <p:nvPr/>
        </p:nvSpPr>
        <p:spPr>
          <a:xfrm rot="5400000">
            <a:off x="4256135" y="2416818"/>
            <a:ext cx="631731" cy="544596"/>
          </a:xfrm>
          <a:prstGeom prst="hexagon">
            <a:avLst>
              <a:gd name="adj" fmla="val 25000"/>
              <a:gd name="vf" fmla="val 115470"/>
            </a:avLst>
          </a:prstGeom>
          <a:noFill/>
          <a:ln w="57150">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16" name="TextBox 15"/>
          <p:cNvSpPr txBox="1"/>
          <p:nvPr/>
        </p:nvSpPr>
        <p:spPr>
          <a:xfrm>
            <a:off x="2785110" y="3666279"/>
            <a:ext cx="3688080" cy="369332"/>
          </a:xfrm>
          <a:prstGeom prst="rect">
            <a:avLst/>
          </a:prstGeom>
          <a:noFill/>
          <a:scene3d>
            <a:camera prst="obliqueBottomLeft"/>
            <a:lightRig rig="threePt" dir="t"/>
          </a:scene3d>
        </p:spPr>
        <p:txBody>
          <a:bodyPr wrap="none">
            <a:spAutoFit/>
          </a:bodyPr>
          <a:lstStyle/>
          <a:p>
            <a:pPr algn="ctr">
              <a:defRPr/>
            </a:pPr>
            <a:r>
              <a:rPr lang="en-US" altLang="ko-KR" spc="-150">
                <a:solidFill>
                  <a:srgbClr val="1176C8"/>
                </a:solidFill>
                <a:latin typeface="나눔고딕 ExtraBold"/>
                <a:ea typeface="나눔고딕 ExtraBold"/>
              </a:rPr>
              <a:t>IoT</a:t>
            </a:r>
            <a:r>
              <a:rPr lang="ko-KR" altLang="en-US" spc="-150">
                <a:solidFill>
                  <a:srgbClr val="1176C8"/>
                </a:solidFill>
                <a:latin typeface="나눔고딕 ExtraBold"/>
                <a:ea typeface="나눔고딕 ExtraBold"/>
              </a:rPr>
              <a:t> </a:t>
            </a:r>
            <a:r>
              <a:rPr lang="en-US" altLang="ko-KR" spc="-150">
                <a:solidFill>
                  <a:srgbClr val="1176C8"/>
                </a:solidFill>
                <a:latin typeface="나눔고딕 ExtraBold"/>
                <a:ea typeface="나눔고딕 ExtraBold"/>
              </a:rPr>
              <a:t> based  Black - Ice  Detection  System </a:t>
            </a:r>
          </a:p>
        </p:txBody>
      </p:sp>
      <p:sp>
        <p:nvSpPr>
          <p:cNvPr id="17" name="TextBox 16"/>
          <p:cNvSpPr txBox="1"/>
          <p:nvPr/>
        </p:nvSpPr>
        <p:spPr>
          <a:xfrm>
            <a:off x="2950377" y="4108811"/>
            <a:ext cx="3243245" cy="823234"/>
          </a:xfrm>
          <a:prstGeom prst="rect">
            <a:avLst/>
          </a:prstGeom>
          <a:noFill/>
          <a:scene3d>
            <a:camera prst="obliqueBottomRight"/>
            <a:lightRig rig="threePt" dir="t"/>
          </a:scene3d>
        </p:spPr>
        <p:txBody>
          <a:bodyPr wrap="square">
            <a:spAutoFit/>
          </a:bodyPr>
          <a:lstStyle/>
          <a:p>
            <a:pPr algn="ctr">
              <a:defRPr/>
            </a:pPr>
            <a:r>
              <a:rPr lang="en-US" altLang="ko-KR" sz="1200" spc="-150">
                <a:solidFill>
                  <a:schemeClr val="bg1"/>
                </a:solidFill>
                <a:latin typeface="함초롬바탕"/>
                <a:ea typeface="함초롬바탕"/>
                <a:cs typeface="함초롬바탕"/>
              </a:rPr>
              <a:t>2016154033 </a:t>
            </a:r>
            <a:r>
              <a:rPr lang="ko-KR" altLang="en-US" sz="1200" spc="-150">
                <a:solidFill>
                  <a:schemeClr val="bg1"/>
                </a:solidFill>
                <a:latin typeface="함초롬바탕"/>
                <a:ea typeface="함초롬바탕"/>
                <a:cs typeface="함초롬바탕"/>
              </a:rPr>
              <a:t>차수빈</a:t>
            </a:r>
            <a:endParaRPr lang="en-US" altLang="ko-KR" sz="1200" spc="-150">
              <a:solidFill>
                <a:schemeClr val="bg1"/>
              </a:solidFill>
              <a:latin typeface="함초롬바탕"/>
              <a:ea typeface="함초롬바탕"/>
              <a:cs typeface="함초롬바탕"/>
            </a:endParaRPr>
          </a:p>
          <a:p>
            <a:pPr algn="ctr">
              <a:defRPr/>
            </a:pPr>
            <a:r>
              <a:rPr lang="en-US" altLang="ko-KR" sz="1200" spc="-150">
                <a:solidFill>
                  <a:schemeClr val="bg1"/>
                </a:solidFill>
                <a:latin typeface="함초롬바탕"/>
                <a:ea typeface="함초롬바탕"/>
                <a:cs typeface="함초롬바탕"/>
              </a:rPr>
              <a:t>2016154004</a:t>
            </a:r>
            <a:r>
              <a:rPr lang="ko-KR" altLang="en-US" sz="1200" spc="-150">
                <a:solidFill>
                  <a:schemeClr val="bg1"/>
                </a:solidFill>
                <a:latin typeface="함초롬바탕"/>
                <a:ea typeface="함초롬바탕"/>
                <a:cs typeface="함초롬바탕"/>
              </a:rPr>
              <a:t>  권오제</a:t>
            </a:r>
            <a:r>
              <a:rPr lang="en-US" altLang="ko-KR" sz="1200" spc="-150">
                <a:solidFill>
                  <a:schemeClr val="bg1"/>
                </a:solidFill>
                <a:latin typeface="함초롬바탕"/>
                <a:ea typeface="함초롬바탕"/>
                <a:cs typeface="함초롬바탕"/>
              </a:rPr>
              <a:t> </a:t>
            </a:r>
            <a:endParaRPr lang="ko-KR" altLang="en-US" sz="1200" spc="-150">
              <a:solidFill>
                <a:schemeClr val="bg1"/>
              </a:solidFill>
              <a:latin typeface="함초롬바탕"/>
              <a:cs typeface="함초롬바탕"/>
            </a:endParaRPr>
          </a:p>
          <a:p>
            <a:pPr algn="ctr">
              <a:defRPr/>
            </a:pPr>
            <a:r>
              <a:rPr lang="en-US" altLang="ko-KR" sz="1200" spc="-150">
                <a:solidFill>
                  <a:schemeClr val="bg1"/>
                </a:solidFill>
                <a:latin typeface="함초롬바탕"/>
                <a:ea typeface="함초롬바탕"/>
                <a:cs typeface="함초롬바탕"/>
              </a:rPr>
              <a:t>2016154034</a:t>
            </a:r>
            <a:r>
              <a:rPr lang="ko-KR" altLang="en-US" sz="1200" spc="-150">
                <a:solidFill>
                  <a:schemeClr val="bg1"/>
                </a:solidFill>
                <a:latin typeface="함초롬바탕"/>
                <a:ea typeface="함초롬바탕"/>
                <a:cs typeface="함초롬바탕"/>
              </a:rPr>
              <a:t> 천세빈</a:t>
            </a:r>
            <a:endParaRPr lang="ko-KR" altLang="en-US" sz="1200" spc="-150">
              <a:solidFill>
                <a:schemeClr val="bg1"/>
              </a:solidFill>
              <a:latin typeface="함초롬바탕"/>
              <a:cs typeface="함초롬바탕"/>
            </a:endParaRPr>
          </a:p>
          <a:p>
            <a:pPr algn="ctr">
              <a:defRPr/>
            </a:pPr>
            <a:endParaRPr lang="ko-KR" altLang="en-US" sz="1200" spc="-150">
              <a:solidFill>
                <a:schemeClr val="bg1"/>
              </a:solidFill>
              <a:latin typeface="함초롬바탕"/>
              <a:cs typeface="함초롬바탕"/>
            </a:endParaRPr>
          </a:p>
        </p:txBody>
      </p:sp>
      <p:sp>
        <p:nvSpPr>
          <p:cNvPr id="35" name="TextBox 16"/>
          <p:cNvSpPr txBox="1"/>
          <p:nvPr/>
        </p:nvSpPr>
        <p:spPr>
          <a:xfrm>
            <a:off x="6284129" y="4613636"/>
            <a:ext cx="3243246" cy="270784"/>
          </a:xfrm>
          <a:prstGeom prst="rect">
            <a:avLst/>
          </a:prstGeom>
          <a:noFill/>
          <a:scene3d>
            <a:camera prst="obliqueBottomRight"/>
            <a:lightRig rig="threePt" dir="t"/>
          </a:scene3d>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1200" b="0" i="0" u="none" strike="noStrike" kern="1200" cap="none" spc="-150" normalizeH="0" baseline="0">
                <a:solidFill>
                  <a:srgbClr val="FFFFFF"/>
                </a:solidFill>
                <a:latin typeface="함초롬바탕"/>
                <a:ea typeface="함초롬바탕"/>
                <a:cs typeface="함초롬바탕"/>
              </a:rPr>
              <a:t>지도교수 </a:t>
            </a:r>
            <a:r>
              <a:rPr kumimoji="0" lang="en-US" altLang="ko-KR" sz="1200" b="0" i="0" u="none" strike="noStrike" kern="1200" cap="none" spc="-150" normalizeH="0" baseline="0">
                <a:solidFill>
                  <a:srgbClr val="FFFFFF"/>
                </a:solidFill>
                <a:latin typeface="함초롬바탕"/>
                <a:ea typeface="함초롬바탕"/>
                <a:cs typeface="함초롬바탕"/>
              </a:rPr>
              <a:t>:</a:t>
            </a:r>
            <a:r>
              <a:rPr kumimoji="0" lang="ko-KR" altLang="en-US" sz="1200" b="0" i="0" u="none" strike="noStrike" kern="1200" cap="none" spc="-150" normalizeH="0" baseline="0">
                <a:solidFill>
                  <a:srgbClr val="FFFFFF"/>
                </a:solidFill>
                <a:latin typeface="함초롬바탕"/>
                <a:ea typeface="함초롬바탕"/>
                <a:cs typeface="함초롬바탕"/>
              </a:rPr>
              <a:t> 최진구 교수님</a:t>
            </a:r>
            <a:endParaRPr kumimoji="0" lang="ko-KR" altLang="en-US" sz="1200" b="0" i="0" u="none" strike="noStrike" kern="1200" cap="none" spc="-150" normalizeH="0" baseline="0">
              <a:solidFill>
                <a:srgbClr val="FFFFFF"/>
              </a:solidFill>
              <a:latin typeface="함초롬바탕"/>
              <a:cs typeface="함초롬바탕"/>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270219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관련 연구 및 사례</a:t>
            </a:r>
          </a:p>
        </p:txBody>
      </p:sp>
      <p:graphicFrame>
        <p:nvGraphicFramePr>
          <p:cNvPr id="42" name="표 41"/>
          <p:cNvGraphicFramePr>
            <a:graphicFrameLocks noGrp="1"/>
          </p:cNvGraphicFramePr>
          <p:nvPr/>
        </p:nvGraphicFramePr>
        <p:xfrm>
          <a:off x="312420" y="1571130"/>
          <a:ext cx="8519160" cy="5061290"/>
        </p:xfrm>
        <a:graphic>
          <a:graphicData uri="http://schemas.openxmlformats.org/drawingml/2006/table">
            <a:tbl>
              <a:tblPr firstRow="1" bandRow="1"/>
              <a:tblGrid>
                <a:gridCol w="4259580">
                  <a:extLst>
                    <a:ext uri="{9D8B030D-6E8A-4147-A177-3AD203B41FA5}">
                      <a16:colId xmlns:a16="http://schemas.microsoft.com/office/drawing/2014/main" val="20000"/>
                    </a:ext>
                  </a:extLst>
                </a:gridCol>
                <a:gridCol w="4259580">
                  <a:extLst>
                    <a:ext uri="{9D8B030D-6E8A-4147-A177-3AD203B41FA5}">
                      <a16:colId xmlns:a16="http://schemas.microsoft.com/office/drawing/2014/main" val="20001"/>
                    </a:ext>
                  </a:extLst>
                </a:gridCol>
              </a:tblGrid>
              <a:tr h="929949">
                <a:tc>
                  <a:txBody>
                    <a:bodyPr/>
                    <a:lstStyle/>
                    <a:p>
                      <a:pPr algn="ctr">
                        <a:lnSpc>
                          <a:spcPct val="160000"/>
                        </a:lnSpc>
                        <a:spcBef>
                          <a:spcPts val="0"/>
                        </a:spcBef>
                        <a:spcAft>
                          <a:spcPts val="0"/>
                        </a:spcAft>
                        <a:defRPr/>
                      </a:pPr>
                      <a:r>
                        <a:rPr sz="1500" b="0" i="0" u="none" strike="noStrike">
                          <a:solidFill>
                            <a:schemeClr val="lt1"/>
                          </a:solidFill>
                          <a:latin typeface="함초롬바탕"/>
                          <a:ea typeface="함초롬바탕"/>
                        </a:rPr>
                        <a:t>관련사례</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a:lstStyle/>
                    <a:p>
                      <a:pPr algn="ctr">
                        <a:lnSpc>
                          <a:spcPct val="160000"/>
                        </a:lnSpc>
                        <a:spcBef>
                          <a:spcPts val="0"/>
                        </a:spcBef>
                        <a:spcAft>
                          <a:spcPts val="0"/>
                        </a:spcAft>
                        <a:defRPr/>
                      </a:pPr>
                      <a:r>
                        <a:rPr sz="1500" b="0" i="0" u="none" strike="noStrike">
                          <a:solidFill>
                            <a:schemeClr val="lt1"/>
                          </a:solidFill>
                          <a:latin typeface="함초롬바탕"/>
                          <a:ea typeface="함초롬바탕"/>
                        </a:rPr>
                        <a:t>보완점</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extLst>
                  <a:ext uri="{0D108BD9-81ED-4DB2-BD59-A6C34878D82A}">
                    <a16:rowId xmlns:a16="http://schemas.microsoft.com/office/drawing/2014/main" val="10000"/>
                  </a:ext>
                </a:extLst>
              </a:tr>
              <a:tr h="1389563">
                <a:tc>
                  <a:txBody>
                    <a:bodyPr/>
                    <a:lstStyle/>
                    <a:p>
                      <a:pPr algn="ctr">
                        <a:defRPr/>
                      </a:pPr>
                      <a:r>
                        <a:rPr lang="ko-KR" altLang="en-US" sz="1000">
                          <a:solidFill>
                            <a:schemeClr val="lt1"/>
                          </a:solidFill>
                          <a:latin typeface="함초롬바탕"/>
                          <a:ea typeface="함초롬바탕"/>
                          <a:cs typeface="함초롬바탕"/>
                        </a:rPr>
                        <a:t>일반적으로 도로 살얼음은 서서히 생성되기 때문에 살얼음에 의한 교통사고가 발생 되기 이전에 살얼음 발생지점을 통과하는 다수의 차량이 경미한 미끄럼 현상을 경험하게 되는 경우가 많다. 이 기술은 사업용 차량에 의무적으로 장착되어있는 운행기록계(DTG)의 데이터를 분석해 이러한 경미한 미끄럼을 감지하고, 정보를 뒤따르는 차량에게 제공해주는 시스템이다</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a:lstStyle/>
                    <a:p>
                      <a:pPr algn="ctr">
                        <a:defRPr/>
                      </a:pPr>
                      <a:r>
                        <a:rPr lang="ko-KR" altLang="en-US" sz="1000">
                          <a:solidFill>
                            <a:schemeClr val="lt1"/>
                          </a:solidFill>
                          <a:latin typeface="함초롬바탕"/>
                          <a:ea typeface="함초롬바탕"/>
                          <a:cs typeface="함초롬바탕"/>
                        </a:rPr>
                        <a:t>미끄러짐을 감지해서 알려주는 것은 맨 처음의 차는 이미 미끄러지므로 위험에 빠집니다. 저희 프로젝트는 카메라가 블랙 아이스를 탐지하여 운전자에게 알려주므로 미리 위험에 대비할 수 있습니다.</a:t>
                      </a:r>
                      <a:endParaRPr lang="ko-KR" altLang="en-US" sz="1000">
                        <a:solidFill>
                          <a:schemeClr val="lt1"/>
                        </a:solidFill>
                        <a:latin typeface="함초롬바탕"/>
                        <a:cs typeface="함초롬바탕"/>
                      </a:endParaRP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extLst>
                  <a:ext uri="{0D108BD9-81ED-4DB2-BD59-A6C34878D82A}">
                    <a16:rowId xmlns:a16="http://schemas.microsoft.com/office/drawing/2014/main" val="10001"/>
                  </a:ext>
                </a:extLst>
              </a:tr>
              <a:tr h="1079907">
                <a:tc>
                  <a:txBody>
                    <a:bodyPr/>
                    <a:lstStyle/>
                    <a:p>
                      <a:pPr algn="ctr">
                        <a:defRPr/>
                      </a:pPr>
                      <a:r>
                        <a:rPr lang="ko-KR" altLang="en-US" sz="1000">
                          <a:solidFill>
                            <a:schemeClr val="lt1"/>
                          </a:solidFill>
                        </a:rPr>
                        <a:t>특히 </a:t>
                      </a:r>
                      <a:r>
                        <a:rPr lang="en-US" altLang="ko-KR" sz="1000">
                          <a:solidFill>
                            <a:schemeClr val="lt1"/>
                          </a:solidFill>
                        </a:rPr>
                        <a:t>“</a:t>
                      </a:r>
                      <a:r>
                        <a:rPr lang="ko-KR" altLang="en-US" sz="1000">
                          <a:solidFill>
                            <a:schemeClr val="lt1"/>
                          </a:solidFill>
                        </a:rPr>
                        <a:t>블랙아이스 발생 가능 지역에는 열선을 까는 등 적극적인 사고 예방 정책을 펼쳐야 한다”고 말했다</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a:lstStyle/>
                    <a:p>
                      <a:pPr algn="ctr">
                        <a:defRPr/>
                      </a:pPr>
                      <a:r>
                        <a:rPr lang="ko-KR" altLang="en-US" sz="1000">
                          <a:solidFill>
                            <a:schemeClr val="lt1"/>
                          </a:solidFill>
                          <a:latin typeface="함초롬바탕"/>
                          <a:ea typeface="함초롬바탕"/>
                          <a:cs typeface="함초롬바탕"/>
                        </a:rPr>
                        <a:t>도로에 열선을 까는 것은 현재의 도로를 전부 걷어내고 새로 포장해야 합니다. 이것은 시간과 예산이 많이 드는 방법입니다. 저희의 프로젝트는 일정 구간에 카메라를 설치하여 블랙 아이스를 판단하여 어플로 알림으로써 사고를 미리 예방합니다. 또한 카메라가 없는 구간에서도 차 안의 온도 센서를 통해 블랙 아이스가 일어날 확률이 높을 경우에도 어플을 통해 알 수 있습니다.</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extLst>
                  <a:ext uri="{0D108BD9-81ED-4DB2-BD59-A6C34878D82A}">
                    <a16:rowId xmlns:a16="http://schemas.microsoft.com/office/drawing/2014/main" val="10002"/>
                  </a:ext>
                </a:extLst>
              </a:tr>
              <a:tr h="1661871">
                <a:tc>
                  <a:txBody>
                    <a:bodyPr/>
                    <a:lstStyle/>
                    <a:p>
                      <a:pPr algn="ctr">
                        <a:defRPr/>
                      </a:pPr>
                      <a:r>
                        <a:rPr lang="ko-KR" altLang="en-US" sz="1000">
                          <a:solidFill>
                            <a:schemeClr val="lt1"/>
                          </a:solidFill>
                        </a:rPr>
                        <a:t>차량에 센서를 블랙 아이스 감지 장치는 차량에 탑재되어 블랙 아이스를 감지할</a:t>
                      </a:r>
                      <a:r>
                        <a:rPr lang="en-US" altLang="ko-KR" sz="1000">
                          <a:solidFill>
                            <a:schemeClr val="lt1"/>
                          </a:solidFill>
                        </a:rPr>
                        <a:t> </a:t>
                      </a:r>
                      <a:r>
                        <a:rPr lang="ko-KR" altLang="en-US" sz="1000">
                          <a:solidFill>
                            <a:schemeClr val="lt1"/>
                          </a:solidFill>
                        </a:rPr>
                        <a:t>수 있다. 이러한 블랙 블랙 아이스 감지 장치는 도로 노면상의 온도인 노면 온도를 측정하며, 대기 상의 온도인</a:t>
                      </a:r>
                      <a:r>
                        <a:rPr lang="en-US" altLang="ko-KR" sz="1000">
                          <a:solidFill>
                            <a:schemeClr val="lt1"/>
                          </a:solidFill>
                        </a:rPr>
                        <a:t> </a:t>
                      </a:r>
                      <a:r>
                        <a:rPr lang="ko-KR" altLang="en-US" sz="1000">
                          <a:solidFill>
                            <a:schemeClr val="lt1"/>
                          </a:solidFill>
                        </a:rPr>
                        <a:t>대기 온도를 측정하는 감지부, 노면 온도 및 상기 대기 온도를 이용하여, 블랙 아이스 여부를 판단하는 제어부,</a:t>
                      </a:r>
                      <a:r>
                        <a:rPr lang="en-US" altLang="ko-KR" sz="1000">
                          <a:solidFill>
                            <a:schemeClr val="lt1"/>
                          </a:solidFill>
                        </a:rPr>
                        <a:t> </a:t>
                      </a:r>
                      <a:r>
                        <a:rPr lang="ko-KR" altLang="en-US" sz="1000">
                          <a:solidFill>
                            <a:schemeClr val="lt1"/>
                          </a:solidFill>
                        </a:rPr>
                        <a:t>그리고 제어부가 블랙 아이스로 판단한 경우, 블랙 아이스 정보를 네비게이션 장치로 전송하는 통신부를 포함할 수 있다.</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a:lstStyle/>
                    <a:p>
                      <a:pPr algn="ctr">
                        <a:defRPr/>
                      </a:pPr>
                      <a:r>
                        <a:rPr lang="ko-KR" altLang="en-US" sz="1000">
                          <a:solidFill>
                            <a:schemeClr val="lt1"/>
                          </a:solidFill>
                          <a:latin typeface="함초롬바탕"/>
                          <a:ea typeface="함초롬바탕"/>
                          <a:cs typeface="함초롬바탕"/>
                        </a:rPr>
                        <a:t>차량에 센서를 부착하여 해당 차량의 네비게이션으로</a:t>
                      </a:r>
                    </a:p>
                    <a:p>
                      <a:pPr algn="ctr">
                        <a:defRPr/>
                      </a:pPr>
                      <a:r>
                        <a:rPr lang="ko-KR" altLang="en-US" sz="1000">
                          <a:solidFill>
                            <a:schemeClr val="lt1"/>
                          </a:solidFill>
                          <a:latin typeface="함초롬바탕"/>
                          <a:ea typeface="함초롬바탕"/>
                          <a:cs typeface="함초롬바탕"/>
                        </a:rPr>
                        <a:t> 블랙아이스에 대한 위험 알림</a:t>
                      </a:r>
                    </a:p>
                    <a:p>
                      <a:pPr algn="ctr">
                        <a:defRPr/>
                      </a:pPr>
                      <a:endParaRPr lang="ko-KR" altLang="en-US" sz="1000">
                        <a:solidFill>
                          <a:schemeClr val="lt1"/>
                        </a:solidFill>
                        <a:latin typeface="함초롬바탕"/>
                        <a:ea typeface="함초롬바탕"/>
                        <a:cs typeface="함초롬바탕"/>
                      </a:endParaRPr>
                    </a:p>
                    <a:p>
                      <a:pPr algn="ctr">
                        <a:defRPr/>
                      </a:pPr>
                      <a:r>
                        <a:rPr lang="en-US" altLang="ko-KR" sz="1000">
                          <a:solidFill>
                            <a:schemeClr val="lt1"/>
                          </a:solidFill>
                          <a:latin typeface="함초롬바탕"/>
                          <a:ea typeface="함초롬바탕"/>
                          <a:cs typeface="함초롬바탕"/>
                        </a:rPr>
                        <a:t>-</a:t>
                      </a:r>
                      <a:r>
                        <a:rPr lang="ko-KR" altLang="en-US" sz="1000">
                          <a:solidFill>
                            <a:schemeClr val="lt1"/>
                          </a:solidFill>
                          <a:latin typeface="함초롬바탕"/>
                          <a:ea typeface="함초롬바탕"/>
                          <a:cs typeface="함초롬바탕"/>
                        </a:rPr>
                        <a:t>&gt;</a:t>
                      </a:r>
                      <a:r>
                        <a:rPr lang="en-US" altLang="ko-KR" sz="1000">
                          <a:solidFill>
                            <a:schemeClr val="lt1"/>
                          </a:solidFill>
                          <a:latin typeface="함초롬바탕"/>
                          <a:ea typeface="함초롬바탕"/>
                          <a:cs typeface="함초롬바탕"/>
                        </a:rPr>
                        <a:t> </a:t>
                      </a:r>
                      <a:r>
                        <a:rPr lang="ko-KR" altLang="en-US" sz="1000">
                          <a:solidFill>
                            <a:schemeClr val="lt1"/>
                          </a:solidFill>
                          <a:latin typeface="함초롬바탕"/>
                          <a:ea typeface="함초롬바탕"/>
                          <a:cs typeface="함초롬바탕"/>
                        </a:rPr>
                        <a:t>속도를 내고 달리는 중에 알림이 오면 이미 블랙아이스가 발생한 도로 위를 달리고 있는 위험상황에 빠진 상태입니다. 저희 프로젝트는 위험도로를 달리기전에 알림을 보내주므로 사전에 위험을 방지할 수 있숩니다</a:t>
                      </a:r>
                    </a:p>
                  </a:txBody>
                  <a:tcPr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22164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시스템 구성도</a:t>
            </a:r>
          </a:p>
        </p:txBody>
      </p:sp>
      <p:pic>
        <p:nvPicPr>
          <p:cNvPr id="55" name="그림 54"/>
          <p:cNvPicPr>
            <a:picLocks noChangeAspect="1"/>
          </p:cNvPicPr>
          <p:nvPr/>
        </p:nvPicPr>
        <p:blipFill rotWithShape="1">
          <a:blip r:embed="rId3"/>
          <a:stretch>
            <a:fillRect/>
          </a:stretch>
        </p:blipFill>
        <p:spPr>
          <a:xfrm>
            <a:off x="438150" y="2342029"/>
            <a:ext cx="8267700" cy="32385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상세 설계</a:t>
            </a:r>
          </a:p>
        </p:txBody>
      </p:sp>
      <p:sp>
        <p:nvSpPr>
          <p:cNvPr id="38" name="TextBox 10"/>
          <p:cNvSpPr txBox="1"/>
          <p:nvPr/>
        </p:nvSpPr>
        <p:spPr>
          <a:xfrm>
            <a:off x="4992220" y="3036356"/>
            <a:ext cx="4850132" cy="3167556"/>
          </a:xfrm>
          <a:prstGeom prst="rect">
            <a:avLst/>
          </a:prstGeom>
          <a:noFill/>
        </p:spPr>
        <p:txBody>
          <a:bodyPr wrap="square">
            <a:spAutoFit/>
          </a:bodyPr>
          <a:lstStyle/>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아두이노 우노</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기존의 </a:t>
            </a:r>
            <a:r>
              <a:rPr lang="en-US" altLang="ko-KR" sz="1600" b="0" i="0" u="none" strike="noStrike">
                <a:solidFill>
                  <a:schemeClr val="lt1"/>
                </a:solidFill>
              </a:rPr>
              <a:t>DHT-11 -&gt; DHT-22 (</a:t>
            </a:r>
            <a:r>
              <a:rPr lang="ko-KR" altLang="en-US" sz="1600" b="0" i="0" u="none" strike="noStrike">
                <a:solidFill>
                  <a:schemeClr val="lt1"/>
                </a:solidFill>
              </a:rPr>
              <a:t>온습도 센서</a:t>
            </a:r>
            <a:r>
              <a:rPr lang="en-US" altLang="ko-KR" sz="1600" b="0" i="0" u="none" strike="noStrike">
                <a:solidFill>
                  <a:schemeClr val="lt1"/>
                </a:solidFill>
              </a:rPr>
              <a:t>)</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빗물감지 센서</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Water Pump</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 </a:t>
            </a:r>
            <a:r>
              <a:rPr lang="ko-KR" altLang="en-US" sz="1600" b="0" i="0" u="none" strike="noStrike">
                <a:solidFill>
                  <a:schemeClr val="lt1"/>
                </a:solidFill>
              </a:rPr>
              <a:t>외부전력</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2</a:t>
            </a:r>
            <a:r>
              <a:rPr lang="ko-KR" altLang="en-US" sz="1600" b="0" i="0" u="none" strike="noStrike">
                <a:solidFill>
                  <a:schemeClr val="lt1"/>
                </a:solidFill>
              </a:rPr>
              <a:t>채널 릴레이 모듈</a:t>
            </a:r>
          </a:p>
          <a:p>
            <a:pPr algn="just">
              <a:lnSpc>
                <a:spcPct val="180000"/>
              </a:lnSpc>
              <a:spcBef>
                <a:spcPts val="0"/>
              </a:spcBef>
              <a:spcAft>
                <a:spcPts val="0"/>
              </a:spcAft>
              <a:tabLst>
                <a:tab pos="5400040" algn="r"/>
              </a:tabLst>
              <a:defRPr/>
            </a:pPr>
            <a:endParaRPr lang="ko-KR" altLang="en-US" sz="1600" b="0" i="0" u="none" strike="noStrike">
              <a:solidFill>
                <a:schemeClr val="lt1"/>
              </a:solidFill>
            </a:endParaRPr>
          </a:p>
        </p:txBody>
      </p:sp>
      <p:grpSp>
        <p:nvGrpSpPr>
          <p:cNvPr id="47" name="그룹 8"/>
          <p:cNvGrpSpPr/>
          <p:nvPr/>
        </p:nvGrpSpPr>
        <p:grpSpPr>
          <a:xfrm>
            <a:off x="-265577" y="1800016"/>
            <a:ext cx="4633294" cy="824177"/>
            <a:chOff x="577265" y="1552960"/>
            <a:chExt cx="2125978" cy="824177"/>
          </a:xfrm>
        </p:grpSpPr>
        <p:sp>
          <p:nvSpPr>
            <p:cNvPr id="48" name="TextBox 1"/>
            <p:cNvSpPr txBox="1"/>
            <p:nvPr/>
          </p:nvSpPr>
          <p:spPr>
            <a:xfrm>
              <a:off x="577265" y="1552960"/>
              <a:ext cx="2125978"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H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Arduino</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0" name="그림 49"/>
          <p:cNvPicPr/>
          <p:nvPr/>
        </p:nvPicPr>
        <p:blipFill rotWithShape="1">
          <a:blip r:embed="rId3">
            <a:lum/>
          </a:blip>
          <a:srcRect/>
          <a:stretch>
            <a:fillRect/>
          </a:stretch>
        </p:blipFill>
        <p:spPr>
          <a:xfrm>
            <a:off x="210110" y="3277720"/>
            <a:ext cx="3999304" cy="241651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8" name="TextBox 10"/>
          <p:cNvSpPr txBox="1"/>
          <p:nvPr/>
        </p:nvSpPr>
        <p:spPr>
          <a:xfrm>
            <a:off x="4358301" y="3106394"/>
            <a:ext cx="7287413" cy="2287892"/>
          </a:xfrm>
          <a:prstGeom prst="rect">
            <a:avLst/>
          </a:prstGeom>
          <a:noFill/>
        </p:spPr>
        <p:txBody>
          <a:bodyPr wrap="square">
            <a:spAutoFit/>
          </a:bodyPr>
          <a:lstStyle/>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Pi Camera V2</a:t>
            </a:r>
            <a:r>
              <a:rPr lang="ko-KR" altLang="en-US" sz="1600" b="0" i="0" u="none" strike="noStrike">
                <a:solidFill>
                  <a:schemeClr val="lt1"/>
                </a:solidFill>
              </a:rPr>
              <a:t> </a:t>
            </a:r>
            <a:r>
              <a:rPr lang="en-US" altLang="ko-KR" sz="1600" b="0" i="0" u="none" strike="noStrike">
                <a:solidFill>
                  <a:schemeClr val="lt1"/>
                </a:solidFill>
              </a:rPr>
              <a:t>Module</a:t>
            </a:r>
          </a:p>
          <a:p>
            <a:pPr algn="just">
              <a:lnSpc>
                <a:spcPct val="180000"/>
              </a:lnSpc>
              <a:spcBef>
                <a:spcPts val="0"/>
              </a:spcBef>
              <a:spcAft>
                <a:spcPts val="0"/>
              </a:spcAft>
              <a:tabLst>
                <a:tab pos="5400040" algn="r"/>
              </a:tabLst>
              <a:defRPr/>
            </a:pPr>
            <a:r>
              <a:rPr sz="1600" b="0" i="0" u="none" strike="noStrike">
                <a:solidFill>
                  <a:schemeClr val="lt1"/>
                </a:solidFill>
              </a:rPr>
              <a:t>•</a:t>
            </a:r>
            <a:r>
              <a:rPr lang="en-US" altLang="ko-KR" sz="1600" b="0" i="0" u="none" strike="noStrike">
                <a:solidFill>
                  <a:schemeClr val="lt1"/>
                </a:solidFill>
              </a:rPr>
              <a:t> </a:t>
            </a:r>
            <a:r>
              <a:rPr lang="ko-KR" altLang="en-US" sz="1600" b="0" i="0" u="none" strike="noStrike">
                <a:solidFill>
                  <a:schemeClr val="lt1"/>
                </a:solidFill>
              </a:rPr>
              <a:t>영상처리 탁월</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실시간 스트리밍</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Deep-Learning</a:t>
            </a:r>
          </a:p>
          <a:p>
            <a:pPr algn="just">
              <a:lnSpc>
                <a:spcPct val="180000"/>
              </a:lnSpc>
              <a:spcBef>
                <a:spcPts val="0"/>
              </a:spcBef>
              <a:spcAft>
                <a:spcPts val="0"/>
              </a:spcAft>
              <a:tabLst>
                <a:tab pos="5400040" algn="r"/>
              </a:tabLst>
              <a:defRPr/>
            </a:pPr>
            <a:r>
              <a:rPr sz="1600" b="0" i="0" u="none" strike="noStrike">
                <a:solidFill>
                  <a:schemeClr val="lt1"/>
                </a:solidFill>
              </a:rPr>
              <a:t>•</a:t>
            </a:r>
            <a:r>
              <a:rPr lang="en-US" altLang="ko-KR" sz="1600" b="0" i="0" u="none" strike="noStrike">
                <a:solidFill>
                  <a:schemeClr val="lt1"/>
                </a:solidFill>
              </a:rPr>
              <a:t> </a:t>
            </a:r>
            <a:r>
              <a:rPr lang="ko-KR" altLang="en-US" sz="1600" b="0" i="0" u="none" strike="noStrike">
                <a:solidFill>
                  <a:schemeClr val="lt1"/>
                </a:solidFill>
              </a:rPr>
              <a:t>원격 연결 </a:t>
            </a:r>
            <a:r>
              <a:rPr lang="en-US" altLang="ko-KR" sz="1600" b="0" i="0" u="none" strike="noStrike">
                <a:solidFill>
                  <a:schemeClr val="lt1"/>
                </a:solidFill>
              </a:rPr>
              <a:t>(mobility </a:t>
            </a:r>
            <a:r>
              <a:rPr lang="ko-KR" altLang="en-US" sz="1600" b="0" i="0" u="none" strike="noStrike">
                <a:solidFill>
                  <a:schemeClr val="lt1"/>
                </a:solidFill>
              </a:rPr>
              <a:t>추구</a:t>
            </a:r>
            <a:r>
              <a:rPr lang="en-US" altLang="ko-KR" sz="1600" b="0" i="0" u="none" strike="noStrike">
                <a:solidFill>
                  <a:schemeClr val="lt1"/>
                </a:solidFill>
              </a:rPr>
              <a:t>)</a:t>
            </a: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H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Raspberry</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0" name="그림 49"/>
          <p:cNvPicPr/>
          <p:nvPr/>
        </p:nvPicPr>
        <p:blipFill rotWithShape="1">
          <a:blip r:embed="rId3">
            <a:lum/>
          </a:blip>
          <a:srcRect/>
          <a:stretch>
            <a:fillRect/>
          </a:stretch>
        </p:blipFill>
        <p:spPr>
          <a:xfrm>
            <a:off x="504003" y="3246904"/>
            <a:ext cx="2781187" cy="2111569"/>
          </a:xfrm>
          <a:prstGeom prst="rect">
            <a:avLst/>
          </a:prstGeom>
        </p:spPr>
      </p:pic>
      <p:sp>
        <p:nvSpPr>
          <p:cNvPr id="51"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8" name="TextBox 10"/>
          <p:cNvSpPr txBox="1"/>
          <p:nvPr/>
        </p:nvSpPr>
        <p:spPr>
          <a:xfrm>
            <a:off x="5500294" y="3778747"/>
            <a:ext cx="4513956" cy="1402068"/>
          </a:xfrm>
          <a:prstGeom prst="rect">
            <a:avLst/>
          </a:prstGeom>
          <a:noFill/>
        </p:spPr>
        <p:txBody>
          <a:bodyPr wrap="square">
            <a:spAutoFit/>
          </a:bodyPr>
          <a:lstStyle/>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회원가입</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로그인</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a:t>
            </a:r>
            <a:r>
              <a:rPr lang="en-US" altLang="ko-KR" sz="1600" b="0" i="0" u="none" strike="noStrike">
                <a:solidFill>
                  <a:schemeClr val="lt1"/>
                </a:solidFill>
              </a:rPr>
              <a:t>DB</a:t>
            </a:r>
            <a:r>
              <a:rPr lang="ko-KR" altLang="en-US" sz="1600" b="0" i="0" u="none" strike="noStrike">
                <a:solidFill>
                  <a:schemeClr val="lt1"/>
                </a:solidFill>
              </a:rPr>
              <a:t> 등록</a:t>
            </a: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H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App</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2" name="그림 51"/>
          <p:cNvPicPr/>
          <p:nvPr/>
        </p:nvPicPr>
        <p:blipFill rotWithShape="1">
          <a:blip r:embed="rId3">
            <a:lum/>
          </a:blip>
          <a:srcRect/>
          <a:stretch>
            <a:fillRect/>
          </a:stretch>
        </p:blipFill>
        <p:spPr>
          <a:xfrm>
            <a:off x="256031" y="2861459"/>
            <a:ext cx="1844294" cy="3421253"/>
          </a:xfrm>
          <a:prstGeom prst="rect">
            <a:avLst/>
          </a:prstGeom>
        </p:spPr>
      </p:pic>
      <p:pic>
        <p:nvPicPr>
          <p:cNvPr id="53" name="그림 52"/>
          <p:cNvPicPr/>
          <p:nvPr/>
        </p:nvPicPr>
        <p:blipFill rotWithShape="1">
          <a:blip r:embed="rId4">
            <a:lum/>
          </a:blip>
          <a:srcRect/>
          <a:stretch>
            <a:fillRect/>
          </a:stretch>
        </p:blipFill>
        <p:spPr>
          <a:xfrm>
            <a:off x="2710053" y="2837366"/>
            <a:ext cx="1861947" cy="3460496"/>
          </a:xfrm>
          <a:prstGeom prst="rect">
            <a:avLst/>
          </a:prstGeom>
        </p:spPr>
      </p:pic>
      <p:sp>
        <p:nvSpPr>
          <p:cNvPr id="54"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8" name="TextBox 10"/>
          <p:cNvSpPr txBox="1"/>
          <p:nvPr/>
        </p:nvSpPr>
        <p:spPr>
          <a:xfrm>
            <a:off x="5969147" y="3120399"/>
            <a:ext cx="3463402" cy="3164195"/>
          </a:xfrm>
          <a:prstGeom prst="rect">
            <a:avLst/>
          </a:prstGeom>
          <a:noFill/>
        </p:spPr>
        <p:txBody>
          <a:bodyPr wrap="square">
            <a:spAutoFit/>
          </a:bodyPr>
          <a:lstStyle/>
          <a:p>
            <a:pPr algn="just">
              <a:lnSpc>
                <a:spcPct val="180000"/>
              </a:lnSpc>
              <a:spcBef>
                <a:spcPts val="0"/>
              </a:spcBef>
              <a:spcAft>
                <a:spcPts val="0"/>
              </a:spcAft>
              <a:tabLst>
                <a:tab pos="5400040" algn="r"/>
              </a:tabLst>
              <a:defRPr/>
            </a:pPr>
            <a:r>
              <a:rPr sz="1600" b="0" i="0" u="none" strike="noStrike">
                <a:solidFill>
                  <a:schemeClr val="lt1"/>
                </a:solidFill>
              </a:rPr>
              <a:t>•</a:t>
            </a:r>
            <a:r>
              <a:rPr lang="en-US" altLang="ko-KR" sz="1600" b="0" i="0" u="none" strike="noStrike">
                <a:solidFill>
                  <a:schemeClr val="lt1"/>
                </a:solidFill>
              </a:rPr>
              <a:t> </a:t>
            </a:r>
            <a:r>
              <a:rPr lang="ko-KR" altLang="en-US" sz="1600" b="0" i="0" u="none" strike="noStrike">
                <a:solidFill>
                  <a:schemeClr val="lt1"/>
                </a:solidFill>
              </a:rPr>
              <a:t>구글 맵 </a:t>
            </a:r>
            <a:r>
              <a:rPr lang="en-US" altLang="ko-KR" sz="1600" b="0" i="0" u="none" strike="noStrike">
                <a:solidFill>
                  <a:schemeClr val="lt1"/>
                </a:solidFill>
              </a:rPr>
              <a:t>API</a:t>
            </a:r>
            <a:r>
              <a:rPr lang="ko-KR" altLang="en-US" sz="1600" b="0" i="0" u="none" strike="noStrike">
                <a:solidFill>
                  <a:schemeClr val="lt1"/>
                </a:solidFill>
              </a:rPr>
              <a:t>를 통한 </a:t>
            </a:r>
            <a:r>
              <a:rPr lang="en-US" altLang="ko-KR" sz="1600" b="0" i="0" u="none" strike="noStrike">
                <a:solidFill>
                  <a:schemeClr val="lt1"/>
                </a:solidFill>
              </a:rPr>
              <a:t>GPS</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실시간 주변 도로 현황</a:t>
            </a:r>
            <a:endParaRPr lang="en-US" altLang="ko-KR" sz="1600" b="0" i="0" u="none" strike="noStrike">
              <a:solidFill>
                <a:schemeClr val="lt1"/>
              </a:solidFill>
            </a:endParaRP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도로의 스트리밍 환경</a:t>
            </a:r>
            <a:endParaRPr lang="en-US" altLang="ko-KR" sz="1600" b="0" i="0" u="none" strike="noStrike">
              <a:solidFill>
                <a:schemeClr val="lt1"/>
              </a:solidFill>
            </a:endParaRP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도로의 온습도 현황</a:t>
            </a:r>
            <a:endParaRPr lang="en-US" altLang="ko-KR" sz="1600" b="0" i="0" u="none" strike="noStrike">
              <a:solidFill>
                <a:schemeClr val="lt1"/>
              </a:solidFill>
            </a:endParaRP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도로의 위험 정도</a:t>
            </a:r>
            <a:r>
              <a:rPr lang="en-US" altLang="ko-KR" sz="1600" b="0" i="0" u="none" strike="noStrike">
                <a:solidFill>
                  <a:schemeClr val="lt1"/>
                </a:solidFill>
              </a:rPr>
              <a:t> </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게시판 기능</a:t>
            </a:r>
          </a:p>
          <a:p>
            <a:pPr algn="just">
              <a:lnSpc>
                <a:spcPct val="180000"/>
              </a:lnSpc>
              <a:spcBef>
                <a:spcPts val="0"/>
              </a:spcBef>
              <a:spcAft>
                <a:spcPts val="0"/>
              </a:spcAft>
              <a:tabLst>
                <a:tab pos="5400040" algn="r"/>
              </a:tabLst>
              <a:defRPr/>
            </a:pPr>
            <a:r>
              <a:rPr sz="1600" b="0" i="0" u="none" strike="noStrike">
                <a:solidFill>
                  <a:schemeClr val="lt1"/>
                </a:solidFill>
              </a:rPr>
              <a:t>•</a:t>
            </a:r>
            <a:r>
              <a:rPr lang="ko-KR" altLang="en-US" sz="1600" b="0" i="0" u="none" strike="noStrike">
                <a:solidFill>
                  <a:schemeClr val="lt1"/>
                </a:solidFill>
              </a:rPr>
              <a:t> 긴급 알림</a:t>
            </a: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H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App</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6" name="그림 55"/>
          <p:cNvPicPr/>
          <p:nvPr/>
        </p:nvPicPr>
        <p:blipFill rotWithShape="1">
          <a:blip r:embed="rId3">
            <a:lum/>
          </a:blip>
          <a:srcRect/>
          <a:stretch>
            <a:fillRect/>
          </a:stretch>
        </p:blipFill>
        <p:spPr>
          <a:xfrm>
            <a:off x="0" y="2957135"/>
            <a:ext cx="2567305" cy="3594227"/>
          </a:xfrm>
          <a:prstGeom prst="rect">
            <a:avLst/>
          </a:prstGeom>
        </p:spPr>
      </p:pic>
      <p:pic>
        <p:nvPicPr>
          <p:cNvPr id="57" name="그림 56"/>
          <p:cNvPicPr/>
          <p:nvPr/>
        </p:nvPicPr>
        <p:blipFill rotWithShape="1">
          <a:blip r:embed="rId4">
            <a:lum/>
          </a:blip>
          <a:srcRect/>
          <a:stretch>
            <a:fillRect/>
          </a:stretch>
        </p:blipFill>
        <p:spPr>
          <a:xfrm>
            <a:off x="2593563" y="2952653"/>
            <a:ext cx="2560574" cy="3594227"/>
          </a:xfrm>
          <a:prstGeom prst="rect">
            <a:avLst/>
          </a:prstGeom>
        </p:spPr>
      </p:pic>
      <p:sp>
        <p:nvSpPr>
          <p:cNvPr id="58"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DataBase</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graphicFrame>
        <p:nvGraphicFramePr>
          <p:cNvPr id="50" name="표 49"/>
          <p:cNvGraphicFramePr>
            <a:graphicFrameLocks noGrp="1"/>
          </p:cNvGraphicFramePr>
          <p:nvPr/>
        </p:nvGraphicFramePr>
        <p:xfrm>
          <a:off x="1904364" y="3149405"/>
          <a:ext cx="5335270" cy="2941765"/>
        </p:xfrm>
        <a:graphic>
          <a:graphicData uri="http://schemas.openxmlformats.org/drawingml/2006/table">
            <a:tbl>
              <a:tblPr firstRow="1" bandRow="1"/>
              <a:tblGrid>
                <a:gridCol w="35433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1568704">
                  <a:extLst>
                    <a:ext uri="{9D8B030D-6E8A-4147-A177-3AD203B41FA5}">
                      <a16:colId xmlns:a16="http://schemas.microsoft.com/office/drawing/2014/main" val="20002"/>
                    </a:ext>
                  </a:extLst>
                </a:gridCol>
                <a:gridCol w="562356">
                  <a:extLst>
                    <a:ext uri="{9D8B030D-6E8A-4147-A177-3AD203B41FA5}">
                      <a16:colId xmlns:a16="http://schemas.microsoft.com/office/drawing/2014/main" val="20003"/>
                    </a:ext>
                  </a:extLst>
                </a:gridCol>
                <a:gridCol w="1065530">
                  <a:extLst>
                    <a:ext uri="{9D8B030D-6E8A-4147-A177-3AD203B41FA5}">
                      <a16:colId xmlns:a16="http://schemas.microsoft.com/office/drawing/2014/main" val="20004"/>
                    </a:ext>
                  </a:extLst>
                </a:gridCol>
              </a:tblGrid>
              <a:tr h="0">
                <a:tc gridSpan="5">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회원 테이블</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extLst>
                  <a:ext uri="{0D108BD9-81ED-4DB2-BD59-A6C34878D82A}">
                    <a16:rowId xmlns:a16="http://schemas.microsoft.com/office/drawing/2014/main" val="10000"/>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No</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컬럼</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자료형</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PK</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상세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1</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ID</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이름</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PASSWORD</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비밀번호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3</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NAME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이름</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4</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BIRTH</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VARCHAR(8)</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생년월일</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440182">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5</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PHONE NUMBER</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전화번호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bl>
          </a:graphicData>
        </a:graphic>
      </p:graphicFrame>
      <p:sp>
        <p:nvSpPr>
          <p:cNvPr id="51"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DataBase</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graphicFrame>
        <p:nvGraphicFramePr>
          <p:cNvPr id="51" name="표 50"/>
          <p:cNvGraphicFramePr>
            <a:graphicFrameLocks noGrp="1"/>
          </p:cNvGraphicFramePr>
          <p:nvPr/>
        </p:nvGraphicFramePr>
        <p:xfrm>
          <a:off x="1904365" y="3107256"/>
          <a:ext cx="5335270" cy="3080766"/>
        </p:xfrm>
        <a:graphic>
          <a:graphicData uri="http://schemas.openxmlformats.org/drawingml/2006/table">
            <a:tbl>
              <a:tblPr firstRow="1" bandRow="1"/>
              <a:tblGrid>
                <a:gridCol w="35433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1568704">
                  <a:extLst>
                    <a:ext uri="{9D8B030D-6E8A-4147-A177-3AD203B41FA5}">
                      <a16:colId xmlns:a16="http://schemas.microsoft.com/office/drawing/2014/main" val="20002"/>
                    </a:ext>
                  </a:extLst>
                </a:gridCol>
                <a:gridCol w="562356">
                  <a:extLst>
                    <a:ext uri="{9D8B030D-6E8A-4147-A177-3AD203B41FA5}">
                      <a16:colId xmlns:a16="http://schemas.microsoft.com/office/drawing/2014/main" val="20003"/>
                    </a:ext>
                  </a:extLst>
                </a:gridCol>
                <a:gridCol w="1065530">
                  <a:extLst>
                    <a:ext uri="{9D8B030D-6E8A-4147-A177-3AD203B41FA5}">
                      <a16:colId xmlns:a16="http://schemas.microsoft.com/office/drawing/2014/main" val="20004"/>
                    </a:ext>
                  </a:extLst>
                </a:gridCol>
              </a:tblGrid>
              <a:tr h="440055">
                <a:tc gridSpan="5">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도로 정보 테이블</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extLst>
                  <a:ext uri="{0D108BD9-81ED-4DB2-BD59-A6C34878D82A}">
                    <a16:rowId xmlns:a16="http://schemas.microsoft.com/office/drawing/2014/main" val="10000"/>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No</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컬럼</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자료형</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PK</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상세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1</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ROAD</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도로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TEMPERATURE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INT(10)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온도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3</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HUMIDITY</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INT(10)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습도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4</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CAMERA</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BOOLEAN</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카메라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5</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RAINCENCOR</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BOOLEAN</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빗물감지 센서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6</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WATERPUMP</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BOOLEAN</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워터 펌프</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7"/>
                  </a:ext>
                </a:extLst>
              </a:tr>
            </a:tbl>
          </a:graphicData>
        </a:graphic>
      </p:graphicFrame>
      <p:sp>
        <p:nvSpPr>
          <p:cNvPr id="52"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DataBase</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graphicFrame>
        <p:nvGraphicFramePr>
          <p:cNvPr id="52" name="표 51"/>
          <p:cNvGraphicFramePr>
            <a:graphicFrameLocks noGrp="1"/>
          </p:cNvGraphicFramePr>
          <p:nvPr/>
        </p:nvGraphicFramePr>
        <p:xfrm>
          <a:off x="1904365" y="3108549"/>
          <a:ext cx="5335270" cy="2714879"/>
        </p:xfrm>
        <a:graphic>
          <a:graphicData uri="http://schemas.openxmlformats.org/drawingml/2006/table">
            <a:tbl>
              <a:tblPr firstRow="1" bandRow="1"/>
              <a:tblGrid>
                <a:gridCol w="35433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1568704">
                  <a:extLst>
                    <a:ext uri="{9D8B030D-6E8A-4147-A177-3AD203B41FA5}">
                      <a16:colId xmlns:a16="http://schemas.microsoft.com/office/drawing/2014/main" val="20002"/>
                    </a:ext>
                  </a:extLst>
                </a:gridCol>
                <a:gridCol w="562356">
                  <a:extLst>
                    <a:ext uri="{9D8B030D-6E8A-4147-A177-3AD203B41FA5}">
                      <a16:colId xmlns:a16="http://schemas.microsoft.com/office/drawing/2014/main" val="20003"/>
                    </a:ext>
                  </a:extLst>
                </a:gridCol>
                <a:gridCol w="1065530">
                  <a:extLst>
                    <a:ext uri="{9D8B030D-6E8A-4147-A177-3AD203B41FA5}">
                      <a16:colId xmlns:a16="http://schemas.microsoft.com/office/drawing/2014/main" val="20004"/>
                    </a:ext>
                  </a:extLst>
                </a:gridCol>
              </a:tblGrid>
              <a:tr h="440055">
                <a:tc gridSpan="5">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게시판 테이블</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tc hMerge="1">
                  <a:txBody>
                    <a:bodyPr/>
                    <a:lstStyle/>
                    <a:p>
                      <a:pPr>
                        <a:defRPr/>
                      </a:pPr>
                      <a:endParaRPr lang="en-US" altLang="ko-KR"/>
                    </a:p>
                  </a:txBody>
                  <a:tcP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tcPr>
                </a:tc>
                <a:extLst>
                  <a:ext uri="{0D108BD9-81ED-4DB2-BD59-A6C34878D82A}">
                    <a16:rowId xmlns:a16="http://schemas.microsoft.com/office/drawing/2014/main" val="10000"/>
                  </a:ext>
                </a:extLst>
              </a:tr>
              <a:tr h="44005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No</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컬럼</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자료형</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PK</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상세 정보</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1</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NUMBER</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INT(10)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글 번호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TITLE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VARCHAR(50)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제목</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3</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ID (FK)</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VARCHAR(20)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작성자</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4</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COMMENT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VARCHAR(50)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내용</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366776">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5</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DATE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INT(10)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en-US" altLang="ko-KR">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날짜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bl>
          </a:graphicData>
        </a:graphic>
      </p:graphicFrame>
      <p:sp>
        <p:nvSpPr>
          <p:cNvPr id="53"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Diagram - Raspberry Pi</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
        <p:nvSpPr>
          <p:cNvPr id="52"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graphicFrame>
        <p:nvGraphicFramePr>
          <p:cNvPr id="53" name="표 52"/>
          <p:cNvGraphicFramePr>
            <a:graphicFrameLocks noGrp="1"/>
          </p:cNvGraphicFramePr>
          <p:nvPr/>
        </p:nvGraphicFramePr>
        <p:xfrm>
          <a:off x="3206496" y="3569869"/>
          <a:ext cx="2731008" cy="2222881"/>
        </p:xfrm>
        <a:graphic>
          <a:graphicData uri="http://schemas.openxmlformats.org/drawingml/2006/table">
            <a:tbl>
              <a:tblPr firstRow="1" bandRow="1"/>
              <a:tblGrid>
                <a:gridCol w="2731008">
                  <a:extLst>
                    <a:ext uri="{9D8B030D-6E8A-4147-A177-3AD203B41FA5}">
                      <a16:colId xmlns:a16="http://schemas.microsoft.com/office/drawing/2014/main" val="20000"/>
                    </a:ext>
                  </a:extLst>
                </a:gridCol>
              </a:tblGrid>
              <a:tr h="621379">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CameraDetection</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569873">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camera</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1031628">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촬영</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전송</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그룹 14"/>
          <p:cNvGrpSpPr/>
          <p:nvPr/>
        </p:nvGrpSpPr>
        <p:grpSpPr>
          <a:xfrm>
            <a:off x="0" y="1521618"/>
            <a:ext cx="9144000" cy="3814764"/>
            <a:chOff x="0" y="1521618"/>
            <a:chExt cx="9144000" cy="3814764"/>
          </a:xfrm>
        </p:grpSpPr>
        <p:pic>
          <p:nvPicPr>
            <p:cNvPr id="16" name="그림 15"/>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17" name="그림 16"/>
            <p:cNvPicPr>
              <a:picLocks noChangeAspect="1"/>
            </p:cNvPicPr>
            <p:nvPr/>
          </p:nvPicPr>
          <p:blipFill rotWithShape="1">
            <a:blip r:embed="rId2"/>
            <a:srcRect l="16620" r="16620" b="85450"/>
            <a:stretch>
              <a:fillRect/>
            </a:stretch>
          </p:blipFill>
          <p:spPr>
            <a:xfrm flipV="1">
              <a:off x="2457449" y="4837998"/>
              <a:ext cx="4533902" cy="498384"/>
            </a:xfrm>
            <a:prstGeom prst="rect">
              <a:avLst/>
            </a:prstGeom>
          </p:spPr>
        </p:pic>
        <p:sp>
          <p:nvSpPr>
            <p:cNvPr id="18" name="자유형 17"/>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latin typeface="나눔고딕 ExtraBold"/>
                <a:ea typeface="나눔고딕 ExtraBold"/>
              </a:endParaRPr>
            </a:p>
          </p:txBody>
        </p:sp>
      </p:grpSp>
      <p:sp>
        <p:nvSpPr>
          <p:cNvPr id="11" name="TextBox 10"/>
          <p:cNvSpPr txBox="1"/>
          <p:nvPr/>
        </p:nvSpPr>
        <p:spPr>
          <a:xfrm>
            <a:off x="3689985" y="2980804"/>
            <a:ext cx="278130" cy="331991"/>
          </a:xfrm>
          <a:prstGeom prst="rect">
            <a:avLst/>
          </a:prstGeom>
          <a:noFill/>
          <a:scene3d>
            <a:camera prst="obliqueBottomLeft"/>
            <a:lightRig rig="threePt" dir="t"/>
          </a:scene3d>
        </p:spPr>
        <p:txBody>
          <a:bodyPr wrap="none">
            <a:spAutoFit/>
          </a:bodyPr>
          <a:lstStyle/>
          <a:p>
            <a:pPr algn="ctr">
              <a:defRPr/>
            </a:pPr>
            <a:endParaRPr lang="ko-KR" altLang="en-US" sz="1600" spc="-150">
              <a:solidFill>
                <a:schemeClr val="bg1"/>
              </a:solidFill>
              <a:latin typeface="나눔바른고딕"/>
              <a:ea typeface="나눔바른고딕"/>
            </a:endParaRPr>
          </a:p>
        </p:txBody>
      </p:sp>
      <p:sp>
        <p:nvSpPr>
          <p:cNvPr id="12" name="TextBox 11"/>
          <p:cNvSpPr txBox="1"/>
          <p:nvPr/>
        </p:nvSpPr>
        <p:spPr>
          <a:xfrm>
            <a:off x="822960" y="3109131"/>
            <a:ext cx="1716405" cy="641814"/>
          </a:xfrm>
          <a:prstGeom prst="rect">
            <a:avLst/>
          </a:prstGeom>
          <a:noFill/>
          <a:scene3d>
            <a:camera prst="obliqueBottomLeft"/>
            <a:lightRig rig="threePt" dir="t"/>
          </a:scene3d>
        </p:spPr>
        <p:txBody>
          <a:bodyPr wrap="none">
            <a:spAutoFit/>
          </a:bodyPr>
          <a:lstStyle/>
          <a:p>
            <a:pPr algn="ctr">
              <a:defRPr/>
            </a:pPr>
            <a:r>
              <a:rPr lang="en-US" altLang="ko-KR" sz="3600" b="1">
                <a:solidFill>
                  <a:schemeClr val="bg1"/>
                </a:solidFill>
                <a:latin typeface="나눔바른고딕"/>
                <a:ea typeface="나눔바른고딕"/>
              </a:rPr>
              <a:t>INDEX </a:t>
            </a:r>
          </a:p>
        </p:txBody>
      </p:sp>
      <p:sp>
        <p:nvSpPr>
          <p:cNvPr id="33" name="TextBox 11"/>
          <p:cNvSpPr txBox="1"/>
          <p:nvPr/>
        </p:nvSpPr>
        <p:spPr>
          <a:xfrm>
            <a:off x="3156583" y="2422605"/>
            <a:ext cx="2585982" cy="2604690"/>
          </a:xfrm>
          <a:prstGeom prst="rect">
            <a:avLst/>
          </a:prstGeom>
          <a:noFill/>
          <a:scene3d>
            <a:camera prst="obliqueBottomLeft"/>
            <a:lightRig rig="threePt" dir="t"/>
          </a:scene3d>
        </p:spPr>
        <p:txBody>
          <a:bodyPr wrap="square">
            <a:spAutoFit/>
          </a:bodyPr>
          <a:lstStyle/>
          <a:p>
            <a:pPr marL="0" indent="0"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1.</a:t>
            </a:r>
            <a:r>
              <a:rPr kumimoji="0" lang="ko-KR" altLang="en-US" sz="1500" b="1" i="0" u="none" strike="noStrike" kern="1200" cap="none" spc="0" normalizeH="0" baseline="0">
                <a:solidFill>
                  <a:srgbClr val="FFFFFF"/>
                </a:solidFill>
                <a:latin typeface="함초롬바탕"/>
                <a:ea typeface="함초롬바탕"/>
                <a:cs typeface="함초롬바탕"/>
              </a:rPr>
              <a:t> 종합 설계 개요</a:t>
            </a:r>
          </a:p>
          <a:p>
            <a:pPr marL="0" indent="0"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2.</a:t>
            </a:r>
            <a:r>
              <a:rPr kumimoji="0" lang="ko-KR" altLang="en-US" sz="1500" b="1" i="0" u="none" strike="noStrike" kern="1200" cap="none" spc="0" normalizeH="0" baseline="0">
                <a:solidFill>
                  <a:srgbClr val="FFFFFF"/>
                </a:solidFill>
                <a:latin typeface="함초롬바탕"/>
                <a:ea typeface="함초롬바탕"/>
                <a:cs typeface="함초롬바탕"/>
              </a:rPr>
              <a:t> 관련 연구 및 사례</a:t>
            </a:r>
          </a:p>
          <a:p>
            <a:pPr marL="0" indent="0"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3.</a:t>
            </a:r>
            <a:r>
              <a:rPr kumimoji="0" lang="ko-KR" altLang="en-US" sz="1500" b="1" i="0" u="none" strike="noStrike" kern="1200" cap="none" spc="0" normalizeH="0" baseline="0">
                <a:solidFill>
                  <a:srgbClr val="FFFFFF"/>
                </a:solidFill>
                <a:latin typeface="함초롬바탕"/>
                <a:ea typeface="함초롬바탕"/>
                <a:cs typeface="함초롬바탕"/>
              </a:rPr>
              <a:t> 시스템 수행 시나리오</a:t>
            </a:r>
          </a:p>
          <a:p>
            <a:pPr marL="0" indent="0"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4.</a:t>
            </a:r>
            <a:r>
              <a:rPr kumimoji="0" lang="ko-KR" altLang="en-US" sz="1500" b="1" i="0" u="none" strike="noStrike" kern="1200" cap="none" spc="0" normalizeH="0" baseline="0">
                <a:solidFill>
                  <a:srgbClr val="FFFFFF"/>
                </a:solidFill>
                <a:latin typeface="함초롬바탕"/>
                <a:ea typeface="함초롬바탕"/>
                <a:cs typeface="함초롬바탕"/>
              </a:rPr>
              <a:t> 시스템 구성도</a:t>
            </a:r>
          </a:p>
          <a:p>
            <a:pPr marL="0" indent="0"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ea typeface="함초롬바탕"/>
              <a:cs typeface="함초롬바탕"/>
            </a:endParaRPr>
          </a:p>
          <a:p>
            <a:pPr marL="0" indent="0"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5.</a:t>
            </a:r>
            <a:r>
              <a:rPr kumimoji="0" lang="ko-KR" altLang="en-US" sz="1500" b="1" i="0" u="none" strike="noStrike" kern="1200" cap="none" spc="0" normalizeH="0" baseline="0">
                <a:solidFill>
                  <a:srgbClr val="FFFFFF"/>
                </a:solidFill>
                <a:latin typeface="함초롬바탕"/>
                <a:ea typeface="함초롬바탕"/>
                <a:cs typeface="함초롬바탕"/>
              </a:rPr>
              <a:t> 시스템 모듈 상세 설계</a:t>
            </a:r>
          </a:p>
          <a:p>
            <a:pPr marL="0" indent="0" algn="ctr"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ea typeface="함초롬바탕"/>
              <a:cs typeface="함초롬바탕"/>
            </a:endParaRPr>
          </a:p>
          <a:p>
            <a:pPr marL="0" indent="0" algn="ctr" defTabSz="914400" rtl="0" eaLnBrk="1" latinLnBrk="1" hangingPunct="1">
              <a:lnSpc>
                <a:spcPct val="100000"/>
              </a:lnSpc>
              <a:spcBef>
                <a:spcPct val="0"/>
              </a:spcBef>
              <a:spcAft>
                <a:spcPts val="0"/>
              </a:spcAft>
              <a:buNone/>
              <a:defRPr/>
            </a:pPr>
            <a:endParaRPr kumimoji="0" lang="en-US" altLang="ko-KR" sz="1500" b="1" i="0" u="none" strike="noStrike" kern="1200" cap="none" spc="0" normalizeH="0" baseline="0">
              <a:solidFill>
                <a:srgbClr val="FFFFFF"/>
              </a:solidFill>
              <a:latin typeface="나눔바른고딕"/>
              <a:ea typeface="나눔바른고딕"/>
            </a:endParaRPr>
          </a:p>
        </p:txBody>
      </p:sp>
      <p:sp>
        <p:nvSpPr>
          <p:cNvPr id="34" name="TextBox 11"/>
          <p:cNvSpPr txBox="1"/>
          <p:nvPr/>
        </p:nvSpPr>
        <p:spPr>
          <a:xfrm>
            <a:off x="5871208" y="2421930"/>
            <a:ext cx="2585984" cy="2833965"/>
          </a:xfrm>
          <a:prstGeom prst="rect">
            <a:avLst/>
          </a:prstGeom>
          <a:noFill/>
          <a:scene3d>
            <a:camera prst="obliqueBottomLeft"/>
            <a:lightRig rig="threePt" dir="t"/>
          </a:scene3d>
        </p:spPr>
        <p:txBody>
          <a:bodyPr wrap="square">
            <a:spAutoFit/>
          </a:bodyPr>
          <a:lstStyle/>
          <a:p>
            <a:pPr marL="0" indent="0" algn="l"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6.</a:t>
            </a:r>
            <a:r>
              <a:rPr kumimoji="0" lang="ko-KR" altLang="en-US" sz="1500" b="1" i="0" u="none" strike="noStrike" kern="1200" cap="none" spc="0" normalizeH="0" baseline="0">
                <a:solidFill>
                  <a:srgbClr val="FFFFFF"/>
                </a:solidFill>
                <a:latin typeface="함초롬바탕"/>
                <a:ea typeface="함초롬바탕"/>
                <a:cs typeface="함초롬바탕"/>
              </a:rPr>
              <a:t> 개발 환경 및 개발 방법</a:t>
            </a:r>
          </a:p>
          <a:p>
            <a:pPr marL="0" indent="0" algn="l"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cs typeface="함초롬바탕"/>
              </a:rPr>
              <a:t>7.</a:t>
            </a:r>
            <a:r>
              <a:rPr kumimoji="0" lang="ko-KR" altLang="en-US" sz="1500" b="1" i="0" u="none" strike="noStrike" kern="1200" cap="none" spc="0" normalizeH="0" baseline="0">
                <a:solidFill>
                  <a:srgbClr val="FFFFFF"/>
                </a:solidFill>
                <a:latin typeface="함초롬바탕"/>
                <a:cs typeface="함초롬바탕"/>
              </a:rPr>
              <a:t> 데모 환경 설계</a:t>
            </a:r>
          </a:p>
          <a:p>
            <a:pPr marL="0" indent="0" algn="l"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8.</a:t>
            </a:r>
            <a:r>
              <a:rPr kumimoji="0" lang="ko-KR" altLang="en-US" sz="1500" b="1" i="0" u="none" strike="noStrike" kern="1200" cap="none" spc="0" normalizeH="0" baseline="0">
                <a:solidFill>
                  <a:srgbClr val="FFFFFF"/>
                </a:solidFill>
                <a:latin typeface="함초롬바탕"/>
                <a:ea typeface="함초롬바탕"/>
                <a:cs typeface="함초롬바탕"/>
              </a:rPr>
              <a:t> 업무 분담</a:t>
            </a:r>
          </a:p>
          <a:p>
            <a:pPr marL="0" indent="0" algn="l"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9.</a:t>
            </a:r>
            <a:r>
              <a:rPr kumimoji="0" lang="ko-KR" altLang="en-US" sz="1500" b="1" i="0" u="none" strike="noStrike" kern="1200" cap="none" spc="0" normalizeH="0" baseline="0">
                <a:solidFill>
                  <a:srgbClr val="FFFFFF"/>
                </a:solidFill>
                <a:latin typeface="함초롬바탕"/>
                <a:ea typeface="함초롬바탕"/>
                <a:cs typeface="함초롬바탕"/>
              </a:rPr>
              <a:t> 종합 설계 수행 일정</a:t>
            </a:r>
          </a:p>
          <a:p>
            <a:pPr marL="0" indent="0" algn="l"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kumimoji="0" lang="en-US" altLang="ko-KR" sz="1500" b="1" i="0" u="none" strike="noStrike" kern="1200" cap="none" spc="0" normalizeH="0" baseline="0">
                <a:solidFill>
                  <a:srgbClr val="FFFFFF"/>
                </a:solidFill>
                <a:latin typeface="함초롬바탕"/>
                <a:ea typeface="함초롬바탕"/>
                <a:cs typeface="함초롬바탕"/>
              </a:rPr>
              <a:t>10.</a:t>
            </a:r>
            <a:r>
              <a:rPr kumimoji="0" lang="ko-KR" altLang="en-US" sz="1500" b="1" i="0" u="none" strike="noStrike" kern="1200" cap="none" spc="0" normalizeH="0" baseline="0">
                <a:solidFill>
                  <a:srgbClr val="FFFFFF"/>
                </a:solidFill>
                <a:latin typeface="함초롬바탕"/>
                <a:ea typeface="함초롬바탕"/>
                <a:cs typeface="함초롬바탕"/>
              </a:rPr>
              <a:t> 필요기술 및 참고 문헌</a:t>
            </a:r>
          </a:p>
          <a:p>
            <a:pPr marL="0" indent="0" algn="ctr" defTabSz="914400" rtl="0" eaLnBrk="1" latinLnBrk="1" hangingPunct="1">
              <a:lnSpc>
                <a:spcPct val="100000"/>
              </a:lnSpc>
              <a:spcBef>
                <a:spcPct val="0"/>
              </a:spcBef>
              <a:spcAft>
                <a:spcPts val="0"/>
              </a:spcAft>
              <a:buNone/>
              <a:defRPr/>
            </a:pPr>
            <a:endParaRPr kumimoji="0" lang="ko-KR" altLang="en-US" sz="1500" b="1" i="0" u="none" strike="noStrike" kern="1200" cap="none" spc="0" normalizeH="0" baseline="0">
              <a:solidFill>
                <a:srgbClr val="FFFFFF"/>
              </a:solidFill>
              <a:latin typeface="함초롬바탕"/>
              <a:ea typeface="함초롬바탕"/>
              <a:cs typeface="함초롬바탕"/>
            </a:endParaRPr>
          </a:p>
          <a:p>
            <a:pPr marL="0" indent="0" algn="ctr" defTabSz="914400" rtl="0" eaLnBrk="1" latinLnBrk="1" hangingPunct="1">
              <a:lnSpc>
                <a:spcPct val="100000"/>
              </a:lnSpc>
              <a:spcBef>
                <a:spcPct val="0"/>
              </a:spcBef>
              <a:spcAft>
                <a:spcPts val="0"/>
              </a:spcAft>
              <a:buNone/>
              <a:defRPr/>
            </a:pPr>
            <a:endParaRPr kumimoji="0" lang="en-US" altLang="ko-KR" sz="1500" b="1" i="0" u="none" strike="noStrike" kern="1200" cap="none" spc="0" normalizeH="0" baseline="0">
              <a:solidFill>
                <a:srgbClr val="FFFFFF"/>
              </a:solidFill>
              <a:latin typeface="함초롬바탕"/>
              <a:ea typeface="함초롬바탕"/>
              <a:cs typeface="함초롬바탕"/>
            </a:endParaRPr>
          </a:p>
          <a:p>
            <a:pPr marL="0" indent="0" algn="ctr" defTabSz="914400" rtl="0" eaLnBrk="1" latinLnBrk="1" hangingPunct="1">
              <a:lnSpc>
                <a:spcPct val="100000"/>
              </a:lnSpc>
              <a:spcBef>
                <a:spcPct val="0"/>
              </a:spcBef>
              <a:spcAft>
                <a:spcPts val="0"/>
              </a:spcAft>
              <a:buNone/>
              <a:defRPr/>
            </a:pPr>
            <a:endParaRPr kumimoji="0" lang="en-US" altLang="ko-KR" sz="1500" b="1" i="0" u="none" strike="noStrike" kern="1200" cap="none" spc="0" normalizeH="0" baseline="0">
              <a:solidFill>
                <a:srgbClr val="FFFFFF"/>
              </a:solidFill>
              <a:latin typeface="나눔바른고딕"/>
              <a:ea typeface="나눔바른고딕"/>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Diagram - Arduino</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
        <p:nvSpPr>
          <p:cNvPr id="52"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graphicFrame>
        <p:nvGraphicFramePr>
          <p:cNvPr id="53" name="표 52"/>
          <p:cNvGraphicFramePr>
            <a:graphicFrameLocks noGrp="1"/>
          </p:cNvGraphicFramePr>
          <p:nvPr/>
        </p:nvGraphicFramePr>
        <p:xfrm>
          <a:off x="1047862" y="3429000"/>
          <a:ext cx="1607820" cy="1836420"/>
        </p:xfrm>
        <a:graphic>
          <a:graphicData uri="http://schemas.openxmlformats.org/drawingml/2006/table">
            <a:tbl>
              <a:tblPr firstRow="1" bandRow="1"/>
              <a:tblGrid>
                <a:gridCol w="1607820">
                  <a:extLst>
                    <a:ext uri="{9D8B030D-6E8A-4147-A177-3AD203B41FA5}">
                      <a16:colId xmlns:a16="http://schemas.microsoft.com/office/drawing/2014/main" val="20000"/>
                    </a:ext>
                  </a:extLst>
                </a:gridCol>
              </a:tblGrid>
              <a:tr h="417830">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RainDetection</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417830">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rainCencor</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417068">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빗물감지</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전송</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graphicFrame>
        <p:nvGraphicFramePr>
          <p:cNvPr id="54" name="표 53"/>
          <p:cNvGraphicFramePr>
            <a:graphicFrameLocks noGrp="1"/>
          </p:cNvGraphicFramePr>
          <p:nvPr/>
        </p:nvGraphicFramePr>
        <p:xfrm>
          <a:off x="3768090" y="3038975"/>
          <a:ext cx="1607820" cy="2617470"/>
        </p:xfrm>
        <a:graphic>
          <a:graphicData uri="http://schemas.openxmlformats.org/drawingml/2006/table">
            <a:tbl>
              <a:tblPr firstRow="1" bandRow="1"/>
              <a:tblGrid>
                <a:gridCol w="1607820">
                  <a:extLst>
                    <a:ext uri="{9D8B030D-6E8A-4147-A177-3AD203B41FA5}">
                      <a16:colId xmlns:a16="http://schemas.microsoft.com/office/drawing/2014/main" val="20000"/>
                    </a:ext>
                  </a:extLst>
                </a:gridCol>
              </a:tblGrid>
              <a:tr h="467868">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Temperature</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651383">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temperature</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humidity</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1026795">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온도측정</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습도측정</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온습도값 전송</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graphicFrame>
        <p:nvGraphicFramePr>
          <p:cNvPr id="55" name="표 54"/>
          <p:cNvGraphicFramePr>
            <a:graphicFrameLocks noGrp="1"/>
          </p:cNvGraphicFramePr>
          <p:nvPr/>
        </p:nvGraphicFramePr>
        <p:xfrm>
          <a:off x="6582529" y="3429000"/>
          <a:ext cx="1544955" cy="2067052"/>
        </p:xfrm>
        <a:graphic>
          <a:graphicData uri="http://schemas.openxmlformats.org/drawingml/2006/table">
            <a:tbl>
              <a:tblPr firstRow="1" bandRow="1"/>
              <a:tblGrid>
                <a:gridCol w="1544955">
                  <a:extLst>
                    <a:ext uri="{9D8B030D-6E8A-4147-A177-3AD203B41FA5}">
                      <a16:colId xmlns:a16="http://schemas.microsoft.com/office/drawing/2014/main" val="20000"/>
                    </a:ext>
                  </a:extLst>
                </a:gridCol>
              </a:tblGrid>
              <a:tr h="597281">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WaterPump</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597281">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pump</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821944">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onPump()</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offPump()</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App</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
        <p:nvSpPr>
          <p:cNvPr id="52"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graphicFrame>
        <p:nvGraphicFramePr>
          <p:cNvPr id="53" name="표 52"/>
          <p:cNvGraphicFramePr>
            <a:graphicFrameLocks noGrp="1"/>
          </p:cNvGraphicFramePr>
          <p:nvPr/>
        </p:nvGraphicFramePr>
        <p:xfrm>
          <a:off x="219960" y="2813439"/>
          <a:ext cx="1967102" cy="3809238"/>
        </p:xfrm>
        <a:graphic>
          <a:graphicData uri="http://schemas.openxmlformats.org/drawingml/2006/table">
            <a:tbl>
              <a:tblPr firstRow="1" bandRow="1"/>
              <a:tblGrid>
                <a:gridCol w="1967102">
                  <a:extLst>
                    <a:ext uri="{9D8B030D-6E8A-4147-A177-3AD203B41FA5}">
                      <a16:colId xmlns:a16="http://schemas.microsoft.com/office/drawing/2014/main" val="20000"/>
                    </a:ext>
                  </a:extLst>
                </a:gridCol>
              </a:tblGrid>
              <a:tr h="502158">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Login</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1464691">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userId</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userPw</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userName</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userBirth</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userPhone</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889127">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로그인</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회원가입</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정보수정</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graphicFrame>
        <p:nvGraphicFramePr>
          <p:cNvPr id="54" name="표 53"/>
          <p:cNvGraphicFramePr>
            <a:graphicFrameLocks noGrp="1"/>
          </p:cNvGraphicFramePr>
          <p:nvPr/>
        </p:nvGraphicFramePr>
        <p:xfrm>
          <a:off x="2741294" y="2766732"/>
          <a:ext cx="1830705" cy="3874008"/>
        </p:xfrm>
        <a:graphic>
          <a:graphicData uri="http://schemas.openxmlformats.org/drawingml/2006/table">
            <a:tbl>
              <a:tblPr firstRow="1" bandRow="1"/>
              <a:tblGrid>
                <a:gridCol w="1830705">
                  <a:extLst>
                    <a:ext uri="{9D8B030D-6E8A-4147-A177-3AD203B41FA5}">
                      <a16:colId xmlns:a16="http://schemas.microsoft.com/office/drawing/2014/main" val="20000"/>
                    </a:ext>
                  </a:extLst>
                </a:gridCol>
              </a:tblGrid>
              <a:tr h="566928">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Board</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1141984">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number</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title</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comment</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date</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1072388">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작성</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삭제</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수정</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조회</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graphicFrame>
        <p:nvGraphicFramePr>
          <p:cNvPr id="55" name="표 54"/>
          <p:cNvGraphicFramePr>
            <a:graphicFrameLocks noGrp="1"/>
          </p:cNvGraphicFramePr>
          <p:nvPr/>
        </p:nvGraphicFramePr>
        <p:xfrm>
          <a:off x="4897832" y="3262749"/>
          <a:ext cx="1931289" cy="2697353"/>
        </p:xfrm>
        <a:graphic>
          <a:graphicData uri="http://schemas.openxmlformats.org/drawingml/2006/table">
            <a:tbl>
              <a:tblPr firstRow="1" bandRow="1"/>
              <a:tblGrid>
                <a:gridCol w="1931289">
                  <a:extLst>
                    <a:ext uri="{9D8B030D-6E8A-4147-A177-3AD203B41FA5}">
                      <a16:colId xmlns:a16="http://schemas.microsoft.com/office/drawing/2014/main" val="20000"/>
                    </a:ext>
                  </a:extLst>
                </a:gridCol>
              </a:tblGrid>
              <a:tr h="561848">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Map</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935482">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road</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myX</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myY</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772668">
                <a:tc>
                  <a:txBody>
                    <a:bodyPr/>
                    <a:lstStyle/>
                    <a:p>
                      <a:pPr algn="ctr">
                        <a:lnSpc>
                          <a:spcPct val="160000"/>
                        </a:lnSpc>
                        <a:spcBef>
                          <a:spcPts val="0"/>
                        </a:spcBef>
                        <a:spcAft>
                          <a:spcPts val="0"/>
                        </a:spcAft>
                        <a:defRPr/>
                      </a:pPr>
                      <a:r>
                        <a:rPr sz="1600" b="0" i="0" u="none" strike="noStrike">
                          <a:solidFill>
                            <a:srgbClr val="000000"/>
                          </a:solidFill>
                          <a:latin typeface="맑은 고딕"/>
                          <a:ea typeface="맑은 고딕"/>
                        </a:rPr>
                        <a:t>지도보기</a:t>
                      </a:r>
                      <a:r>
                        <a:rPr lang="EN-US" sz="1600" b="0" i="0" u="none" strike="noStrike">
                          <a:solidFill>
                            <a:srgbClr val="000000"/>
                          </a:solidFill>
                          <a:latin typeface="맑은 고딕"/>
                          <a:ea typeface="맑은 고딕"/>
                        </a:rPr>
                        <a:t>()</a:t>
                      </a:r>
                    </a:p>
                    <a:p>
                      <a:pPr algn="ctr">
                        <a:lnSpc>
                          <a:spcPct val="160000"/>
                        </a:lnSpc>
                        <a:spcBef>
                          <a:spcPts val="0"/>
                        </a:spcBef>
                        <a:spcAft>
                          <a:spcPts val="0"/>
                        </a:spcAft>
                        <a:defRPr/>
                      </a:pPr>
                      <a:r>
                        <a:rPr sz="1600" b="0" i="0" u="none" strike="noStrike">
                          <a:solidFill>
                            <a:srgbClr val="000000"/>
                          </a:solidFill>
                          <a:latin typeface="맑은 고딕"/>
                          <a:ea typeface="맑은 고딕"/>
                        </a:rPr>
                        <a:t>도로정보확인</a:t>
                      </a:r>
                      <a:r>
                        <a:rPr lang="EN-US" sz="1600" b="0" i="0" u="none" strike="noStrike">
                          <a:solidFill>
                            <a:srgbClr val="000000"/>
                          </a:solidFill>
                          <a:latin typeface="맑은 고딕"/>
                          <a:ea typeface="맑은 고딕"/>
                        </a:rPr>
                        <a:t>()</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graphicFrame>
        <p:nvGraphicFramePr>
          <p:cNvPr id="56" name="표 55"/>
          <p:cNvGraphicFramePr>
            <a:graphicFrameLocks noGrp="1"/>
          </p:cNvGraphicFramePr>
          <p:nvPr/>
        </p:nvGraphicFramePr>
        <p:xfrm>
          <a:off x="7141334" y="3590925"/>
          <a:ext cx="1868805" cy="1982216"/>
        </p:xfrm>
        <a:graphic>
          <a:graphicData uri="http://schemas.openxmlformats.org/drawingml/2006/table">
            <a:tbl>
              <a:tblPr firstRow="1" bandRow="1"/>
              <a:tblGrid>
                <a:gridCol w="1868805">
                  <a:extLst>
                    <a:ext uri="{9D8B030D-6E8A-4147-A177-3AD203B41FA5}">
                      <a16:colId xmlns:a16="http://schemas.microsoft.com/office/drawing/2014/main" val="20000"/>
                    </a:ext>
                  </a:extLst>
                </a:gridCol>
              </a:tblGrid>
              <a:tr h="554863">
                <a:tc>
                  <a:txBody>
                    <a:bodyPr/>
                    <a:lstStyle/>
                    <a:p>
                      <a:pPr algn="ctr">
                        <a:lnSpc>
                          <a:spcPct val="160000"/>
                        </a:lnSpc>
                        <a:spcBef>
                          <a:spcPts val="0"/>
                        </a:spcBef>
                        <a:spcAft>
                          <a:spcPts val="0"/>
                        </a:spcAft>
                        <a:defRPr/>
                      </a:pPr>
                      <a:r>
                        <a:rPr lang="EN-US" sz="1600" b="1" i="0" u="none" strike="noStrike">
                          <a:solidFill>
                            <a:srgbClr val="D9D9D9"/>
                          </a:solidFill>
                          <a:latin typeface="맑은 고딕"/>
                          <a:ea typeface="맑은 고딕"/>
                        </a:rPr>
                        <a:t>Alarm</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43053">
                      <a:solidFill>
                        <a:srgbClr val="FFFFFF">
                          <a:alpha val="100000"/>
                        </a:srgbClr>
                      </a:solidFill>
                      <a:prstDash val="solid"/>
                    </a:lnB>
                    <a:solidFill>
                      <a:srgbClr val="4472C4">
                        <a:alpha val="100000"/>
                      </a:srgbClr>
                    </a:solidFill>
                  </a:tcPr>
                </a:tc>
                <a:extLst>
                  <a:ext uri="{0D108BD9-81ED-4DB2-BD59-A6C34878D82A}">
                    <a16:rowId xmlns:a16="http://schemas.microsoft.com/office/drawing/2014/main" val="10000"/>
                  </a:ext>
                </a:extLst>
              </a:tr>
              <a:tr h="554863">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danger</a:t>
                      </a:r>
                    </a:p>
                  </a:txBody>
                  <a:tcPr>
                    <a:lnL w="21463">
                      <a:solidFill>
                        <a:srgbClr val="FFFFFF">
                          <a:alpha val="100000"/>
                        </a:srgbClr>
                      </a:solidFill>
                      <a:prstDash val="solid"/>
                    </a:lnL>
                    <a:lnR w="21463">
                      <a:solidFill>
                        <a:srgbClr val="FFFFFF">
                          <a:alpha val="100000"/>
                        </a:srgbClr>
                      </a:solidFill>
                      <a:prstDash val="solid"/>
                    </a:lnR>
                    <a:lnT w="43053">
                      <a:solidFill>
                        <a:srgbClr val="FFFFFF">
                          <a:alpha val="100000"/>
                        </a:srgbClr>
                      </a:solidFill>
                      <a:prstDash val="solid"/>
                    </a:lnT>
                    <a:lnB w="21463">
                      <a:solidFill>
                        <a:srgbClr val="FFFFFF">
                          <a:alpha val="100000"/>
                        </a:srgbClr>
                      </a:solidFill>
                      <a:prstDash val="solid"/>
                    </a:lnB>
                    <a:solidFill>
                      <a:srgbClr val="CFD5EA">
                        <a:alpha val="100000"/>
                      </a:srgbClr>
                    </a:solidFill>
                  </a:tcPr>
                </a:tc>
                <a:extLst>
                  <a:ext uri="{0D108BD9-81ED-4DB2-BD59-A6C34878D82A}">
                    <a16:rowId xmlns:a16="http://schemas.microsoft.com/office/drawing/2014/main" val="10001"/>
                  </a:ext>
                </a:extLst>
              </a:tr>
              <a:tr h="763016">
                <a:tc>
                  <a:txBody>
                    <a:bodyPr/>
                    <a:lstStyle/>
                    <a:p>
                      <a:pPr algn="ctr">
                        <a:lnSpc>
                          <a:spcPct val="160000"/>
                        </a:lnSpc>
                        <a:spcBef>
                          <a:spcPts val="0"/>
                        </a:spcBef>
                        <a:spcAft>
                          <a:spcPts val="0"/>
                        </a:spcAft>
                        <a:defRPr/>
                      </a:pPr>
                      <a:r>
                        <a:rPr lang="EN-US" sz="1600" b="0" i="0" u="none" strike="noStrike">
                          <a:solidFill>
                            <a:srgbClr val="000000"/>
                          </a:solidFill>
                          <a:latin typeface="맑은 고딕"/>
                          <a:ea typeface="맑은 고딕"/>
                        </a:rPr>
                        <a:t>onAlarm()</a:t>
                      </a:r>
                    </a:p>
                    <a:p>
                      <a:pPr algn="ctr">
                        <a:lnSpc>
                          <a:spcPct val="160000"/>
                        </a:lnSpc>
                        <a:spcBef>
                          <a:spcPts val="0"/>
                        </a:spcBef>
                        <a:spcAft>
                          <a:spcPts val="0"/>
                        </a:spcAft>
                        <a:defRPr/>
                      </a:pPr>
                      <a:r>
                        <a:rPr lang="EN-US" sz="1600" b="0" i="0" u="none" strike="noStrike">
                          <a:solidFill>
                            <a:srgbClr val="000000"/>
                          </a:solidFill>
                          <a:latin typeface="맑은 고딕"/>
                          <a:ea typeface="맑은 고딕"/>
                        </a:rPr>
                        <a:t>offAlarm()</a:t>
                      </a:r>
                    </a:p>
                  </a:txBody>
                  <a:tcPr>
                    <a:lnL w="21463">
                      <a:solidFill>
                        <a:srgbClr val="FFFFFF">
                          <a:alpha val="100000"/>
                        </a:srgbClr>
                      </a:solidFill>
                      <a:prstDash val="solid"/>
                    </a:lnL>
                    <a:lnR w="21463">
                      <a:solidFill>
                        <a:srgbClr val="FFFFFF">
                          <a:alpha val="100000"/>
                        </a:srgbClr>
                      </a:solidFill>
                      <a:prstDash val="solid"/>
                    </a:lnR>
                    <a:lnT w="21463">
                      <a:solidFill>
                        <a:srgbClr val="FFFFFF">
                          <a:alpha val="100000"/>
                        </a:srgbClr>
                      </a:solidFill>
                      <a:prstDash val="solid"/>
                    </a:lnT>
                    <a:lnB w="21463">
                      <a:solidFill>
                        <a:srgbClr val="FFFFFF">
                          <a:alpha val="100000"/>
                        </a:srgbClr>
                      </a:solidFill>
                      <a:prstDash val="solid"/>
                    </a:lnB>
                    <a:solidFill>
                      <a:srgbClr val="E9EBF5">
                        <a:alpha val="100000"/>
                      </a:srgb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Flow Chart</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1" name="그림 50"/>
          <p:cNvPicPr/>
          <p:nvPr/>
        </p:nvPicPr>
        <p:blipFill rotWithShape="1">
          <a:blip r:embed="rId3">
            <a:lum/>
          </a:blip>
          <a:srcRect/>
          <a:stretch>
            <a:fillRect/>
          </a:stretch>
        </p:blipFill>
        <p:spPr>
          <a:xfrm>
            <a:off x="2159130" y="2975214"/>
            <a:ext cx="4825739" cy="3692285"/>
          </a:xfrm>
          <a:prstGeom prst="rect">
            <a:avLst/>
          </a:prstGeom>
        </p:spPr>
      </p:pic>
      <p:sp>
        <p:nvSpPr>
          <p:cNvPr id="52"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Flow Chart</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2" name="그림 51"/>
          <p:cNvPicPr/>
          <p:nvPr/>
        </p:nvPicPr>
        <p:blipFill rotWithShape="1">
          <a:blip r:embed="rId3">
            <a:lum/>
          </a:blip>
          <a:srcRect/>
          <a:stretch>
            <a:fillRect/>
          </a:stretch>
        </p:blipFill>
        <p:spPr>
          <a:xfrm>
            <a:off x="1694890" y="3429000"/>
            <a:ext cx="5400040" cy="2402205"/>
          </a:xfrm>
          <a:prstGeom prst="rect">
            <a:avLst/>
          </a:prstGeom>
        </p:spPr>
      </p:pic>
      <p:sp>
        <p:nvSpPr>
          <p:cNvPr id="53"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Flow Chart</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2" name="그림 51"/>
          <p:cNvPicPr/>
          <p:nvPr/>
        </p:nvPicPr>
        <p:blipFill rotWithShape="1">
          <a:blip r:embed="rId3">
            <a:lum/>
          </a:blip>
          <a:srcRect/>
          <a:stretch>
            <a:fillRect/>
          </a:stretch>
        </p:blipFill>
        <p:spPr>
          <a:xfrm>
            <a:off x="2558340" y="3039595"/>
            <a:ext cx="4027319" cy="3487308"/>
          </a:xfrm>
          <a:prstGeom prst="rect">
            <a:avLst/>
          </a:prstGeom>
        </p:spPr>
      </p:pic>
      <p:sp>
        <p:nvSpPr>
          <p:cNvPr id="53"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Flow Chart</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pic>
        <p:nvPicPr>
          <p:cNvPr id="52" name="그림 51"/>
          <p:cNvPicPr/>
          <p:nvPr/>
        </p:nvPicPr>
        <p:blipFill rotWithShape="1">
          <a:blip r:embed="rId3">
            <a:lum/>
          </a:blip>
          <a:srcRect/>
          <a:stretch>
            <a:fillRect/>
          </a:stretch>
        </p:blipFill>
        <p:spPr>
          <a:xfrm>
            <a:off x="1871980" y="2927536"/>
            <a:ext cx="5400040" cy="3539997"/>
          </a:xfrm>
          <a:prstGeom prst="rect">
            <a:avLst/>
          </a:prstGeom>
        </p:spPr>
      </p:pic>
      <p:sp>
        <p:nvSpPr>
          <p:cNvPr id="53"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grpSp>
        <p:nvGrpSpPr>
          <p:cNvPr id="47" name="그룹 8"/>
          <p:cNvGrpSpPr/>
          <p:nvPr/>
        </p:nvGrpSpPr>
        <p:grpSpPr>
          <a:xfrm>
            <a:off x="-265575" y="1800016"/>
            <a:ext cx="4633292" cy="824177"/>
            <a:chOff x="577266" y="1552960"/>
            <a:chExt cx="2125977" cy="824177"/>
          </a:xfrm>
        </p:grpSpPr>
        <p:sp>
          <p:nvSpPr>
            <p:cNvPr id="48" name="TextBox 1"/>
            <p:cNvSpPr txBox="1"/>
            <p:nvPr/>
          </p:nvSpPr>
          <p:spPr>
            <a:xfrm>
              <a:off x="577266" y="1552960"/>
              <a:ext cx="2125977" cy="824177"/>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S / W</a:t>
              </a:r>
              <a:r>
                <a:rPr kumimoji="0" lang="ko-KR" altLang="en-US" sz="2400" b="0" i="0" u="none" strike="noStrike" kern="1200" cap="none" spc="0" normalizeH="0" baseline="0">
                  <a:solidFill>
                    <a:srgbClr val="FFFFFF"/>
                  </a:solidFill>
                  <a:latin typeface="나눔바른고딕"/>
                  <a:ea typeface="나눔바른고딕"/>
                </a:rPr>
                <a:t> 설계</a:t>
              </a:r>
            </a:p>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Flow Chart</a:t>
              </a:r>
            </a:p>
          </p:txBody>
        </p:sp>
        <p:cxnSp>
          <p:nvCxnSpPr>
            <p:cNvPr id="49"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
        <p:nvSpPr>
          <p:cNvPr id="53"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상세 설계</a:t>
            </a:r>
          </a:p>
        </p:txBody>
      </p:sp>
      <p:pic>
        <p:nvPicPr>
          <p:cNvPr id="54" name="그림 53"/>
          <p:cNvPicPr>
            <a:picLocks noChangeAspect="1"/>
          </p:cNvPicPr>
          <p:nvPr/>
        </p:nvPicPr>
        <p:blipFill rotWithShape="1">
          <a:blip r:embed="rId3"/>
          <a:stretch>
            <a:fillRect/>
          </a:stretch>
        </p:blipFill>
        <p:spPr>
          <a:xfrm>
            <a:off x="3899648" y="1026010"/>
            <a:ext cx="4295510" cy="5478332"/>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환경</a:t>
            </a:r>
          </a:p>
        </p:txBody>
      </p:sp>
      <p:graphicFrame>
        <p:nvGraphicFramePr>
          <p:cNvPr id="47" name="표 46"/>
          <p:cNvGraphicFramePr>
            <a:graphicFrameLocks noGrp="1"/>
          </p:cNvGraphicFramePr>
          <p:nvPr/>
        </p:nvGraphicFramePr>
        <p:xfrm>
          <a:off x="3361764" y="269494"/>
          <a:ext cx="5328158" cy="6588506"/>
        </p:xfrm>
        <a:graphic>
          <a:graphicData uri="http://schemas.openxmlformats.org/drawingml/2006/table">
            <a:tbl>
              <a:tblPr firstRow="1" bandRow="1"/>
              <a:tblGrid>
                <a:gridCol w="1331976">
                  <a:extLst>
                    <a:ext uri="{9D8B030D-6E8A-4147-A177-3AD203B41FA5}">
                      <a16:colId xmlns:a16="http://schemas.microsoft.com/office/drawing/2014/main" val="20000"/>
                    </a:ext>
                  </a:extLst>
                </a:gridCol>
                <a:gridCol w="1332103">
                  <a:extLst>
                    <a:ext uri="{9D8B030D-6E8A-4147-A177-3AD203B41FA5}">
                      <a16:colId xmlns:a16="http://schemas.microsoft.com/office/drawing/2014/main" val="20001"/>
                    </a:ext>
                  </a:extLst>
                </a:gridCol>
                <a:gridCol w="2664079">
                  <a:extLst>
                    <a:ext uri="{9D8B030D-6E8A-4147-A177-3AD203B41FA5}">
                      <a16:colId xmlns:a16="http://schemas.microsoft.com/office/drawing/2014/main" val="20002"/>
                    </a:ext>
                  </a:extLst>
                </a:gridCol>
              </a:tblGrid>
              <a:tr h="342519">
                <a:tc gridSpan="2">
                  <a:txBody>
                    <a:bodyPr/>
                    <a:lstStyle/>
                    <a:p>
                      <a:pPr algn="ctr">
                        <a:lnSpc>
                          <a:spcPct val="160000"/>
                        </a:lnSpc>
                        <a:spcBef>
                          <a:spcPts val="0"/>
                        </a:spcBef>
                        <a:spcAft>
                          <a:spcPts val="0"/>
                        </a:spcAft>
                        <a:defRPr/>
                      </a:pPr>
                      <a:r>
                        <a:rPr lang="EN-US" sz="1000" b="0" i="0" u="none" strike="noStrike">
                          <a:solidFill>
                            <a:srgbClr val="000000"/>
                          </a:solidFill>
                          <a:latin typeface="함초롬바탕"/>
                          <a:ea typeface="함초롬바탕"/>
                        </a:rPr>
                        <a:t>H/W</a:t>
                      </a:r>
                    </a:p>
                  </a:txBody>
                  <a:tcPr anchor="ctr">
                    <a:lnL w="4191">
                      <a:solidFill>
                        <a:srgbClr val="000000">
                          <a:alpha val="100000"/>
                        </a:srgbClr>
                      </a:solidFill>
                      <a:prstDash val="solid"/>
                    </a:lnL>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hMerge="1">
                  <a:txBody>
                    <a:bodyPr/>
                    <a:lstStyle/>
                    <a:p>
                      <a:pPr marL="0" algn="l" defTabSz="685800" rtl="0" eaLnBrk="1" latinLnBrk="1" hangingPunct="1">
                        <a:buNone/>
                        <a:defRPr/>
                      </a:pPr>
                      <a:endParaRPr kumimoji="0" lang="ko-KR" altLang="en-US" sz="1350" b="0" i="0" u="none" strike="noStrike" kern="1200" cap="none" normalizeH="0" baseline="0">
                        <a:solidFill>
                          <a:srgbClr val="000000"/>
                        </a:solidFill>
                        <a:latin typeface="-윤고딕330"/>
                        <a:ea typeface="Yoon 윤고딕 540_TT"/>
                        <a:cs typeface="-윤고딕330"/>
                      </a:endParaRPr>
                    </a:p>
                  </a:txBody>
                  <a:tcPr>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기능</a:t>
                      </a:r>
                    </a:p>
                  </a:txBody>
                  <a:tcPr anchor="ctr">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extLst>
                  <a:ext uri="{0D108BD9-81ED-4DB2-BD59-A6C34878D82A}">
                    <a16:rowId xmlns:a16="http://schemas.microsoft.com/office/drawing/2014/main" val="10000"/>
                  </a:ext>
                </a:extLst>
              </a:tr>
              <a:tr h="581787">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Raspberry Pi 3</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라즈베리 파이 </a:t>
                      </a:r>
                      <a:r>
                        <a:rPr lang="EN-US" sz="1000" b="0" i="0" u="none" strike="noStrike">
                          <a:solidFill>
                            <a:schemeClr val="lt1"/>
                          </a:solidFill>
                          <a:latin typeface="함초롬바탕"/>
                          <a:ea typeface="함초롬바탕"/>
                        </a:rPr>
                        <a:t>3)</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라즈베리 파이 보드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692531">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Arduino UNO</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아두이노 우노</a:t>
                      </a:r>
                      <a:r>
                        <a:rPr lang="EN-US"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아두이노 보드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718439">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DHT 22</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온습도 센서</a:t>
                      </a:r>
                      <a:r>
                        <a:rPr lang="EN-US"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온도와 습도를 측정하기 위한 센서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918336">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Pi Camera V2</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파이 카메라 </a:t>
                      </a:r>
                      <a:r>
                        <a:rPr lang="EN-US" sz="1000" b="0" i="0" u="none" strike="noStrike">
                          <a:solidFill>
                            <a:schemeClr val="lt1"/>
                          </a:solidFill>
                          <a:latin typeface="함초롬바탕"/>
                          <a:ea typeface="함초롬바탕"/>
                        </a:rPr>
                        <a:t>V2)</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도로의 상황을 확인하기 위한 카메라</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869569">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DM 448</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빗물 감지 센서</a:t>
                      </a:r>
                      <a:r>
                        <a:rPr lang="EN-US"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비와 눈이 오는 것을 감지할 센서</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618236">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Water Pump</a:t>
                      </a:r>
                    </a:p>
                    <a:p>
                      <a:pPr algn="ctr">
                        <a:lnSpc>
                          <a:spcPct val="160000"/>
                        </a:lnSpc>
                        <a:spcBef>
                          <a:spcPts val="0"/>
                        </a:spcBef>
                        <a:spcAft>
                          <a:spcPts val="0"/>
                        </a:spcAft>
                        <a:defRPr/>
                      </a:pPr>
                      <a:r>
                        <a:rPr lang="EN-US" sz="1000" b="0" i="0" u="none" strike="noStrike">
                          <a:solidFill>
                            <a:schemeClr val="lt1"/>
                          </a:solidFill>
                          <a:latin typeface="함초롬바탕"/>
                          <a:ea typeface="함초롬바탕"/>
                        </a:rPr>
                        <a:t>(</a:t>
                      </a:r>
                      <a:r>
                        <a:rPr sz="1000" b="0" i="0" u="none" strike="noStrike">
                          <a:solidFill>
                            <a:schemeClr val="lt1"/>
                          </a:solidFill>
                          <a:latin typeface="함초롬바탕"/>
                          <a:ea typeface="함초롬바탕"/>
                        </a:rPr>
                        <a:t>물 펌프</a:t>
                      </a:r>
                      <a:r>
                        <a:rPr lang="EN-US"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염화칼슘 용액을 뿌려주기 위한 장치</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r h="1113663">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용액 공급 탱크</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염화칼슘 용액을 저장할 공급 탱크</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7"/>
                  </a:ext>
                </a:extLst>
              </a:tr>
              <a:tr h="733425">
                <a:tc>
                  <a:txBody>
                    <a:bodyPr/>
                    <a:lstStyle/>
                    <a:p>
                      <a:pPr>
                        <a:defRPr/>
                      </a:pPr>
                      <a:endParaRPr lang="ko-KR" altLang="en-US">
                        <a:solidFill>
                          <a:schemeClr val="lt1"/>
                        </a:solidFill>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안개 분사 키트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sz="1000" b="0" i="0" u="none" strike="noStrike">
                          <a:solidFill>
                            <a:schemeClr val="lt1"/>
                          </a:solidFill>
                          <a:latin typeface="함초롬바탕"/>
                          <a:ea typeface="함초롬바탕"/>
                        </a:rPr>
                        <a:t>염화칼슘 용액을 골고루 뿌려줄 키트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8"/>
                  </a:ext>
                </a:extLst>
              </a:tr>
            </a:tbl>
          </a:graphicData>
        </a:graphic>
      </p:graphicFrame>
      <p:pic>
        <p:nvPicPr>
          <p:cNvPr id="48" name="그림 47"/>
          <p:cNvPicPr/>
          <p:nvPr/>
        </p:nvPicPr>
        <p:blipFill rotWithShape="1">
          <a:blip r:embed="rId3">
            <a:lum/>
          </a:blip>
          <a:srcRect/>
          <a:stretch>
            <a:fillRect/>
          </a:stretch>
        </p:blipFill>
        <p:spPr>
          <a:xfrm>
            <a:off x="3613897" y="630330"/>
            <a:ext cx="778256" cy="538099"/>
          </a:xfrm>
          <a:prstGeom prst="rect">
            <a:avLst/>
          </a:prstGeom>
        </p:spPr>
      </p:pic>
      <p:pic>
        <p:nvPicPr>
          <p:cNvPr id="49" name="그림 48"/>
          <p:cNvPicPr/>
          <p:nvPr/>
        </p:nvPicPr>
        <p:blipFill rotWithShape="1">
          <a:blip r:embed="rId4">
            <a:lum/>
          </a:blip>
          <a:srcRect/>
          <a:stretch>
            <a:fillRect/>
          </a:stretch>
        </p:blipFill>
        <p:spPr>
          <a:xfrm>
            <a:off x="3473823" y="1232646"/>
            <a:ext cx="775081" cy="640207"/>
          </a:xfrm>
          <a:prstGeom prst="rect">
            <a:avLst/>
          </a:prstGeom>
        </p:spPr>
      </p:pic>
      <p:pic>
        <p:nvPicPr>
          <p:cNvPr id="50" name="그림 49"/>
          <p:cNvPicPr/>
          <p:nvPr/>
        </p:nvPicPr>
        <p:blipFill rotWithShape="1">
          <a:blip r:embed="rId5">
            <a:lum/>
          </a:blip>
          <a:srcRect/>
          <a:stretch>
            <a:fillRect/>
          </a:stretch>
        </p:blipFill>
        <p:spPr>
          <a:xfrm>
            <a:off x="3611753" y="2004874"/>
            <a:ext cx="874522" cy="554736"/>
          </a:xfrm>
          <a:prstGeom prst="rect">
            <a:avLst/>
          </a:prstGeom>
        </p:spPr>
      </p:pic>
      <p:pic>
        <p:nvPicPr>
          <p:cNvPr id="51" name="그림 50"/>
          <p:cNvPicPr/>
          <p:nvPr/>
        </p:nvPicPr>
        <p:blipFill rotWithShape="1">
          <a:blip r:embed="rId6">
            <a:lum/>
          </a:blip>
          <a:srcRect/>
          <a:stretch>
            <a:fillRect/>
          </a:stretch>
        </p:blipFill>
        <p:spPr>
          <a:xfrm rot="5400000">
            <a:off x="3691635" y="2548636"/>
            <a:ext cx="717804" cy="1042924"/>
          </a:xfrm>
          <a:prstGeom prst="rect">
            <a:avLst/>
          </a:prstGeom>
        </p:spPr>
      </p:pic>
      <p:pic>
        <p:nvPicPr>
          <p:cNvPr id="52" name="그림 51"/>
          <p:cNvPicPr/>
          <p:nvPr/>
        </p:nvPicPr>
        <p:blipFill rotWithShape="1">
          <a:blip r:embed="rId7">
            <a:lum/>
          </a:blip>
          <a:srcRect/>
          <a:stretch>
            <a:fillRect/>
          </a:stretch>
        </p:blipFill>
        <p:spPr>
          <a:xfrm>
            <a:off x="3605492" y="3476625"/>
            <a:ext cx="715518" cy="833755"/>
          </a:xfrm>
          <a:prstGeom prst="rect">
            <a:avLst/>
          </a:prstGeom>
        </p:spPr>
      </p:pic>
      <p:pic>
        <p:nvPicPr>
          <p:cNvPr id="54" name="그림 53"/>
          <p:cNvPicPr/>
          <p:nvPr/>
        </p:nvPicPr>
        <p:blipFill rotWithShape="1">
          <a:blip r:embed="rId8">
            <a:lum/>
          </a:blip>
          <a:srcRect/>
          <a:stretch>
            <a:fillRect/>
          </a:stretch>
        </p:blipFill>
        <p:spPr>
          <a:xfrm>
            <a:off x="3456813" y="4426592"/>
            <a:ext cx="1115187" cy="540131"/>
          </a:xfrm>
          <a:prstGeom prst="rect">
            <a:avLst/>
          </a:prstGeom>
        </p:spPr>
      </p:pic>
      <p:pic>
        <p:nvPicPr>
          <p:cNvPr id="55" name="그림 54"/>
          <p:cNvPicPr/>
          <p:nvPr/>
        </p:nvPicPr>
        <p:blipFill rotWithShape="1">
          <a:blip r:embed="rId9">
            <a:lum/>
          </a:blip>
          <a:srcRect/>
          <a:stretch>
            <a:fillRect/>
          </a:stretch>
        </p:blipFill>
        <p:spPr>
          <a:xfrm>
            <a:off x="3506723" y="5128080"/>
            <a:ext cx="938657" cy="953643"/>
          </a:xfrm>
          <a:prstGeom prst="rect">
            <a:avLst/>
          </a:prstGeom>
        </p:spPr>
      </p:pic>
      <p:pic>
        <p:nvPicPr>
          <p:cNvPr id="56" name="그림 55"/>
          <p:cNvPicPr/>
          <p:nvPr/>
        </p:nvPicPr>
        <p:blipFill rotWithShape="1">
          <a:blip r:embed="rId10">
            <a:lum/>
          </a:blip>
          <a:srcRect/>
          <a:stretch>
            <a:fillRect/>
          </a:stretch>
        </p:blipFill>
        <p:spPr>
          <a:xfrm>
            <a:off x="3542156" y="6204204"/>
            <a:ext cx="1010793" cy="653796"/>
          </a:xfrm>
          <a:prstGeom prst="rect">
            <a:avLst/>
          </a:prstGeom>
        </p:spPr>
      </p:pic>
      <p:grpSp>
        <p:nvGrpSpPr>
          <p:cNvPr id="58" name="그룹 8"/>
          <p:cNvGrpSpPr/>
          <p:nvPr/>
        </p:nvGrpSpPr>
        <p:grpSpPr>
          <a:xfrm>
            <a:off x="-644337" y="3265746"/>
            <a:ext cx="4633295" cy="821598"/>
            <a:chOff x="577265" y="1552961"/>
            <a:chExt cx="2125979" cy="821598"/>
          </a:xfrm>
        </p:grpSpPr>
        <p:sp>
          <p:nvSpPr>
            <p:cNvPr id="59" name="TextBox 1"/>
            <p:cNvSpPr txBox="1"/>
            <p:nvPr/>
          </p:nvSpPr>
          <p:spPr>
            <a:xfrm>
              <a:off x="577265" y="1552961"/>
              <a:ext cx="2125979" cy="451580"/>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H / W</a:t>
              </a:r>
            </a:p>
          </p:txBody>
        </p:sp>
        <p:cxnSp>
          <p:nvCxnSpPr>
            <p:cNvPr id="60"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환경</a:t>
            </a:r>
          </a:p>
        </p:txBody>
      </p:sp>
      <p:pic>
        <p:nvPicPr>
          <p:cNvPr id="35" name="그림 34"/>
          <p:cNvPicPr>
            <a:picLocks noChangeAspect="1"/>
          </p:cNvPicPr>
          <p:nvPr/>
        </p:nvPicPr>
        <p:blipFill rotWithShape="1">
          <a:blip r:embed="rId3"/>
          <a:stretch>
            <a:fillRect/>
          </a:stretch>
        </p:blipFill>
        <p:spPr>
          <a:xfrm>
            <a:off x="541693" y="1915823"/>
            <a:ext cx="2291403" cy="672736"/>
          </a:xfrm>
          <a:prstGeom prst="rect">
            <a:avLst/>
          </a:prstGeom>
        </p:spPr>
      </p:pic>
      <p:pic>
        <p:nvPicPr>
          <p:cNvPr id="36" name="그림 35"/>
          <p:cNvPicPr>
            <a:picLocks noChangeAspect="1"/>
          </p:cNvPicPr>
          <p:nvPr/>
        </p:nvPicPr>
        <p:blipFill rotWithShape="1">
          <a:blip r:embed="rId4"/>
          <a:stretch>
            <a:fillRect/>
          </a:stretch>
        </p:blipFill>
        <p:spPr>
          <a:xfrm>
            <a:off x="6351438" y="1776132"/>
            <a:ext cx="2128111" cy="707302"/>
          </a:xfrm>
          <a:prstGeom prst="rect">
            <a:avLst/>
          </a:prstGeom>
        </p:spPr>
      </p:pic>
      <p:pic>
        <p:nvPicPr>
          <p:cNvPr id="38" name="그림 37"/>
          <p:cNvPicPr>
            <a:picLocks noChangeAspect="1"/>
          </p:cNvPicPr>
          <p:nvPr/>
        </p:nvPicPr>
        <p:blipFill rotWithShape="1">
          <a:blip r:embed="rId5"/>
          <a:stretch>
            <a:fillRect/>
          </a:stretch>
        </p:blipFill>
        <p:spPr>
          <a:xfrm>
            <a:off x="3764127" y="1421267"/>
            <a:ext cx="1615746" cy="1447440"/>
          </a:xfrm>
          <a:prstGeom prst="rect">
            <a:avLst/>
          </a:prstGeom>
        </p:spPr>
      </p:pic>
      <p:graphicFrame>
        <p:nvGraphicFramePr>
          <p:cNvPr id="49" name="표 48"/>
          <p:cNvGraphicFramePr>
            <a:graphicFrameLocks noGrp="1"/>
          </p:cNvGraphicFramePr>
          <p:nvPr/>
        </p:nvGraphicFramePr>
        <p:xfrm>
          <a:off x="3208191" y="3173529"/>
          <a:ext cx="5332984" cy="3406140"/>
        </p:xfrm>
        <a:graphic>
          <a:graphicData uri="http://schemas.openxmlformats.org/drawingml/2006/table">
            <a:tbl>
              <a:tblPr firstRow="1" bandRow="1"/>
              <a:tblGrid>
                <a:gridCol w="2668905">
                  <a:extLst>
                    <a:ext uri="{9D8B030D-6E8A-4147-A177-3AD203B41FA5}">
                      <a16:colId xmlns:a16="http://schemas.microsoft.com/office/drawing/2014/main" val="20000"/>
                    </a:ext>
                  </a:extLst>
                </a:gridCol>
                <a:gridCol w="2664079">
                  <a:extLst>
                    <a:ext uri="{9D8B030D-6E8A-4147-A177-3AD203B41FA5}">
                      <a16:colId xmlns:a16="http://schemas.microsoft.com/office/drawing/2014/main" val="20001"/>
                    </a:ext>
                  </a:extLst>
                </a:gridCol>
              </a:tblGrid>
              <a:tr h="245364">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종류</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소프트웨어</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extLst>
                  <a:ext uri="{0D108BD9-81ED-4DB2-BD59-A6C34878D82A}">
                    <a16:rowId xmlns:a16="http://schemas.microsoft.com/office/drawing/2014/main" val="10000"/>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Arduino</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Arduino IDE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Raspberry Pi</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Raspbian OS</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Application</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Android Studio</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DB</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MySQL</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Web Server</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PHP</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511175">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Programming Language</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Python</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bl>
          </a:graphicData>
        </a:graphic>
      </p:graphicFrame>
      <p:grpSp>
        <p:nvGrpSpPr>
          <p:cNvPr id="51" name="그룹 8"/>
          <p:cNvGrpSpPr/>
          <p:nvPr/>
        </p:nvGrpSpPr>
        <p:grpSpPr>
          <a:xfrm>
            <a:off x="-658342" y="3980121"/>
            <a:ext cx="4633292" cy="821599"/>
            <a:chOff x="577265" y="1552961"/>
            <a:chExt cx="2125978" cy="821599"/>
          </a:xfrm>
        </p:grpSpPr>
        <p:sp>
          <p:nvSpPr>
            <p:cNvPr id="52" name="TextBox 1"/>
            <p:cNvSpPr txBox="1"/>
            <p:nvPr/>
          </p:nvSpPr>
          <p:spPr>
            <a:xfrm>
              <a:off x="577265" y="1552961"/>
              <a:ext cx="2125978" cy="451580"/>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en-US" altLang="ko-KR" sz="2400" b="0" i="0" u="none" strike="noStrike" kern="1200" cap="none" spc="0" normalizeH="0" baseline="0">
                  <a:solidFill>
                    <a:srgbClr val="FFFFFF"/>
                  </a:solidFill>
                  <a:latin typeface="나눔바른고딕"/>
                  <a:ea typeface="나눔바른고딕"/>
                </a:rPr>
                <a:t>S / W</a:t>
              </a:r>
            </a:p>
          </p:txBody>
        </p:sp>
        <p:cxnSp>
          <p:nvCxnSpPr>
            <p:cNvPr id="53"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환경</a:t>
            </a:r>
          </a:p>
        </p:txBody>
      </p:sp>
      <p:sp>
        <p:nvSpPr>
          <p:cNvPr id="42" name="TextBox 10"/>
          <p:cNvSpPr txBox="1"/>
          <p:nvPr/>
        </p:nvSpPr>
        <p:spPr>
          <a:xfrm>
            <a:off x="696892" y="2660500"/>
            <a:ext cx="7287411" cy="547520"/>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en-US" altLang="en-US" sz="2000" b="0" i="0" u="none" strike="noStrike" kern="1200" cap="none" spc="-150" normalizeH="0" baseline="0">
                <a:solidFill>
                  <a:srgbClr val="FFFFFF"/>
                </a:solidFill>
                <a:latin typeface="함초롬바탕"/>
                <a:cs typeface="함초롬바탕"/>
              </a:rPr>
              <a:t>https://github.com/happybird19/A-ICE</a:t>
            </a:r>
          </a:p>
        </p:txBody>
      </p:sp>
      <p:grpSp>
        <p:nvGrpSpPr>
          <p:cNvPr id="43" name="그룹 8"/>
          <p:cNvGrpSpPr/>
          <p:nvPr/>
        </p:nvGrpSpPr>
        <p:grpSpPr>
          <a:xfrm>
            <a:off x="-256050" y="1638091"/>
            <a:ext cx="4633292" cy="821600"/>
            <a:chOff x="577266" y="1552960"/>
            <a:chExt cx="2125977" cy="821600"/>
          </a:xfrm>
        </p:grpSpPr>
        <p:sp>
          <p:nvSpPr>
            <p:cNvPr id="44" name="TextBox 1"/>
            <p:cNvSpPr txBox="1"/>
            <p:nvPr/>
          </p:nvSpPr>
          <p:spPr>
            <a:xfrm>
              <a:off x="577266" y="1552960"/>
              <a:ext cx="2125977" cy="445979"/>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졸업 작품 </a:t>
              </a:r>
              <a:r>
                <a:rPr kumimoji="0" lang="en-US" altLang="ko-KR" sz="2400" b="0" i="0" u="none" strike="noStrike" kern="1200" cap="none" spc="0" normalizeH="0" baseline="0">
                  <a:solidFill>
                    <a:srgbClr val="FFFFFF"/>
                  </a:solidFill>
                  <a:latin typeface="나눔바른고딕"/>
                  <a:ea typeface="나눔바른고딕"/>
                </a:rPr>
                <a:t>GitHub</a:t>
              </a:r>
              <a:r>
                <a:rPr kumimoji="0" lang="ko-KR" altLang="en-US" sz="2400" b="0" i="0" u="none" strike="noStrike" kern="1200" cap="none" spc="0" normalizeH="0" baseline="0">
                  <a:solidFill>
                    <a:srgbClr val="FFFFFF"/>
                  </a:solidFill>
                  <a:latin typeface="나눔바른고딕"/>
                  <a:ea typeface="나눔바른고딕"/>
                </a:rPr>
                <a:t> 주소</a:t>
              </a:r>
            </a:p>
          </p:txBody>
        </p:sp>
        <p:cxnSp>
          <p:nvCxnSpPr>
            <p:cNvPr id="45"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grpSp>
        <p:nvGrpSpPr>
          <p:cNvPr id="46" name="그룹 8"/>
          <p:cNvGrpSpPr/>
          <p:nvPr/>
        </p:nvGrpSpPr>
        <p:grpSpPr>
          <a:xfrm>
            <a:off x="-451815" y="3590716"/>
            <a:ext cx="4633290" cy="821600"/>
            <a:chOff x="577266" y="1552960"/>
            <a:chExt cx="2125976" cy="821600"/>
          </a:xfrm>
        </p:grpSpPr>
        <p:sp>
          <p:nvSpPr>
            <p:cNvPr id="47" name="TextBox 1"/>
            <p:cNvSpPr txBox="1"/>
            <p:nvPr/>
          </p:nvSpPr>
          <p:spPr>
            <a:xfrm>
              <a:off x="577266" y="1552960"/>
              <a:ext cx="2125976" cy="445979"/>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팀원별 </a:t>
              </a:r>
              <a:r>
                <a:rPr kumimoji="0" lang="en-US" altLang="ko-KR" sz="2400" b="0" i="0" u="none" strike="noStrike" kern="1200" cap="none" spc="0" normalizeH="0" baseline="0">
                  <a:solidFill>
                    <a:srgbClr val="FFFFFF"/>
                  </a:solidFill>
                  <a:latin typeface="나눔바른고딕"/>
                  <a:ea typeface="나눔바른고딕"/>
                </a:rPr>
                <a:t>GitHub</a:t>
              </a:r>
              <a:r>
                <a:rPr kumimoji="0" lang="ko-KR" altLang="en-US" sz="2400" b="0" i="0" u="none" strike="noStrike" kern="1200" cap="none" spc="0" normalizeH="0" baseline="0">
                  <a:solidFill>
                    <a:srgbClr val="FFFFFF"/>
                  </a:solidFill>
                  <a:latin typeface="나눔바른고딕"/>
                  <a:ea typeface="나눔바른고딕"/>
                </a:rPr>
                <a:t> </a:t>
              </a:r>
              <a:r>
                <a:rPr kumimoji="0" lang="en-US" altLang="ko-KR" sz="2400" b="0" i="0" u="none" strike="noStrike" kern="1200" cap="none" spc="0" normalizeH="0" baseline="0">
                  <a:solidFill>
                    <a:srgbClr val="FFFFFF"/>
                  </a:solidFill>
                  <a:latin typeface="나눔바른고딕"/>
                  <a:ea typeface="나눔바른고딕"/>
                </a:rPr>
                <a:t>ID</a:t>
              </a:r>
            </a:p>
          </p:txBody>
        </p:sp>
        <p:cxnSp>
          <p:nvCxnSpPr>
            <p:cNvPr id="48" name="직선 연결선 43"/>
            <p:cNvCxnSpPr/>
            <p:nvPr/>
          </p:nvCxnSpPr>
          <p:spPr>
            <a:xfrm>
              <a:off x="1212194" y="2374560"/>
              <a:ext cx="854721" cy="0"/>
            </a:xfrm>
            <a:prstGeom prst="line">
              <a:avLst/>
            </a:prstGeom>
            <a:noFill/>
            <a:ln w="3175" cap="flat" cmpd="sng" algn="ctr">
              <a:solidFill>
                <a:srgbClr val="FFFFFF">
                  <a:alpha val="100000"/>
                </a:srgbClr>
              </a:solidFill>
              <a:prstDash val="solid"/>
              <a:miter/>
            </a:ln>
          </p:spPr>
        </p:cxnSp>
      </p:grpSp>
      <p:sp>
        <p:nvSpPr>
          <p:cNvPr id="49" name="TextBox 10"/>
          <p:cNvSpPr txBox="1"/>
          <p:nvPr/>
        </p:nvSpPr>
        <p:spPr>
          <a:xfrm>
            <a:off x="532618" y="4451198"/>
            <a:ext cx="7287411" cy="2700172"/>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500" b="0" i="0" u="none" strike="noStrike" kern="1200" cap="none" spc="-150" normalizeH="0" baseline="0">
                <a:solidFill>
                  <a:srgbClr val="FFFFFF"/>
                </a:solidFill>
                <a:latin typeface="함초롬바탕"/>
                <a:cs typeface="함초롬바탕"/>
              </a:rPr>
              <a:t>팀장</a:t>
            </a:r>
            <a:r>
              <a:rPr kumimoji="0" lang="en-US" altLang="ko-KR" sz="1500" b="0" i="0" u="none" strike="noStrike" kern="1200" cap="none" spc="-150" normalizeH="0" baseline="0">
                <a:solidFill>
                  <a:srgbClr val="FFFFFF"/>
                </a:solidFill>
                <a:latin typeface="함초롬바탕"/>
                <a:cs typeface="함초롬바탕"/>
              </a:rPr>
              <a:t>:</a:t>
            </a:r>
            <a:r>
              <a:rPr kumimoji="0" lang="ko-KR" altLang="en-US" sz="1500" b="0" i="0" u="none" strike="noStrike" kern="1200" cap="none" spc="-150" normalizeH="0" baseline="0">
                <a:solidFill>
                  <a:srgbClr val="FFFFFF"/>
                </a:solidFill>
                <a:latin typeface="함초롬바탕"/>
                <a:cs typeface="함초롬바탕"/>
              </a:rPr>
              <a:t> 차수빈</a:t>
            </a:r>
          </a:p>
          <a:p>
            <a:pPr algn="just">
              <a:lnSpc>
                <a:spcPct val="150000"/>
              </a:lnSpc>
              <a:spcBef>
                <a:spcPts val="0"/>
              </a:spcBef>
              <a:spcAft>
                <a:spcPts val="0"/>
              </a:spcAft>
              <a:tabLst>
                <a:tab pos="5400040" algn="r"/>
              </a:tabLst>
              <a:defRPr/>
            </a:pPr>
            <a:r>
              <a:rPr sz="1500" b="0" i="0" u="none" strike="noStrike">
                <a:solidFill>
                  <a:schemeClr val="lt1"/>
                </a:solidFill>
              </a:rPr>
              <a:t>•</a:t>
            </a:r>
            <a:r>
              <a:rPr lang="ko-KR" altLang="en-US" sz="1500" b="0" i="0" u="none" strike="noStrike">
                <a:solidFill>
                  <a:schemeClr val="lt1"/>
                </a:solidFill>
              </a:rPr>
              <a:t> </a:t>
            </a:r>
            <a:r>
              <a:rPr lang="en-US" altLang="ko-KR" sz="1500" b="0" i="0" u="none" strike="noStrike">
                <a:solidFill>
                  <a:schemeClr val="lt1"/>
                </a:solidFill>
              </a:rPr>
              <a:t>ID: soo-ing</a:t>
            </a:r>
          </a:p>
          <a:p>
            <a:pPr algn="just">
              <a:lnSpc>
                <a:spcPct val="150000"/>
              </a:lnSpc>
              <a:spcBef>
                <a:spcPts val="0"/>
              </a:spcBef>
              <a:spcAft>
                <a:spcPts val="0"/>
              </a:spcAft>
              <a:tabLst>
                <a:tab pos="5400040" algn="r"/>
              </a:tabLst>
              <a:defRPr/>
            </a:pPr>
            <a:r>
              <a:rPr lang="ko-KR" altLang="en-US" sz="1500" b="0" i="0" u="none" strike="noStrike">
                <a:solidFill>
                  <a:schemeClr val="lt1"/>
                </a:solidFill>
              </a:rPr>
              <a:t>팀원</a:t>
            </a:r>
            <a:r>
              <a:rPr lang="en-US" altLang="ko-KR" sz="1500" b="0" i="0" u="none" strike="noStrike">
                <a:solidFill>
                  <a:schemeClr val="lt1"/>
                </a:solidFill>
              </a:rPr>
              <a:t>:</a:t>
            </a:r>
            <a:r>
              <a:rPr lang="ko-KR" altLang="en-US" sz="1500" b="0" i="0" u="none" strike="noStrike">
                <a:solidFill>
                  <a:schemeClr val="lt1"/>
                </a:solidFill>
              </a:rPr>
              <a:t> 권오제</a:t>
            </a:r>
          </a:p>
          <a:p>
            <a:pPr algn="just">
              <a:lnSpc>
                <a:spcPct val="180000"/>
              </a:lnSpc>
              <a:spcBef>
                <a:spcPts val="0"/>
              </a:spcBef>
              <a:spcAft>
                <a:spcPts val="0"/>
              </a:spcAft>
              <a:tabLst>
                <a:tab pos="5400040" algn="r"/>
              </a:tabLst>
              <a:defRPr/>
            </a:pPr>
            <a:r>
              <a:rPr sz="1500" b="0" i="0" u="none" strike="noStrike">
                <a:solidFill>
                  <a:schemeClr val="lt1"/>
                </a:solidFill>
              </a:rPr>
              <a:t>•</a:t>
            </a:r>
            <a:r>
              <a:rPr lang="en-US" altLang="ko-KR" sz="1500" b="0" i="0" u="none" strike="noStrike">
                <a:solidFill>
                  <a:schemeClr val="lt1"/>
                </a:solidFill>
              </a:rPr>
              <a:t> ID: rnjsdhwp</a:t>
            </a:r>
          </a:p>
          <a:p>
            <a:pPr algn="just">
              <a:lnSpc>
                <a:spcPct val="180000"/>
              </a:lnSpc>
              <a:spcBef>
                <a:spcPts val="0"/>
              </a:spcBef>
              <a:spcAft>
                <a:spcPts val="0"/>
              </a:spcAft>
              <a:tabLst>
                <a:tab pos="5400040" algn="r"/>
              </a:tabLst>
              <a:defRPr/>
            </a:pPr>
            <a:r>
              <a:rPr lang="ko-KR" altLang="en-US" sz="1500" b="0" i="0" u="none" strike="noStrike">
                <a:solidFill>
                  <a:schemeClr val="lt1"/>
                </a:solidFill>
              </a:rPr>
              <a:t>팀원</a:t>
            </a:r>
            <a:r>
              <a:rPr lang="en-US" altLang="ko-KR" sz="1500" b="0" i="0" u="none" strike="noStrike">
                <a:solidFill>
                  <a:schemeClr val="lt1"/>
                </a:solidFill>
              </a:rPr>
              <a:t>:</a:t>
            </a:r>
            <a:r>
              <a:rPr lang="ko-KR" altLang="en-US" sz="1500" b="0" i="0" u="none" strike="noStrike">
                <a:solidFill>
                  <a:schemeClr val="lt1"/>
                </a:solidFill>
              </a:rPr>
              <a:t> 천세빈</a:t>
            </a:r>
          </a:p>
          <a:p>
            <a:pPr algn="just">
              <a:lnSpc>
                <a:spcPct val="180000"/>
              </a:lnSpc>
              <a:spcBef>
                <a:spcPts val="0"/>
              </a:spcBef>
              <a:spcAft>
                <a:spcPts val="0"/>
              </a:spcAft>
              <a:tabLst>
                <a:tab pos="5400040" algn="r"/>
              </a:tabLst>
              <a:defRPr/>
            </a:pPr>
            <a:r>
              <a:rPr sz="1500" b="0" i="0" u="none" strike="noStrike">
                <a:solidFill>
                  <a:schemeClr val="lt1"/>
                </a:solidFill>
              </a:rPr>
              <a:t>•</a:t>
            </a:r>
            <a:r>
              <a:rPr lang="ko-KR" altLang="en-US" sz="1500" b="0" i="0" u="none" strike="noStrike">
                <a:solidFill>
                  <a:schemeClr val="lt1"/>
                </a:solidFill>
              </a:rPr>
              <a:t> </a:t>
            </a:r>
            <a:r>
              <a:rPr lang="en-US" altLang="ko-KR" sz="1500" b="0" i="0" u="none" strike="noStrike">
                <a:solidFill>
                  <a:schemeClr val="lt1"/>
                </a:solidFill>
              </a:rPr>
              <a:t>ID: CheonSeBin</a:t>
            </a:r>
          </a:p>
          <a:p>
            <a:pPr marL="0" indent="0" algn="l" defTabSz="914400" rtl="0" eaLnBrk="1" latinLnBrk="1" hangingPunct="1">
              <a:lnSpc>
                <a:spcPct val="150000"/>
              </a:lnSpc>
              <a:spcBef>
                <a:spcPct val="0"/>
              </a:spcBef>
              <a:spcAft>
                <a:spcPts val="0"/>
              </a:spcAft>
              <a:buNone/>
              <a:defRPr/>
            </a:pPr>
            <a:endParaRPr lang="ko-KR" altLang="en-US" sz="1500" b="0" i="0" u="none" strike="noStrike">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551171" y="2691446"/>
            <a:ext cx="2125980" cy="737554"/>
            <a:chOff x="577266" y="2421418"/>
            <a:chExt cx="2125980" cy="737554"/>
          </a:xfrm>
        </p:grpSpPr>
        <p:sp>
          <p:nvSpPr>
            <p:cNvPr id="2" name="TextBox 1"/>
            <p:cNvSpPr txBox="1"/>
            <p:nvPr/>
          </p:nvSpPr>
          <p:spPr>
            <a:xfrm>
              <a:off x="577266" y="2421418"/>
              <a:ext cx="2125980" cy="449899"/>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배경</a:t>
              </a:r>
            </a:p>
          </p:txBody>
        </p:sp>
        <p:cxnSp>
          <p:nvCxnSpPr>
            <p:cNvPr id="44" name="직선 연결선 43"/>
            <p:cNvCxnSpPr/>
            <p:nvPr/>
          </p:nvCxnSpPr>
          <p:spPr>
            <a:xfrm>
              <a:off x="1191759" y="3158972"/>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3509010" y="2688967"/>
            <a:ext cx="2125980" cy="711458"/>
            <a:chOff x="3509010" y="2512754"/>
            <a:chExt cx="2125980" cy="711458"/>
          </a:xfrm>
        </p:grpSpPr>
        <p:sp>
          <p:nvSpPr>
            <p:cNvPr id="34" name="TextBox 33"/>
            <p:cNvSpPr txBox="1"/>
            <p:nvPr/>
          </p:nvSpPr>
          <p:spPr>
            <a:xfrm>
              <a:off x="3509010" y="2512754"/>
              <a:ext cx="2125980" cy="452378"/>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목표</a:t>
              </a:r>
            </a:p>
          </p:txBody>
        </p:sp>
        <p:cxnSp>
          <p:nvCxnSpPr>
            <p:cNvPr id="61" name="직선 연결선 60"/>
            <p:cNvCxnSpPr/>
            <p:nvPr/>
          </p:nvCxnSpPr>
          <p:spPr>
            <a:xfrm>
              <a:off x="4144640" y="3224212"/>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a:off x="6356202" y="2675918"/>
            <a:ext cx="2125980" cy="724507"/>
            <a:chOff x="5966459" y="2330082"/>
            <a:chExt cx="2125980" cy="724507"/>
          </a:xfrm>
        </p:grpSpPr>
        <p:sp>
          <p:nvSpPr>
            <p:cNvPr id="39" name="TextBox 38"/>
            <p:cNvSpPr txBox="1"/>
            <p:nvPr/>
          </p:nvSpPr>
          <p:spPr>
            <a:xfrm>
              <a:off x="5966459" y="2330082"/>
              <a:ext cx="2125980" cy="446377"/>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효과</a:t>
              </a:r>
            </a:p>
          </p:txBody>
        </p:sp>
        <p:cxnSp>
          <p:nvCxnSpPr>
            <p:cNvPr id="62" name="직선 연결선 61"/>
            <p:cNvCxnSpPr/>
            <p:nvPr/>
          </p:nvCxnSpPr>
          <p:spPr>
            <a:xfrm>
              <a:off x="6625271" y="3054589"/>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394334" y="4146637"/>
            <a:ext cx="2487930" cy="1156883"/>
          </a:xfrm>
          <a:prstGeom prst="rect">
            <a:avLst/>
          </a:prstGeom>
          <a:noFill/>
        </p:spPr>
        <p:txBody>
          <a:bodyPr wrap="none">
            <a:spAutoFit/>
          </a:bodyPr>
          <a:lstStyle/>
          <a:p>
            <a:pPr algn="ctr">
              <a:defRPr/>
            </a:pPr>
            <a:r>
              <a:rPr lang="ko-KR" altLang="en-US" sz="1400" spc="-150">
                <a:solidFill>
                  <a:schemeClr val="bg1"/>
                </a:solidFill>
                <a:latin typeface="함초롬바탕"/>
                <a:ea typeface="함초롬바탕"/>
                <a:cs typeface="함초롬바탕"/>
              </a:rPr>
              <a:t>매년 블랙아이스로 인한 사고 급증</a:t>
            </a: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육안으로 판별 불가능</a:t>
            </a: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사고 예방  목적</a:t>
            </a:r>
            <a:endParaRPr lang="ko-KR" altLang="en-US" sz="1400" spc="-150">
              <a:solidFill>
                <a:schemeClr val="bg1"/>
              </a:solidFill>
              <a:latin typeface="함초롬바탕"/>
              <a:cs typeface="함초롬바탕"/>
            </a:endParaRPr>
          </a:p>
        </p:txBody>
      </p:sp>
      <p:sp>
        <p:nvSpPr>
          <p:cNvPr id="80" name="TextBox 79"/>
          <p:cNvSpPr txBox="1"/>
          <p:nvPr/>
        </p:nvSpPr>
        <p:spPr>
          <a:xfrm>
            <a:off x="3204210" y="3596575"/>
            <a:ext cx="2707004" cy="3078545"/>
          </a:xfrm>
          <a:prstGeom prst="rect">
            <a:avLst/>
          </a:prstGeom>
          <a:noFill/>
        </p:spPr>
        <p:txBody>
          <a:bodyPr wrap="none">
            <a:spAutoFit/>
          </a:bodyPr>
          <a:lstStyle/>
          <a:p>
            <a:pPr algn="ctr">
              <a:defRPr/>
            </a:pPr>
            <a:r>
              <a:rPr lang="ko-KR" altLang="en-US" sz="1400" spc="-150">
                <a:solidFill>
                  <a:schemeClr val="bg1"/>
                </a:solidFill>
                <a:latin typeface="함초롬바탕"/>
                <a:ea typeface="함초롬바탕"/>
                <a:cs typeface="함초롬바탕"/>
              </a:rPr>
              <a:t>실시간 스트리밍 환경 목적과</a:t>
            </a:r>
          </a:p>
          <a:p>
            <a:pPr algn="ctr">
              <a:defRPr/>
            </a:pPr>
            <a:r>
              <a:rPr lang="ko-KR" altLang="en-US" sz="1400" spc="-150">
                <a:solidFill>
                  <a:schemeClr val="bg1"/>
                </a:solidFill>
                <a:latin typeface="함초롬바탕"/>
                <a:ea typeface="함초롬바탕"/>
                <a:cs typeface="함초롬바탕"/>
              </a:rPr>
              <a:t>블랙 아이스 위험 상황 감지를 위한</a:t>
            </a:r>
          </a:p>
          <a:p>
            <a:pPr algn="ctr">
              <a:defRPr/>
            </a:pPr>
            <a:r>
              <a:rPr lang="en-US" altLang="ko-KR" sz="1400" spc="-150">
                <a:solidFill>
                  <a:schemeClr val="bg1"/>
                </a:solidFill>
                <a:latin typeface="함초롬바탕"/>
                <a:ea typeface="함초롬바탕"/>
                <a:cs typeface="함초롬바탕"/>
              </a:rPr>
              <a:t>Deep-Learning </a:t>
            </a:r>
            <a:r>
              <a:rPr lang="ko-KR" altLang="en-US" sz="1400" spc="-150">
                <a:solidFill>
                  <a:schemeClr val="bg1"/>
                </a:solidFill>
                <a:latin typeface="함초롬바탕"/>
                <a:ea typeface="함초롬바탕"/>
                <a:cs typeface="함초롬바탕"/>
              </a:rPr>
              <a:t>기반 </a:t>
            </a:r>
            <a:r>
              <a:rPr lang="en-US" altLang="ko-KR" sz="1400" spc="-150">
                <a:solidFill>
                  <a:schemeClr val="bg1"/>
                </a:solidFill>
                <a:latin typeface="함초롬바탕"/>
                <a:ea typeface="함초롬바탕"/>
                <a:cs typeface="함초롬바탕"/>
              </a:rPr>
              <a:t>CCTV</a:t>
            </a:r>
            <a:r>
              <a:rPr lang="ko-KR" altLang="en-US" sz="1400" spc="-150">
                <a:solidFill>
                  <a:schemeClr val="bg1"/>
                </a:solidFill>
                <a:latin typeface="함초롬바탕"/>
                <a:ea typeface="함초롬바탕"/>
                <a:cs typeface="함초롬바탕"/>
              </a:rPr>
              <a:t> 환경 조성</a:t>
            </a: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각종 센서를 통해 블랙 아이스</a:t>
            </a:r>
          </a:p>
          <a:p>
            <a:pPr algn="ctr">
              <a:defRPr/>
            </a:pPr>
            <a:r>
              <a:rPr lang="ko-KR" altLang="en-US" sz="1400" spc="-150">
                <a:solidFill>
                  <a:schemeClr val="bg1"/>
                </a:solidFill>
                <a:latin typeface="함초롬바탕"/>
                <a:ea typeface="함초롬바탕"/>
                <a:cs typeface="함초롬바탕"/>
              </a:rPr>
              <a:t>조성 환경 검출</a:t>
            </a: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운전자에게 실시간으로</a:t>
            </a:r>
          </a:p>
          <a:p>
            <a:pPr algn="ctr">
              <a:defRPr/>
            </a:pPr>
            <a:r>
              <a:rPr lang="ko-KR" altLang="en-US" sz="1400" spc="-150">
                <a:solidFill>
                  <a:schemeClr val="bg1"/>
                </a:solidFill>
                <a:latin typeface="함초롬바탕"/>
                <a:ea typeface="함초롬바탕"/>
                <a:cs typeface="함초롬바탕"/>
              </a:rPr>
              <a:t>알릴 수 있는 어플 개발</a:t>
            </a:r>
          </a:p>
          <a:p>
            <a:pPr algn="ctr">
              <a:defRPr/>
            </a:pPr>
            <a:endParaRPr lang="ko-KR" altLang="en-US" sz="1400" spc="-150">
              <a:solidFill>
                <a:schemeClr val="bg1"/>
              </a:solidFill>
              <a:latin typeface="함초롬바탕"/>
              <a:ea typeface="함초롬바탕"/>
              <a:cs typeface="함초롬바탕"/>
            </a:endParaRPr>
          </a:p>
          <a:p>
            <a:pPr algn="ctr">
              <a:defRPr/>
            </a:pPr>
            <a:r>
              <a:rPr lang="en-US" altLang="ko-KR" sz="1400" spc="-150">
                <a:solidFill>
                  <a:schemeClr val="bg1"/>
                </a:solidFill>
                <a:latin typeface="함초롬바탕"/>
                <a:ea typeface="함초롬바탕"/>
                <a:cs typeface="함초롬바탕"/>
              </a:rPr>
              <a:t>GPS</a:t>
            </a:r>
            <a:r>
              <a:rPr lang="ko-KR" altLang="en-US" sz="1400" spc="-150">
                <a:solidFill>
                  <a:schemeClr val="bg1"/>
                </a:solidFill>
                <a:latin typeface="함초롬바탕"/>
                <a:ea typeface="함초롬바탕"/>
                <a:cs typeface="함초롬바탕"/>
              </a:rPr>
              <a:t>를 통한 사용성 향상</a:t>
            </a:r>
          </a:p>
          <a:p>
            <a:pPr algn="ctr">
              <a:defRPr/>
            </a:pP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염화칼슘 용액을 사용한 </a:t>
            </a:r>
          </a:p>
          <a:p>
            <a:pPr algn="ctr">
              <a:defRPr/>
            </a:pPr>
            <a:r>
              <a:rPr lang="ko-KR" altLang="en-US" sz="1400" spc="-150">
                <a:solidFill>
                  <a:schemeClr val="bg1"/>
                </a:solidFill>
                <a:latin typeface="함초롬바탕"/>
                <a:ea typeface="함초롬바탕"/>
                <a:cs typeface="함초롬바탕"/>
              </a:rPr>
              <a:t>블랙 아이스 환경 제거</a:t>
            </a:r>
          </a:p>
        </p:txBody>
      </p:sp>
      <p:sp>
        <p:nvSpPr>
          <p:cNvPr id="81" name="TextBox 80"/>
          <p:cNvSpPr txBox="1"/>
          <p:nvPr/>
        </p:nvSpPr>
        <p:spPr>
          <a:xfrm>
            <a:off x="6314993" y="3615959"/>
            <a:ext cx="2278381" cy="2861937"/>
          </a:xfrm>
          <a:prstGeom prst="rect">
            <a:avLst/>
          </a:prstGeom>
          <a:noFill/>
        </p:spPr>
        <p:txBody>
          <a:bodyPr wrap="square">
            <a:spAutoFit/>
          </a:bodyPr>
          <a:lstStyle/>
          <a:p>
            <a:pPr algn="ctr">
              <a:defRPr/>
            </a:pPr>
            <a:r>
              <a:rPr lang="ko-KR" altLang="en-US" sz="1400" spc="-150">
                <a:solidFill>
                  <a:schemeClr val="bg1"/>
                </a:solidFill>
                <a:latin typeface="함초롬바탕"/>
                <a:ea typeface="함초롬바탕"/>
                <a:cs typeface="함초롬바탕"/>
              </a:rPr>
              <a:t>블랙아이스로 인한 사고 감소</a:t>
            </a: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겨울철 운전자들이</a:t>
            </a:r>
          </a:p>
          <a:p>
            <a:pPr algn="ctr">
              <a:defRPr/>
            </a:pPr>
            <a:r>
              <a:rPr lang="ko-KR" altLang="en-US" sz="1400" spc="-150">
                <a:solidFill>
                  <a:schemeClr val="bg1"/>
                </a:solidFill>
                <a:latin typeface="함초롬바탕"/>
                <a:ea typeface="함초롬바탕"/>
                <a:cs typeface="함초롬바탕"/>
              </a:rPr>
              <a:t>안심할 수 있는 환경 제공</a:t>
            </a:r>
          </a:p>
          <a:p>
            <a:pPr algn="ctr">
              <a:defRPr/>
            </a:pP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위험구역 주변</a:t>
            </a:r>
          </a:p>
          <a:p>
            <a:pPr algn="ctr">
              <a:defRPr/>
            </a:pPr>
            <a:r>
              <a:rPr lang="ko-KR" altLang="en-US" sz="1400" spc="-150">
                <a:solidFill>
                  <a:schemeClr val="bg1"/>
                </a:solidFill>
                <a:latin typeface="함초롬바탕"/>
                <a:ea typeface="함초롬바탕"/>
                <a:cs typeface="함초롬바탕"/>
              </a:rPr>
              <a:t>사용자에게만  제공하여</a:t>
            </a:r>
          </a:p>
          <a:p>
            <a:pPr algn="ctr">
              <a:defRPr/>
            </a:pPr>
            <a:r>
              <a:rPr lang="ko-KR" altLang="en-US" sz="1400" spc="-150">
                <a:solidFill>
                  <a:schemeClr val="bg1"/>
                </a:solidFill>
                <a:latin typeface="함초롬바탕"/>
                <a:ea typeface="함초롬바탕"/>
                <a:cs typeface="함초롬바탕"/>
              </a:rPr>
              <a:t>효율적</a:t>
            </a:r>
          </a:p>
          <a:p>
            <a:pPr algn="ctr">
              <a:defRPr/>
            </a:pP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 아이스를 감지하는 것뿐 만 아닌 블랙 아이스 환경 자체를 제거함으로써 보다 안전한 환경 제공</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방법</a:t>
            </a:r>
          </a:p>
        </p:txBody>
      </p:sp>
      <p:sp>
        <p:nvSpPr>
          <p:cNvPr id="38" name="TextBox 10"/>
          <p:cNvSpPr txBox="1"/>
          <p:nvPr/>
        </p:nvSpPr>
        <p:spPr>
          <a:xfrm>
            <a:off x="2761465" y="2392020"/>
            <a:ext cx="7287410" cy="816000"/>
          </a:xfrm>
          <a:prstGeom prst="rect">
            <a:avLst/>
          </a:prstGeom>
          <a:noFill/>
        </p:spPr>
        <p:txBody>
          <a:bodyPr wrap="square">
            <a:spAutoFit/>
          </a:bodyPr>
          <a:lstStyle/>
          <a:p>
            <a:pPr marL="0" indent="0"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라즈베리파이</a:t>
            </a:r>
            <a:r>
              <a:rPr kumimoji="0" lang="en-US" altLang="ko-KR" sz="1600" b="0" i="0" u="none" strike="noStrike" kern="1200" cap="none" spc="-150" normalizeH="0" baseline="0">
                <a:solidFill>
                  <a:srgbClr val="FFFFFF"/>
                </a:solidFill>
                <a:latin typeface="함초롬바탕"/>
                <a:ea typeface="함초롬바탕"/>
                <a:cs typeface="함초롬바탕"/>
              </a:rPr>
              <a:t>3</a:t>
            </a:r>
            <a:r>
              <a:rPr kumimoji="0" lang="ko-KR" altLang="en-US" sz="1600" b="0" i="0" u="none" strike="noStrike" kern="1200" cap="none" spc="-150" normalizeH="0" baseline="0">
                <a:solidFill>
                  <a:srgbClr val="FFFFFF"/>
                </a:solidFill>
                <a:latin typeface="함초롬바탕"/>
                <a:ea typeface="함초롬바탕"/>
                <a:cs typeface="함초롬바탕"/>
              </a:rPr>
              <a:t>에서 카메라 모듈을 이용하여 블랙아이스 판단</a:t>
            </a:r>
          </a:p>
          <a:p>
            <a:pPr marL="0" indent="0"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소켓 또는 </a:t>
            </a:r>
            <a:r>
              <a:rPr kumimoji="0" lang="en-US" altLang="ko-KR" sz="1600" b="0" i="0" u="none" strike="noStrike" kern="1200" cap="none" spc="-150" normalizeH="0" baseline="0">
                <a:solidFill>
                  <a:srgbClr val="FFFFFF"/>
                </a:solidFill>
                <a:latin typeface="함초롬바탕"/>
                <a:ea typeface="함초롬바탕"/>
                <a:cs typeface="함초롬바탕"/>
              </a:rPr>
              <a:t>Wifi</a:t>
            </a:r>
            <a:r>
              <a:rPr kumimoji="0" lang="ko-KR" altLang="en-US" sz="1600" b="0" i="0" u="none" strike="noStrike" kern="1200" cap="none" spc="-150" normalizeH="0" baseline="0">
                <a:solidFill>
                  <a:srgbClr val="FFFFFF"/>
                </a:solidFill>
                <a:latin typeface="함초롬바탕"/>
                <a:ea typeface="함초롬바탕"/>
                <a:cs typeface="함초롬바탕"/>
              </a:rPr>
              <a:t> 통신으로 스트리밍 데이터를 웹 서버로 전송</a:t>
            </a:r>
          </a:p>
        </p:txBody>
      </p:sp>
      <p:pic>
        <p:nvPicPr>
          <p:cNvPr id="39" name="그림 38"/>
          <p:cNvPicPr>
            <a:picLocks noChangeAspect="1"/>
          </p:cNvPicPr>
          <p:nvPr/>
        </p:nvPicPr>
        <p:blipFill rotWithShape="1">
          <a:blip r:embed="rId3"/>
          <a:stretch>
            <a:fillRect/>
          </a:stretch>
        </p:blipFill>
        <p:spPr>
          <a:xfrm>
            <a:off x="455679" y="1855494"/>
            <a:ext cx="1756471" cy="1573506"/>
          </a:xfrm>
          <a:prstGeom prst="rect">
            <a:avLst/>
          </a:prstGeom>
        </p:spPr>
      </p:pic>
      <p:sp>
        <p:nvSpPr>
          <p:cNvPr id="43" name="TextBox 10"/>
          <p:cNvSpPr txBox="1"/>
          <p:nvPr/>
        </p:nvSpPr>
        <p:spPr>
          <a:xfrm>
            <a:off x="928294" y="4295775"/>
            <a:ext cx="7287410" cy="1179195"/>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나눔바른고딕"/>
                <a:ea typeface="나눔바른고딕"/>
              </a:rPr>
              <a:t> </a:t>
            </a:r>
            <a:r>
              <a:rPr kumimoji="0" lang="ko-KR" altLang="en-US" sz="1600" b="0" i="0" u="none" strike="noStrike" kern="1200" cap="none" spc="-150" normalizeH="0" baseline="0">
                <a:solidFill>
                  <a:srgbClr val="FFFFFF"/>
                </a:solidFill>
                <a:latin typeface="함초롬바탕"/>
                <a:ea typeface="함초롬바탕"/>
                <a:cs typeface="함초롬바탕"/>
              </a:rPr>
              <a:t>온습도 센서와 빗물감지 센서를 사용하여 측정</a:t>
            </a:r>
          </a:p>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블랙 아이스 위험 환경 감지 시 </a:t>
            </a:r>
            <a:r>
              <a:rPr kumimoji="0" lang="en-US" altLang="ko-KR" sz="1600" b="0" i="0" u="none" strike="noStrike" kern="1200" cap="none" spc="-150" normalizeH="0" baseline="0">
                <a:solidFill>
                  <a:srgbClr val="FFFFFF"/>
                </a:solidFill>
                <a:latin typeface="함초롬바탕"/>
                <a:ea typeface="함초롬바탕"/>
                <a:cs typeface="함초롬바탕"/>
              </a:rPr>
              <a:t>Water Pump</a:t>
            </a:r>
            <a:r>
              <a:rPr kumimoji="0" lang="ko-KR" altLang="en-US" sz="1600" b="0" i="0" u="none" strike="noStrike" kern="1200" cap="none" spc="-150" normalizeH="0" baseline="0">
                <a:solidFill>
                  <a:srgbClr val="FFFFFF"/>
                </a:solidFill>
                <a:latin typeface="함초롬바탕"/>
                <a:ea typeface="함초롬바탕"/>
                <a:cs typeface="함초롬바탕"/>
              </a:rPr>
              <a:t> 가동</a:t>
            </a:r>
          </a:p>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소켓 통신 또는 </a:t>
            </a:r>
            <a:r>
              <a:rPr kumimoji="0" lang="en-US" altLang="ko-KR" sz="1600" b="0" i="0" u="none" strike="noStrike" kern="1200" cap="none" spc="-150" normalizeH="0" baseline="0">
                <a:solidFill>
                  <a:srgbClr val="FFFFFF"/>
                </a:solidFill>
                <a:latin typeface="함초롬바탕"/>
                <a:ea typeface="함초롬바탕"/>
                <a:cs typeface="함초롬바탕"/>
              </a:rPr>
              <a:t>Wifi</a:t>
            </a:r>
            <a:r>
              <a:rPr kumimoji="0" lang="ko-KR" altLang="en-US" sz="1600" b="0" i="0" u="none" strike="noStrike" kern="1200" cap="none" spc="-150" normalizeH="0" baseline="0">
                <a:solidFill>
                  <a:srgbClr val="FFFFFF"/>
                </a:solidFill>
                <a:latin typeface="함초롬바탕"/>
                <a:ea typeface="함초롬바탕"/>
                <a:cs typeface="함초롬바탕"/>
              </a:rPr>
              <a:t> 통신으로 데이터를 웹 서버로 전송</a:t>
            </a:r>
          </a:p>
        </p:txBody>
      </p:sp>
      <p:pic>
        <p:nvPicPr>
          <p:cNvPr id="46" name="그림 45"/>
          <p:cNvPicPr>
            <a:picLocks noChangeAspect="1"/>
          </p:cNvPicPr>
          <p:nvPr/>
        </p:nvPicPr>
        <p:blipFill rotWithShape="1">
          <a:blip r:embed="rId4"/>
          <a:stretch>
            <a:fillRect/>
          </a:stretch>
        </p:blipFill>
        <p:spPr>
          <a:xfrm>
            <a:off x="6201742" y="4154020"/>
            <a:ext cx="2027079" cy="1414241"/>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방법</a:t>
            </a:r>
          </a:p>
        </p:txBody>
      </p:sp>
      <p:pic>
        <p:nvPicPr>
          <p:cNvPr id="40" name="그림 39"/>
          <p:cNvPicPr>
            <a:picLocks noChangeAspect="1"/>
          </p:cNvPicPr>
          <p:nvPr/>
        </p:nvPicPr>
        <p:blipFill rotWithShape="1">
          <a:blip r:embed="rId3"/>
          <a:stretch>
            <a:fillRect/>
          </a:stretch>
        </p:blipFill>
        <p:spPr>
          <a:xfrm>
            <a:off x="781049" y="1838324"/>
            <a:ext cx="1752079" cy="1780415"/>
          </a:xfrm>
          <a:prstGeom prst="rect">
            <a:avLst/>
          </a:prstGeom>
        </p:spPr>
      </p:pic>
      <p:pic>
        <p:nvPicPr>
          <p:cNvPr id="41" name="그림 104"/>
          <p:cNvPicPr>
            <a:picLocks noChangeAspect="1"/>
          </p:cNvPicPr>
          <p:nvPr/>
        </p:nvPicPr>
        <p:blipFill rotWithShape="1">
          <a:blip r:embed="rId4"/>
          <a:stretch>
            <a:fillRect/>
          </a:stretch>
        </p:blipFill>
        <p:spPr>
          <a:xfrm>
            <a:off x="6482929" y="4733879"/>
            <a:ext cx="2388440" cy="988963"/>
          </a:xfrm>
          <a:prstGeom prst="rect">
            <a:avLst/>
          </a:prstGeom>
        </p:spPr>
      </p:pic>
      <p:sp>
        <p:nvSpPr>
          <p:cNvPr id="43" name="TextBox 10"/>
          <p:cNvSpPr txBox="1"/>
          <p:nvPr/>
        </p:nvSpPr>
        <p:spPr>
          <a:xfrm>
            <a:off x="3690543" y="2152649"/>
            <a:ext cx="7287411" cy="1179196"/>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나눔바른고딕"/>
                <a:ea typeface="나눔바른고딕"/>
              </a:rPr>
              <a:t> </a:t>
            </a:r>
            <a:r>
              <a:rPr kumimoji="0" lang="ko-KR" altLang="en-US" sz="1600" b="0" i="0" u="none" strike="noStrike" kern="1200" cap="none" spc="-150" normalizeH="0" baseline="0">
                <a:solidFill>
                  <a:srgbClr val="FFFFFF"/>
                </a:solidFill>
                <a:latin typeface="함초롬바탕"/>
                <a:ea typeface="함초롬바탕"/>
                <a:cs typeface="함초롬바탕"/>
              </a:rPr>
              <a:t>안드로이드 스튜디오를 이용하여 안드로이드 앱 구현</a:t>
            </a:r>
          </a:p>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 GPS정보를 활용하여 위험구간 진입 시 알림</a:t>
            </a:r>
          </a:p>
          <a:p>
            <a:pPr marL="0" indent="0" algn="l" defTabSz="914400" rtl="0" eaLnBrk="1" latinLnBrk="1" hangingPunct="1">
              <a:lnSpc>
                <a:spcPct val="150000"/>
              </a:lnSpc>
              <a:spcBef>
                <a:spcPct val="0"/>
              </a:spcBef>
              <a:spcAft>
                <a:spcPts val="0"/>
              </a:spcAft>
              <a:buNone/>
              <a:defRPr/>
            </a:pPr>
            <a:r>
              <a:rPr kumimoji="0" lang="ko-KR" altLang="en-US" sz="1600" b="0" i="0" u="none" strike="noStrike" kern="1200" cap="none" spc="-150" normalizeH="0" baseline="0">
                <a:solidFill>
                  <a:srgbClr val="FFFFFF"/>
                </a:solidFill>
                <a:latin typeface="함초롬바탕"/>
                <a:ea typeface="함초롬바탕"/>
                <a:cs typeface="함초롬바탕"/>
              </a:rPr>
              <a:t> 온습도 정보와 도로의 블랙아이스 유무를 어플로 알림</a:t>
            </a:r>
            <a:endParaRPr kumimoji="0" lang="ko-KR" altLang="en-US" sz="1600" b="0" i="0" u="none" strike="noStrike" kern="1200" cap="none" spc="-150" normalizeH="0" baseline="0">
              <a:solidFill>
                <a:srgbClr val="FFFFFF"/>
              </a:solidFill>
              <a:latin typeface="함초롬바탕"/>
              <a:cs typeface="함초롬바탕"/>
            </a:endParaRPr>
          </a:p>
        </p:txBody>
      </p:sp>
      <p:sp>
        <p:nvSpPr>
          <p:cNvPr id="44" name="TextBox 10"/>
          <p:cNvSpPr txBox="1"/>
          <p:nvPr/>
        </p:nvSpPr>
        <p:spPr>
          <a:xfrm>
            <a:off x="142875" y="4810125"/>
            <a:ext cx="7287410" cy="817245"/>
          </a:xfrm>
          <a:prstGeom prst="rect">
            <a:avLst/>
          </a:prstGeom>
          <a:noFill/>
        </p:spPr>
        <p:txBody>
          <a:bodyPr wrap="square">
            <a:spAutoFit/>
          </a:bodyPr>
          <a:lstStyle/>
          <a:p>
            <a:pPr marL="0" indent="0" algn="l" defTabSz="914400" rtl="0" eaLnBrk="1" latinLnBrk="1" hangingPunct="1">
              <a:lnSpc>
                <a:spcPct val="100000"/>
              </a:lnSpc>
              <a:spcBef>
                <a:spcPct val="0"/>
              </a:spcBef>
              <a:spcAft>
                <a:spcPts val="0"/>
              </a:spcAft>
              <a:buNone/>
              <a:defRPr/>
            </a:pPr>
            <a:endParaRPr kumimoji="0" lang="ko-KR" altLang="en-US" sz="1600" b="0" i="0" u="none" strike="noStrike" kern="1200" cap="none" spc="-150" normalizeH="0" baseline="0">
              <a:solidFill>
                <a:srgbClr val="FFFFFF"/>
              </a:solidFill>
              <a:latin typeface="나눔바른고딕"/>
              <a:ea typeface="나눔바른고딕"/>
            </a:endParaRPr>
          </a:p>
          <a:p>
            <a:pPr marL="0" indent="0" algn="l" defTabSz="914400" rtl="0" eaLnBrk="1" latinLnBrk="1" hangingPunct="1">
              <a:lnSpc>
                <a:spcPct val="100000"/>
              </a:lnSpc>
              <a:spcBef>
                <a:spcPct val="0"/>
              </a:spcBef>
              <a:spcAft>
                <a:spcPts val="0"/>
              </a:spcAft>
              <a:buNone/>
              <a:defRPr/>
            </a:pPr>
            <a:r>
              <a:rPr kumimoji="0" lang="en-US" altLang="ko-KR" sz="1600" b="0" i="0" u="none" strike="noStrike" kern="1200" cap="none" spc="-150" normalizeH="0" baseline="0">
                <a:solidFill>
                  <a:srgbClr val="FFFFFF"/>
                </a:solidFill>
                <a:latin typeface="나눔바른고딕"/>
                <a:ea typeface="나눔바른고딕"/>
              </a:rPr>
              <a:t>php </a:t>
            </a:r>
            <a:r>
              <a:rPr kumimoji="0" lang="ko-KR" altLang="en-US" sz="1600" b="0" i="0" u="none" strike="noStrike" kern="1200" cap="none" spc="-150" normalizeH="0" baseline="0">
                <a:solidFill>
                  <a:srgbClr val="FFFFFF"/>
                </a:solidFill>
                <a:latin typeface="함초롬바탕"/>
                <a:ea typeface="함초롬바탕"/>
                <a:cs typeface="함초롬바탕"/>
              </a:rPr>
              <a:t>을 이용하여 서버를 구축하고, mySQL을 이용하여 DB 구축</a:t>
            </a:r>
          </a:p>
          <a:p>
            <a:pPr marL="0" indent="0" algn="l" defTabSz="914400" rtl="0" eaLnBrk="1" latinLnBrk="1" hangingPunct="1">
              <a:lnSpc>
                <a:spcPct val="100000"/>
              </a:lnSpc>
              <a:spcBef>
                <a:spcPct val="0"/>
              </a:spcBef>
              <a:spcAft>
                <a:spcPts val="0"/>
              </a:spcAft>
              <a:buNone/>
              <a:defRPr/>
            </a:pPr>
            <a:endParaRPr kumimoji="0" lang="ko-KR" altLang="en-US" sz="1600" b="0" i="0" u="none" strike="noStrike" kern="1200" cap="none" spc="-150" normalizeH="0" baseline="0">
              <a:solidFill>
                <a:srgbClr val="FFFFFF"/>
              </a:solidFill>
              <a:latin typeface="함초롬바탕"/>
              <a:ea typeface="함초롬바탕"/>
              <a:cs typeface="함초롬바탕"/>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데모 환경 설계</a:t>
            </a:r>
          </a:p>
        </p:txBody>
      </p:sp>
      <p:sp>
        <p:nvSpPr>
          <p:cNvPr id="45" name="TextBox 10"/>
          <p:cNvSpPr txBox="1"/>
          <p:nvPr/>
        </p:nvSpPr>
        <p:spPr>
          <a:xfrm>
            <a:off x="435516" y="2176184"/>
            <a:ext cx="8272968" cy="4317960"/>
          </a:xfrm>
          <a:prstGeom prst="rect">
            <a:avLst/>
          </a:prstGeom>
          <a:noFill/>
        </p:spPr>
        <p:txBody>
          <a:bodyPr wrap="square">
            <a:spAutoFit/>
          </a:bodyPr>
          <a:lstStyle/>
          <a:p>
            <a:pPr algn="just">
              <a:lnSpc>
                <a:spcPct val="180000"/>
              </a:lnSpc>
              <a:spcBef>
                <a:spcPts val="0"/>
              </a:spcBef>
              <a:spcAft>
                <a:spcPts val="0"/>
              </a:spcAft>
              <a:tabLst>
                <a:tab pos="5400040" algn="r"/>
              </a:tabLst>
              <a:defRPr/>
            </a:pPr>
            <a:r>
              <a:rPr sz="1400" b="0" i="0" u="none" strike="noStrike">
                <a:solidFill>
                  <a:schemeClr val="lt1"/>
                </a:solidFill>
              </a:rPr>
              <a:t>•</a:t>
            </a:r>
            <a:r>
              <a:rPr lang="ko-KR" altLang="en-US" sz="1400" b="0" i="0" u="none" strike="noStrike">
                <a:solidFill>
                  <a:schemeClr val="lt1"/>
                </a:solidFill>
              </a:rPr>
              <a:t> 도로 상황은 </a:t>
            </a:r>
            <a:r>
              <a:rPr kumimoji="0" lang="ko-KR" altLang="en-US" sz="1400" b="0" i="0" u="none" strike="noStrike" kern="1200" cap="none" spc="-150" normalizeH="0" baseline="0">
                <a:solidFill>
                  <a:srgbClr val="FFFFFF"/>
                </a:solidFill>
                <a:latin typeface="함초롬바탕"/>
                <a:ea typeface="함초롬바탕"/>
                <a:cs typeface="함초롬바탕"/>
              </a:rPr>
              <a:t>레고와 스티로폼 등으로 도로와 주변을 재현하고</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아두이노와 라즈베리 파이의 센서들을 장착한다</a:t>
            </a:r>
          </a:p>
          <a:p>
            <a:pPr algn="just">
              <a:lnSpc>
                <a:spcPct val="180000"/>
              </a:lnSpc>
              <a:spcBef>
                <a:spcPts val="0"/>
              </a:spcBef>
              <a:spcAft>
                <a:spcPts val="0"/>
              </a:spcAft>
              <a:tabLst>
                <a:tab pos="5400040" algn="r"/>
              </a:tabLst>
              <a:defRPr/>
            </a:pPr>
            <a:endParaRPr kumimoji="0" lang="ko-KR" altLang="en-US" sz="1400" b="0" i="0" u="none" strike="noStrike" kern="1200" cap="none" spc="-150" normalizeH="0" baseline="0">
              <a:solidFill>
                <a:srgbClr val="FFFFFF"/>
              </a:solidFill>
              <a:latin typeface="함초롬바탕"/>
              <a:ea typeface="함초롬바탕"/>
              <a:cs typeface="함초롬바탕"/>
            </a:endParaRPr>
          </a:p>
          <a:p>
            <a:pPr algn="just">
              <a:lnSpc>
                <a:spcPct val="180000"/>
              </a:lnSpc>
              <a:spcBef>
                <a:spcPts val="0"/>
              </a:spcBef>
              <a:spcAft>
                <a:spcPts val="0"/>
              </a:spcAft>
              <a:tabLst>
                <a:tab pos="5400040" algn="r"/>
              </a:tabLst>
              <a:defRPr/>
            </a:pPr>
            <a:r>
              <a:rPr sz="1400" b="0" i="0" u="none" strike="noStrike">
                <a:solidFill>
                  <a:schemeClr val="lt1"/>
                </a:solidFill>
              </a:rPr>
              <a:t>•</a:t>
            </a:r>
            <a:r>
              <a:rPr lang="en-US" altLang="ko-KR" sz="1400" b="0" i="0" u="none" strike="noStrike">
                <a:solidFill>
                  <a:schemeClr val="lt1"/>
                </a:solidFill>
              </a:rPr>
              <a:t> </a:t>
            </a:r>
            <a:r>
              <a:rPr lang="ko-KR" altLang="en-US" sz="1400" b="0" i="0" u="none" strike="noStrike">
                <a:solidFill>
                  <a:schemeClr val="lt1"/>
                </a:solidFill>
              </a:rPr>
              <a:t> </a:t>
            </a:r>
            <a:r>
              <a:rPr lang="en-US" altLang="ko-KR" sz="1400" b="0" i="0" u="none" strike="noStrike">
                <a:solidFill>
                  <a:schemeClr val="lt1"/>
                </a:solidFill>
              </a:rPr>
              <a:t>GPS</a:t>
            </a:r>
            <a:r>
              <a:rPr lang="ko-KR" altLang="en-US" sz="1400" b="0" i="0" u="none" strike="noStrike">
                <a:solidFill>
                  <a:schemeClr val="lt1"/>
                </a:solidFill>
              </a:rPr>
              <a:t>상에서 센서가 장착된 도로에 접근하면서 알림이 울리는 것은 실제로 이동하면서 테스트한다</a:t>
            </a:r>
          </a:p>
          <a:p>
            <a:pPr algn="just">
              <a:lnSpc>
                <a:spcPct val="180000"/>
              </a:lnSpc>
              <a:spcBef>
                <a:spcPts val="0"/>
              </a:spcBef>
              <a:spcAft>
                <a:spcPts val="0"/>
              </a:spcAft>
              <a:tabLst>
                <a:tab pos="5400040" algn="r"/>
              </a:tabLst>
              <a:defRPr/>
            </a:pPr>
            <a:endParaRPr lang="ko-KR" altLang="en-US" sz="1400" b="0" i="0" u="none" strike="noStrike">
              <a:solidFill>
                <a:schemeClr val="lt1"/>
              </a:solidFill>
            </a:endParaRPr>
          </a:p>
          <a:p>
            <a:pPr algn="just">
              <a:lnSpc>
                <a:spcPct val="180000"/>
              </a:lnSpc>
              <a:spcBef>
                <a:spcPts val="0"/>
              </a:spcBef>
              <a:spcAft>
                <a:spcPts val="0"/>
              </a:spcAft>
              <a:tabLst>
                <a:tab pos="5400040" algn="r"/>
              </a:tabLst>
              <a:defRPr/>
            </a:pPr>
            <a:r>
              <a:rPr sz="1400" b="0" i="0" u="none" strike="noStrike">
                <a:solidFill>
                  <a:schemeClr val="lt1"/>
                </a:solidFill>
              </a:rPr>
              <a:t>•</a:t>
            </a:r>
            <a:r>
              <a:rPr lang="en-US" altLang="ko-KR" sz="1400" b="0" i="0" u="none" strike="noStrike">
                <a:solidFill>
                  <a:schemeClr val="lt1"/>
                </a:solidFill>
              </a:rPr>
              <a:t> </a:t>
            </a:r>
            <a:r>
              <a:rPr kumimoji="0" lang="ko-KR" altLang="en-US" sz="1400" b="0" i="0" u="none" strike="noStrike" kern="1200" cap="none" spc="-150" normalizeH="0" baseline="0">
                <a:solidFill>
                  <a:srgbClr val="FFFFFF"/>
                </a:solidFill>
                <a:latin typeface="함초롬바탕"/>
                <a:ea typeface="함초롬바탕"/>
                <a:cs typeface="함초롬바탕"/>
              </a:rPr>
              <a:t>어플에서는 도로상황 보기를 누르면 자신의 위치와 주변 도로들의 상황을 볼 수 있다.</a:t>
            </a:r>
          </a:p>
          <a:p>
            <a:pPr algn="just">
              <a:lnSpc>
                <a:spcPct val="180000"/>
              </a:lnSpc>
              <a:spcBef>
                <a:spcPts val="0"/>
              </a:spcBef>
              <a:spcAft>
                <a:spcPts val="0"/>
              </a:spcAft>
              <a:tabLst>
                <a:tab pos="5400040" algn="r"/>
              </a:tabLst>
              <a:defRPr/>
            </a:pPr>
            <a:endParaRPr kumimoji="0" lang="ko-KR" altLang="en-US" sz="1400" b="0" i="0" u="none" strike="noStrike" kern="1200" cap="none" spc="-150" normalizeH="0" baseline="0">
              <a:solidFill>
                <a:srgbClr val="FFFFFF"/>
              </a:solidFill>
              <a:latin typeface="함초롬바탕"/>
              <a:ea typeface="함초롬바탕"/>
              <a:cs typeface="함초롬바탕"/>
            </a:endParaRPr>
          </a:p>
          <a:p>
            <a:pPr algn="just">
              <a:lnSpc>
                <a:spcPct val="180000"/>
              </a:lnSpc>
              <a:spcBef>
                <a:spcPts val="0"/>
              </a:spcBef>
              <a:spcAft>
                <a:spcPts val="0"/>
              </a:spcAft>
              <a:tabLst>
                <a:tab pos="5400040" algn="r"/>
              </a:tabLst>
              <a:defRPr/>
            </a:pPr>
            <a:r>
              <a:rPr sz="1400" b="0" i="0" u="none" strike="noStrike">
                <a:solidFill>
                  <a:schemeClr val="lt1"/>
                </a:solidFill>
              </a:rPr>
              <a:t>•</a:t>
            </a:r>
            <a:r>
              <a:rPr lang="en-US" altLang="ko-KR" sz="1400" b="0" i="0" u="none" strike="noStrike">
                <a:solidFill>
                  <a:schemeClr val="lt1"/>
                </a:solidFill>
              </a:rPr>
              <a:t> </a:t>
            </a:r>
            <a:r>
              <a:rPr kumimoji="0" lang="ko-KR" altLang="en-US" sz="1400" b="0" i="0" u="none" strike="noStrike" kern="1200" cap="none" spc="-150" normalizeH="0" baseline="0">
                <a:solidFill>
                  <a:srgbClr val="FFFFFF"/>
                </a:solidFill>
                <a:latin typeface="함초롬바탕"/>
                <a:ea typeface="함초롬바탕"/>
                <a:cs typeface="함초롬바탕"/>
              </a:rPr>
              <a:t>블랙아이스의 위험이 없을 때 : 아두이노와 라즈베리파이의 데이터들이 웹서버로 전달되고, 어플에는 위험알림이 가지 않는다. 전달된 데이터는 DB에 저장된다.</a:t>
            </a:r>
          </a:p>
          <a:p>
            <a:pPr algn="just">
              <a:lnSpc>
                <a:spcPct val="180000"/>
              </a:lnSpc>
              <a:spcBef>
                <a:spcPts val="0"/>
              </a:spcBef>
              <a:spcAft>
                <a:spcPts val="0"/>
              </a:spcAft>
              <a:tabLst>
                <a:tab pos="5400040" algn="r"/>
              </a:tabLst>
              <a:defRPr/>
            </a:pPr>
            <a:endParaRPr kumimoji="0" lang="ko-KR" altLang="en-US" sz="1400" b="0" i="0" u="none" strike="noStrike" kern="1200" cap="none" spc="-150" normalizeH="0" baseline="0">
              <a:solidFill>
                <a:srgbClr val="FFFFFF"/>
              </a:solidFill>
              <a:latin typeface="함초롬바탕"/>
              <a:ea typeface="함초롬바탕"/>
              <a:cs typeface="함초롬바탕"/>
            </a:endParaRPr>
          </a:p>
          <a:p>
            <a:pPr algn="just">
              <a:lnSpc>
                <a:spcPct val="180000"/>
              </a:lnSpc>
              <a:spcBef>
                <a:spcPts val="0"/>
              </a:spcBef>
              <a:spcAft>
                <a:spcPts val="0"/>
              </a:spcAft>
              <a:tabLst>
                <a:tab pos="5400040" algn="r"/>
              </a:tabLst>
              <a:defRPr/>
            </a:pPr>
            <a:r>
              <a:rPr sz="1400" b="0" i="0" u="none" strike="noStrike">
                <a:solidFill>
                  <a:schemeClr val="lt1"/>
                </a:solidFill>
              </a:rPr>
              <a:t>•</a:t>
            </a:r>
            <a:r>
              <a:rPr lang="en-US" altLang="ko-KR" sz="1400" b="0" i="0" u="none" strike="noStrike">
                <a:solidFill>
                  <a:schemeClr val="lt1"/>
                </a:solidFill>
              </a:rPr>
              <a:t> </a:t>
            </a:r>
            <a:r>
              <a:rPr kumimoji="0" lang="ko-KR" altLang="en-US" sz="1400" b="0" i="0" u="none" strike="noStrike" kern="1200" cap="none" spc="-150" normalizeH="0" baseline="0">
                <a:solidFill>
                  <a:srgbClr val="FFFFFF"/>
                </a:solidFill>
                <a:latin typeface="함초롬바탕"/>
                <a:ea typeface="함초롬바탕"/>
                <a:cs typeface="함초롬바탕"/>
              </a:rPr>
              <a:t>블랙아이스의 위험이 있을 때 : 아두이노와 라즈베리파이에서 웹서버로 전달된 데이터들이 블랙아이스 발생 조건을 만족하면 어플로 위험을 알린다.</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48" name="표 47"/>
          <p:cNvGraphicFramePr>
            <a:graphicFrameLocks noGrp="1"/>
          </p:cNvGraphicFramePr>
          <p:nvPr/>
        </p:nvGraphicFramePr>
        <p:xfrm>
          <a:off x="1638617" y="1907058"/>
          <a:ext cx="5866765" cy="4486021"/>
        </p:xfrm>
        <a:graphic>
          <a:graphicData uri="http://schemas.openxmlformats.org/drawingml/2006/table">
            <a:tbl>
              <a:tblPr firstRow="1" bandRow="1"/>
              <a:tblGrid>
                <a:gridCol w="648716">
                  <a:extLst>
                    <a:ext uri="{9D8B030D-6E8A-4147-A177-3AD203B41FA5}">
                      <a16:colId xmlns:a16="http://schemas.microsoft.com/office/drawing/2014/main" val="20000"/>
                    </a:ext>
                  </a:extLst>
                </a:gridCol>
                <a:gridCol w="1794256">
                  <a:extLst>
                    <a:ext uri="{9D8B030D-6E8A-4147-A177-3AD203B41FA5}">
                      <a16:colId xmlns:a16="http://schemas.microsoft.com/office/drawing/2014/main" val="20001"/>
                    </a:ext>
                  </a:extLst>
                </a:gridCol>
                <a:gridCol w="1761490">
                  <a:extLst>
                    <a:ext uri="{9D8B030D-6E8A-4147-A177-3AD203B41FA5}">
                      <a16:colId xmlns:a16="http://schemas.microsoft.com/office/drawing/2014/main" val="20002"/>
                    </a:ext>
                  </a:extLst>
                </a:gridCol>
                <a:gridCol w="1662303">
                  <a:extLst>
                    <a:ext uri="{9D8B030D-6E8A-4147-A177-3AD203B41FA5}">
                      <a16:colId xmlns:a16="http://schemas.microsoft.com/office/drawing/2014/main" val="20003"/>
                    </a:ext>
                  </a:extLst>
                </a:gridCol>
              </a:tblGrid>
              <a:tr h="364109">
                <a:tc>
                  <a:txBody>
                    <a:bodyPr/>
                    <a:lstStyle/>
                    <a:p>
                      <a:pPr>
                        <a:defRPr/>
                      </a:pPr>
                      <a:endParaRPr lang="ko-KR" altLang="en-US"/>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차수빈</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권오제</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천세빈</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extLst>
                  <a:ext uri="{0D108BD9-81ED-4DB2-BD59-A6C34878D82A}">
                    <a16:rowId xmlns:a16="http://schemas.microsoft.com/office/drawing/2014/main" val="10000"/>
                  </a:ext>
                </a:extLst>
              </a:tr>
              <a:tr h="1478788">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자료수집</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defRPr/>
                      </a:pPr>
                      <a:endParaRPr lang="ko-KR" altLang="en-US">
                        <a:solidFill>
                          <a:schemeClr val="lt1"/>
                        </a:solidFill>
                      </a:endParaRPr>
                    </a:p>
                    <a:p>
                      <a:pPr algn="just">
                        <a:lnSpc>
                          <a:spcPct val="160000"/>
                        </a:lnSpc>
                        <a:spcBef>
                          <a:spcPts val="0"/>
                        </a:spcBef>
                        <a:spcAft>
                          <a:spcPts val="0"/>
                        </a:spcAft>
                        <a:defRPr/>
                      </a:pPr>
                      <a:r>
                        <a:rPr sz="1000" b="0" i="0" u="none" strike="noStrike">
                          <a:solidFill>
                            <a:schemeClr val="lt1"/>
                          </a:solidFill>
                          <a:latin typeface="함초롬바탕"/>
                          <a:ea typeface="함초롬바탕"/>
                        </a:rPr>
                        <a:t>• 블랙 아이스 사례 조사</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Pi </a:t>
                      </a:r>
                      <a:r>
                        <a:rPr sz="1000" b="0" i="0" u="none" strike="noStrike">
                          <a:solidFill>
                            <a:schemeClr val="lt1"/>
                          </a:solidFill>
                          <a:latin typeface="함초롬바탕"/>
                          <a:ea typeface="함초롬바탕"/>
                        </a:rPr>
                        <a:t>카메라 스트리밍 방법</a:t>
                      </a:r>
                    </a:p>
                    <a:p>
                      <a:pPr algn="just">
                        <a:lnSpc>
                          <a:spcPct val="160000"/>
                        </a:lnSpc>
                        <a:spcBef>
                          <a:spcPts val="0"/>
                        </a:spcBef>
                        <a:spcAft>
                          <a:spcPts val="0"/>
                        </a:spcAft>
                        <a:defRPr/>
                      </a:pPr>
                      <a:r>
                        <a:rPr sz="1000" b="0" i="0" u="none" strike="noStrike">
                          <a:solidFill>
                            <a:schemeClr val="lt1"/>
                          </a:solidFill>
                          <a:latin typeface="함초롬바탕"/>
                          <a:ea typeface="함초롬바탕"/>
                        </a:rPr>
                        <a:t>• 라즈베리 노트북 원격 연결 방법</a:t>
                      </a:r>
                    </a:p>
                    <a:p>
                      <a:pPr algn="just">
                        <a:lnSpc>
                          <a:spcPct val="160000"/>
                        </a:lnSpc>
                        <a:spcBef>
                          <a:spcPts val="0"/>
                        </a:spcBef>
                        <a:spcAft>
                          <a:spcPts val="0"/>
                        </a:spcAft>
                        <a:defRPr/>
                      </a:pPr>
                      <a:endParaRPr sz="1000" b="0" i="0" u="none" strike="noStrike">
                        <a:solidFill>
                          <a:schemeClr val="lt1"/>
                        </a:solidFill>
                        <a:latin typeface="함초롬바탕"/>
                        <a:ea typeface="함초롬바탕"/>
                      </a:endParaRP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just">
                        <a:lnSpc>
                          <a:spcPct val="160000"/>
                        </a:lnSpc>
                        <a:spcBef>
                          <a:spcPts val="0"/>
                        </a:spcBef>
                        <a:spcAft>
                          <a:spcPts val="0"/>
                        </a:spcAft>
                        <a:defRPr/>
                      </a:pPr>
                      <a:r>
                        <a:rPr sz="1000" b="0" i="0" u="none" strike="noStrike">
                          <a:solidFill>
                            <a:schemeClr val="lt1"/>
                          </a:solidFill>
                          <a:latin typeface="함초롬바탕"/>
                          <a:ea typeface="함초롬바탕"/>
                        </a:rPr>
                        <a:t>• 블랙 아이스 사례 조사</a:t>
                      </a:r>
                    </a:p>
                    <a:p>
                      <a:pPr algn="just">
                        <a:lnSpc>
                          <a:spcPct val="160000"/>
                        </a:lnSpc>
                        <a:spcBef>
                          <a:spcPts val="0"/>
                        </a:spcBef>
                        <a:spcAft>
                          <a:spcPts val="0"/>
                        </a:spcAft>
                        <a:defRPr/>
                      </a:pPr>
                      <a:r>
                        <a:rPr sz="1000" b="0" i="0" u="none" strike="noStrike">
                          <a:solidFill>
                            <a:schemeClr val="lt1"/>
                          </a:solidFill>
                          <a:latin typeface="함초롬바탕"/>
                          <a:ea typeface="함초롬바탕"/>
                        </a:rPr>
                        <a:t>• 라즈베리파이와 어플간의 통신 방법</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GPS API </a:t>
                      </a:r>
                      <a:r>
                        <a:rPr sz="1000" b="0" i="0" u="none" strike="noStrike">
                          <a:solidFill>
                            <a:schemeClr val="lt1"/>
                          </a:solidFill>
                          <a:latin typeface="함초롬바탕"/>
                          <a:ea typeface="함초롬바탕"/>
                        </a:rPr>
                        <a:t>활용 방법</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just">
                        <a:lnSpc>
                          <a:spcPct val="160000"/>
                        </a:lnSpc>
                        <a:spcBef>
                          <a:spcPts val="0"/>
                        </a:spcBef>
                        <a:spcAft>
                          <a:spcPts val="0"/>
                        </a:spcAft>
                        <a:defRPr/>
                      </a:pPr>
                      <a:r>
                        <a:rPr sz="1000" b="0" i="0" u="none" strike="noStrike">
                          <a:solidFill>
                            <a:schemeClr val="lt1"/>
                          </a:solidFill>
                          <a:latin typeface="함초롬바탕"/>
                          <a:ea typeface="함초롬바탕"/>
                        </a:rPr>
                        <a:t>• 블랙 아이스 사례 조사</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DB </a:t>
                      </a:r>
                      <a:r>
                        <a:rPr sz="1000" b="0" i="0" u="none" strike="noStrike">
                          <a:solidFill>
                            <a:schemeClr val="lt1"/>
                          </a:solidFill>
                          <a:latin typeface="함초롬바탕"/>
                          <a:ea typeface="함초롬바탕"/>
                        </a:rPr>
                        <a:t>연결 방법</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DB </a:t>
                      </a:r>
                      <a:r>
                        <a:rPr sz="1000" b="0" i="0" u="none" strike="noStrike">
                          <a:solidFill>
                            <a:schemeClr val="lt1"/>
                          </a:solidFill>
                          <a:latin typeface="함초롬바탕"/>
                          <a:ea typeface="함초롬바탕"/>
                        </a:rPr>
                        <a:t>환경 구축에 필요한 기술 조사</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867283">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설계</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just">
                        <a:lnSpc>
                          <a:spcPct val="160000"/>
                        </a:lnSpc>
                        <a:spcBef>
                          <a:spcPts val="0"/>
                        </a:spcBef>
                        <a:spcAft>
                          <a:spcPts val="0"/>
                        </a:spcAft>
                        <a:defRPr/>
                      </a:pPr>
                      <a:r>
                        <a:rPr sz="1000" b="0" i="0" u="none" strike="noStrike">
                          <a:solidFill>
                            <a:schemeClr val="lt1"/>
                          </a:solidFill>
                          <a:latin typeface="함초롬바탕"/>
                          <a:ea typeface="함초롬바탕"/>
                        </a:rPr>
                        <a:t>• 라즈베리파이 설계</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Web Server </a:t>
                      </a:r>
                      <a:r>
                        <a:rPr sz="1000" b="0" i="0" u="none" strike="noStrike">
                          <a:solidFill>
                            <a:schemeClr val="lt1"/>
                          </a:solidFill>
                          <a:latin typeface="함초롬바탕"/>
                          <a:ea typeface="함초롬바탕"/>
                        </a:rPr>
                        <a:t>설계</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APP </a:t>
                      </a:r>
                      <a:r>
                        <a:rPr sz="1000" b="0" i="0" u="none" strike="noStrike">
                          <a:solidFill>
                            <a:schemeClr val="lt1"/>
                          </a:solidFill>
                          <a:latin typeface="함초롬바탕"/>
                          <a:ea typeface="함초롬바탕"/>
                        </a:rPr>
                        <a:t>설계</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Web Server </a:t>
                      </a:r>
                      <a:r>
                        <a:rPr sz="1000" b="0" i="0" u="none" strike="noStrike">
                          <a:solidFill>
                            <a:schemeClr val="lt1"/>
                          </a:solidFill>
                          <a:latin typeface="함초롬바탕"/>
                          <a:ea typeface="함초롬바탕"/>
                        </a:rPr>
                        <a:t>설계</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DB </a:t>
                      </a:r>
                      <a:r>
                        <a:rPr sz="1000" b="0" i="0" u="none" strike="noStrike">
                          <a:solidFill>
                            <a:schemeClr val="lt1"/>
                          </a:solidFill>
                          <a:latin typeface="함초롬바탕"/>
                          <a:ea typeface="함초롬바탕"/>
                        </a:rPr>
                        <a:t>설계</a:t>
                      </a:r>
                    </a:p>
                    <a:p>
                      <a:pPr algn="just">
                        <a:lnSpc>
                          <a:spcPct val="160000"/>
                        </a:lnSpc>
                        <a:spcBef>
                          <a:spcPts val="0"/>
                        </a:spcBef>
                        <a:spcAft>
                          <a:spcPts val="0"/>
                        </a:spcAft>
                        <a:defRPr/>
                      </a:pPr>
                      <a:r>
                        <a:rPr sz="1000" b="0" i="0" u="none" strike="noStrike">
                          <a:solidFill>
                            <a:schemeClr val="lt1"/>
                          </a:solidFill>
                          <a:latin typeface="함초롬바탕"/>
                          <a:ea typeface="함초롬바탕"/>
                        </a:rPr>
                        <a:t>• </a:t>
                      </a:r>
                      <a:r>
                        <a:rPr lang="EN-US" sz="1000" b="0" i="0" u="none" strike="noStrike">
                          <a:solidFill>
                            <a:schemeClr val="lt1"/>
                          </a:solidFill>
                          <a:latin typeface="함초롬바탕"/>
                          <a:ea typeface="함초롬바탕"/>
                        </a:rPr>
                        <a:t>Web Server </a:t>
                      </a:r>
                      <a:r>
                        <a:rPr sz="1000" b="0" i="0" u="none" strike="noStrike">
                          <a:solidFill>
                            <a:schemeClr val="lt1"/>
                          </a:solidFill>
                          <a:latin typeface="함초롬바탕"/>
                          <a:ea typeface="함초롬바탕"/>
                        </a:rPr>
                        <a:t>디자인</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867283">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구현</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867156">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테스트</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defRPr/>
                      </a:pPr>
                      <a:r>
                        <a:rPr lang="en-US" altLang="ko-KR">
                          <a:solidFill>
                            <a:schemeClr val="lt1"/>
                          </a:solidFill>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bl>
          </a:graphicData>
        </a:graphic>
      </p:graphicFrame>
      <p:sp>
        <p:nvSpPr>
          <p:cNvPr id="49" name="TextBox 32"/>
          <p:cNvSpPr txBox="1"/>
          <p:nvPr/>
        </p:nvSpPr>
        <p:spPr>
          <a:xfrm>
            <a:off x="1161142" y="887163"/>
            <a:ext cx="1568723" cy="511107"/>
          </a:xfrm>
          <a:prstGeom prst="rect">
            <a:avLst/>
          </a:prstGeom>
          <a:noFill/>
        </p:spPr>
        <p:txBody>
          <a:bodyPr wrap="none">
            <a:spAutoFit/>
          </a:bodyPr>
          <a:lstStyle/>
          <a:p>
            <a:pPr marL="0" lvl="0" indent="0" algn="l" defTabSz="914400" rtl="0" eaLnBrk="1" latinLnBrk="1" hangingPunct="1">
              <a:lnSpc>
                <a:spcPct val="100000"/>
              </a:lnSpc>
              <a:spcBef>
                <a:spcPct val="0"/>
              </a:spcBef>
              <a:spcAft>
                <a:spcPts val="0"/>
              </a:spcAft>
              <a:buNone/>
              <a:defRPr/>
            </a:pPr>
            <a:r>
              <a:rPr kumimoji="0" lang="ko-KR" altLang="en-US" sz="2800" b="0" i="0" u="none" strike="noStrike" kern="1200" cap="none" spc="-150" normalizeH="0" baseline="0">
                <a:solidFill>
                  <a:srgbClr val="FFFFFF"/>
                </a:solidFill>
                <a:latin typeface="나눔바른고딕"/>
                <a:ea typeface="나눔바른고딕"/>
              </a:rPr>
              <a:t>업무 분담</a:t>
            </a:r>
          </a:p>
        </p:txBody>
      </p:sp>
      <p:sp>
        <p:nvSpPr>
          <p:cNvPr id="50" name="육각형 25"/>
          <p:cNvSpPr/>
          <p:nvPr/>
        </p:nvSpPr>
        <p:spPr>
          <a:xfrm rot="5400000">
            <a:off x="635392" y="920863"/>
            <a:ext cx="525780" cy="453259"/>
          </a:xfrm>
          <a:prstGeom prst="hexagon">
            <a:avLst>
              <a:gd name="adj" fmla="val 25000"/>
              <a:gd name="vf" fmla="val 115470"/>
            </a:avLst>
          </a:prstGeom>
          <a:noFill/>
          <a:ln w="28575" cap="flat" cmpd="sng" algn="ctr">
            <a:solidFill>
              <a:srgbClr val="1176C8">
                <a:alpha val="100000"/>
              </a:srgbClr>
            </a:solidFill>
            <a:prstDash val="solid"/>
            <a:miter/>
          </a:ln>
        </p:spPr>
        <p:txBody>
          <a:bodyPr anchor="ctr"/>
          <a:lstStyle/>
          <a:p>
            <a:pPr marL="0" indent="0" algn="ctr" defTabSz="914400" rtl="0" eaLnBrk="1" latinLnBrk="1" hangingPunct="1">
              <a:lnSpc>
                <a:spcPct val="100000"/>
              </a:lnSpc>
              <a:spcBef>
                <a:spcPct val="0"/>
              </a:spcBef>
              <a:spcAft>
                <a:spcPts val="0"/>
              </a:spcAft>
              <a:buNone/>
              <a:defRPr/>
            </a:pPr>
            <a:endParaRPr kumimoji="0" lang="ko-KR" altLang="en-US" sz="1800" b="0" i="0" u="none" strike="noStrike" kern="1200" cap="none" spc="0" normalizeH="0" baseline="0">
              <a:solidFill>
                <a:srgbClr val="FFFFFF"/>
              </a:solidFill>
              <a:latin typeface="나눔고딕 ExtraBold"/>
              <a:ea typeface="나눔고딕 ExtraBold"/>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30260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수행 일정</a:t>
            </a:r>
          </a:p>
        </p:txBody>
      </p:sp>
      <p:graphicFrame>
        <p:nvGraphicFramePr>
          <p:cNvPr id="42" name="표 41"/>
          <p:cNvGraphicFramePr>
            <a:graphicFrameLocks noGrp="1"/>
          </p:cNvGraphicFramePr>
          <p:nvPr/>
        </p:nvGraphicFramePr>
        <p:xfrm>
          <a:off x="1416685" y="2390775"/>
          <a:ext cx="6310630" cy="3949337"/>
        </p:xfrm>
        <a:graphic>
          <a:graphicData uri="http://schemas.openxmlformats.org/drawingml/2006/table">
            <a:tbl>
              <a:tblPr firstRow="1" bandRow="1"/>
              <a:tblGrid>
                <a:gridCol w="543560">
                  <a:extLst>
                    <a:ext uri="{9D8B030D-6E8A-4147-A177-3AD203B41FA5}">
                      <a16:colId xmlns:a16="http://schemas.microsoft.com/office/drawing/2014/main" val="20000"/>
                    </a:ext>
                  </a:extLst>
                </a:gridCol>
                <a:gridCol w="944880">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56870">
                  <a:extLst>
                    <a:ext uri="{9D8B030D-6E8A-4147-A177-3AD203B41FA5}">
                      <a16:colId xmlns:a16="http://schemas.microsoft.com/office/drawing/2014/main" val="20003"/>
                    </a:ext>
                  </a:extLst>
                </a:gridCol>
                <a:gridCol w="363855">
                  <a:extLst>
                    <a:ext uri="{9D8B030D-6E8A-4147-A177-3AD203B41FA5}">
                      <a16:colId xmlns:a16="http://schemas.microsoft.com/office/drawing/2014/main" val="20004"/>
                    </a:ext>
                  </a:extLst>
                </a:gridCol>
                <a:gridCol w="356870">
                  <a:extLst>
                    <a:ext uri="{9D8B030D-6E8A-4147-A177-3AD203B41FA5}">
                      <a16:colId xmlns:a16="http://schemas.microsoft.com/office/drawing/2014/main" val="20005"/>
                    </a:ext>
                  </a:extLst>
                </a:gridCol>
                <a:gridCol w="356870">
                  <a:extLst>
                    <a:ext uri="{9D8B030D-6E8A-4147-A177-3AD203B41FA5}">
                      <a16:colId xmlns:a16="http://schemas.microsoft.com/office/drawing/2014/main" val="20006"/>
                    </a:ext>
                  </a:extLst>
                </a:gridCol>
                <a:gridCol w="357505">
                  <a:extLst>
                    <a:ext uri="{9D8B030D-6E8A-4147-A177-3AD203B41FA5}">
                      <a16:colId xmlns:a16="http://schemas.microsoft.com/office/drawing/2014/main" val="20007"/>
                    </a:ext>
                  </a:extLst>
                </a:gridCol>
                <a:gridCol w="356870">
                  <a:extLst>
                    <a:ext uri="{9D8B030D-6E8A-4147-A177-3AD203B41FA5}">
                      <a16:colId xmlns:a16="http://schemas.microsoft.com/office/drawing/2014/main" val="20008"/>
                    </a:ext>
                  </a:extLst>
                </a:gridCol>
                <a:gridCol w="356870">
                  <a:extLst>
                    <a:ext uri="{9D8B030D-6E8A-4147-A177-3AD203B41FA5}">
                      <a16:colId xmlns:a16="http://schemas.microsoft.com/office/drawing/2014/main" val="20009"/>
                    </a:ext>
                  </a:extLst>
                </a:gridCol>
                <a:gridCol w="357505">
                  <a:extLst>
                    <a:ext uri="{9D8B030D-6E8A-4147-A177-3AD203B41FA5}">
                      <a16:colId xmlns:a16="http://schemas.microsoft.com/office/drawing/2014/main" val="20010"/>
                    </a:ext>
                  </a:extLst>
                </a:gridCol>
                <a:gridCol w="356870">
                  <a:extLst>
                    <a:ext uri="{9D8B030D-6E8A-4147-A177-3AD203B41FA5}">
                      <a16:colId xmlns:a16="http://schemas.microsoft.com/office/drawing/2014/main" val="20011"/>
                    </a:ext>
                  </a:extLst>
                </a:gridCol>
                <a:gridCol w="366395">
                  <a:extLst>
                    <a:ext uri="{9D8B030D-6E8A-4147-A177-3AD203B41FA5}">
                      <a16:colId xmlns:a16="http://schemas.microsoft.com/office/drawing/2014/main" val="20012"/>
                    </a:ext>
                  </a:extLst>
                </a:gridCol>
                <a:gridCol w="870585">
                  <a:extLst>
                    <a:ext uri="{9D8B030D-6E8A-4147-A177-3AD203B41FA5}">
                      <a16:colId xmlns:a16="http://schemas.microsoft.com/office/drawing/2014/main" val="20013"/>
                    </a:ext>
                  </a:extLst>
                </a:gridCol>
              </a:tblGrid>
              <a:tr h="535340">
                <a:tc>
                  <a:txBody>
                    <a:bodyPr/>
                    <a:lstStyle/>
                    <a:p>
                      <a:pPr algn="ctr">
                        <a:spcBef>
                          <a:spcPts val="0"/>
                        </a:spcBef>
                        <a:spcAft>
                          <a:spcPts val="0"/>
                        </a:spcAft>
                        <a:defRPr/>
                      </a:pPr>
                      <a:r>
                        <a:rPr sz="800" b="0" i="0" u="none" strike="noStrike">
                          <a:solidFill>
                            <a:srgbClr val="000000"/>
                          </a:solidFill>
                          <a:latin typeface="맑은 고딕"/>
                          <a:ea typeface="맑은 고딕"/>
                        </a:rPr>
                        <a:t>항목</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indent="406400" algn="just">
                        <a:spcBef>
                          <a:spcPts val="0"/>
                        </a:spcBef>
                        <a:spcAft>
                          <a:spcPts val="0"/>
                        </a:spcAft>
                        <a:defRPr/>
                      </a:pPr>
                      <a:r>
                        <a:rPr sz="800" b="0" i="0" u="none" strike="noStrike">
                          <a:solidFill>
                            <a:schemeClr val="lt1"/>
                          </a:solidFill>
                          <a:latin typeface="맑은 고딕"/>
                          <a:ea typeface="맑은 고딕"/>
                        </a:rPr>
                        <a:t>월 </a:t>
                      </a:r>
                      <a:endParaRPr sz="800" b="0" i="0" u="none" strike="noStrike">
                        <a:solidFill>
                          <a:srgbClr val="000000"/>
                        </a:solidFill>
                        <a:latin typeface="맑은 고딕"/>
                        <a:ea typeface="맑은 고딕"/>
                      </a:endParaRPr>
                    </a:p>
                    <a:p>
                      <a:pPr indent="406400" algn="just">
                        <a:spcBef>
                          <a:spcPts val="0"/>
                        </a:spcBef>
                        <a:spcAft>
                          <a:spcPts val="0"/>
                        </a:spcAft>
                        <a:defRPr/>
                      </a:pPr>
                      <a:endParaRPr sz="800" b="0" i="0" u="none" strike="noStrike">
                        <a:solidFill>
                          <a:srgbClr val="000000"/>
                        </a:solidFill>
                        <a:latin typeface="맑은 고딕"/>
                        <a:ea typeface="맑은 고딕"/>
                      </a:endParaRPr>
                    </a:p>
                    <a:p>
                      <a:pPr indent="406400" algn="just">
                        <a:spcBef>
                          <a:spcPts val="0"/>
                        </a:spcBef>
                        <a:spcAft>
                          <a:spcPts val="0"/>
                        </a:spcAft>
                        <a:defRPr/>
                      </a:pPr>
                      <a:endParaRPr sz="800" b="0" i="0" u="none" strike="noStrike">
                        <a:solidFill>
                          <a:srgbClr val="000000"/>
                        </a:solidFill>
                        <a:latin typeface="맑은 고딕"/>
                        <a:ea typeface="맑은 고딕"/>
                      </a:endParaRPr>
                    </a:p>
                    <a:p>
                      <a:pPr algn="just">
                        <a:spcBef>
                          <a:spcPts val="0"/>
                        </a:spcBef>
                        <a:spcAft>
                          <a:spcPts val="0"/>
                        </a:spcAft>
                        <a:defRPr/>
                      </a:pPr>
                      <a:r>
                        <a:rPr sz="800" b="0" i="0" u="none" strike="noStrike">
                          <a:solidFill>
                            <a:schemeClr val="lt1"/>
                          </a:solidFill>
                          <a:latin typeface="맑은 고딕"/>
                          <a:ea typeface="맑은 고딕"/>
                        </a:rPr>
                        <a:t>상세내용</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lnTlToBr w="0">
                      <a:solidFill>
                        <a:srgbClr val="000000">
                          <a:alpha val="100000"/>
                        </a:srgbClr>
                      </a:solidFill>
                      <a:prstDash val="solid"/>
                    </a:lnTlToBr>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12</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1</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2</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3</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4</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5</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6</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7</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8</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9</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lang="EN-US" sz="800" b="0" i="0" u="none" strike="noStrike">
                          <a:solidFill>
                            <a:srgbClr val="000000"/>
                          </a:solidFill>
                          <a:latin typeface="맑은 고딕"/>
                          <a:ea typeface="맑은 고딕"/>
                        </a:rPr>
                        <a:t>10</a:t>
                      </a:r>
                      <a:r>
                        <a:rPr sz="800" b="0" i="0" u="none" strike="noStrike">
                          <a:solidFill>
                            <a:srgbClr val="000000"/>
                          </a:solidFill>
                          <a:latin typeface="맑은 고딕"/>
                          <a:ea typeface="맑은 고딕"/>
                        </a:rPr>
                        <a:t>월</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tc>
                  <a:txBody>
                    <a:bodyPr/>
                    <a:lstStyle/>
                    <a:p>
                      <a:pPr algn="ctr">
                        <a:spcBef>
                          <a:spcPts val="0"/>
                        </a:spcBef>
                        <a:spcAft>
                          <a:spcPts val="0"/>
                        </a:spcAft>
                        <a:defRPr/>
                      </a:pPr>
                      <a:r>
                        <a:rPr sz="800" b="0" i="0" u="none" strike="noStrike">
                          <a:solidFill>
                            <a:srgbClr val="000000"/>
                          </a:solidFill>
                          <a:latin typeface="맑은 고딕"/>
                          <a:ea typeface="맑은 고딕"/>
                        </a:rPr>
                        <a:t>산출물</a:t>
                      </a:r>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12700" cap="flat" cmpd="sng" algn="ctr">
                      <a:solidFill>
                        <a:schemeClr val="lt1"/>
                      </a:solidFill>
                      <a:prstDash val="solid"/>
                      <a:round/>
                      <a:headEnd w="med" len="med"/>
                      <a:tailEnd w="med" len="med"/>
                    </a:lnB>
                    <a:solidFill>
                      <a:srgbClr val="E7E6E6">
                        <a:alpha val="100000"/>
                      </a:srgbClr>
                    </a:solidFill>
                  </a:tcPr>
                </a:tc>
                <a:extLst>
                  <a:ext uri="{0D108BD9-81ED-4DB2-BD59-A6C34878D82A}">
                    <a16:rowId xmlns:a16="http://schemas.microsoft.com/office/drawing/2014/main" val="10000"/>
                  </a:ext>
                </a:extLst>
              </a:tr>
              <a:tr h="535340">
                <a:tc>
                  <a:txBody>
                    <a:bodyPr/>
                    <a:lstStyle/>
                    <a:p>
                      <a:pPr algn="ctr">
                        <a:spcBef>
                          <a:spcPts val="0"/>
                        </a:spcBef>
                        <a:spcAft>
                          <a:spcPts val="0"/>
                        </a:spcAft>
                        <a:defRPr/>
                      </a:pPr>
                      <a:r>
                        <a:rPr sz="800" b="0" i="0" u="none" strike="noStrike">
                          <a:solidFill>
                            <a:schemeClr val="lt1"/>
                          </a:solidFill>
                          <a:latin typeface="맑은 고딕"/>
                          <a:ea typeface="맑은 고딕"/>
                        </a:rPr>
                        <a:t>계획서 작성</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sz="800" b="0" i="0" u="none" strike="noStrike">
                          <a:solidFill>
                            <a:schemeClr val="lt1"/>
                          </a:solidFill>
                          <a:latin typeface="맑은 고딕"/>
                          <a:ea typeface="맑은 고딕"/>
                        </a:rPr>
                        <a:t>프로젝트 계획서</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제안서 작성</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spcBef>
                          <a:spcPts val="0"/>
                        </a:spcBef>
                        <a:spcAft>
                          <a:spcPts val="0"/>
                        </a:spcAft>
                        <a:defRPr/>
                      </a:pPr>
                      <a:r>
                        <a:rPr sz="800" b="0" i="0" u="none" strike="noStrike">
                          <a:solidFill>
                            <a:schemeClr val="lt1"/>
                          </a:solidFill>
                          <a:latin typeface="맑은 고딕"/>
                          <a:ea typeface="맑은 고딕"/>
                        </a:rPr>
                        <a:t>프로젝트계획서</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제안서</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발표자료</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515385">
                <a:tc>
                  <a:txBody>
                    <a:bodyPr/>
                    <a:lstStyle/>
                    <a:p>
                      <a:pPr algn="ctr">
                        <a:spcBef>
                          <a:spcPts val="0"/>
                        </a:spcBef>
                        <a:spcAft>
                          <a:spcPts val="0"/>
                        </a:spcAft>
                        <a:defRPr/>
                      </a:pPr>
                      <a:r>
                        <a:rPr sz="800" b="0" i="0" u="none" strike="noStrike">
                          <a:solidFill>
                            <a:schemeClr val="lt1"/>
                          </a:solidFill>
                          <a:latin typeface="맑은 고딕"/>
                          <a:ea typeface="맑은 고딕"/>
                        </a:rPr>
                        <a:t>요구사항 분석</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sz="800" b="0" i="0" u="none" strike="noStrike">
                          <a:solidFill>
                            <a:schemeClr val="lt1"/>
                          </a:solidFill>
                          <a:latin typeface="맑은 고딕"/>
                          <a:ea typeface="맑은 고딕"/>
                        </a:rPr>
                        <a:t>요구사항 정의 및 분석</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명세</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535340">
                <a:tc>
                  <a:txBody>
                    <a:bodyPr/>
                    <a:lstStyle/>
                    <a:p>
                      <a:pPr algn="ctr">
                        <a:spcBef>
                          <a:spcPts val="0"/>
                        </a:spcBef>
                        <a:spcAft>
                          <a:spcPts val="0"/>
                        </a:spcAft>
                        <a:defRPr/>
                      </a:pPr>
                      <a:r>
                        <a:rPr sz="800" b="0" i="0" u="none" strike="noStrike">
                          <a:solidFill>
                            <a:schemeClr val="lt1"/>
                          </a:solidFill>
                          <a:latin typeface="맑은 고딕"/>
                          <a:ea typeface="맑은 고딕"/>
                        </a:rPr>
                        <a:t>설계</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sz="800" b="0" i="0" u="none" strike="noStrike">
                          <a:solidFill>
                            <a:schemeClr val="lt1"/>
                          </a:solidFill>
                          <a:latin typeface="맑은 고딕"/>
                          <a:ea typeface="맑은 고딕"/>
                        </a:rPr>
                        <a:t>상세 설계</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제안서 발표</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spcBef>
                          <a:spcPts val="0"/>
                        </a:spcBef>
                        <a:spcAft>
                          <a:spcPts val="0"/>
                        </a:spcAft>
                        <a:defRPr/>
                      </a:pPr>
                      <a:r>
                        <a:rPr sz="800" b="0" i="0" u="none" strike="noStrike">
                          <a:solidFill>
                            <a:schemeClr val="lt1"/>
                          </a:solidFill>
                          <a:latin typeface="맑은 고딕"/>
                          <a:ea typeface="맑은 고딕"/>
                        </a:rPr>
                        <a:t>중간보고서</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515385">
                <a:tc>
                  <a:txBody>
                    <a:bodyPr/>
                    <a:lstStyle/>
                    <a:p>
                      <a:pPr algn="ctr">
                        <a:spcBef>
                          <a:spcPts val="0"/>
                        </a:spcBef>
                        <a:spcAft>
                          <a:spcPts val="0"/>
                        </a:spcAft>
                        <a:defRPr/>
                      </a:pPr>
                      <a:r>
                        <a:rPr sz="800" b="0" i="0" u="none" strike="noStrike">
                          <a:solidFill>
                            <a:schemeClr val="lt1"/>
                          </a:solidFill>
                          <a:latin typeface="맑은 고딕"/>
                          <a:ea typeface="맑은 고딕"/>
                        </a:rPr>
                        <a:t>구현</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sz="800" b="0" i="0" u="none" strike="noStrike">
                          <a:solidFill>
                            <a:schemeClr val="lt1"/>
                          </a:solidFill>
                          <a:latin typeface="맑은 고딕"/>
                          <a:ea typeface="맑은 고딕"/>
                        </a:rPr>
                        <a:t>코딩 작업</a:t>
                      </a:r>
                      <a:r>
                        <a:rPr lang="EN-US" sz="800" b="0" i="0" u="none" strike="noStrike">
                          <a:solidFill>
                            <a:schemeClr val="lt1"/>
                          </a:solidFill>
                          <a:latin typeface="맑은 고딕"/>
                          <a:ea typeface="맑은 고딕"/>
                        </a:rPr>
                        <a:t>(</a:t>
                      </a:r>
                      <a:r>
                        <a:rPr sz="800" b="0" i="0" u="none" strike="noStrike">
                          <a:solidFill>
                            <a:schemeClr val="lt1"/>
                          </a:solidFill>
                          <a:latin typeface="맑은 고딕"/>
                          <a:ea typeface="맑은 고딕"/>
                        </a:rPr>
                        <a:t>중간 발표</a:t>
                      </a:r>
                      <a:r>
                        <a:rPr lang="EN-US" sz="800" b="0" i="0" u="none" strike="noStrike">
                          <a:solidFill>
                            <a:schemeClr val="lt1"/>
                          </a:solidFill>
                          <a:latin typeface="맑은 고딕"/>
                          <a:ea typeface="맑은 고딕"/>
                        </a:rPr>
                        <a:t>)</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spcBef>
                          <a:spcPts val="0"/>
                        </a:spcBef>
                        <a:spcAft>
                          <a:spcPts val="0"/>
                        </a:spcAft>
                        <a:defRPr/>
                      </a:pPr>
                      <a:r>
                        <a:rPr sz="800" b="0" i="0" u="none" strike="noStrike">
                          <a:solidFill>
                            <a:schemeClr val="lt1"/>
                          </a:solidFill>
                          <a:latin typeface="맑은 고딕"/>
                          <a:ea typeface="맑은 고딕"/>
                        </a:rPr>
                        <a:t>소스코드</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데모버전</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319277">
                <a:tc rowSpan="2">
                  <a:txBody>
                    <a:bodyPr/>
                    <a:lstStyle/>
                    <a:p>
                      <a:pPr algn="ctr">
                        <a:spcBef>
                          <a:spcPts val="0"/>
                        </a:spcBef>
                        <a:spcAft>
                          <a:spcPts val="0"/>
                        </a:spcAft>
                        <a:defRPr/>
                      </a:pPr>
                      <a:r>
                        <a:rPr sz="800" b="0" i="0" u="none" strike="noStrike">
                          <a:solidFill>
                            <a:schemeClr val="lt1"/>
                          </a:solidFill>
                          <a:latin typeface="맑은 고딕"/>
                          <a:ea typeface="맑은 고딕"/>
                        </a:rPr>
                        <a:t>시험 및 데모</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lang="EN-US" sz="800" b="0" i="0" u="none" strike="noStrike">
                          <a:solidFill>
                            <a:schemeClr val="lt1"/>
                          </a:solidFill>
                          <a:latin typeface="맑은 고딕"/>
                          <a:ea typeface="맑은 고딕"/>
                        </a:rPr>
                        <a:t>1</a:t>
                      </a:r>
                      <a:r>
                        <a:rPr sz="800" b="0" i="0" u="none" strike="noStrike">
                          <a:solidFill>
                            <a:schemeClr val="lt1"/>
                          </a:solidFill>
                          <a:latin typeface="맑은 고딕"/>
                          <a:ea typeface="맑은 고딕"/>
                        </a:rPr>
                        <a:t>학기 최종 발표</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spcBef>
                          <a:spcPts val="0"/>
                        </a:spcBef>
                        <a:spcAft>
                          <a:spcPts val="0"/>
                        </a:spcAft>
                        <a:defRPr/>
                      </a:pPr>
                      <a:r>
                        <a:rPr sz="800" b="0" i="0" u="none" strike="noStrike">
                          <a:solidFill>
                            <a:schemeClr val="lt1"/>
                          </a:solidFill>
                          <a:latin typeface="맑은 고딕"/>
                          <a:ea typeface="맑은 고딕"/>
                        </a:rPr>
                        <a:t>중간보고서</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318589">
                <a:tc vMerge="1">
                  <a:txBody>
                    <a:bodyPr/>
                    <a:lstStyle/>
                    <a:p>
                      <a:pPr>
                        <a:defRPr/>
                      </a:pPr>
                      <a:endParaRPr lang="ko-KR" altLang="en-US"/>
                    </a:p>
                  </a:txBody>
                  <a:tcPr>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8509">
                      <a:solidFill>
                        <a:srgbClr val="0A0000">
                          <a:alpha val="100000"/>
                        </a:srgbClr>
                      </a:solidFill>
                      <a:prstDash val="solid"/>
                    </a:lnB>
                  </a:tcPr>
                </a:tc>
                <a:tc>
                  <a:txBody>
                    <a:bodyPr/>
                    <a:lstStyle/>
                    <a:p>
                      <a:pPr>
                        <a:spcBef>
                          <a:spcPts val="0"/>
                        </a:spcBef>
                        <a:spcAft>
                          <a:spcPts val="0"/>
                        </a:spcAft>
                        <a:defRPr/>
                      </a:pPr>
                      <a:r>
                        <a:rPr sz="800" b="0" i="0" u="none" strike="noStrike">
                          <a:solidFill>
                            <a:schemeClr val="lt1"/>
                          </a:solidFill>
                          <a:latin typeface="맑은 고딕"/>
                          <a:ea typeface="맑은 고딕"/>
                        </a:rPr>
                        <a:t>성능 개선</a:t>
                      </a:r>
                      <a:r>
                        <a:rPr lang="EN-US" sz="800" b="0" i="0" u="none" strike="noStrike">
                          <a:solidFill>
                            <a:schemeClr val="lt1"/>
                          </a:solidFill>
                          <a:latin typeface="맑은 고딕"/>
                          <a:ea typeface="맑은 고딕"/>
                        </a:rPr>
                        <a:t>(</a:t>
                      </a:r>
                      <a:r>
                        <a:rPr sz="800" b="0" i="0" u="none" strike="noStrike">
                          <a:solidFill>
                            <a:schemeClr val="lt1"/>
                          </a:solidFill>
                          <a:latin typeface="맑은 고딕"/>
                          <a:ea typeface="맑은 고딕"/>
                        </a:rPr>
                        <a:t>완성도 증가</a:t>
                      </a:r>
                      <a:r>
                        <a:rPr lang="EN-US" sz="800" b="0" i="0" u="none" strike="noStrike">
                          <a:solidFill>
                            <a:schemeClr val="lt1"/>
                          </a:solidFill>
                          <a:latin typeface="맑은 고딕"/>
                          <a:ea typeface="맑은 고딕"/>
                        </a:rPr>
                        <a:t>)</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just">
                        <a:spcBef>
                          <a:spcPts val="0"/>
                        </a:spcBef>
                        <a:spcAft>
                          <a:spcPts val="0"/>
                        </a:spcAft>
                        <a:defRPr/>
                      </a:pPr>
                      <a:r>
                        <a:rPr sz="800" b="0" i="0" u="none" strike="noStrike">
                          <a:solidFill>
                            <a:schemeClr val="lt1"/>
                          </a:solidFill>
                          <a:latin typeface="맑은 고딕"/>
                          <a:ea typeface="맑은 고딕"/>
                        </a:rPr>
                        <a:t>데모버전</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r h="535340">
                <a:tc>
                  <a:txBody>
                    <a:bodyPr/>
                    <a:lstStyle/>
                    <a:p>
                      <a:pPr algn="ctr">
                        <a:spcBef>
                          <a:spcPts val="0"/>
                        </a:spcBef>
                        <a:spcAft>
                          <a:spcPts val="0"/>
                        </a:spcAft>
                        <a:defRPr/>
                      </a:pPr>
                      <a:r>
                        <a:rPr sz="800" b="0" i="0" u="none" strike="noStrike">
                          <a:solidFill>
                            <a:schemeClr val="lt1"/>
                          </a:solidFill>
                          <a:latin typeface="맑은 고딕"/>
                          <a:ea typeface="맑은 고딕"/>
                        </a:rPr>
                        <a:t>보고서 </a:t>
                      </a:r>
                    </a:p>
                    <a:p>
                      <a:pPr algn="ctr">
                        <a:spcBef>
                          <a:spcPts val="0"/>
                        </a:spcBef>
                        <a:spcAft>
                          <a:spcPts val="0"/>
                        </a:spcAft>
                        <a:defRPr/>
                      </a:pPr>
                      <a:r>
                        <a:rPr sz="800" b="0" i="0" u="none" strike="noStrike">
                          <a:solidFill>
                            <a:schemeClr val="lt1"/>
                          </a:solidFill>
                          <a:latin typeface="맑은 고딕"/>
                          <a:ea typeface="맑은 고딕"/>
                        </a:rPr>
                        <a:t>작성</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spcBef>
                          <a:spcPts val="0"/>
                        </a:spcBef>
                        <a:spcAft>
                          <a:spcPts val="0"/>
                        </a:spcAft>
                        <a:defRPr/>
                      </a:pPr>
                      <a:r>
                        <a:rPr sz="800" b="0" i="0" u="none" strike="noStrike">
                          <a:solidFill>
                            <a:schemeClr val="lt1"/>
                          </a:solidFill>
                          <a:latin typeface="맑은 고딕"/>
                          <a:ea typeface="맑은 고딕"/>
                        </a:rPr>
                        <a:t>최종 보고서</a:t>
                      </a:r>
                      <a:r>
                        <a:rPr lang="EN-US" sz="800" b="0" i="0" u="none" strike="noStrike">
                          <a:solidFill>
                            <a:schemeClr val="lt1"/>
                          </a:solidFill>
                          <a:latin typeface="맑은 고딕"/>
                          <a:ea typeface="맑은 고딕"/>
                        </a:rPr>
                        <a:t>,</a:t>
                      </a:r>
                      <a:r>
                        <a:rPr sz="800" b="0" i="0" u="none" strike="noStrike">
                          <a:solidFill>
                            <a:schemeClr val="lt1"/>
                          </a:solidFill>
                          <a:latin typeface="맑은 고딕"/>
                          <a:ea typeface="맑은 고딕"/>
                        </a:rPr>
                        <a:t>논문 작성</a:t>
                      </a:r>
                    </a:p>
                    <a:p>
                      <a:pPr>
                        <a:spcBef>
                          <a:spcPts val="0"/>
                        </a:spcBef>
                        <a:spcAft>
                          <a:spcPts val="0"/>
                        </a:spcAft>
                        <a:defRPr/>
                      </a:pPr>
                      <a:r>
                        <a:rPr sz="800" b="0" i="0" u="none" strike="noStrike">
                          <a:solidFill>
                            <a:schemeClr val="lt1"/>
                          </a:solidFill>
                          <a:latin typeface="맑은 고딕"/>
                          <a:ea typeface="맑은 고딕"/>
                        </a:rPr>
                        <a:t>최종 발표</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defRPr/>
                      </a:pPr>
                      <a:endParaRPr lang="ko-KR" altLang="en-US">
                        <a:solidFill>
                          <a:schemeClr val="lt1"/>
                        </a:solidFill>
                      </a:endParaRP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solidFill>
                      <a:srgbClr val="808080">
                        <a:alpha val="100000"/>
                      </a:srgbClr>
                    </a:solidFill>
                  </a:tcPr>
                </a:tc>
                <a:tc>
                  <a:txBody>
                    <a:bodyPr/>
                    <a:lstStyle/>
                    <a:p>
                      <a:pPr algn="just">
                        <a:spcBef>
                          <a:spcPts val="0"/>
                        </a:spcBef>
                        <a:spcAft>
                          <a:spcPts val="0"/>
                        </a:spcAft>
                        <a:defRPr/>
                      </a:pPr>
                      <a:r>
                        <a:rPr sz="800" b="0" i="0" u="none" strike="noStrike">
                          <a:solidFill>
                            <a:schemeClr val="lt1"/>
                          </a:solidFill>
                          <a:latin typeface="맑은 고딕"/>
                          <a:ea typeface="맑은 고딕"/>
                        </a:rPr>
                        <a:t>최종보고서</a:t>
                      </a:r>
                      <a:r>
                        <a:rPr lang="EN-US" sz="800" b="0" i="0" u="none" strike="noStrike">
                          <a:solidFill>
                            <a:schemeClr val="lt1"/>
                          </a:solidFill>
                          <a:latin typeface="맑은 고딕"/>
                          <a:ea typeface="맑은 고딕"/>
                        </a:rPr>
                        <a:t>, </a:t>
                      </a:r>
                      <a:r>
                        <a:rPr sz="800" b="0" i="0" u="none" strike="noStrike">
                          <a:solidFill>
                            <a:schemeClr val="lt1"/>
                          </a:solidFill>
                          <a:latin typeface="맑은 고딕"/>
                          <a:ea typeface="맑은 고딕"/>
                        </a:rPr>
                        <a:t>발표자료</a:t>
                      </a:r>
                    </a:p>
                    <a:p>
                      <a:pPr algn="just">
                        <a:spcBef>
                          <a:spcPts val="0"/>
                        </a:spcBef>
                        <a:spcAft>
                          <a:spcPts val="0"/>
                        </a:spcAft>
                        <a:defRPr/>
                      </a:pPr>
                      <a:r>
                        <a:rPr sz="800" b="0" i="0" u="none" strike="noStrike">
                          <a:solidFill>
                            <a:schemeClr val="lt1"/>
                          </a:solidFill>
                          <a:latin typeface="맑은 고딕"/>
                          <a:ea typeface="맑은 고딕"/>
                        </a:rPr>
                        <a:t>논문</a:t>
                      </a:r>
                    </a:p>
                  </a:txBody>
                  <a:tcP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3273697"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필요기술 및 참고문헌</a:t>
            </a:r>
          </a:p>
        </p:txBody>
      </p:sp>
      <p:sp>
        <p:nvSpPr>
          <p:cNvPr id="41" name="TextBox 40"/>
          <p:cNvSpPr txBox="1"/>
          <p:nvPr/>
        </p:nvSpPr>
        <p:spPr>
          <a:xfrm>
            <a:off x="1042987" y="2000250"/>
            <a:ext cx="7696200" cy="4351020"/>
          </a:xfrm>
          <a:prstGeom prst="rect">
            <a:avLst/>
          </a:prstGeom>
          <a:noFill/>
        </p:spPr>
        <p:txBody>
          <a:bodyPr wrap="square">
            <a:spAutoFit/>
          </a:bodyPr>
          <a:lstStyle/>
          <a:p>
            <a:pPr>
              <a:defRPr/>
            </a:pPr>
            <a:r>
              <a:rPr lang="ko-KR" altLang="en-US" sz="2000" spc="-150">
                <a:solidFill>
                  <a:schemeClr val="bg1"/>
                </a:solidFill>
                <a:latin typeface="-윤디자인웹돋움"/>
                <a:ea typeface="-윤디자인웹돋움"/>
              </a:rPr>
              <a:t>관련연구</a:t>
            </a:r>
          </a:p>
          <a:p>
            <a:pPr>
              <a:defRPr/>
            </a:pPr>
            <a:r>
              <a:rPr lang="en-US" altLang="ko-KR" sz="2000" spc="-150">
                <a:solidFill>
                  <a:schemeClr val="bg1"/>
                </a:solidFill>
                <a:latin typeface="-윤디자인웹돋움"/>
                <a:ea typeface="-윤디자인웹돋움"/>
              </a:rPr>
              <a:t>----------------------------------------------------------------------------------------------------------------</a:t>
            </a:r>
          </a:p>
          <a:p>
            <a:pPr>
              <a:defRPr/>
            </a:pPr>
            <a:r>
              <a:rPr lang="en-US" altLang="en-US" sz="2000" spc="-150">
                <a:solidFill>
                  <a:schemeClr val="bg1"/>
                </a:solidFill>
                <a:latin typeface="-윤디자인웹돋움"/>
                <a:ea typeface="-윤디자인웹돋움"/>
                <a:hlinkClick r:id="rId3"/>
              </a:rPr>
              <a:t>http://www.engjournal.co.kr</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en-US" altLang="en-US" sz="2000" spc="-150">
                <a:solidFill>
                  <a:schemeClr val="bg1"/>
                </a:solidFill>
                <a:latin typeface="-윤디자인웹돋움"/>
                <a:ea typeface="-윤디자인웹돋움"/>
                <a:hlinkClick r:id="rId4"/>
              </a:rPr>
              <a:t>https://www.hankookilbo.com/News/Read/201912151899073820</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en-US" altLang="en-US" sz="2000" spc="-150">
                <a:solidFill>
                  <a:schemeClr val="bg1"/>
                </a:solidFill>
                <a:latin typeface="-윤디자인웹돋움"/>
                <a:ea typeface="-윤디자인웹돋움"/>
                <a:hlinkClick r:id="rId5"/>
              </a:rPr>
              <a:t>https://journals.sagepub.com/doi/full/10.1177/0020294019858088</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ko-KR" altLang="en-US" sz="2000" spc="-150">
                <a:solidFill>
                  <a:schemeClr val="bg1"/>
                </a:solidFill>
                <a:latin typeface="-윤디자인웹돋움"/>
                <a:ea typeface="-윤디자인웹돋움"/>
              </a:rPr>
              <a:t>참고 논문</a:t>
            </a:r>
          </a:p>
          <a:p>
            <a:pPr>
              <a:defRPr/>
            </a:pPr>
            <a:r>
              <a:rPr lang="en-US" altLang="ko-KR" sz="2000" spc="-150">
                <a:solidFill>
                  <a:schemeClr val="bg1"/>
                </a:solidFill>
                <a:latin typeface="-윤디자인웹돋움"/>
                <a:ea typeface="-윤디자인웹돋움"/>
              </a:rPr>
              <a:t>----------------------------------------------------------------------------------------------------------------</a:t>
            </a:r>
            <a:r>
              <a:rPr lang="en-US" altLang="ko-KR" sz="2000" spc="-150">
                <a:solidFill>
                  <a:schemeClr val="accent6"/>
                </a:solidFill>
                <a:latin typeface="-윤디자인웹돋움"/>
                <a:ea typeface="-윤디자인웹돋움"/>
              </a:rPr>
              <a:t>https://ultragarsas.ktu.lt/index.php/USnd/article/view/17021</a:t>
            </a:r>
          </a:p>
          <a:p>
            <a:pPr>
              <a:defRPr/>
            </a:pPr>
            <a:endParaRPr lang="en-US" altLang="ko-KR" sz="2000" spc="-150">
              <a:solidFill>
                <a:schemeClr val="accent6"/>
              </a:solidFill>
              <a:latin typeface="-윤디자인웹돋움"/>
              <a:ea typeface="-윤디자인웹돋움"/>
            </a:endParaRPr>
          </a:p>
          <a:p>
            <a:pPr>
              <a:defRPr/>
            </a:pPr>
            <a:r>
              <a:rPr lang="en-US" altLang="ko-KR" sz="2000" spc="-150">
                <a:solidFill>
                  <a:schemeClr val="accent6"/>
                </a:solidFill>
                <a:latin typeface="-윤디자인웹돋움"/>
                <a:ea typeface="-윤디자인웹돋움"/>
              </a:rPr>
              <a:t>https://www.koreascience.or.kr/article/CFKO202015463051464.page</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그룹 14"/>
          <p:cNvGrpSpPr/>
          <p:nvPr/>
        </p:nvGrpSpPr>
        <p:grpSpPr>
          <a:xfrm>
            <a:off x="0" y="1521618"/>
            <a:ext cx="9144000" cy="3814764"/>
            <a:chOff x="0" y="1521618"/>
            <a:chExt cx="9144000" cy="3814764"/>
          </a:xfrm>
        </p:grpSpPr>
        <p:pic>
          <p:nvPicPr>
            <p:cNvPr id="16" name="그림 15"/>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17" name="그림 16"/>
            <p:cNvPicPr>
              <a:picLocks noChangeAspect="1"/>
            </p:cNvPicPr>
            <p:nvPr/>
          </p:nvPicPr>
          <p:blipFill rotWithShape="1">
            <a:blip r:embed="rId2"/>
            <a:srcRect l="16620" r="16620" b="85450"/>
            <a:stretch>
              <a:fillRect/>
            </a:stretch>
          </p:blipFill>
          <p:spPr>
            <a:xfrm flipV="1">
              <a:off x="2457449" y="4837998"/>
              <a:ext cx="4533902" cy="498384"/>
            </a:xfrm>
            <a:prstGeom prst="rect">
              <a:avLst/>
            </a:prstGeom>
          </p:spPr>
        </p:pic>
        <p:sp>
          <p:nvSpPr>
            <p:cNvPr id="18" name="자유형 17"/>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solidFill>
                  <a:prstClr val="white"/>
                </a:solidFill>
                <a:latin typeface="나눔고딕 ExtraBold"/>
                <a:ea typeface="나눔고딕 ExtraBold"/>
              </a:endParaRPr>
            </a:p>
          </p:txBody>
        </p:sp>
      </p:grpSp>
      <p:sp>
        <p:nvSpPr>
          <p:cNvPr id="12" name="TextBox 11"/>
          <p:cNvSpPr txBox="1"/>
          <p:nvPr/>
        </p:nvSpPr>
        <p:spPr>
          <a:xfrm>
            <a:off x="3375660" y="3105835"/>
            <a:ext cx="2402205" cy="635585"/>
          </a:xfrm>
          <a:prstGeom prst="rect">
            <a:avLst/>
          </a:prstGeom>
          <a:noFill/>
          <a:scene3d>
            <a:camera prst="obliqueBottomLeft"/>
            <a:lightRig rig="threePt" dir="t"/>
          </a:scene3d>
        </p:spPr>
        <p:txBody>
          <a:bodyPr wrap="none">
            <a:spAutoFit/>
          </a:bodyPr>
          <a:lstStyle/>
          <a:p>
            <a:pPr algn="ctr">
              <a:defRPr/>
            </a:pPr>
            <a:r>
              <a:rPr lang="ko-KR" altLang="en-US" sz="3600" b="1">
                <a:solidFill>
                  <a:prstClr val="white"/>
                </a:solidFill>
                <a:latin typeface="나눔바른고딕"/>
                <a:ea typeface="나눔바른고딕"/>
              </a:rPr>
              <a:t>감사합니다</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300651"/>
          </a:xfrm>
          <a:prstGeom prst="rect">
            <a:avLst/>
          </a:prstGeom>
          <a:noFill/>
        </p:spPr>
        <p:txBody>
          <a:bodyPr wrap="square">
            <a:spAutoFit/>
          </a:bodyPr>
          <a:lstStyle/>
          <a:p>
            <a:pPr>
              <a:defRPr/>
            </a:pPr>
            <a:r>
              <a:rPr lang="ko-KR" altLang="en-US" sz="1400" spc="-150">
                <a:solidFill>
                  <a:schemeClr val="bg1"/>
                </a:solidFill>
                <a:latin typeface="함초롬바탕"/>
                <a:ea typeface="함초롬바탕"/>
                <a:cs typeface="함초롬바탕"/>
              </a:rPr>
              <a:t>블랙 아이스에 대한 카메라 센서 사용방법의 모호성과 예방 방법 부족하다</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1684016"/>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블랙아이스는 눈에 보이지 않을뿐더러 카메라센서로 잡아내기 힘듭니다</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그래서 저희는 카메라센서로는 블랙 아이스를 직접 검출하기보다는 눈에 보이는 비와 눈을 잡아내기로 했습니다</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블랙 아이스의 생성 시 물이 얼음으로 응고하는 단계에서 생겨나기 때문에 이와 같이 비와 눈을 잡아내기로 했습니다</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추가로 온습도 센서를 기존의 </a:t>
            </a:r>
            <a:r>
              <a:rPr kumimoji="0" lang="en-US" altLang="ko-KR" sz="1400" b="0" i="0" u="none" strike="noStrike" kern="1200" cap="none" spc="-150" normalizeH="0" baseline="0">
                <a:solidFill>
                  <a:srgbClr val="FFFFFF"/>
                </a:solidFill>
                <a:latin typeface="함초롬바탕"/>
                <a:ea typeface="함초롬바탕"/>
                <a:cs typeface="함초롬바탕"/>
              </a:rPr>
              <a:t>DHT-11</a:t>
            </a:r>
            <a:r>
              <a:rPr kumimoji="0" lang="ko-KR" altLang="en-US" sz="1400" b="0" i="0" u="none" strike="noStrike" kern="1200" cap="none" spc="-150" normalizeH="0" baseline="0">
                <a:solidFill>
                  <a:srgbClr val="FFFFFF"/>
                </a:solidFill>
                <a:latin typeface="함초롬바탕"/>
                <a:ea typeface="함초롬바탕"/>
                <a:cs typeface="함초롬바탕"/>
              </a:rPr>
              <a:t>에서 </a:t>
            </a:r>
            <a:r>
              <a:rPr kumimoji="0" lang="en-US" altLang="ko-KR" sz="1400" b="0" i="0" u="none" strike="noStrike" kern="1200" cap="none" spc="-150" normalizeH="0" baseline="0">
                <a:solidFill>
                  <a:srgbClr val="FFFFFF"/>
                </a:solidFill>
                <a:latin typeface="함초롬바탕"/>
                <a:ea typeface="함초롬바탕"/>
                <a:cs typeface="함초롬바탕"/>
              </a:rPr>
              <a:t>DHT-22</a:t>
            </a:r>
            <a:r>
              <a:rPr kumimoji="0" lang="ko-KR" altLang="en-US" sz="1400" b="0" i="0" u="none" strike="noStrike" kern="1200" cap="none" spc="-150" normalizeH="0" baseline="0">
                <a:solidFill>
                  <a:srgbClr val="FFFFFF"/>
                </a:solidFill>
                <a:latin typeface="함초롬바탕"/>
                <a:ea typeface="함초롬바탕"/>
                <a:cs typeface="함초롬바탕"/>
              </a:rPr>
              <a:t>로 정밀성을 높이고 빗물감지 센서를 도입하여</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비와 눈이 오는 상황을 감지할 수 있도록 하였습니다</a:t>
            </a:r>
          </a:p>
        </p:txBody>
      </p:sp>
      <p:graphicFrame>
        <p:nvGraphicFramePr>
          <p:cNvPr id="86" name="표 85"/>
          <p:cNvGraphicFramePr>
            <a:graphicFrameLocks noGrp="1"/>
          </p:cNvGraphicFramePr>
          <p:nvPr/>
        </p:nvGraphicFramePr>
        <p:xfrm>
          <a:off x="5803773" y="2227897"/>
          <a:ext cx="3219906" cy="2109156"/>
        </p:xfrm>
        <a:graphic>
          <a:graphicData uri="http://schemas.openxmlformats.org/drawingml/2006/table">
            <a:tbl>
              <a:tblPr firstRow="1" bandRow="1"/>
              <a:tblGrid>
                <a:gridCol w="1076164">
                  <a:extLst>
                    <a:ext uri="{9D8B030D-6E8A-4147-A177-3AD203B41FA5}">
                      <a16:colId xmlns:a16="http://schemas.microsoft.com/office/drawing/2014/main" val="20000"/>
                    </a:ext>
                  </a:extLst>
                </a:gridCol>
                <a:gridCol w="1071871">
                  <a:extLst>
                    <a:ext uri="{9D8B030D-6E8A-4147-A177-3AD203B41FA5}">
                      <a16:colId xmlns:a16="http://schemas.microsoft.com/office/drawing/2014/main" val="20001"/>
                    </a:ext>
                  </a:extLst>
                </a:gridCol>
                <a:gridCol w="1071871">
                  <a:extLst>
                    <a:ext uri="{9D8B030D-6E8A-4147-A177-3AD203B41FA5}">
                      <a16:colId xmlns:a16="http://schemas.microsoft.com/office/drawing/2014/main" val="20002"/>
                    </a:ext>
                  </a:extLst>
                </a:gridCol>
              </a:tblGrid>
              <a:tr h="198299">
                <a:tc>
                  <a:txBody>
                    <a:bodyPr/>
                    <a:lstStyle/>
                    <a:p>
                      <a:pPr>
                        <a:defRPr/>
                      </a:pPr>
                      <a:endParaRPr lang="ko-KR" altLang="en-US"/>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rgbClr val="000000"/>
                          </a:solidFill>
                          <a:latin typeface="함초롬바탕"/>
                          <a:ea typeface="함초롬바탕"/>
                        </a:rPr>
                        <a:t>DHT-11</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rgbClr val="000000"/>
                          </a:solidFill>
                          <a:latin typeface="함초롬바탕"/>
                          <a:ea typeface="함초롬바탕"/>
                        </a:rPr>
                        <a:t>DHT-22</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extLst>
                  <a:ext uri="{0D108BD9-81ED-4DB2-BD59-A6C34878D82A}">
                    <a16:rowId xmlns:a16="http://schemas.microsoft.com/office/drawing/2014/main" val="10000"/>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작동전압</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3.3~5 VDC</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3.3~5 VDC</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4191">
                      <a:solidFill>
                        <a:srgbClr val="000000">
                          <a:alpha val="100000"/>
                        </a:srgbClr>
                      </a:solidFill>
                      <a:prstDash val="soli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1"/>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온도 측정범위</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0~50</a:t>
                      </a:r>
                      <a:r>
                        <a:rPr sz="1000" b="0" i="0" u="none" strike="noStrike">
                          <a:solidFill>
                            <a:schemeClr val="lt1"/>
                          </a:solidFill>
                          <a:latin typeface="함초롬바탕"/>
                          <a:ea typeface="함초롬바탕"/>
                        </a:rPr>
                        <a:t>℃</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-40~80</a:t>
                      </a:r>
                      <a:r>
                        <a:rPr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2"/>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습도 측정오차</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r>
                        <a:rPr sz="1000" b="0" i="0" u="none" strike="noStrike">
                          <a:solidFill>
                            <a:schemeClr val="lt1"/>
                          </a:solidFill>
                          <a:latin typeface="함초롬바탕"/>
                          <a:ea typeface="함초롬바탕"/>
                        </a:rPr>
                        <a:t>℃</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0.5</a:t>
                      </a:r>
                      <a:r>
                        <a:rPr sz="1000" b="0" i="0" u="none" strike="noStrike">
                          <a:solidFill>
                            <a:schemeClr val="lt1"/>
                          </a:solidFill>
                          <a:latin typeface="함초롬바탕"/>
                          <a:ea typeface="함초롬바탕"/>
                        </a:rPr>
                        <a:t>℃</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3"/>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습도 측정범위</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20~80%</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0~100%</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4"/>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습도 측정오차</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5%</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5"/>
                  </a:ext>
                </a:extLst>
              </a:tr>
              <a:tr h="182887">
                <a:tc>
                  <a:txBody>
                    <a:bodyPr/>
                    <a:lstStyle/>
                    <a:p>
                      <a:pPr algn="ctr">
                        <a:lnSpc>
                          <a:spcPct val="160000"/>
                        </a:lnSpc>
                        <a:spcBef>
                          <a:spcPts val="0"/>
                        </a:spcBef>
                        <a:spcAft>
                          <a:spcPts val="0"/>
                        </a:spcAft>
                        <a:defRPr/>
                      </a:pPr>
                      <a:r>
                        <a:rPr sz="1000" b="0" i="0" u="none" strike="noStrike">
                          <a:solidFill>
                            <a:srgbClr val="000000"/>
                          </a:solidFill>
                          <a:latin typeface="함초롬바탕"/>
                          <a:ea typeface="함초롬바탕"/>
                        </a:rPr>
                        <a:t>측정 간격</a:t>
                      </a:r>
                    </a:p>
                  </a:txBody>
                  <a:tcPr anchor="ctr">
                    <a:lnL w="4191">
                      <a:solidFill>
                        <a:srgbClr val="000000">
                          <a:alpha val="100000"/>
                        </a:srgbClr>
                      </a:solidFill>
                      <a:prstDash val="solid"/>
                    </a:lnL>
                    <a:lnR w="4191">
                      <a:solidFill>
                        <a:srgbClr val="000000">
                          <a:alpha val="100000"/>
                        </a:srgbClr>
                      </a:solidFill>
                      <a:prstDash val="solid"/>
                    </a:lnR>
                    <a:lnT w="4191">
                      <a:solidFill>
                        <a:srgbClr val="000000">
                          <a:alpha val="100000"/>
                        </a:srgbClr>
                      </a:solidFill>
                      <a:prstDash val="solid"/>
                    </a:lnT>
                    <a:lnB w="4191">
                      <a:solidFill>
                        <a:srgbClr val="000000">
                          <a:alpha val="100000"/>
                        </a:srgbClr>
                      </a:solidFill>
                      <a:prstDash val="solid"/>
                    </a:lnB>
                    <a:solidFill>
                      <a:srgbClr val="D9D9D9">
                        <a:alpha val="100000"/>
                      </a:srgbClr>
                    </a:solidFill>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1</a:t>
                      </a:r>
                      <a:r>
                        <a:rPr sz="1000" b="0" i="0" u="none" strike="noStrike">
                          <a:solidFill>
                            <a:schemeClr val="lt1"/>
                          </a:solidFill>
                          <a:latin typeface="함초롬바탕"/>
                          <a:ea typeface="함초롬바탕"/>
                        </a:rPr>
                        <a:t>초</a:t>
                      </a:r>
                    </a:p>
                  </a:txBody>
                  <a:tcPr anchor="ctr">
                    <a:lnL w="4191">
                      <a:solidFill>
                        <a:srgbClr val="000000">
                          <a:alpha val="100000"/>
                        </a:srgbClr>
                      </a:solidFill>
                      <a:prstDash val="soli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tc>
                  <a:txBody>
                    <a:bodyPr/>
                    <a:lstStyle/>
                    <a:p>
                      <a:pPr algn="ctr">
                        <a:lnSpc>
                          <a:spcPct val="160000"/>
                        </a:lnSpc>
                        <a:spcBef>
                          <a:spcPts val="0"/>
                        </a:spcBef>
                        <a:spcAft>
                          <a:spcPts val="0"/>
                        </a:spcAft>
                        <a:defRPr/>
                      </a:pPr>
                      <a:r>
                        <a:rPr lang="EN-US" sz="1000" b="0" i="0" u="none" strike="noStrike">
                          <a:solidFill>
                            <a:schemeClr val="lt1"/>
                          </a:solidFill>
                          <a:latin typeface="함초롬바탕"/>
                          <a:ea typeface="함초롬바탕"/>
                        </a:rPr>
                        <a:t>2</a:t>
                      </a:r>
                      <a:r>
                        <a:rPr sz="1000" b="0" i="0" u="none" strike="noStrike">
                          <a:solidFill>
                            <a:schemeClr val="lt1"/>
                          </a:solidFill>
                          <a:latin typeface="함초롬바탕"/>
                          <a:ea typeface="함초롬바탕"/>
                        </a:rPr>
                        <a:t>초</a:t>
                      </a:r>
                    </a:p>
                  </a:txBody>
                  <a:tcPr anchor="ctr">
                    <a:lnL w="12700" cap="flat" cmpd="sng" algn="ctr">
                      <a:solidFill>
                        <a:schemeClr val="lt1"/>
                      </a:solidFill>
                      <a:prstDash val="solid"/>
                      <a:round/>
                      <a:headEnd w="med" len="med"/>
                      <a:tailEnd w="med" len="med"/>
                    </a:lnL>
                    <a:lnR w="12700" cap="flat" cmpd="sng" algn="ctr">
                      <a:solidFill>
                        <a:schemeClr val="lt1"/>
                      </a:solidFill>
                      <a:prstDash val="solid"/>
                      <a:round/>
                      <a:headEnd w="med" len="med"/>
                      <a:tailEnd w="med" len="med"/>
                    </a:lnR>
                    <a:lnT w="12700" cap="flat" cmpd="sng" algn="ctr">
                      <a:solidFill>
                        <a:schemeClr val="lt1"/>
                      </a:solidFill>
                      <a:prstDash val="solid"/>
                      <a:round/>
                      <a:headEnd w="med" len="med"/>
                      <a:tailEnd w="med" len="med"/>
                    </a:lnT>
                    <a:lnB w="12700" cap="flat" cmpd="sng" algn="ctr">
                      <a:solidFill>
                        <a:schemeClr val="lt1"/>
                      </a:solidFill>
                      <a:prstDash val="solid"/>
                      <a:round/>
                      <a:headEnd w="med" len="med"/>
                      <a:tailEnd w="med" len="med"/>
                    </a:lnB>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729276"/>
          </a:xfrm>
          <a:prstGeom prst="rect">
            <a:avLst/>
          </a:prstGeom>
          <a:noFill/>
        </p:spPr>
        <p:txBody>
          <a:bodyPr wrap="square">
            <a:spAutoFit/>
          </a:bodyPr>
          <a:lstStyle/>
          <a:p>
            <a:pPr>
              <a:lnSpc>
                <a:spcPct val="150000"/>
              </a:lnSpc>
              <a:defRPr/>
            </a:pPr>
            <a:r>
              <a:rPr lang="ko-KR" altLang="en-US" sz="1400" spc="-150">
                <a:solidFill>
                  <a:schemeClr val="bg1"/>
                </a:solidFill>
                <a:latin typeface="함초롬바탕"/>
                <a:ea typeface="함초롬바탕"/>
                <a:cs typeface="함초롬바탕"/>
              </a:rPr>
              <a:t>자동차에 온습도 센서를 부착해서 도로의 블랙 아이스를 판단한다고 했는데 자동차에 부착한 온습도 센서로 판단하게되면 자동차는 빠른 속도로 달리는데 이미 그 도로를 지나치는게 아닌가</a:t>
            </a:r>
            <a:r>
              <a:rPr lang="en-US" altLang="ko-KR" sz="1400" spc="-150">
                <a:solidFill>
                  <a:schemeClr val="bg1"/>
                </a:solidFill>
                <a:latin typeface="함초롬바탕"/>
                <a:ea typeface="함초롬바탕"/>
                <a:cs typeface="함초롬바탕"/>
              </a:rPr>
              <a:t>?</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1684015"/>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맞습니다</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그래서 저희는 자동차의 바닥과 지붕에 설치할 온습도 센서를 제거하고자 합니다</a:t>
            </a:r>
            <a:r>
              <a:rPr kumimoji="0" lang="en-US" altLang="ko-KR" sz="1400" b="0" i="0" u="none" strike="noStrike" kern="1200" cap="none" spc="-150" normalizeH="0" baseline="0">
                <a:solidFill>
                  <a:srgbClr val="FFFFFF"/>
                </a:solidFill>
                <a:latin typeface="함초롬바탕"/>
                <a:ea typeface="함초롬바탕"/>
                <a:cs typeface="함초롬바탕"/>
              </a:rPr>
              <a:t>.</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하지만 이와 같이 자동차의 온습도 센서를 제거하게 되면 블랙 아이스에 대해 이중으로 대비하고자 하는 저희 목적에 어긋 나서 하나의 장치를 추가했습니다</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바로 염화칼슘 용액을 사용하는 것입니다</a:t>
            </a:r>
            <a:r>
              <a:rPr kumimoji="0" lang="en-US" altLang="ko-KR" sz="1400" b="0" i="0" u="none" strike="noStrike" kern="1200" cap="none" spc="-150" normalizeH="0" baseline="0">
                <a:solidFill>
                  <a:srgbClr val="FFFFFF"/>
                </a:solidFill>
                <a:latin typeface="함초롬바탕"/>
                <a:ea typeface="함초롬바탕"/>
                <a:cs typeface="함초롬바탕"/>
              </a:rPr>
              <a:t>.</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블랙 아이스 위험 상황이 조성되면 도로 유도등과 안개 분사 키트와 함께 설치된 </a:t>
            </a:r>
            <a:r>
              <a:rPr kumimoji="0" lang="en-US" altLang="ko-KR" sz="1400" b="0" i="0" u="none" strike="noStrike" kern="1200" cap="none" spc="-150" normalizeH="0" baseline="0">
                <a:solidFill>
                  <a:srgbClr val="FFFFFF"/>
                </a:solidFill>
                <a:latin typeface="함초롬바탕"/>
                <a:ea typeface="함초롬바탕"/>
                <a:cs typeface="함초롬바탕"/>
              </a:rPr>
              <a:t>Water Pump</a:t>
            </a:r>
            <a:r>
              <a:rPr kumimoji="0" lang="ko-KR" altLang="en-US" sz="1400" b="0" i="0" u="none" strike="noStrike" kern="1200" cap="none" spc="-150" normalizeH="0" baseline="0">
                <a:solidFill>
                  <a:srgbClr val="FFFFFF"/>
                </a:solidFill>
                <a:latin typeface="함초롬바탕"/>
                <a:ea typeface="함초롬바탕"/>
                <a:cs typeface="함초롬바탕"/>
              </a:rPr>
              <a:t>를 사용하여 염화 칼슘용액을 도로에 분사 할 것입니다</a:t>
            </a:r>
            <a:r>
              <a:rPr kumimoji="0" lang="en-US" altLang="ko-KR" sz="1400" b="0" i="0" u="none" strike="noStrike" kern="1200" cap="none" spc="-150" normalizeH="0" baseline="0">
                <a:solidFill>
                  <a:srgbClr val="FFFFFF"/>
                </a:solidFill>
                <a:latin typeface="함초롬바탕"/>
                <a:ea typeface="함초롬바탕"/>
                <a:cs typeface="함초롬바탕"/>
              </a:rPr>
              <a:t>.</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414950"/>
          </a:xfrm>
          <a:prstGeom prst="rect">
            <a:avLst/>
          </a:prstGeom>
          <a:noFill/>
        </p:spPr>
        <p:txBody>
          <a:bodyPr wrap="square">
            <a:spAutoFit/>
          </a:bodyPr>
          <a:lstStyle/>
          <a:p>
            <a:pPr>
              <a:lnSpc>
                <a:spcPct val="150000"/>
              </a:lnSpc>
              <a:defRPr/>
            </a:pPr>
            <a:r>
              <a:rPr lang="ko-KR" altLang="en-US" sz="1400" spc="-150">
                <a:solidFill>
                  <a:schemeClr val="bg1"/>
                </a:solidFill>
                <a:latin typeface="함초롬바탕"/>
                <a:ea typeface="함초롬바탕"/>
                <a:cs typeface="함초롬바탕"/>
              </a:rPr>
              <a:t>서버에 대한 언급이 없는데 서버는 따로 구현하지 않을 것인가</a:t>
            </a:r>
            <a:r>
              <a:rPr lang="en-US" altLang="ko-KR" sz="1400" spc="-150">
                <a:solidFill>
                  <a:schemeClr val="bg1"/>
                </a:solidFill>
                <a:latin typeface="함초롬바탕"/>
                <a:ea typeface="함초롬바탕"/>
                <a:cs typeface="함초롬바탕"/>
              </a:rPr>
              <a:t>?</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1045840"/>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저희가 하나 간과한게 서버인데 조사를 거듭한 결과 저희 프로젝트에 서버는 필수적이라는 것을 깨달았습니다</a:t>
            </a:r>
            <a:r>
              <a:rPr kumimoji="0" lang="en-US" altLang="ko-KR" sz="1400" b="0" i="0" u="none" strike="noStrike" kern="1200" cap="none" spc="-150" normalizeH="0" baseline="0">
                <a:solidFill>
                  <a:srgbClr val="FFFFFF"/>
                </a:solidFill>
                <a:latin typeface="함초롬바탕"/>
                <a:ea typeface="함초롬바탕"/>
                <a:cs typeface="함초롬바탕"/>
              </a:rPr>
              <a:t>.</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그래서 저희는 라즈베리 파이와 </a:t>
            </a:r>
            <a:r>
              <a:rPr kumimoji="0" lang="en-US" altLang="ko-KR" sz="1400" b="0" i="0" u="none" strike="noStrike" kern="1200" cap="none" spc="-150" normalizeH="0" baseline="0">
                <a:solidFill>
                  <a:srgbClr val="FFFFFF"/>
                </a:solidFill>
                <a:latin typeface="함초롬바탕"/>
                <a:ea typeface="함초롬바탕"/>
                <a:cs typeface="함초롬바탕"/>
              </a:rPr>
              <a:t>App</a:t>
            </a:r>
            <a:r>
              <a:rPr kumimoji="0" lang="ko-KR" altLang="en-US" sz="1400" b="0" i="0" u="none" strike="noStrike" kern="1200" cap="none" spc="-150" normalizeH="0" baseline="0">
                <a:solidFill>
                  <a:srgbClr val="FFFFFF"/>
                </a:solidFill>
                <a:latin typeface="함초롬바탕"/>
                <a:ea typeface="함초롬바탕"/>
                <a:cs typeface="함초롬바탕"/>
              </a:rPr>
              <a:t> 사이를 효율적으로 연결 시키고 정보를 전달하기 위해 </a:t>
            </a:r>
            <a:r>
              <a:rPr kumimoji="0" lang="en-US" altLang="ko-KR" sz="1400" b="0" i="0" u="none" strike="noStrike" kern="1200" cap="none" spc="-150" normalizeH="0" baseline="0">
                <a:solidFill>
                  <a:srgbClr val="FFFFFF"/>
                </a:solidFill>
                <a:latin typeface="함초롬바탕"/>
                <a:ea typeface="함초롬바탕"/>
                <a:cs typeface="함초롬바탕"/>
              </a:rPr>
              <a:t>Eclipce</a:t>
            </a:r>
            <a:r>
              <a:rPr kumimoji="0" lang="ko-KR" altLang="en-US" sz="1400" b="0" i="0" u="none" strike="noStrike" kern="1200" cap="none" spc="-150" normalizeH="0" baseline="0">
                <a:solidFill>
                  <a:srgbClr val="FFFFFF"/>
                </a:solidFill>
                <a:latin typeface="함초롬바탕"/>
                <a:ea typeface="함초롬바탕"/>
                <a:cs typeface="함초롬바탕"/>
              </a:rPr>
              <a:t>와 </a:t>
            </a:r>
            <a:r>
              <a:rPr kumimoji="0" lang="en-US" altLang="ko-KR" sz="1400" b="0" i="0" u="none" strike="noStrike" kern="1200" cap="none" spc="-150" normalizeH="0" baseline="0">
                <a:solidFill>
                  <a:srgbClr val="FFFFFF"/>
                </a:solidFill>
                <a:latin typeface="함초롬바탕"/>
                <a:ea typeface="함초롬바탕"/>
                <a:cs typeface="함초롬바탕"/>
              </a:rPr>
              <a:t>Mysql</a:t>
            </a:r>
            <a:r>
              <a:rPr kumimoji="0" lang="ko-KR" altLang="en-US" sz="1400" b="0" i="0" u="none" strike="noStrike" kern="1200" cap="none" spc="-150" normalizeH="0" baseline="0">
                <a:solidFill>
                  <a:srgbClr val="FFFFFF"/>
                </a:solidFill>
                <a:latin typeface="함초롬바탕"/>
                <a:ea typeface="함초롬바탕"/>
                <a:cs typeface="함초롬바탕"/>
              </a:rPr>
              <a:t>를 사용하여</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웹 서버를 구현하기로 했습니다</a:t>
            </a:r>
            <a:r>
              <a:rPr kumimoji="0" lang="en-US" altLang="ko-KR" sz="1400" b="0" i="0" u="none" strike="noStrike" kern="1200" cap="none" spc="-150" normalizeH="0" baseline="0">
                <a:solidFill>
                  <a:srgbClr val="FFFFFF"/>
                </a:solidFill>
                <a:latin typeface="함초롬바탕"/>
                <a:ea typeface="함초롬바탕"/>
                <a:cs typeface="함초롬바탕"/>
              </a:rPr>
              <a:t>.</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414950"/>
          </a:xfrm>
          <a:prstGeom prst="rect">
            <a:avLst/>
          </a:prstGeom>
          <a:noFill/>
        </p:spPr>
        <p:txBody>
          <a:bodyPr wrap="square">
            <a:spAutoFit/>
          </a:bodyPr>
          <a:lstStyle/>
          <a:p>
            <a:pPr>
              <a:lnSpc>
                <a:spcPct val="150000"/>
              </a:lnSpc>
              <a:defRPr/>
            </a:pPr>
            <a:r>
              <a:rPr lang="ko-KR" altLang="en-US" sz="1400" spc="-150">
                <a:solidFill>
                  <a:schemeClr val="bg1"/>
                </a:solidFill>
                <a:latin typeface="함초롬바탕"/>
                <a:ea typeface="함초롬바탕"/>
                <a:cs typeface="함초롬바탕"/>
              </a:rPr>
              <a:t>통신 방식이 자세하게 명시되어있지 않는데 통신방식은 어떻게 할 것인가</a:t>
            </a:r>
            <a:r>
              <a:rPr lang="en-US" altLang="ko-KR" sz="1400" spc="-150">
                <a:solidFill>
                  <a:schemeClr val="bg1"/>
                </a:solidFill>
                <a:latin typeface="함초롬바탕"/>
                <a:ea typeface="함초롬바탕"/>
                <a:cs typeface="함초롬바탕"/>
              </a:rPr>
              <a:t>?</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1369691"/>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기존에 저희는 통신 방식을 따로 설정하지 않았습니다</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하지만 저희는 설계 방향을 확실하게 정하였고 통신</a:t>
            </a:r>
            <a:r>
              <a:rPr kumimoji="0" lang="en-US" altLang="ko-KR" sz="1400" b="0" i="0" u="none" strike="noStrike" kern="1200" cap="none" spc="-150" normalizeH="0" baseline="0">
                <a:solidFill>
                  <a:srgbClr val="FFFFFF"/>
                </a:solidFill>
                <a:latin typeface="함초롬바탕"/>
                <a:ea typeface="함초롬바탕"/>
                <a:cs typeface="함초롬바탕"/>
              </a:rPr>
              <a:t> </a:t>
            </a:r>
            <a:r>
              <a:rPr kumimoji="0" lang="ko-KR" altLang="en-US" sz="1400" b="0" i="0" u="none" strike="noStrike" kern="1200" cap="none" spc="-150" normalizeH="0" baseline="0">
                <a:solidFill>
                  <a:srgbClr val="FFFFFF"/>
                </a:solidFill>
                <a:latin typeface="함초롬바탕"/>
                <a:ea typeface="함초롬바탕"/>
                <a:cs typeface="함초롬바탕"/>
              </a:rPr>
              <a:t>방식 또한 설정해야 한다고 느껴 이와 같이 설정하였습니다</a:t>
            </a:r>
            <a:r>
              <a:rPr kumimoji="0" lang="en-US" altLang="ko-KR" sz="1400" b="0" i="0" u="none" strike="noStrike" kern="1200" cap="none" spc="-150" normalizeH="0" baseline="0">
                <a:solidFill>
                  <a:srgbClr val="FFFFFF"/>
                </a:solidFill>
                <a:latin typeface="함초롬바탕"/>
                <a:ea typeface="함초롬바탕"/>
                <a:cs typeface="함초롬바탕"/>
              </a:rPr>
              <a:t>.</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아두이노와 라즈베리 파이 사이에는 시리얼 통신을 사용하여 연결하고 라즈베리 파이와 웹 서버 그리고 </a:t>
            </a:r>
            <a:r>
              <a:rPr kumimoji="0" lang="en-US" altLang="ko-KR" sz="1400" b="0" i="0" u="none" strike="noStrike" kern="1200" cap="none" spc="-150" normalizeH="0" baseline="0">
                <a:solidFill>
                  <a:srgbClr val="FFFFFF"/>
                </a:solidFill>
                <a:latin typeface="함초롬바탕"/>
                <a:ea typeface="함초롬바탕"/>
                <a:cs typeface="함초롬바탕"/>
              </a:rPr>
              <a:t>App</a:t>
            </a:r>
            <a:r>
              <a:rPr kumimoji="0" lang="ko-KR" altLang="en-US" sz="1400" b="0" i="0" u="none" strike="noStrike" kern="1200" cap="none" spc="-150" normalizeH="0" baseline="0">
                <a:solidFill>
                  <a:srgbClr val="FFFFFF"/>
                </a:solidFill>
                <a:latin typeface="함초롬바탕"/>
                <a:ea typeface="함초롬바탕"/>
                <a:cs typeface="함초롬바탕"/>
              </a:rPr>
              <a:t> 사이에는 소켓 통신 또는 </a:t>
            </a:r>
            <a:r>
              <a:rPr kumimoji="0" lang="en-US" altLang="ko-KR" sz="1400" b="0" i="0" u="none" strike="noStrike" kern="1200" cap="none" spc="-150" normalizeH="0" baseline="0">
                <a:solidFill>
                  <a:srgbClr val="FFFFFF"/>
                </a:solidFill>
                <a:latin typeface="함초롬바탕"/>
                <a:ea typeface="함초롬바탕"/>
                <a:cs typeface="함초롬바탕"/>
              </a:rPr>
              <a:t>Wifi</a:t>
            </a:r>
            <a:r>
              <a:rPr kumimoji="0" lang="ko-KR" altLang="en-US" sz="1400" b="0" i="0" u="none" strike="noStrike" kern="1200" cap="none" spc="-150" normalizeH="0" baseline="0">
                <a:solidFill>
                  <a:srgbClr val="FFFFFF"/>
                </a:solidFill>
                <a:latin typeface="함초롬바탕"/>
                <a:ea typeface="함초롬바탕"/>
                <a:cs typeface="함초롬바탕"/>
              </a:rPr>
              <a:t> 통신을 사용하여 연결할 것 입니다</a:t>
            </a:r>
            <a:r>
              <a:rPr kumimoji="0" lang="en-US" altLang="ko-KR" sz="1400" b="0" i="0" u="none" strike="noStrike" kern="1200" cap="none" spc="-150" normalizeH="0" baseline="0">
                <a:solidFill>
                  <a:srgbClr val="FFFFFF"/>
                </a:solidFill>
                <a:latin typeface="함초롬바탕"/>
                <a:ea typeface="함초롬바탕"/>
                <a:cs typeface="함초롬바탕"/>
              </a:rPr>
              <a:t>.</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414950"/>
          </a:xfrm>
          <a:prstGeom prst="rect">
            <a:avLst/>
          </a:prstGeom>
          <a:noFill/>
        </p:spPr>
        <p:txBody>
          <a:bodyPr wrap="square">
            <a:spAutoFit/>
          </a:bodyPr>
          <a:lstStyle/>
          <a:p>
            <a:pPr>
              <a:lnSpc>
                <a:spcPct val="150000"/>
              </a:lnSpc>
              <a:defRPr/>
            </a:pPr>
            <a:r>
              <a:rPr lang="ko-KR" altLang="en-US" sz="1400" spc="-150">
                <a:solidFill>
                  <a:schemeClr val="bg1"/>
                </a:solidFill>
                <a:latin typeface="함초롬바탕"/>
                <a:ea typeface="함초롬바탕"/>
                <a:cs typeface="함초롬바탕"/>
              </a:rPr>
              <a:t>이 모든 것들을 </a:t>
            </a:r>
            <a:r>
              <a:rPr lang="en-US" altLang="ko-KR" sz="1400" spc="-150">
                <a:solidFill>
                  <a:schemeClr val="bg1"/>
                </a:solidFill>
                <a:latin typeface="함초롬바탕"/>
                <a:ea typeface="함초롬바탕"/>
                <a:cs typeface="함초롬바탕"/>
              </a:rPr>
              <a:t>Real Time</a:t>
            </a:r>
            <a:r>
              <a:rPr lang="ko-KR" altLang="en-US" sz="1400" spc="-150">
                <a:solidFill>
                  <a:schemeClr val="bg1"/>
                </a:solidFill>
                <a:latin typeface="함초롬바탕"/>
                <a:ea typeface="함초롬바탕"/>
                <a:cs typeface="함초롬바탕"/>
              </a:rPr>
              <a:t> 즉</a:t>
            </a:r>
            <a:r>
              <a:rPr lang="en-US" altLang="ko-KR" sz="1400" spc="-150">
                <a:solidFill>
                  <a:schemeClr val="bg1"/>
                </a:solidFill>
                <a:latin typeface="함초롬바탕"/>
                <a:ea typeface="함초롬바탕"/>
                <a:cs typeface="함초롬바탕"/>
              </a:rPr>
              <a:t>,</a:t>
            </a:r>
            <a:r>
              <a:rPr lang="ko-KR" altLang="en-US" sz="1400" spc="-150">
                <a:solidFill>
                  <a:schemeClr val="bg1"/>
                </a:solidFill>
                <a:latin typeface="함초롬바탕"/>
                <a:ea typeface="함초롬바탕"/>
                <a:cs typeface="함초롬바탕"/>
              </a:rPr>
              <a:t> 실시간으로 할 수 있나</a:t>
            </a:r>
            <a:r>
              <a:rPr lang="en-US" altLang="ko-KR" sz="1400" spc="-150">
                <a:solidFill>
                  <a:schemeClr val="bg1"/>
                </a:solidFill>
                <a:latin typeface="함초롬바탕"/>
                <a:ea typeface="함초롬바탕"/>
                <a:cs typeface="함초롬바탕"/>
              </a:rPr>
              <a:t>?</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1045840"/>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맞습니다</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사실 저희는 실시간 데이터 베이스인 </a:t>
            </a:r>
            <a:r>
              <a:rPr kumimoji="0" lang="en-US" altLang="ko-KR" sz="1400" b="0" i="0" u="none" strike="noStrike" kern="1200" cap="none" spc="-150" normalizeH="0" baseline="0">
                <a:solidFill>
                  <a:srgbClr val="FFFFFF"/>
                </a:solidFill>
                <a:latin typeface="함초롬바탕"/>
                <a:ea typeface="함초롬바탕"/>
                <a:cs typeface="함초롬바탕"/>
              </a:rPr>
              <a:t>Fire Base</a:t>
            </a:r>
            <a:r>
              <a:rPr kumimoji="0" lang="ko-KR" altLang="en-US" sz="1400" b="0" i="0" u="none" strike="noStrike" kern="1200" cap="none" spc="-150" normalizeH="0" baseline="0">
                <a:solidFill>
                  <a:srgbClr val="FFFFFF"/>
                </a:solidFill>
                <a:latin typeface="함초롬바탕"/>
                <a:ea typeface="함초롬바탕"/>
                <a:cs typeface="함초롬바탕"/>
              </a:rPr>
              <a:t>를 사용하여 카메라의 실시간 스트리밍과 온습도 센서와 빗물감지 센서를 사용한 블랙 아이스 위험 상황 감지</a:t>
            </a:r>
            <a:r>
              <a:rPr kumimoji="0" lang="en-US" altLang="ko-KR" sz="1400" b="0" i="0" u="none" strike="noStrike" kern="1200" cap="none" spc="-150" normalizeH="0" baseline="0">
                <a:solidFill>
                  <a:srgbClr val="FFFFFF"/>
                </a:solidFill>
                <a:latin typeface="함초롬바탕"/>
                <a:ea typeface="함초롬바탕"/>
                <a:cs typeface="함초롬바탕"/>
              </a:rPr>
              <a:t>,</a:t>
            </a:r>
            <a:r>
              <a:rPr kumimoji="0" lang="ko-KR" altLang="en-US" sz="1400" b="0" i="0" u="none" strike="noStrike" kern="1200" cap="none" spc="-150" normalizeH="0" baseline="0">
                <a:solidFill>
                  <a:srgbClr val="FFFFFF"/>
                </a:solidFill>
                <a:latin typeface="함초롬바탕"/>
                <a:ea typeface="함초롬바탕"/>
                <a:cs typeface="함초롬바탕"/>
              </a:rPr>
              <a:t> </a:t>
            </a:r>
            <a:r>
              <a:rPr kumimoji="0" lang="en-US" altLang="ko-KR" sz="1400" b="0" i="0" u="none" strike="noStrike" kern="1200" cap="none" spc="-150" normalizeH="0" baseline="0">
                <a:solidFill>
                  <a:srgbClr val="FFFFFF"/>
                </a:solidFill>
                <a:latin typeface="함초롬바탕"/>
                <a:ea typeface="함초롬바탕"/>
                <a:cs typeface="함초롬바탕"/>
              </a:rPr>
              <a:t>Water Pump</a:t>
            </a:r>
            <a:r>
              <a:rPr kumimoji="0" lang="ko-KR" altLang="en-US" sz="1400" b="0" i="0" u="none" strike="noStrike" kern="1200" cap="none" spc="-150" normalizeH="0" baseline="0">
                <a:solidFill>
                  <a:srgbClr val="FFFFFF"/>
                </a:solidFill>
                <a:latin typeface="함초롬바탕"/>
                <a:ea typeface="함초롬바탕"/>
                <a:cs typeface="함초롬바탕"/>
              </a:rPr>
              <a:t>를 사용한 염화칼슘 용액 분사를 서버를와의 통신을 통해 실시간으로 진행하려고 했지만 </a:t>
            </a:r>
            <a:r>
              <a:rPr kumimoji="0" lang="en-US" altLang="ko-KR" sz="1400" b="0" i="0" u="none" strike="noStrike" kern="1200" cap="none" spc="-150" normalizeH="0" baseline="0">
                <a:solidFill>
                  <a:srgbClr val="FFFFFF"/>
                </a:solidFill>
                <a:latin typeface="함초롬바탕"/>
                <a:ea typeface="함초롬바탕"/>
                <a:cs typeface="함초롬바탕"/>
              </a:rPr>
              <a:t>MySQL</a:t>
            </a:r>
            <a:r>
              <a:rPr kumimoji="0" lang="ko-KR" altLang="en-US" sz="1400" b="0" i="0" u="none" strike="noStrike" kern="1200" cap="none" spc="-150" normalizeH="0" baseline="0">
                <a:solidFill>
                  <a:srgbClr val="FFFFFF"/>
                </a:solidFill>
                <a:latin typeface="함초롬바탕"/>
                <a:ea typeface="함초롬바탕"/>
                <a:cs typeface="함초롬바탕"/>
              </a:rPr>
              <a:t>로도 충분히 실시간으로 가능할거같아 </a:t>
            </a:r>
            <a:r>
              <a:rPr kumimoji="0" lang="en-US" altLang="ko-KR" sz="1400" b="0" i="0" u="none" strike="noStrike" kern="1200" cap="none" spc="-150" normalizeH="0" baseline="0">
                <a:solidFill>
                  <a:srgbClr val="FFFFFF"/>
                </a:solidFill>
                <a:latin typeface="함초롬바탕"/>
                <a:ea typeface="함초롬바탕"/>
                <a:cs typeface="함초롬바탕"/>
              </a:rPr>
              <a:t>MySQL</a:t>
            </a:r>
            <a:r>
              <a:rPr kumimoji="0" lang="ko-KR" altLang="en-US" sz="1400" b="0" i="0" u="none" strike="noStrike" kern="1200" cap="none" spc="-150" normalizeH="0" baseline="0">
                <a:solidFill>
                  <a:srgbClr val="FFFFFF"/>
                </a:solidFill>
                <a:latin typeface="함초롬바탕"/>
                <a:ea typeface="함초롬바탕"/>
                <a:cs typeface="함초롬바탕"/>
              </a:rPr>
              <a:t>을 사용하기로 했습니다</a:t>
            </a:r>
            <a:r>
              <a:rPr kumimoji="0" lang="en-US" altLang="ko-KR" sz="1400" b="0" i="0" u="none" strike="noStrike" kern="1200" cap="none" spc="-150" normalizeH="0" baseline="0">
                <a:solidFill>
                  <a:srgbClr val="FFFFFF"/>
                </a:solidFill>
                <a:latin typeface="함초롬바탕"/>
                <a:ea typeface="함초롬바탕"/>
                <a:cs typeface="함초롬바탕"/>
              </a:rPr>
              <a:t>.</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p>
        </p:txBody>
      </p:sp>
      <p:grpSp>
        <p:nvGrpSpPr>
          <p:cNvPr id="9" name="그룹 8"/>
          <p:cNvGrpSpPr/>
          <p:nvPr/>
        </p:nvGrpSpPr>
        <p:grpSpPr>
          <a:xfrm>
            <a:off x="0" y="1682916"/>
            <a:ext cx="4633296" cy="821598"/>
            <a:chOff x="577265" y="1552962"/>
            <a:chExt cx="2125980" cy="821598"/>
          </a:xfrm>
        </p:grpSpPr>
        <p:sp>
          <p:nvSpPr>
            <p:cNvPr id="2" name="TextBox 1"/>
            <p:cNvSpPr txBox="1"/>
            <p:nvPr/>
          </p:nvSpPr>
          <p:spPr>
            <a:xfrm>
              <a:off x="577265" y="1552962"/>
              <a:ext cx="2125980" cy="451580"/>
            </a:xfrm>
            <a:prstGeom prst="rect">
              <a:avLst/>
            </a:prstGeom>
            <a:noFill/>
          </p:spPr>
          <p:txBody>
            <a:bodyPr wrap="squar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지난 발표에서의 지적 사항</a:t>
              </a:r>
            </a:p>
          </p:txBody>
        </p:sp>
        <p:cxnSp>
          <p:nvCxnSpPr>
            <p:cNvPr id="44" name="직선 연결선 43"/>
            <p:cNvCxnSpPr/>
            <p:nvPr/>
          </p:nvCxnSpPr>
          <p:spPr>
            <a:xfrm>
              <a:off x="1212194" y="2374560"/>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610608" y="2850219"/>
            <a:ext cx="7922784" cy="414950"/>
          </a:xfrm>
          <a:prstGeom prst="rect">
            <a:avLst/>
          </a:prstGeom>
          <a:noFill/>
        </p:spPr>
        <p:txBody>
          <a:bodyPr wrap="square">
            <a:spAutoFit/>
          </a:bodyPr>
          <a:lstStyle/>
          <a:p>
            <a:pPr>
              <a:lnSpc>
                <a:spcPct val="150000"/>
              </a:lnSpc>
              <a:defRPr/>
            </a:pPr>
            <a:r>
              <a:rPr lang="en-US" altLang="ko-KR" sz="1400" spc="-150">
                <a:solidFill>
                  <a:schemeClr val="bg1"/>
                </a:solidFill>
                <a:latin typeface="함초롬바탕"/>
                <a:ea typeface="함초롬바탕"/>
                <a:cs typeface="함초롬바탕"/>
              </a:rPr>
              <a:t>Deep-Learning</a:t>
            </a:r>
            <a:r>
              <a:rPr lang="ko-KR" altLang="en-US" sz="1400" spc="-150">
                <a:solidFill>
                  <a:schemeClr val="bg1"/>
                </a:solidFill>
                <a:latin typeface="함초롬바탕"/>
                <a:ea typeface="함초롬바탕"/>
                <a:cs typeface="함초롬바탕"/>
              </a:rPr>
              <a:t> 방식을 사용한다고 했는데 정확하게 어떻게 구현할 것인가</a:t>
            </a:r>
            <a:r>
              <a:rPr lang="en-US" altLang="ko-KR" sz="1400" spc="-150">
                <a:solidFill>
                  <a:schemeClr val="bg1"/>
                </a:solidFill>
                <a:latin typeface="함초롬바탕"/>
                <a:ea typeface="함초롬바탕"/>
                <a:cs typeface="함초롬바탕"/>
              </a:rPr>
              <a:t>?</a:t>
            </a:r>
          </a:p>
        </p:txBody>
      </p:sp>
      <p:grpSp>
        <p:nvGrpSpPr>
          <p:cNvPr id="82" name="그룹 8"/>
          <p:cNvGrpSpPr/>
          <p:nvPr/>
        </p:nvGrpSpPr>
        <p:grpSpPr>
          <a:xfrm>
            <a:off x="-403960" y="3796343"/>
            <a:ext cx="4633279" cy="737557"/>
            <a:chOff x="526881" y="1090715"/>
            <a:chExt cx="2125972" cy="737557"/>
          </a:xfrm>
        </p:grpSpPr>
        <p:sp>
          <p:nvSpPr>
            <p:cNvPr id="83" name="TextBox 1"/>
            <p:cNvSpPr txBox="1"/>
            <p:nvPr/>
          </p:nvSpPr>
          <p:spPr>
            <a:xfrm>
              <a:off x="526881" y="1090715"/>
              <a:ext cx="2125972" cy="452143"/>
            </a:xfrm>
            <a:prstGeom prst="rect">
              <a:avLst/>
            </a:prstGeom>
            <a:noFill/>
          </p:spPr>
          <p:txBody>
            <a:bodyPr wrap="square">
              <a:spAutoFit/>
            </a:bodyPr>
            <a:lstStyle/>
            <a:p>
              <a:pPr marL="0" indent="0" algn="ctr" defTabSz="914400" rtl="0" eaLnBrk="1" latinLnBrk="1" hangingPunct="1">
                <a:lnSpc>
                  <a:spcPct val="100000"/>
                </a:lnSpc>
                <a:spcBef>
                  <a:spcPct val="0"/>
                </a:spcBef>
                <a:spcAft>
                  <a:spcPts val="0"/>
                </a:spcAft>
                <a:buNone/>
                <a:defRPr/>
              </a:pPr>
              <a:r>
                <a:rPr kumimoji="0" lang="ko-KR" altLang="en-US" sz="2400" b="0" i="0" u="none" strike="noStrike" kern="1200" cap="none" spc="0" normalizeH="0" baseline="0">
                  <a:solidFill>
                    <a:srgbClr val="FFFFFF"/>
                  </a:solidFill>
                  <a:latin typeface="나눔바른고딕"/>
                  <a:ea typeface="나눔바른고딕"/>
                </a:rPr>
                <a:t>지적 사항에 대한 답변</a:t>
              </a:r>
            </a:p>
          </p:txBody>
        </p:sp>
        <p:cxnSp>
          <p:nvCxnSpPr>
            <p:cNvPr id="84" name="직선 연결선 43"/>
            <p:cNvCxnSpPr/>
            <p:nvPr/>
          </p:nvCxnSpPr>
          <p:spPr>
            <a:xfrm>
              <a:off x="1193426" y="1828273"/>
              <a:ext cx="854721" cy="0"/>
            </a:xfrm>
            <a:prstGeom prst="line">
              <a:avLst/>
            </a:prstGeom>
            <a:noFill/>
            <a:ln w="3175" cap="flat" cmpd="sng" algn="ctr">
              <a:solidFill>
                <a:srgbClr val="FFFFFF">
                  <a:alpha val="100000"/>
                </a:srgbClr>
              </a:solidFill>
              <a:prstDash val="solid"/>
              <a:miter/>
            </a:ln>
          </p:spPr>
        </p:cxnSp>
      </p:grpSp>
      <p:sp>
        <p:nvSpPr>
          <p:cNvPr id="85" name="TextBox 10"/>
          <p:cNvSpPr txBox="1"/>
          <p:nvPr/>
        </p:nvSpPr>
        <p:spPr>
          <a:xfrm>
            <a:off x="610608" y="4781554"/>
            <a:ext cx="8272968" cy="721991"/>
          </a:xfrm>
          <a:prstGeom prst="rect">
            <a:avLst/>
          </a:prstGeom>
          <a:noFill/>
        </p:spPr>
        <p:txBody>
          <a:bodyPr wrap="square">
            <a:spAutoFit/>
          </a:bodyPr>
          <a:lstStyle/>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처음에는 </a:t>
            </a:r>
            <a:r>
              <a:rPr kumimoji="0" lang="en-US" altLang="ko-KR" sz="1400" b="0" i="0" u="none" strike="noStrike" kern="1200" cap="none" spc="-150" normalizeH="0" baseline="0">
                <a:solidFill>
                  <a:srgbClr val="FFFFFF"/>
                </a:solidFill>
                <a:latin typeface="함초롬바탕"/>
                <a:ea typeface="함초롬바탕"/>
                <a:cs typeface="함초롬바탕"/>
              </a:rPr>
              <a:t>Haarcascade</a:t>
            </a:r>
            <a:r>
              <a:rPr kumimoji="0" lang="ko-KR" altLang="en-US" sz="1400" b="0" i="0" u="none" strike="noStrike" kern="1200" cap="none" spc="-150" normalizeH="0" baseline="0">
                <a:solidFill>
                  <a:srgbClr val="FFFFFF"/>
                </a:solidFill>
                <a:latin typeface="함초롬바탕"/>
                <a:ea typeface="함초롬바탕"/>
                <a:cs typeface="함초롬바탕"/>
              </a:rPr>
              <a:t> 방법을 채택하려고 했지만 얼굴인식에 최적화된 방법이라 부적절한 방법이라고 판단하였습니다</a:t>
            </a:r>
            <a:r>
              <a:rPr kumimoji="0" lang="en-US" altLang="ko-KR" sz="1400" b="0" i="0" u="none" strike="noStrike" kern="1200" cap="none" spc="-150" normalizeH="0" baseline="0">
                <a:solidFill>
                  <a:srgbClr val="FFFFFF"/>
                </a:solidFill>
                <a:latin typeface="함초롬바탕"/>
                <a:ea typeface="함초롬바탕"/>
                <a:cs typeface="함초롬바탕"/>
              </a:rPr>
              <a:t>.</a:t>
            </a:r>
          </a:p>
          <a:p>
            <a:pPr marL="0" indent="0" algn="l" defTabSz="914400" rtl="0" eaLnBrk="1" latinLnBrk="1" hangingPunct="1">
              <a:lnSpc>
                <a:spcPct val="150000"/>
              </a:lnSpc>
              <a:spcBef>
                <a:spcPct val="0"/>
              </a:spcBef>
              <a:spcAft>
                <a:spcPts val="0"/>
              </a:spcAft>
              <a:buNone/>
              <a:defRPr/>
            </a:pPr>
            <a:r>
              <a:rPr kumimoji="0" lang="ko-KR" altLang="en-US" sz="1400" b="0" i="0" u="none" strike="noStrike" kern="1200" cap="none" spc="-150" normalizeH="0" baseline="0">
                <a:solidFill>
                  <a:srgbClr val="FFFFFF"/>
                </a:solidFill>
                <a:latin typeface="함초롬바탕"/>
                <a:ea typeface="함초롬바탕"/>
                <a:cs typeface="함초롬바탕"/>
              </a:rPr>
              <a:t>그래서 대신 사용할 목적으로 텐서플로우를 사용하여 </a:t>
            </a:r>
            <a:r>
              <a:rPr kumimoji="0" lang="en-US" altLang="ko-KR" sz="1400" b="0" i="0" u="none" strike="noStrike" kern="1200" cap="none" spc="-150" normalizeH="0" baseline="0">
                <a:solidFill>
                  <a:srgbClr val="FFFFFF"/>
                </a:solidFill>
                <a:latin typeface="함초롬바탕"/>
                <a:ea typeface="함초롬바탕"/>
                <a:cs typeface="함초롬바탕"/>
              </a:rPr>
              <a:t>Deep-Learning </a:t>
            </a:r>
            <a:r>
              <a:rPr kumimoji="0" lang="ko-KR" altLang="en-US" sz="1400" b="0" i="0" u="none" strike="noStrike" kern="1200" cap="none" spc="-150" normalizeH="0" baseline="0">
                <a:solidFill>
                  <a:srgbClr val="FFFFFF"/>
                </a:solidFill>
                <a:latin typeface="함초롬바탕"/>
                <a:ea typeface="함초롬바탕"/>
                <a:cs typeface="함초롬바탕"/>
              </a:rPr>
              <a:t>환경을 구축하려고 합니다</a:t>
            </a:r>
            <a:r>
              <a:rPr kumimoji="0" lang="en-US" altLang="ko-KR" sz="1400" b="0" i="0" u="none" strike="noStrike" kern="1200" cap="none" spc="-150" normalizeH="0" baseline="0">
                <a:solidFill>
                  <a:srgbClr val="FFFFFF"/>
                </a:solidFill>
                <a:latin typeface="함초롬바탕"/>
                <a:ea typeface="함초롬바탕"/>
                <a:cs typeface="함초롬바탕"/>
              </a:rPr>
              <a:t>.</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Default theme">
  <a:themeElements>
    <a:clrScheme name="사용자 지정 1">
      <a:dk1>
        <a:sysClr val="windowText" lastClr="000000"/>
      </a:dk1>
      <a:lt1>
        <a:sysClr val="window" lastClr="FFFFFF"/>
      </a:lt1>
      <a:dk2>
        <a:srgbClr val="44546A"/>
      </a:dk2>
      <a:lt2>
        <a:srgbClr val="E7E6E6"/>
      </a:lt2>
      <a:accent1>
        <a:srgbClr val="B01513"/>
      </a:accent1>
      <a:accent2>
        <a:srgbClr val="ED7D31"/>
      </a:accent2>
      <a:accent3>
        <a:srgbClr val="E6B729"/>
      </a:accent3>
      <a:accent4>
        <a:srgbClr val="6AAC90"/>
      </a:accent4>
      <a:accent5>
        <a:srgbClr val="55859B"/>
      </a:accent5>
      <a:accent6>
        <a:srgbClr val="9E5D9D"/>
      </a:accent6>
      <a:hlink>
        <a:srgbClr val="0563C1"/>
      </a:hlink>
      <a:folHlink>
        <a:srgbClr val="9E5D9D"/>
      </a:folHlink>
    </a:clrScheme>
    <a:fontScheme name="사용자 지정 3">
      <a:majorFont>
        <a:latin typeface="Yoon 윤고딕 540_TT"/>
        <a:ea typeface="-윤고딕330"/>
        <a:cs typeface=""/>
      </a:majorFont>
      <a:minorFont>
        <a:latin typeface="-윤고딕330"/>
        <a:ea typeface="Yoon 윤고딕 540_T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5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1176C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pc="-150" smtClean="0">
            <a:solidFill>
              <a:schemeClr val="bg1"/>
            </a:solidFill>
            <a:latin typeface="-윤디자인웹돋움"/>
            <a:ea typeface="-윤디자인웹돋움"/>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1894</Words>
  <Application>Microsoft Office PowerPoint</Application>
  <PresentationFormat>화면 슬라이드 쇼(4:3)</PresentationFormat>
  <Paragraphs>488</Paragraphs>
  <Slides>36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36</vt:i4>
      </vt:variant>
    </vt:vector>
  </HeadingPairs>
  <TitlesOfParts>
    <vt:vector size="44" baseType="lpstr">
      <vt:lpstr>나눔고딕 ExtraBold</vt:lpstr>
      <vt:lpstr>나눔바른고딕</vt:lpstr>
      <vt:lpstr>맑은 고딕</vt:lpstr>
      <vt:lpstr>-윤고딕330</vt:lpstr>
      <vt:lpstr>-윤디자인웹돋움</vt:lpstr>
      <vt:lpstr>함초롬바탕</vt:lpstr>
      <vt:lpstr>Arial</vt:lpstr>
      <vt:lpstr>Default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문다미</dc:creator>
  <cp:lastModifiedBy>Kwon O Je</cp:lastModifiedBy>
  <cp:revision>95</cp:revision>
  <dcterms:created xsi:type="dcterms:W3CDTF">2016-05-18T06:51:32Z</dcterms:created>
  <dcterms:modified xsi:type="dcterms:W3CDTF">2021-03-11T06:50:57Z</dcterms:modified>
  <cp:version/>
</cp:coreProperties>
</file>