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65" r:id="rId5"/>
    <p:sldId id="259" r:id="rId6"/>
    <p:sldId id="256" r:id="rId7"/>
    <p:sldId id="272" r:id="rId8"/>
    <p:sldId id="258" r:id="rId9"/>
    <p:sldId id="273" r:id="rId10"/>
    <p:sldId id="283" r:id="rId11"/>
    <p:sldId id="264" r:id="rId12"/>
    <p:sldId id="284" r:id="rId13"/>
    <p:sldId id="276" r:id="rId14"/>
    <p:sldId id="285" r:id="rId15"/>
    <p:sldId id="286" r:id="rId16"/>
    <p:sldId id="287" r:id="rId17"/>
    <p:sldId id="261" r:id="rId18"/>
    <p:sldId id="288" r:id="rId19"/>
    <p:sldId id="289" r:id="rId20"/>
    <p:sldId id="281" r:id="rId21"/>
    <p:sldId id="282" r:id="rId22"/>
    <p:sldId id="290" r:id="rId23"/>
    <p:sldId id="291" r:id="rId24"/>
    <p:sldId id="292" r:id="rId25"/>
    <p:sldId id="293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ResearchProjects\Project2\Graph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ResearchProjects\Project2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aron\Documents\ResearchProjects\Project2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/>
              <a:t>Comparative</a:t>
            </a:r>
            <a:r>
              <a:rPr lang="en-IN" sz="2800" baseline="0" dirty="0"/>
              <a:t> Study of Models</a:t>
            </a:r>
            <a:endParaRPr lang="en-IN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Teacher Model</c:v>
                </c:pt>
                <c:pt idx="1">
                  <c:v>Standard KD</c:v>
                </c:pt>
                <c:pt idx="2">
                  <c:v>MobileNetV3</c:v>
                </c:pt>
                <c:pt idx="3">
                  <c:v>TinyML</c:v>
                </c:pt>
                <c:pt idx="4">
                  <c:v>EMD-KD [22]</c:v>
                </c:pt>
                <c:pt idx="5">
                  <c:v>The RA-CMKD (High)</c:v>
                </c:pt>
                <c:pt idx="6">
                  <c:v>Our RA-CMKD (Medium)</c:v>
                </c:pt>
                <c:pt idx="7">
                  <c:v>Our RA-CMKD (Low)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94.8</c:v>
                </c:pt>
                <c:pt idx="1">
                  <c:v>90.2</c:v>
                </c:pt>
                <c:pt idx="2">
                  <c:v>88.7</c:v>
                </c:pt>
                <c:pt idx="3">
                  <c:v>82.5</c:v>
                </c:pt>
                <c:pt idx="4">
                  <c:v>89.6</c:v>
                </c:pt>
                <c:pt idx="5">
                  <c:v>92.3</c:v>
                </c:pt>
                <c:pt idx="6">
                  <c:v>89.8</c:v>
                </c:pt>
                <c:pt idx="7">
                  <c:v>85.6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E7-4887-A765-BA15F1A3FC1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Memory (MB)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Teacher Model</c:v>
                </c:pt>
                <c:pt idx="1">
                  <c:v>Standard KD</c:v>
                </c:pt>
                <c:pt idx="2">
                  <c:v>MobileNetV3</c:v>
                </c:pt>
                <c:pt idx="3">
                  <c:v>TinyML</c:v>
                </c:pt>
                <c:pt idx="4">
                  <c:v>EMD-KD [22]</c:v>
                </c:pt>
                <c:pt idx="5">
                  <c:v>The RA-CMKD (High)</c:v>
                </c:pt>
                <c:pt idx="6">
                  <c:v>Our RA-CMKD (Medium)</c:v>
                </c:pt>
                <c:pt idx="7">
                  <c:v>Our RA-CMKD (Low)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256.39999999999998</c:v>
                </c:pt>
                <c:pt idx="1">
                  <c:v>86.3</c:v>
                </c:pt>
                <c:pt idx="2">
                  <c:v>52.1</c:v>
                </c:pt>
                <c:pt idx="3">
                  <c:v>8.4</c:v>
                </c:pt>
                <c:pt idx="4">
                  <c:v>45.8</c:v>
                </c:pt>
                <c:pt idx="5">
                  <c:v>42.6</c:v>
                </c:pt>
                <c:pt idx="6">
                  <c:v>18.3</c:v>
                </c:pt>
                <c:pt idx="7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E7-4887-A765-BA15F1A3FC1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Latency (ms)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Teacher Model</c:v>
                </c:pt>
                <c:pt idx="1">
                  <c:v>Standard KD</c:v>
                </c:pt>
                <c:pt idx="2">
                  <c:v>MobileNetV3</c:v>
                </c:pt>
                <c:pt idx="3">
                  <c:v>TinyML</c:v>
                </c:pt>
                <c:pt idx="4">
                  <c:v>EMD-KD [22]</c:v>
                </c:pt>
                <c:pt idx="5">
                  <c:v>The RA-CMKD (High)</c:v>
                </c:pt>
                <c:pt idx="6">
                  <c:v>Our RA-CMKD (Medium)</c:v>
                </c:pt>
                <c:pt idx="7">
                  <c:v>Our RA-CMKD (Low)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128.69999999999999</c:v>
                </c:pt>
                <c:pt idx="1">
                  <c:v>45.6</c:v>
                </c:pt>
                <c:pt idx="2">
                  <c:v>38.4</c:v>
                </c:pt>
                <c:pt idx="3">
                  <c:v>12.6</c:v>
                </c:pt>
                <c:pt idx="4">
                  <c:v>35.200000000000003</c:v>
                </c:pt>
                <c:pt idx="5">
                  <c:v>32.799999999999997</c:v>
                </c:pt>
                <c:pt idx="6">
                  <c:v>18.5</c:v>
                </c:pt>
                <c:pt idx="7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E7-4887-A765-BA15F1A3F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720256"/>
        <c:axId val="1900714976"/>
      </c:barChart>
      <c:catAx>
        <c:axId val="190072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14976"/>
        <c:crosses val="autoZero"/>
        <c:auto val="1"/>
        <c:lblAlgn val="ctr"/>
        <c:lblOffset val="100"/>
        <c:noMultiLvlLbl val="0"/>
      </c:catAx>
      <c:valAx>
        <c:axId val="1900714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2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0" i="0" u="none" strike="noStrike" baseline="0" dirty="0">
                <a:effectLst/>
              </a:rPr>
              <a:t>Performance Under Dynamic Resource Constraints</a:t>
            </a:r>
            <a:endParaRPr lang="en-IN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Sheet2!$B$1</c:f>
              <c:strCache>
                <c:ptCount val="1"/>
                <c:pt idx="0">
                  <c:v>CPU Utilization (%)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Sheet2!$A$2:$A$5</c:f>
              <c:strCache>
                <c:ptCount val="4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  <c:pt idx="3">
                  <c:v>Critical</c:v>
                </c:pt>
              </c:strCache>
            </c:strRef>
          </c:cat>
          <c:val>
            <c:numRef>
              <c:f>Sheet2!$B$2:$B$5</c:f>
              <c:numCache>
                <c:formatCode>General</c:formatCode>
                <c:ptCount val="4"/>
                <c:pt idx="0">
                  <c:v>25</c:v>
                </c:pt>
                <c:pt idx="1">
                  <c:v>55</c:v>
                </c:pt>
                <c:pt idx="2">
                  <c:v>75</c:v>
                </c:pt>
                <c:pt idx="3">
                  <c:v>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E-466B-ADA1-A3F02F44C37D}"/>
            </c:ext>
          </c:extLst>
        </c:ser>
        <c:ser>
          <c:idx val="1"/>
          <c:order val="1"/>
          <c:tx>
            <c:strRef>
              <c:f>Sheet2!$C$1</c:f>
              <c:strCache>
                <c:ptCount val="1"/>
                <c:pt idx="0">
                  <c:v>Memory Available (MB)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Sheet2!$A$2:$A$5</c:f>
              <c:strCache>
                <c:ptCount val="4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  <c:pt idx="3">
                  <c:v>Critical</c:v>
                </c:pt>
              </c:strCache>
            </c:strRef>
          </c:cat>
          <c:val>
            <c:numRef>
              <c:f>Sheet2!$C$2:$C$5</c:f>
              <c:numCache>
                <c:formatCode>General</c:formatCode>
                <c:ptCount val="4"/>
                <c:pt idx="0">
                  <c:v>130</c:v>
                </c:pt>
                <c:pt idx="1">
                  <c:v>70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CE-466B-ADA1-A3F02F44C37D}"/>
            </c:ext>
          </c:extLst>
        </c:ser>
        <c:ser>
          <c:idx val="2"/>
          <c:order val="2"/>
          <c:tx>
            <c:strRef>
              <c:f>Sheet2!$D$1</c:f>
              <c:strCache>
                <c:ptCount val="1"/>
                <c:pt idx="0">
                  <c:v>Accuracy (%)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Sheet2!$A$2:$A$5</c:f>
              <c:strCache>
                <c:ptCount val="4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  <c:pt idx="3">
                  <c:v>Critical</c:v>
                </c:pt>
              </c:strCache>
            </c:strRef>
          </c:cat>
          <c:val>
            <c:numRef>
              <c:f>Sheet2!$D$2:$D$5</c:f>
              <c:numCache>
                <c:formatCode>General</c:formatCode>
                <c:ptCount val="4"/>
                <c:pt idx="0">
                  <c:v>92.3</c:v>
                </c:pt>
                <c:pt idx="1">
                  <c:v>89.5</c:v>
                </c:pt>
                <c:pt idx="2">
                  <c:v>85.2</c:v>
                </c:pt>
                <c:pt idx="3">
                  <c:v>82.8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CE-466B-ADA1-A3F02F44C37D}"/>
            </c:ext>
          </c:extLst>
        </c:ser>
        <c:ser>
          <c:idx val="3"/>
          <c:order val="3"/>
          <c:tx>
            <c:strRef>
              <c:f>Sheet2!$E$1</c:f>
              <c:strCache>
                <c:ptCount val="1"/>
                <c:pt idx="0">
                  <c:v>Latency (ms)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Sheet2!$A$2:$A$5</c:f>
              <c:strCache>
                <c:ptCount val="4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  <c:pt idx="3">
                  <c:v>Critical</c:v>
                </c:pt>
              </c:strCache>
            </c:strRef>
          </c:cat>
          <c:val>
            <c:numRef>
              <c:f>Sheet2!$E$2:$E$5</c:f>
              <c:numCache>
                <c:formatCode>General</c:formatCode>
                <c:ptCount val="4"/>
                <c:pt idx="0">
                  <c:v>32.799999999999997</c:v>
                </c:pt>
                <c:pt idx="1">
                  <c:v>18.2</c:v>
                </c:pt>
                <c:pt idx="2">
                  <c:v>12.5</c:v>
                </c:pt>
                <c:pt idx="3">
                  <c:v>9.3000000000000007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CE-466B-ADA1-A3F02F44C3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738976"/>
        <c:axId val="1900741376"/>
      </c:lineChart>
      <c:catAx>
        <c:axId val="190073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41376"/>
        <c:crosses val="autoZero"/>
        <c:auto val="1"/>
        <c:lblAlgn val="ctr"/>
        <c:lblOffset val="100"/>
        <c:noMultiLvlLbl val="0"/>
      </c:catAx>
      <c:valAx>
        <c:axId val="190074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738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>
                <a:effectLst/>
              </a:rPr>
              <a:t>Contribution of Individual Components (Edge Device Deployment)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Sheet3!$A$2</c:f>
              <c:strCache>
                <c:ptCount val="1"/>
                <c:pt idx="0">
                  <c:v>Base KD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Sheet3!$B$1:$D$1</c:f>
              <c:strCache>
                <c:ptCount val="3"/>
                <c:pt idx="0">
                  <c:v>Accuracy (%)</c:v>
                </c:pt>
                <c:pt idx="1">
                  <c:v>Memory (MB)</c:v>
                </c:pt>
                <c:pt idx="2">
                  <c:v>Latency (ms)</c:v>
                </c:pt>
              </c:strCache>
            </c:strRef>
          </c:cat>
          <c:val>
            <c:numRef>
              <c:f>Sheet3!$B$2:$D$2</c:f>
              <c:numCache>
                <c:formatCode>General</c:formatCode>
                <c:ptCount val="3"/>
                <c:pt idx="0">
                  <c:v>84.2</c:v>
                </c:pt>
                <c:pt idx="1">
                  <c:v>24.6</c:v>
                </c:pt>
                <c:pt idx="2">
                  <c:v>28.3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DD-42DB-8CF3-0E9A7D7B85A1}"/>
            </c:ext>
          </c:extLst>
        </c:ser>
        <c:ser>
          <c:idx val="1"/>
          <c:order val="1"/>
          <c:tx>
            <c:strRef>
              <c:f>Sheet3!$A$3</c:f>
              <c:strCache>
                <c:ptCount val="1"/>
                <c:pt idx="0">
                  <c:v>+ Dynamic Resource Allocation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Sheet3!$B$1:$D$1</c:f>
              <c:strCache>
                <c:ptCount val="3"/>
                <c:pt idx="0">
                  <c:v>Accuracy (%)</c:v>
                </c:pt>
                <c:pt idx="1">
                  <c:v>Memory (MB)</c:v>
                </c:pt>
                <c:pt idx="2">
                  <c:v>Latency (ms)</c:v>
                </c:pt>
              </c:strCache>
            </c:strRef>
          </c:cat>
          <c:val>
            <c:numRef>
              <c:f>Sheet3!$B$3:$D$3</c:f>
              <c:numCache>
                <c:formatCode>General</c:formatCode>
                <c:ptCount val="3"/>
                <c:pt idx="0">
                  <c:v>85.8</c:v>
                </c:pt>
                <c:pt idx="1">
                  <c:v>18.5</c:v>
                </c:pt>
                <c:pt idx="2">
                  <c:v>22.6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DD-42DB-8CF3-0E9A7D7B85A1}"/>
            </c:ext>
          </c:extLst>
        </c:ser>
        <c:ser>
          <c:idx val="2"/>
          <c:order val="2"/>
          <c:tx>
            <c:strRef>
              <c:f>Sheet3!$A$4</c:f>
              <c:strCache>
                <c:ptCount val="1"/>
                <c:pt idx="0">
                  <c:v>+ Modality-Specific Compression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Sheet3!$B$1:$D$1</c:f>
              <c:strCache>
                <c:ptCount val="3"/>
                <c:pt idx="0">
                  <c:v>Accuracy (%)</c:v>
                </c:pt>
                <c:pt idx="1">
                  <c:v>Memory (MB)</c:v>
                </c:pt>
                <c:pt idx="2">
                  <c:v>Latency (ms)</c:v>
                </c:pt>
              </c:strCache>
            </c:strRef>
          </c:cat>
          <c:val>
            <c:numRef>
              <c:f>Sheet3!$B$4:$D$4</c:f>
              <c:numCache>
                <c:formatCode>General</c:formatCode>
                <c:ptCount val="3"/>
                <c:pt idx="0">
                  <c:v>87.1</c:v>
                </c:pt>
                <c:pt idx="1">
                  <c:v>9.8000000000000007</c:v>
                </c:pt>
                <c:pt idx="2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DD-42DB-8CF3-0E9A7D7B85A1}"/>
            </c:ext>
          </c:extLst>
        </c:ser>
        <c:ser>
          <c:idx val="3"/>
          <c:order val="3"/>
          <c:tx>
            <c:strRef>
              <c:f>Sheet3!$A$5</c:f>
              <c:strCache>
                <c:ptCount val="1"/>
                <c:pt idx="0">
                  <c:v>+ Lightweight Feature Alignment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Sheet3!$B$1:$D$1</c:f>
              <c:strCache>
                <c:ptCount val="3"/>
                <c:pt idx="0">
                  <c:v>Accuracy (%)</c:v>
                </c:pt>
                <c:pt idx="1">
                  <c:v>Memory (MB)</c:v>
                </c:pt>
                <c:pt idx="2">
                  <c:v>Latency (ms)</c:v>
                </c:pt>
              </c:strCache>
            </c:strRef>
          </c:cat>
          <c:val>
            <c:numRef>
              <c:f>Sheet3!$B$5:$D$5</c:f>
              <c:numCache>
                <c:formatCode>General</c:formatCode>
                <c:ptCount val="3"/>
                <c:pt idx="0">
                  <c:v>89.8</c:v>
                </c:pt>
                <c:pt idx="1">
                  <c:v>6.2</c:v>
                </c:pt>
                <c:pt idx="2">
                  <c:v>9.8000000000000007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9DD-42DB-8CF3-0E9A7D7B85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97834832"/>
        <c:axId val="1897840112"/>
        <c:axId val="0"/>
      </c:bar3DChart>
      <c:catAx>
        <c:axId val="1897834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40112"/>
        <c:crosses val="autoZero"/>
        <c:auto val="1"/>
        <c:lblAlgn val="ctr"/>
        <c:lblOffset val="100"/>
        <c:noMultiLvlLbl val="0"/>
      </c:catAx>
      <c:valAx>
        <c:axId val="18978401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783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3C91B0-A06E-48D3-B723-1622F3880339}" type="doc">
      <dgm:prSet loTypeId="urn:microsoft.com/office/officeart/2005/8/layout/cycle4" loCatId="relationship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D0AD684B-5E26-4721-8911-301D63858D0A}">
      <dgm:prSet phldrT="[Text]" custT="1"/>
      <dgm:spPr/>
      <dgm:t>
        <a:bodyPr/>
        <a:lstStyle/>
        <a:p>
          <a:pPr marL="0" algn="ctr" defTabSz="914400" rtl="0" eaLnBrk="1" latinLnBrk="0" hangingPunct="1">
            <a:buNone/>
          </a:pPr>
          <a:r>
            <a:rPr lang="en-US" sz="1400" b="1" i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ora" pitchFamily="2" charset="0"/>
              <a:ea typeface="+mn-ea"/>
              <a:cs typeface="+mn-cs"/>
            </a:rPr>
            <a:t>SDG 9: Industry, Innovation, and Infrastructure</a:t>
          </a:r>
        </a:p>
        <a:p>
          <a:pPr marL="0" algn="ctr" defTabSz="914400" rtl="0" eaLnBrk="1" latinLnBrk="0" hangingPunct="1">
            <a:buNone/>
          </a:pPr>
          <a:endParaRPr lang="en-IN" sz="1400" b="1" i="0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Lora" pitchFamily="2" charset="0"/>
            <a:ea typeface="+mn-ea"/>
            <a:cs typeface="+mn-cs"/>
          </a:endParaRPr>
        </a:p>
      </dgm:t>
    </dgm:pt>
    <dgm:pt modelId="{D7E4929C-F301-4A73-96B1-95246E0AEF3C}" type="parTrans" cxnId="{A936C567-A61E-459F-BEC7-B2AB089831F9}">
      <dgm:prSet/>
      <dgm:spPr/>
      <dgm:t>
        <a:bodyPr/>
        <a:lstStyle/>
        <a:p>
          <a:endParaRPr lang="en-IN"/>
        </a:p>
      </dgm:t>
    </dgm:pt>
    <dgm:pt modelId="{A1BDFA91-D1F9-4DE0-8842-A3CDDE651619}" type="sibTrans" cxnId="{A936C567-A61E-459F-BEC7-B2AB089831F9}">
      <dgm:prSet/>
      <dgm:spPr/>
      <dgm:t>
        <a:bodyPr/>
        <a:lstStyle/>
        <a:p>
          <a:endParaRPr lang="en-IN"/>
        </a:p>
      </dgm:t>
    </dgm:pt>
    <dgm:pt modelId="{A41EE50B-332E-4485-9008-D1794B9CE8C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latin typeface="Lora" pitchFamily="2" charset="0"/>
            </a:rPr>
            <a:t>Enabling AI capabilities on existing hardware infrastructure</a:t>
          </a:r>
          <a:endParaRPr lang="en-IN" sz="1100" dirty="0">
            <a:latin typeface="Lora" pitchFamily="2" charset="0"/>
          </a:endParaRPr>
        </a:p>
      </dgm:t>
    </dgm:pt>
    <dgm:pt modelId="{2261653A-0AA9-443C-BE84-20A2C979DA0E}" type="parTrans" cxnId="{5B627D3F-F55D-46CD-9579-A74D7B12CFFD}">
      <dgm:prSet/>
      <dgm:spPr/>
      <dgm:t>
        <a:bodyPr/>
        <a:lstStyle/>
        <a:p>
          <a:endParaRPr lang="en-IN"/>
        </a:p>
      </dgm:t>
    </dgm:pt>
    <dgm:pt modelId="{187610BF-21DF-4328-8463-6DB8AE7E2676}" type="sibTrans" cxnId="{5B627D3F-F55D-46CD-9579-A74D7B12CFFD}">
      <dgm:prSet/>
      <dgm:spPr/>
      <dgm:t>
        <a:bodyPr/>
        <a:lstStyle/>
        <a:p>
          <a:endParaRPr lang="en-IN"/>
        </a:p>
      </dgm:t>
    </dgm:pt>
    <dgm:pt modelId="{C284FF0B-25C2-4EC7-8DC8-7B629C9C759E}">
      <dgm:prSet phldrT="[Text]" custT="1"/>
      <dgm:spPr/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Lora" pitchFamily="2" charset="0"/>
              <a:ea typeface="+mn-ea"/>
              <a:cs typeface="+mn-cs"/>
            </a:rPr>
            <a:t>SDG 12: Responsible Consumption and Production</a:t>
          </a: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</dgm:t>
    </dgm:pt>
    <dgm:pt modelId="{9A4A87EE-53D6-4D82-891B-FC8150ABDA6B}" type="parTrans" cxnId="{03C7DCBE-4E95-49C0-A9A9-B21F85412400}">
      <dgm:prSet/>
      <dgm:spPr/>
      <dgm:t>
        <a:bodyPr/>
        <a:lstStyle/>
        <a:p>
          <a:endParaRPr lang="en-IN"/>
        </a:p>
      </dgm:t>
    </dgm:pt>
    <dgm:pt modelId="{41A03A51-F3F2-4908-99F9-0F478176C93C}" type="sibTrans" cxnId="{03C7DCBE-4E95-49C0-A9A9-B21F85412400}">
      <dgm:prSet/>
      <dgm:spPr/>
      <dgm:t>
        <a:bodyPr/>
        <a:lstStyle/>
        <a:p>
          <a:endParaRPr lang="en-IN"/>
        </a:p>
      </dgm:t>
    </dgm:pt>
    <dgm:pt modelId="{CCB5767C-6454-43B5-8EBF-E6A60C8ACEE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dirty="0">
              <a:latin typeface="Lora" pitchFamily="2" charset="0"/>
            </a:rPr>
            <a:t>Extending device lifecycles through software optimization</a:t>
          </a:r>
          <a:endParaRPr lang="en-IN" sz="1100" dirty="0">
            <a:latin typeface="Lora" pitchFamily="2" charset="0"/>
          </a:endParaRPr>
        </a:p>
      </dgm:t>
    </dgm:pt>
    <dgm:pt modelId="{CF547D28-0926-4FD7-B4EC-BCBF15FD1B71}" type="parTrans" cxnId="{31333A29-07A1-4B05-BA0C-225C581252E7}">
      <dgm:prSet/>
      <dgm:spPr/>
      <dgm:t>
        <a:bodyPr/>
        <a:lstStyle/>
        <a:p>
          <a:endParaRPr lang="en-IN"/>
        </a:p>
      </dgm:t>
    </dgm:pt>
    <dgm:pt modelId="{6D0F5424-A4E6-4A85-8923-D4C7F3EF8E92}" type="sibTrans" cxnId="{31333A29-07A1-4B05-BA0C-225C581252E7}">
      <dgm:prSet/>
      <dgm:spPr/>
      <dgm:t>
        <a:bodyPr/>
        <a:lstStyle/>
        <a:p>
          <a:endParaRPr lang="en-IN"/>
        </a:p>
      </dgm:t>
    </dgm:pt>
    <dgm:pt modelId="{937D2B2A-3F60-4C88-99CE-178920104404}">
      <dgm:prSet phldrT="[Text]" custT="1"/>
      <dgm:spPr/>
      <dgm:t>
        <a:bodyPr/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Lora" pitchFamily="2" charset="0"/>
              <a:ea typeface="+mn-ea"/>
              <a:cs typeface="+mn-cs"/>
            </a:rPr>
            <a:t>SDG 7: Affordable and Clean Energy</a:t>
          </a:r>
          <a:endParaRPr lang="en-IN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</dgm:t>
    </dgm:pt>
    <dgm:pt modelId="{4431096F-1648-42DE-BDAA-F75BA5D61481}" type="parTrans" cxnId="{D61C1199-52E2-4FD6-A8B0-790126729857}">
      <dgm:prSet/>
      <dgm:spPr/>
      <dgm:t>
        <a:bodyPr/>
        <a:lstStyle/>
        <a:p>
          <a:endParaRPr lang="en-IN"/>
        </a:p>
      </dgm:t>
    </dgm:pt>
    <dgm:pt modelId="{583C70DB-1F6B-471E-8665-85CD120D2BBA}" type="sibTrans" cxnId="{D61C1199-52E2-4FD6-A8B0-790126729857}">
      <dgm:prSet/>
      <dgm:spPr/>
      <dgm:t>
        <a:bodyPr/>
        <a:lstStyle/>
        <a:p>
          <a:endParaRPr lang="en-IN"/>
        </a:p>
      </dgm:t>
    </dgm:pt>
    <dgm:pt modelId="{1BE72437-A273-4CF1-9F3D-130D9F77244C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dirty="0">
              <a:latin typeface="Lora" pitchFamily="2" charset="0"/>
            </a:rPr>
            <a:t>Minimizing energy consumption for AI operations</a:t>
          </a:r>
          <a:endParaRPr lang="en-IN" sz="1100" dirty="0">
            <a:latin typeface="Lora" pitchFamily="2" charset="0"/>
          </a:endParaRPr>
        </a:p>
      </dgm:t>
    </dgm:pt>
    <dgm:pt modelId="{5BE070D8-DA21-4F84-B1F1-ABF21B860105}" type="parTrans" cxnId="{51522426-CE5A-4B5C-8768-E5446012AD12}">
      <dgm:prSet/>
      <dgm:spPr/>
      <dgm:t>
        <a:bodyPr/>
        <a:lstStyle/>
        <a:p>
          <a:endParaRPr lang="en-IN"/>
        </a:p>
      </dgm:t>
    </dgm:pt>
    <dgm:pt modelId="{F10005D6-4914-41B7-89B1-131BD1C63508}" type="sibTrans" cxnId="{51522426-CE5A-4B5C-8768-E5446012AD12}">
      <dgm:prSet/>
      <dgm:spPr/>
      <dgm:t>
        <a:bodyPr/>
        <a:lstStyle/>
        <a:p>
          <a:endParaRPr lang="en-IN"/>
        </a:p>
      </dgm:t>
    </dgm:pt>
    <dgm:pt modelId="{E85A5126-B887-49C3-9133-D12DC6E02D4C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dirty="0">
              <a:latin typeface="Lora" pitchFamily="2" charset="0"/>
            </a:rPr>
            <a:t>Reducing need for hardware upgrades</a:t>
          </a:r>
        </a:p>
      </dgm:t>
    </dgm:pt>
    <dgm:pt modelId="{F2EB63D5-D92A-4A32-873C-10D754D23013}" type="parTrans" cxnId="{00829EBD-AB82-4B14-994C-FA02DFD77D2A}">
      <dgm:prSet/>
      <dgm:spPr/>
      <dgm:t>
        <a:bodyPr/>
        <a:lstStyle/>
        <a:p>
          <a:endParaRPr lang="en-IN"/>
        </a:p>
      </dgm:t>
    </dgm:pt>
    <dgm:pt modelId="{692C6C62-C907-48FB-BCFD-7ACD8A20FACC}" type="sibTrans" cxnId="{00829EBD-AB82-4B14-994C-FA02DFD77D2A}">
      <dgm:prSet/>
      <dgm:spPr/>
      <dgm:t>
        <a:bodyPr/>
        <a:lstStyle/>
        <a:p>
          <a:endParaRPr lang="en-IN"/>
        </a:p>
      </dgm:t>
    </dgm:pt>
    <dgm:pt modelId="{2D32E413-12FC-459B-A08F-47A74F889AE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100" b="0" i="0" dirty="0">
              <a:latin typeface="Lora" pitchFamily="2" charset="0"/>
            </a:rPr>
            <a:t>Reducing e-waste through efficient resource utilization</a:t>
          </a:r>
        </a:p>
      </dgm:t>
    </dgm:pt>
    <dgm:pt modelId="{1B38B56E-73F5-43DF-B3D3-E5B8FBB73B07}" type="parTrans" cxnId="{294BC04F-C4F3-4C59-B88F-77B918E77084}">
      <dgm:prSet/>
      <dgm:spPr/>
      <dgm:t>
        <a:bodyPr/>
        <a:lstStyle/>
        <a:p>
          <a:endParaRPr lang="en-IN"/>
        </a:p>
      </dgm:t>
    </dgm:pt>
    <dgm:pt modelId="{5CBF2FAF-6C1A-4F2A-9D97-9F32C419C0AF}" type="sibTrans" cxnId="{294BC04F-C4F3-4C59-B88F-77B918E77084}">
      <dgm:prSet/>
      <dgm:spPr/>
      <dgm:t>
        <a:bodyPr/>
        <a:lstStyle/>
        <a:p>
          <a:endParaRPr lang="en-IN"/>
        </a:p>
      </dgm:t>
    </dgm:pt>
    <dgm:pt modelId="{EE394671-1F29-4259-923D-769BC6B3ED0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100" b="0" i="0" dirty="0">
              <a:latin typeface="Lora" pitchFamily="2" charset="0"/>
            </a:rPr>
            <a:t>Enabling AI applications in energy-constrained environments</a:t>
          </a:r>
        </a:p>
      </dgm:t>
    </dgm:pt>
    <dgm:pt modelId="{A685EF76-65F4-4D18-AE68-6C2D7482369E}" type="parTrans" cxnId="{AB655F7B-6140-4762-9CC2-C80455C82406}">
      <dgm:prSet/>
      <dgm:spPr/>
      <dgm:t>
        <a:bodyPr/>
        <a:lstStyle/>
        <a:p>
          <a:endParaRPr lang="en-IN"/>
        </a:p>
      </dgm:t>
    </dgm:pt>
    <dgm:pt modelId="{CF7B183E-B76D-4F1D-894F-B591DFD8B48C}" type="sibTrans" cxnId="{AB655F7B-6140-4762-9CC2-C80455C82406}">
      <dgm:prSet/>
      <dgm:spPr/>
      <dgm:t>
        <a:bodyPr/>
        <a:lstStyle/>
        <a:p>
          <a:endParaRPr lang="en-IN"/>
        </a:p>
      </dgm:t>
    </dgm:pt>
    <dgm:pt modelId="{0035F4E3-D4A0-42EC-8AB5-BA78260F1EBE}" type="pres">
      <dgm:prSet presAssocID="{6E3C91B0-A06E-48D3-B723-1622F3880339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C2A6FA88-F9B1-4A24-AD3E-B9C27A470E79}" type="pres">
      <dgm:prSet presAssocID="{6E3C91B0-A06E-48D3-B723-1622F3880339}" presName="children" presStyleCnt="0"/>
      <dgm:spPr/>
    </dgm:pt>
    <dgm:pt modelId="{EF7EC89B-4D46-437D-8C2D-A4581DFF081B}" type="pres">
      <dgm:prSet presAssocID="{6E3C91B0-A06E-48D3-B723-1622F3880339}" presName="child1group" presStyleCnt="0"/>
      <dgm:spPr/>
    </dgm:pt>
    <dgm:pt modelId="{5946278C-D61A-46FC-8BDD-5D393B97F545}" type="pres">
      <dgm:prSet presAssocID="{6E3C91B0-A06E-48D3-B723-1622F3880339}" presName="child1" presStyleLbl="bgAcc1" presStyleIdx="0" presStyleCnt="3"/>
      <dgm:spPr/>
    </dgm:pt>
    <dgm:pt modelId="{52BB142F-5BA8-41F4-8CCD-F74C8A262B33}" type="pres">
      <dgm:prSet presAssocID="{6E3C91B0-A06E-48D3-B723-1622F3880339}" presName="child1Text" presStyleLbl="bgAcc1" presStyleIdx="0" presStyleCnt="3">
        <dgm:presLayoutVars>
          <dgm:bulletEnabled val="1"/>
        </dgm:presLayoutVars>
      </dgm:prSet>
      <dgm:spPr/>
    </dgm:pt>
    <dgm:pt modelId="{54739823-CA04-41C3-BC2C-80D09A4CD6E0}" type="pres">
      <dgm:prSet presAssocID="{6E3C91B0-A06E-48D3-B723-1622F3880339}" presName="child2group" presStyleCnt="0"/>
      <dgm:spPr/>
    </dgm:pt>
    <dgm:pt modelId="{18289A85-1217-4B45-A073-631562093386}" type="pres">
      <dgm:prSet presAssocID="{6E3C91B0-A06E-48D3-B723-1622F3880339}" presName="child2" presStyleLbl="bgAcc1" presStyleIdx="1" presStyleCnt="3" custScaleX="132600" custLinFactNeighborX="23759" custLinFactNeighborY="9022"/>
      <dgm:spPr/>
    </dgm:pt>
    <dgm:pt modelId="{3CB12C78-1F36-4895-B886-07F14A988B13}" type="pres">
      <dgm:prSet presAssocID="{6E3C91B0-A06E-48D3-B723-1622F3880339}" presName="child2Text" presStyleLbl="bgAcc1" presStyleIdx="1" presStyleCnt="3">
        <dgm:presLayoutVars>
          <dgm:bulletEnabled val="1"/>
        </dgm:presLayoutVars>
      </dgm:prSet>
      <dgm:spPr/>
    </dgm:pt>
    <dgm:pt modelId="{DD2E233C-9F2C-45A6-80A3-3B9E3F3CD0ED}" type="pres">
      <dgm:prSet presAssocID="{6E3C91B0-A06E-48D3-B723-1622F3880339}" presName="child3group" presStyleCnt="0"/>
      <dgm:spPr/>
    </dgm:pt>
    <dgm:pt modelId="{33AC7FF4-A1D1-41B0-976E-57C753935858}" type="pres">
      <dgm:prSet presAssocID="{6E3C91B0-A06E-48D3-B723-1622F3880339}" presName="child3" presStyleLbl="bgAcc1" presStyleIdx="2" presStyleCnt="3" custScaleX="109035" custLinFactNeighborX="21335" custLinFactNeighborY="-18069"/>
      <dgm:spPr/>
    </dgm:pt>
    <dgm:pt modelId="{2832C983-067E-41FB-9BD0-DC29D5FA9AB5}" type="pres">
      <dgm:prSet presAssocID="{6E3C91B0-A06E-48D3-B723-1622F3880339}" presName="child3Text" presStyleLbl="bgAcc1" presStyleIdx="2" presStyleCnt="3">
        <dgm:presLayoutVars>
          <dgm:bulletEnabled val="1"/>
        </dgm:presLayoutVars>
      </dgm:prSet>
      <dgm:spPr/>
    </dgm:pt>
    <dgm:pt modelId="{9D421AC8-78EA-4DCF-9341-09AEC381268A}" type="pres">
      <dgm:prSet presAssocID="{6E3C91B0-A06E-48D3-B723-1622F3880339}" presName="childPlaceholder" presStyleCnt="0"/>
      <dgm:spPr/>
    </dgm:pt>
    <dgm:pt modelId="{576A2123-A98E-43EA-8BE8-D163F9616F40}" type="pres">
      <dgm:prSet presAssocID="{6E3C91B0-A06E-48D3-B723-1622F3880339}" presName="circle" presStyleCnt="0"/>
      <dgm:spPr/>
    </dgm:pt>
    <dgm:pt modelId="{2AF0660A-0094-4E77-A213-1EA4613117A4}" type="pres">
      <dgm:prSet presAssocID="{6E3C91B0-A06E-48D3-B723-1622F3880339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D61B330-614C-4E43-9936-24770534D48C}" type="pres">
      <dgm:prSet presAssocID="{6E3C91B0-A06E-48D3-B723-1622F3880339}" presName="quadrant2" presStyleLbl="node1" presStyleIdx="1" presStyleCnt="4" custLinFactNeighborX="1122" custLinFactNeighborY="-1042">
        <dgm:presLayoutVars>
          <dgm:chMax val="1"/>
          <dgm:bulletEnabled val="1"/>
        </dgm:presLayoutVars>
      </dgm:prSet>
      <dgm:spPr/>
    </dgm:pt>
    <dgm:pt modelId="{6FF16237-D22A-4816-8BFC-69B520E3DB64}" type="pres">
      <dgm:prSet presAssocID="{6E3C91B0-A06E-48D3-B723-1622F3880339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D2E508B-7F38-45D8-A4BC-819E2B7808D7}" type="pres">
      <dgm:prSet presAssocID="{6E3C91B0-A06E-48D3-B723-1622F3880339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5FD807-3F3A-4C3D-9390-268736ADB635}" type="pres">
      <dgm:prSet presAssocID="{6E3C91B0-A06E-48D3-B723-1622F3880339}" presName="quadrantPlaceholder" presStyleCnt="0"/>
      <dgm:spPr/>
    </dgm:pt>
    <dgm:pt modelId="{ED2091FA-4AC9-43D8-A6BA-ADC261E1E980}" type="pres">
      <dgm:prSet presAssocID="{6E3C91B0-A06E-48D3-B723-1622F3880339}" presName="center1" presStyleLbl="fgShp" presStyleIdx="0" presStyleCnt="2" custScaleX="168233" custScaleY="169345" custLinFactNeighborY="14744"/>
      <dgm:spPr/>
    </dgm:pt>
    <dgm:pt modelId="{72812190-1378-47F2-BE50-D75B478C6355}" type="pres">
      <dgm:prSet presAssocID="{6E3C91B0-A06E-48D3-B723-1622F3880339}" presName="center2" presStyleLbl="fgShp" presStyleIdx="1" presStyleCnt="2" custScaleX="182118" custScaleY="176588" custLinFactNeighborX="1602" custLinFactNeighborY="1840"/>
      <dgm:spPr/>
    </dgm:pt>
  </dgm:ptLst>
  <dgm:cxnLst>
    <dgm:cxn modelId="{BAB04D1D-68BB-49F5-ADDA-E4DBB260644C}" type="presOf" srcId="{CCB5767C-6454-43B5-8EBF-E6A60C8ACEE8}" destId="{3CB12C78-1F36-4895-B886-07F14A988B13}" srcOrd="1" destOrd="0" presId="urn:microsoft.com/office/officeart/2005/8/layout/cycle4"/>
    <dgm:cxn modelId="{FEE71720-2F61-4806-8B14-68E26C033E0C}" type="presOf" srcId="{E85A5126-B887-49C3-9133-D12DC6E02D4C}" destId="{52BB142F-5BA8-41F4-8CCD-F74C8A262B33}" srcOrd="1" destOrd="1" presId="urn:microsoft.com/office/officeart/2005/8/layout/cycle4"/>
    <dgm:cxn modelId="{7BB09C21-7FB8-402D-9374-EF61E184D292}" type="presOf" srcId="{937D2B2A-3F60-4C88-99CE-178920104404}" destId="{6FF16237-D22A-4816-8BFC-69B520E3DB64}" srcOrd="0" destOrd="0" presId="urn:microsoft.com/office/officeart/2005/8/layout/cycle4"/>
    <dgm:cxn modelId="{51522426-CE5A-4B5C-8768-E5446012AD12}" srcId="{937D2B2A-3F60-4C88-99CE-178920104404}" destId="{1BE72437-A273-4CF1-9F3D-130D9F77244C}" srcOrd="0" destOrd="0" parTransId="{5BE070D8-DA21-4F84-B1F1-ABF21B860105}" sibTransId="{F10005D6-4914-41B7-89B1-131BD1C63508}"/>
    <dgm:cxn modelId="{31333A29-07A1-4B05-BA0C-225C581252E7}" srcId="{C284FF0B-25C2-4EC7-8DC8-7B629C9C759E}" destId="{CCB5767C-6454-43B5-8EBF-E6A60C8ACEE8}" srcOrd="0" destOrd="0" parTransId="{CF547D28-0926-4FD7-B4EC-BCBF15FD1B71}" sibTransId="{6D0F5424-A4E6-4A85-8923-D4C7F3EF8E92}"/>
    <dgm:cxn modelId="{5B627D3F-F55D-46CD-9579-A74D7B12CFFD}" srcId="{D0AD684B-5E26-4721-8911-301D63858D0A}" destId="{A41EE50B-332E-4485-9008-D1794B9CE8CC}" srcOrd="0" destOrd="0" parTransId="{2261653A-0AA9-443C-BE84-20A2C979DA0E}" sibTransId="{187610BF-21DF-4328-8463-6DB8AE7E2676}"/>
    <dgm:cxn modelId="{A936C567-A61E-459F-BEC7-B2AB089831F9}" srcId="{6E3C91B0-A06E-48D3-B723-1622F3880339}" destId="{D0AD684B-5E26-4721-8911-301D63858D0A}" srcOrd="0" destOrd="0" parTransId="{D7E4929C-F301-4A73-96B1-95246E0AEF3C}" sibTransId="{A1BDFA91-D1F9-4DE0-8842-A3CDDE651619}"/>
    <dgm:cxn modelId="{F8C5CD48-543D-4AAF-89B0-A9456D4FF709}" type="presOf" srcId="{1BE72437-A273-4CF1-9F3D-130D9F77244C}" destId="{2832C983-067E-41FB-9BD0-DC29D5FA9AB5}" srcOrd="1" destOrd="0" presId="urn:microsoft.com/office/officeart/2005/8/layout/cycle4"/>
    <dgm:cxn modelId="{8323D869-853D-46AA-9EDB-DCD3147AFC54}" type="presOf" srcId="{A41EE50B-332E-4485-9008-D1794B9CE8CC}" destId="{5946278C-D61A-46FC-8BDD-5D393B97F545}" srcOrd="0" destOrd="0" presId="urn:microsoft.com/office/officeart/2005/8/layout/cycle4"/>
    <dgm:cxn modelId="{EE7CF56D-775E-4D0B-A0BE-FEFB99EB2B89}" type="presOf" srcId="{EE394671-1F29-4259-923D-769BC6B3ED0D}" destId="{33AC7FF4-A1D1-41B0-976E-57C753935858}" srcOrd="0" destOrd="1" presId="urn:microsoft.com/office/officeart/2005/8/layout/cycle4"/>
    <dgm:cxn modelId="{294BC04F-C4F3-4C59-B88F-77B918E77084}" srcId="{C284FF0B-25C2-4EC7-8DC8-7B629C9C759E}" destId="{2D32E413-12FC-459B-A08F-47A74F889AE6}" srcOrd="1" destOrd="0" parTransId="{1B38B56E-73F5-43DF-B3D3-E5B8FBB73B07}" sibTransId="{5CBF2FAF-6C1A-4F2A-9D97-9F32C419C0AF}"/>
    <dgm:cxn modelId="{21EFD856-49C5-4EC4-8EEF-755CE4DD2359}" type="presOf" srcId="{D0AD684B-5E26-4721-8911-301D63858D0A}" destId="{2AF0660A-0094-4E77-A213-1EA4613117A4}" srcOrd="0" destOrd="0" presId="urn:microsoft.com/office/officeart/2005/8/layout/cycle4"/>
    <dgm:cxn modelId="{AB655F7B-6140-4762-9CC2-C80455C82406}" srcId="{937D2B2A-3F60-4C88-99CE-178920104404}" destId="{EE394671-1F29-4259-923D-769BC6B3ED0D}" srcOrd="1" destOrd="0" parTransId="{A685EF76-65F4-4D18-AE68-6C2D7482369E}" sibTransId="{CF7B183E-B76D-4F1D-894F-B591DFD8B48C}"/>
    <dgm:cxn modelId="{D34E098D-4C91-4BA5-BC98-2463ECAA889B}" type="presOf" srcId="{C284FF0B-25C2-4EC7-8DC8-7B629C9C759E}" destId="{AD61B330-614C-4E43-9936-24770534D48C}" srcOrd="0" destOrd="0" presId="urn:microsoft.com/office/officeart/2005/8/layout/cycle4"/>
    <dgm:cxn modelId="{EEB5D18E-5487-47B5-841B-947B2B42E316}" type="presOf" srcId="{6E3C91B0-A06E-48D3-B723-1622F3880339}" destId="{0035F4E3-D4A0-42EC-8AB5-BA78260F1EBE}" srcOrd="0" destOrd="0" presId="urn:microsoft.com/office/officeart/2005/8/layout/cycle4"/>
    <dgm:cxn modelId="{EC6CC195-63C7-4011-9FBC-FE86A3DD9EAF}" type="presOf" srcId="{E85A5126-B887-49C3-9133-D12DC6E02D4C}" destId="{5946278C-D61A-46FC-8BDD-5D393B97F545}" srcOrd="0" destOrd="1" presId="urn:microsoft.com/office/officeart/2005/8/layout/cycle4"/>
    <dgm:cxn modelId="{D61C1199-52E2-4FD6-A8B0-790126729857}" srcId="{6E3C91B0-A06E-48D3-B723-1622F3880339}" destId="{937D2B2A-3F60-4C88-99CE-178920104404}" srcOrd="2" destOrd="0" parTransId="{4431096F-1648-42DE-BDAA-F75BA5D61481}" sibTransId="{583C70DB-1F6B-471E-8665-85CD120D2BBA}"/>
    <dgm:cxn modelId="{5FBC14A0-F0F6-4A85-8DDB-3CA769CAA097}" type="presOf" srcId="{1BE72437-A273-4CF1-9F3D-130D9F77244C}" destId="{33AC7FF4-A1D1-41B0-976E-57C753935858}" srcOrd="0" destOrd="0" presId="urn:microsoft.com/office/officeart/2005/8/layout/cycle4"/>
    <dgm:cxn modelId="{3C52D6A6-9931-4E02-93A2-C21B204A9898}" type="presOf" srcId="{EE394671-1F29-4259-923D-769BC6B3ED0D}" destId="{2832C983-067E-41FB-9BD0-DC29D5FA9AB5}" srcOrd="1" destOrd="1" presId="urn:microsoft.com/office/officeart/2005/8/layout/cycle4"/>
    <dgm:cxn modelId="{5A64A0B4-B09A-4A89-839B-3D85D6C6EC4A}" type="presOf" srcId="{2D32E413-12FC-459B-A08F-47A74F889AE6}" destId="{18289A85-1217-4B45-A073-631562093386}" srcOrd="0" destOrd="1" presId="urn:microsoft.com/office/officeart/2005/8/layout/cycle4"/>
    <dgm:cxn modelId="{00829EBD-AB82-4B14-994C-FA02DFD77D2A}" srcId="{D0AD684B-5E26-4721-8911-301D63858D0A}" destId="{E85A5126-B887-49C3-9133-D12DC6E02D4C}" srcOrd="1" destOrd="0" parTransId="{F2EB63D5-D92A-4A32-873C-10D754D23013}" sibTransId="{692C6C62-C907-48FB-BCFD-7ACD8A20FACC}"/>
    <dgm:cxn modelId="{03C7DCBE-4E95-49C0-A9A9-B21F85412400}" srcId="{6E3C91B0-A06E-48D3-B723-1622F3880339}" destId="{C284FF0B-25C2-4EC7-8DC8-7B629C9C759E}" srcOrd="1" destOrd="0" parTransId="{9A4A87EE-53D6-4D82-891B-FC8150ABDA6B}" sibTransId="{41A03A51-F3F2-4908-99F9-0F478176C93C}"/>
    <dgm:cxn modelId="{F27513CE-A4E5-41A7-8F99-47E7B71C3F73}" type="presOf" srcId="{CCB5767C-6454-43B5-8EBF-E6A60C8ACEE8}" destId="{18289A85-1217-4B45-A073-631562093386}" srcOrd="0" destOrd="0" presId="urn:microsoft.com/office/officeart/2005/8/layout/cycle4"/>
    <dgm:cxn modelId="{D06A8EDD-E035-4DA4-B8D9-80F8472B5107}" type="presOf" srcId="{A41EE50B-332E-4485-9008-D1794B9CE8CC}" destId="{52BB142F-5BA8-41F4-8CCD-F74C8A262B33}" srcOrd="1" destOrd="0" presId="urn:microsoft.com/office/officeart/2005/8/layout/cycle4"/>
    <dgm:cxn modelId="{56E321EA-89B9-4ED1-8F4E-C4922FDEE83C}" type="presOf" srcId="{2D32E413-12FC-459B-A08F-47A74F889AE6}" destId="{3CB12C78-1F36-4895-B886-07F14A988B13}" srcOrd="1" destOrd="1" presId="urn:microsoft.com/office/officeart/2005/8/layout/cycle4"/>
    <dgm:cxn modelId="{D6591EA1-0916-400B-80BB-1B2923645A14}" type="presParOf" srcId="{0035F4E3-D4A0-42EC-8AB5-BA78260F1EBE}" destId="{C2A6FA88-F9B1-4A24-AD3E-B9C27A470E79}" srcOrd="0" destOrd="0" presId="urn:microsoft.com/office/officeart/2005/8/layout/cycle4"/>
    <dgm:cxn modelId="{7BCB5D3E-23EC-47C0-8DE5-240A4EE17672}" type="presParOf" srcId="{C2A6FA88-F9B1-4A24-AD3E-B9C27A470E79}" destId="{EF7EC89B-4D46-437D-8C2D-A4581DFF081B}" srcOrd="0" destOrd="0" presId="urn:microsoft.com/office/officeart/2005/8/layout/cycle4"/>
    <dgm:cxn modelId="{920DB0ED-F153-4EA8-AA71-DA1C9D92A232}" type="presParOf" srcId="{EF7EC89B-4D46-437D-8C2D-A4581DFF081B}" destId="{5946278C-D61A-46FC-8BDD-5D393B97F545}" srcOrd="0" destOrd="0" presId="urn:microsoft.com/office/officeart/2005/8/layout/cycle4"/>
    <dgm:cxn modelId="{C7F5A4EE-D3E5-4A84-9C98-182001AC0717}" type="presParOf" srcId="{EF7EC89B-4D46-437D-8C2D-A4581DFF081B}" destId="{52BB142F-5BA8-41F4-8CCD-F74C8A262B33}" srcOrd="1" destOrd="0" presId="urn:microsoft.com/office/officeart/2005/8/layout/cycle4"/>
    <dgm:cxn modelId="{D0EF9078-389D-43BE-804E-D7CFCD3BEAD2}" type="presParOf" srcId="{C2A6FA88-F9B1-4A24-AD3E-B9C27A470E79}" destId="{54739823-CA04-41C3-BC2C-80D09A4CD6E0}" srcOrd="1" destOrd="0" presId="urn:microsoft.com/office/officeart/2005/8/layout/cycle4"/>
    <dgm:cxn modelId="{178951C1-8ED9-40EE-9044-5330B9644F21}" type="presParOf" srcId="{54739823-CA04-41C3-BC2C-80D09A4CD6E0}" destId="{18289A85-1217-4B45-A073-631562093386}" srcOrd="0" destOrd="0" presId="urn:microsoft.com/office/officeart/2005/8/layout/cycle4"/>
    <dgm:cxn modelId="{D5C90F6B-A6BA-4E19-85CE-B246D18429D0}" type="presParOf" srcId="{54739823-CA04-41C3-BC2C-80D09A4CD6E0}" destId="{3CB12C78-1F36-4895-B886-07F14A988B13}" srcOrd="1" destOrd="0" presId="urn:microsoft.com/office/officeart/2005/8/layout/cycle4"/>
    <dgm:cxn modelId="{4CE3DBE2-635D-492B-87C9-64B32A36262B}" type="presParOf" srcId="{C2A6FA88-F9B1-4A24-AD3E-B9C27A470E79}" destId="{DD2E233C-9F2C-45A6-80A3-3B9E3F3CD0ED}" srcOrd="2" destOrd="0" presId="urn:microsoft.com/office/officeart/2005/8/layout/cycle4"/>
    <dgm:cxn modelId="{84326C63-EAEC-482B-8CAB-32CADB9AE74C}" type="presParOf" srcId="{DD2E233C-9F2C-45A6-80A3-3B9E3F3CD0ED}" destId="{33AC7FF4-A1D1-41B0-976E-57C753935858}" srcOrd="0" destOrd="0" presId="urn:microsoft.com/office/officeart/2005/8/layout/cycle4"/>
    <dgm:cxn modelId="{FE023FC8-3EE6-440E-947C-CAE2F82F3C62}" type="presParOf" srcId="{DD2E233C-9F2C-45A6-80A3-3B9E3F3CD0ED}" destId="{2832C983-067E-41FB-9BD0-DC29D5FA9AB5}" srcOrd="1" destOrd="0" presId="urn:microsoft.com/office/officeart/2005/8/layout/cycle4"/>
    <dgm:cxn modelId="{00847C27-497C-4C99-AB7F-B11CCB26C4D5}" type="presParOf" srcId="{C2A6FA88-F9B1-4A24-AD3E-B9C27A470E79}" destId="{9D421AC8-78EA-4DCF-9341-09AEC381268A}" srcOrd="3" destOrd="0" presId="urn:microsoft.com/office/officeart/2005/8/layout/cycle4"/>
    <dgm:cxn modelId="{CDC3A345-525D-4BC5-AF72-8F661DFAF751}" type="presParOf" srcId="{0035F4E3-D4A0-42EC-8AB5-BA78260F1EBE}" destId="{576A2123-A98E-43EA-8BE8-D163F9616F40}" srcOrd="1" destOrd="0" presId="urn:microsoft.com/office/officeart/2005/8/layout/cycle4"/>
    <dgm:cxn modelId="{649E1826-F8B1-4C7A-8A7E-5B412CC88417}" type="presParOf" srcId="{576A2123-A98E-43EA-8BE8-D163F9616F40}" destId="{2AF0660A-0094-4E77-A213-1EA4613117A4}" srcOrd="0" destOrd="0" presId="urn:microsoft.com/office/officeart/2005/8/layout/cycle4"/>
    <dgm:cxn modelId="{8CAB9E53-E683-41CF-AAD6-48FEBB013ADB}" type="presParOf" srcId="{576A2123-A98E-43EA-8BE8-D163F9616F40}" destId="{AD61B330-614C-4E43-9936-24770534D48C}" srcOrd="1" destOrd="0" presId="urn:microsoft.com/office/officeart/2005/8/layout/cycle4"/>
    <dgm:cxn modelId="{D82BEC6C-D519-4485-876C-25FA4406ADD4}" type="presParOf" srcId="{576A2123-A98E-43EA-8BE8-D163F9616F40}" destId="{6FF16237-D22A-4816-8BFC-69B520E3DB64}" srcOrd="2" destOrd="0" presId="urn:microsoft.com/office/officeart/2005/8/layout/cycle4"/>
    <dgm:cxn modelId="{92C240CC-1710-46BF-B773-E8E426027122}" type="presParOf" srcId="{576A2123-A98E-43EA-8BE8-D163F9616F40}" destId="{0D2E508B-7F38-45D8-A4BC-819E2B7808D7}" srcOrd="3" destOrd="0" presId="urn:microsoft.com/office/officeart/2005/8/layout/cycle4"/>
    <dgm:cxn modelId="{DE143A48-3A6E-45C2-B1F8-FB2C979ED260}" type="presParOf" srcId="{576A2123-A98E-43EA-8BE8-D163F9616F40}" destId="{8A5FD807-3F3A-4C3D-9390-268736ADB635}" srcOrd="4" destOrd="0" presId="urn:microsoft.com/office/officeart/2005/8/layout/cycle4"/>
    <dgm:cxn modelId="{7883BB77-8B69-4594-8BB7-C8AA8C4D31D4}" type="presParOf" srcId="{0035F4E3-D4A0-42EC-8AB5-BA78260F1EBE}" destId="{ED2091FA-4AC9-43D8-A6BA-ADC261E1E980}" srcOrd="2" destOrd="0" presId="urn:microsoft.com/office/officeart/2005/8/layout/cycle4"/>
    <dgm:cxn modelId="{3918AE62-B5F1-43C1-B411-6673D7B7BFAB}" type="presParOf" srcId="{0035F4E3-D4A0-42EC-8AB5-BA78260F1EBE}" destId="{72812190-1378-47F2-BE50-D75B478C6355}" srcOrd="3" destOrd="0" presId="urn:microsoft.com/office/officeart/2005/8/layout/cycle4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B2AB14-6E87-433E-9A06-72E50E04DBFB}" type="doc">
      <dgm:prSet loTypeId="urn:diagrams.loki3.com/BracketList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24610AF-43ED-42D1-B778-91DAA7737851}">
      <dgm:prSet phldrT="[Text]"/>
      <dgm:spPr/>
      <dgm:t>
        <a:bodyPr/>
        <a:lstStyle/>
        <a:p>
          <a:pPr>
            <a:buNone/>
          </a:pPr>
          <a:r>
            <a:rPr lang="en-IN" b="0" i="0" dirty="0"/>
            <a:t>Development Environment:</a:t>
          </a:r>
          <a:endParaRPr lang="en-IN" dirty="0"/>
        </a:p>
      </dgm:t>
    </dgm:pt>
    <dgm:pt modelId="{4213CEB9-6D77-440E-8664-637FCC4CB3CA}" type="parTrans" cxnId="{9D8E8293-5C54-469F-8939-9475ABF84C5E}">
      <dgm:prSet/>
      <dgm:spPr/>
      <dgm:t>
        <a:bodyPr/>
        <a:lstStyle/>
        <a:p>
          <a:endParaRPr lang="en-IN"/>
        </a:p>
      </dgm:t>
    </dgm:pt>
    <dgm:pt modelId="{7F1DE34B-95EF-463E-868F-8C26A508DAC2}" type="sibTrans" cxnId="{9D8E8293-5C54-469F-8939-9475ABF84C5E}">
      <dgm:prSet/>
      <dgm:spPr/>
      <dgm:t>
        <a:bodyPr/>
        <a:lstStyle/>
        <a:p>
          <a:endParaRPr lang="en-IN"/>
        </a:p>
      </dgm:t>
    </dgm:pt>
    <dgm:pt modelId="{CF0ECDE6-A9EA-42C0-A462-D590DF48B3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 err="1"/>
            <a:t>PyTorch</a:t>
          </a:r>
          <a:r>
            <a:rPr lang="en-US" b="0" i="0" dirty="0"/>
            <a:t> (primary deep learning framework)</a:t>
          </a:r>
          <a:endParaRPr lang="en-IN" dirty="0"/>
        </a:p>
      </dgm:t>
    </dgm:pt>
    <dgm:pt modelId="{CA961D28-2047-40A8-B3AE-F7C6C3A1BD99}" type="parTrans" cxnId="{F5428C50-53D1-45CE-AC3E-4FF6E8BE48C8}">
      <dgm:prSet/>
      <dgm:spPr/>
      <dgm:t>
        <a:bodyPr/>
        <a:lstStyle/>
        <a:p>
          <a:endParaRPr lang="en-IN"/>
        </a:p>
      </dgm:t>
    </dgm:pt>
    <dgm:pt modelId="{D276A674-E827-4162-B371-A2F1816A0319}" type="sibTrans" cxnId="{F5428C50-53D1-45CE-AC3E-4FF6E8BE48C8}">
      <dgm:prSet/>
      <dgm:spPr/>
      <dgm:t>
        <a:bodyPr/>
        <a:lstStyle/>
        <a:p>
          <a:endParaRPr lang="en-IN"/>
        </a:p>
      </dgm:t>
    </dgm:pt>
    <dgm:pt modelId="{FA29A892-0D3B-4B54-BD18-A72BEEAD9BAF}">
      <dgm:prSet phldrT="[Text]"/>
      <dgm:spPr/>
      <dgm:t>
        <a:bodyPr/>
        <a:lstStyle/>
        <a:p>
          <a:pPr>
            <a:buNone/>
          </a:pPr>
          <a:r>
            <a:rPr lang="en-IN" b="0" i="0" dirty="0"/>
            <a:t>Hardware Platforms:</a:t>
          </a:r>
          <a:endParaRPr lang="en-IN" dirty="0"/>
        </a:p>
      </dgm:t>
    </dgm:pt>
    <dgm:pt modelId="{54383CB7-1A06-4735-A31B-AAA8F6255377}" type="parTrans" cxnId="{AC8C15D6-4032-4894-8120-04DA6060975B}">
      <dgm:prSet/>
      <dgm:spPr/>
      <dgm:t>
        <a:bodyPr/>
        <a:lstStyle/>
        <a:p>
          <a:endParaRPr lang="en-IN"/>
        </a:p>
      </dgm:t>
    </dgm:pt>
    <dgm:pt modelId="{71772256-AEC5-4664-B96D-87DF585D8229}" type="sibTrans" cxnId="{AC8C15D6-4032-4894-8120-04DA6060975B}">
      <dgm:prSet/>
      <dgm:spPr/>
      <dgm:t>
        <a:bodyPr/>
        <a:lstStyle/>
        <a:p>
          <a:endParaRPr lang="en-IN"/>
        </a:p>
      </dgm:t>
    </dgm:pt>
    <dgm:pt modelId="{3B2C8D24-0782-4F19-9F3C-CC5B73486DB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Cloud: ROG Zephyrus G14</a:t>
          </a:r>
          <a:endParaRPr lang="en-IN" dirty="0"/>
        </a:p>
      </dgm:t>
    </dgm:pt>
    <dgm:pt modelId="{DFAE4C90-048A-4BFE-8CED-F8C95CED46F5}" type="parTrans" cxnId="{B5E6340A-9D87-47B9-A0C0-DF4A6A4B4627}">
      <dgm:prSet/>
      <dgm:spPr/>
      <dgm:t>
        <a:bodyPr/>
        <a:lstStyle/>
        <a:p>
          <a:endParaRPr lang="en-IN"/>
        </a:p>
      </dgm:t>
    </dgm:pt>
    <dgm:pt modelId="{F25F301E-CF16-491E-952E-53D7AA3F7100}" type="sibTrans" cxnId="{B5E6340A-9D87-47B9-A0C0-DF4A6A4B4627}">
      <dgm:prSet/>
      <dgm:spPr/>
      <dgm:t>
        <a:bodyPr/>
        <a:lstStyle/>
        <a:p>
          <a:endParaRPr lang="en-IN"/>
        </a:p>
      </dgm:t>
    </dgm:pt>
    <dgm:pt modelId="{6DDA5FF3-D6EB-4CB6-9E09-882ACDBEA22A}">
      <dgm:prSet phldrT="[Text]"/>
      <dgm:spPr/>
      <dgm:t>
        <a:bodyPr/>
        <a:lstStyle/>
        <a:p>
          <a:pPr>
            <a:buNone/>
          </a:pPr>
          <a:r>
            <a:rPr lang="en-IN" b="0" i="0" dirty="0"/>
            <a:t>Datasets:</a:t>
          </a:r>
          <a:endParaRPr lang="en-IN" dirty="0"/>
        </a:p>
      </dgm:t>
    </dgm:pt>
    <dgm:pt modelId="{79C8357E-20D4-4BAA-8616-D6D71B38D88B}" type="parTrans" cxnId="{E4C7F4D3-79DF-419F-88E5-5AEB0A7353DE}">
      <dgm:prSet/>
      <dgm:spPr/>
      <dgm:t>
        <a:bodyPr/>
        <a:lstStyle/>
        <a:p>
          <a:endParaRPr lang="en-IN"/>
        </a:p>
      </dgm:t>
    </dgm:pt>
    <dgm:pt modelId="{121AE1E9-0E73-422F-8210-DF58168BA542}" type="sibTrans" cxnId="{E4C7F4D3-79DF-419F-88E5-5AEB0A7353DE}">
      <dgm:prSet/>
      <dgm:spPr/>
      <dgm:t>
        <a:bodyPr/>
        <a:lstStyle/>
        <a:p>
          <a:endParaRPr lang="en-IN"/>
        </a:p>
      </dgm:t>
    </dgm:pt>
    <dgm:pt modelId="{05FE3B4E-55C2-49F6-A43E-7DCF4655330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AV-MNIST (audio-visual)</a:t>
          </a:r>
          <a:endParaRPr lang="en-IN" dirty="0"/>
        </a:p>
      </dgm:t>
    </dgm:pt>
    <dgm:pt modelId="{5F31E493-29DA-4EC4-A971-28D4558222C3}" type="parTrans" cxnId="{BCFF43BF-6702-489D-B041-30013CA43182}">
      <dgm:prSet/>
      <dgm:spPr/>
      <dgm:t>
        <a:bodyPr/>
        <a:lstStyle/>
        <a:p>
          <a:endParaRPr lang="en-IN"/>
        </a:p>
      </dgm:t>
    </dgm:pt>
    <dgm:pt modelId="{57276BED-DF91-4082-93F1-22A95A258CBE}" type="sibTrans" cxnId="{BCFF43BF-6702-489D-B041-30013CA43182}">
      <dgm:prSet/>
      <dgm:spPr/>
      <dgm:t>
        <a:bodyPr/>
        <a:lstStyle/>
        <a:p>
          <a:endParaRPr lang="en-IN"/>
        </a:p>
      </dgm:t>
    </dgm:pt>
    <dgm:pt modelId="{9589F98B-440D-42FB-916C-257DF8AEE08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/>
            <a:t>Multi-modal IoT sensor data</a:t>
          </a:r>
        </a:p>
      </dgm:t>
    </dgm:pt>
    <dgm:pt modelId="{1C0A4CC1-60ED-4BED-AE8F-89325BBA6322}" type="parTrans" cxnId="{2BAB16FE-4DAD-4C93-8718-4F9F7AD9A7D8}">
      <dgm:prSet/>
      <dgm:spPr/>
      <dgm:t>
        <a:bodyPr/>
        <a:lstStyle/>
        <a:p>
          <a:endParaRPr lang="en-IN"/>
        </a:p>
      </dgm:t>
    </dgm:pt>
    <dgm:pt modelId="{89885322-6877-4549-AFAC-C27B4B6EAF0C}" type="sibTrans" cxnId="{2BAB16FE-4DAD-4C93-8718-4F9F7AD9A7D8}">
      <dgm:prSet/>
      <dgm:spPr/>
      <dgm:t>
        <a:bodyPr/>
        <a:lstStyle/>
        <a:p>
          <a:endParaRPr lang="en-IN"/>
        </a:p>
      </dgm:t>
    </dgm:pt>
    <dgm:pt modelId="{DE4C6265-B330-4430-897B-31EE100FCA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Edge</a:t>
          </a:r>
          <a:r>
            <a:rPr lang="en-US" b="0" i="0"/>
            <a:t>: </a:t>
          </a:r>
          <a:r>
            <a:rPr lang="en-IN" b="0" i="0"/>
            <a:t>ROG Zephyrus G14</a:t>
          </a:r>
          <a:endParaRPr lang="en-US" b="0" i="0" dirty="0"/>
        </a:p>
      </dgm:t>
    </dgm:pt>
    <dgm:pt modelId="{EB9AFEE2-83CF-471C-AA74-07350A067CA8}" type="parTrans" cxnId="{0DADF25B-DD70-4264-B3F6-EF9C348F79CD}">
      <dgm:prSet/>
      <dgm:spPr/>
      <dgm:t>
        <a:bodyPr/>
        <a:lstStyle/>
        <a:p>
          <a:endParaRPr lang="en-IN"/>
        </a:p>
      </dgm:t>
    </dgm:pt>
    <dgm:pt modelId="{C164B546-4007-4801-8547-068B9D677DF1}" type="sibTrans" cxnId="{0DADF25B-DD70-4264-B3F6-EF9C348F79CD}">
      <dgm:prSet/>
      <dgm:spPr/>
      <dgm:t>
        <a:bodyPr/>
        <a:lstStyle/>
        <a:p>
          <a:endParaRPr lang="en-IN"/>
        </a:p>
      </dgm:t>
    </dgm:pt>
    <dgm:pt modelId="{C0C356C4-0049-402C-A46C-77501827495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Fog: ROG Zephyrus G14</a:t>
          </a:r>
          <a:endParaRPr lang="en-IN" dirty="0"/>
        </a:p>
      </dgm:t>
    </dgm:pt>
    <dgm:pt modelId="{7184F370-F45B-404A-AA04-63989912227F}" type="parTrans" cxnId="{2E3CFF65-D879-4102-B7C4-9DA5369795EF}">
      <dgm:prSet/>
      <dgm:spPr/>
      <dgm:t>
        <a:bodyPr/>
        <a:lstStyle/>
        <a:p>
          <a:endParaRPr lang="en-IN"/>
        </a:p>
      </dgm:t>
    </dgm:pt>
    <dgm:pt modelId="{41775E70-C991-4751-8E01-D1673E8147F5}" type="sibTrans" cxnId="{2E3CFF65-D879-4102-B7C4-9DA5369795EF}">
      <dgm:prSet/>
      <dgm:spPr/>
      <dgm:t>
        <a:bodyPr/>
        <a:lstStyle/>
        <a:p>
          <a:endParaRPr lang="en-IN"/>
        </a:p>
      </dgm:t>
    </dgm:pt>
    <dgm:pt modelId="{CDBCD026-D706-4C08-AD9D-CB46D0357CB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 err="1"/>
            <a:t>TensorRT</a:t>
          </a:r>
          <a:r>
            <a:rPr lang="en-IN" b="0" i="0" dirty="0"/>
            <a:t> &amp; </a:t>
          </a:r>
          <a:r>
            <a:rPr lang="en-IN" b="0" i="0" dirty="0" err="1"/>
            <a:t>OpenVINO</a:t>
          </a:r>
          <a:r>
            <a:rPr lang="en-IN" b="0" i="0" dirty="0"/>
            <a:t> (model optimization)</a:t>
          </a:r>
        </a:p>
      </dgm:t>
    </dgm:pt>
    <dgm:pt modelId="{3E47C46F-51AD-432C-ADB6-5D4BC7D8162B}" type="parTrans" cxnId="{F5334D96-D9A0-45BE-9FC6-F4A65E1B185B}">
      <dgm:prSet/>
      <dgm:spPr/>
      <dgm:t>
        <a:bodyPr/>
        <a:lstStyle/>
        <a:p>
          <a:endParaRPr lang="en-IN"/>
        </a:p>
      </dgm:t>
    </dgm:pt>
    <dgm:pt modelId="{C0C6D09D-4F20-4F09-BA2F-26C37B0FACAB}" type="sibTrans" cxnId="{F5334D96-D9A0-45BE-9FC6-F4A65E1B185B}">
      <dgm:prSet/>
      <dgm:spPr/>
      <dgm:t>
        <a:bodyPr/>
        <a:lstStyle/>
        <a:p>
          <a:endParaRPr lang="en-IN"/>
        </a:p>
      </dgm:t>
    </dgm:pt>
    <dgm:pt modelId="{C07D2BEC-F6D8-4D55-8E85-AB857C033F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Docker &amp; Kubernetes (deployment)</a:t>
          </a:r>
        </a:p>
      </dgm:t>
    </dgm:pt>
    <dgm:pt modelId="{DEAD5445-191A-42C5-8673-7E17F0646682}" type="parTrans" cxnId="{098428E2-719F-4916-A26A-1C39EC434876}">
      <dgm:prSet/>
      <dgm:spPr/>
      <dgm:t>
        <a:bodyPr/>
        <a:lstStyle/>
        <a:p>
          <a:endParaRPr lang="en-IN"/>
        </a:p>
      </dgm:t>
    </dgm:pt>
    <dgm:pt modelId="{CD2B9ABE-0097-486B-9279-B13B678ED98D}" type="sibTrans" cxnId="{098428E2-719F-4916-A26A-1C39EC434876}">
      <dgm:prSet/>
      <dgm:spPr/>
      <dgm:t>
        <a:bodyPr/>
        <a:lstStyle/>
        <a:p>
          <a:endParaRPr lang="en-IN"/>
        </a:p>
      </dgm:t>
    </dgm:pt>
    <dgm:pt modelId="{F5013865-3516-472E-8CAB-AA00770C7BB5}" type="pres">
      <dgm:prSet presAssocID="{92B2AB14-6E87-433E-9A06-72E50E04DBFB}" presName="Name0" presStyleCnt="0">
        <dgm:presLayoutVars>
          <dgm:dir/>
          <dgm:animLvl val="lvl"/>
          <dgm:resizeHandles val="exact"/>
        </dgm:presLayoutVars>
      </dgm:prSet>
      <dgm:spPr/>
    </dgm:pt>
    <dgm:pt modelId="{4AC2DD98-5F4D-473A-A0C0-C86238136B75}" type="pres">
      <dgm:prSet presAssocID="{824610AF-43ED-42D1-B778-91DAA7737851}" presName="linNode" presStyleCnt="0"/>
      <dgm:spPr/>
    </dgm:pt>
    <dgm:pt modelId="{F1C136FF-C729-46A9-B579-10ED3CF1C5C2}" type="pres">
      <dgm:prSet presAssocID="{824610AF-43ED-42D1-B778-91DAA7737851}" presName="parTx" presStyleLbl="revTx" presStyleIdx="0" presStyleCnt="3">
        <dgm:presLayoutVars>
          <dgm:chMax val="1"/>
          <dgm:bulletEnabled val="1"/>
        </dgm:presLayoutVars>
      </dgm:prSet>
      <dgm:spPr/>
    </dgm:pt>
    <dgm:pt modelId="{9A7C7EEA-84A1-4712-B10D-5A21300D23E0}" type="pres">
      <dgm:prSet presAssocID="{824610AF-43ED-42D1-B778-91DAA7737851}" presName="bracket" presStyleLbl="parChTrans1D1" presStyleIdx="0" presStyleCnt="3"/>
      <dgm:spPr/>
    </dgm:pt>
    <dgm:pt modelId="{BEC4E638-4D60-4C33-845F-BA1126CEA02B}" type="pres">
      <dgm:prSet presAssocID="{824610AF-43ED-42D1-B778-91DAA7737851}" presName="spH" presStyleCnt="0"/>
      <dgm:spPr/>
    </dgm:pt>
    <dgm:pt modelId="{CE8B9DBC-D064-4C51-8BB5-E9F283965DFA}" type="pres">
      <dgm:prSet presAssocID="{824610AF-43ED-42D1-B778-91DAA7737851}" presName="desTx" presStyleLbl="node1" presStyleIdx="0" presStyleCnt="3">
        <dgm:presLayoutVars>
          <dgm:bulletEnabled val="1"/>
        </dgm:presLayoutVars>
      </dgm:prSet>
      <dgm:spPr/>
    </dgm:pt>
    <dgm:pt modelId="{A44CC67E-DBEB-474E-8FF3-D42385B2FB10}" type="pres">
      <dgm:prSet presAssocID="{7F1DE34B-95EF-463E-868F-8C26A508DAC2}" presName="spV" presStyleCnt="0"/>
      <dgm:spPr/>
    </dgm:pt>
    <dgm:pt modelId="{0771D2C7-59CD-4DDF-B7F8-96779D1FA393}" type="pres">
      <dgm:prSet presAssocID="{FA29A892-0D3B-4B54-BD18-A72BEEAD9BAF}" presName="linNode" presStyleCnt="0"/>
      <dgm:spPr/>
    </dgm:pt>
    <dgm:pt modelId="{3BCA0F7B-8F7D-430E-87A6-5A7F930FA971}" type="pres">
      <dgm:prSet presAssocID="{FA29A892-0D3B-4B54-BD18-A72BEEAD9BAF}" presName="parTx" presStyleLbl="revTx" presStyleIdx="1" presStyleCnt="3">
        <dgm:presLayoutVars>
          <dgm:chMax val="1"/>
          <dgm:bulletEnabled val="1"/>
        </dgm:presLayoutVars>
      </dgm:prSet>
      <dgm:spPr/>
    </dgm:pt>
    <dgm:pt modelId="{C8F0B3D3-FA9F-49AD-BF2A-2CE11D843A1B}" type="pres">
      <dgm:prSet presAssocID="{FA29A892-0D3B-4B54-BD18-A72BEEAD9BAF}" presName="bracket" presStyleLbl="parChTrans1D1" presStyleIdx="1" presStyleCnt="3"/>
      <dgm:spPr/>
    </dgm:pt>
    <dgm:pt modelId="{237E94B0-4D2C-48AC-83D1-35A7013FA988}" type="pres">
      <dgm:prSet presAssocID="{FA29A892-0D3B-4B54-BD18-A72BEEAD9BAF}" presName="spH" presStyleCnt="0"/>
      <dgm:spPr/>
    </dgm:pt>
    <dgm:pt modelId="{41FFF9ED-FE05-4BD3-B80E-FE507B7ABE76}" type="pres">
      <dgm:prSet presAssocID="{FA29A892-0D3B-4B54-BD18-A72BEEAD9BAF}" presName="desTx" presStyleLbl="node1" presStyleIdx="1" presStyleCnt="3">
        <dgm:presLayoutVars>
          <dgm:bulletEnabled val="1"/>
        </dgm:presLayoutVars>
      </dgm:prSet>
      <dgm:spPr/>
    </dgm:pt>
    <dgm:pt modelId="{84F0B247-E3E4-491F-BEF7-5B08EC06C149}" type="pres">
      <dgm:prSet presAssocID="{71772256-AEC5-4664-B96D-87DF585D8229}" presName="spV" presStyleCnt="0"/>
      <dgm:spPr/>
    </dgm:pt>
    <dgm:pt modelId="{799CE89C-1E14-4EFD-8B11-228CE1DDE827}" type="pres">
      <dgm:prSet presAssocID="{6DDA5FF3-D6EB-4CB6-9E09-882ACDBEA22A}" presName="linNode" presStyleCnt="0"/>
      <dgm:spPr/>
    </dgm:pt>
    <dgm:pt modelId="{C8809B50-77E5-4CA5-AD62-D21D76C25FB4}" type="pres">
      <dgm:prSet presAssocID="{6DDA5FF3-D6EB-4CB6-9E09-882ACDBEA22A}" presName="parTx" presStyleLbl="revTx" presStyleIdx="2" presStyleCnt="3">
        <dgm:presLayoutVars>
          <dgm:chMax val="1"/>
          <dgm:bulletEnabled val="1"/>
        </dgm:presLayoutVars>
      </dgm:prSet>
      <dgm:spPr/>
    </dgm:pt>
    <dgm:pt modelId="{65FA1400-B8E6-4847-B558-3BAA21E2C636}" type="pres">
      <dgm:prSet presAssocID="{6DDA5FF3-D6EB-4CB6-9E09-882ACDBEA22A}" presName="bracket" presStyleLbl="parChTrans1D1" presStyleIdx="2" presStyleCnt="3"/>
      <dgm:spPr/>
    </dgm:pt>
    <dgm:pt modelId="{2E694673-0A68-44AA-A928-E71550E65C00}" type="pres">
      <dgm:prSet presAssocID="{6DDA5FF3-D6EB-4CB6-9E09-882ACDBEA22A}" presName="spH" presStyleCnt="0"/>
      <dgm:spPr/>
    </dgm:pt>
    <dgm:pt modelId="{1E13B3B2-E0AF-4B07-8B0C-19B73EFB4D10}" type="pres">
      <dgm:prSet presAssocID="{6DDA5FF3-D6EB-4CB6-9E09-882ACDBEA22A}" presName="desTx" presStyleLbl="node1" presStyleIdx="2" presStyleCnt="3">
        <dgm:presLayoutVars>
          <dgm:bulletEnabled val="1"/>
        </dgm:presLayoutVars>
      </dgm:prSet>
      <dgm:spPr/>
    </dgm:pt>
  </dgm:ptLst>
  <dgm:cxnLst>
    <dgm:cxn modelId="{B5E6340A-9D87-47B9-A0C0-DF4A6A4B4627}" srcId="{FA29A892-0D3B-4B54-BD18-A72BEEAD9BAF}" destId="{3B2C8D24-0782-4F19-9F3C-CC5B73486DB6}" srcOrd="0" destOrd="0" parTransId="{DFAE4C90-048A-4BFE-8CED-F8C95CED46F5}" sibTransId="{F25F301E-CF16-491E-952E-53D7AA3F7100}"/>
    <dgm:cxn modelId="{B5248B21-C7AB-44A7-8DF5-4A29AB40C03C}" type="presOf" srcId="{3B2C8D24-0782-4F19-9F3C-CC5B73486DB6}" destId="{41FFF9ED-FE05-4BD3-B80E-FE507B7ABE76}" srcOrd="0" destOrd="0" presId="urn:diagrams.loki3.com/BracketList"/>
    <dgm:cxn modelId="{BF941027-BC14-4B2E-B898-DDF88D62BEA0}" type="presOf" srcId="{CF0ECDE6-A9EA-42C0-A462-D590DF48B353}" destId="{CE8B9DBC-D064-4C51-8BB5-E9F283965DFA}" srcOrd="0" destOrd="0" presId="urn:diagrams.loki3.com/BracketList"/>
    <dgm:cxn modelId="{0DADF25B-DD70-4264-B3F6-EF9C348F79CD}" srcId="{FA29A892-0D3B-4B54-BD18-A72BEEAD9BAF}" destId="{DE4C6265-B330-4430-897B-31EE100FCA87}" srcOrd="2" destOrd="0" parTransId="{EB9AFEE2-83CF-471C-AA74-07350A067CA8}" sibTransId="{C164B546-4007-4801-8547-068B9D677DF1}"/>
    <dgm:cxn modelId="{6557F664-683B-4BBB-B22C-C7DF6A8AB1C5}" type="presOf" srcId="{824610AF-43ED-42D1-B778-91DAA7737851}" destId="{F1C136FF-C729-46A9-B579-10ED3CF1C5C2}" srcOrd="0" destOrd="0" presId="urn:diagrams.loki3.com/BracketList"/>
    <dgm:cxn modelId="{2E3CFF65-D879-4102-B7C4-9DA5369795EF}" srcId="{FA29A892-0D3B-4B54-BD18-A72BEEAD9BAF}" destId="{C0C356C4-0049-402C-A46C-77501827495A}" srcOrd="1" destOrd="0" parTransId="{7184F370-F45B-404A-AA04-63989912227F}" sibTransId="{41775E70-C991-4751-8E01-D1673E8147F5}"/>
    <dgm:cxn modelId="{D6F1776B-65C8-4275-93B1-2B3A5D381AC6}" type="presOf" srcId="{92B2AB14-6E87-433E-9A06-72E50E04DBFB}" destId="{F5013865-3516-472E-8CAB-AA00770C7BB5}" srcOrd="0" destOrd="0" presId="urn:diagrams.loki3.com/BracketList"/>
    <dgm:cxn modelId="{F5428C50-53D1-45CE-AC3E-4FF6E8BE48C8}" srcId="{824610AF-43ED-42D1-B778-91DAA7737851}" destId="{CF0ECDE6-A9EA-42C0-A462-D590DF48B353}" srcOrd="0" destOrd="0" parTransId="{CA961D28-2047-40A8-B3AE-F7C6C3A1BD99}" sibTransId="{D276A674-E827-4162-B371-A2F1816A0319}"/>
    <dgm:cxn modelId="{9D8E8293-5C54-469F-8939-9475ABF84C5E}" srcId="{92B2AB14-6E87-433E-9A06-72E50E04DBFB}" destId="{824610AF-43ED-42D1-B778-91DAA7737851}" srcOrd="0" destOrd="0" parTransId="{4213CEB9-6D77-440E-8664-637FCC4CB3CA}" sibTransId="{7F1DE34B-95EF-463E-868F-8C26A508DAC2}"/>
    <dgm:cxn modelId="{F5334D96-D9A0-45BE-9FC6-F4A65E1B185B}" srcId="{824610AF-43ED-42D1-B778-91DAA7737851}" destId="{CDBCD026-D706-4C08-AD9D-CB46D0357CB4}" srcOrd="1" destOrd="0" parTransId="{3E47C46F-51AD-432C-ADB6-5D4BC7D8162B}" sibTransId="{C0C6D09D-4F20-4F09-BA2F-26C37B0FACAB}"/>
    <dgm:cxn modelId="{184EEC9C-3991-427C-ACA1-5C6CE9A04B7B}" type="presOf" srcId="{CDBCD026-D706-4C08-AD9D-CB46D0357CB4}" destId="{CE8B9DBC-D064-4C51-8BB5-E9F283965DFA}" srcOrd="0" destOrd="1" presId="urn:diagrams.loki3.com/BracketList"/>
    <dgm:cxn modelId="{182C78B5-630D-4DA4-89B8-F157684D4CBB}" type="presOf" srcId="{6DDA5FF3-D6EB-4CB6-9E09-882ACDBEA22A}" destId="{C8809B50-77E5-4CA5-AD62-D21D76C25FB4}" srcOrd="0" destOrd="0" presId="urn:diagrams.loki3.com/BracketList"/>
    <dgm:cxn modelId="{F8AB3EBF-71B7-4158-B973-6E52EF431C0E}" type="presOf" srcId="{FA29A892-0D3B-4B54-BD18-A72BEEAD9BAF}" destId="{3BCA0F7B-8F7D-430E-87A6-5A7F930FA971}" srcOrd="0" destOrd="0" presId="urn:diagrams.loki3.com/BracketList"/>
    <dgm:cxn modelId="{BCFF43BF-6702-489D-B041-30013CA43182}" srcId="{6DDA5FF3-D6EB-4CB6-9E09-882ACDBEA22A}" destId="{05FE3B4E-55C2-49F6-A43E-7DCF46553303}" srcOrd="0" destOrd="0" parTransId="{5F31E493-29DA-4EC4-A971-28D4558222C3}" sibTransId="{57276BED-DF91-4082-93F1-22A95A258CBE}"/>
    <dgm:cxn modelId="{ED2413C1-AC29-4F9D-BC2A-CA8BA6C2837F}" type="presOf" srcId="{9589F98B-440D-42FB-916C-257DF8AEE081}" destId="{1E13B3B2-E0AF-4B07-8B0C-19B73EFB4D10}" srcOrd="0" destOrd="1" presId="urn:diagrams.loki3.com/BracketList"/>
    <dgm:cxn modelId="{DBF562CC-A27D-457B-AD46-8A044AB50D03}" type="presOf" srcId="{05FE3B4E-55C2-49F6-A43E-7DCF46553303}" destId="{1E13B3B2-E0AF-4B07-8B0C-19B73EFB4D10}" srcOrd="0" destOrd="0" presId="urn:diagrams.loki3.com/BracketList"/>
    <dgm:cxn modelId="{2D14B3D1-6278-4836-8570-D08D99AF64F4}" type="presOf" srcId="{C0C356C4-0049-402C-A46C-77501827495A}" destId="{41FFF9ED-FE05-4BD3-B80E-FE507B7ABE76}" srcOrd="0" destOrd="1" presId="urn:diagrams.loki3.com/BracketList"/>
    <dgm:cxn modelId="{E4C7F4D3-79DF-419F-88E5-5AEB0A7353DE}" srcId="{92B2AB14-6E87-433E-9A06-72E50E04DBFB}" destId="{6DDA5FF3-D6EB-4CB6-9E09-882ACDBEA22A}" srcOrd="2" destOrd="0" parTransId="{79C8357E-20D4-4BAA-8616-D6D71B38D88B}" sibTransId="{121AE1E9-0E73-422F-8210-DF58168BA542}"/>
    <dgm:cxn modelId="{AC8C15D6-4032-4894-8120-04DA6060975B}" srcId="{92B2AB14-6E87-433E-9A06-72E50E04DBFB}" destId="{FA29A892-0D3B-4B54-BD18-A72BEEAD9BAF}" srcOrd="1" destOrd="0" parTransId="{54383CB7-1A06-4735-A31B-AAA8F6255377}" sibTransId="{71772256-AEC5-4664-B96D-87DF585D8229}"/>
    <dgm:cxn modelId="{D1C19DDE-E525-4DE5-B58F-F149E85C6313}" type="presOf" srcId="{C07D2BEC-F6D8-4D55-8E85-AB857C033F74}" destId="{CE8B9DBC-D064-4C51-8BB5-E9F283965DFA}" srcOrd="0" destOrd="2" presId="urn:diagrams.loki3.com/BracketList"/>
    <dgm:cxn modelId="{098428E2-719F-4916-A26A-1C39EC434876}" srcId="{824610AF-43ED-42D1-B778-91DAA7737851}" destId="{C07D2BEC-F6D8-4D55-8E85-AB857C033F74}" srcOrd="2" destOrd="0" parTransId="{DEAD5445-191A-42C5-8673-7E17F0646682}" sibTransId="{CD2B9ABE-0097-486B-9279-B13B678ED98D}"/>
    <dgm:cxn modelId="{2F886AF4-38F4-4BA6-AF37-8E5B8A363E3F}" type="presOf" srcId="{DE4C6265-B330-4430-897B-31EE100FCA87}" destId="{41FFF9ED-FE05-4BD3-B80E-FE507B7ABE76}" srcOrd="0" destOrd="2" presId="urn:diagrams.loki3.com/BracketList"/>
    <dgm:cxn modelId="{2BAB16FE-4DAD-4C93-8718-4F9F7AD9A7D8}" srcId="{6DDA5FF3-D6EB-4CB6-9E09-882ACDBEA22A}" destId="{9589F98B-440D-42FB-916C-257DF8AEE081}" srcOrd="1" destOrd="0" parTransId="{1C0A4CC1-60ED-4BED-AE8F-89325BBA6322}" sibTransId="{89885322-6877-4549-AFAC-C27B4B6EAF0C}"/>
    <dgm:cxn modelId="{E694634F-3D89-499D-A345-068B7C2FD016}" type="presParOf" srcId="{F5013865-3516-472E-8CAB-AA00770C7BB5}" destId="{4AC2DD98-5F4D-473A-A0C0-C86238136B75}" srcOrd="0" destOrd="0" presId="urn:diagrams.loki3.com/BracketList"/>
    <dgm:cxn modelId="{ADD77D0E-5E14-43DD-9CB3-16BB729899BE}" type="presParOf" srcId="{4AC2DD98-5F4D-473A-A0C0-C86238136B75}" destId="{F1C136FF-C729-46A9-B579-10ED3CF1C5C2}" srcOrd="0" destOrd="0" presId="urn:diagrams.loki3.com/BracketList"/>
    <dgm:cxn modelId="{C4AC1433-7766-4CDA-99D5-BA7596AA1FA1}" type="presParOf" srcId="{4AC2DD98-5F4D-473A-A0C0-C86238136B75}" destId="{9A7C7EEA-84A1-4712-B10D-5A21300D23E0}" srcOrd="1" destOrd="0" presId="urn:diagrams.loki3.com/BracketList"/>
    <dgm:cxn modelId="{6CAFA09B-374A-46EE-B1A7-2B1BCF2F8273}" type="presParOf" srcId="{4AC2DD98-5F4D-473A-A0C0-C86238136B75}" destId="{BEC4E638-4D60-4C33-845F-BA1126CEA02B}" srcOrd="2" destOrd="0" presId="urn:diagrams.loki3.com/BracketList"/>
    <dgm:cxn modelId="{BE3657A6-D694-425A-B0EA-4881B9444DBE}" type="presParOf" srcId="{4AC2DD98-5F4D-473A-A0C0-C86238136B75}" destId="{CE8B9DBC-D064-4C51-8BB5-E9F283965DFA}" srcOrd="3" destOrd="0" presId="urn:diagrams.loki3.com/BracketList"/>
    <dgm:cxn modelId="{7FAED5B0-4391-4D92-A4CE-1DDD6A2FED69}" type="presParOf" srcId="{F5013865-3516-472E-8CAB-AA00770C7BB5}" destId="{A44CC67E-DBEB-474E-8FF3-D42385B2FB10}" srcOrd="1" destOrd="0" presId="urn:diagrams.loki3.com/BracketList"/>
    <dgm:cxn modelId="{992B0ED6-73FB-4B0D-8503-88F4B66E1854}" type="presParOf" srcId="{F5013865-3516-472E-8CAB-AA00770C7BB5}" destId="{0771D2C7-59CD-4DDF-B7F8-96779D1FA393}" srcOrd="2" destOrd="0" presId="urn:diagrams.loki3.com/BracketList"/>
    <dgm:cxn modelId="{826DF30F-2F90-403F-AAAA-8EC5A84F7F72}" type="presParOf" srcId="{0771D2C7-59CD-4DDF-B7F8-96779D1FA393}" destId="{3BCA0F7B-8F7D-430E-87A6-5A7F930FA971}" srcOrd="0" destOrd="0" presId="urn:diagrams.loki3.com/BracketList"/>
    <dgm:cxn modelId="{2FBBEB97-0889-423D-BF88-6DEC0AD24D56}" type="presParOf" srcId="{0771D2C7-59CD-4DDF-B7F8-96779D1FA393}" destId="{C8F0B3D3-FA9F-49AD-BF2A-2CE11D843A1B}" srcOrd="1" destOrd="0" presId="urn:diagrams.loki3.com/BracketList"/>
    <dgm:cxn modelId="{A94463A0-4C05-44BA-9BC2-7D817A56AC99}" type="presParOf" srcId="{0771D2C7-59CD-4DDF-B7F8-96779D1FA393}" destId="{237E94B0-4D2C-48AC-83D1-35A7013FA988}" srcOrd="2" destOrd="0" presId="urn:diagrams.loki3.com/BracketList"/>
    <dgm:cxn modelId="{F4E4501A-93E9-4BFF-B2A3-BA9673D946E4}" type="presParOf" srcId="{0771D2C7-59CD-4DDF-B7F8-96779D1FA393}" destId="{41FFF9ED-FE05-4BD3-B80E-FE507B7ABE76}" srcOrd="3" destOrd="0" presId="urn:diagrams.loki3.com/BracketList"/>
    <dgm:cxn modelId="{FCC79232-B965-432E-A29D-A47E88773369}" type="presParOf" srcId="{F5013865-3516-472E-8CAB-AA00770C7BB5}" destId="{84F0B247-E3E4-491F-BEF7-5B08EC06C149}" srcOrd="3" destOrd="0" presId="urn:diagrams.loki3.com/BracketList"/>
    <dgm:cxn modelId="{565E43B1-D3E1-4C09-ABAF-EDE10E784D63}" type="presParOf" srcId="{F5013865-3516-472E-8CAB-AA00770C7BB5}" destId="{799CE89C-1E14-4EFD-8B11-228CE1DDE827}" srcOrd="4" destOrd="0" presId="urn:diagrams.loki3.com/BracketList"/>
    <dgm:cxn modelId="{4E9752B5-406C-44FF-91E4-0AC2BE4E247E}" type="presParOf" srcId="{799CE89C-1E14-4EFD-8B11-228CE1DDE827}" destId="{C8809B50-77E5-4CA5-AD62-D21D76C25FB4}" srcOrd="0" destOrd="0" presId="urn:diagrams.loki3.com/BracketList"/>
    <dgm:cxn modelId="{789FD4DC-C0FA-4153-B653-B17C21A0EA74}" type="presParOf" srcId="{799CE89C-1E14-4EFD-8B11-228CE1DDE827}" destId="{65FA1400-B8E6-4847-B558-3BAA21E2C636}" srcOrd="1" destOrd="0" presId="urn:diagrams.loki3.com/BracketList"/>
    <dgm:cxn modelId="{522289CD-5AC0-49CA-AEE8-6443FCD13444}" type="presParOf" srcId="{799CE89C-1E14-4EFD-8B11-228CE1DDE827}" destId="{2E694673-0A68-44AA-A928-E71550E65C00}" srcOrd="2" destOrd="0" presId="urn:diagrams.loki3.com/BracketList"/>
    <dgm:cxn modelId="{31907597-AF36-4E97-9D85-102C7F60916E}" type="presParOf" srcId="{799CE89C-1E14-4EFD-8B11-228CE1DDE827}" destId="{1E13B3B2-E0AF-4B07-8B0C-19B73EFB4D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85D06D-71AA-40F6-81DC-C2788EBD2388}" type="doc">
      <dgm:prSet loTypeId="urn:microsoft.com/office/officeart/2005/8/layout/pList1" loCatId="list" qsTypeId="urn:microsoft.com/office/officeart/2005/8/quickstyle/simple2" qsCatId="simple" csTypeId="urn:microsoft.com/office/officeart/2005/8/colors/colorful4" csCatId="colorful" phldr="1"/>
      <dgm:spPr/>
    </dgm:pt>
    <dgm:pt modelId="{B0213520-D091-438D-91F9-37BCE4C0EF38}">
      <dgm:prSet phldrT="[Text]" custT="1"/>
      <dgm:spPr/>
      <dgm:t>
        <a:bodyPr/>
        <a:lstStyle/>
        <a:p>
          <a:pPr>
            <a:buNone/>
          </a:pPr>
          <a:r>
            <a:rPr lang="en-IN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Technological Democratization</a:t>
          </a:r>
        </a:p>
      </dgm:t>
    </dgm:pt>
    <dgm:pt modelId="{26250DF2-800D-4D61-8D6D-90D691E8CB9B}" type="parTrans" cxnId="{1A164CA3-A3CA-47F7-818C-F55DAECEE3B6}">
      <dgm:prSet/>
      <dgm:spPr/>
      <dgm:t>
        <a:bodyPr/>
        <a:lstStyle/>
        <a:p>
          <a:endParaRPr lang="en-IN" baseline="0"/>
        </a:p>
      </dgm:t>
    </dgm:pt>
    <dgm:pt modelId="{CAC99805-F56A-491C-BCA8-8871D1558242}" type="sibTrans" cxnId="{1A164CA3-A3CA-47F7-818C-F55DAECEE3B6}">
      <dgm:prSet/>
      <dgm:spPr/>
      <dgm:t>
        <a:bodyPr/>
        <a:lstStyle/>
        <a:p>
          <a:endParaRPr lang="en-IN" baseline="0"/>
        </a:p>
      </dgm:t>
    </dgm:pt>
    <dgm:pt modelId="{B7DD00EE-6464-4291-8459-F940F2D57F5A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Environmental Benefits</a:t>
          </a:r>
        </a:p>
      </dgm:t>
    </dgm:pt>
    <dgm:pt modelId="{82EE2D4B-27B2-4A2B-A279-A4E908F0CB2E}" type="parTrans" cxnId="{B3EDA16B-6DDF-499B-B25A-A17022EAE3BA}">
      <dgm:prSet/>
      <dgm:spPr/>
      <dgm:t>
        <a:bodyPr/>
        <a:lstStyle/>
        <a:p>
          <a:endParaRPr lang="en-IN" baseline="0"/>
        </a:p>
      </dgm:t>
    </dgm:pt>
    <dgm:pt modelId="{11839451-24E3-43EB-A8F5-2B6CB4163B1D}" type="sibTrans" cxnId="{B3EDA16B-6DDF-499B-B25A-A17022EAE3BA}">
      <dgm:prSet/>
      <dgm:spPr/>
      <dgm:t>
        <a:bodyPr/>
        <a:lstStyle/>
        <a:p>
          <a:endParaRPr lang="en-IN" baseline="0"/>
        </a:p>
      </dgm:t>
    </dgm:pt>
    <dgm:pt modelId="{4FCA0D30-83CB-4BE6-ADE2-5C7C060B86DA}">
      <dgm:prSet phldrT="[Text]" custT="1"/>
      <dgm:spPr/>
      <dgm:t>
        <a:bodyPr/>
        <a:lstStyle/>
        <a:p>
          <a:pPr>
            <a:buNone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Application Domains</a:t>
          </a:r>
        </a:p>
      </dgm:t>
    </dgm:pt>
    <dgm:pt modelId="{E5F36D91-30EC-4FDE-A683-163202489B9B}" type="parTrans" cxnId="{ACDB2A5E-49A0-4F13-ACBF-C5D241AFBD04}">
      <dgm:prSet/>
      <dgm:spPr/>
      <dgm:t>
        <a:bodyPr/>
        <a:lstStyle/>
        <a:p>
          <a:endParaRPr lang="en-IN" baseline="0"/>
        </a:p>
      </dgm:t>
    </dgm:pt>
    <dgm:pt modelId="{A88ECB3C-A768-4F50-87E8-5C4F09C270AC}" type="sibTrans" cxnId="{ACDB2A5E-49A0-4F13-ACBF-C5D241AFBD04}">
      <dgm:prSet/>
      <dgm:spPr/>
      <dgm:t>
        <a:bodyPr/>
        <a:lstStyle/>
        <a:p>
          <a:endParaRPr lang="en-IN" baseline="0"/>
        </a:p>
      </dgm:t>
    </dgm:pt>
    <dgm:pt modelId="{DA4EF4EC-2DBA-4633-B1F3-14C450FE7E8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Bringing advanced AI capabilities to resource-constrained environments</a:t>
          </a:r>
          <a:endParaRPr lang="en-IN" sz="1400" b="0" kern="1200" dirty="0">
            <a:solidFill>
              <a:schemeClr val="tx1">
                <a:lumMod val="75000"/>
                <a:lumOff val="25000"/>
              </a:schemeClr>
            </a:solidFill>
            <a:latin typeface="Lora"/>
            <a:ea typeface="+mn-lt"/>
            <a:cs typeface="+mn-lt"/>
          </a:endParaRPr>
        </a:p>
      </dgm:t>
    </dgm:pt>
    <dgm:pt modelId="{379CC5DA-426E-41D9-939A-6E7471BB9692}" type="parTrans" cxnId="{01F99C31-DF56-430A-AF75-5212DCDAB64C}">
      <dgm:prSet/>
      <dgm:spPr/>
      <dgm:t>
        <a:bodyPr/>
        <a:lstStyle/>
        <a:p>
          <a:endParaRPr lang="en-IN" baseline="0"/>
        </a:p>
      </dgm:t>
    </dgm:pt>
    <dgm:pt modelId="{9D589ED1-13FD-4D1F-AE5D-F9EA711E4F16}" type="sibTrans" cxnId="{01F99C31-DF56-430A-AF75-5212DCDAB64C}">
      <dgm:prSet/>
      <dgm:spPr/>
      <dgm:t>
        <a:bodyPr/>
        <a:lstStyle/>
        <a:p>
          <a:endParaRPr lang="en-IN" baseline="0"/>
        </a:p>
      </dgm:t>
    </dgm:pt>
    <dgm:pt modelId="{155AC82F-E107-4E83-AA66-0D77BCCF588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Enabling innovative applications in developing regions</a:t>
          </a:r>
        </a:p>
      </dgm:t>
    </dgm:pt>
    <dgm:pt modelId="{FC12C7A8-5D0D-4DDB-B54F-D6DC79198113}" type="parTrans" cxnId="{949F56C0-EEC4-4A1A-97E6-24EEE387C23C}">
      <dgm:prSet/>
      <dgm:spPr/>
      <dgm:t>
        <a:bodyPr/>
        <a:lstStyle/>
        <a:p>
          <a:endParaRPr lang="en-IN" baseline="0"/>
        </a:p>
      </dgm:t>
    </dgm:pt>
    <dgm:pt modelId="{54B4EB5A-7A44-4787-86FC-1CD57B7693B2}" type="sibTrans" cxnId="{949F56C0-EEC4-4A1A-97E6-24EEE387C23C}">
      <dgm:prSet/>
      <dgm:spPr/>
      <dgm:t>
        <a:bodyPr/>
        <a:lstStyle/>
        <a:p>
          <a:endParaRPr lang="en-IN" baseline="0"/>
        </a:p>
      </dgm:t>
    </dgm:pt>
    <dgm:pt modelId="{8B1F4267-5ECC-43E3-B8C1-5CDDE2FC892F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Reduced energy consumption for AI workloads</a:t>
          </a:r>
          <a:endParaRPr lang="en-IN" sz="1400" b="0" kern="1200" dirty="0">
            <a:solidFill>
              <a:prstClr val="black">
                <a:lumMod val="75000"/>
                <a:lumOff val="25000"/>
              </a:prstClr>
            </a:solidFill>
            <a:latin typeface="Lora"/>
            <a:ea typeface="Calibri" panose="020F0502020204030204"/>
            <a:cs typeface="Calibri" panose="020F0502020204030204"/>
          </a:endParaRPr>
        </a:p>
      </dgm:t>
    </dgm:pt>
    <dgm:pt modelId="{874572DE-383E-4860-B020-5E82213EDE87}" type="parTrans" cxnId="{23E6EFB0-AD8E-46F0-957B-E476CB3496C2}">
      <dgm:prSet/>
      <dgm:spPr/>
      <dgm:t>
        <a:bodyPr/>
        <a:lstStyle/>
        <a:p>
          <a:endParaRPr lang="en-IN" baseline="0"/>
        </a:p>
      </dgm:t>
    </dgm:pt>
    <dgm:pt modelId="{C2ADA01F-7CD4-4149-A824-26BC1FB3C362}" type="sibTrans" cxnId="{23E6EFB0-AD8E-46F0-957B-E476CB3496C2}">
      <dgm:prSet/>
      <dgm:spPr/>
      <dgm:t>
        <a:bodyPr/>
        <a:lstStyle/>
        <a:p>
          <a:endParaRPr lang="en-IN" baseline="0"/>
        </a:p>
      </dgm:t>
    </dgm:pt>
    <dgm:pt modelId="{A6AA9220-F403-4F7C-B06E-81C1A7B8CF0F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Extended hardware lifecycles, reducing e-waste</a:t>
          </a:r>
        </a:p>
      </dgm:t>
    </dgm:pt>
    <dgm:pt modelId="{39389D78-82F4-4EBB-9051-14077C7F4248}" type="parTrans" cxnId="{53731B49-BA5F-413A-BF10-9E44592741A1}">
      <dgm:prSet/>
      <dgm:spPr/>
      <dgm:t>
        <a:bodyPr/>
        <a:lstStyle/>
        <a:p>
          <a:endParaRPr lang="en-IN" baseline="0"/>
        </a:p>
      </dgm:t>
    </dgm:pt>
    <dgm:pt modelId="{CC660C46-5B01-413F-8C9E-ACED4465962D}" type="sibTrans" cxnId="{53731B49-BA5F-413A-BF10-9E44592741A1}">
      <dgm:prSet/>
      <dgm:spPr/>
      <dgm:t>
        <a:bodyPr/>
        <a:lstStyle/>
        <a:p>
          <a:endParaRPr lang="en-IN" baseline="0"/>
        </a:p>
      </dgm:t>
    </dgm:pt>
    <dgm:pt modelId="{1CDAEFB6-68E1-4C16-A2FF-907C99CED0C3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Lower carbon footprint for AI applications</a:t>
          </a:r>
        </a:p>
      </dgm:t>
    </dgm:pt>
    <dgm:pt modelId="{8ABD1EC7-4924-4A4B-A44C-E04CE86CBCCD}" type="parTrans" cxnId="{93FABB54-9589-4BA1-8015-A90D2E14C122}">
      <dgm:prSet/>
      <dgm:spPr/>
      <dgm:t>
        <a:bodyPr/>
        <a:lstStyle/>
        <a:p>
          <a:endParaRPr lang="en-IN" baseline="0"/>
        </a:p>
      </dgm:t>
    </dgm:pt>
    <dgm:pt modelId="{1F4ED419-F9F7-427D-8C6E-1C07E100D4FB}" type="sibTrans" cxnId="{93FABB54-9589-4BA1-8015-A90D2E14C122}">
      <dgm:prSet/>
      <dgm:spPr/>
      <dgm:t>
        <a:bodyPr/>
        <a:lstStyle/>
        <a:p>
          <a:endParaRPr lang="en-IN" baseline="0"/>
        </a:p>
      </dgm:t>
    </dgm:pt>
    <dgm:pt modelId="{292050D8-E35D-45E8-8FDC-E5915276B69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Healthcare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Lightweight monitoring systems</a:t>
          </a:r>
        </a:p>
      </dgm:t>
    </dgm:pt>
    <dgm:pt modelId="{82689F48-B503-4A55-A1FD-25E3C240BB06}" type="parTrans" cxnId="{719EE20E-9F5B-4F17-9CF0-FD05CBE88659}">
      <dgm:prSet/>
      <dgm:spPr/>
      <dgm:t>
        <a:bodyPr/>
        <a:lstStyle/>
        <a:p>
          <a:endParaRPr lang="en-IN" baseline="0"/>
        </a:p>
      </dgm:t>
    </dgm:pt>
    <dgm:pt modelId="{D5D62329-B0A1-4CF3-AAF8-AA41DEE6E29E}" type="sibTrans" cxnId="{719EE20E-9F5B-4F17-9CF0-FD05CBE88659}">
      <dgm:prSet/>
      <dgm:spPr/>
      <dgm:t>
        <a:bodyPr/>
        <a:lstStyle/>
        <a:p>
          <a:endParaRPr lang="en-IN" baseline="0"/>
        </a:p>
      </dgm:t>
    </dgm:pt>
    <dgm:pt modelId="{5F6907C9-A21D-4976-BD35-1BF32A1568A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Smart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 </a:t>
          </a: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cities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Efficient IoT analytics</a:t>
          </a:r>
        </a:p>
      </dgm:t>
    </dgm:pt>
    <dgm:pt modelId="{716A27E1-1D61-48D8-86A2-9898DB1D2B4C}" type="parTrans" cxnId="{584A5F01-89A3-4597-84EE-6728DFCDAFD3}">
      <dgm:prSet/>
      <dgm:spPr/>
      <dgm:t>
        <a:bodyPr/>
        <a:lstStyle/>
        <a:p>
          <a:endParaRPr lang="en-IN" baseline="0"/>
        </a:p>
      </dgm:t>
    </dgm:pt>
    <dgm:pt modelId="{3018EEC7-513A-4505-8927-5CB3D005F12E}" type="sibTrans" cxnId="{584A5F01-89A3-4597-84EE-6728DFCDAFD3}">
      <dgm:prSet/>
      <dgm:spPr/>
      <dgm:t>
        <a:bodyPr/>
        <a:lstStyle/>
        <a:p>
          <a:endParaRPr lang="en-IN" baseline="0"/>
        </a:p>
      </dgm:t>
    </dgm:pt>
    <dgm:pt modelId="{974AD0CF-9E5C-4455-B090-9A7F194CAF0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Industrial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 </a:t>
          </a: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IoT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Resource-efficient predictive maintenance</a:t>
          </a:r>
        </a:p>
      </dgm:t>
    </dgm:pt>
    <dgm:pt modelId="{09AD988E-CD08-41B7-AA3B-0E903165DEEE}" type="parTrans" cxnId="{BC619B75-E950-4D55-A040-72B7A90231A0}">
      <dgm:prSet/>
      <dgm:spPr/>
      <dgm:t>
        <a:bodyPr/>
        <a:lstStyle/>
        <a:p>
          <a:endParaRPr lang="en-IN" baseline="0"/>
        </a:p>
      </dgm:t>
    </dgm:pt>
    <dgm:pt modelId="{7DBEF74F-2DC1-4F21-A16E-566474F9B7BD}" type="sibTrans" cxnId="{BC619B75-E950-4D55-A040-72B7A90231A0}">
      <dgm:prSet/>
      <dgm:spPr/>
      <dgm:t>
        <a:bodyPr/>
        <a:lstStyle/>
        <a:p>
          <a:endParaRPr lang="en-IN" baseline="0"/>
        </a:p>
      </dgm:t>
    </dgm:pt>
    <dgm:pt modelId="{0886C564-F3BD-4970-AA9F-809DCCBC6D47}" type="pres">
      <dgm:prSet presAssocID="{D385D06D-71AA-40F6-81DC-C2788EBD2388}" presName="Name0" presStyleCnt="0">
        <dgm:presLayoutVars>
          <dgm:dir/>
          <dgm:resizeHandles val="exact"/>
        </dgm:presLayoutVars>
      </dgm:prSet>
      <dgm:spPr/>
    </dgm:pt>
    <dgm:pt modelId="{725A1EFA-AA5A-449F-9161-8E0BC5AB895A}" type="pres">
      <dgm:prSet presAssocID="{B0213520-D091-438D-91F9-37BCE4C0EF38}" presName="compNode" presStyleCnt="0"/>
      <dgm:spPr/>
    </dgm:pt>
    <dgm:pt modelId="{7F2A4980-CD90-4BC3-B214-86F0185D83B8}" type="pres">
      <dgm:prSet presAssocID="{B0213520-D091-438D-91F9-37BCE4C0EF38}" presName="pict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</dgm:spPr>
      <dgm:extLst>
        <a:ext uri="{E40237B7-FDA0-4F09-8148-C483321AD2D9}">
          <dgm14:cNvPr xmlns:dgm14="http://schemas.microsoft.com/office/drawing/2010/diagram" id="0" name="" descr="Architecture with solid fill"/>
        </a:ext>
      </dgm:extLst>
    </dgm:pt>
    <dgm:pt modelId="{83E1391F-309C-468D-97DD-17FC3FA97E11}" type="pres">
      <dgm:prSet presAssocID="{B0213520-D091-438D-91F9-37BCE4C0EF38}" presName="textRect" presStyleLbl="revTx" presStyleIdx="0" presStyleCnt="3">
        <dgm:presLayoutVars>
          <dgm:bulletEnabled val="1"/>
        </dgm:presLayoutVars>
      </dgm:prSet>
      <dgm:spPr/>
    </dgm:pt>
    <dgm:pt modelId="{6862FDC3-5046-4552-8F3B-C1CACA53BC1E}" type="pres">
      <dgm:prSet presAssocID="{CAC99805-F56A-491C-BCA8-8871D1558242}" presName="sibTrans" presStyleLbl="sibTrans2D1" presStyleIdx="0" presStyleCnt="0"/>
      <dgm:spPr/>
    </dgm:pt>
    <dgm:pt modelId="{BD9EB8C9-60F7-4D41-88FA-B9FBB6EF6B3B}" type="pres">
      <dgm:prSet presAssocID="{B7DD00EE-6464-4291-8459-F940F2D57F5A}" presName="compNode" presStyleCnt="0"/>
      <dgm:spPr/>
    </dgm:pt>
    <dgm:pt modelId="{7E226A3E-1075-4CE0-B6D9-EBA7771B1015}" type="pres">
      <dgm:prSet presAssocID="{B7DD00EE-6464-4291-8459-F940F2D57F5A}" presName="pict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e With Roots with solid fill"/>
        </a:ext>
      </dgm:extLst>
    </dgm:pt>
    <dgm:pt modelId="{7C09CEF7-F807-4DBC-8B86-DCBA60D16262}" type="pres">
      <dgm:prSet presAssocID="{B7DD00EE-6464-4291-8459-F940F2D57F5A}" presName="textRect" presStyleLbl="revTx" presStyleIdx="1" presStyleCnt="3">
        <dgm:presLayoutVars>
          <dgm:bulletEnabled val="1"/>
        </dgm:presLayoutVars>
      </dgm:prSet>
      <dgm:spPr/>
    </dgm:pt>
    <dgm:pt modelId="{EE6B14C6-3853-4263-8BA3-50B02C5AB28D}" type="pres">
      <dgm:prSet presAssocID="{11839451-24E3-43EB-A8F5-2B6CB4163B1D}" presName="sibTrans" presStyleLbl="sibTrans2D1" presStyleIdx="0" presStyleCnt="0"/>
      <dgm:spPr/>
    </dgm:pt>
    <dgm:pt modelId="{A0CEC922-F8AF-42A3-9C55-039C960269C3}" type="pres">
      <dgm:prSet presAssocID="{4FCA0D30-83CB-4BE6-ADE2-5C7C060B86DA}" presName="compNode" presStyleCnt="0"/>
      <dgm:spPr/>
    </dgm:pt>
    <dgm:pt modelId="{0A99F66F-355D-48D7-970F-44569D534DF6}" type="pres">
      <dgm:prSet presAssocID="{4FCA0D30-83CB-4BE6-ADE2-5C7C060B86DA}" presName="pict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 with solid fill"/>
        </a:ext>
      </dgm:extLst>
    </dgm:pt>
    <dgm:pt modelId="{A8F356A4-7371-4E02-9CBB-8CD4027A242C}" type="pres">
      <dgm:prSet presAssocID="{4FCA0D30-83CB-4BE6-ADE2-5C7C060B86DA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584A5F01-89A3-4597-84EE-6728DFCDAFD3}" srcId="{4FCA0D30-83CB-4BE6-ADE2-5C7C060B86DA}" destId="{5F6907C9-A21D-4976-BD35-1BF32A1568A7}" srcOrd="1" destOrd="0" parTransId="{716A27E1-1D61-48D8-86A2-9898DB1D2B4C}" sibTransId="{3018EEC7-513A-4505-8927-5CB3D005F12E}"/>
    <dgm:cxn modelId="{72B1BE09-38F4-48B8-8113-6CE603225A95}" type="presOf" srcId="{11839451-24E3-43EB-A8F5-2B6CB4163B1D}" destId="{EE6B14C6-3853-4263-8BA3-50B02C5AB28D}" srcOrd="0" destOrd="0" presId="urn:microsoft.com/office/officeart/2005/8/layout/pList1"/>
    <dgm:cxn modelId="{719EE20E-9F5B-4F17-9CF0-FD05CBE88659}" srcId="{4FCA0D30-83CB-4BE6-ADE2-5C7C060B86DA}" destId="{292050D8-E35D-45E8-8FDC-E5915276B696}" srcOrd="0" destOrd="0" parTransId="{82689F48-B503-4A55-A1FD-25E3C240BB06}" sibTransId="{D5D62329-B0A1-4CF3-AAF8-AA41DEE6E29E}"/>
    <dgm:cxn modelId="{2894EF1A-E94F-4223-AC15-6AF606855356}" type="presOf" srcId="{CAC99805-F56A-491C-BCA8-8871D1558242}" destId="{6862FDC3-5046-4552-8F3B-C1CACA53BC1E}" srcOrd="0" destOrd="0" presId="urn:microsoft.com/office/officeart/2005/8/layout/pList1"/>
    <dgm:cxn modelId="{8F003C1C-6CBC-4318-9CD2-0CD2657E2B56}" type="presOf" srcId="{B7DD00EE-6464-4291-8459-F940F2D57F5A}" destId="{7C09CEF7-F807-4DBC-8B86-DCBA60D16262}" srcOrd="0" destOrd="0" presId="urn:microsoft.com/office/officeart/2005/8/layout/pList1"/>
    <dgm:cxn modelId="{01F99C31-DF56-430A-AF75-5212DCDAB64C}" srcId="{B0213520-D091-438D-91F9-37BCE4C0EF38}" destId="{DA4EF4EC-2DBA-4633-B1F3-14C450FE7E85}" srcOrd="0" destOrd="0" parTransId="{379CC5DA-426E-41D9-939A-6E7471BB9692}" sibTransId="{9D589ED1-13FD-4D1F-AE5D-F9EA711E4F16}"/>
    <dgm:cxn modelId="{ACDB2A5E-49A0-4F13-ACBF-C5D241AFBD04}" srcId="{D385D06D-71AA-40F6-81DC-C2788EBD2388}" destId="{4FCA0D30-83CB-4BE6-ADE2-5C7C060B86DA}" srcOrd="2" destOrd="0" parTransId="{E5F36D91-30EC-4FDE-A683-163202489B9B}" sibTransId="{A88ECB3C-A768-4F50-87E8-5C4F09C270AC}"/>
    <dgm:cxn modelId="{53731B49-BA5F-413A-BF10-9E44592741A1}" srcId="{B7DD00EE-6464-4291-8459-F940F2D57F5A}" destId="{A6AA9220-F403-4F7C-B06E-81C1A7B8CF0F}" srcOrd="1" destOrd="0" parTransId="{39389D78-82F4-4EBB-9051-14077C7F4248}" sibTransId="{CC660C46-5B01-413F-8C9E-ACED4465962D}"/>
    <dgm:cxn modelId="{B3EDA16B-6DDF-499B-B25A-A17022EAE3BA}" srcId="{D385D06D-71AA-40F6-81DC-C2788EBD2388}" destId="{B7DD00EE-6464-4291-8459-F940F2D57F5A}" srcOrd="1" destOrd="0" parTransId="{82EE2D4B-27B2-4A2B-A279-A4E908F0CB2E}" sibTransId="{11839451-24E3-43EB-A8F5-2B6CB4163B1D}"/>
    <dgm:cxn modelId="{93FABB54-9589-4BA1-8015-A90D2E14C122}" srcId="{B7DD00EE-6464-4291-8459-F940F2D57F5A}" destId="{1CDAEFB6-68E1-4C16-A2FF-907C99CED0C3}" srcOrd="2" destOrd="0" parTransId="{8ABD1EC7-4924-4A4B-A44C-E04CE86CBCCD}" sibTransId="{1F4ED419-F9F7-427D-8C6E-1C07E100D4FB}"/>
    <dgm:cxn modelId="{BC619B75-E950-4D55-A040-72B7A90231A0}" srcId="{4FCA0D30-83CB-4BE6-ADE2-5C7C060B86DA}" destId="{974AD0CF-9E5C-4455-B090-9A7F194CAF08}" srcOrd="2" destOrd="0" parTransId="{09AD988E-CD08-41B7-AA3B-0E903165DEEE}" sibTransId="{7DBEF74F-2DC1-4F21-A16E-566474F9B7BD}"/>
    <dgm:cxn modelId="{E9CFE556-C85F-444A-91E6-CE3E2B6C30CE}" type="presOf" srcId="{B0213520-D091-438D-91F9-37BCE4C0EF38}" destId="{83E1391F-309C-468D-97DD-17FC3FA97E11}" srcOrd="0" destOrd="0" presId="urn:microsoft.com/office/officeart/2005/8/layout/pList1"/>
    <dgm:cxn modelId="{8C44725A-0CAC-4679-8D15-3C1A0AE7935B}" type="presOf" srcId="{4FCA0D30-83CB-4BE6-ADE2-5C7C060B86DA}" destId="{A8F356A4-7371-4E02-9CBB-8CD4027A242C}" srcOrd="0" destOrd="0" presId="urn:microsoft.com/office/officeart/2005/8/layout/pList1"/>
    <dgm:cxn modelId="{CD377985-E580-4F44-A4BE-A8B3034BAB66}" type="presOf" srcId="{1CDAEFB6-68E1-4C16-A2FF-907C99CED0C3}" destId="{7C09CEF7-F807-4DBC-8B86-DCBA60D16262}" srcOrd="0" destOrd="3" presId="urn:microsoft.com/office/officeart/2005/8/layout/pList1"/>
    <dgm:cxn modelId="{1A164CA3-A3CA-47F7-818C-F55DAECEE3B6}" srcId="{D385D06D-71AA-40F6-81DC-C2788EBD2388}" destId="{B0213520-D091-438D-91F9-37BCE4C0EF38}" srcOrd="0" destOrd="0" parTransId="{26250DF2-800D-4D61-8D6D-90D691E8CB9B}" sibTransId="{CAC99805-F56A-491C-BCA8-8871D1558242}"/>
    <dgm:cxn modelId="{E04A8EA5-714C-49F6-BFA2-56F97721D162}" type="presOf" srcId="{8B1F4267-5ECC-43E3-B8C1-5CDDE2FC892F}" destId="{7C09CEF7-F807-4DBC-8B86-DCBA60D16262}" srcOrd="0" destOrd="1" presId="urn:microsoft.com/office/officeart/2005/8/layout/pList1"/>
    <dgm:cxn modelId="{23E6EFB0-AD8E-46F0-957B-E476CB3496C2}" srcId="{B7DD00EE-6464-4291-8459-F940F2D57F5A}" destId="{8B1F4267-5ECC-43E3-B8C1-5CDDE2FC892F}" srcOrd="0" destOrd="0" parTransId="{874572DE-383E-4860-B020-5E82213EDE87}" sibTransId="{C2ADA01F-7CD4-4149-A824-26BC1FB3C362}"/>
    <dgm:cxn modelId="{B8508FB3-44FC-49A8-8FC5-77C763363C1E}" type="presOf" srcId="{DA4EF4EC-2DBA-4633-B1F3-14C450FE7E85}" destId="{83E1391F-309C-468D-97DD-17FC3FA97E11}" srcOrd="0" destOrd="1" presId="urn:microsoft.com/office/officeart/2005/8/layout/pList1"/>
    <dgm:cxn modelId="{B69ACBBB-E61B-4888-85D6-93079F9D230A}" type="presOf" srcId="{5F6907C9-A21D-4976-BD35-1BF32A1568A7}" destId="{A8F356A4-7371-4E02-9CBB-8CD4027A242C}" srcOrd="0" destOrd="2" presId="urn:microsoft.com/office/officeart/2005/8/layout/pList1"/>
    <dgm:cxn modelId="{949F56C0-EEC4-4A1A-97E6-24EEE387C23C}" srcId="{B0213520-D091-438D-91F9-37BCE4C0EF38}" destId="{155AC82F-E107-4E83-AA66-0D77BCCF588D}" srcOrd="1" destOrd="0" parTransId="{FC12C7A8-5D0D-4DDB-B54F-D6DC79198113}" sibTransId="{54B4EB5A-7A44-4787-86FC-1CD57B7693B2}"/>
    <dgm:cxn modelId="{58AE4EDA-E9BC-49F7-907E-DD29B3781683}" type="presOf" srcId="{292050D8-E35D-45E8-8FDC-E5915276B696}" destId="{A8F356A4-7371-4E02-9CBB-8CD4027A242C}" srcOrd="0" destOrd="1" presId="urn:microsoft.com/office/officeart/2005/8/layout/pList1"/>
    <dgm:cxn modelId="{5B88EDDB-E3BB-48B8-807F-8A96424DA552}" type="presOf" srcId="{155AC82F-E107-4E83-AA66-0D77BCCF588D}" destId="{83E1391F-309C-468D-97DD-17FC3FA97E11}" srcOrd="0" destOrd="2" presId="urn:microsoft.com/office/officeart/2005/8/layout/pList1"/>
    <dgm:cxn modelId="{48FFFFE1-9A3B-4FFC-864E-08264376391A}" type="presOf" srcId="{974AD0CF-9E5C-4455-B090-9A7F194CAF08}" destId="{A8F356A4-7371-4E02-9CBB-8CD4027A242C}" srcOrd="0" destOrd="3" presId="urn:microsoft.com/office/officeart/2005/8/layout/pList1"/>
    <dgm:cxn modelId="{79A679F7-4F6E-4BF8-BEB5-6F50C700D282}" type="presOf" srcId="{D385D06D-71AA-40F6-81DC-C2788EBD2388}" destId="{0886C564-F3BD-4970-AA9F-809DCCBC6D47}" srcOrd="0" destOrd="0" presId="urn:microsoft.com/office/officeart/2005/8/layout/pList1"/>
    <dgm:cxn modelId="{176675FE-BD83-40EC-B561-A374DF713F07}" type="presOf" srcId="{A6AA9220-F403-4F7C-B06E-81C1A7B8CF0F}" destId="{7C09CEF7-F807-4DBC-8B86-DCBA60D16262}" srcOrd="0" destOrd="2" presId="urn:microsoft.com/office/officeart/2005/8/layout/pList1"/>
    <dgm:cxn modelId="{7EED2A7C-BD5F-4247-8B23-0F2E44CC9467}" type="presParOf" srcId="{0886C564-F3BD-4970-AA9F-809DCCBC6D47}" destId="{725A1EFA-AA5A-449F-9161-8E0BC5AB895A}" srcOrd="0" destOrd="0" presId="urn:microsoft.com/office/officeart/2005/8/layout/pList1"/>
    <dgm:cxn modelId="{66DCB443-183F-4B39-ADF7-FE008BA4876B}" type="presParOf" srcId="{725A1EFA-AA5A-449F-9161-8E0BC5AB895A}" destId="{7F2A4980-CD90-4BC3-B214-86F0185D83B8}" srcOrd="0" destOrd="0" presId="urn:microsoft.com/office/officeart/2005/8/layout/pList1"/>
    <dgm:cxn modelId="{6B5B8E45-F10D-4DE9-9509-CEE7758124F8}" type="presParOf" srcId="{725A1EFA-AA5A-449F-9161-8E0BC5AB895A}" destId="{83E1391F-309C-468D-97DD-17FC3FA97E11}" srcOrd="1" destOrd="0" presId="urn:microsoft.com/office/officeart/2005/8/layout/pList1"/>
    <dgm:cxn modelId="{271E09A1-823C-4CB1-A1D5-6AD22F2E3DB9}" type="presParOf" srcId="{0886C564-F3BD-4970-AA9F-809DCCBC6D47}" destId="{6862FDC3-5046-4552-8F3B-C1CACA53BC1E}" srcOrd="1" destOrd="0" presId="urn:microsoft.com/office/officeart/2005/8/layout/pList1"/>
    <dgm:cxn modelId="{7C56C5C9-A2A7-4074-8A90-8B2312A29A7F}" type="presParOf" srcId="{0886C564-F3BD-4970-AA9F-809DCCBC6D47}" destId="{BD9EB8C9-60F7-4D41-88FA-B9FBB6EF6B3B}" srcOrd="2" destOrd="0" presId="urn:microsoft.com/office/officeart/2005/8/layout/pList1"/>
    <dgm:cxn modelId="{09FDC914-AEC9-445E-A82C-46682D22AEE8}" type="presParOf" srcId="{BD9EB8C9-60F7-4D41-88FA-B9FBB6EF6B3B}" destId="{7E226A3E-1075-4CE0-B6D9-EBA7771B1015}" srcOrd="0" destOrd="0" presId="urn:microsoft.com/office/officeart/2005/8/layout/pList1"/>
    <dgm:cxn modelId="{8162A9A9-123B-4518-96ED-542A066B63B1}" type="presParOf" srcId="{BD9EB8C9-60F7-4D41-88FA-B9FBB6EF6B3B}" destId="{7C09CEF7-F807-4DBC-8B86-DCBA60D16262}" srcOrd="1" destOrd="0" presId="urn:microsoft.com/office/officeart/2005/8/layout/pList1"/>
    <dgm:cxn modelId="{182E9AF3-2ABC-4655-A20B-C706195A2CC3}" type="presParOf" srcId="{0886C564-F3BD-4970-AA9F-809DCCBC6D47}" destId="{EE6B14C6-3853-4263-8BA3-50B02C5AB28D}" srcOrd="3" destOrd="0" presId="urn:microsoft.com/office/officeart/2005/8/layout/pList1"/>
    <dgm:cxn modelId="{90142F95-648B-4C3E-93F3-9A074DA815BD}" type="presParOf" srcId="{0886C564-F3BD-4970-AA9F-809DCCBC6D47}" destId="{A0CEC922-F8AF-42A3-9C55-039C960269C3}" srcOrd="4" destOrd="0" presId="urn:microsoft.com/office/officeart/2005/8/layout/pList1"/>
    <dgm:cxn modelId="{789E54EB-6D42-4C66-9226-D52C4A10E77C}" type="presParOf" srcId="{A0CEC922-F8AF-42A3-9C55-039C960269C3}" destId="{0A99F66F-355D-48D7-970F-44569D534DF6}" srcOrd="0" destOrd="0" presId="urn:microsoft.com/office/officeart/2005/8/layout/pList1"/>
    <dgm:cxn modelId="{B5FBE507-3F3A-4F18-BD3E-CF97CF10AF06}" type="presParOf" srcId="{A0CEC922-F8AF-42A3-9C55-039C960269C3}" destId="{A8F356A4-7371-4E02-9CBB-8CD4027A242C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C7FF4-A1D1-41B0-976E-57C753935858}">
      <dsp:nvSpPr>
        <dsp:cNvPr id="0" name=""/>
        <dsp:cNvSpPr/>
      </dsp:nvSpPr>
      <dsp:spPr>
        <a:xfrm>
          <a:off x="4962328" y="2622899"/>
          <a:ext cx="2270696" cy="1349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latin typeface="Lora" pitchFamily="2" charset="0"/>
            </a:rPr>
            <a:t>Minimizing energy consumption for AI operations</a:t>
          </a:r>
          <a:endParaRPr lang="en-IN" sz="1100" kern="1200" dirty="0">
            <a:latin typeface="Lora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b="0" i="0" kern="1200" dirty="0">
              <a:latin typeface="Lora" pitchFamily="2" charset="0"/>
            </a:rPr>
            <a:t>Enabling AI applications in energy-constrained environments</a:t>
          </a:r>
        </a:p>
      </dsp:txBody>
      <dsp:txXfrm>
        <a:off x="5673170" y="2989785"/>
        <a:ext cx="1530221" cy="952493"/>
      </dsp:txXfrm>
    </dsp:sp>
    <dsp:sp modelId="{18289A85-1217-4B45-A073-631562093386}">
      <dsp:nvSpPr>
        <dsp:cNvPr id="0" name=""/>
        <dsp:cNvSpPr/>
      </dsp:nvSpPr>
      <dsp:spPr>
        <a:xfrm>
          <a:off x="4767434" y="121707"/>
          <a:ext cx="2761446" cy="1349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latin typeface="Lora" pitchFamily="2" charset="0"/>
            </a:rPr>
            <a:t>Extending device lifecycles through software optimization</a:t>
          </a:r>
          <a:endParaRPr lang="en-IN" sz="1100" kern="1200" dirty="0">
            <a:latin typeface="Lora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latin typeface="Lora" pitchFamily="2" charset="0"/>
            </a:rPr>
            <a:t>Reducing e-waste through efficient resource utilization</a:t>
          </a:r>
        </a:p>
      </dsp:txBody>
      <dsp:txXfrm>
        <a:off x="5625501" y="151340"/>
        <a:ext cx="1873746" cy="952493"/>
      </dsp:txXfrm>
    </dsp:sp>
    <dsp:sp modelId="{5946278C-D61A-46FC-8BDD-5D393B97F545}">
      <dsp:nvSpPr>
        <dsp:cNvPr id="0" name=""/>
        <dsp:cNvSpPr/>
      </dsp:nvSpPr>
      <dsp:spPr>
        <a:xfrm>
          <a:off x="1214271" y="0"/>
          <a:ext cx="2082539" cy="13490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100" b="0" i="0" kern="1200" dirty="0">
              <a:latin typeface="Lora" pitchFamily="2" charset="0"/>
            </a:rPr>
            <a:t>Enabling AI capabilities on existing hardware infrastructure</a:t>
          </a:r>
          <a:endParaRPr lang="en-IN" sz="1100" kern="1200" dirty="0">
            <a:latin typeface="Lora" pitchFamily="2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b="0" i="0" kern="1200" dirty="0">
              <a:latin typeface="Lora" pitchFamily="2" charset="0"/>
            </a:rPr>
            <a:t>Reducing need for hardware upgrades</a:t>
          </a:r>
        </a:p>
      </dsp:txBody>
      <dsp:txXfrm>
        <a:off x="1243904" y="29633"/>
        <a:ext cx="1398511" cy="952493"/>
      </dsp:txXfrm>
    </dsp:sp>
    <dsp:sp modelId="{2AF0660A-0094-4E77-A213-1EA4613117A4}">
      <dsp:nvSpPr>
        <dsp:cNvPr id="0" name=""/>
        <dsp:cNvSpPr/>
      </dsp:nvSpPr>
      <dsp:spPr>
        <a:xfrm>
          <a:off x="2256640" y="240292"/>
          <a:ext cx="1825383" cy="1825383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Lora" pitchFamily="2" charset="0"/>
              <a:ea typeface="+mn-ea"/>
              <a:cs typeface="+mn-cs"/>
            </a:rPr>
            <a:t>SDG 9: Industry, Innovation, and Infrastructure</a:t>
          </a: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i="0" kern="1200" dirty="0">
            <a:solidFill>
              <a:schemeClr val="tx1">
                <a:lumMod val="75000"/>
                <a:lumOff val="25000"/>
              </a:schemeClr>
            </a:solidFill>
            <a:effectLst/>
            <a:latin typeface="Lora" pitchFamily="2" charset="0"/>
            <a:ea typeface="+mn-ea"/>
            <a:cs typeface="+mn-cs"/>
          </a:endParaRPr>
        </a:p>
      </dsp:txBody>
      <dsp:txXfrm>
        <a:off x="2791282" y="774934"/>
        <a:ext cx="1290741" cy="1290741"/>
      </dsp:txXfrm>
    </dsp:sp>
    <dsp:sp modelId="{AD61B330-614C-4E43-9936-24770534D48C}">
      <dsp:nvSpPr>
        <dsp:cNvPr id="0" name=""/>
        <dsp:cNvSpPr/>
      </dsp:nvSpPr>
      <dsp:spPr>
        <a:xfrm rot="5400000">
          <a:off x="4186818" y="221272"/>
          <a:ext cx="1825383" cy="1825383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Lora" pitchFamily="2" charset="0"/>
              <a:ea typeface="+mn-ea"/>
              <a:cs typeface="+mn-cs"/>
            </a:rPr>
            <a:t>SDG 12: Responsible Consumption and Production</a:t>
          </a: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</dsp:txBody>
      <dsp:txXfrm rot="-5400000">
        <a:off x="4186818" y="755914"/>
        <a:ext cx="1290741" cy="1290741"/>
      </dsp:txXfrm>
    </dsp:sp>
    <dsp:sp modelId="{6FF16237-D22A-4816-8BFC-69B520E3DB64}">
      <dsp:nvSpPr>
        <dsp:cNvPr id="0" name=""/>
        <dsp:cNvSpPr/>
      </dsp:nvSpPr>
      <dsp:spPr>
        <a:xfrm rot="10800000">
          <a:off x="4166337" y="2149989"/>
          <a:ext cx="1825383" cy="1825383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prstClr val="black">
                  <a:lumMod val="75000"/>
                  <a:lumOff val="25000"/>
                </a:prstClr>
              </a:solidFill>
              <a:effectLst/>
              <a:latin typeface="Lora" pitchFamily="2" charset="0"/>
              <a:ea typeface="+mn-ea"/>
              <a:cs typeface="+mn-cs"/>
            </a:rPr>
            <a:t>SDG 7: Affordable and Clean Energy</a:t>
          </a:r>
          <a:endParaRPr lang="en-IN" sz="1400" b="1" i="0" kern="1200" dirty="0">
            <a:solidFill>
              <a:prstClr val="black">
                <a:lumMod val="75000"/>
                <a:lumOff val="25000"/>
              </a:prstClr>
            </a:solidFill>
            <a:effectLst/>
            <a:latin typeface="Lora" pitchFamily="2" charset="0"/>
            <a:ea typeface="+mn-ea"/>
            <a:cs typeface="+mn-cs"/>
          </a:endParaRPr>
        </a:p>
      </dsp:txBody>
      <dsp:txXfrm rot="10800000">
        <a:off x="4166337" y="2149989"/>
        <a:ext cx="1290741" cy="1290741"/>
      </dsp:txXfrm>
    </dsp:sp>
    <dsp:sp modelId="{0D2E508B-7F38-45D8-A4BC-819E2B7808D7}">
      <dsp:nvSpPr>
        <dsp:cNvPr id="0" name=""/>
        <dsp:cNvSpPr/>
      </dsp:nvSpPr>
      <dsp:spPr>
        <a:xfrm rot="16200000">
          <a:off x="2256640" y="2149989"/>
          <a:ext cx="1825383" cy="1825383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2091FA-4AC9-43D8-A6BA-ADC261E1E980}">
      <dsp:nvSpPr>
        <dsp:cNvPr id="0" name=""/>
        <dsp:cNvSpPr/>
      </dsp:nvSpPr>
      <dsp:spPr>
        <a:xfrm>
          <a:off x="3594043" y="1619207"/>
          <a:ext cx="1060275" cy="928072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2812190-1378-47F2-BE50-D75B478C6355}">
      <dsp:nvSpPr>
        <dsp:cNvPr id="0" name=""/>
        <dsp:cNvSpPr/>
      </dsp:nvSpPr>
      <dsp:spPr>
        <a:xfrm rot="10800000">
          <a:off x="3560385" y="1739425"/>
          <a:ext cx="1147784" cy="967766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136FF-C729-46A9-B579-10ED3CF1C5C2}">
      <dsp:nvSpPr>
        <dsp:cNvPr id="0" name=""/>
        <dsp:cNvSpPr/>
      </dsp:nvSpPr>
      <dsp:spPr>
        <a:xfrm>
          <a:off x="0" y="910184"/>
          <a:ext cx="2311146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Development Environment:</a:t>
          </a:r>
          <a:endParaRPr lang="en-IN" sz="2700" kern="1200" dirty="0"/>
        </a:p>
      </dsp:txBody>
      <dsp:txXfrm>
        <a:off x="0" y="910184"/>
        <a:ext cx="2311146" cy="902137"/>
      </dsp:txXfrm>
    </dsp:sp>
    <dsp:sp modelId="{9A7C7EEA-84A1-4712-B10D-5A21300D23E0}">
      <dsp:nvSpPr>
        <dsp:cNvPr id="0" name=""/>
        <dsp:cNvSpPr/>
      </dsp:nvSpPr>
      <dsp:spPr>
        <a:xfrm>
          <a:off x="2311146" y="233581"/>
          <a:ext cx="462229" cy="225534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B9DBC-D064-4C51-8BB5-E9F283965DFA}">
      <dsp:nvSpPr>
        <dsp:cNvPr id="0" name=""/>
        <dsp:cNvSpPr/>
      </dsp:nvSpPr>
      <dsp:spPr>
        <a:xfrm>
          <a:off x="2958266" y="233581"/>
          <a:ext cx="6286317" cy="22553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b="0" i="0" kern="1200" dirty="0" err="1"/>
            <a:t>PyTorch</a:t>
          </a:r>
          <a:r>
            <a:rPr lang="en-US" sz="2700" b="0" i="0" kern="1200" dirty="0"/>
            <a:t> (primary deep learning framework)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 dirty="0" err="1"/>
            <a:t>TensorRT</a:t>
          </a:r>
          <a:r>
            <a:rPr lang="en-IN" sz="2700" b="0" i="0" kern="1200" dirty="0"/>
            <a:t> &amp; </a:t>
          </a:r>
          <a:r>
            <a:rPr lang="en-IN" sz="2700" b="0" i="0" kern="1200" dirty="0" err="1"/>
            <a:t>OpenVINO</a:t>
          </a:r>
          <a:r>
            <a:rPr lang="en-IN" sz="2700" b="0" i="0" kern="1200" dirty="0"/>
            <a:t> (model optimization)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 dirty="0"/>
            <a:t>Docker &amp; Kubernetes (deployment)</a:t>
          </a:r>
        </a:p>
      </dsp:txBody>
      <dsp:txXfrm>
        <a:off x="2958266" y="233581"/>
        <a:ext cx="6286317" cy="2255343"/>
      </dsp:txXfrm>
    </dsp:sp>
    <dsp:sp modelId="{3BCA0F7B-8F7D-430E-87A6-5A7F930FA971}">
      <dsp:nvSpPr>
        <dsp:cNvPr id="0" name=""/>
        <dsp:cNvSpPr/>
      </dsp:nvSpPr>
      <dsp:spPr>
        <a:xfrm>
          <a:off x="0" y="2868042"/>
          <a:ext cx="2311146" cy="90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Hardware Platforms:</a:t>
          </a:r>
          <a:endParaRPr lang="en-IN" sz="2700" kern="1200" dirty="0"/>
        </a:p>
      </dsp:txBody>
      <dsp:txXfrm>
        <a:off x="0" y="2868042"/>
        <a:ext cx="2311146" cy="902137"/>
      </dsp:txXfrm>
    </dsp:sp>
    <dsp:sp modelId="{C8F0B3D3-FA9F-49AD-BF2A-2CE11D843A1B}">
      <dsp:nvSpPr>
        <dsp:cNvPr id="0" name=""/>
        <dsp:cNvSpPr/>
      </dsp:nvSpPr>
      <dsp:spPr>
        <a:xfrm>
          <a:off x="2311146" y="2586124"/>
          <a:ext cx="462229" cy="146597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FFF9ED-FE05-4BD3-B80E-FE507B7ABE76}">
      <dsp:nvSpPr>
        <dsp:cNvPr id="0" name=""/>
        <dsp:cNvSpPr/>
      </dsp:nvSpPr>
      <dsp:spPr>
        <a:xfrm>
          <a:off x="2958266" y="2586124"/>
          <a:ext cx="6286317" cy="14659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 dirty="0"/>
            <a:t>Cloud: ROG Zephyrus G14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 dirty="0"/>
            <a:t>Fog: ROG Zephyrus G14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b="0" i="0" kern="1200" dirty="0"/>
            <a:t>Edge</a:t>
          </a:r>
          <a:r>
            <a:rPr lang="en-US" sz="2700" b="0" i="0" kern="1200"/>
            <a:t>: </a:t>
          </a:r>
          <a:r>
            <a:rPr lang="en-IN" sz="2700" b="0" i="0" kern="1200"/>
            <a:t>ROG Zephyrus G14</a:t>
          </a:r>
          <a:endParaRPr lang="en-US" sz="2700" b="0" i="0" kern="1200" dirty="0"/>
        </a:p>
      </dsp:txBody>
      <dsp:txXfrm>
        <a:off x="2958266" y="2586124"/>
        <a:ext cx="6286317" cy="1465973"/>
      </dsp:txXfrm>
    </dsp:sp>
    <dsp:sp modelId="{C8809B50-77E5-4CA5-AD62-D21D76C25FB4}">
      <dsp:nvSpPr>
        <dsp:cNvPr id="0" name=""/>
        <dsp:cNvSpPr/>
      </dsp:nvSpPr>
      <dsp:spPr>
        <a:xfrm>
          <a:off x="0" y="4399892"/>
          <a:ext cx="2313405" cy="534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68580" rIns="192024" bIns="68580" numCol="1" spcCol="1270" anchor="ctr" anchorCtr="0">
          <a:noAutofit/>
        </a:bodyPr>
        <a:lstStyle/>
        <a:p>
          <a:pPr marL="0" lvl="0" indent="0" algn="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0" i="0" kern="1200" dirty="0"/>
            <a:t>Datasets:</a:t>
          </a:r>
          <a:endParaRPr lang="en-IN" sz="2700" kern="1200" dirty="0"/>
        </a:p>
      </dsp:txBody>
      <dsp:txXfrm>
        <a:off x="0" y="4399892"/>
        <a:ext cx="2313405" cy="534600"/>
      </dsp:txXfrm>
    </dsp:sp>
    <dsp:sp modelId="{65FA1400-B8E6-4847-B558-3BAA21E2C636}">
      <dsp:nvSpPr>
        <dsp:cNvPr id="0" name=""/>
        <dsp:cNvSpPr/>
      </dsp:nvSpPr>
      <dsp:spPr>
        <a:xfrm>
          <a:off x="2313405" y="4149298"/>
          <a:ext cx="462681" cy="103578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3B3B2-E0AF-4B07-8B0C-19B73EFB4D10}">
      <dsp:nvSpPr>
        <dsp:cNvPr id="0" name=""/>
        <dsp:cNvSpPr/>
      </dsp:nvSpPr>
      <dsp:spPr>
        <a:xfrm>
          <a:off x="2961158" y="4149298"/>
          <a:ext cx="6292462" cy="1035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 dirty="0"/>
            <a:t>AV-MNIST (audio-visual)</a:t>
          </a:r>
          <a:endParaRPr lang="en-IN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700" b="0" i="0" kern="1200"/>
            <a:t>Multi-modal IoT sensor data</a:t>
          </a:r>
        </a:p>
      </dsp:txBody>
      <dsp:txXfrm>
        <a:off x="2961158" y="4149298"/>
        <a:ext cx="6292462" cy="1035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A4980-CD90-4BC3-B214-86F0185D83B8}">
      <dsp:nvSpPr>
        <dsp:cNvPr id="0" name=""/>
        <dsp:cNvSpPr/>
      </dsp:nvSpPr>
      <dsp:spPr>
        <a:xfrm>
          <a:off x="1732" y="913244"/>
          <a:ext cx="2748063" cy="189341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" r="-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3E1391F-309C-468D-97DD-17FC3FA97E11}">
      <dsp:nvSpPr>
        <dsp:cNvPr id="0" name=""/>
        <dsp:cNvSpPr/>
      </dsp:nvSpPr>
      <dsp:spPr>
        <a:xfrm>
          <a:off x="1732" y="2806660"/>
          <a:ext cx="2748063" cy="101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Technological Democratization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Bringing advanced AI capabilities to resource-constrained environments</a:t>
          </a:r>
          <a:endParaRPr lang="en-IN" sz="1400" b="0" kern="1200" dirty="0">
            <a:solidFill>
              <a:schemeClr val="tx1">
                <a:lumMod val="75000"/>
                <a:lumOff val="25000"/>
              </a:schemeClr>
            </a:solidFill>
            <a:latin typeface="Lora"/>
            <a:ea typeface="+mn-lt"/>
            <a:cs typeface="+mn-lt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rPr>
            <a:t>Enabling innovative applications in developing regions</a:t>
          </a:r>
        </a:p>
      </dsp:txBody>
      <dsp:txXfrm>
        <a:off x="1732" y="2806660"/>
        <a:ext cx="2748063" cy="1019531"/>
      </dsp:txXfrm>
    </dsp:sp>
    <dsp:sp modelId="{7E226A3E-1075-4CE0-B6D9-EBA7771B1015}">
      <dsp:nvSpPr>
        <dsp:cNvPr id="0" name=""/>
        <dsp:cNvSpPr/>
      </dsp:nvSpPr>
      <dsp:spPr>
        <a:xfrm>
          <a:off x="3024717" y="913244"/>
          <a:ext cx="2748063" cy="189341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09CEF7-F807-4DBC-8B86-DCBA60D16262}">
      <dsp:nvSpPr>
        <dsp:cNvPr id="0" name=""/>
        <dsp:cNvSpPr/>
      </dsp:nvSpPr>
      <dsp:spPr>
        <a:xfrm>
          <a:off x="3024717" y="2806660"/>
          <a:ext cx="2748063" cy="101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Environmental Benefits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Reduced energy consumption for AI workloads</a:t>
          </a:r>
          <a:endParaRPr lang="en-IN" sz="1400" b="0" kern="1200" dirty="0">
            <a:solidFill>
              <a:prstClr val="black">
                <a:lumMod val="75000"/>
                <a:lumOff val="25000"/>
              </a:prstClr>
            </a:solidFill>
            <a:latin typeface="Lora"/>
            <a:ea typeface="Calibri" panose="020F0502020204030204"/>
            <a:cs typeface="Calibri" panose="020F0502020204030204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Extended hardware lifecycles, reducing e-waste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Lower carbon footprint for AI applications</a:t>
          </a:r>
        </a:p>
      </dsp:txBody>
      <dsp:txXfrm>
        <a:off x="3024717" y="2806660"/>
        <a:ext cx="2748063" cy="1019531"/>
      </dsp:txXfrm>
    </dsp:sp>
    <dsp:sp modelId="{0A99F66F-355D-48D7-970F-44569D534DF6}">
      <dsp:nvSpPr>
        <dsp:cNvPr id="0" name=""/>
        <dsp:cNvSpPr/>
      </dsp:nvSpPr>
      <dsp:spPr>
        <a:xfrm>
          <a:off x="6047703" y="913244"/>
          <a:ext cx="2748063" cy="1893415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F356A4-7371-4E02-9CBB-8CD4027A242C}">
      <dsp:nvSpPr>
        <dsp:cNvPr id="0" name=""/>
        <dsp:cNvSpPr/>
      </dsp:nvSpPr>
      <dsp:spPr>
        <a:xfrm>
          <a:off x="6047703" y="2806660"/>
          <a:ext cx="2748063" cy="101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Application Domains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Healthcare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Lightweight monitoring systems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Smart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 </a:t>
          </a: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cities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Efficient IoT analytics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Industrial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 </a:t>
          </a:r>
          <a:r>
            <a:rPr lang="en-IN" sz="1400" b="1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IoT</a:t>
          </a:r>
          <a:r>
            <a:rPr lang="en-IN" sz="1400" b="0" kern="1200" dirty="0">
              <a:solidFill>
                <a:prstClr val="black">
                  <a:lumMod val="75000"/>
                  <a:lumOff val="25000"/>
                </a:prstClr>
              </a:solidFill>
              <a:latin typeface="Lora"/>
              <a:ea typeface="Calibri" panose="020F0502020204030204"/>
              <a:cs typeface="Calibri" panose="020F0502020204030204"/>
            </a:rPr>
            <a:t>: Resource-efficient predictive maintenance</a:t>
          </a:r>
        </a:p>
      </dsp:txBody>
      <dsp:txXfrm>
        <a:off x="6047703" y="2806660"/>
        <a:ext cx="2748063" cy="101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3BA21-E720-4BF7-A9F6-755996C7704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1172A-1765-46FB-A335-E48FC6C94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4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1172A-1765-46FB-A335-E48FC6C94E6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274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1172A-1765-46FB-A335-E48FC6C94E6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3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EFF68-B6B6-309C-1765-3C99F6F4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60FD1-745D-8A92-CA96-0B4087044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F3A69-96C2-BA3A-74FD-2EC66B71C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CF63-71C6-E336-D800-57EDA0D19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1172A-1765-46FB-A335-E48FC6C94E6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09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E0DC-8656-EE09-388A-CD8D8D952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16154-5886-080B-979B-FF715D60F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FC02E-4524-E5E5-1C9E-B730CF5B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74944-BFBE-8FA5-D795-641C2CEF5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A8D9-C99B-AD46-01F8-1E6D8D0D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2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6EA4-7F6C-8D8C-B6B3-96713A52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4DD388-5213-860B-235D-A0544702C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71348-1C06-9159-6D6B-EC8429BB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C424-7F24-50DA-AECD-A83712A3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7FB8B-F5C1-6A20-5690-7306FA2B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1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1176B-88EF-9B52-D635-1AB1B265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DD428-3275-4869-D318-71B4E90F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F19C1-AEC1-534B-7A03-F22D4A60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AC79-E400-764D-A9BB-2E407DD9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9523D-2C3E-FF7D-F42E-23581DC2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6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DE7-26A6-44E3-7247-7745803F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5521-6B01-C50F-ADA3-CC22E516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0D94-906C-E64A-CAE5-A1DA4408C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AB9D5-51C8-4CF7-58FF-A0F824E1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5E17-0D61-F441-1407-A4D3C09D7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4A0-51B7-9794-6949-2C33D185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EE577-D2C4-6FA9-7508-8CE479CB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F83F-1531-34B5-C9BA-46A097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E05F-8B54-675C-4F4D-B441572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A2526-39B7-FE82-4B95-EBDCC226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60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91D5-0E78-06D0-3DBC-BEC56B27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7848E-3622-2ADB-3D64-8BD57D9CB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8FE29-A13F-E1A6-278B-D7B0A79C9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C6FE6-CD0D-DA43-B2F7-BF140F2C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299F9-8F43-0ADE-BC42-062D947F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7BAC4-8291-E79F-9E64-CB20C313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11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AA34-9DD1-E523-D26C-BA689E63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8EAA-D6E5-A5AB-0D13-DFD771475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9413F-7787-5C4B-19DE-8D9F5F449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12C6DE-DC7F-992F-E65A-B9950D6A5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F71CE2-1E1F-3B54-640A-E96DC538D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22B59-9FAC-E122-188C-74125534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9B683-D9EA-C910-B9C3-C3E96E95E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36071-C829-A228-B29F-F4E5BC92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67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5C35-12F2-E888-72E2-856D0898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7E83C-2D7A-143A-A312-2F16449C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FDB73-EE2F-6281-5B15-222DBD3B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4347C-DE3E-1D45-1B78-8A1D9814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20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EB4DC-2372-8E98-5D69-EC50862B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3E85-757B-2D85-EE9B-8F65160A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165BC-09B0-9371-C568-646610CF2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95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AA01-0179-CA19-57AC-BC69554F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C9666-EABB-4ACC-6D59-C84E0FFB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2FAA-22C7-943E-D1D1-0982603A6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420F9-EC66-7F85-8C67-C44296DB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ABC5F-1A8B-ECC3-B1EE-086280909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03633-AC4E-F58B-21A1-E31631B9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3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BD5B-E285-18E8-65AB-AB56AE39C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8C6EC-0278-2A9B-D266-CFE9C3CD7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EC7CD-44AB-BF9C-1EA4-2AA706021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F5972-7112-A1BA-3C77-3078B6C7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479F-CCD5-E261-B194-DB387F4EE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DEB6-D727-34D7-284D-2FDD09FA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830C-A772-1EE8-DB01-D1081EE4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D46C-37FC-9326-0B7B-3B5BF58D9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A31EB-7AE0-E6FC-4D86-1A5A917A2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527B8-B81A-4FA2-84D8-9D83DF70BE0B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BD0A2-FC65-B5F6-2979-387965379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FA6A-85E5-FCD0-D24A-DB543F9A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B67C0-AC7B-4917-8A5A-5BADE5302C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9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1145/3581783.361227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CBA7-4507-D1F3-54BD-DC29FBF35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2583"/>
            <a:ext cx="9144000" cy="2387600"/>
          </a:xfrm>
        </p:spPr>
        <p:txBody>
          <a:bodyPr anchor="ctr">
            <a:noAutofit/>
          </a:bodyPr>
          <a:lstStyle/>
          <a:p>
            <a:r>
              <a:rPr lang="en-US" sz="3600" b="1" dirty="0">
                <a:ea typeface="+mj-lt"/>
                <a:cs typeface="+mj-lt"/>
              </a:rPr>
              <a:t>Cross-Modal Knowledge Distillation for Ultra-Lightweight Edge AI: A Resource-Aware Approach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88D4A-5E38-1CC5-B564-44CC3F638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Lora" pitchFamily="2" charset="0"/>
              </a:rPr>
              <a:t>A Presentation by Aaron Mano Cherian</a:t>
            </a:r>
            <a:endParaRPr lang="en-IN" dirty="0">
              <a:latin typeface="Lora" pitchFamily="2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5A0A3-C41E-A5EC-B41C-68A68DC1FA1D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95999" y="-1428750"/>
            <a:ext cx="1" cy="9715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722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DE73B-F035-331A-81B5-AE2C5546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303560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A174A-9D9D-0EA3-0AEC-D1631376F0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528" y="623456"/>
            <a:ext cx="8395852" cy="55799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02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197C4-CE0D-3226-163B-690ACB6B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420B9A-5E11-07F7-F1A6-3376F3DF8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3B314-A018-11BA-13E4-73998514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8A325-8F7D-BD47-5FCB-A8869E35E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303560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 Interaction</a:t>
            </a:r>
          </a:p>
        </p:txBody>
      </p:sp>
      <p:pic>
        <p:nvPicPr>
          <p:cNvPr id="3" name="Picture 2" descr="A screenshot of a chat">
            <a:extLst>
              <a:ext uri="{FF2B5EF4-FFF2-40B4-BE49-F238E27FC236}">
                <a16:creationId xmlns:a16="http://schemas.microsoft.com/office/drawing/2014/main" id="{926F564F-0E1A-7F56-F422-5602FA76E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612" y="1358430"/>
            <a:ext cx="7951685" cy="4626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056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BFC52-6EB1-C538-6DB4-1FDD72486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17CFB6-4C51-7195-2B81-E4402363C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70B83-7549-D716-D7AF-16C3B60E6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C9530-B5D8-F649-2C36-16D66F54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303560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Data Flow Diagram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PlantUML diagram">
            <a:extLst>
              <a:ext uri="{FF2B5EF4-FFF2-40B4-BE49-F238E27FC236}">
                <a16:creationId xmlns:a16="http://schemas.microsoft.com/office/drawing/2014/main" id="{4308040D-B2AB-BFA2-24DD-7F41337D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524" y="353291"/>
            <a:ext cx="7018049" cy="63280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75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1C664-8AC3-5CBE-5938-48F34284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5069A39-B683-E026-D624-6604F7D35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43E038-F939-9171-B06A-13532C31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979ED2-25C2-B8FF-C8F9-189442E8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303560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Class Diagram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PlantUML diagram">
            <a:extLst>
              <a:ext uri="{FF2B5EF4-FFF2-40B4-BE49-F238E27FC236}">
                <a16:creationId xmlns:a16="http://schemas.microsoft.com/office/drawing/2014/main" id="{3663B98A-B669-C847-A5A3-20A99F77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45" y="184900"/>
            <a:ext cx="7570181" cy="6479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122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D10ED-35F1-C59B-9234-DA8ABF85A7AC}"/>
              </a:ext>
            </a:extLst>
          </p:cNvPr>
          <p:cNvSpPr/>
          <p:nvPr/>
        </p:nvSpPr>
        <p:spPr>
          <a:xfrm>
            <a:off x="3943948" y="2504483"/>
            <a:ext cx="1200634" cy="1498168"/>
          </a:xfrm>
          <a:custGeom>
            <a:avLst/>
            <a:gdLst>
              <a:gd name="connsiteX0" fmla="*/ -21 w 1200634"/>
              <a:gd name="connsiteY0" fmla="*/ 1498115 h 1498168"/>
              <a:gd name="connsiteX1" fmla="*/ 1200614 w 1200634"/>
              <a:gd name="connsiteY1" fmla="*/ -53 h 149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0634" h="1498168">
                <a:moveTo>
                  <a:pt x="-21" y="1498115"/>
                </a:moveTo>
                <a:cubicBezTo>
                  <a:pt x="151955" y="842324"/>
                  <a:pt x="593687" y="291134"/>
                  <a:pt x="1200614" y="-53"/>
                </a:cubicBezTo>
              </a:path>
            </a:pathLst>
          </a:custGeom>
          <a:noFill/>
          <a:ln w="3578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3F0A5B-B053-9284-501A-777559BE8134}"/>
              </a:ext>
            </a:extLst>
          </p:cNvPr>
          <p:cNvSpPr/>
          <p:nvPr/>
        </p:nvSpPr>
        <p:spPr>
          <a:xfrm>
            <a:off x="3887254" y="4002651"/>
            <a:ext cx="479134" cy="1872054"/>
          </a:xfrm>
          <a:custGeom>
            <a:avLst/>
            <a:gdLst>
              <a:gd name="connsiteX0" fmla="*/ 479114 w 479134"/>
              <a:gd name="connsiteY0" fmla="*/ 1872002 h 1872054"/>
              <a:gd name="connsiteX1" fmla="*/ 56673 w 479134"/>
              <a:gd name="connsiteY1" fmla="*/ -53 h 1872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9134" h="1872054">
                <a:moveTo>
                  <a:pt x="479114" y="1872002"/>
                </a:moveTo>
                <a:cubicBezTo>
                  <a:pt x="60765" y="1344780"/>
                  <a:pt x="-94719" y="655739"/>
                  <a:pt x="56673" y="-53"/>
                </a:cubicBezTo>
              </a:path>
            </a:pathLst>
          </a:custGeom>
          <a:noFill/>
          <a:ln w="3578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C0754D3-8EFA-FAB1-A588-FEE6A192017D}"/>
              </a:ext>
            </a:extLst>
          </p:cNvPr>
          <p:cNvSpPr/>
          <p:nvPr/>
        </p:nvSpPr>
        <p:spPr>
          <a:xfrm>
            <a:off x="7829786" y="4010644"/>
            <a:ext cx="481425" cy="1866685"/>
          </a:xfrm>
          <a:custGeom>
            <a:avLst/>
            <a:gdLst>
              <a:gd name="connsiteX0" fmla="*/ 426596 w 481425"/>
              <a:gd name="connsiteY0" fmla="*/ -53 h 1866685"/>
              <a:gd name="connsiteX1" fmla="*/ -21 w 481425"/>
              <a:gd name="connsiteY1" fmla="*/ 1866633 h 1866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1425" h="1866685">
                <a:moveTo>
                  <a:pt x="426596" y="-53"/>
                </a:moveTo>
                <a:cubicBezTo>
                  <a:pt x="575112" y="654677"/>
                  <a:pt x="418161" y="1341415"/>
                  <a:pt x="-21" y="1866633"/>
                </a:cubicBezTo>
              </a:path>
            </a:pathLst>
          </a:custGeom>
          <a:noFill/>
          <a:ln w="3578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CD670A-D268-E009-C7F1-36F26E25397A}"/>
              </a:ext>
            </a:extLst>
          </p:cNvPr>
          <p:cNvSpPr/>
          <p:nvPr/>
        </p:nvSpPr>
        <p:spPr>
          <a:xfrm>
            <a:off x="7063403" y="2508897"/>
            <a:ext cx="1192999" cy="1501747"/>
          </a:xfrm>
          <a:custGeom>
            <a:avLst/>
            <a:gdLst>
              <a:gd name="connsiteX0" fmla="*/ -21 w 1192999"/>
              <a:gd name="connsiteY0" fmla="*/ -53 h 1501747"/>
              <a:gd name="connsiteX1" fmla="*/ 1192979 w 1192999"/>
              <a:gd name="connsiteY1" fmla="*/ 1501695 h 150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2999" h="1501747">
                <a:moveTo>
                  <a:pt x="-21" y="-53"/>
                </a:moveTo>
                <a:cubicBezTo>
                  <a:pt x="604830" y="293687"/>
                  <a:pt x="1043663" y="846082"/>
                  <a:pt x="1192979" y="1501695"/>
                </a:cubicBezTo>
              </a:path>
            </a:pathLst>
          </a:custGeom>
          <a:noFill/>
          <a:ln w="3578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DA869D-47B7-A777-340E-D287DB273E23}"/>
              </a:ext>
            </a:extLst>
          </p:cNvPr>
          <p:cNvSpPr/>
          <p:nvPr/>
        </p:nvSpPr>
        <p:spPr>
          <a:xfrm>
            <a:off x="5144582" y="2288365"/>
            <a:ext cx="1919058" cy="220531"/>
          </a:xfrm>
          <a:custGeom>
            <a:avLst/>
            <a:gdLst>
              <a:gd name="connsiteX0" fmla="*/ -21 w 1919058"/>
              <a:gd name="connsiteY0" fmla="*/ 216065 h 220531"/>
              <a:gd name="connsiteX1" fmla="*/ 1919038 w 1919058"/>
              <a:gd name="connsiteY1" fmla="*/ 220479 h 22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19058" h="220531">
                <a:moveTo>
                  <a:pt x="-21" y="216065"/>
                </a:moveTo>
                <a:cubicBezTo>
                  <a:pt x="607216" y="-73631"/>
                  <a:pt x="1313138" y="-72009"/>
                  <a:pt x="1919038" y="220479"/>
                </a:cubicBezTo>
              </a:path>
            </a:pathLst>
          </a:custGeom>
          <a:noFill/>
          <a:ln w="3578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4035361-6171-5532-6355-3B46160A9FE5}"/>
              </a:ext>
            </a:extLst>
          </p:cNvPr>
          <p:cNvSpPr/>
          <p:nvPr/>
        </p:nvSpPr>
        <p:spPr>
          <a:xfrm>
            <a:off x="3981885" y="2331856"/>
            <a:ext cx="4232762" cy="4057271"/>
          </a:xfrm>
          <a:custGeom>
            <a:avLst/>
            <a:gdLst>
              <a:gd name="connsiteX0" fmla="*/ 4232742 w 4232762"/>
              <a:gd name="connsiteY0" fmla="*/ 2653177 h 4057271"/>
              <a:gd name="connsiteX1" fmla="*/ 3978155 w 4232762"/>
              <a:gd name="connsiteY1" fmla="*/ 2416009 h 4057271"/>
              <a:gd name="connsiteX2" fmla="*/ 3948689 w 4232762"/>
              <a:gd name="connsiteY2" fmla="*/ 1751866 h 4057271"/>
              <a:gd name="connsiteX3" fmla="*/ 3686228 w 4232762"/>
              <a:gd name="connsiteY3" fmla="*/ 1130075 h 4057271"/>
              <a:gd name="connsiteX4" fmla="*/ 3810539 w 4232762"/>
              <a:gd name="connsiteY4" fmla="*/ 810232 h 4057271"/>
              <a:gd name="connsiteX5" fmla="*/ 3473994 w 4232762"/>
              <a:gd name="connsiteY5" fmla="*/ 862247 h 4057271"/>
              <a:gd name="connsiteX6" fmla="*/ 2276461 w 4232762"/>
              <a:gd name="connsiteY6" fmla="*/ 282568 h 4057271"/>
              <a:gd name="connsiteX7" fmla="*/ 2113378 w 4232762"/>
              <a:gd name="connsiteY7" fmla="*/ -53 h 4057271"/>
              <a:gd name="connsiteX8" fmla="*/ 1951249 w 4232762"/>
              <a:gd name="connsiteY8" fmla="*/ 280660 h 4057271"/>
              <a:gd name="connsiteX9" fmla="*/ 1293907 w 4232762"/>
              <a:gd name="connsiteY9" fmla="*/ 456508 h 4057271"/>
              <a:gd name="connsiteX10" fmla="*/ 736179 w 4232762"/>
              <a:gd name="connsiteY10" fmla="*/ 858668 h 4057271"/>
              <a:gd name="connsiteX11" fmla="*/ 423017 w 4232762"/>
              <a:gd name="connsiteY11" fmla="*/ 810232 h 4057271"/>
              <a:gd name="connsiteX12" fmla="*/ 537426 w 4232762"/>
              <a:gd name="connsiteY12" fmla="*/ 1105141 h 4057271"/>
              <a:gd name="connsiteX13" fmla="*/ 260053 w 4232762"/>
              <a:gd name="connsiteY13" fmla="*/ 1740772 h 4057271"/>
              <a:gd name="connsiteX14" fmla="*/ 231421 w 4232762"/>
              <a:gd name="connsiteY14" fmla="*/ 2437961 h 4057271"/>
              <a:gd name="connsiteX15" fmla="*/ -21 w 4232762"/>
              <a:gd name="connsiteY15" fmla="*/ 2652700 h 4057271"/>
              <a:gd name="connsiteX16" fmla="*/ 303717 w 4232762"/>
              <a:gd name="connsiteY16" fmla="*/ 2746112 h 4057271"/>
              <a:gd name="connsiteX17" fmla="*/ 317436 w 4232762"/>
              <a:gd name="connsiteY17" fmla="*/ 2787509 h 4057271"/>
              <a:gd name="connsiteX18" fmla="*/ 590991 w 4232762"/>
              <a:gd name="connsiteY18" fmla="*/ 3301573 h 4057271"/>
              <a:gd name="connsiteX19" fmla="*/ 590156 w 4232762"/>
              <a:gd name="connsiteY19" fmla="*/ 3302288 h 4057271"/>
              <a:gd name="connsiteX20" fmla="*/ 627258 w 4232762"/>
              <a:gd name="connsiteY20" fmla="*/ 3348457 h 4057271"/>
              <a:gd name="connsiteX21" fmla="*/ 627855 w 4232762"/>
              <a:gd name="connsiteY21" fmla="*/ 3349173 h 4057271"/>
              <a:gd name="connsiteX22" fmla="*/ 665196 w 4232762"/>
              <a:gd name="connsiteY22" fmla="*/ 3395819 h 4057271"/>
              <a:gd name="connsiteX23" fmla="*/ 666031 w 4232762"/>
              <a:gd name="connsiteY23" fmla="*/ 3395104 h 4057271"/>
              <a:gd name="connsiteX24" fmla="*/ 2103357 w 4232762"/>
              <a:gd name="connsiteY24" fmla="*/ 4057218 h 4057271"/>
              <a:gd name="connsiteX25" fmla="*/ 2121252 w 4232762"/>
              <a:gd name="connsiteY25" fmla="*/ 4057218 h 4057271"/>
              <a:gd name="connsiteX26" fmla="*/ 3545574 w 4232762"/>
              <a:gd name="connsiteY26" fmla="*/ 3389139 h 4057271"/>
              <a:gd name="connsiteX27" fmla="*/ 3546409 w 4232762"/>
              <a:gd name="connsiteY27" fmla="*/ 3389854 h 4057271"/>
              <a:gd name="connsiteX28" fmla="*/ 3583392 w 4232762"/>
              <a:gd name="connsiteY28" fmla="*/ 3343208 h 4057271"/>
              <a:gd name="connsiteX29" fmla="*/ 3583392 w 4232762"/>
              <a:gd name="connsiteY29" fmla="*/ 3342612 h 4057271"/>
              <a:gd name="connsiteX30" fmla="*/ 3620494 w 4232762"/>
              <a:gd name="connsiteY30" fmla="*/ 3295846 h 4057271"/>
              <a:gd name="connsiteX31" fmla="*/ 3620256 w 4232762"/>
              <a:gd name="connsiteY31" fmla="*/ 3294892 h 4057271"/>
              <a:gd name="connsiteX32" fmla="*/ 3900014 w 4232762"/>
              <a:gd name="connsiteY32" fmla="*/ 2755298 h 4057271"/>
              <a:gd name="connsiteX33" fmla="*/ 2411508 w 4232762"/>
              <a:gd name="connsiteY33" fmla="*/ 3051997 h 4057271"/>
              <a:gd name="connsiteX34" fmla="*/ 2118866 w 4232762"/>
              <a:gd name="connsiteY34" fmla="*/ 3104012 h 4057271"/>
              <a:gd name="connsiteX35" fmla="*/ 2102880 w 4232762"/>
              <a:gd name="connsiteY35" fmla="*/ 3104012 h 4057271"/>
              <a:gd name="connsiteX36" fmla="*/ 1373718 w 4232762"/>
              <a:gd name="connsiteY36" fmla="*/ 2756133 h 4057271"/>
              <a:gd name="connsiteX37" fmla="*/ 1373122 w 4232762"/>
              <a:gd name="connsiteY37" fmla="*/ 2755417 h 4057271"/>
              <a:gd name="connsiteX38" fmla="*/ 1513335 w 4232762"/>
              <a:gd name="connsiteY38" fmla="*/ 1435388 h 4057271"/>
              <a:gd name="connsiteX39" fmla="*/ 1705133 w 4232762"/>
              <a:gd name="connsiteY39" fmla="*/ 1315467 h 4057271"/>
              <a:gd name="connsiteX40" fmla="*/ 1794489 w 4232762"/>
              <a:gd name="connsiteY40" fmla="*/ 1279677 h 4057271"/>
              <a:gd name="connsiteX41" fmla="*/ 2989278 w 4232762"/>
              <a:gd name="connsiteY41" fmla="*/ 1857328 h 4057271"/>
              <a:gd name="connsiteX42" fmla="*/ 3018984 w 4232762"/>
              <a:gd name="connsiteY42" fmla="*/ 1962073 h 4057271"/>
              <a:gd name="connsiteX43" fmla="*/ 2839318 w 4232762"/>
              <a:gd name="connsiteY43" fmla="*/ 2747663 h 4057271"/>
              <a:gd name="connsiteX44" fmla="*/ 2839318 w 4232762"/>
              <a:gd name="connsiteY44" fmla="*/ 2747663 h 4057271"/>
              <a:gd name="connsiteX45" fmla="*/ 2411508 w 4232762"/>
              <a:gd name="connsiteY45" fmla="*/ 3051997 h 405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232762" h="4057271">
                <a:moveTo>
                  <a:pt x="4232742" y="2653177"/>
                </a:moveTo>
                <a:lnTo>
                  <a:pt x="3978155" y="2416009"/>
                </a:lnTo>
                <a:cubicBezTo>
                  <a:pt x="4008016" y="2194648"/>
                  <a:pt x="3998031" y="1969720"/>
                  <a:pt x="3948689" y="1751866"/>
                </a:cubicBezTo>
                <a:cubicBezTo>
                  <a:pt x="3898880" y="1530637"/>
                  <a:pt x="3810002" y="1320084"/>
                  <a:pt x="3686228" y="1130075"/>
                </a:cubicBezTo>
                <a:lnTo>
                  <a:pt x="3810539" y="810232"/>
                </a:lnTo>
                <a:lnTo>
                  <a:pt x="3473994" y="862247"/>
                </a:lnTo>
                <a:cubicBezTo>
                  <a:pt x="3157956" y="530689"/>
                  <a:pt x="2732557" y="324765"/>
                  <a:pt x="2276461" y="282568"/>
                </a:cubicBezTo>
                <a:lnTo>
                  <a:pt x="2113378" y="-53"/>
                </a:lnTo>
                <a:lnTo>
                  <a:pt x="1951249" y="280660"/>
                </a:lnTo>
                <a:cubicBezTo>
                  <a:pt x="1723374" y="299438"/>
                  <a:pt x="1500725" y="358992"/>
                  <a:pt x="1293907" y="456508"/>
                </a:cubicBezTo>
                <a:cubicBezTo>
                  <a:pt x="1084786" y="555002"/>
                  <a:pt x="895683" y="691362"/>
                  <a:pt x="736179" y="858668"/>
                </a:cubicBezTo>
                <a:lnTo>
                  <a:pt x="423017" y="810232"/>
                </a:lnTo>
                <a:lnTo>
                  <a:pt x="537426" y="1105141"/>
                </a:lnTo>
                <a:cubicBezTo>
                  <a:pt x="406566" y="1298097"/>
                  <a:pt x="312521" y="1513601"/>
                  <a:pt x="260053" y="1740772"/>
                </a:cubicBezTo>
                <a:cubicBezTo>
                  <a:pt x="206881" y="1969314"/>
                  <a:pt x="197170" y="2205827"/>
                  <a:pt x="231421" y="2437961"/>
                </a:cubicBezTo>
                <a:lnTo>
                  <a:pt x="-21" y="2652700"/>
                </a:lnTo>
                <a:lnTo>
                  <a:pt x="303717" y="2746112"/>
                </a:lnTo>
                <a:cubicBezTo>
                  <a:pt x="308250" y="2760309"/>
                  <a:pt x="312784" y="2774028"/>
                  <a:pt x="317436" y="2787509"/>
                </a:cubicBezTo>
                <a:cubicBezTo>
                  <a:pt x="381524" y="2971959"/>
                  <a:pt x="473803" y="3145373"/>
                  <a:pt x="590991" y="3301573"/>
                </a:cubicBezTo>
                <a:lnTo>
                  <a:pt x="590156" y="3302288"/>
                </a:lnTo>
                <a:lnTo>
                  <a:pt x="627258" y="3348457"/>
                </a:lnTo>
                <a:lnTo>
                  <a:pt x="627855" y="3349173"/>
                </a:lnTo>
                <a:lnTo>
                  <a:pt x="665196" y="3395819"/>
                </a:lnTo>
                <a:lnTo>
                  <a:pt x="666031" y="3395104"/>
                </a:lnTo>
                <a:cubicBezTo>
                  <a:pt x="1025744" y="3814741"/>
                  <a:pt x="1550652" y="4056550"/>
                  <a:pt x="2103357" y="4057218"/>
                </a:cubicBezTo>
                <a:lnTo>
                  <a:pt x="2121252" y="4057218"/>
                </a:lnTo>
                <a:cubicBezTo>
                  <a:pt x="2670389" y="4051361"/>
                  <a:pt x="3189988" y="3807643"/>
                  <a:pt x="3545574" y="3389139"/>
                </a:cubicBezTo>
                <a:lnTo>
                  <a:pt x="3546409" y="3389854"/>
                </a:lnTo>
                <a:lnTo>
                  <a:pt x="3583392" y="3343208"/>
                </a:lnTo>
                <a:lnTo>
                  <a:pt x="3583392" y="3342612"/>
                </a:lnTo>
                <a:lnTo>
                  <a:pt x="3620494" y="3295846"/>
                </a:lnTo>
                <a:lnTo>
                  <a:pt x="3620256" y="3294892"/>
                </a:lnTo>
                <a:cubicBezTo>
                  <a:pt x="3742037" y="3131320"/>
                  <a:pt x="3836511" y="2949089"/>
                  <a:pt x="3900014" y="2755298"/>
                </a:cubicBezTo>
                <a:close/>
                <a:moveTo>
                  <a:pt x="2411508" y="3051997"/>
                </a:moveTo>
                <a:cubicBezTo>
                  <a:pt x="2317369" y="3084864"/>
                  <a:pt x="2218565" y="3102425"/>
                  <a:pt x="2118866" y="3104012"/>
                </a:cubicBezTo>
                <a:lnTo>
                  <a:pt x="2102880" y="3104012"/>
                </a:lnTo>
                <a:cubicBezTo>
                  <a:pt x="1820055" y="3102819"/>
                  <a:pt x="1552596" y="2975204"/>
                  <a:pt x="1373718" y="2756133"/>
                </a:cubicBezTo>
                <a:lnTo>
                  <a:pt x="1373122" y="2755417"/>
                </a:lnTo>
                <a:cubicBezTo>
                  <a:pt x="1047325" y="2352184"/>
                  <a:pt x="1110101" y="1761184"/>
                  <a:pt x="1513335" y="1435388"/>
                </a:cubicBezTo>
                <a:cubicBezTo>
                  <a:pt x="1572198" y="1387835"/>
                  <a:pt x="1636596" y="1347559"/>
                  <a:pt x="1705133" y="1315467"/>
                </a:cubicBezTo>
                <a:cubicBezTo>
                  <a:pt x="1734243" y="1301986"/>
                  <a:pt x="1764783" y="1289818"/>
                  <a:pt x="1794489" y="1279677"/>
                </a:cubicBezTo>
                <a:cubicBezTo>
                  <a:pt x="2283929" y="1109269"/>
                  <a:pt x="2818858" y="1367888"/>
                  <a:pt x="2989278" y="1857328"/>
                </a:cubicBezTo>
                <a:cubicBezTo>
                  <a:pt x="3001184" y="1891638"/>
                  <a:pt x="3011098" y="1926617"/>
                  <a:pt x="3018984" y="1962073"/>
                </a:cubicBezTo>
                <a:cubicBezTo>
                  <a:pt x="3081139" y="2237632"/>
                  <a:pt x="3015071" y="2526517"/>
                  <a:pt x="2839318" y="2747663"/>
                </a:cubicBezTo>
                <a:lnTo>
                  <a:pt x="2839318" y="2747663"/>
                </a:lnTo>
                <a:cubicBezTo>
                  <a:pt x="2728727" y="2887900"/>
                  <a:pt x="2580258" y="2993516"/>
                  <a:pt x="2411508" y="3051997"/>
                </a:cubicBezTo>
                <a:close/>
              </a:path>
            </a:pathLst>
          </a:custGeom>
          <a:solidFill>
            <a:srgbClr val="F5F5F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7A9EF8-4B97-7009-BC45-CEF8F8855C55}"/>
              </a:ext>
            </a:extLst>
          </p:cNvPr>
          <p:cNvSpPr/>
          <p:nvPr/>
        </p:nvSpPr>
        <p:spPr>
          <a:xfrm>
            <a:off x="4660225" y="5116793"/>
            <a:ext cx="2862244" cy="1212455"/>
          </a:xfrm>
          <a:custGeom>
            <a:avLst/>
            <a:gdLst>
              <a:gd name="connsiteX0" fmla="*/ 2211920 w 2862244"/>
              <a:gd name="connsiteY0" fmla="*/ -53 h 1212455"/>
              <a:gd name="connsiteX1" fmla="*/ 1445417 w 2862244"/>
              <a:gd name="connsiteY1" fmla="*/ 379321 h 1212455"/>
              <a:gd name="connsiteX2" fmla="*/ 1438737 w 2862244"/>
              <a:gd name="connsiteY2" fmla="*/ 379321 h 1212455"/>
              <a:gd name="connsiteX3" fmla="*/ 652073 w 2862244"/>
              <a:gd name="connsiteY3" fmla="*/ 8894 h 1212455"/>
              <a:gd name="connsiteX4" fmla="*/ -21 w 2862244"/>
              <a:gd name="connsiteY4" fmla="*/ 526895 h 1212455"/>
              <a:gd name="connsiteX5" fmla="*/ 1436947 w 2862244"/>
              <a:gd name="connsiteY5" fmla="*/ 1212392 h 1212455"/>
              <a:gd name="connsiteX6" fmla="*/ 1445417 w 2862244"/>
              <a:gd name="connsiteY6" fmla="*/ 1212392 h 1212455"/>
              <a:gd name="connsiteX7" fmla="*/ 2862224 w 2862244"/>
              <a:gd name="connsiteY7" fmla="*/ 520453 h 121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62244" h="1212455">
                <a:moveTo>
                  <a:pt x="2211920" y="-53"/>
                </a:moveTo>
                <a:cubicBezTo>
                  <a:pt x="2026098" y="234789"/>
                  <a:pt x="1744836" y="374000"/>
                  <a:pt x="1445417" y="379321"/>
                </a:cubicBezTo>
                <a:lnTo>
                  <a:pt x="1438737" y="379321"/>
                </a:lnTo>
                <a:cubicBezTo>
                  <a:pt x="1133770" y="382196"/>
                  <a:pt x="844134" y="245812"/>
                  <a:pt x="652073" y="8894"/>
                </a:cubicBezTo>
                <a:lnTo>
                  <a:pt x="-21" y="526895"/>
                </a:lnTo>
                <a:cubicBezTo>
                  <a:pt x="349839" y="961970"/>
                  <a:pt x="878647" y="1214241"/>
                  <a:pt x="1436947" y="1212392"/>
                </a:cubicBezTo>
                <a:lnTo>
                  <a:pt x="1445417" y="1212392"/>
                </a:lnTo>
                <a:cubicBezTo>
                  <a:pt x="1997740" y="1206654"/>
                  <a:pt x="2518103" y="952509"/>
                  <a:pt x="2862224" y="520453"/>
                </a:cubicBezTo>
                <a:close/>
              </a:path>
            </a:pathLst>
          </a:custGeom>
          <a:solidFill>
            <a:srgbClr val="F5F5F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4A4503-7BC3-F240-FE62-563CEB4566D4}"/>
              </a:ext>
            </a:extLst>
          </p:cNvPr>
          <p:cNvSpPr/>
          <p:nvPr/>
        </p:nvSpPr>
        <p:spPr>
          <a:xfrm>
            <a:off x="6872165" y="4096898"/>
            <a:ext cx="1047653" cy="1540281"/>
          </a:xfrm>
          <a:custGeom>
            <a:avLst/>
            <a:gdLst>
              <a:gd name="connsiteX0" fmla="*/ 650283 w 1047653"/>
              <a:gd name="connsiteY0" fmla="*/ 1540228 h 1540281"/>
              <a:gd name="connsiteX1" fmla="*/ -21 w 1047653"/>
              <a:gd name="connsiteY1" fmla="*/ 1019961 h 1540281"/>
              <a:gd name="connsiteX2" fmla="*/ 190859 w 1047653"/>
              <a:gd name="connsiteY2" fmla="*/ 183907 h 1540281"/>
              <a:gd name="connsiteX3" fmla="*/ 1003053 w 1047653"/>
              <a:gd name="connsiteY3" fmla="*/ -53 h 1540281"/>
              <a:gd name="connsiteX4" fmla="*/ 650283 w 1047653"/>
              <a:gd name="connsiteY4" fmla="*/ 1540228 h 154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653" h="1540281">
                <a:moveTo>
                  <a:pt x="650283" y="1540228"/>
                </a:moveTo>
                <a:lnTo>
                  <a:pt x="-21" y="1019961"/>
                </a:lnTo>
                <a:cubicBezTo>
                  <a:pt x="186254" y="784237"/>
                  <a:pt x="256379" y="477123"/>
                  <a:pt x="190859" y="183907"/>
                </a:cubicBezTo>
                <a:lnTo>
                  <a:pt x="1003053" y="-53"/>
                </a:lnTo>
                <a:cubicBezTo>
                  <a:pt x="1124512" y="540304"/>
                  <a:pt x="994809" y="1106597"/>
                  <a:pt x="650283" y="1540228"/>
                </a:cubicBezTo>
                <a:close/>
              </a:path>
            </a:pathLst>
          </a:custGeom>
          <a:solidFill>
            <a:schemeClr val="accent1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4364041-1226-5576-9A9D-34642FFA9415}"/>
              </a:ext>
            </a:extLst>
          </p:cNvPr>
          <p:cNvSpPr/>
          <p:nvPr/>
        </p:nvSpPr>
        <p:spPr>
          <a:xfrm>
            <a:off x="5305637" y="2666332"/>
            <a:ext cx="1590029" cy="937380"/>
          </a:xfrm>
          <a:custGeom>
            <a:avLst/>
            <a:gdLst>
              <a:gd name="connsiteX0" fmla="*/ 1590009 w 1590029"/>
              <a:gd name="connsiteY0" fmla="*/ 187646 h 937380"/>
              <a:gd name="connsiteX1" fmla="*/ 1227457 w 1590029"/>
              <a:gd name="connsiteY1" fmla="*/ 937327 h 937380"/>
              <a:gd name="connsiteX2" fmla="*/ 360146 w 1590029"/>
              <a:gd name="connsiteY2" fmla="*/ 927067 h 937380"/>
              <a:gd name="connsiteX3" fmla="*/ -21 w 1590029"/>
              <a:gd name="connsiteY3" fmla="*/ 176313 h 937380"/>
              <a:gd name="connsiteX4" fmla="*/ 181315 w 1590029"/>
              <a:gd name="connsiteY4" fmla="*/ 102108 h 937380"/>
              <a:gd name="connsiteX5" fmla="*/ 1590009 w 1590029"/>
              <a:gd name="connsiteY5" fmla="*/ 187646 h 937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0029" h="937380">
                <a:moveTo>
                  <a:pt x="1590009" y="187646"/>
                </a:moveTo>
                <a:lnTo>
                  <a:pt x="1227457" y="937327"/>
                </a:lnTo>
                <a:cubicBezTo>
                  <a:pt x="954987" y="802053"/>
                  <a:pt x="635740" y="798283"/>
                  <a:pt x="360146" y="927067"/>
                </a:cubicBezTo>
                <a:lnTo>
                  <a:pt x="-21" y="176313"/>
                </a:lnTo>
                <a:cubicBezTo>
                  <a:pt x="59081" y="148397"/>
                  <a:pt x="119601" y="123630"/>
                  <a:pt x="181315" y="102108"/>
                </a:cubicBezTo>
                <a:cubicBezTo>
                  <a:pt x="643376" y="-59293"/>
                  <a:pt x="1150878" y="-28477"/>
                  <a:pt x="1590009" y="187646"/>
                </a:cubicBezTo>
                <a:close/>
              </a:path>
            </a:pathLst>
          </a:custGeom>
          <a:solidFill>
            <a:schemeClr val="accent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DA19D3B-D1E4-E9AD-19D8-BE673AF73D1B}"/>
              </a:ext>
            </a:extLst>
          </p:cNvPr>
          <p:cNvSpPr/>
          <p:nvPr/>
        </p:nvSpPr>
        <p:spPr>
          <a:xfrm>
            <a:off x="4304949" y="2842698"/>
            <a:ext cx="1360854" cy="1430167"/>
          </a:xfrm>
          <a:custGeom>
            <a:avLst/>
            <a:gdLst>
              <a:gd name="connsiteX0" fmla="*/ 811219 w 1360854"/>
              <a:gd name="connsiteY0" fmla="*/ 1430115 h 1430167"/>
              <a:gd name="connsiteX1" fmla="*/ -21 w 1360854"/>
              <a:gd name="connsiteY1" fmla="*/ 1243529 h 1430167"/>
              <a:gd name="connsiteX2" fmla="*/ 1000667 w 1360854"/>
              <a:gd name="connsiteY2" fmla="*/ -53 h 1430167"/>
              <a:gd name="connsiteX3" fmla="*/ 1360834 w 1360854"/>
              <a:gd name="connsiteY3" fmla="*/ 750701 h 1430167"/>
              <a:gd name="connsiteX4" fmla="*/ 811219 w 1360854"/>
              <a:gd name="connsiteY4" fmla="*/ 1430115 h 14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0854" h="1430167">
                <a:moveTo>
                  <a:pt x="811219" y="1430115"/>
                </a:moveTo>
                <a:lnTo>
                  <a:pt x="-21" y="1243529"/>
                </a:lnTo>
                <a:cubicBezTo>
                  <a:pt x="125793" y="697768"/>
                  <a:pt x="494466" y="239608"/>
                  <a:pt x="1000667" y="-53"/>
                </a:cubicBezTo>
                <a:lnTo>
                  <a:pt x="1360834" y="750701"/>
                </a:lnTo>
                <a:cubicBezTo>
                  <a:pt x="1082901" y="880607"/>
                  <a:pt x="880210" y="1131185"/>
                  <a:pt x="811219" y="1430115"/>
                </a:cubicBezTo>
                <a:close/>
              </a:path>
            </a:pathLst>
          </a:custGeom>
          <a:solidFill>
            <a:schemeClr val="accent4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" sz="1800" b="1">
                <a:solidFill>
                  <a:srgbClr val="FFFFFF"/>
                </a:solidFill>
                <a:latin typeface="Lora" pitchFamily="2" charset="0"/>
                <a:ea typeface="Fira Sans Medium"/>
                <a:cs typeface="Fira Sans Medium"/>
                <a:sym typeface="Fira Sans Medium"/>
              </a:rPr>
              <a:t>1</a:t>
            </a:r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98C691-A478-05F6-0320-AC752805477C}"/>
              </a:ext>
            </a:extLst>
          </p:cNvPr>
          <p:cNvSpPr/>
          <p:nvPr/>
        </p:nvSpPr>
        <p:spPr>
          <a:xfrm>
            <a:off x="4257914" y="4086281"/>
            <a:ext cx="1054404" cy="1557460"/>
          </a:xfrm>
          <a:custGeom>
            <a:avLst/>
            <a:gdLst>
              <a:gd name="connsiteX0" fmla="*/ 1054384 w 1054404"/>
              <a:gd name="connsiteY0" fmla="*/ 1039407 h 1557460"/>
              <a:gd name="connsiteX1" fmla="*/ 402290 w 1054404"/>
              <a:gd name="connsiteY1" fmla="*/ 1557408 h 1557460"/>
              <a:gd name="connsiteX2" fmla="*/ 46538 w 1054404"/>
              <a:gd name="connsiteY2" fmla="*/ -53 h 1557460"/>
              <a:gd name="connsiteX3" fmla="*/ 857777 w 1054404"/>
              <a:gd name="connsiteY3" fmla="*/ 186532 h 1557460"/>
              <a:gd name="connsiteX4" fmla="*/ 1054384 w 1054404"/>
              <a:gd name="connsiteY4" fmla="*/ 1039407 h 1557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4404" h="1557460">
                <a:moveTo>
                  <a:pt x="1054384" y="1039407"/>
                </a:moveTo>
                <a:lnTo>
                  <a:pt x="402290" y="1557408"/>
                </a:lnTo>
                <a:cubicBezTo>
                  <a:pt x="52157" y="1119792"/>
                  <a:pt x="-78870" y="546186"/>
                  <a:pt x="46538" y="-53"/>
                </a:cubicBezTo>
                <a:lnTo>
                  <a:pt x="857777" y="186532"/>
                </a:lnTo>
                <a:cubicBezTo>
                  <a:pt x="788679" y="485927"/>
                  <a:pt x="861189" y="800473"/>
                  <a:pt x="1054384" y="1039407"/>
                </a:cubicBezTo>
                <a:close/>
              </a:path>
            </a:pathLst>
          </a:custGeom>
          <a:solidFill>
            <a:schemeClr val="accent3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1C66013-105C-9F7A-6F4D-F20A9230A2FE}"/>
              </a:ext>
            </a:extLst>
          </p:cNvPr>
          <p:cNvSpPr/>
          <p:nvPr/>
        </p:nvSpPr>
        <p:spPr>
          <a:xfrm rot="21585000">
            <a:off x="5326457" y="3726994"/>
            <a:ext cx="1545887" cy="1545887"/>
          </a:xfrm>
          <a:custGeom>
            <a:avLst/>
            <a:gdLst>
              <a:gd name="connsiteX0" fmla="*/ 1545867 w 1545887"/>
              <a:gd name="connsiteY0" fmla="*/ 772891 h 1545887"/>
              <a:gd name="connsiteX1" fmla="*/ 772923 w 1545887"/>
              <a:gd name="connsiteY1" fmla="*/ 1545835 h 1545887"/>
              <a:gd name="connsiteX2" fmla="*/ -21 w 1545887"/>
              <a:gd name="connsiteY2" fmla="*/ 772891 h 1545887"/>
              <a:gd name="connsiteX3" fmla="*/ 772923 w 1545887"/>
              <a:gd name="connsiteY3" fmla="*/ -53 h 1545887"/>
              <a:gd name="connsiteX4" fmla="*/ 1545867 w 1545887"/>
              <a:gd name="connsiteY4" fmla="*/ 772891 h 1545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5887" h="1545887">
                <a:moveTo>
                  <a:pt x="1545867" y="772891"/>
                </a:moveTo>
                <a:cubicBezTo>
                  <a:pt x="1545867" y="1199776"/>
                  <a:pt x="1199808" y="1545835"/>
                  <a:pt x="772923" y="1545835"/>
                </a:cubicBezTo>
                <a:cubicBezTo>
                  <a:pt x="346038" y="1545835"/>
                  <a:pt x="-21" y="1199776"/>
                  <a:pt x="-21" y="772891"/>
                </a:cubicBezTo>
                <a:cubicBezTo>
                  <a:pt x="-21" y="346006"/>
                  <a:pt x="346038" y="-53"/>
                  <a:pt x="772923" y="-53"/>
                </a:cubicBezTo>
                <a:cubicBezTo>
                  <a:pt x="1199808" y="-53"/>
                  <a:pt x="1545867" y="346006"/>
                  <a:pt x="1545867" y="772891"/>
                </a:cubicBezTo>
                <a:close/>
              </a:path>
            </a:pathLst>
          </a:custGeom>
          <a:solidFill>
            <a:srgbClr val="F5F5F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D92F5D-A5BD-408F-0773-CD72031A867D}"/>
              </a:ext>
            </a:extLst>
          </p:cNvPr>
          <p:cNvSpPr/>
          <p:nvPr/>
        </p:nvSpPr>
        <p:spPr>
          <a:xfrm rot="20438999">
            <a:off x="5443600" y="3843890"/>
            <a:ext cx="1311583" cy="1311583"/>
          </a:xfrm>
          <a:custGeom>
            <a:avLst/>
            <a:gdLst>
              <a:gd name="connsiteX0" fmla="*/ 1311563 w 1311583"/>
              <a:gd name="connsiteY0" fmla="*/ 655738 h 1311583"/>
              <a:gd name="connsiteX1" fmla="*/ 655771 w 1311583"/>
              <a:gd name="connsiteY1" fmla="*/ 1311530 h 1311583"/>
              <a:gd name="connsiteX2" fmla="*/ -21 w 1311583"/>
              <a:gd name="connsiteY2" fmla="*/ 655738 h 1311583"/>
              <a:gd name="connsiteX3" fmla="*/ 655771 w 1311583"/>
              <a:gd name="connsiteY3" fmla="*/ -53 h 1311583"/>
              <a:gd name="connsiteX4" fmla="*/ 1311563 w 1311583"/>
              <a:gd name="connsiteY4" fmla="*/ 655738 h 1311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583" h="1311583">
                <a:moveTo>
                  <a:pt x="1311563" y="655738"/>
                </a:moveTo>
                <a:cubicBezTo>
                  <a:pt x="1311563" y="1017922"/>
                  <a:pt x="1017955" y="1311530"/>
                  <a:pt x="655771" y="1311530"/>
                </a:cubicBezTo>
                <a:cubicBezTo>
                  <a:pt x="293587" y="1311530"/>
                  <a:pt x="-21" y="1017922"/>
                  <a:pt x="-21" y="655738"/>
                </a:cubicBezTo>
                <a:cubicBezTo>
                  <a:pt x="-21" y="293555"/>
                  <a:pt x="293587" y="-53"/>
                  <a:pt x="655771" y="-53"/>
                </a:cubicBezTo>
                <a:cubicBezTo>
                  <a:pt x="1017955" y="-53"/>
                  <a:pt x="1311563" y="293555"/>
                  <a:pt x="1311563" y="655738"/>
                </a:cubicBezTo>
                <a:close/>
              </a:path>
            </a:pathLst>
          </a:custGeom>
          <a:solidFill>
            <a:srgbClr val="F5F5F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0304000-37C4-A465-79C1-754BE1BBFE4D}"/>
              </a:ext>
            </a:extLst>
          </p:cNvPr>
          <p:cNvSpPr/>
          <p:nvPr/>
        </p:nvSpPr>
        <p:spPr>
          <a:xfrm>
            <a:off x="5954748" y="2451872"/>
            <a:ext cx="280951" cy="243252"/>
          </a:xfrm>
          <a:custGeom>
            <a:avLst/>
            <a:gdLst>
              <a:gd name="connsiteX0" fmla="*/ 140416 w 280951"/>
              <a:gd name="connsiteY0" fmla="*/ 0 h 243252"/>
              <a:gd name="connsiteX1" fmla="*/ 210684 w 280951"/>
              <a:gd name="connsiteY1" fmla="*/ 121686 h 243252"/>
              <a:gd name="connsiteX2" fmla="*/ 280951 w 280951"/>
              <a:gd name="connsiteY2" fmla="*/ 243253 h 243252"/>
              <a:gd name="connsiteX3" fmla="*/ 140416 w 280951"/>
              <a:gd name="connsiteY3" fmla="*/ 243253 h 243252"/>
              <a:gd name="connsiteX4" fmla="*/ 0 w 280951"/>
              <a:gd name="connsiteY4" fmla="*/ 243253 h 243252"/>
              <a:gd name="connsiteX5" fmla="*/ 70267 w 280951"/>
              <a:gd name="connsiteY5" fmla="*/ 121686 h 243252"/>
              <a:gd name="connsiteX6" fmla="*/ 140416 w 280951"/>
              <a:gd name="connsiteY6" fmla="*/ 0 h 24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51" h="243252">
                <a:moveTo>
                  <a:pt x="140416" y="0"/>
                </a:moveTo>
                <a:lnTo>
                  <a:pt x="210684" y="121686"/>
                </a:lnTo>
                <a:lnTo>
                  <a:pt x="280951" y="243253"/>
                </a:lnTo>
                <a:lnTo>
                  <a:pt x="140416" y="243253"/>
                </a:lnTo>
                <a:lnTo>
                  <a:pt x="0" y="243253"/>
                </a:lnTo>
                <a:lnTo>
                  <a:pt x="70267" y="121686"/>
                </a:lnTo>
                <a:lnTo>
                  <a:pt x="140416" y="0"/>
                </a:lnTo>
                <a:close/>
              </a:path>
            </a:pathLst>
          </a:custGeom>
          <a:solidFill>
            <a:schemeClr val="accent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DF5E04B-9BFD-4C37-DB29-773D3BA5F18C}"/>
              </a:ext>
            </a:extLst>
          </p:cNvPr>
          <p:cNvSpPr/>
          <p:nvPr/>
        </p:nvSpPr>
        <p:spPr>
          <a:xfrm>
            <a:off x="4498454" y="3217300"/>
            <a:ext cx="277611" cy="261863"/>
          </a:xfrm>
          <a:custGeom>
            <a:avLst/>
            <a:gdLst>
              <a:gd name="connsiteX0" fmla="*/ 0 w 277611"/>
              <a:gd name="connsiteY0" fmla="*/ 0 h 261863"/>
              <a:gd name="connsiteX1" fmla="*/ 138746 w 277611"/>
              <a:gd name="connsiteY1" fmla="*/ 21474 h 261863"/>
              <a:gd name="connsiteX2" fmla="*/ 277611 w 277611"/>
              <a:gd name="connsiteY2" fmla="*/ 42948 h 261863"/>
              <a:gd name="connsiteX3" fmla="*/ 189568 w 277611"/>
              <a:gd name="connsiteY3" fmla="*/ 152346 h 261863"/>
              <a:gd name="connsiteX4" fmla="*/ 101644 w 277611"/>
              <a:gd name="connsiteY4" fmla="*/ 261863 h 261863"/>
              <a:gd name="connsiteX5" fmla="*/ 50822 w 277611"/>
              <a:gd name="connsiteY5" fmla="*/ 130991 h 261863"/>
              <a:gd name="connsiteX6" fmla="*/ 0 w 277611"/>
              <a:gd name="connsiteY6" fmla="*/ 0 h 2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611" h="261863">
                <a:moveTo>
                  <a:pt x="0" y="0"/>
                </a:moveTo>
                <a:lnTo>
                  <a:pt x="138746" y="21474"/>
                </a:lnTo>
                <a:lnTo>
                  <a:pt x="277611" y="42948"/>
                </a:lnTo>
                <a:lnTo>
                  <a:pt x="189568" y="152346"/>
                </a:lnTo>
                <a:lnTo>
                  <a:pt x="101644" y="261863"/>
                </a:lnTo>
                <a:lnTo>
                  <a:pt x="50822" y="1309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5738DC3-B335-48E9-378B-CF67D16B4421}"/>
              </a:ext>
            </a:extLst>
          </p:cNvPr>
          <p:cNvSpPr/>
          <p:nvPr/>
        </p:nvSpPr>
        <p:spPr>
          <a:xfrm>
            <a:off x="4098919" y="4766887"/>
            <a:ext cx="268544" cy="273793"/>
          </a:xfrm>
          <a:custGeom>
            <a:avLst/>
            <a:gdLst>
              <a:gd name="connsiteX0" fmla="*/ 0 w 268544"/>
              <a:gd name="connsiteY0" fmla="*/ 191357 h 273793"/>
              <a:gd name="connsiteX1" fmla="*/ 102836 w 268544"/>
              <a:gd name="connsiteY1" fmla="*/ 95678 h 273793"/>
              <a:gd name="connsiteX2" fmla="*/ 205673 w 268544"/>
              <a:gd name="connsiteY2" fmla="*/ 0 h 273793"/>
              <a:gd name="connsiteX3" fmla="*/ 237049 w 268544"/>
              <a:gd name="connsiteY3" fmla="*/ 136956 h 273793"/>
              <a:gd name="connsiteX4" fmla="*/ 268544 w 268544"/>
              <a:gd name="connsiteY4" fmla="*/ 273793 h 273793"/>
              <a:gd name="connsiteX5" fmla="*/ 134212 w 268544"/>
              <a:gd name="connsiteY5" fmla="*/ 232635 h 273793"/>
              <a:gd name="connsiteX6" fmla="*/ 0 w 268544"/>
              <a:gd name="connsiteY6" fmla="*/ 191357 h 27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544" h="273793">
                <a:moveTo>
                  <a:pt x="0" y="191357"/>
                </a:moveTo>
                <a:lnTo>
                  <a:pt x="102836" y="95678"/>
                </a:lnTo>
                <a:lnTo>
                  <a:pt x="205673" y="0"/>
                </a:lnTo>
                <a:lnTo>
                  <a:pt x="237049" y="136956"/>
                </a:lnTo>
                <a:lnTo>
                  <a:pt x="268544" y="273793"/>
                </a:lnTo>
                <a:lnTo>
                  <a:pt x="134212" y="232635"/>
                </a:lnTo>
                <a:lnTo>
                  <a:pt x="0" y="191357"/>
                </a:lnTo>
                <a:close/>
              </a:path>
            </a:pathLst>
          </a:custGeom>
          <a:solidFill>
            <a:schemeClr val="accent3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635178-8CF3-DB1A-F908-A74A86274218}"/>
              </a:ext>
            </a:extLst>
          </p:cNvPr>
          <p:cNvSpPr/>
          <p:nvPr/>
        </p:nvSpPr>
        <p:spPr>
          <a:xfrm>
            <a:off x="7420467" y="3217300"/>
            <a:ext cx="277611" cy="261863"/>
          </a:xfrm>
          <a:custGeom>
            <a:avLst/>
            <a:gdLst>
              <a:gd name="connsiteX0" fmla="*/ 277611 w 277611"/>
              <a:gd name="connsiteY0" fmla="*/ 0 h 261863"/>
              <a:gd name="connsiteX1" fmla="*/ 138865 w 277611"/>
              <a:gd name="connsiteY1" fmla="*/ 21474 h 261863"/>
              <a:gd name="connsiteX2" fmla="*/ 0 w 277611"/>
              <a:gd name="connsiteY2" fmla="*/ 42948 h 261863"/>
              <a:gd name="connsiteX3" fmla="*/ 87924 w 277611"/>
              <a:gd name="connsiteY3" fmla="*/ 152346 h 261863"/>
              <a:gd name="connsiteX4" fmla="*/ 175967 w 277611"/>
              <a:gd name="connsiteY4" fmla="*/ 261863 h 261863"/>
              <a:gd name="connsiteX5" fmla="*/ 226789 w 277611"/>
              <a:gd name="connsiteY5" fmla="*/ 130991 h 261863"/>
              <a:gd name="connsiteX6" fmla="*/ 277611 w 277611"/>
              <a:gd name="connsiteY6" fmla="*/ 0 h 26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7611" h="261863">
                <a:moveTo>
                  <a:pt x="277611" y="0"/>
                </a:moveTo>
                <a:lnTo>
                  <a:pt x="138865" y="21474"/>
                </a:lnTo>
                <a:lnTo>
                  <a:pt x="0" y="42948"/>
                </a:lnTo>
                <a:lnTo>
                  <a:pt x="87924" y="152346"/>
                </a:lnTo>
                <a:lnTo>
                  <a:pt x="175967" y="261863"/>
                </a:lnTo>
                <a:lnTo>
                  <a:pt x="226789" y="130991"/>
                </a:lnTo>
                <a:lnTo>
                  <a:pt x="277611" y="0"/>
                </a:lnTo>
                <a:close/>
              </a:path>
            </a:pathLst>
          </a:custGeom>
          <a:solidFill>
            <a:schemeClr val="accent2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434E80B-9D72-29FD-926E-CD56DA974599}"/>
              </a:ext>
            </a:extLst>
          </p:cNvPr>
          <p:cNvSpPr/>
          <p:nvPr/>
        </p:nvSpPr>
        <p:spPr>
          <a:xfrm>
            <a:off x="7829070" y="4766887"/>
            <a:ext cx="268544" cy="273793"/>
          </a:xfrm>
          <a:custGeom>
            <a:avLst/>
            <a:gdLst>
              <a:gd name="connsiteX0" fmla="*/ 268545 w 268544"/>
              <a:gd name="connsiteY0" fmla="*/ 191357 h 273793"/>
              <a:gd name="connsiteX1" fmla="*/ 165708 w 268544"/>
              <a:gd name="connsiteY1" fmla="*/ 95678 h 273793"/>
              <a:gd name="connsiteX2" fmla="*/ 62871 w 268544"/>
              <a:gd name="connsiteY2" fmla="*/ 0 h 273793"/>
              <a:gd name="connsiteX3" fmla="*/ 31495 w 268544"/>
              <a:gd name="connsiteY3" fmla="*/ 136956 h 273793"/>
              <a:gd name="connsiteX4" fmla="*/ 0 w 268544"/>
              <a:gd name="connsiteY4" fmla="*/ 273793 h 273793"/>
              <a:gd name="connsiteX5" fmla="*/ 134332 w 268544"/>
              <a:gd name="connsiteY5" fmla="*/ 232635 h 273793"/>
              <a:gd name="connsiteX6" fmla="*/ 268545 w 268544"/>
              <a:gd name="connsiteY6" fmla="*/ 191357 h 27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544" h="273793">
                <a:moveTo>
                  <a:pt x="268545" y="191357"/>
                </a:moveTo>
                <a:lnTo>
                  <a:pt x="165708" y="95678"/>
                </a:lnTo>
                <a:lnTo>
                  <a:pt x="62871" y="0"/>
                </a:lnTo>
                <a:lnTo>
                  <a:pt x="31495" y="136956"/>
                </a:lnTo>
                <a:lnTo>
                  <a:pt x="0" y="273793"/>
                </a:lnTo>
                <a:lnTo>
                  <a:pt x="134332" y="232635"/>
                </a:lnTo>
                <a:lnTo>
                  <a:pt x="268545" y="191357"/>
                </a:lnTo>
                <a:close/>
              </a:path>
            </a:pathLst>
          </a:custGeom>
          <a:solidFill>
            <a:schemeClr val="accent1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FB23466-22A9-58D7-4FF4-1A112EC63146}"/>
              </a:ext>
            </a:extLst>
          </p:cNvPr>
          <p:cNvSpPr/>
          <p:nvPr/>
        </p:nvSpPr>
        <p:spPr>
          <a:xfrm>
            <a:off x="6533115" y="2854032"/>
            <a:ext cx="1342481" cy="1426827"/>
          </a:xfrm>
          <a:custGeom>
            <a:avLst/>
            <a:gdLst>
              <a:gd name="connsiteX0" fmla="*/ 1342461 w 1342481"/>
              <a:gd name="connsiteY0" fmla="*/ 1242814 h 1426827"/>
              <a:gd name="connsiteX1" fmla="*/ 530267 w 1342481"/>
              <a:gd name="connsiteY1" fmla="*/ 1426774 h 1426827"/>
              <a:gd name="connsiteX2" fmla="*/ -21 w 1342481"/>
              <a:gd name="connsiteY2" fmla="*/ 749628 h 1426827"/>
              <a:gd name="connsiteX3" fmla="*/ 362532 w 1342481"/>
              <a:gd name="connsiteY3" fmla="*/ -53 h 1426827"/>
              <a:gd name="connsiteX4" fmla="*/ 1342461 w 1342481"/>
              <a:gd name="connsiteY4" fmla="*/ 1242814 h 1426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481" h="1426827">
                <a:moveTo>
                  <a:pt x="1342461" y="1242814"/>
                </a:moveTo>
                <a:lnTo>
                  <a:pt x="530267" y="1426774"/>
                </a:lnTo>
                <a:cubicBezTo>
                  <a:pt x="464867" y="1132545"/>
                  <a:pt x="269955" y="883649"/>
                  <a:pt x="-21" y="749628"/>
                </a:cubicBezTo>
                <a:lnTo>
                  <a:pt x="362532" y="-53"/>
                </a:lnTo>
                <a:cubicBezTo>
                  <a:pt x="860370" y="244667"/>
                  <a:pt x="1220656" y="701621"/>
                  <a:pt x="1342461" y="1242814"/>
                </a:cubicBezTo>
                <a:close/>
              </a:path>
            </a:pathLst>
          </a:custGeom>
          <a:solidFill>
            <a:schemeClr val="accent2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E876688-7BAC-C4B1-CFB4-D65ECBCBC7CC}"/>
              </a:ext>
            </a:extLst>
          </p:cNvPr>
          <p:cNvSpPr/>
          <p:nvPr/>
        </p:nvSpPr>
        <p:spPr>
          <a:xfrm>
            <a:off x="5296451" y="2823610"/>
            <a:ext cx="378538" cy="789049"/>
          </a:xfrm>
          <a:custGeom>
            <a:avLst/>
            <a:gdLst>
              <a:gd name="connsiteX0" fmla="*/ 0 w 378538"/>
              <a:gd name="connsiteY0" fmla="*/ 0 h 789049"/>
              <a:gd name="connsiteX1" fmla="*/ 378539 w 378538"/>
              <a:gd name="connsiteY1" fmla="*/ 789050 h 789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8538" h="789049">
                <a:moveTo>
                  <a:pt x="0" y="0"/>
                </a:moveTo>
                <a:lnTo>
                  <a:pt x="378539" y="789050"/>
                </a:lnTo>
              </a:path>
            </a:pathLst>
          </a:custGeom>
          <a:ln w="35780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BC26473-A452-EA0E-58D1-27682C6D0A3E}"/>
              </a:ext>
            </a:extLst>
          </p:cNvPr>
          <p:cNvSpPr/>
          <p:nvPr/>
        </p:nvSpPr>
        <p:spPr>
          <a:xfrm>
            <a:off x="6527746" y="2842698"/>
            <a:ext cx="373408" cy="772467"/>
          </a:xfrm>
          <a:custGeom>
            <a:avLst/>
            <a:gdLst>
              <a:gd name="connsiteX0" fmla="*/ 373409 w 373408"/>
              <a:gd name="connsiteY0" fmla="*/ 0 h 772467"/>
              <a:gd name="connsiteX1" fmla="*/ 0 w 373408"/>
              <a:gd name="connsiteY1" fmla="*/ 772467 h 77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3408" h="772467">
                <a:moveTo>
                  <a:pt x="373409" y="0"/>
                </a:moveTo>
                <a:lnTo>
                  <a:pt x="0" y="772467"/>
                </a:lnTo>
              </a:path>
            </a:pathLst>
          </a:custGeom>
          <a:ln w="35780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7D5EC06-7BEB-4789-1462-F0E2453441DA}"/>
              </a:ext>
            </a:extLst>
          </p:cNvPr>
          <p:cNvSpPr/>
          <p:nvPr/>
        </p:nvSpPr>
        <p:spPr>
          <a:xfrm>
            <a:off x="4288486" y="4082582"/>
            <a:ext cx="843808" cy="194100"/>
          </a:xfrm>
          <a:custGeom>
            <a:avLst/>
            <a:gdLst>
              <a:gd name="connsiteX0" fmla="*/ 0 w 843808"/>
              <a:gd name="connsiteY0" fmla="*/ 0 h 194100"/>
              <a:gd name="connsiteX1" fmla="*/ 843809 w 843808"/>
              <a:gd name="connsiteY1" fmla="*/ 194101 h 19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3808" h="194100">
                <a:moveTo>
                  <a:pt x="0" y="0"/>
                </a:moveTo>
                <a:lnTo>
                  <a:pt x="843809" y="194101"/>
                </a:lnTo>
              </a:path>
            </a:pathLst>
          </a:custGeom>
          <a:ln w="35780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0A19DC3-AE55-B04B-00AA-6FB6F5F82BB3}"/>
              </a:ext>
            </a:extLst>
          </p:cNvPr>
          <p:cNvSpPr/>
          <p:nvPr/>
        </p:nvSpPr>
        <p:spPr>
          <a:xfrm>
            <a:off x="7063403" y="4096898"/>
            <a:ext cx="812313" cy="183960"/>
          </a:xfrm>
          <a:custGeom>
            <a:avLst/>
            <a:gdLst>
              <a:gd name="connsiteX0" fmla="*/ 812313 w 812313"/>
              <a:gd name="connsiteY0" fmla="*/ 0 h 183960"/>
              <a:gd name="connsiteX1" fmla="*/ 0 w 812313"/>
              <a:gd name="connsiteY1" fmla="*/ 183961 h 183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2313" h="183960">
                <a:moveTo>
                  <a:pt x="812313" y="0"/>
                </a:moveTo>
                <a:lnTo>
                  <a:pt x="0" y="183961"/>
                </a:lnTo>
              </a:path>
            </a:pathLst>
          </a:custGeom>
          <a:ln w="35780" cap="flat">
            <a:solidFill>
              <a:srgbClr val="F5F5F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31BB7AB-F64F-3FB9-8904-FB57FEC5D000}"/>
              </a:ext>
            </a:extLst>
          </p:cNvPr>
          <p:cNvSpPr/>
          <p:nvPr/>
        </p:nvSpPr>
        <p:spPr>
          <a:xfrm>
            <a:off x="6022988" y="2213152"/>
            <a:ext cx="150556" cy="150556"/>
          </a:xfrm>
          <a:custGeom>
            <a:avLst/>
            <a:gdLst>
              <a:gd name="connsiteX0" fmla="*/ 150536 w 150556"/>
              <a:gd name="connsiteY0" fmla="*/ 75106 h 150556"/>
              <a:gd name="connsiteX1" fmla="*/ 75377 w 150556"/>
              <a:gd name="connsiteY1" fmla="*/ 150503 h 150556"/>
              <a:gd name="connsiteX2" fmla="*/ -21 w 150556"/>
              <a:gd name="connsiteY2" fmla="*/ 75344 h 150556"/>
              <a:gd name="connsiteX3" fmla="*/ 75138 w 150556"/>
              <a:gd name="connsiteY3" fmla="*/ -53 h 150556"/>
              <a:gd name="connsiteX4" fmla="*/ 75377 w 150556"/>
              <a:gd name="connsiteY4" fmla="*/ -53 h 150556"/>
              <a:gd name="connsiteX5" fmla="*/ 150536 w 150556"/>
              <a:gd name="connsiteY5" fmla="*/ 75106 h 15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56" h="150556">
                <a:moveTo>
                  <a:pt x="150536" y="75106"/>
                </a:moveTo>
                <a:cubicBezTo>
                  <a:pt x="150608" y="116682"/>
                  <a:pt x="116953" y="150432"/>
                  <a:pt x="75377" y="150503"/>
                </a:cubicBezTo>
                <a:cubicBezTo>
                  <a:pt x="33801" y="150575"/>
                  <a:pt x="51" y="116921"/>
                  <a:pt x="-21" y="75344"/>
                </a:cubicBezTo>
                <a:cubicBezTo>
                  <a:pt x="-80" y="33768"/>
                  <a:pt x="33562" y="18"/>
                  <a:pt x="75138" y="-53"/>
                </a:cubicBezTo>
                <a:cubicBezTo>
                  <a:pt x="75222" y="-53"/>
                  <a:pt x="75293" y="-53"/>
                  <a:pt x="75377" y="-53"/>
                </a:cubicBezTo>
                <a:cubicBezTo>
                  <a:pt x="116857" y="18"/>
                  <a:pt x="150476" y="33625"/>
                  <a:pt x="150536" y="75106"/>
                </a:cubicBezTo>
                <a:close/>
              </a:path>
            </a:pathLst>
          </a:custGeom>
          <a:solidFill>
            <a:schemeClr val="accent5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C37934-D5C8-600B-230F-639AAF975B38}"/>
              </a:ext>
            </a:extLst>
          </p:cNvPr>
          <p:cNvGrpSpPr/>
          <p:nvPr/>
        </p:nvGrpSpPr>
        <p:grpSpPr>
          <a:xfrm>
            <a:off x="5054511" y="1525378"/>
            <a:ext cx="2112205" cy="103075"/>
            <a:chOff x="5054511" y="1499978"/>
            <a:chExt cx="2112205" cy="1030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1CD7EC9-737A-EC8E-6C4F-D0E6F3FCA9C9}"/>
                </a:ext>
              </a:extLst>
            </p:cNvPr>
            <p:cNvSpPr/>
            <p:nvPr/>
          </p:nvSpPr>
          <p:spPr>
            <a:xfrm>
              <a:off x="7063641" y="1499978"/>
              <a:ext cx="103075" cy="103075"/>
            </a:xfrm>
            <a:custGeom>
              <a:avLst/>
              <a:gdLst>
                <a:gd name="connsiteX0" fmla="*/ 103075 w 103075"/>
                <a:gd name="connsiteY0" fmla="*/ 51538 h 103075"/>
                <a:gd name="connsiteX1" fmla="*/ 51537 w 103075"/>
                <a:gd name="connsiteY1" fmla="*/ 103075 h 103075"/>
                <a:gd name="connsiteX2" fmla="*/ 0 w 103075"/>
                <a:gd name="connsiteY2" fmla="*/ 51538 h 103075"/>
                <a:gd name="connsiteX3" fmla="*/ 51537 w 103075"/>
                <a:gd name="connsiteY3" fmla="*/ 0 h 103075"/>
                <a:gd name="connsiteX4" fmla="*/ 103075 w 103075"/>
                <a:gd name="connsiteY4" fmla="*/ 51538 h 10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75" h="103075">
                  <a:moveTo>
                    <a:pt x="103075" y="51538"/>
                  </a:moveTo>
                  <a:cubicBezTo>
                    <a:pt x="103075" y="80001"/>
                    <a:pt x="80001" y="103075"/>
                    <a:pt x="51537" y="103075"/>
                  </a:cubicBezTo>
                  <a:cubicBezTo>
                    <a:pt x="23074" y="103075"/>
                    <a:pt x="0" y="80001"/>
                    <a:pt x="0" y="51538"/>
                  </a:cubicBezTo>
                  <a:cubicBezTo>
                    <a:pt x="0" y="23074"/>
                    <a:pt x="23074" y="0"/>
                    <a:pt x="51537" y="0"/>
                  </a:cubicBezTo>
                  <a:cubicBezTo>
                    <a:pt x="80001" y="0"/>
                    <a:pt x="103075" y="23074"/>
                    <a:pt x="103075" y="51538"/>
                  </a:cubicBezTo>
                  <a:close/>
                </a:path>
              </a:pathLst>
            </a:custGeom>
            <a:solidFill>
              <a:schemeClr val="accent5"/>
            </a:solidFill>
            <a:ln w="1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7F7B064-192C-3B18-3C52-101451379749}"/>
                </a:ext>
              </a:extLst>
            </p:cNvPr>
            <p:cNvSpPr/>
            <p:nvPr/>
          </p:nvSpPr>
          <p:spPr>
            <a:xfrm>
              <a:off x="5054511" y="1499978"/>
              <a:ext cx="103075" cy="103075"/>
            </a:xfrm>
            <a:custGeom>
              <a:avLst/>
              <a:gdLst>
                <a:gd name="connsiteX0" fmla="*/ 103075 w 103075"/>
                <a:gd name="connsiteY0" fmla="*/ 51538 h 103075"/>
                <a:gd name="connsiteX1" fmla="*/ 51537 w 103075"/>
                <a:gd name="connsiteY1" fmla="*/ 103075 h 103075"/>
                <a:gd name="connsiteX2" fmla="*/ 0 w 103075"/>
                <a:gd name="connsiteY2" fmla="*/ 51538 h 103075"/>
                <a:gd name="connsiteX3" fmla="*/ 51537 w 103075"/>
                <a:gd name="connsiteY3" fmla="*/ 0 h 103075"/>
                <a:gd name="connsiteX4" fmla="*/ 103075 w 103075"/>
                <a:gd name="connsiteY4" fmla="*/ 51538 h 10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075" h="103075">
                  <a:moveTo>
                    <a:pt x="103075" y="51538"/>
                  </a:moveTo>
                  <a:cubicBezTo>
                    <a:pt x="103075" y="80001"/>
                    <a:pt x="80001" y="103075"/>
                    <a:pt x="51537" y="103075"/>
                  </a:cubicBezTo>
                  <a:cubicBezTo>
                    <a:pt x="23074" y="103075"/>
                    <a:pt x="0" y="80001"/>
                    <a:pt x="0" y="51538"/>
                  </a:cubicBezTo>
                  <a:cubicBezTo>
                    <a:pt x="0" y="23074"/>
                    <a:pt x="23074" y="0"/>
                    <a:pt x="51537" y="0"/>
                  </a:cubicBezTo>
                  <a:cubicBezTo>
                    <a:pt x="80001" y="0"/>
                    <a:pt x="103075" y="23074"/>
                    <a:pt x="103075" y="51538"/>
                  </a:cubicBezTo>
                  <a:close/>
                </a:path>
              </a:pathLst>
            </a:custGeom>
            <a:solidFill>
              <a:schemeClr val="accent5"/>
            </a:solidFill>
            <a:ln w="119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74E8BCB-5F1A-DD10-696A-F2A835C26881}"/>
                </a:ext>
              </a:extLst>
            </p:cNvPr>
            <p:cNvSpPr/>
            <p:nvPr/>
          </p:nvSpPr>
          <p:spPr>
            <a:xfrm>
              <a:off x="5092687" y="1551515"/>
              <a:ext cx="2022491" cy="11929"/>
            </a:xfrm>
            <a:custGeom>
              <a:avLst/>
              <a:gdLst>
                <a:gd name="connsiteX0" fmla="*/ 0 w 2022491"/>
                <a:gd name="connsiteY0" fmla="*/ 0 h 11929"/>
                <a:gd name="connsiteX1" fmla="*/ 2022492 w 2022491"/>
                <a:gd name="connsiteY1" fmla="*/ 0 h 11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2491" h="11929">
                  <a:moveTo>
                    <a:pt x="0" y="0"/>
                  </a:moveTo>
                  <a:lnTo>
                    <a:pt x="2022492" y="0"/>
                  </a:lnTo>
                </a:path>
              </a:pathLst>
            </a:custGeom>
            <a:ln w="11927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48B2C8-C9A4-37FD-CEBF-8427A9126AB4}"/>
              </a:ext>
            </a:extLst>
          </p:cNvPr>
          <p:cNvSpPr/>
          <p:nvPr/>
        </p:nvSpPr>
        <p:spPr>
          <a:xfrm>
            <a:off x="5454762" y="3895759"/>
            <a:ext cx="359211" cy="448448"/>
          </a:xfrm>
          <a:custGeom>
            <a:avLst/>
            <a:gdLst>
              <a:gd name="connsiteX0" fmla="*/ -21 w 359211"/>
              <a:gd name="connsiteY0" fmla="*/ 448395 h 448448"/>
              <a:gd name="connsiteX1" fmla="*/ 359191 w 359211"/>
              <a:gd name="connsiteY1" fmla="*/ -53 h 448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9211" h="448448">
                <a:moveTo>
                  <a:pt x="-21" y="448395"/>
                </a:moveTo>
                <a:cubicBezTo>
                  <a:pt x="45468" y="252147"/>
                  <a:pt x="177605" y="87179"/>
                  <a:pt x="359191" y="-53"/>
                </a:cubicBezTo>
              </a:path>
            </a:pathLst>
          </a:custGeom>
          <a:noFill/>
          <a:ln w="3578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3042F58-F5AE-8FBE-2D70-2FFFF1AB4453}"/>
              </a:ext>
            </a:extLst>
          </p:cNvPr>
          <p:cNvSpPr/>
          <p:nvPr/>
        </p:nvSpPr>
        <p:spPr>
          <a:xfrm>
            <a:off x="5437854" y="4343730"/>
            <a:ext cx="143366" cy="560709"/>
          </a:xfrm>
          <a:custGeom>
            <a:avLst/>
            <a:gdLst>
              <a:gd name="connsiteX0" fmla="*/ 143346 w 143366"/>
              <a:gd name="connsiteY0" fmla="*/ 560657 h 560709"/>
              <a:gd name="connsiteX1" fmla="*/ 17007 w 143366"/>
              <a:gd name="connsiteY1" fmla="*/ -53 h 56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66" h="560709">
                <a:moveTo>
                  <a:pt x="143346" y="560657"/>
                </a:moveTo>
                <a:cubicBezTo>
                  <a:pt x="18104" y="402715"/>
                  <a:pt x="-28399" y="196338"/>
                  <a:pt x="17007" y="-53"/>
                </a:cubicBezTo>
              </a:path>
            </a:pathLst>
          </a:custGeom>
          <a:noFill/>
          <a:ln w="3578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F9A0FDA-1F56-6B13-C45B-284D8BB24085}"/>
              </a:ext>
            </a:extLst>
          </p:cNvPr>
          <p:cNvSpPr/>
          <p:nvPr/>
        </p:nvSpPr>
        <p:spPr>
          <a:xfrm>
            <a:off x="6617698" y="4346593"/>
            <a:ext cx="144058" cy="558681"/>
          </a:xfrm>
          <a:custGeom>
            <a:avLst/>
            <a:gdLst>
              <a:gd name="connsiteX0" fmla="*/ 127630 w 144058"/>
              <a:gd name="connsiteY0" fmla="*/ -53 h 558681"/>
              <a:gd name="connsiteX1" fmla="*/ -21 w 144058"/>
              <a:gd name="connsiteY1" fmla="*/ 558628 h 55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058" h="558681">
                <a:moveTo>
                  <a:pt x="127630" y="-53"/>
                </a:moveTo>
                <a:cubicBezTo>
                  <a:pt x="172081" y="195897"/>
                  <a:pt x="125125" y="401427"/>
                  <a:pt x="-21" y="558628"/>
                </a:cubicBezTo>
              </a:path>
            </a:pathLst>
          </a:custGeom>
          <a:noFill/>
          <a:ln w="3578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5D73FFA-D68D-B6BC-B851-DFAA520E2488}"/>
              </a:ext>
            </a:extLst>
          </p:cNvPr>
          <p:cNvSpPr/>
          <p:nvPr/>
        </p:nvSpPr>
        <p:spPr>
          <a:xfrm>
            <a:off x="6388404" y="3896952"/>
            <a:ext cx="356945" cy="449402"/>
          </a:xfrm>
          <a:custGeom>
            <a:avLst/>
            <a:gdLst>
              <a:gd name="connsiteX0" fmla="*/ -21 w 356945"/>
              <a:gd name="connsiteY0" fmla="*/ -53 h 449402"/>
              <a:gd name="connsiteX1" fmla="*/ 356924 w 356945"/>
              <a:gd name="connsiteY1" fmla="*/ 449350 h 449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6945" h="449402">
                <a:moveTo>
                  <a:pt x="-21" y="-53"/>
                </a:moveTo>
                <a:cubicBezTo>
                  <a:pt x="181005" y="87800"/>
                  <a:pt x="312330" y="253137"/>
                  <a:pt x="356924" y="449350"/>
                </a:cubicBezTo>
              </a:path>
            </a:pathLst>
          </a:custGeom>
          <a:noFill/>
          <a:ln w="3578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3A0EB1-9A23-5FF5-EB9A-5C663EAF5AAC}"/>
              </a:ext>
            </a:extLst>
          </p:cNvPr>
          <p:cNvSpPr/>
          <p:nvPr/>
        </p:nvSpPr>
        <p:spPr>
          <a:xfrm>
            <a:off x="5814094" y="3831106"/>
            <a:ext cx="574310" cy="66083"/>
          </a:xfrm>
          <a:custGeom>
            <a:avLst/>
            <a:gdLst>
              <a:gd name="connsiteX0" fmla="*/ -21 w 574310"/>
              <a:gd name="connsiteY0" fmla="*/ 64599 h 66083"/>
              <a:gd name="connsiteX1" fmla="*/ 574289 w 574310"/>
              <a:gd name="connsiteY1" fmla="*/ 66031 h 6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4310" h="66083">
                <a:moveTo>
                  <a:pt x="-21" y="64599"/>
                </a:moveTo>
                <a:cubicBezTo>
                  <a:pt x="181709" y="-22108"/>
                  <a:pt x="392989" y="-21571"/>
                  <a:pt x="574289" y="66031"/>
                </a:cubicBezTo>
              </a:path>
            </a:pathLst>
          </a:custGeom>
          <a:noFill/>
          <a:ln w="3578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6FA06AC-DACB-7812-C6AC-A1988D976572}"/>
              </a:ext>
            </a:extLst>
          </p:cNvPr>
          <p:cNvSpPr/>
          <p:nvPr/>
        </p:nvSpPr>
        <p:spPr>
          <a:xfrm>
            <a:off x="4290991" y="3041094"/>
            <a:ext cx="150556" cy="150556"/>
          </a:xfrm>
          <a:custGeom>
            <a:avLst/>
            <a:gdLst>
              <a:gd name="connsiteX0" fmla="*/ 150536 w 150556"/>
              <a:gd name="connsiteY0" fmla="*/ 75106 h 150556"/>
              <a:gd name="connsiteX1" fmla="*/ 75377 w 150556"/>
              <a:gd name="connsiteY1" fmla="*/ 150504 h 150556"/>
              <a:gd name="connsiteX2" fmla="*/ -21 w 150556"/>
              <a:gd name="connsiteY2" fmla="*/ 75345 h 150556"/>
              <a:gd name="connsiteX3" fmla="*/ 75138 w 150556"/>
              <a:gd name="connsiteY3" fmla="*/ -53 h 150556"/>
              <a:gd name="connsiteX4" fmla="*/ 75377 w 150556"/>
              <a:gd name="connsiteY4" fmla="*/ -53 h 150556"/>
              <a:gd name="connsiteX5" fmla="*/ 150536 w 150556"/>
              <a:gd name="connsiteY5" fmla="*/ 75106 h 15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56" h="150556">
                <a:moveTo>
                  <a:pt x="150536" y="75106"/>
                </a:moveTo>
                <a:cubicBezTo>
                  <a:pt x="150608" y="116682"/>
                  <a:pt x="116953" y="150432"/>
                  <a:pt x="75377" y="150504"/>
                </a:cubicBezTo>
                <a:cubicBezTo>
                  <a:pt x="33801" y="150563"/>
                  <a:pt x="51" y="116921"/>
                  <a:pt x="-21" y="75345"/>
                </a:cubicBezTo>
                <a:cubicBezTo>
                  <a:pt x="-80" y="33769"/>
                  <a:pt x="33562" y="19"/>
                  <a:pt x="75138" y="-53"/>
                </a:cubicBezTo>
                <a:cubicBezTo>
                  <a:pt x="75222" y="-53"/>
                  <a:pt x="75293" y="-53"/>
                  <a:pt x="75377" y="-53"/>
                </a:cubicBezTo>
                <a:cubicBezTo>
                  <a:pt x="116857" y="19"/>
                  <a:pt x="150476" y="33625"/>
                  <a:pt x="150536" y="75106"/>
                </a:cubicBezTo>
                <a:close/>
              </a:path>
            </a:pathLst>
          </a:custGeom>
          <a:solidFill>
            <a:schemeClr val="accent4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4B7FC5E-71ED-97AB-32FA-860868EF89E7}"/>
              </a:ext>
            </a:extLst>
          </p:cNvPr>
          <p:cNvSpPr/>
          <p:nvPr/>
        </p:nvSpPr>
        <p:spPr>
          <a:xfrm>
            <a:off x="1985162" y="2870018"/>
            <a:ext cx="103075" cy="103075"/>
          </a:xfrm>
          <a:custGeom>
            <a:avLst/>
            <a:gdLst>
              <a:gd name="connsiteX0" fmla="*/ 103075 w 103075"/>
              <a:gd name="connsiteY0" fmla="*/ 51538 h 103075"/>
              <a:gd name="connsiteX1" fmla="*/ 51538 w 103075"/>
              <a:gd name="connsiteY1" fmla="*/ 103075 h 103075"/>
              <a:gd name="connsiteX2" fmla="*/ 0 w 103075"/>
              <a:gd name="connsiteY2" fmla="*/ 51538 h 103075"/>
              <a:gd name="connsiteX3" fmla="*/ 51538 w 103075"/>
              <a:gd name="connsiteY3" fmla="*/ 0 h 103075"/>
              <a:gd name="connsiteX4" fmla="*/ 103075 w 103075"/>
              <a:gd name="connsiteY4" fmla="*/ 51538 h 1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75" h="103075">
                <a:moveTo>
                  <a:pt x="103075" y="51538"/>
                </a:moveTo>
                <a:cubicBezTo>
                  <a:pt x="103075" y="80001"/>
                  <a:pt x="80001" y="103075"/>
                  <a:pt x="51538" y="103075"/>
                </a:cubicBezTo>
                <a:cubicBezTo>
                  <a:pt x="23074" y="103075"/>
                  <a:pt x="0" y="80001"/>
                  <a:pt x="0" y="51538"/>
                </a:cubicBezTo>
                <a:cubicBezTo>
                  <a:pt x="0" y="23074"/>
                  <a:pt x="23074" y="0"/>
                  <a:pt x="51538" y="0"/>
                </a:cubicBezTo>
                <a:cubicBezTo>
                  <a:pt x="80001" y="0"/>
                  <a:pt x="103075" y="23074"/>
                  <a:pt x="103075" y="51538"/>
                </a:cubicBezTo>
                <a:close/>
              </a:path>
            </a:pathLst>
          </a:custGeom>
          <a:solidFill>
            <a:schemeClr val="accent4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E3CDFC0-B78C-4A79-69DA-85A1593DE130}"/>
              </a:ext>
            </a:extLst>
          </p:cNvPr>
          <p:cNvSpPr/>
          <p:nvPr/>
        </p:nvSpPr>
        <p:spPr>
          <a:xfrm>
            <a:off x="2036580" y="2921555"/>
            <a:ext cx="2329808" cy="194816"/>
          </a:xfrm>
          <a:custGeom>
            <a:avLst/>
            <a:gdLst>
              <a:gd name="connsiteX0" fmla="*/ 2329809 w 2329808"/>
              <a:gd name="connsiteY0" fmla="*/ 194817 h 194816"/>
              <a:gd name="connsiteX1" fmla="*/ 2134992 w 2329808"/>
              <a:gd name="connsiteY1" fmla="*/ 0 h 194816"/>
              <a:gd name="connsiteX2" fmla="*/ 0 w 2329808"/>
              <a:gd name="connsiteY2" fmla="*/ 0 h 19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808" h="194816">
                <a:moveTo>
                  <a:pt x="2329809" y="194817"/>
                </a:moveTo>
                <a:lnTo>
                  <a:pt x="2134992" y="0"/>
                </a:lnTo>
                <a:lnTo>
                  <a:pt x="0" y="0"/>
                </a:lnTo>
              </a:path>
            </a:pathLst>
          </a:custGeom>
          <a:noFill/>
          <a:ln w="11927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A6B05F8-172F-289A-7210-EDD710AD1A32}"/>
              </a:ext>
            </a:extLst>
          </p:cNvPr>
          <p:cNvSpPr/>
          <p:nvPr/>
        </p:nvSpPr>
        <p:spPr>
          <a:xfrm>
            <a:off x="10107341" y="2870018"/>
            <a:ext cx="103075" cy="103075"/>
          </a:xfrm>
          <a:custGeom>
            <a:avLst/>
            <a:gdLst>
              <a:gd name="connsiteX0" fmla="*/ 103075 w 103075"/>
              <a:gd name="connsiteY0" fmla="*/ 51538 h 103075"/>
              <a:gd name="connsiteX1" fmla="*/ 51538 w 103075"/>
              <a:gd name="connsiteY1" fmla="*/ 103075 h 103075"/>
              <a:gd name="connsiteX2" fmla="*/ 0 w 103075"/>
              <a:gd name="connsiteY2" fmla="*/ 51538 h 103075"/>
              <a:gd name="connsiteX3" fmla="*/ 51538 w 103075"/>
              <a:gd name="connsiteY3" fmla="*/ 0 h 103075"/>
              <a:gd name="connsiteX4" fmla="*/ 103075 w 103075"/>
              <a:gd name="connsiteY4" fmla="*/ 51538 h 1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75" h="103075">
                <a:moveTo>
                  <a:pt x="103075" y="51538"/>
                </a:moveTo>
                <a:cubicBezTo>
                  <a:pt x="103075" y="80001"/>
                  <a:pt x="80001" y="103075"/>
                  <a:pt x="51538" y="103075"/>
                </a:cubicBezTo>
                <a:cubicBezTo>
                  <a:pt x="23074" y="103075"/>
                  <a:pt x="0" y="80001"/>
                  <a:pt x="0" y="51538"/>
                </a:cubicBezTo>
                <a:cubicBezTo>
                  <a:pt x="0" y="23074"/>
                  <a:pt x="23074" y="0"/>
                  <a:pt x="51538" y="0"/>
                </a:cubicBezTo>
                <a:cubicBezTo>
                  <a:pt x="80001" y="0"/>
                  <a:pt x="103075" y="23074"/>
                  <a:pt x="103075" y="51538"/>
                </a:cubicBezTo>
                <a:close/>
              </a:path>
            </a:pathLst>
          </a:custGeom>
          <a:solidFill>
            <a:schemeClr val="accent2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7CA3B3E-0B48-0899-42DF-374FD67310B5}"/>
              </a:ext>
            </a:extLst>
          </p:cNvPr>
          <p:cNvSpPr/>
          <p:nvPr/>
        </p:nvSpPr>
        <p:spPr>
          <a:xfrm>
            <a:off x="7753911" y="3041213"/>
            <a:ext cx="150317" cy="150317"/>
          </a:xfrm>
          <a:custGeom>
            <a:avLst/>
            <a:gdLst>
              <a:gd name="connsiteX0" fmla="*/ 150318 w 150317"/>
              <a:gd name="connsiteY0" fmla="*/ 75159 h 150317"/>
              <a:gd name="connsiteX1" fmla="*/ 75159 w 150317"/>
              <a:gd name="connsiteY1" fmla="*/ 150318 h 150317"/>
              <a:gd name="connsiteX2" fmla="*/ 0 w 150317"/>
              <a:gd name="connsiteY2" fmla="*/ 75159 h 150317"/>
              <a:gd name="connsiteX3" fmla="*/ 75159 w 150317"/>
              <a:gd name="connsiteY3" fmla="*/ 0 h 150317"/>
              <a:gd name="connsiteX4" fmla="*/ 150318 w 150317"/>
              <a:gd name="connsiteY4" fmla="*/ 75159 h 15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17" h="150317">
                <a:moveTo>
                  <a:pt x="150318" y="75159"/>
                </a:moveTo>
                <a:cubicBezTo>
                  <a:pt x="150318" y="116668"/>
                  <a:pt x="116668" y="150318"/>
                  <a:pt x="75159" y="150318"/>
                </a:cubicBezTo>
                <a:cubicBezTo>
                  <a:pt x="33650" y="150318"/>
                  <a:pt x="0" y="116668"/>
                  <a:pt x="0" y="75159"/>
                </a:cubicBezTo>
                <a:cubicBezTo>
                  <a:pt x="0" y="33650"/>
                  <a:pt x="33650" y="0"/>
                  <a:pt x="75159" y="0"/>
                </a:cubicBezTo>
                <a:cubicBezTo>
                  <a:pt x="116668" y="0"/>
                  <a:pt x="150318" y="33650"/>
                  <a:pt x="150318" y="75159"/>
                </a:cubicBezTo>
                <a:close/>
              </a:path>
            </a:pathLst>
          </a:custGeom>
          <a:solidFill>
            <a:schemeClr val="accent2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5A34B38-E3FB-2B3C-185C-6610FF710694}"/>
              </a:ext>
            </a:extLst>
          </p:cNvPr>
          <p:cNvSpPr/>
          <p:nvPr/>
        </p:nvSpPr>
        <p:spPr>
          <a:xfrm>
            <a:off x="7829070" y="2921555"/>
            <a:ext cx="2329808" cy="194816"/>
          </a:xfrm>
          <a:custGeom>
            <a:avLst/>
            <a:gdLst>
              <a:gd name="connsiteX0" fmla="*/ 0 w 2329808"/>
              <a:gd name="connsiteY0" fmla="*/ 194817 h 194816"/>
              <a:gd name="connsiteX1" fmla="*/ 194817 w 2329808"/>
              <a:gd name="connsiteY1" fmla="*/ 0 h 194816"/>
              <a:gd name="connsiteX2" fmla="*/ 2329809 w 2329808"/>
              <a:gd name="connsiteY2" fmla="*/ 0 h 194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9808" h="194816">
                <a:moveTo>
                  <a:pt x="0" y="194817"/>
                </a:moveTo>
                <a:lnTo>
                  <a:pt x="194817" y="0"/>
                </a:lnTo>
                <a:lnTo>
                  <a:pt x="2329809" y="0"/>
                </a:lnTo>
              </a:path>
            </a:pathLst>
          </a:custGeom>
          <a:noFill/>
          <a:ln w="11927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676FDEB-463D-869A-ED90-A8F04245EB9C}"/>
              </a:ext>
            </a:extLst>
          </p:cNvPr>
          <p:cNvSpPr/>
          <p:nvPr/>
        </p:nvSpPr>
        <p:spPr>
          <a:xfrm>
            <a:off x="1908572" y="5138506"/>
            <a:ext cx="103075" cy="103075"/>
          </a:xfrm>
          <a:custGeom>
            <a:avLst/>
            <a:gdLst>
              <a:gd name="connsiteX0" fmla="*/ 103075 w 103075"/>
              <a:gd name="connsiteY0" fmla="*/ 51538 h 103075"/>
              <a:gd name="connsiteX1" fmla="*/ 51538 w 103075"/>
              <a:gd name="connsiteY1" fmla="*/ 103075 h 103075"/>
              <a:gd name="connsiteX2" fmla="*/ 0 w 103075"/>
              <a:gd name="connsiteY2" fmla="*/ 51538 h 103075"/>
              <a:gd name="connsiteX3" fmla="*/ 51538 w 103075"/>
              <a:gd name="connsiteY3" fmla="*/ 0 h 103075"/>
              <a:gd name="connsiteX4" fmla="*/ 103075 w 103075"/>
              <a:gd name="connsiteY4" fmla="*/ 51538 h 1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75" h="103075">
                <a:moveTo>
                  <a:pt x="103075" y="51538"/>
                </a:moveTo>
                <a:cubicBezTo>
                  <a:pt x="103075" y="80001"/>
                  <a:pt x="80001" y="103075"/>
                  <a:pt x="51538" y="103075"/>
                </a:cubicBezTo>
                <a:cubicBezTo>
                  <a:pt x="23074" y="103075"/>
                  <a:pt x="0" y="80001"/>
                  <a:pt x="0" y="51538"/>
                </a:cubicBezTo>
                <a:cubicBezTo>
                  <a:pt x="0" y="23074"/>
                  <a:pt x="23074" y="0"/>
                  <a:pt x="51538" y="0"/>
                </a:cubicBezTo>
                <a:cubicBezTo>
                  <a:pt x="80001" y="0"/>
                  <a:pt x="103075" y="23074"/>
                  <a:pt x="103075" y="51538"/>
                </a:cubicBezTo>
                <a:close/>
              </a:path>
            </a:pathLst>
          </a:custGeom>
          <a:solidFill>
            <a:schemeClr val="accent3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88A1D562-F1DC-3599-648D-434FE45A4125}"/>
              </a:ext>
            </a:extLst>
          </p:cNvPr>
          <p:cNvSpPr/>
          <p:nvPr/>
        </p:nvSpPr>
        <p:spPr>
          <a:xfrm>
            <a:off x="3862466" y="4920068"/>
            <a:ext cx="150556" cy="150556"/>
          </a:xfrm>
          <a:custGeom>
            <a:avLst/>
            <a:gdLst>
              <a:gd name="connsiteX0" fmla="*/ 150536 w 150556"/>
              <a:gd name="connsiteY0" fmla="*/ 75106 h 150556"/>
              <a:gd name="connsiteX1" fmla="*/ 75377 w 150556"/>
              <a:gd name="connsiteY1" fmla="*/ 150503 h 150556"/>
              <a:gd name="connsiteX2" fmla="*/ -21 w 150556"/>
              <a:gd name="connsiteY2" fmla="*/ 75344 h 150556"/>
              <a:gd name="connsiteX3" fmla="*/ 75138 w 150556"/>
              <a:gd name="connsiteY3" fmla="*/ -53 h 150556"/>
              <a:gd name="connsiteX4" fmla="*/ 75258 w 150556"/>
              <a:gd name="connsiteY4" fmla="*/ -53 h 150556"/>
              <a:gd name="connsiteX5" fmla="*/ 150536 w 150556"/>
              <a:gd name="connsiteY5" fmla="*/ 75106 h 15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556" h="150556">
                <a:moveTo>
                  <a:pt x="150536" y="75106"/>
                </a:moveTo>
                <a:cubicBezTo>
                  <a:pt x="150608" y="116682"/>
                  <a:pt x="116953" y="150432"/>
                  <a:pt x="75377" y="150503"/>
                </a:cubicBezTo>
                <a:cubicBezTo>
                  <a:pt x="33801" y="150575"/>
                  <a:pt x="51" y="116920"/>
                  <a:pt x="-21" y="75344"/>
                </a:cubicBezTo>
                <a:cubicBezTo>
                  <a:pt x="-92" y="33768"/>
                  <a:pt x="33562" y="18"/>
                  <a:pt x="75138" y="-53"/>
                </a:cubicBezTo>
                <a:cubicBezTo>
                  <a:pt x="75174" y="-53"/>
                  <a:pt x="75222" y="-53"/>
                  <a:pt x="75258" y="-53"/>
                </a:cubicBezTo>
                <a:cubicBezTo>
                  <a:pt x="116786" y="-53"/>
                  <a:pt x="150464" y="33578"/>
                  <a:pt x="150536" y="75106"/>
                </a:cubicBezTo>
                <a:close/>
              </a:path>
            </a:pathLst>
          </a:custGeom>
          <a:solidFill>
            <a:schemeClr val="accent3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E13AAEC-82B3-9A60-F4B3-34DD5A9E475A}"/>
              </a:ext>
            </a:extLst>
          </p:cNvPr>
          <p:cNvSpPr/>
          <p:nvPr/>
        </p:nvSpPr>
        <p:spPr>
          <a:xfrm>
            <a:off x="1960109" y="4995346"/>
            <a:ext cx="1977754" cy="194697"/>
          </a:xfrm>
          <a:custGeom>
            <a:avLst/>
            <a:gdLst>
              <a:gd name="connsiteX0" fmla="*/ 1977755 w 1977754"/>
              <a:gd name="connsiteY0" fmla="*/ 0 h 194697"/>
              <a:gd name="connsiteX1" fmla="*/ 1782938 w 1977754"/>
              <a:gd name="connsiteY1" fmla="*/ 194698 h 194697"/>
              <a:gd name="connsiteX2" fmla="*/ 0 w 1977754"/>
              <a:gd name="connsiteY2" fmla="*/ 194698 h 1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754" h="194697">
                <a:moveTo>
                  <a:pt x="1977755" y="0"/>
                </a:moveTo>
                <a:lnTo>
                  <a:pt x="1782938" y="194698"/>
                </a:lnTo>
                <a:lnTo>
                  <a:pt x="0" y="194698"/>
                </a:lnTo>
              </a:path>
            </a:pathLst>
          </a:custGeom>
          <a:noFill/>
          <a:ln w="11927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061C010-96BB-2A69-125B-2973D3B6685D}"/>
              </a:ext>
            </a:extLst>
          </p:cNvPr>
          <p:cNvSpPr/>
          <p:nvPr/>
        </p:nvSpPr>
        <p:spPr>
          <a:xfrm>
            <a:off x="10182619" y="5138506"/>
            <a:ext cx="103075" cy="103075"/>
          </a:xfrm>
          <a:custGeom>
            <a:avLst/>
            <a:gdLst>
              <a:gd name="connsiteX0" fmla="*/ 103075 w 103075"/>
              <a:gd name="connsiteY0" fmla="*/ 51538 h 103075"/>
              <a:gd name="connsiteX1" fmla="*/ 51538 w 103075"/>
              <a:gd name="connsiteY1" fmla="*/ 103075 h 103075"/>
              <a:gd name="connsiteX2" fmla="*/ 0 w 103075"/>
              <a:gd name="connsiteY2" fmla="*/ 51538 h 103075"/>
              <a:gd name="connsiteX3" fmla="*/ 51538 w 103075"/>
              <a:gd name="connsiteY3" fmla="*/ 0 h 103075"/>
              <a:gd name="connsiteX4" fmla="*/ 103075 w 103075"/>
              <a:gd name="connsiteY4" fmla="*/ 51538 h 1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75" h="103075">
                <a:moveTo>
                  <a:pt x="103075" y="51538"/>
                </a:moveTo>
                <a:cubicBezTo>
                  <a:pt x="103075" y="80001"/>
                  <a:pt x="80001" y="103075"/>
                  <a:pt x="51538" y="103075"/>
                </a:cubicBezTo>
                <a:cubicBezTo>
                  <a:pt x="23074" y="103075"/>
                  <a:pt x="0" y="80001"/>
                  <a:pt x="0" y="51538"/>
                </a:cubicBezTo>
                <a:cubicBezTo>
                  <a:pt x="0" y="23074"/>
                  <a:pt x="23074" y="0"/>
                  <a:pt x="51538" y="0"/>
                </a:cubicBezTo>
                <a:cubicBezTo>
                  <a:pt x="80001" y="0"/>
                  <a:pt x="103075" y="23074"/>
                  <a:pt x="103075" y="51538"/>
                </a:cubicBezTo>
                <a:close/>
              </a:path>
            </a:pathLst>
          </a:custGeom>
          <a:solidFill>
            <a:schemeClr val="accent1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9B5A932-6144-1EA3-38CD-867C748BDF06}"/>
              </a:ext>
            </a:extLst>
          </p:cNvPr>
          <p:cNvSpPr/>
          <p:nvPr/>
        </p:nvSpPr>
        <p:spPr>
          <a:xfrm>
            <a:off x="8181243" y="4920187"/>
            <a:ext cx="150317" cy="150317"/>
          </a:xfrm>
          <a:custGeom>
            <a:avLst/>
            <a:gdLst>
              <a:gd name="connsiteX0" fmla="*/ 150318 w 150317"/>
              <a:gd name="connsiteY0" fmla="*/ 75159 h 150317"/>
              <a:gd name="connsiteX1" fmla="*/ 75159 w 150317"/>
              <a:gd name="connsiteY1" fmla="*/ 150318 h 150317"/>
              <a:gd name="connsiteX2" fmla="*/ 0 w 150317"/>
              <a:gd name="connsiteY2" fmla="*/ 75159 h 150317"/>
              <a:gd name="connsiteX3" fmla="*/ 75159 w 150317"/>
              <a:gd name="connsiteY3" fmla="*/ 0 h 150317"/>
              <a:gd name="connsiteX4" fmla="*/ 150318 w 150317"/>
              <a:gd name="connsiteY4" fmla="*/ 75159 h 15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17" h="150317">
                <a:moveTo>
                  <a:pt x="150318" y="75159"/>
                </a:moveTo>
                <a:cubicBezTo>
                  <a:pt x="150318" y="116668"/>
                  <a:pt x="116668" y="150318"/>
                  <a:pt x="75159" y="150318"/>
                </a:cubicBezTo>
                <a:cubicBezTo>
                  <a:pt x="33650" y="150318"/>
                  <a:pt x="0" y="116668"/>
                  <a:pt x="0" y="75159"/>
                </a:cubicBezTo>
                <a:cubicBezTo>
                  <a:pt x="0" y="33650"/>
                  <a:pt x="33650" y="0"/>
                  <a:pt x="75159" y="0"/>
                </a:cubicBezTo>
                <a:cubicBezTo>
                  <a:pt x="116668" y="0"/>
                  <a:pt x="150318" y="33650"/>
                  <a:pt x="150318" y="75159"/>
                </a:cubicBezTo>
                <a:close/>
              </a:path>
            </a:pathLst>
          </a:custGeom>
          <a:solidFill>
            <a:schemeClr val="accent1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828EB34B-DDCE-E359-3905-8E14A8C96EC1}"/>
              </a:ext>
            </a:extLst>
          </p:cNvPr>
          <p:cNvSpPr/>
          <p:nvPr/>
        </p:nvSpPr>
        <p:spPr>
          <a:xfrm>
            <a:off x="8256402" y="4995346"/>
            <a:ext cx="1977754" cy="194697"/>
          </a:xfrm>
          <a:custGeom>
            <a:avLst/>
            <a:gdLst>
              <a:gd name="connsiteX0" fmla="*/ 0 w 1977754"/>
              <a:gd name="connsiteY0" fmla="*/ 0 h 194697"/>
              <a:gd name="connsiteX1" fmla="*/ 194816 w 1977754"/>
              <a:gd name="connsiteY1" fmla="*/ 194698 h 194697"/>
              <a:gd name="connsiteX2" fmla="*/ 1977754 w 1977754"/>
              <a:gd name="connsiteY2" fmla="*/ 194698 h 1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754" h="194697">
                <a:moveTo>
                  <a:pt x="0" y="0"/>
                </a:moveTo>
                <a:lnTo>
                  <a:pt x="194816" y="194698"/>
                </a:lnTo>
                <a:lnTo>
                  <a:pt x="1977754" y="194698"/>
                </a:lnTo>
              </a:path>
            </a:pathLst>
          </a:custGeom>
          <a:noFill/>
          <a:ln w="1192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7A027-F334-0520-3885-10AE47F242C7}"/>
              </a:ext>
            </a:extLst>
          </p:cNvPr>
          <p:cNvSpPr txBox="1"/>
          <p:nvPr/>
        </p:nvSpPr>
        <p:spPr>
          <a:xfrm>
            <a:off x="0" y="41255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/>
                <a:cs typeface="+mj-cs"/>
              </a:rPr>
              <a:t>Theoretical Description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+mj-cs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451DAD-1DA9-2362-1211-F0A3371341E8}"/>
              </a:ext>
            </a:extLst>
          </p:cNvPr>
          <p:cNvSpPr txBox="1"/>
          <p:nvPr/>
        </p:nvSpPr>
        <p:spPr>
          <a:xfrm>
            <a:off x="1240127" y="4652375"/>
            <a:ext cx="305663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Lora"/>
                <a:cs typeface="Arial"/>
              </a:rPr>
              <a:t>Design dynamic resource allocation mechanism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2F9AE4-BCAE-C0F9-2572-3EA5703C3678}"/>
              </a:ext>
            </a:extLst>
          </p:cNvPr>
          <p:cNvSpPr txBox="1"/>
          <p:nvPr/>
        </p:nvSpPr>
        <p:spPr>
          <a:xfrm>
            <a:off x="8238198" y="2366906"/>
            <a:ext cx="2294680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Lora"/>
                <a:cs typeface="Arial"/>
              </a:rPr>
              <a:t>Develop an Adaptive CMKD Loss Function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E49134-87F9-4F75-FD4B-0DC43F114F69}"/>
              </a:ext>
            </a:extLst>
          </p:cNvPr>
          <p:cNvSpPr txBox="1"/>
          <p:nvPr/>
        </p:nvSpPr>
        <p:spPr>
          <a:xfrm>
            <a:off x="8459539" y="4628027"/>
            <a:ext cx="258888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Enable Real-Time Edge Deployment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72A22A-111D-F1ED-4332-910891D30494}"/>
              </a:ext>
            </a:extLst>
          </p:cNvPr>
          <p:cNvSpPr txBox="1"/>
          <p:nvPr/>
        </p:nvSpPr>
        <p:spPr>
          <a:xfrm>
            <a:off x="4831851" y="1083630"/>
            <a:ext cx="295227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Create lightweight feature alignment strategy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B47DF6-CA21-DB9F-1622-BAF9E5BDEDEE}"/>
              </a:ext>
            </a:extLst>
          </p:cNvPr>
          <p:cNvSpPr txBox="1"/>
          <p:nvPr/>
        </p:nvSpPr>
        <p:spPr>
          <a:xfrm>
            <a:off x="850332" y="2561559"/>
            <a:ext cx="3684669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Lora"/>
                <a:cs typeface="Arial"/>
              </a:rPr>
              <a:t>Develop modality-specific compression techniques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B532B4-A508-FE15-47CD-D5B57A0508AB}"/>
              </a:ext>
            </a:extLst>
          </p:cNvPr>
          <p:cNvSpPr txBox="1"/>
          <p:nvPr/>
        </p:nvSpPr>
        <p:spPr>
          <a:xfrm>
            <a:off x="4897492" y="1639788"/>
            <a:ext cx="2687187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 Feature matching, contrastive learning, latent space optimization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08F588-84DF-7FD9-00B9-01927967467B}"/>
              </a:ext>
            </a:extLst>
          </p:cNvPr>
          <p:cNvSpPr txBox="1"/>
          <p:nvPr/>
        </p:nvSpPr>
        <p:spPr>
          <a:xfrm>
            <a:off x="1240127" y="3054133"/>
            <a:ext cx="2930573" cy="6001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100" dirty="0">
                <a:solidFill>
                  <a:srgbClr val="404040"/>
                </a:solidFill>
                <a:latin typeface="Lora"/>
                <a:cs typeface="Arial"/>
              </a:rPr>
              <a:t>Quantization, pruning, knowledge distillation through </a:t>
            </a:r>
            <a:r>
              <a:rPr lang="en-GB" sz="1100" dirty="0" err="1">
                <a:solidFill>
                  <a:srgbClr val="404040"/>
                </a:solidFill>
                <a:latin typeface="Lora"/>
                <a:cs typeface="Arial"/>
              </a:rPr>
              <a:t>TensorRT</a:t>
            </a:r>
            <a:r>
              <a:rPr lang="en-GB" sz="1100" dirty="0">
                <a:solidFill>
                  <a:srgbClr val="404040"/>
                </a:solidFill>
                <a:latin typeface="Lora"/>
                <a:cs typeface="Arial"/>
              </a:rPr>
              <a:t>, </a:t>
            </a:r>
            <a:r>
              <a:rPr lang="en-GB" sz="1100" dirty="0" err="1">
                <a:solidFill>
                  <a:srgbClr val="404040"/>
                </a:solidFill>
                <a:latin typeface="Lora"/>
                <a:cs typeface="Arial"/>
              </a:rPr>
              <a:t>OpenVINO</a:t>
            </a:r>
            <a:r>
              <a:rPr lang="en-GB" sz="1100" dirty="0">
                <a:solidFill>
                  <a:srgbClr val="404040"/>
                </a:solidFill>
                <a:latin typeface="Lora"/>
                <a:cs typeface="Arial"/>
              </a:rPr>
              <a:t>, </a:t>
            </a:r>
            <a:r>
              <a:rPr lang="en-GB" sz="1100" dirty="0" err="1">
                <a:solidFill>
                  <a:srgbClr val="404040"/>
                </a:solidFill>
                <a:latin typeface="Lora"/>
                <a:cs typeface="Arial"/>
              </a:rPr>
              <a:t>Pytorch</a:t>
            </a:r>
            <a:r>
              <a:rPr lang="en-GB" sz="1100" dirty="0">
                <a:solidFill>
                  <a:srgbClr val="404040"/>
                </a:solidFill>
                <a:latin typeface="Lora"/>
                <a:cs typeface="Arial"/>
              </a:rPr>
              <a:t> FX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AB0AF7-5D43-23E4-8AC9-E0F2E7241BAC}"/>
              </a:ext>
            </a:extLst>
          </p:cNvPr>
          <p:cNvSpPr txBox="1"/>
          <p:nvPr/>
        </p:nvSpPr>
        <p:spPr>
          <a:xfrm>
            <a:off x="817965" y="5260612"/>
            <a:ext cx="3299004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 Adaptive scheduling, real-time optimization using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Kuberbnetes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 &amp; </a:t>
            </a:r>
            <a:r>
              <a:rPr lang="en-GB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PyTorch</a:t>
            </a:r>
            <a:r>
              <a:rPr lang="en-GB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 Profiler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B048D6-0FF2-2221-5EA3-7052E17ACC8B}"/>
              </a:ext>
            </a:extLst>
          </p:cNvPr>
          <p:cNvSpPr txBox="1"/>
          <p:nvPr/>
        </p:nvSpPr>
        <p:spPr>
          <a:xfrm>
            <a:off x="8348745" y="2977243"/>
            <a:ext cx="2231772" cy="6001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balances cross-entropy, knowledge distillation, and feature alignment. 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0E5207-A7CF-8E8B-8594-77CF13E07BD3}"/>
              </a:ext>
            </a:extLst>
          </p:cNvPr>
          <p:cNvSpPr txBox="1"/>
          <p:nvPr/>
        </p:nvSpPr>
        <p:spPr>
          <a:xfrm>
            <a:off x="8377232" y="5261113"/>
            <a:ext cx="3250144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>
                <a:solidFill>
                  <a:srgbClr val="404040"/>
                </a:solidFill>
                <a:latin typeface="Lora"/>
                <a:cs typeface="Arial"/>
              </a:rPr>
              <a:t>Optimize inference speed and memory usage </a:t>
            </a:r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9C7D667-ECAC-410B-82FF-97B852B3750B}"/>
              </a:ext>
            </a:extLst>
          </p:cNvPr>
          <p:cNvSpPr/>
          <p:nvPr/>
        </p:nvSpPr>
        <p:spPr>
          <a:xfrm rot="3180000">
            <a:off x="6067434" y="4965719"/>
            <a:ext cx="1047653" cy="1540281"/>
          </a:xfrm>
          <a:custGeom>
            <a:avLst/>
            <a:gdLst>
              <a:gd name="connsiteX0" fmla="*/ 650283 w 1047653"/>
              <a:gd name="connsiteY0" fmla="*/ 1540228 h 1540281"/>
              <a:gd name="connsiteX1" fmla="*/ -21 w 1047653"/>
              <a:gd name="connsiteY1" fmla="*/ 1019961 h 1540281"/>
              <a:gd name="connsiteX2" fmla="*/ 190859 w 1047653"/>
              <a:gd name="connsiteY2" fmla="*/ 183907 h 1540281"/>
              <a:gd name="connsiteX3" fmla="*/ 1003053 w 1047653"/>
              <a:gd name="connsiteY3" fmla="*/ -53 h 1540281"/>
              <a:gd name="connsiteX4" fmla="*/ 650283 w 1047653"/>
              <a:gd name="connsiteY4" fmla="*/ 1540228 h 154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653" h="1540281">
                <a:moveTo>
                  <a:pt x="650283" y="1540228"/>
                </a:moveTo>
                <a:lnTo>
                  <a:pt x="-21" y="1019961"/>
                </a:lnTo>
                <a:cubicBezTo>
                  <a:pt x="186254" y="784237"/>
                  <a:pt x="256379" y="477123"/>
                  <a:pt x="190859" y="183907"/>
                </a:cubicBezTo>
                <a:lnTo>
                  <a:pt x="1003053" y="-53"/>
                </a:lnTo>
                <a:cubicBezTo>
                  <a:pt x="1124512" y="540304"/>
                  <a:pt x="994809" y="1106597"/>
                  <a:pt x="650283" y="1540228"/>
                </a:cubicBezTo>
                <a:close/>
              </a:path>
            </a:pathLst>
          </a:custGeom>
          <a:solidFill>
            <a:srgbClr val="92D050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75A3B06-D497-F6D9-CE18-2F32E903F5C1}"/>
              </a:ext>
            </a:extLst>
          </p:cNvPr>
          <p:cNvSpPr/>
          <p:nvPr/>
        </p:nvSpPr>
        <p:spPr>
          <a:xfrm rot="3060000">
            <a:off x="6746602" y="6062998"/>
            <a:ext cx="268544" cy="273793"/>
          </a:xfrm>
          <a:custGeom>
            <a:avLst/>
            <a:gdLst>
              <a:gd name="connsiteX0" fmla="*/ 268545 w 268544"/>
              <a:gd name="connsiteY0" fmla="*/ 191357 h 273793"/>
              <a:gd name="connsiteX1" fmla="*/ 165708 w 268544"/>
              <a:gd name="connsiteY1" fmla="*/ 95678 h 273793"/>
              <a:gd name="connsiteX2" fmla="*/ 62871 w 268544"/>
              <a:gd name="connsiteY2" fmla="*/ 0 h 273793"/>
              <a:gd name="connsiteX3" fmla="*/ 31495 w 268544"/>
              <a:gd name="connsiteY3" fmla="*/ 136956 h 273793"/>
              <a:gd name="connsiteX4" fmla="*/ 0 w 268544"/>
              <a:gd name="connsiteY4" fmla="*/ 273793 h 273793"/>
              <a:gd name="connsiteX5" fmla="*/ 134332 w 268544"/>
              <a:gd name="connsiteY5" fmla="*/ 232635 h 273793"/>
              <a:gd name="connsiteX6" fmla="*/ 268545 w 268544"/>
              <a:gd name="connsiteY6" fmla="*/ 191357 h 27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544" h="273793">
                <a:moveTo>
                  <a:pt x="268545" y="191357"/>
                </a:moveTo>
                <a:lnTo>
                  <a:pt x="165708" y="95678"/>
                </a:lnTo>
                <a:lnTo>
                  <a:pt x="62871" y="0"/>
                </a:lnTo>
                <a:lnTo>
                  <a:pt x="31495" y="136956"/>
                </a:lnTo>
                <a:lnTo>
                  <a:pt x="0" y="273793"/>
                </a:lnTo>
                <a:lnTo>
                  <a:pt x="134332" y="232635"/>
                </a:lnTo>
                <a:lnTo>
                  <a:pt x="268545" y="191357"/>
                </a:lnTo>
                <a:close/>
              </a:path>
            </a:pathLst>
          </a:custGeom>
          <a:solidFill>
            <a:srgbClr val="92D050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FD1FA4D-0446-B34E-EB10-423A105017DD}"/>
              </a:ext>
            </a:extLst>
          </p:cNvPr>
          <p:cNvSpPr/>
          <p:nvPr/>
        </p:nvSpPr>
        <p:spPr>
          <a:xfrm>
            <a:off x="7355149" y="6088111"/>
            <a:ext cx="150317" cy="150317"/>
          </a:xfrm>
          <a:custGeom>
            <a:avLst/>
            <a:gdLst>
              <a:gd name="connsiteX0" fmla="*/ 150318 w 150317"/>
              <a:gd name="connsiteY0" fmla="*/ 75159 h 150317"/>
              <a:gd name="connsiteX1" fmla="*/ 75159 w 150317"/>
              <a:gd name="connsiteY1" fmla="*/ 150318 h 150317"/>
              <a:gd name="connsiteX2" fmla="*/ 0 w 150317"/>
              <a:gd name="connsiteY2" fmla="*/ 75159 h 150317"/>
              <a:gd name="connsiteX3" fmla="*/ 75159 w 150317"/>
              <a:gd name="connsiteY3" fmla="*/ 0 h 150317"/>
              <a:gd name="connsiteX4" fmla="*/ 150318 w 150317"/>
              <a:gd name="connsiteY4" fmla="*/ 75159 h 15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317" h="150317">
                <a:moveTo>
                  <a:pt x="150318" y="75159"/>
                </a:moveTo>
                <a:cubicBezTo>
                  <a:pt x="150318" y="116668"/>
                  <a:pt x="116668" y="150318"/>
                  <a:pt x="75159" y="150318"/>
                </a:cubicBezTo>
                <a:cubicBezTo>
                  <a:pt x="33650" y="150318"/>
                  <a:pt x="0" y="116668"/>
                  <a:pt x="0" y="75159"/>
                </a:cubicBezTo>
                <a:cubicBezTo>
                  <a:pt x="0" y="33650"/>
                  <a:pt x="33650" y="0"/>
                  <a:pt x="75159" y="0"/>
                </a:cubicBezTo>
                <a:cubicBezTo>
                  <a:pt x="116668" y="0"/>
                  <a:pt x="150318" y="33650"/>
                  <a:pt x="150318" y="75159"/>
                </a:cubicBezTo>
                <a:close/>
              </a:path>
            </a:pathLst>
          </a:custGeom>
          <a:solidFill>
            <a:srgbClr val="92D050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5834BEC-BFCD-5531-C3EB-FC9D3DDD4FFF}"/>
              </a:ext>
            </a:extLst>
          </p:cNvPr>
          <p:cNvSpPr/>
          <p:nvPr/>
        </p:nvSpPr>
        <p:spPr>
          <a:xfrm>
            <a:off x="7487280" y="6205999"/>
            <a:ext cx="1977754" cy="194697"/>
          </a:xfrm>
          <a:custGeom>
            <a:avLst/>
            <a:gdLst>
              <a:gd name="connsiteX0" fmla="*/ 0 w 1977754"/>
              <a:gd name="connsiteY0" fmla="*/ 0 h 194697"/>
              <a:gd name="connsiteX1" fmla="*/ 194816 w 1977754"/>
              <a:gd name="connsiteY1" fmla="*/ 194698 h 194697"/>
              <a:gd name="connsiteX2" fmla="*/ 1977754 w 1977754"/>
              <a:gd name="connsiteY2" fmla="*/ 194698 h 1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754" h="194697">
                <a:moveTo>
                  <a:pt x="0" y="0"/>
                </a:moveTo>
                <a:lnTo>
                  <a:pt x="194816" y="194698"/>
                </a:lnTo>
                <a:lnTo>
                  <a:pt x="1977754" y="194698"/>
                </a:lnTo>
              </a:path>
            </a:pathLst>
          </a:custGeom>
          <a:noFill/>
          <a:ln w="11927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BC9365-E471-050C-BFED-1744CD16FF1D}"/>
              </a:ext>
            </a:extLst>
          </p:cNvPr>
          <p:cNvSpPr txBox="1"/>
          <p:nvPr/>
        </p:nvSpPr>
        <p:spPr>
          <a:xfrm>
            <a:off x="7733746" y="5941318"/>
            <a:ext cx="2553279" cy="53034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cs typeface="Arial"/>
              </a:rPr>
              <a:t>Validate framework through real-world testing</a:t>
            </a:r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3083815-DBED-1E41-E36C-45642C696359}"/>
              </a:ext>
            </a:extLst>
          </p:cNvPr>
          <p:cNvSpPr/>
          <p:nvPr/>
        </p:nvSpPr>
        <p:spPr>
          <a:xfrm rot="6180000">
            <a:off x="4906863" y="4995312"/>
            <a:ext cx="1019167" cy="1404974"/>
          </a:xfrm>
          <a:custGeom>
            <a:avLst/>
            <a:gdLst>
              <a:gd name="connsiteX0" fmla="*/ 650283 w 1047653"/>
              <a:gd name="connsiteY0" fmla="*/ 1540228 h 1540281"/>
              <a:gd name="connsiteX1" fmla="*/ -21 w 1047653"/>
              <a:gd name="connsiteY1" fmla="*/ 1019961 h 1540281"/>
              <a:gd name="connsiteX2" fmla="*/ 190859 w 1047653"/>
              <a:gd name="connsiteY2" fmla="*/ 183907 h 1540281"/>
              <a:gd name="connsiteX3" fmla="*/ 1003053 w 1047653"/>
              <a:gd name="connsiteY3" fmla="*/ -53 h 1540281"/>
              <a:gd name="connsiteX4" fmla="*/ 650283 w 1047653"/>
              <a:gd name="connsiteY4" fmla="*/ 1540228 h 1540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7653" h="1540281">
                <a:moveTo>
                  <a:pt x="650283" y="1540228"/>
                </a:moveTo>
                <a:lnTo>
                  <a:pt x="-21" y="1019961"/>
                </a:lnTo>
                <a:cubicBezTo>
                  <a:pt x="186254" y="784237"/>
                  <a:pt x="256379" y="477123"/>
                  <a:pt x="190859" y="183907"/>
                </a:cubicBezTo>
                <a:lnTo>
                  <a:pt x="1003053" y="-53"/>
                </a:lnTo>
                <a:cubicBezTo>
                  <a:pt x="1124512" y="540304"/>
                  <a:pt x="994809" y="1106597"/>
                  <a:pt x="650283" y="1540228"/>
                </a:cubicBezTo>
                <a:close/>
              </a:path>
            </a:pathLst>
          </a:custGeom>
          <a:solidFill>
            <a:srgbClr val="002060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8E03FA0-156D-5BC3-FC07-CB85654E669E}"/>
              </a:ext>
            </a:extLst>
          </p:cNvPr>
          <p:cNvSpPr/>
          <p:nvPr/>
        </p:nvSpPr>
        <p:spPr>
          <a:xfrm rot="6480000">
            <a:off x="5094414" y="6020269"/>
            <a:ext cx="268544" cy="273793"/>
          </a:xfrm>
          <a:custGeom>
            <a:avLst/>
            <a:gdLst>
              <a:gd name="connsiteX0" fmla="*/ 268545 w 268544"/>
              <a:gd name="connsiteY0" fmla="*/ 191357 h 273793"/>
              <a:gd name="connsiteX1" fmla="*/ 165708 w 268544"/>
              <a:gd name="connsiteY1" fmla="*/ 95678 h 273793"/>
              <a:gd name="connsiteX2" fmla="*/ 62871 w 268544"/>
              <a:gd name="connsiteY2" fmla="*/ 0 h 273793"/>
              <a:gd name="connsiteX3" fmla="*/ 31495 w 268544"/>
              <a:gd name="connsiteY3" fmla="*/ 136956 h 273793"/>
              <a:gd name="connsiteX4" fmla="*/ 0 w 268544"/>
              <a:gd name="connsiteY4" fmla="*/ 273793 h 273793"/>
              <a:gd name="connsiteX5" fmla="*/ 134332 w 268544"/>
              <a:gd name="connsiteY5" fmla="*/ 232635 h 273793"/>
              <a:gd name="connsiteX6" fmla="*/ 268545 w 268544"/>
              <a:gd name="connsiteY6" fmla="*/ 191357 h 27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544" h="273793">
                <a:moveTo>
                  <a:pt x="268545" y="191357"/>
                </a:moveTo>
                <a:lnTo>
                  <a:pt x="165708" y="95678"/>
                </a:lnTo>
                <a:lnTo>
                  <a:pt x="62871" y="0"/>
                </a:lnTo>
                <a:lnTo>
                  <a:pt x="31495" y="136956"/>
                </a:lnTo>
                <a:lnTo>
                  <a:pt x="0" y="273793"/>
                </a:lnTo>
                <a:lnTo>
                  <a:pt x="134332" y="232635"/>
                </a:lnTo>
                <a:lnTo>
                  <a:pt x="268545" y="191357"/>
                </a:lnTo>
                <a:close/>
              </a:path>
            </a:pathLst>
          </a:custGeom>
          <a:solidFill>
            <a:srgbClr val="002060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5CF78BFB-6ABC-B449-B3F0-2DFD894712EC}"/>
              </a:ext>
            </a:extLst>
          </p:cNvPr>
          <p:cNvSpPr/>
          <p:nvPr/>
        </p:nvSpPr>
        <p:spPr>
          <a:xfrm>
            <a:off x="2720422" y="6377645"/>
            <a:ext cx="103075" cy="103075"/>
          </a:xfrm>
          <a:custGeom>
            <a:avLst/>
            <a:gdLst>
              <a:gd name="connsiteX0" fmla="*/ 103075 w 103075"/>
              <a:gd name="connsiteY0" fmla="*/ 51538 h 103075"/>
              <a:gd name="connsiteX1" fmla="*/ 51538 w 103075"/>
              <a:gd name="connsiteY1" fmla="*/ 103075 h 103075"/>
              <a:gd name="connsiteX2" fmla="*/ 0 w 103075"/>
              <a:gd name="connsiteY2" fmla="*/ 51538 h 103075"/>
              <a:gd name="connsiteX3" fmla="*/ 51538 w 103075"/>
              <a:gd name="connsiteY3" fmla="*/ 0 h 103075"/>
              <a:gd name="connsiteX4" fmla="*/ 103075 w 103075"/>
              <a:gd name="connsiteY4" fmla="*/ 51538 h 103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075" h="103075">
                <a:moveTo>
                  <a:pt x="103075" y="51538"/>
                </a:moveTo>
                <a:cubicBezTo>
                  <a:pt x="103075" y="80001"/>
                  <a:pt x="80001" y="103075"/>
                  <a:pt x="51538" y="103075"/>
                </a:cubicBezTo>
                <a:cubicBezTo>
                  <a:pt x="23074" y="103075"/>
                  <a:pt x="0" y="80001"/>
                  <a:pt x="0" y="51538"/>
                </a:cubicBezTo>
                <a:cubicBezTo>
                  <a:pt x="0" y="23074"/>
                  <a:pt x="23074" y="0"/>
                  <a:pt x="51538" y="0"/>
                </a:cubicBezTo>
                <a:cubicBezTo>
                  <a:pt x="80001" y="0"/>
                  <a:pt x="103075" y="23074"/>
                  <a:pt x="103075" y="51538"/>
                </a:cubicBezTo>
                <a:close/>
              </a:path>
            </a:pathLst>
          </a:custGeom>
          <a:solidFill>
            <a:schemeClr val="accent3"/>
          </a:solidFill>
          <a:ln w="1192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A85996D-6917-9FCE-93EC-54DFE5AA9EDF}"/>
              </a:ext>
            </a:extLst>
          </p:cNvPr>
          <p:cNvSpPr/>
          <p:nvPr/>
        </p:nvSpPr>
        <p:spPr>
          <a:xfrm>
            <a:off x="2771959" y="6234485"/>
            <a:ext cx="1977754" cy="194697"/>
          </a:xfrm>
          <a:custGeom>
            <a:avLst/>
            <a:gdLst>
              <a:gd name="connsiteX0" fmla="*/ 1977755 w 1977754"/>
              <a:gd name="connsiteY0" fmla="*/ 0 h 194697"/>
              <a:gd name="connsiteX1" fmla="*/ 1782938 w 1977754"/>
              <a:gd name="connsiteY1" fmla="*/ 194698 h 194697"/>
              <a:gd name="connsiteX2" fmla="*/ 0 w 1977754"/>
              <a:gd name="connsiteY2" fmla="*/ 194698 h 19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754" h="194697">
                <a:moveTo>
                  <a:pt x="1977755" y="0"/>
                </a:moveTo>
                <a:lnTo>
                  <a:pt x="1782938" y="194698"/>
                </a:lnTo>
                <a:lnTo>
                  <a:pt x="0" y="194698"/>
                </a:lnTo>
              </a:path>
            </a:pathLst>
          </a:custGeom>
          <a:noFill/>
          <a:ln w="11927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7E8A2E-ED38-724E-5659-3DA56C7C79C6}"/>
              </a:ext>
            </a:extLst>
          </p:cNvPr>
          <p:cNvSpPr txBox="1"/>
          <p:nvPr/>
        </p:nvSpPr>
        <p:spPr>
          <a:xfrm>
            <a:off x="776385" y="6100805"/>
            <a:ext cx="406269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400" b="1" dirty="0">
                <a:solidFill>
                  <a:srgbClr val="404040"/>
                </a:solidFill>
                <a:latin typeface="Lora"/>
                <a:cs typeface="Arial"/>
              </a:rPr>
              <a:t>Optimize cross-modal knowledge transfer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7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127FF-933D-8E78-1862-99B1D0ED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/>
                <a:cs typeface="+mj-cs"/>
              </a:rPr>
              <a:t>Analytical Description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j-cs"/>
              </a:rPr>
            </a:b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D37E5D3-FAAF-BEA3-6E65-A90865951B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654950"/>
                  </p:ext>
                </p:extLst>
              </p:nvPr>
            </p:nvGraphicFramePr>
            <p:xfrm>
              <a:off x="1577754" y="1027906"/>
              <a:ext cx="9036492" cy="567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8246">
                      <a:extLst>
                        <a:ext uri="{9D8B030D-6E8A-4147-A177-3AD203B41FA5}">
                          <a16:colId xmlns:a16="http://schemas.microsoft.com/office/drawing/2014/main" val="2957651973"/>
                        </a:ext>
                      </a:extLst>
                    </a:gridCol>
                    <a:gridCol w="4518246">
                      <a:extLst>
                        <a:ext uri="{9D8B030D-6E8A-4147-A177-3AD203B41FA5}">
                          <a16:colId xmlns:a16="http://schemas.microsoft.com/office/drawing/2014/main" val="1699150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Critical Formulae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Solving for: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465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I(X; Y) = H(X) - H(X|Y)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Mutual Info Maximization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6507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-log[exp(sim(f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)/τ) /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exp(sim(f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)/τ)]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Contrastive Learning Formula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966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distill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α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KL(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||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through Distillation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76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attention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||A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 A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||F</a:t>
                          </a:r>
                          <a:r>
                            <a:rPr lang="en-IN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Through Attention Maps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34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= α × C + β × M + γ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Energy Consumption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547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|D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∝ 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Representation in CMKD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691951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 = α × C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×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γ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×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δ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Inference Latency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702259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ACC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× 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LAT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kern="1200" baseline="-250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TAR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108289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w~Ω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task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(N(w, θ))]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on Once-for-All Networks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85714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overall prediction probability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699637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argmax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 Ω[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ACC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|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≤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avail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]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Optimal Subnetwork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767978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 = ACC - λ × COST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Hardware-Aware Automated Quantization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741361"/>
                      </a:ext>
                    </a:extLst>
                  </a:tr>
                  <a:tr h="168507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base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+ log</a:t>
                          </a:r>
                          <a:r>
                            <a:rPr lang="en-US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kern="1200" baseline="-250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max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800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λ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kern="1200" baseline="-250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i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)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α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 bit-width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52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D37E5D3-FAAF-BEA3-6E65-A90865951B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0654950"/>
                  </p:ext>
                </p:extLst>
              </p:nvPr>
            </p:nvGraphicFramePr>
            <p:xfrm>
              <a:off x="1577754" y="1027906"/>
              <a:ext cx="9036492" cy="56720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8246">
                      <a:extLst>
                        <a:ext uri="{9D8B030D-6E8A-4147-A177-3AD203B41FA5}">
                          <a16:colId xmlns:a16="http://schemas.microsoft.com/office/drawing/2014/main" val="2957651973"/>
                        </a:ext>
                      </a:extLst>
                    </a:gridCol>
                    <a:gridCol w="4518246">
                      <a:extLst>
                        <a:ext uri="{9D8B030D-6E8A-4147-A177-3AD203B41FA5}">
                          <a16:colId xmlns:a16="http://schemas.microsoft.com/office/drawing/2014/main" val="16991509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Critical Formulae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Solving for: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14652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I(X; Y) = H(X) - H(X|Y)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Mutual Info Maximization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65075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-log[exp(sim(f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)/τ) /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exp(sim(f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f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)/τ)]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Contrastive Learning Formula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9660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distill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α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KL(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|| 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through Distillation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6763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attention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||A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- A</a:t>
                          </a:r>
                          <a:r>
                            <a:rPr lang="en-IN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||F</a:t>
                          </a:r>
                          <a:r>
                            <a:rPr lang="en-IN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Through Attention Maps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7343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 = α × C + β × M + γ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 Energy Consumption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95472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|D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∝ 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)p(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</a:t>
                          </a:r>
                          <a:r>
                            <a:rPr lang="en-IN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|θ</a:t>
                          </a:r>
                          <a:r>
                            <a:rPr lang="en-IN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Representation in CMKD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06919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 = α × C</a:t>
                          </a:r>
                          <a:r>
                            <a:rPr lang="en-US" sz="1800" kern="1200" baseline="30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×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M</a:t>
                          </a:r>
                          <a:r>
                            <a:rPr lang="en-US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γ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×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</a:t>
                          </a:r>
                          <a:r>
                            <a:rPr lang="en-US" sz="1800" kern="1200" baseline="30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δ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Inference Latency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5702259"/>
                      </a:ext>
                    </a:extLst>
                  </a:tr>
                  <a:tr h="4863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" t="-670000" r="-100539" b="-40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Accuracy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1082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w~Ω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task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(N(w, θ))]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Learning on Once-for-All Networks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885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 P(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i|x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overall prediction probability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16996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optimal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argmax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baseline="-250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∈ Ω[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ACC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|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≤ </a:t>
                          </a:r>
                          <a:r>
                            <a:rPr lang="en-US" sz="1800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</a:t>
                          </a:r>
                          <a:r>
                            <a:rPr lang="en-US" sz="1800" kern="1200" baseline="-250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avail</a:t>
                          </a:r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]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Optimal Subnetwork Calculation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7679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 = ACC - λ × COST</a:t>
                          </a:r>
                          <a:r>
                            <a:rPr lang="en-IN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	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Hardware-Aware Automated Quantization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2741361"/>
                      </a:ext>
                    </a:extLst>
                  </a:tr>
                  <a:tr h="4917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" t="-1056790" r="-100539" b="-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Layer bit-width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67524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53426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CCC-F6B9-3CA6-F242-10883E4D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03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/>
              </a:rPr>
              <a:t>Software tools and Simulation Parameters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Cambria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38150ED-A77D-E789-3FC3-CE142EA28E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9018447"/>
              </p:ext>
            </p:extLst>
          </p:nvPr>
        </p:nvGraphicFramePr>
        <p:xfrm>
          <a:off x="1935746" y="1261087"/>
          <a:ext cx="92536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372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81641-E263-BDF0-DEDE-616BB2157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1D18AF-817F-4643-BF22-17964C890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F982C-079E-FD72-20DC-F9E4C8DC9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00738-04A5-9D50-2B6B-3191DEF7C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28951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Analysis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518E6E-72DD-18B5-76AE-8C62C5FE2E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703771"/>
              </p:ext>
            </p:extLst>
          </p:nvPr>
        </p:nvGraphicFramePr>
        <p:xfrm>
          <a:off x="3809999" y="613611"/>
          <a:ext cx="7884696" cy="5450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7365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1B695-770D-E03D-4A3A-BC22A8817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D72522-7ADF-56A2-E744-2FB7C38F8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857A8-774E-8457-A1E2-CBE6CF992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92ACD-BFB7-930B-3E53-3D8F3D06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28951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Resource Adaptation Performance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85CEF4-85F2-BF66-6797-0ED554372E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620779"/>
              </p:ext>
            </p:extLst>
          </p:nvPr>
        </p:nvGraphicFramePr>
        <p:xfrm>
          <a:off x="4062662" y="1251284"/>
          <a:ext cx="7042485" cy="4156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7317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6F731-61F0-5B09-DE67-40585940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26D248-DFB6-B421-D8B2-B7DD19F5E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AFBDC-2474-C0E6-F2B8-4570110B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0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BCC7A-DD90-7705-7675-2DCEF66B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2074363"/>
            <a:ext cx="2895129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Ablation Studies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15EC88-6300-8617-C09A-E94933A6C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6671218"/>
              </p:ext>
            </p:extLst>
          </p:nvPr>
        </p:nvGraphicFramePr>
        <p:xfrm>
          <a:off x="3809999" y="1143000"/>
          <a:ext cx="7487654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38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F6B45E-0464-5E7A-C5D0-1DB839708F92}"/>
              </a:ext>
            </a:extLst>
          </p:cNvPr>
          <p:cNvSpPr txBox="1"/>
          <p:nvPr/>
        </p:nvSpPr>
        <p:spPr>
          <a:xfrm>
            <a:off x="0" y="4125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I</a:t>
            </a:r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NTRODUCTION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9CB0DA1-88CA-F9E7-7A16-75C30D575055}"/>
              </a:ext>
            </a:extLst>
          </p:cNvPr>
          <p:cNvGrpSpPr/>
          <p:nvPr/>
        </p:nvGrpSpPr>
        <p:grpSpPr>
          <a:xfrm>
            <a:off x="1067746" y="1908361"/>
            <a:ext cx="10056508" cy="4704283"/>
            <a:chOff x="1069839" y="1832161"/>
            <a:chExt cx="10056508" cy="4704283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4D06990-10EE-3C98-2FC7-879A849C958C}"/>
                </a:ext>
              </a:extLst>
            </p:cNvPr>
            <p:cNvSpPr/>
            <p:nvPr/>
          </p:nvSpPr>
          <p:spPr>
            <a:xfrm>
              <a:off x="8798164" y="1832161"/>
              <a:ext cx="2328183" cy="1952449"/>
            </a:xfrm>
            <a:custGeom>
              <a:avLst/>
              <a:gdLst>
                <a:gd name="connsiteX0" fmla="*/ 824052 w 2328183"/>
                <a:gd name="connsiteY0" fmla="*/ -121 h 1952449"/>
                <a:gd name="connsiteX1" fmla="*/ -108 w 2328183"/>
                <a:gd name="connsiteY1" fmla="*/ 604083 h 1952449"/>
                <a:gd name="connsiteX2" fmla="*/ 397245 w 2328183"/>
                <a:gd name="connsiteY2" fmla="*/ 956716 h 1952449"/>
                <a:gd name="connsiteX3" fmla="*/ 417376 w 2328183"/>
                <a:gd name="connsiteY3" fmla="*/ 976036 h 1952449"/>
                <a:gd name="connsiteX4" fmla="*/ 397245 w 2328183"/>
                <a:gd name="connsiteY4" fmla="*/ 995492 h 1952449"/>
                <a:gd name="connsiteX5" fmla="*/ -108 w 2328183"/>
                <a:gd name="connsiteY5" fmla="*/ 1348124 h 1952449"/>
                <a:gd name="connsiteX6" fmla="*/ 824052 w 2328183"/>
                <a:gd name="connsiteY6" fmla="*/ 1952328 h 1952449"/>
                <a:gd name="connsiteX7" fmla="*/ 2328076 w 2328183"/>
                <a:gd name="connsiteY7" fmla="*/ 976036 h 1952449"/>
                <a:gd name="connsiteX8" fmla="*/ 824052 w 2328183"/>
                <a:gd name="connsiteY8" fmla="*/ -121 h 19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28183" h="1952449">
                  <a:moveTo>
                    <a:pt x="824052" y="-121"/>
                  </a:moveTo>
                  <a:cubicBezTo>
                    <a:pt x="451964" y="-121"/>
                    <a:pt x="133244" y="249424"/>
                    <a:pt x="-108" y="604083"/>
                  </a:cubicBezTo>
                  <a:cubicBezTo>
                    <a:pt x="219848" y="786209"/>
                    <a:pt x="380897" y="940908"/>
                    <a:pt x="397245" y="956716"/>
                  </a:cubicBezTo>
                  <a:lnTo>
                    <a:pt x="417376" y="976036"/>
                  </a:lnTo>
                  <a:lnTo>
                    <a:pt x="397245" y="995492"/>
                  </a:lnTo>
                  <a:cubicBezTo>
                    <a:pt x="380897" y="1011299"/>
                    <a:pt x="219848" y="1165998"/>
                    <a:pt x="-108" y="1348124"/>
                  </a:cubicBezTo>
                  <a:cubicBezTo>
                    <a:pt x="133514" y="1702783"/>
                    <a:pt x="452234" y="1952328"/>
                    <a:pt x="824052" y="1952328"/>
                  </a:cubicBezTo>
                  <a:cubicBezTo>
                    <a:pt x="1316521" y="1952328"/>
                    <a:pt x="2328076" y="976036"/>
                    <a:pt x="2328076" y="976036"/>
                  </a:cubicBezTo>
                  <a:cubicBezTo>
                    <a:pt x="2328076" y="976036"/>
                    <a:pt x="1316521" y="-121"/>
                    <a:pt x="824052" y="-121"/>
                  </a:cubicBezTo>
                  <a:close/>
                </a:path>
              </a:pathLst>
            </a:custGeom>
            <a:solidFill>
              <a:schemeClr val="accent3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3DB6E71-26E8-10AA-C4EA-2622B0F5C84F}"/>
                </a:ext>
              </a:extLst>
            </p:cNvPr>
            <p:cNvSpPr/>
            <p:nvPr/>
          </p:nvSpPr>
          <p:spPr>
            <a:xfrm>
              <a:off x="6859496" y="1832161"/>
              <a:ext cx="2316971" cy="1952449"/>
            </a:xfrm>
            <a:custGeom>
              <a:avLst/>
              <a:gdLst>
                <a:gd name="connsiteX0" fmla="*/ 812974 w 2316971"/>
                <a:gd name="connsiteY0" fmla="*/ -121 h 1952449"/>
                <a:gd name="connsiteX1" fmla="*/ -108 w 2316971"/>
                <a:gd name="connsiteY1" fmla="*/ 575305 h 1952449"/>
                <a:gd name="connsiteX2" fmla="*/ 432238 w 2316971"/>
                <a:gd name="connsiteY2" fmla="*/ 956716 h 1952449"/>
                <a:gd name="connsiteX3" fmla="*/ 452370 w 2316971"/>
                <a:gd name="connsiteY3" fmla="*/ 976036 h 1952449"/>
                <a:gd name="connsiteX4" fmla="*/ 432238 w 2316971"/>
                <a:gd name="connsiteY4" fmla="*/ 995492 h 1952449"/>
                <a:gd name="connsiteX5" fmla="*/ -108 w 2316971"/>
                <a:gd name="connsiteY5" fmla="*/ 1376767 h 1952449"/>
                <a:gd name="connsiteX6" fmla="*/ 812974 w 2316971"/>
                <a:gd name="connsiteY6" fmla="*/ 1952328 h 1952449"/>
                <a:gd name="connsiteX7" fmla="*/ 2316863 w 2316971"/>
                <a:gd name="connsiteY7" fmla="*/ 976036 h 1952449"/>
                <a:gd name="connsiteX8" fmla="*/ 812974 w 2316971"/>
                <a:gd name="connsiteY8" fmla="*/ -121 h 19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971" h="1952449">
                  <a:moveTo>
                    <a:pt x="812974" y="-121"/>
                  </a:moveTo>
                  <a:cubicBezTo>
                    <a:pt x="450883" y="-121"/>
                    <a:pt x="139594" y="236048"/>
                    <a:pt x="-108" y="575305"/>
                  </a:cubicBezTo>
                  <a:cubicBezTo>
                    <a:pt x="237413" y="769726"/>
                    <a:pt x="414810" y="940097"/>
                    <a:pt x="432238" y="956716"/>
                  </a:cubicBezTo>
                  <a:lnTo>
                    <a:pt x="452370" y="976036"/>
                  </a:lnTo>
                  <a:lnTo>
                    <a:pt x="432238" y="995492"/>
                  </a:lnTo>
                  <a:cubicBezTo>
                    <a:pt x="415080" y="1012110"/>
                    <a:pt x="237683" y="1182481"/>
                    <a:pt x="-108" y="1376767"/>
                  </a:cubicBezTo>
                  <a:cubicBezTo>
                    <a:pt x="139594" y="1716024"/>
                    <a:pt x="450883" y="1952328"/>
                    <a:pt x="812974" y="1952328"/>
                  </a:cubicBezTo>
                  <a:cubicBezTo>
                    <a:pt x="1305308" y="1952328"/>
                    <a:pt x="2316863" y="976036"/>
                    <a:pt x="2316863" y="976036"/>
                  </a:cubicBezTo>
                  <a:cubicBezTo>
                    <a:pt x="2316863" y="976036"/>
                    <a:pt x="1305713" y="-121"/>
                    <a:pt x="812974" y="-121"/>
                  </a:cubicBezTo>
                  <a:close/>
                </a:path>
              </a:pathLst>
            </a:custGeom>
            <a:solidFill>
              <a:schemeClr val="accent1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2718DC2-084A-8867-3C65-BEE3C16C2933}"/>
                </a:ext>
              </a:extLst>
            </p:cNvPr>
            <p:cNvSpPr/>
            <p:nvPr/>
          </p:nvSpPr>
          <p:spPr>
            <a:xfrm>
              <a:off x="4955822" y="1832161"/>
              <a:ext cx="2316970" cy="1952449"/>
            </a:xfrm>
            <a:custGeom>
              <a:avLst/>
              <a:gdLst>
                <a:gd name="connsiteX0" fmla="*/ 812973 w 2316970"/>
                <a:gd name="connsiteY0" fmla="*/ -121 h 1952449"/>
                <a:gd name="connsiteX1" fmla="*/ -108 w 2316970"/>
                <a:gd name="connsiteY1" fmla="*/ 575305 h 1952449"/>
                <a:gd name="connsiteX2" fmla="*/ 432238 w 2316970"/>
                <a:gd name="connsiteY2" fmla="*/ 956716 h 1952449"/>
                <a:gd name="connsiteX3" fmla="*/ 452369 w 2316970"/>
                <a:gd name="connsiteY3" fmla="*/ 976036 h 1952449"/>
                <a:gd name="connsiteX4" fmla="*/ 432238 w 2316970"/>
                <a:gd name="connsiteY4" fmla="*/ 995492 h 1952449"/>
                <a:gd name="connsiteX5" fmla="*/ -108 w 2316970"/>
                <a:gd name="connsiteY5" fmla="*/ 1376767 h 1952449"/>
                <a:gd name="connsiteX6" fmla="*/ 812973 w 2316970"/>
                <a:gd name="connsiteY6" fmla="*/ 1952328 h 1952449"/>
                <a:gd name="connsiteX7" fmla="*/ 2316863 w 2316970"/>
                <a:gd name="connsiteY7" fmla="*/ 976036 h 1952449"/>
                <a:gd name="connsiteX8" fmla="*/ 812973 w 2316970"/>
                <a:gd name="connsiteY8" fmla="*/ -121 h 19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970" h="1952449">
                  <a:moveTo>
                    <a:pt x="812973" y="-121"/>
                  </a:moveTo>
                  <a:cubicBezTo>
                    <a:pt x="451018" y="-121"/>
                    <a:pt x="139594" y="236048"/>
                    <a:pt x="-108" y="575305"/>
                  </a:cubicBezTo>
                  <a:cubicBezTo>
                    <a:pt x="237412" y="769726"/>
                    <a:pt x="414945" y="940097"/>
                    <a:pt x="432238" y="956716"/>
                  </a:cubicBezTo>
                  <a:lnTo>
                    <a:pt x="452369" y="976036"/>
                  </a:lnTo>
                  <a:lnTo>
                    <a:pt x="432238" y="995492"/>
                  </a:lnTo>
                  <a:cubicBezTo>
                    <a:pt x="415079" y="1012110"/>
                    <a:pt x="237547" y="1182481"/>
                    <a:pt x="-108" y="1376767"/>
                  </a:cubicBezTo>
                  <a:cubicBezTo>
                    <a:pt x="139594" y="1716024"/>
                    <a:pt x="451018" y="1952328"/>
                    <a:pt x="812973" y="1952328"/>
                  </a:cubicBezTo>
                  <a:cubicBezTo>
                    <a:pt x="1305442" y="1952328"/>
                    <a:pt x="2316863" y="976036"/>
                    <a:pt x="2316863" y="976036"/>
                  </a:cubicBezTo>
                  <a:cubicBezTo>
                    <a:pt x="2316863" y="976036"/>
                    <a:pt x="1305442" y="-121"/>
                    <a:pt x="812973" y="-121"/>
                  </a:cubicBezTo>
                  <a:close/>
                </a:path>
              </a:pathLst>
            </a:custGeom>
            <a:solidFill>
              <a:schemeClr val="accent4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C6A9248-7217-B48A-E0D0-7384B007BA67}"/>
                </a:ext>
              </a:extLst>
            </p:cNvPr>
            <p:cNvSpPr/>
            <p:nvPr/>
          </p:nvSpPr>
          <p:spPr>
            <a:xfrm>
              <a:off x="3052282" y="1832161"/>
              <a:ext cx="2316970" cy="1952449"/>
            </a:xfrm>
            <a:custGeom>
              <a:avLst/>
              <a:gdLst>
                <a:gd name="connsiteX0" fmla="*/ 812838 w 2316970"/>
                <a:gd name="connsiteY0" fmla="*/ -121 h 1952449"/>
                <a:gd name="connsiteX1" fmla="*/ -108 w 2316970"/>
                <a:gd name="connsiteY1" fmla="*/ 575305 h 1952449"/>
                <a:gd name="connsiteX2" fmla="*/ 432238 w 2316970"/>
                <a:gd name="connsiteY2" fmla="*/ 956716 h 1952449"/>
                <a:gd name="connsiteX3" fmla="*/ 452369 w 2316970"/>
                <a:gd name="connsiteY3" fmla="*/ 976036 h 1952449"/>
                <a:gd name="connsiteX4" fmla="*/ 432238 w 2316970"/>
                <a:gd name="connsiteY4" fmla="*/ 995492 h 1952449"/>
                <a:gd name="connsiteX5" fmla="*/ -108 w 2316970"/>
                <a:gd name="connsiteY5" fmla="*/ 1376767 h 1952449"/>
                <a:gd name="connsiteX6" fmla="*/ 812838 w 2316970"/>
                <a:gd name="connsiteY6" fmla="*/ 1952328 h 1952449"/>
                <a:gd name="connsiteX7" fmla="*/ 2316863 w 2316970"/>
                <a:gd name="connsiteY7" fmla="*/ 976036 h 1952449"/>
                <a:gd name="connsiteX8" fmla="*/ 812838 w 2316970"/>
                <a:gd name="connsiteY8" fmla="*/ -121 h 195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6970" h="1952449">
                  <a:moveTo>
                    <a:pt x="812838" y="-121"/>
                  </a:moveTo>
                  <a:cubicBezTo>
                    <a:pt x="450883" y="-121"/>
                    <a:pt x="139594" y="236048"/>
                    <a:pt x="-108" y="575305"/>
                  </a:cubicBezTo>
                  <a:cubicBezTo>
                    <a:pt x="237277" y="769726"/>
                    <a:pt x="414809" y="940097"/>
                    <a:pt x="432238" y="956716"/>
                  </a:cubicBezTo>
                  <a:lnTo>
                    <a:pt x="452369" y="976036"/>
                  </a:lnTo>
                  <a:lnTo>
                    <a:pt x="432238" y="995492"/>
                  </a:lnTo>
                  <a:cubicBezTo>
                    <a:pt x="415080" y="1012110"/>
                    <a:pt x="237547" y="1182481"/>
                    <a:pt x="-108" y="1376767"/>
                  </a:cubicBezTo>
                  <a:cubicBezTo>
                    <a:pt x="139594" y="1716024"/>
                    <a:pt x="450883" y="1952328"/>
                    <a:pt x="812838" y="1952328"/>
                  </a:cubicBezTo>
                  <a:cubicBezTo>
                    <a:pt x="1305308" y="1952328"/>
                    <a:pt x="2316863" y="976036"/>
                    <a:pt x="2316863" y="976036"/>
                  </a:cubicBezTo>
                  <a:cubicBezTo>
                    <a:pt x="2316863" y="976036"/>
                    <a:pt x="1305308" y="-121"/>
                    <a:pt x="812838" y="-121"/>
                  </a:cubicBezTo>
                  <a:close/>
                </a:path>
              </a:pathLst>
            </a:custGeom>
            <a:solidFill>
              <a:schemeClr val="accent2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3FDC51-E881-2D8B-87F9-DF81E90C5BAF}"/>
                </a:ext>
              </a:extLst>
            </p:cNvPr>
            <p:cNvSpPr/>
            <p:nvPr/>
          </p:nvSpPr>
          <p:spPr>
            <a:xfrm>
              <a:off x="1069839" y="1832431"/>
              <a:ext cx="2395738" cy="1952448"/>
            </a:xfrm>
            <a:custGeom>
              <a:avLst/>
              <a:gdLst>
                <a:gd name="connsiteX0" fmla="*/ 2395631 w 2395738"/>
                <a:gd name="connsiteY0" fmla="*/ 976036 h 1952448"/>
                <a:gd name="connsiteX1" fmla="*/ 891606 w 2395738"/>
                <a:gd name="connsiteY1" fmla="*/ 1952328 h 1952448"/>
                <a:gd name="connsiteX2" fmla="*/ -108 w 2395738"/>
                <a:gd name="connsiteY2" fmla="*/ 976036 h 1952448"/>
                <a:gd name="connsiteX3" fmla="*/ 891606 w 2395738"/>
                <a:gd name="connsiteY3" fmla="*/ -121 h 1952448"/>
                <a:gd name="connsiteX4" fmla="*/ 2395631 w 2395738"/>
                <a:gd name="connsiteY4" fmla="*/ 976036 h 1952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5738" h="1952448">
                  <a:moveTo>
                    <a:pt x="2395631" y="976036"/>
                  </a:moveTo>
                  <a:cubicBezTo>
                    <a:pt x="2395631" y="976036"/>
                    <a:pt x="1384076" y="1952328"/>
                    <a:pt x="891606" y="1952328"/>
                  </a:cubicBezTo>
                  <a:cubicBezTo>
                    <a:pt x="399137" y="1952328"/>
                    <a:pt x="-108" y="1515253"/>
                    <a:pt x="-108" y="976036"/>
                  </a:cubicBezTo>
                  <a:cubicBezTo>
                    <a:pt x="-108" y="436819"/>
                    <a:pt x="399137" y="-121"/>
                    <a:pt x="891606" y="-121"/>
                  </a:cubicBezTo>
                  <a:cubicBezTo>
                    <a:pt x="1384076" y="-121"/>
                    <a:pt x="2395631" y="976036"/>
                    <a:pt x="2395631" y="976036"/>
                  </a:cubicBezTo>
                  <a:close/>
                </a:path>
              </a:pathLst>
            </a:custGeom>
            <a:solidFill>
              <a:schemeClr val="accent5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2D1585-1FC7-E303-81F1-F90376FAF56A}"/>
                </a:ext>
              </a:extLst>
            </p:cNvPr>
            <p:cNvSpPr/>
            <p:nvPr/>
          </p:nvSpPr>
          <p:spPr>
            <a:xfrm>
              <a:off x="5723776" y="3782043"/>
              <a:ext cx="11484" cy="699725"/>
            </a:xfrm>
            <a:custGeom>
              <a:avLst/>
              <a:gdLst>
                <a:gd name="connsiteX0" fmla="*/ 0 w 11484"/>
                <a:gd name="connsiteY0" fmla="*/ 0 h 699725"/>
                <a:gd name="connsiteX1" fmla="*/ 11484 w 11484"/>
                <a:gd name="connsiteY1" fmla="*/ 0 h 699725"/>
                <a:gd name="connsiteX2" fmla="*/ 11484 w 11484"/>
                <a:gd name="connsiteY2" fmla="*/ 699725 h 699725"/>
                <a:gd name="connsiteX3" fmla="*/ 0 w 11484"/>
                <a:gd name="connsiteY3" fmla="*/ 699725 h 69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4" h="699725">
                  <a:moveTo>
                    <a:pt x="0" y="0"/>
                  </a:moveTo>
                  <a:lnTo>
                    <a:pt x="11484" y="0"/>
                  </a:lnTo>
                  <a:lnTo>
                    <a:pt x="11484" y="699725"/>
                  </a:lnTo>
                  <a:lnTo>
                    <a:pt x="0" y="699725"/>
                  </a:lnTo>
                  <a:close/>
                </a:path>
              </a:pathLst>
            </a:custGeom>
            <a:solidFill>
              <a:schemeClr val="accent4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6385B8D-0197-D575-F520-8D01DB964832}"/>
                </a:ext>
              </a:extLst>
            </p:cNvPr>
            <p:cNvSpPr/>
            <p:nvPr/>
          </p:nvSpPr>
          <p:spPr>
            <a:xfrm>
              <a:off x="5544218" y="4482579"/>
              <a:ext cx="371412" cy="185773"/>
            </a:xfrm>
            <a:custGeom>
              <a:avLst/>
              <a:gdLst>
                <a:gd name="connsiteX0" fmla="*/ 297130 w 371412"/>
                <a:gd name="connsiteY0" fmla="*/ 36088 h 185773"/>
                <a:gd name="connsiteX1" fmla="*/ 371304 w 371412"/>
                <a:gd name="connsiteY1" fmla="*/ 184707 h 185773"/>
                <a:gd name="connsiteX2" fmla="*/ 355227 w 371412"/>
                <a:gd name="connsiteY2" fmla="*/ 184707 h 185773"/>
                <a:gd name="connsiteX3" fmla="*/ 185058 w 371412"/>
                <a:gd name="connsiteY3" fmla="*/ 15484 h 185773"/>
                <a:gd name="connsiteX4" fmla="*/ 15835 w 371412"/>
                <a:gd name="connsiteY4" fmla="*/ 185653 h 185773"/>
                <a:gd name="connsiteX5" fmla="*/ -108 w 371412"/>
                <a:gd name="connsiteY5" fmla="*/ 185653 h 185773"/>
                <a:gd name="connsiteX6" fmla="*/ 185666 w 371412"/>
                <a:gd name="connsiteY6" fmla="*/ -121 h 185773"/>
                <a:gd name="connsiteX7" fmla="*/ 297130 w 371412"/>
                <a:gd name="connsiteY7" fmla="*/ 37034 h 185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412" h="185773">
                  <a:moveTo>
                    <a:pt x="297130" y="36088"/>
                  </a:moveTo>
                  <a:cubicBezTo>
                    <a:pt x="343824" y="71229"/>
                    <a:pt x="371291" y="126272"/>
                    <a:pt x="371304" y="184707"/>
                  </a:cubicBezTo>
                  <a:lnTo>
                    <a:pt x="355227" y="184707"/>
                  </a:lnTo>
                  <a:cubicBezTo>
                    <a:pt x="354970" y="90982"/>
                    <a:pt x="278782" y="15227"/>
                    <a:pt x="185058" y="15484"/>
                  </a:cubicBezTo>
                  <a:cubicBezTo>
                    <a:pt x="91333" y="15740"/>
                    <a:pt x="15578" y="91928"/>
                    <a:pt x="15835" y="185653"/>
                  </a:cubicBezTo>
                  <a:lnTo>
                    <a:pt x="-108" y="185653"/>
                  </a:lnTo>
                  <a:cubicBezTo>
                    <a:pt x="-108" y="83051"/>
                    <a:pt x="83065" y="-121"/>
                    <a:pt x="185666" y="-121"/>
                  </a:cubicBezTo>
                  <a:cubicBezTo>
                    <a:pt x="225861" y="-121"/>
                    <a:pt x="264974" y="12917"/>
                    <a:pt x="297130" y="37034"/>
                  </a:cubicBezTo>
                  <a:close/>
                </a:path>
              </a:pathLst>
            </a:custGeom>
            <a:solidFill>
              <a:schemeClr val="accent4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D29014C-D980-7CF3-63E3-4AE77B6545F2}"/>
                </a:ext>
              </a:extLst>
            </p:cNvPr>
            <p:cNvSpPr/>
            <p:nvPr/>
          </p:nvSpPr>
          <p:spPr>
            <a:xfrm>
              <a:off x="5605691" y="4538108"/>
              <a:ext cx="247790" cy="247789"/>
            </a:xfrm>
            <a:custGeom>
              <a:avLst/>
              <a:gdLst>
                <a:gd name="connsiteX0" fmla="*/ 247682 w 247790"/>
                <a:gd name="connsiteY0" fmla="*/ 123369 h 247789"/>
                <a:gd name="connsiteX1" fmla="*/ 124193 w 247790"/>
                <a:gd name="connsiteY1" fmla="*/ 247668 h 247789"/>
                <a:gd name="connsiteX2" fmla="*/ -107 w 247790"/>
                <a:gd name="connsiteY2" fmla="*/ 124179 h 247789"/>
                <a:gd name="connsiteX3" fmla="*/ 123382 w 247790"/>
                <a:gd name="connsiteY3" fmla="*/ -120 h 247789"/>
                <a:gd name="connsiteX4" fmla="*/ 247682 w 247790"/>
                <a:gd name="connsiteY4" fmla="*/ 123369 h 247789"/>
                <a:gd name="connsiteX5" fmla="*/ 247682 w 247790"/>
                <a:gd name="connsiteY5" fmla="*/ 123369 h 24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90" h="247789">
                  <a:moveTo>
                    <a:pt x="247682" y="123369"/>
                  </a:moveTo>
                  <a:cubicBezTo>
                    <a:pt x="247911" y="191788"/>
                    <a:pt x="192611" y="247438"/>
                    <a:pt x="124193" y="247668"/>
                  </a:cubicBezTo>
                  <a:cubicBezTo>
                    <a:pt x="55774" y="247884"/>
                    <a:pt x="122" y="192598"/>
                    <a:pt x="-107" y="124179"/>
                  </a:cubicBezTo>
                  <a:cubicBezTo>
                    <a:pt x="-323" y="55747"/>
                    <a:pt x="54963" y="109"/>
                    <a:pt x="123382" y="-120"/>
                  </a:cubicBezTo>
                  <a:cubicBezTo>
                    <a:pt x="191801" y="-350"/>
                    <a:pt x="247452" y="54936"/>
                    <a:pt x="247682" y="123369"/>
                  </a:cubicBezTo>
                  <a:cubicBezTo>
                    <a:pt x="247682" y="123369"/>
                    <a:pt x="247682" y="123369"/>
                    <a:pt x="247682" y="123369"/>
                  </a:cubicBezTo>
                  <a:close/>
                </a:path>
              </a:pathLst>
            </a:custGeom>
            <a:solidFill>
              <a:schemeClr val="accent4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DE70412-454D-45B7-A062-8FAB33B08CC5}"/>
                </a:ext>
              </a:extLst>
            </p:cNvPr>
            <p:cNvSpPr/>
            <p:nvPr/>
          </p:nvSpPr>
          <p:spPr>
            <a:xfrm>
              <a:off x="3820237" y="3783664"/>
              <a:ext cx="11484" cy="682431"/>
            </a:xfrm>
            <a:custGeom>
              <a:avLst/>
              <a:gdLst>
                <a:gd name="connsiteX0" fmla="*/ 0 w 11484"/>
                <a:gd name="connsiteY0" fmla="*/ 0 h 682431"/>
                <a:gd name="connsiteX1" fmla="*/ 11484 w 11484"/>
                <a:gd name="connsiteY1" fmla="*/ 0 h 682431"/>
                <a:gd name="connsiteX2" fmla="*/ 11484 w 11484"/>
                <a:gd name="connsiteY2" fmla="*/ 682432 h 682431"/>
                <a:gd name="connsiteX3" fmla="*/ 0 w 11484"/>
                <a:gd name="connsiteY3" fmla="*/ 682432 h 68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4" h="682431">
                  <a:moveTo>
                    <a:pt x="0" y="0"/>
                  </a:moveTo>
                  <a:lnTo>
                    <a:pt x="11484" y="0"/>
                  </a:lnTo>
                  <a:lnTo>
                    <a:pt x="11484" y="682432"/>
                  </a:lnTo>
                  <a:lnTo>
                    <a:pt x="0" y="682432"/>
                  </a:lnTo>
                  <a:close/>
                </a:path>
              </a:pathLst>
            </a:custGeom>
            <a:solidFill>
              <a:schemeClr val="accent2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F723112-13DA-57DA-0BD7-AE7A3284A9C5}"/>
                </a:ext>
              </a:extLst>
            </p:cNvPr>
            <p:cNvSpPr/>
            <p:nvPr/>
          </p:nvSpPr>
          <p:spPr>
            <a:xfrm>
              <a:off x="3639192" y="4466434"/>
              <a:ext cx="372088" cy="185571"/>
            </a:xfrm>
            <a:custGeom>
              <a:avLst/>
              <a:gdLst>
                <a:gd name="connsiteX0" fmla="*/ 298346 w 372088"/>
                <a:gd name="connsiteY0" fmla="*/ 36831 h 185571"/>
                <a:gd name="connsiteX1" fmla="*/ 371980 w 372088"/>
                <a:gd name="connsiteY1" fmla="*/ 185450 h 185571"/>
                <a:gd name="connsiteX2" fmla="*/ 355767 w 372088"/>
                <a:gd name="connsiteY2" fmla="*/ 185450 h 185571"/>
                <a:gd name="connsiteX3" fmla="*/ 186071 w 372088"/>
                <a:gd name="connsiteY3" fmla="*/ 15754 h 185571"/>
                <a:gd name="connsiteX4" fmla="*/ 16375 w 372088"/>
                <a:gd name="connsiteY4" fmla="*/ 185450 h 185571"/>
                <a:gd name="connsiteX5" fmla="*/ -108 w 372088"/>
                <a:gd name="connsiteY5" fmla="*/ 185450 h 185571"/>
                <a:gd name="connsiteX6" fmla="*/ 185869 w 372088"/>
                <a:gd name="connsiteY6" fmla="*/ -121 h 185571"/>
                <a:gd name="connsiteX7" fmla="*/ 297941 w 372088"/>
                <a:gd name="connsiteY7" fmla="*/ 37642 h 18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088" h="185571">
                  <a:moveTo>
                    <a:pt x="298346" y="36831"/>
                  </a:moveTo>
                  <a:cubicBezTo>
                    <a:pt x="344810" y="72108"/>
                    <a:pt x="372061" y="127110"/>
                    <a:pt x="371980" y="185450"/>
                  </a:cubicBezTo>
                  <a:lnTo>
                    <a:pt x="355767" y="185450"/>
                  </a:lnTo>
                  <a:cubicBezTo>
                    <a:pt x="355767" y="91726"/>
                    <a:pt x="279796" y="15754"/>
                    <a:pt x="186071" y="15754"/>
                  </a:cubicBezTo>
                  <a:cubicBezTo>
                    <a:pt x="92347" y="15754"/>
                    <a:pt x="16375" y="91726"/>
                    <a:pt x="16375" y="185450"/>
                  </a:cubicBezTo>
                  <a:lnTo>
                    <a:pt x="-108" y="185450"/>
                  </a:lnTo>
                  <a:cubicBezTo>
                    <a:pt x="0" y="82849"/>
                    <a:pt x="83267" y="-229"/>
                    <a:pt x="185869" y="-121"/>
                  </a:cubicBezTo>
                  <a:cubicBezTo>
                    <a:pt x="226334" y="-81"/>
                    <a:pt x="265691" y="13174"/>
                    <a:pt x="297941" y="37642"/>
                  </a:cubicBezTo>
                  <a:close/>
                </a:path>
              </a:pathLst>
            </a:custGeom>
            <a:solidFill>
              <a:schemeClr val="accent2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69DF57-01BA-871D-EB97-821CAB424F40}"/>
                </a:ext>
              </a:extLst>
            </p:cNvPr>
            <p:cNvSpPr/>
            <p:nvPr/>
          </p:nvSpPr>
          <p:spPr>
            <a:xfrm>
              <a:off x="3702152" y="4522166"/>
              <a:ext cx="247788" cy="247788"/>
            </a:xfrm>
            <a:custGeom>
              <a:avLst/>
              <a:gdLst>
                <a:gd name="connsiteX0" fmla="*/ 247681 w 247788"/>
                <a:gd name="connsiteY0" fmla="*/ 123908 h 247788"/>
                <a:gd name="connsiteX1" fmla="*/ 123651 w 247788"/>
                <a:gd name="connsiteY1" fmla="*/ 247668 h 247788"/>
                <a:gd name="connsiteX2" fmla="*/ -108 w 247788"/>
                <a:gd name="connsiteY2" fmla="*/ 123638 h 247788"/>
                <a:gd name="connsiteX3" fmla="*/ 123921 w 247788"/>
                <a:gd name="connsiteY3" fmla="*/ -121 h 247788"/>
                <a:gd name="connsiteX4" fmla="*/ 124057 w 247788"/>
                <a:gd name="connsiteY4" fmla="*/ -121 h 247788"/>
                <a:gd name="connsiteX5" fmla="*/ 247681 w 247788"/>
                <a:gd name="connsiteY5" fmla="*/ 123908 h 24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7788" h="247788">
                  <a:moveTo>
                    <a:pt x="247681" y="123908"/>
                  </a:moveTo>
                  <a:cubicBezTo>
                    <a:pt x="247599" y="192327"/>
                    <a:pt x="192070" y="247735"/>
                    <a:pt x="123651" y="247668"/>
                  </a:cubicBezTo>
                  <a:cubicBezTo>
                    <a:pt x="55233" y="247586"/>
                    <a:pt x="-189" y="192057"/>
                    <a:pt x="-108" y="123638"/>
                  </a:cubicBezTo>
                  <a:cubicBezTo>
                    <a:pt x="-27" y="55206"/>
                    <a:pt x="55503" y="-202"/>
                    <a:pt x="123921" y="-121"/>
                  </a:cubicBezTo>
                  <a:cubicBezTo>
                    <a:pt x="123962" y="-121"/>
                    <a:pt x="124016" y="-121"/>
                    <a:pt x="124057" y="-121"/>
                  </a:cubicBezTo>
                  <a:cubicBezTo>
                    <a:pt x="192435" y="28"/>
                    <a:pt x="247762" y="55530"/>
                    <a:pt x="247681" y="123908"/>
                  </a:cubicBezTo>
                  <a:close/>
                </a:path>
              </a:pathLst>
            </a:custGeom>
            <a:solidFill>
              <a:schemeClr val="accent2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BD9145-5A0B-F7B2-A7E5-595EAE396248}"/>
                </a:ext>
              </a:extLst>
            </p:cNvPr>
            <p:cNvSpPr/>
            <p:nvPr/>
          </p:nvSpPr>
          <p:spPr>
            <a:xfrm>
              <a:off x="1916562" y="3783529"/>
              <a:ext cx="11484" cy="689051"/>
            </a:xfrm>
            <a:custGeom>
              <a:avLst/>
              <a:gdLst>
                <a:gd name="connsiteX0" fmla="*/ 0 w 11484"/>
                <a:gd name="connsiteY0" fmla="*/ 0 h 689051"/>
                <a:gd name="connsiteX1" fmla="*/ 11484 w 11484"/>
                <a:gd name="connsiteY1" fmla="*/ 0 h 689051"/>
                <a:gd name="connsiteX2" fmla="*/ 11484 w 11484"/>
                <a:gd name="connsiteY2" fmla="*/ 689052 h 689051"/>
                <a:gd name="connsiteX3" fmla="*/ 0 w 11484"/>
                <a:gd name="connsiteY3" fmla="*/ 689052 h 68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4" h="689051">
                  <a:moveTo>
                    <a:pt x="0" y="0"/>
                  </a:moveTo>
                  <a:lnTo>
                    <a:pt x="11484" y="0"/>
                  </a:lnTo>
                  <a:lnTo>
                    <a:pt x="11484" y="689052"/>
                  </a:lnTo>
                  <a:lnTo>
                    <a:pt x="0" y="689052"/>
                  </a:lnTo>
                  <a:close/>
                </a:path>
              </a:pathLst>
            </a:custGeom>
            <a:solidFill>
              <a:schemeClr val="accent5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E4A807-DFE5-EC29-1F9F-965DD0925C44}"/>
                </a:ext>
              </a:extLst>
            </p:cNvPr>
            <p:cNvSpPr/>
            <p:nvPr/>
          </p:nvSpPr>
          <p:spPr>
            <a:xfrm>
              <a:off x="1735923" y="4472000"/>
              <a:ext cx="371684" cy="186219"/>
            </a:xfrm>
            <a:custGeom>
              <a:avLst/>
              <a:gdLst>
                <a:gd name="connsiteX0" fmla="*/ 298076 w 371684"/>
                <a:gd name="connsiteY0" fmla="*/ 37480 h 186219"/>
                <a:gd name="connsiteX1" fmla="*/ 371575 w 371684"/>
                <a:gd name="connsiteY1" fmla="*/ 186099 h 186219"/>
                <a:gd name="connsiteX2" fmla="*/ 355362 w 371684"/>
                <a:gd name="connsiteY2" fmla="*/ 186099 h 186219"/>
                <a:gd name="connsiteX3" fmla="*/ 186004 w 371684"/>
                <a:gd name="connsiteY3" fmla="*/ 16065 h 186219"/>
                <a:gd name="connsiteX4" fmla="*/ 15970 w 371684"/>
                <a:gd name="connsiteY4" fmla="*/ 185423 h 186219"/>
                <a:gd name="connsiteX5" fmla="*/ -108 w 371684"/>
                <a:gd name="connsiteY5" fmla="*/ 185423 h 186219"/>
                <a:gd name="connsiteX6" fmla="*/ 185625 w 371684"/>
                <a:gd name="connsiteY6" fmla="*/ -121 h 186219"/>
                <a:gd name="connsiteX7" fmla="*/ 298076 w 371684"/>
                <a:gd name="connsiteY7" fmla="*/ 37885 h 186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684" h="186219">
                  <a:moveTo>
                    <a:pt x="298076" y="37480"/>
                  </a:moveTo>
                  <a:cubicBezTo>
                    <a:pt x="344594" y="72689"/>
                    <a:pt x="371831" y="127759"/>
                    <a:pt x="371575" y="186099"/>
                  </a:cubicBezTo>
                  <a:lnTo>
                    <a:pt x="355362" y="186099"/>
                  </a:lnTo>
                  <a:cubicBezTo>
                    <a:pt x="355551" y="92374"/>
                    <a:pt x="279728" y="16254"/>
                    <a:pt x="186004" y="16065"/>
                  </a:cubicBezTo>
                  <a:cubicBezTo>
                    <a:pt x="92279" y="15876"/>
                    <a:pt x="16159" y="91699"/>
                    <a:pt x="15970" y="185423"/>
                  </a:cubicBezTo>
                  <a:lnTo>
                    <a:pt x="-108" y="185423"/>
                  </a:lnTo>
                  <a:cubicBezTo>
                    <a:pt x="-54" y="82903"/>
                    <a:pt x="83105" y="-175"/>
                    <a:pt x="185625" y="-121"/>
                  </a:cubicBezTo>
                  <a:cubicBezTo>
                    <a:pt x="226252" y="-107"/>
                    <a:pt x="265758" y="13255"/>
                    <a:pt x="298076" y="37885"/>
                  </a:cubicBezTo>
                  <a:close/>
                </a:path>
              </a:pathLst>
            </a:custGeom>
            <a:solidFill>
              <a:schemeClr val="accent5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3CDB21D-A181-3117-9276-87C7C56F30FD}"/>
                </a:ext>
              </a:extLst>
            </p:cNvPr>
            <p:cNvSpPr/>
            <p:nvPr/>
          </p:nvSpPr>
          <p:spPr>
            <a:xfrm>
              <a:off x="1797802" y="4528111"/>
              <a:ext cx="247789" cy="247789"/>
            </a:xfrm>
            <a:custGeom>
              <a:avLst/>
              <a:gdLst>
                <a:gd name="connsiteX0" fmla="*/ 247681 w 247789"/>
                <a:gd name="connsiteY0" fmla="*/ 124179 h 247789"/>
                <a:gd name="connsiteX1" fmla="*/ 123382 w 247789"/>
                <a:gd name="connsiteY1" fmla="*/ 247668 h 247789"/>
                <a:gd name="connsiteX2" fmla="*/ -107 w 247789"/>
                <a:gd name="connsiteY2" fmla="*/ 123368 h 247789"/>
                <a:gd name="connsiteX3" fmla="*/ 124057 w 247789"/>
                <a:gd name="connsiteY3" fmla="*/ -121 h 247789"/>
                <a:gd name="connsiteX4" fmla="*/ 247681 w 247789"/>
                <a:gd name="connsiteY4" fmla="*/ 124179 h 24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89" h="247789">
                  <a:moveTo>
                    <a:pt x="247681" y="124179"/>
                  </a:moveTo>
                  <a:cubicBezTo>
                    <a:pt x="247452" y="192597"/>
                    <a:pt x="191800" y="247897"/>
                    <a:pt x="123382" y="247668"/>
                  </a:cubicBezTo>
                  <a:cubicBezTo>
                    <a:pt x="54963" y="247438"/>
                    <a:pt x="-323" y="191787"/>
                    <a:pt x="-107" y="123368"/>
                  </a:cubicBezTo>
                  <a:cubicBezTo>
                    <a:pt x="122" y="54990"/>
                    <a:pt x="55692" y="-270"/>
                    <a:pt x="124057" y="-121"/>
                  </a:cubicBezTo>
                  <a:cubicBezTo>
                    <a:pt x="192503" y="109"/>
                    <a:pt x="247830" y="55733"/>
                    <a:pt x="247681" y="124179"/>
                  </a:cubicBezTo>
                  <a:close/>
                </a:path>
              </a:pathLst>
            </a:custGeom>
            <a:solidFill>
              <a:schemeClr val="accent5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64D8F7-3BFF-402E-5EC5-72D973D249CD}"/>
                </a:ext>
              </a:extLst>
            </p:cNvPr>
            <p:cNvSpPr/>
            <p:nvPr/>
          </p:nvSpPr>
          <p:spPr>
            <a:xfrm>
              <a:off x="9577332" y="3781097"/>
              <a:ext cx="11484" cy="681620"/>
            </a:xfrm>
            <a:custGeom>
              <a:avLst/>
              <a:gdLst>
                <a:gd name="connsiteX0" fmla="*/ 0 w 11484"/>
                <a:gd name="connsiteY0" fmla="*/ 0 h 681620"/>
                <a:gd name="connsiteX1" fmla="*/ 11484 w 11484"/>
                <a:gd name="connsiteY1" fmla="*/ 0 h 681620"/>
                <a:gd name="connsiteX2" fmla="*/ 11484 w 11484"/>
                <a:gd name="connsiteY2" fmla="*/ 681621 h 681620"/>
                <a:gd name="connsiteX3" fmla="*/ 0 w 11484"/>
                <a:gd name="connsiteY3" fmla="*/ 681621 h 68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4" h="681620">
                  <a:moveTo>
                    <a:pt x="0" y="0"/>
                  </a:moveTo>
                  <a:lnTo>
                    <a:pt x="11484" y="0"/>
                  </a:lnTo>
                  <a:lnTo>
                    <a:pt x="11484" y="681621"/>
                  </a:lnTo>
                  <a:lnTo>
                    <a:pt x="0" y="681621"/>
                  </a:lnTo>
                  <a:close/>
                </a:path>
              </a:pathLst>
            </a:custGeom>
            <a:solidFill>
              <a:schemeClr val="accent3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5FF8A0-669B-7782-BEAA-3AB85F93851D}"/>
                </a:ext>
              </a:extLst>
            </p:cNvPr>
            <p:cNvSpPr/>
            <p:nvPr/>
          </p:nvSpPr>
          <p:spPr>
            <a:xfrm>
              <a:off x="9396962" y="4462745"/>
              <a:ext cx="371684" cy="186287"/>
            </a:xfrm>
            <a:custGeom>
              <a:avLst/>
              <a:gdLst>
                <a:gd name="connsiteX0" fmla="*/ 297807 w 371684"/>
                <a:gd name="connsiteY0" fmla="*/ 37548 h 186287"/>
                <a:gd name="connsiteX1" fmla="*/ 371576 w 371684"/>
                <a:gd name="connsiteY1" fmla="*/ 186167 h 186287"/>
                <a:gd name="connsiteX2" fmla="*/ 355498 w 371684"/>
                <a:gd name="connsiteY2" fmla="*/ 186167 h 186287"/>
                <a:gd name="connsiteX3" fmla="*/ 185802 w 371684"/>
                <a:gd name="connsiteY3" fmla="*/ 16471 h 186287"/>
                <a:gd name="connsiteX4" fmla="*/ 16106 w 371684"/>
                <a:gd name="connsiteY4" fmla="*/ 186167 h 186287"/>
                <a:gd name="connsiteX5" fmla="*/ -107 w 371684"/>
                <a:gd name="connsiteY5" fmla="*/ 186167 h 186287"/>
                <a:gd name="connsiteX6" fmla="*/ 185154 w 371684"/>
                <a:gd name="connsiteY6" fmla="*/ -120 h 186287"/>
                <a:gd name="connsiteX7" fmla="*/ 297807 w 371684"/>
                <a:gd name="connsiteY7" fmla="*/ 37548 h 18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684" h="186287">
                  <a:moveTo>
                    <a:pt x="297807" y="37548"/>
                  </a:moveTo>
                  <a:cubicBezTo>
                    <a:pt x="344406" y="72730"/>
                    <a:pt x="371725" y="127787"/>
                    <a:pt x="371576" y="186167"/>
                  </a:cubicBezTo>
                  <a:lnTo>
                    <a:pt x="355498" y="186167"/>
                  </a:lnTo>
                  <a:cubicBezTo>
                    <a:pt x="355498" y="92442"/>
                    <a:pt x="279527" y="16471"/>
                    <a:pt x="185802" y="16471"/>
                  </a:cubicBezTo>
                  <a:cubicBezTo>
                    <a:pt x="92077" y="16471"/>
                    <a:pt x="16106" y="92442"/>
                    <a:pt x="16106" y="186167"/>
                  </a:cubicBezTo>
                  <a:lnTo>
                    <a:pt x="-107" y="186167"/>
                  </a:lnTo>
                  <a:cubicBezTo>
                    <a:pt x="-391" y="83566"/>
                    <a:pt x="82553" y="163"/>
                    <a:pt x="185154" y="-120"/>
                  </a:cubicBezTo>
                  <a:cubicBezTo>
                    <a:pt x="225821" y="-228"/>
                    <a:pt x="265394" y="12999"/>
                    <a:pt x="297807" y="37548"/>
                  </a:cubicBezTo>
                  <a:close/>
                </a:path>
              </a:pathLst>
            </a:custGeom>
            <a:solidFill>
              <a:schemeClr val="accent3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57A26F0-C449-AD66-B571-B87BABD48B19}"/>
                </a:ext>
              </a:extLst>
            </p:cNvPr>
            <p:cNvSpPr/>
            <p:nvPr/>
          </p:nvSpPr>
          <p:spPr>
            <a:xfrm>
              <a:off x="9458978" y="4519329"/>
              <a:ext cx="247788" cy="247788"/>
            </a:xfrm>
            <a:custGeom>
              <a:avLst/>
              <a:gdLst>
                <a:gd name="connsiteX0" fmla="*/ 247681 w 247788"/>
                <a:gd name="connsiteY0" fmla="*/ 123638 h 247788"/>
                <a:gd name="connsiteX1" fmla="*/ 123921 w 247788"/>
                <a:gd name="connsiteY1" fmla="*/ 247667 h 247788"/>
                <a:gd name="connsiteX2" fmla="*/ -108 w 247788"/>
                <a:gd name="connsiteY2" fmla="*/ 123908 h 247788"/>
                <a:gd name="connsiteX3" fmla="*/ 123651 w 247788"/>
                <a:gd name="connsiteY3" fmla="*/ -121 h 247788"/>
                <a:gd name="connsiteX4" fmla="*/ 247681 w 247788"/>
                <a:gd name="connsiteY4" fmla="*/ 123638 h 24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88" h="247788">
                  <a:moveTo>
                    <a:pt x="247681" y="123638"/>
                  </a:moveTo>
                  <a:cubicBezTo>
                    <a:pt x="247762" y="192057"/>
                    <a:pt x="192341" y="247586"/>
                    <a:pt x="123921" y="247667"/>
                  </a:cubicBezTo>
                  <a:cubicBezTo>
                    <a:pt x="55503" y="247748"/>
                    <a:pt x="-27" y="192327"/>
                    <a:pt x="-108" y="123908"/>
                  </a:cubicBezTo>
                  <a:cubicBezTo>
                    <a:pt x="-175" y="55489"/>
                    <a:pt x="55233" y="-40"/>
                    <a:pt x="123651" y="-121"/>
                  </a:cubicBezTo>
                  <a:cubicBezTo>
                    <a:pt x="192043" y="-121"/>
                    <a:pt x="247532" y="55246"/>
                    <a:pt x="247681" y="123638"/>
                  </a:cubicBezTo>
                  <a:close/>
                </a:path>
              </a:pathLst>
            </a:custGeom>
            <a:solidFill>
              <a:schemeClr val="accent3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CBDF6CF-CFB5-9B88-9147-FC2A7CD22643}"/>
                </a:ext>
              </a:extLst>
            </p:cNvPr>
            <p:cNvSpPr/>
            <p:nvPr/>
          </p:nvSpPr>
          <p:spPr>
            <a:xfrm>
              <a:off x="7627451" y="3782854"/>
              <a:ext cx="11484" cy="679999"/>
            </a:xfrm>
            <a:custGeom>
              <a:avLst/>
              <a:gdLst>
                <a:gd name="connsiteX0" fmla="*/ 0 w 11484"/>
                <a:gd name="connsiteY0" fmla="*/ 0 h 679999"/>
                <a:gd name="connsiteX1" fmla="*/ 11484 w 11484"/>
                <a:gd name="connsiteY1" fmla="*/ 0 h 679999"/>
                <a:gd name="connsiteX2" fmla="*/ 11484 w 11484"/>
                <a:gd name="connsiteY2" fmla="*/ 680000 h 679999"/>
                <a:gd name="connsiteX3" fmla="*/ 0 w 11484"/>
                <a:gd name="connsiteY3" fmla="*/ 680000 h 67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84" h="679999">
                  <a:moveTo>
                    <a:pt x="0" y="0"/>
                  </a:moveTo>
                  <a:lnTo>
                    <a:pt x="11484" y="0"/>
                  </a:lnTo>
                  <a:lnTo>
                    <a:pt x="11484" y="680000"/>
                  </a:lnTo>
                  <a:lnTo>
                    <a:pt x="0" y="680000"/>
                  </a:lnTo>
                  <a:close/>
                </a:path>
              </a:pathLst>
            </a:custGeom>
            <a:solidFill>
              <a:schemeClr val="accent1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27609E1-F961-0A95-83D2-9670B681B7FB}"/>
                </a:ext>
              </a:extLst>
            </p:cNvPr>
            <p:cNvSpPr/>
            <p:nvPr/>
          </p:nvSpPr>
          <p:spPr>
            <a:xfrm>
              <a:off x="7447214" y="4462581"/>
              <a:ext cx="371685" cy="186721"/>
            </a:xfrm>
            <a:custGeom>
              <a:avLst/>
              <a:gdLst>
                <a:gd name="connsiteX0" fmla="*/ 297133 w 371685"/>
                <a:gd name="connsiteY0" fmla="*/ 37171 h 186721"/>
                <a:gd name="connsiteX1" fmla="*/ 371577 w 371685"/>
                <a:gd name="connsiteY1" fmla="*/ 185115 h 186721"/>
                <a:gd name="connsiteX2" fmla="*/ 355500 w 371685"/>
                <a:gd name="connsiteY2" fmla="*/ 185115 h 186721"/>
                <a:gd name="connsiteX3" fmla="*/ 185061 w 371685"/>
                <a:gd name="connsiteY3" fmla="*/ 16162 h 186721"/>
                <a:gd name="connsiteX4" fmla="*/ 16108 w 371685"/>
                <a:gd name="connsiteY4" fmla="*/ 186601 h 186721"/>
                <a:gd name="connsiteX5" fmla="*/ -105 w 371685"/>
                <a:gd name="connsiteY5" fmla="*/ 186601 h 186721"/>
                <a:gd name="connsiteX6" fmla="*/ 184723 w 371685"/>
                <a:gd name="connsiteY6" fmla="*/ -119 h 186721"/>
                <a:gd name="connsiteX7" fmla="*/ 297133 w 371685"/>
                <a:gd name="connsiteY7" fmla="*/ 37036 h 186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1685" h="186721">
                  <a:moveTo>
                    <a:pt x="297133" y="37171"/>
                  </a:moveTo>
                  <a:cubicBezTo>
                    <a:pt x="343772" y="72083"/>
                    <a:pt x="371334" y="126856"/>
                    <a:pt x="371577" y="185115"/>
                  </a:cubicBezTo>
                  <a:lnTo>
                    <a:pt x="355500" y="185115"/>
                  </a:lnTo>
                  <a:cubicBezTo>
                    <a:pt x="355095" y="91390"/>
                    <a:pt x="278785" y="15756"/>
                    <a:pt x="185061" y="16162"/>
                  </a:cubicBezTo>
                  <a:cubicBezTo>
                    <a:pt x="91336" y="16567"/>
                    <a:pt x="15703" y="92876"/>
                    <a:pt x="16108" y="186601"/>
                  </a:cubicBezTo>
                  <a:lnTo>
                    <a:pt x="-105" y="186601"/>
                  </a:lnTo>
                  <a:cubicBezTo>
                    <a:pt x="-632" y="83999"/>
                    <a:pt x="82121" y="408"/>
                    <a:pt x="184723" y="-119"/>
                  </a:cubicBezTo>
                  <a:cubicBezTo>
                    <a:pt x="225242" y="-322"/>
                    <a:pt x="264720" y="12717"/>
                    <a:pt x="297133" y="37036"/>
                  </a:cubicBezTo>
                  <a:close/>
                </a:path>
              </a:pathLst>
            </a:custGeom>
            <a:solidFill>
              <a:schemeClr val="accent1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926D6C-17CE-11BD-0034-2970F8B7F213}"/>
                </a:ext>
              </a:extLst>
            </p:cNvPr>
            <p:cNvSpPr/>
            <p:nvPr/>
          </p:nvSpPr>
          <p:spPr>
            <a:xfrm>
              <a:off x="7509230" y="4519058"/>
              <a:ext cx="247791" cy="247790"/>
            </a:xfrm>
            <a:custGeom>
              <a:avLst/>
              <a:gdLst>
                <a:gd name="connsiteX0" fmla="*/ 247682 w 247791"/>
                <a:gd name="connsiteY0" fmla="*/ 123234 h 247790"/>
                <a:gd name="connsiteX1" fmla="*/ 124328 w 247791"/>
                <a:gd name="connsiteY1" fmla="*/ 247668 h 247790"/>
                <a:gd name="connsiteX2" fmla="*/ -107 w 247791"/>
                <a:gd name="connsiteY2" fmla="*/ 124314 h 247790"/>
                <a:gd name="connsiteX3" fmla="*/ 123247 w 247791"/>
                <a:gd name="connsiteY3" fmla="*/ -120 h 247790"/>
                <a:gd name="connsiteX4" fmla="*/ 247682 w 247791"/>
                <a:gd name="connsiteY4" fmla="*/ 123234 h 24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91" h="247790">
                  <a:moveTo>
                    <a:pt x="247682" y="123234"/>
                  </a:moveTo>
                  <a:cubicBezTo>
                    <a:pt x="247979" y="191652"/>
                    <a:pt x="192747" y="247371"/>
                    <a:pt x="124328" y="247668"/>
                  </a:cubicBezTo>
                  <a:cubicBezTo>
                    <a:pt x="55909" y="247965"/>
                    <a:pt x="190" y="192733"/>
                    <a:pt x="-107" y="124314"/>
                  </a:cubicBezTo>
                  <a:cubicBezTo>
                    <a:pt x="-404" y="55896"/>
                    <a:pt x="54828" y="177"/>
                    <a:pt x="123247" y="-120"/>
                  </a:cubicBezTo>
                  <a:cubicBezTo>
                    <a:pt x="191639" y="-350"/>
                    <a:pt x="247304" y="54842"/>
                    <a:pt x="247682" y="123234"/>
                  </a:cubicBezTo>
                  <a:close/>
                </a:path>
              </a:pathLst>
            </a:custGeom>
            <a:solidFill>
              <a:schemeClr val="accent1"/>
            </a:solidFill>
            <a:ln w="135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353F42-FDFF-142F-75B4-7CC59C0F2B32}"/>
                </a:ext>
              </a:extLst>
            </p:cNvPr>
            <p:cNvSpPr txBox="1"/>
            <p:nvPr/>
          </p:nvSpPr>
          <p:spPr>
            <a:xfrm>
              <a:off x="4926915" y="4936006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Resource constraints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&amp;</a:t>
              </a:r>
              <a:b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</a:br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Complexity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9F65BC-6A92-4C55-03D5-2A735C4630E3}"/>
                </a:ext>
              </a:extLst>
            </p:cNvPr>
            <p:cNvSpPr txBox="1"/>
            <p:nvPr/>
          </p:nvSpPr>
          <p:spPr>
            <a:xfrm>
              <a:off x="6838866" y="4936006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Teacher-student approach for model compression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43E0CE-2DD6-E061-00C5-D79E54605689}"/>
                </a:ext>
              </a:extLst>
            </p:cNvPr>
            <p:cNvSpPr txBox="1"/>
            <p:nvPr/>
          </p:nvSpPr>
          <p:spPr>
            <a:xfrm>
              <a:off x="8750817" y="4936006"/>
              <a:ext cx="166161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Lack of resource-aware cross-modal knowledge transfer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11854D-B348-9809-129C-920EEFB88CD7}"/>
                </a:ext>
              </a:extLst>
            </p:cNvPr>
            <p:cNvSpPr txBox="1"/>
            <p:nvPr/>
          </p:nvSpPr>
          <p:spPr>
            <a:xfrm>
              <a:off x="1103013" y="4936006"/>
              <a:ext cx="1661615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Real-time AI at data source with limited resources</a:t>
              </a:r>
            </a:p>
            <a:p>
              <a:pPr algn="ctr"/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rPr>
                <a:t>(Reduced dependencies on Central Systems)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87205A-0142-4018-DF57-D5CDEE66445F}"/>
                </a:ext>
              </a:extLst>
            </p:cNvPr>
            <p:cNvSpPr txBox="1"/>
            <p:nvPr/>
          </p:nvSpPr>
          <p:spPr>
            <a:xfrm>
              <a:off x="3014964" y="4936006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Lora" pitchFamily="2" charset="0"/>
                </a:rPr>
                <a:t>Processing diverse inputs (visual, audio, sensor)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E99DE12-DA5F-05A2-66C8-207E792C0F3D}"/>
                </a:ext>
              </a:extLst>
            </p:cNvPr>
            <p:cNvGrpSpPr/>
            <p:nvPr/>
          </p:nvGrpSpPr>
          <p:grpSpPr>
            <a:xfrm>
              <a:off x="1786628" y="2511742"/>
              <a:ext cx="388084" cy="462345"/>
              <a:chOff x="2260599" y="1571727"/>
              <a:chExt cx="606425" cy="722465"/>
            </a:xfrm>
            <a:solidFill>
              <a:schemeClr val="bg1"/>
            </a:solidFill>
          </p:grpSpPr>
          <p:sp>
            <p:nvSpPr>
              <p:cNvPr id="39" name="Freeform 234">
                <a:extLst>
                  <a:ext uri="{FF2B5EF4-FFF2-40B4-BE49-F238E27FC236}">
                    <a16:creationId xmlns:a16="http://schemas.microsoft.com/office/drawing/2014/main" id="{CCB6455D-1388-EE8D-C9A2-7C639BECFF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0599" y="1714754"/>
                <a:ext cx="388938" cy="579438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86" y="53"/>
                  </a:cxn>
                  <a:cxn ang="0">
                    <a:pos x="80" y="130"/>
                  </a:cxn>
                  <a:cxn ang="0">
                    <a:pos x="12" y="90"/>
                  </a:cxn>
                  <a:cxn ang="0">
                    <a:pos x="80" y="130"/>
                  </a:cxn>
                  <a:cxn ang="0">
                    <a:pos x="18" y="38"/>
                  </a:cxn>
                  <a:cxn ang="0">
                    <a:pos x="12" y="47"/>
                  </a:cxn>
                  <a:cxn ang="0">
                    <a:pos x="12" y="28"/>
                  </a:cxn>
                  <a:cxn ang="0">
                    <a:pos x="18" y="28"/>
                  </a:cxn>
                  <a:cxn ang="0">
                    <a:pos x="12" y="31"/>
                  </a:cxn>
                  <a:cxn ang="0">
                    <a:pos x="49" y="47"/>
                  </a:cxn>
                  <a:cxn ang="0">
                    <a:pos x="43" y="31"/>
                  </a:cxn>
                  <a:cxn ang="0">
                    <a:pos x="49" y="47"/>
                  </a:cxn>
                  <a:cxn ang="0">
                    <a:pos x="43" y="22"/>
                  </a:cxn>
                  <a:cxn ang="0">
                    <a:pos x="49" y="22"/>
                  </a:cxn>
                  <a:cxn ang="0">
                    <a:pos x="43" y="25"/>
                  </a:cxn>
                  <a:cxn ang="0">
                    <a:pos x="27" y="7"/>
                  </a:cxn>
                  <a:cxn ang="0">
                    <a:pos x="74" y="16"/>
                  </a:cxn>
                  <a:cxn ang="0">
                    <a:pos x="68" y="28"/>
                  </a:cxn>
                  <a:cxn ang="0">
                    <a:pos x="55" y="47"/>
                  </a:cxn>
                  <a:cxn ang="0">
                    <a:pos x="46" y="13"/>
                  </a:cxn>
                  <a:cxn ang="0">
                    <a:pos x="37" y="47"/>
                  </a:cxn>
                  <a:cxn ang="0">
                    <a:pos x="24" y="28"/>
                  </a:cxn>
                  <a:cxn ang="0">
                    <a:pos x="18" y="16"/>
                  </a:cxn>
                  <a:cxn ang="0">
                    <a:pos x="74" y="47"/>
                  </a:cxn>
                  <a:cxn ang="0">
                    <a:pos x="80" y="38"/>
                  </a:cxn>
                  <a:cxn ang="0">
                    <a:pos x="77" y="25"/>
                  </a:cxn>
                  <a:cxn ang="0">
                    <a:pos x="80" y="31"/>
                  </a:cxn>
                  <a:cxn ang="0">
                    <a:pos x="74" y="28"/>
                  </a:cxn>
                  <a:cxn ang="0">
                    <a:pos x="89" y="47"/>
                  </a:cxn>
                  <a:cxn ang="0">
                    <a:pos x="86" y="28"/>
                  </a:cxn>
                  <a:cxn ang="0">
                    <a:pos x="80" y="16"/>
                  </a:cxn>
                  <a:cxn ang="0">
                    <a:pos x="27" y="0"/>
                  </a:cxn>
                  <a:cxn ang="0">
                    <a:pos x="12" y="20"/>
                  </a:cxn>
                  <a:cxn ang="0">
                    <a:pos x="6" y="47"/>
                  </a:cxn>
                  <a:cxn ang="0">
                    <a:pos x="0" y="50"/>
                  </a:cxn>
                  <a:cxn ang="0">
                    <a:pos x="3" y="90"/>
                  </a:cxn>
                  <a:cxn ang="0">
                    <a:pos x="6" y="134"/>
                  </a:cxn>
                  <a:cxn ang="0">
                    <a:pos x="83" y="137"/>
                  </a:cxn>
                  <a:cxn ang="0">
                    <a:pos x="86" y="90"/>
                  </a:cxn>
                  <a:cxn ang="0">
                    <a:pos x="92" y="87"/>
                  </a:cxn>
                  <a:cxn ang="0">
                    <a:pos x="89" y="47"/>
                  </a:cxn>
                </a:cxnLst>
                <a:rect l="0" t="0" r="r" b="b"/>
                <a:pathLst>
                  <a:path w="92" h="137">
                    <a:moveTo>
                      <a:pt x="86" y="84"/>
                    </a:moveTo>
                    <a:cubicBezTo>
                      <a:pt x="6" y="84"/>
                      <a:pt x="6" y="84"/>
                      <a:pt x="6" y="84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6" y="53"/>
                      <a:pt x="86" y="53"/>
                      <a:pt x="86" y="53"/>
                    </a:cubicBezTo>
                    <a:lnTo>
                      <a:pt x="86" y="84"/>
                    </a:lnTo>
                    <a:close/>
                    <a:moveTo>
                      <a:pt x="80" y="130"/>
                    </a:move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90"/>
                      <a:pt x="12" y="90"/>
                      <a:pt x="12" y="90"/>
                    </a:cubicBezTo>
                    <a:cubicBezTo>
                      <a:pt x="80" y="90"/>
                      <a:pt x="80" y="90"/>
                      <a:pt x="80" y="90"/>
                    </a:cubicBezTo>
                    <a:lnTo>
                      <a:pt x="80" y="130"/>
                    </a:lnTo>
                    <a:close/>
                    <a:moveTo>
                      <a:pt x="12" y="38"/>
                    </a:move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2" y="47"/>
                      <a:pt x="12" y="47"/>
                      <a:pt x="12" y="47"/>
                    </a:cubicBezTo>
                    <a:lnTo>
                      <a:pt x="12" y="38"/>
                    </a:lnTo>
                    <a:close/>
                    <a:moveTo>
                      <a:pt x="12" y="28"/>
                    </a:moveTo>
                    <a:cubicBezTo>
                      <a:pt x="12" y="27"/>
                      <a:pt x="13" y="25"/>
                      <a:pt x="15" y="25"/>
                    </a:cubicBezTo>
                    <a:cubicBezTo>
                      <a:pt x="17" y="25"/>
                      <a:pt x="18" y="27"/>
                      <a:pt x="18" y="2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12" y="31"/>
                      <a:pt x="12" y="31"/>
                    </a:cubicBezTo>
                    <a:lnTo>
                      <a:pt x="12" y="28"/>
                    </a:lnTo>
                    <a:close/>
                    <a:moveTo>
                      <a:pt x="49" y="47"/>
                    </a:moveTo>
                    <a:cubicBezTo>
                      <a:pt x="43" y="47"/>
                      <a:pt x="43" y="47"/>
                      <a:pt x="43" y="4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9" y="31"/>
                      <a:pt x="49" y="31"/>
                      <a:pt x="49" y="31"/>
                    </a:cubicBezTo>
                    <a:lnTo>
                      <a:pt x="49" y="47"/>
                    </a:lnTo>
                    <a:close/>
                    <a:moveTo>
                      <a:pt x="43" y="25"/>
                    </a:move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4" y="19"/>
                      <a:pt x="46" y="19"/>
                    </a:cubicBezTo>
                    <a:cubicBezTo>
                      <a:pt x="48" y="19"/>
                      <a:pt x="49" y="20"/>
                      <a:pt x="49" y="22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3" y="25"/>
                    </a:lnTo>
                    <a:close/>
                    <a:moveTo>
                      <a:pt x="18" y="16"/>
                    </a:moveTo>
                    <a:cubicBezTo>
                      <a:pt x="18" y="11"/>
                      <a:pt x="22" y="7"/>
                      <a:pt x="27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70" y="7"/>
                      <a:pt x="74" y="11"/>
                      <a:pt x="74" y="1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0" y="21"/>
                      <a:pt x="68" y="24"/>
                      <a:pt x="68" y="28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1" y="13"/>
                      <a:pt x="46" y="13"/>
                    </a:cubicBezTo>
                    <a:cubicBezTo>
                      <a:pt x="41" y="13"/>
                      <a:pt x="37" y="17"/>
                      <a:pt x="37" y="22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4"/>
                      <a:pt x="22" y="21"/>
                      <a:pt x="18" y="20"/>
                    </a:cubicBezTo>
                    <a:lnTo>
                      <a:pt x="18" y="16"/>
                    </a:lnTo>
                    <a:close/>
                    <a:moveTo>
                      <a:pt x="80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0" y="38"/>
                      <a:pt x="80" y="38"/>
                      <a:pt x="80" y="38"/>
                    </a:cubicBezTo>
                    <a:lnTo>
                      <a:pt x="80" y="47"/>
                    </a:lnTo>
                    <a:close/>
                    <a:moveTo>
                      <a:pt x="77" y="25"/>
                    </a:moveTo>
                    <a:cubicBezTo>
                      <a:pt x="79" y="25"/>
                      <a:pt x="80" y="27"/>
                      <a:pt x="80" y="28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7"/>
                      <a:pt x="75" y="25"/>
                      <a:pt x="77" y="25"/>
                    </a:cubicBezTo>
                    <a:moveTo>
                      <a:pt x="89" y="47"/>
                    </a:moveTo>
                    <a:cubicBezTo>
                      <a:pt x="86" y="47"/>
                      <a:pt x="86" y="47"/>
                      <a:pt x="86" y="47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4"/>
                      <a:pt x="84" y="21"/>
                      <a:pt x="80" y="2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5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9" y="0"/>
                      <a:pt x="12" y="7"/>
                      <a:pt x="12" y="16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8" y="21"/>
                      <a:pt x="6" y="24"/>
                      <a:pt x="6" y="28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7"/>
                      <a:pt x="0" y="48"/>
                      <a:pt x="0" y="5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1" y="90"/>
                      <a:pt x="3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6" y="135"/>
                      <a:pt x="7" y="137"/>
                      <a:pt x="9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5"/>
                      <a:pt x="86" y="134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91" y="90"/>
                      <a:pt x="92" y="89"/>
                      <a:pt x="92" y="87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48"/>
                      <a:pt x="91" y="47"/>
                      <a:pt x="89" y="47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235">
                <a:extLst>
                  <a:ext uri="{FF2B5EF4-FFF2-40B4-BE49-F238E27FC236}">
                    <a16:creationId xmlns:a16="http://schemas.microsoft.com/office/drawing/2014/main" id="{9B03BFA6-76D7-27AB-08BA-02CC4E6BF6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79661" y="1571727"/>
                <a:ext cx="185738" cy="182563"/>
              </a:xfrm>
              <a:custGeom>
                <a:avLst/>
                <a:gdLst/>
                <a:ahLst/>
                <a:cxnLst>
                  <a:cxn ang="0">
                    <a:pos x="22" y="37"/>
                  </a:cxn>
                  <a:cxn ang="0">
                    <a:pos x="6" y="21"/>
                  </a:cxn>
                  <a:cxn ang="0">
                    <a:pos x="22" y="6"/>
                  </a:cxn>
                  <a:cxn ang="0">
                    <a:pos x="37" y="21"/>
                  </a:cxn>
                  <a:cxn ang="0">
                    <a:pos x="22" y="37"/>
                  </a:cxn>
                  <a:cxn ang="0">
                    <a:pos x="22" y="0"/>
                  </a:cxn>
                  <a:cxn ang="0">
                    <a:pos x="0" y="21"/>
                  </a:cxn>
                  <a:cxn ang="0">
                    <a:pos x="22" y="43"/>
                  </a:cxn>
                  <a:cxn ang="0">
                    <a:pos x="44" y="21"/>
                  </a:cxn>
                  <a:cxn ang="0">
                    <a:pos x="22" y="0"/>
                  </a:cxn>
                </a:cxnLst>
                <a:rect l="0" t="0" r="r" b="b"/>
                <a:pathLst>
                  <a:path w="44" h="43">
                    <a:moveTo>
                      <a:pt x="22" y="37"/>
                    </a:moveTo>
                    <a:cubicBezTo>
                      <a:pt x="13" y="37"/>
                      <a:pt x="6" y="30"/>
                      <a:pt x="6" y="21"/>
                    </a:cubicBezTo>
                    <a:cubicBezTo>
                      <a:pt x="6" y="13"/>
                      <a:pt x="13" y="6"/>
                      <a:pt x="22" y="6"/>
                    </a:cubicBezTo>
                    <a:cubicBezTo>
                      <a:pt x="31" y="6"/>
                      <a:pt x="37" y="13"/>
                      <a:pt x="37" y="21"/>
                    </a:cubicBezTo>
                    <a:cubicBezTo>
                      <a:pt x="37" y="30"/>
                      <a:pt x="31" y="37"/>
                      <a:pt x="22" y="37"/>
                    </a:cubicBezTo>
                    <a:moveTo>
                      <a:pt x="22" y="0"/>
                    </a:move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ubicBezTo>
                      <a:pt x="34" y="43"/>
                      <a:pt x="44" y="33"/>
                      <a:pt x="44" y="21"/>
                    </a:cubicBezTo>
                    <a:cubicBezTo>
                      <a:pt x="44" y="10"/>
                      <a:pt x="34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236">
                <a:extLst>
                  <a:ext uri="{FF2B5EF4-FFF2-40B4-BE49-F238E27FC236}">
                    <a16:creationId xmlns:a16="http://schemas.microsoft.com/office/drawing/2014/main" id="{468557F5-CFDF-FB0F-44BD-8F093B1CB6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3499" y="1571727"/>
                <a:ext cx="263525" cy="207963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53" y="31"/>
                  </a:cxn>
                  <a:cxn ang="0">
                    <a:pos x="28" y="31"/>
                  </a:cxn>
                  <a:cxn ang="0">
                    <a:pos x="26" y="32"/>
                  </a:cxn>
                  <a:cxn ang="0">
                    <a:pos x="19" y="39"/>
                  </a:cxn>
                  <a:cxn ang="0">
                    <a:pos x="19" y="34"/>
                  </a:cxn>
                  <a:cxn ang="0">
                    <a:pos x="15" y="31"/>
                  </a:cxn>
                  <a:cxn ang="0">
                    <a:pos x="9" y="31"/>
                  </a:cxn>
                  <a:cxn ang="0">
                    <a:pos x="6" y="28"/>
                  </a:cxn>
                  <a:cxn ang="0">
                    <a:pos x="6" y="9"/>
                  </a:cxn>
                  <a:cxn ang="0">
                    <a:pos x="9" y="6"/>
                  </a:cxn>
                  <a:cxn ang="0">
                    <a:pos x="53" y="6"/>
                  </a:cxn>
                  <a:cxn ang="0">
                    <a:pos x="56" y="9"/>
                  </a:cxn>
                  <a:cxn ang="0">
                    <a:pos x="56" y="28"/>
                  </a:cxn>
                  <a:cxn ang="0">
                    <a:pos x="53" y="0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28"/>
                  </a:cxn>
                  <a:cxn ang="0">
                    <a:pos x="9" y="37"/>
                  </a:cxn>
                  <a:cxn ang="0">
                    <a:pos x="12" y="37"/>
                  </a:cxn>
                  <a:cxn ang="0">
                    <a:pos x="12" y="46"/>
                  </a:cxn>
                  <a:cxn ang="0">
                    <a:pos x="15" y="49"/>
                  </a:cxn>
                  <a:cxn ang="0">
                    <a:pos x="18" y="48"/>
                  </a:cxn>
                  <a:cxn ang="0">
                    <a:pos x="29" y="37"/>
                  </a:cxn>
                  <a:cxn ang="0">
                    <a:pos x="53" y="37"/>
                  </a:cxn>
                  <a:cxn ang="0">
                    <a:pos x="62" y="28"/>
                  </a:cxn>
                  <a:cxn ang="0">
                    <a:pos x="62" y="9"/>
                  </a:cxn>
                  <a:cxn ang="0">
                    <a:pos x="53" y="0"/>
                  </a:cxn>
                </a:cxnLst>
                <a:rect l="0" t="0" r="r" b="b"/>
                <a:pathLst>
                  <a:path w="62" h="49">
                    <a:moveTo>
                      <a:pt x="56" y="28"/>
                    </a:moveTo>
                    <a:cubicBezTo>
                      <a:pt x="56" y="29"/>
                      <a:pt x="54" y="31"/>
                      <a:pt x="53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6" y="32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2"/>
                      <a:pt x="17" y="31"/>
                      <a:pt x="15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29"/>
                      <a:pt x="6" y="2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7"/>
                      <a:pt x="8" y="6"/>
                      <a:pt x="9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4" y="6"/>
                      <a:pt x="56" y="7"/>
                      <a:pt x="56" y="9"/>
                    </a:cubicBezTo>
                    <a:lnTo>
                      <a:pt x="56" y="28"/>
                    </a:lnTo>
                    <a:close/>
                    <a:moveTo>
                      <a:pt x="5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4" y="37"/>
                      <a:pt x="9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8"/>
                      <a:pt x="14" y="49"/>
                      <a:pt x="15" y="49"/>
                    </a:cubicBezTo>
                    <a:cubicBezTo>
                      <a:pt x="16" y="49"/>
                      <a:pt x="17" y="49"/>
                      <a:pt x="18" y="4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8" y="37"/>
                      <a:pt x="62" y="33"/>
                      <a:pt x="62" y="2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4"/>
                      <a:pt x="58" y="0"/>
                      <a:pt x="5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237">
                <a:extLst>
                  <a:ext uri="{FF2B5EF4-FFF2-40B4-BE49-F238E27FC236}">
                    <a16:creationId xmlns:a16="http://schemas.microsoft.com/office/drawing/2014/main" id="{2FF9F38D-9F7D-40FF-CA61-D9C91AA3B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999" y="1635227"/>
                <a:ext cx="3016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238">
                <a:extLst>
                  <a:ext uri="{FF2B5EF4-FFF2-40B4-BE49-F238E27FC236}">
                    <a16:creationId xmlns:a16="http://schemas.microsoft.com/office/drawing/2014/main" id="{09CA3D62-E3A8-9381-D5D4-69D2332CE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361" y="1635227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239">
                <a:extLst>
                  <a:ext uri="{FF2B5EF4-FFF2-40B4-BE49-F238E27FC236}">
                    <a16:creationId xmlns:a16="http://schemas.microsoft.com/office/drawing/2014/main" id="{F196BB9A-6634-8CDB-E011-B72DB13B0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61" y="1635227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C857EFE-FECE-CEF2-E9A0-98FDC265CFD8}"/>
                </a:ext>
              </a:extLst>
            </p:cNvPr>
            <p:cNvGrpSpPr/>
            <p:nvPr/>
          </p:nvGrpSpPr>
          <p:grpSpPr>
            <a:xfrm>
              <a:off x="9677830" y="2511234"/>
              <a:ext cx="504916" cy="504916"/>
              <a:chOff x="5703887" y="4943578"/>
              <a:chExt cx="788988" cy="788988"/>
            </a:xfrm>
            <a:solidFill>
              <a:schemeClr val="bg1"/>
            </a:solidFill>
          </p:grpSpPr>
          <p:sp>
            <p:nvSpPr>
              <p:cNvPr id="46" name="Freeform 151">
                <a:extLst>
                  <a:ext uri="{FF2B5EF4-FFF2-40B4-BE49-F238E27FC236}">
                    <a16:creationId xmlns:a16="http://schemas.microsoft.com/office/drawing/2014/main" id="{A4D20EC4-2BEC-A9C6-9964-BD2D84E255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3887" y="4943578"/>
                <a:ext cx="708025" cy="788988"/>
              </a:xfrm>
              <a:custGeom>
                <a:avLst/>
                <a:gdLst/>
                <a:ahLst/>
                <a:cxnLst>
                  <a:cxn ang="0">
                    <a:pos x="155" y="40"/>
                  </a:cxn>
                  <a:cxn ang="0">
                    <a:pos x="160" y="34"/>
                  </a:cxn>
                  <a:cxn ang="0">
                    <a:pos x="105" y="44"/>
                  </a:cxn>
                  <a:cxn ang="0">
                    <a:pos x="149" y="7"/>
                  </a:cxn>
                  <a:cxn ang="0">
                    <a:pos x="112" y="74"/>
                  </a:cxn>
                  <a:cxn ang="0">
                    <a:pos x="105" y="71"/>
                  </a:cxn>
                  <a:cxn ang="0">
                    <a:pos x="102" y="49"/>
                  </a:cxn>
                  <a:cxn ang="0">
                    <a:pos x="115" y="68"/>
                  </a:cxn>
                  <a:cxn ang="0">
                    <a:pos x="96" y="82"/>
                  </a:cxn>
                  <a:cxn ang="0">
                    <a:pos x="43" y="83"/>
                  </a:cxn>
                  <a:cxn ang="0">
                    <a:pos x="90" y="77"/>
                  </a:cxn>
                  <a:cxn ang="0">
                    <a:pos x="96" y="82"/>
                  </a:cxn>
                  <a:cxn ang="0">
                    <a:pos x="37" y="74"/>
                  </a:cxn>
                  <a:cxn ang="0">
                    <a:pos x="40" y="173"/>
                  </a:cxn>
                  <a:cxn ang="0">
                    <a:pos x="50" y="176"/>
                  </a:cxn>
                  <a:cxn ang="0">
                    <a:pos x="25" y="179"/>
                  </a:cxn>
                  <a:cxn ang="0">
                    <a:pos x="22" y="124"/>
                  </a:cxn>
                  <a:cxn ang="0">
                    <a:pos x="19" y="179"/>
                  </a:cxn>
                  <a:cxn ang="0">
                    <a:pos x="6" y="68"/>
                  </a:cxn>
                  <a:cxn ang="0">
                    <a:pos x="90" y="59"/>
                  </a:cxn>
                  <a:cxn ang="0">
                    <a:pos x="90" y="71"/>
                  </a:cxn>
                  <a:cxn ang="0">
                    <a:pos x="84" y="31"/>
                  </a:cxn>
                  <a:cxn ang="0">
                    <a:pos x="99" y="18"/>
                  </a:cxn>
                  <a:cxn ang="0">
                    <a:pos x="96" y="43"/>
                  </a:cxn>
                  <a:cxn ang="0">
                    <a:pos x="155" y="16"/>
                  </a:cxn>
                  <a:cxn ang="0">
                    <a:pos x="152" y="0"/>
                  </a:cxn>
                  <a:cxn ang="0">
                    <a:pos x="102" y="12"/>
                  </a:cxn>
                  <a:cxn ang="0">
                    <a:pos x="77" y="31"/>
                  </a:cxn>
                  <a:cxn ang="0">
                    <a:pos x="93" y="53"/>
                  </a:cxn>
                  <a:cxn ang="0">
                    <a:pos x="15" y="52"/>
                  </a:cxn>
                  <a:cxn ang="0">
                    <a:pos x="0" y="183"/>
                  </a:cxn>
                  <a:cxn ang="0">
                    <a:pos x="46" y="186"/>
                  </a:cxn>
                  <a:cxn ang="0">
                    <a:pos x="46" y="167"/>
                  </a:cxn>
                  <a:cxn ang="0">
                    <a:pos x="43" y="90"/>
                  </a:cxn>
                  <a:cxn ang="0">
                    <a:pos x="105" y="79"/>
                  </a:cxn>
                  <a:cxn ang="0">
                    <a:pos x="121" y="74"/>
                  </a:cxn>
                  <a:cxn ang="0">
                    <a:pos x="117" y="53"/>
                  </a:cxn>
                  <a:cxn ang="0">
                    <a:pos x="155" y="59"/>
                  </a:cxn>
                  <a:cxn ang="0">
                    <a:pos x="155" y="46"/>
                  </a:cxn>
                  <a:cxn ang="0">
                    <a:pos x="155" y="16"/>
                  </a:cxn>
                </a:cxnLst>
                <a:rect l="0" t="0" r="r" b="b"/>
                <a:pathLst>
                  <a:path w="167" h="186">
                    <a:moveTo>
                      <a:pt x="160" y="34"/>
                    </a:moveTo>
                    <a:cubicBezTo>
                      <a:pt x="160" y="36"/>
                      <a:pt x="157" y="39"/>
                      <a:pt x="155" y="4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60" y="24"/>
                      <a:pt x="162" y="29"/>
                      <a:pt x="160" y="34"/>
                    </a:cubicBezTo>
                    <a:moveTo>
                      <a:pt x="149" y="55"/>
                    </a:move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18"/>
                      <a:pt x="105" y="18"/>
                      <a:pt x="105" y="18"/>
                    </a:cubicBezTo>
                    <a:cubicBezTo>
                      <a:pt x="149" y="7"/>
                      <a:pt x="149" y="7"/>
                      <a:pt x="149" y="7"/>
                    </a:cubicBezTo>
                    <a:lnTo>
                      <a:pt x="149" y="55"/>
                    </a:lnTo>
                    <a:close/>
                    <a:moveTo>
                      <a:pt x="112" y="74"/>
                    </a:moveTo>
                    <a:cubicBezTo>
                      <a:pt x="110" y="75"/>
                      <a:pt x="107" y="74"/>
                      <a:pt x="106" y="71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98" y="49"/>
                      <a:pt x="98" y="49"/>
                      <a:pt x="98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6" y="70"/>
                      <a:pt x="115" y="73"/>
                      <a:pt x="112" y="74"/>
                    </a:cubicBezTo>
                    <a:moveTo>
                      <a:pt x="96" y="82"/>
                    </a:moveTo>
                    <a:cubicBezTo>
                      <a:pt x="95" y="83"/>
                      <a:pt x="94" y="83"/>
                      <a:pt x="93" y="83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3" y="77"/>
                      <a:pt x="96" y="76"/>
                      <a:pt x="98" y="74"/>
                    </a:cubicBezTo>
                    <a:cubicBezTo>
                      <a:pt x="100" y="77"/>
                      <a:pt x="99" y="81"/>
                      <a:pt x="96" y="82"/>
                    </a:cubicBezTo>
                    <a:moveTo>
                      <a:pt x="40" y="71"/>
                    </a:moveTo>
                    <a:cubicBezTo>
                      <a:pt x="39" y="71"/>
                      <a:pt x="37" y="72"/>
                      <a:pt x="37" y="74"/>
                    </a:cubicBezTo>
                    <a:cubicBezTo>
                      <a:pt x="37" y="170"/>
                      <a:pt x="37" y="170"/>
                      <a:pt x="37" y="170"/>
                    </a:cubicBezTo>
                    <a:cubicBezTo>
                      <a:pt x="37" y="172"/>
                      <a:pt x="39" y="173"/>
                      <a:pt x="40" y="173"/>
                    </a:cubicBezTo>
                    <a:cubicBezTo>
                      <a:pt x="46" y="173"/>
                      <a:pt x="46" y="173"/>
                      <a:pt x="46" y="173"/>
                    </a:cubicBezTo>
                    <a:cubicBezTo>
                      <a:pt x="48" y="173"/>
                      <a:pt x="50" y="175"/>
                      <a:pt x="50" y="176"/>
                    </a:cubicBezTo>
                    <a:cubicBezTo>
                      <a:pt x="50" y="178"/>
                      <a:pt x="48" y="179"/>
                      <a:pt x="46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25"/>
                      <a:pt x="23" y="124"/>
                      <a:pt x="22" y="124"/>
                    </a:cubicBezTo>
                    <a:cubicBezTo>
                      <a:pt x="20" y="124"/>
                      <a:pt x="19" y="125"/>
                      <a:pt x="19" y="127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6" y="179"/>
                      <a:pt x="6" y="179"/>
                      <a:pt x="6" y="17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3"/>
                      <a:pt x="10" y="59"/>
                      <a:pt x="15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3" y="59"/>
                      <a:pt x="96" y="61"/>
                      <a:pt x="96" y="65"/>
                    </a:cubicBezTo>
                    <a:cubicBezTo>
                      <a:pt x="96" y="68"/>
                      <a:pt x="93" y="71"/>
                      <a:pt x="90" y="71"/>
                    </a:cubicBezTo>
                    <a:lnTo>
                      <a:pt x="40" y="71"/>
                    </a:lnTo>
                    <a:close/>
                    <a:moveTo>
                      <a:pt x="84" y="31"/>
                    </a:moveTo>
                    <a:cubicBezTo>
                      <a:pt x="84" y="24"/>
                      <a:pt x="89" y="18"/>
                      <a:pt x="96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89" y="43"/>
                      <a:pt x="84" y="38"/>
                      <a:pt x="84" y="31"/>
                    </a:cubicBezTo>
                    <a:moveTo>
                      <a:pt x="155" y="16"/>
                    </a:move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1"/>
                      <a:pt x="153" y="0"/>
                      <a:pt x="152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86" y="12"/>
                      <a:pt x="77" y="21"/>
                      <a:pt x="77" y="31"/>
                    </a:cubicBezTo>
                    <a:cubicBezTo>
                      <a:pt x="77" y="39"/>
                      <a:pt x="83" y="47"/>
                      <a:pt x="91" y="49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53"/>
                      <a:pt x="91" y="52"/>
                      <a:pt x="90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4"/>
                      <a:pt x="1" y="186"/>
                      <a:pt x="3" y="186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52" y="186"/>
                      <a:pt x="56" y="181"/>
                      <a:pt x="56" y="176"/>
                    </a:cubicBezTo>
                    <a:cubicBezTo>
                      <a:pt x="56" y="171"/>
                      <a:pt x="52" y="167"/>
                      <a:pt x="46" y="167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9" y="90"/>
                      <a:pt x="104" y="85"/>
                      <a:pt x="105" y="79"/>
                    </a:cubicBezTo>
                    <a:cubicBezTo>
                      <a:pt x="105" y="79"/>
                      <a:pt x="105" y="80"/>
                      <a:pt x="106" y="80"/>
                    </a:cubicBezTo>
                    <a:cubicBezTo>
                      <a:pt x="111" y="82"/>
                      <a:pt x="118" y="80"/>
                      <a:pt x="121" y="74"/>
                    </a:cubicBezTo>
                    <a:cubicBezTo>
                      <a:pt x="122" y="71"/>
                      <a:pt x="122" y="68"/>
                      <a:pt x="121" y="66"/>
                    </a:cubicBezTo>
                    <a:cubicBezTo>
                      <a:pt x="117" y="53"/>
                      <a:pt x="117" y="53"/>
                      <a:pt x="117" y="53"/>
                    </a:cubicBezTo>
                    <a:cubicBezTo>
                      <a:pt x="151" y="62"/>
                      <a:pt x="151" y="62"/>
                      <a:pt x="151" y="62"/>
                    </a:cubicBezTo>
                    <a:cubicBezTo>
                      <a:pt x="153" y="62"/>
                      <a:pt x="154" y="61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62" y="44"/>
                      <a:pt x="167" y="38"/>
                      <a:pt x="167" y="31"/>
                    </a:cubicBezTo>
                    <a:cubicBezTo>
                      <a:pt x="167" y="23"/>
                      <a:pt x="162" y="17"/>
                      <a:pt x="155" y="1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2">
                <a:extLst>
                  <a:ext uri="{FF2B5EF4-FFF2-40B4-BE49-F238E27FC236}">
                    <a16:creationId xmlns:a16="http://schemas.microsoft.com/office/drawing/2014/main" id="{CF8AF665-BC73-C390-548F-E4D5F03CD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7312" y="5062640"/>
                <a:ext cx="55563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0" y="6"/>
                  </a:cxn>
                  <a:cxn ang="0">
                    <a:pos x="13" y="3"/>
                  </a:cxn>
                  <a:cxn ang="0">
                    <a:pos x="10" y="0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6"/>
                      <a:pt x="3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3" y="4"/>
                      <a:pt x="13" y="3"/>
                    </a:cubicBezTo>
                    <a:cubicBezTo>
                      <a:pt x="13" y="1"/>
                      <a:pt x="11" y="0"/>
                      <a:pt x="1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53">
                <a:extLst>
                  <a:ext uri="{FF2B5EF4-FFF2-40B4-BE49-F238E27FC236}">
                    <a16:creationId xmlns:a16="http://schemas.microsoft.com/office/drawing/2014/main" id="{AC4377A1-BFA6-4AF7-AFA8-105C16C72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149" y="4965803"/>
                <a:ext cx="47625" cy="5080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6"/>
                  </a:cxn>
                  <a:cxn ang="0">
                    <a:pos x="1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1" h="12">
                    <a:moveTo>
                      <a:pt x="10" y="2"/>
                    </a:moveTo>
                    <a:cubicBezTo>
                      <a:pt x="9" y="0"/>
                      <a:pt x="7" y="0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2"/>
                      <a:pt x="4" y="12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5"/>
                      <a:pt x="11" y="3"/>
                      <a:pt x="10" y="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54">
                <a:extLst>
                  <a:ext uri="{FF2B5EF4-FFF2-40B4-BE49-F238E27FC236}">
                    <a16:creationId xmlns:a16="http://schemas.microsoft.com/office/drawing/2014/main" id="{4185881A-08E3-F548-B4A8-24212B4D6B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149" y="5134078"/>
                <a:ext cx="47625" cy="4762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5" y="10"/>
                  </a:cxn>
                  <a:cxn ang="0">
                    <a:pos x="10" y="10"/>
                  </a:cxn>
                  <a:cxn ang="0">
                    <a:pos x="10" y="5"/>
                  </a:cxn>
                </a:cxnLst>
                <a:rect l="0" t="0" r="r" b="b"/>
                <a:pathLst>
                  <a:path w="11" h="11">
                    <a:moveTo>
                      <a:pt x="10" y="5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1"/>
                      <a:pt x="9" y="11"/>
                      <a:pt x="10" y="10"/>
                    </a:cubicBezTo>
                    <a:cubicBezTo>
                      <a:pt x="11" y="9"/>
                      <a:pt x="11" y="7"/>
                      <a:pt x="10" y="5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55">
                <a:extLst>
                  <a:ext uri="{FF2B5EF4-FFF2-40B4-BE49-F238E27FC236}">
                    <a16:creationId xmlns:a16="http://schemas.microsoft.com/office/drawing/2014/main" id="{9F51C7AE-DC20-46F1-E735-00DD54D004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3887" y="4943578"/>
                <a:ext cx="212725" cy="220663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6" y="27"/>
                  </a:cxn>
                  <a:cxn ang="0">
                    <a:pos x="22" y="6"/>
                  </a:cxn>
                  <a:cxn ang="0">
                    <a:pos x="25" y="6"/>
                  </a:cxn>
                  <a:cxn ang="0">
                    <a:pos x="43" y="6"/>
                  </a:cxn>
                  <a:cxn ang="0">
                    <a:pos x="43" y="12"/>
                  </a:cxn>
                  <a:cxn ang="0">
                    <a:pos x="43" y="25"/>
                  </a:cxn>
                  <a:cxn ang="0">
                    <a:pos x="25" y="43"/>
                  </a:cxn>
                  <a:cxn ang="0">
                    <a:pos x="8" y="33"/>
                  </a:cxn>
                  <a:cxn ang="0">
                    <a:pos x="43" y="19"/>
                  </a:cxn>
                  <a:cxn ang="0">
                    <a:pos x="43" y="25"/>
                  </a:cxn>
                  <a:cxn ang="0">
                    <a:pos x="46" y="0"/>
                  </a:cxn>
                  <a:cxn ang="0">
                    <a:pos x="25" y="0"/>
                  </a:cxn>
                  <a:cxn ang="0">
                    <a:pos x="0" y="24"/>
                  </a:cxn>
                  <a:cxn ang="0">
                    <a:pos x="1" y="32"/>
                  </a:cxn>
                  <a:cxn ang="0">
                    <a:pos x="1" y="32"/>
                  </a:cxn>
                  <a:cxn ang="0">
                    <a:pos x="1" y="32"/>
                  </a:cxn>
                  <a:cxn ang="0">
                    <a:pos x="32" y="48"/>
                  </a:cxn>
                  <a:cxn ang="0">
                    <a:pos x="50" y="25"/>
                  </a:cxn>
                  <a:cxn ang="0">
                    <a:pos x="50" y="3"/>
                  </a:cxn>
                  <a:cxn ang="0">
                    <a:pos x="46" y="0"/>
                  </a:cxn>
                </a:cxnLst>
                <a:rect l="0" t="0" r="r" b="b"/>
                <a:pathLst>
                  <a:path w="50" h="52">
                    <a:moveTo>
                      <a:pt x="43" y="12"/>
                    </a:moveTo>
                    <a:cubicBezTo>
                      <a:pt x="30" y="13"/>
                      <a:pt x="17" y="18"/>
                      <a:pt x="6" y="27"/>
                    </a:cubicBezTo>
                    <a:cubicBezTo>
                      <a:pt x="5" y="16"/>
                      <a:pt x="12" y="7"/>
                      <a:pt x="22" y="6"/>
                    </a:cubicBezTo>
                    <a:cubicBezTo>
                      <a:pt x="23" y="6"/>
                      <a:pt x="24" y="6"/>
                      <a:pt x="25" y="6"/>
                    </a:cubicBezTo>
                    <a:cubicBezTo>
                      <a:pt x="43" y="6"/>
                      <a:pt x="43" y="6"/>
                      <a:pt x="43" y="6"/>
                    </a:cubicBezTo>
                    <a:lnTo>
                      <a:pt x="43" y="12"/>
                    </a:lnTo>
                    <a:close/>
                    <a:moveTo>
                      <a:pt x="43" y="25"/>
                    </a:moveTo>
                    <a:cubicBezTo>
                      <a:pt x="43" y="35"/>
                      <a:pt x="35" y="43"/>
                      <a:pt x="25" y="43"/>
                    </a:cubicBezTo>
                    <a:cubicBezTo>
                      <a:pt x="18" y="43"/>
                      <a:pt x="11" y="39"/>
                      <a:pt x="8" y="33"/>
                    </a:cubicBezTo>
                    <a:cubicBezTo>
                      <a:pt x="18" y="24"/>
                      <a:pt x="30" y="19"/>
                      <a:pt x="43" y="19"/>
                    </a:cubicBezTo>
                    <a:lnTo>
                      <a:pt x="43" y="25"/>
                    </a:lnTo>
                    <a:close/>
                    <a:moveTo>
                      <a:pt x="4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9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5" y="45"/>
                      <a:pt x="19" y="52"/>
                      <a:pt x="32" y="48"/>
                    </a:cubicBezTo>
                    <a:cubicBezTo>
                      <a:pt x="42" y="45"/>
                      <a:pt x="50" y="35"/>
                      <a:pt x="50" y="2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48" y="0"/>
                      <a:pt x="4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EC078A-672A-10A6-012D-9E0ED01FA319}"/>
                </a:ext>
              </a:extLst>
            </p:cNvPr>
            <p:cNvGrpSpPr/>
            <p:nvPr/>
          </p:nvGrpSpPr>
          <p:grpSpPr>
            <a:xfrm>
              <a:off x="5673813" y="2529013"/>
              <a:ext cx="501868" cy="469359"/>
              <a:chOff x="2179637" y="4968978"/>
              <a:chExt cx="784225" cy="733425"/>
            </a:xfrm>
            <a:solidFill>
              <a:schemeClr val="bg1"/>
            </a:solidFill>
          </p:grpSpPr>
          <p:sp>
            <p:nvSpPr>
              <p:cNvPr id="52" name="Freeform 146">
                <a:extLst>
                  <a:ext uri="{FF2B5EF4-FFF2-40B4-BE49-F238E27FC236}">
                    <a16:creationId xmlns:a16="http://schemas.microsoft.com/office/drawing/2014/main" id="{80C87CE7-36D8-69FB-9C7E-33F36C7DDE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9637" y="5151540"/>
                <a:ext cx="395288" cy="550863"/>
              </a:xfrm>
              <a:custGeom>
                <a:avLst/>
                <a:gdLst/>
                <a:ahLst/>
                <a:cxnLst>
                  <a:cxn ang="0">
                    <a:pos x="80" y="37"/>
                  </a:cxn>
                  <a:cxn ang="0">
                    <a:pos x="51" y="37"/>
                  </a:cxn>
                  <a:cxn ang="0">
                    <a:pos x="36" y="23"/>
                  </a:cxn>
                  <a:cxn ang="0">
                    <a:pos x="32" y="23"/>
                  </a:cxn>
                  <a:cxn ang="0">
                    <a:pos x="31" y="25"/>
                  </a:cxn>
                  <a:cxn ang="0">
                    <a:pos x="31" y="62"/>
                  </a:cxn>
                  <a:cxn ang="0">
                    <a:pos x="34" y="65"/>
                  </a:cxn>
                  <a:cxn ang="0">
                    <a:pos x="40" y="65"/>
                  </a:cxn>
                  <a:cxn ang="0">
                    <a:pos x="55" y="81"/>
                  </a:cxn>
                  <a:cxn ang="0">
                    <a:pos x="55" y="121"/>
                  </a:cxn>
                  <a:cxn ang="0">
                    <a:pos x="52" y="124"/>
                  </a:cxn>
                  <a:cxn ang="0">
                    <a:pos x="46" y="124"/>
                  </a:cxn>
                  <a:cxn ang="0">
                    <a:pos x="43" y="121"/>
                  </a:cxn>
                  <a:cxn ang="0">
                    <a:pos x="43" y="87"/>
                  </a:cxn>
                  <a:cxn ang="0">
                    <a:pos x="34" y="78"/>
                  </a:cxn>
                  <a:cxn ang="0">
                    <a:pos x="15" y="78"/>
                  </a:cxn>
                  <a:cxn ang="0">
                    <a:pos x="6" y="68"/>
                  </a:cxn>
                  <a:cxn ang="0">
                    <a:pos x="6" y="6"/>
                  </a:cxn>
                  <a:cxn ang="0">
                    <a:pos x="39" y="6"/>
                  </a:cxn>
                  <a:cxn ang="0">
                    <a:pos x="56" y="24"/>
                  </a:cxn>
                  <a:cxn ang="0">
                    <a:pos x="59" y="25"/>
                  </a:cxn>
                  <a:cxn ang="0">
                    <a:pos x="80" y="25"/>
                  </a:cxn>
                  <a:cxn ang="0">
                    <a:pos x="86" y="31"/>
                  </a:cxn>
                  <a:cxn ang="0">
                    <a:pos x="80" y="37"/>
                  </a:cxn>
                  <a:cxn ang="0">
                    <a:pos x="80" y="19"/>
                  </a:cxn>
                  <a:cxn ang="0">
                    <a:pos x="60" y="19"/>
                  </a:cxn>
                  <a:cxn ang="0">
                    <a:pos x="42" y="1"/>
                  </a:cxn>
                  <a:cxn ang="0">
                    <a:pos x="4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68"/>
                  </a:cxn>
                  <a:cxn ang="0">
                    <a:pos x="15" y="84"/>
                  </a:cxn>
                  <a:cxn ang="0">
                    <a:pos x="34" y="84"/>
                  </a:cxn>
                  <a:cxn ang="0">
                    <a:pos x="37" y="87"/>
                  </a:cxn>
                  <a:cxn ang="0">
                    <a:pos x="37" y="121"/>
                  </a:cxn>
                  <a:cxn ang="0">
                    <a:pos x="46" y="130"/>
                  </a:cxn>
                  <a:cxn ang="0">
                    <a:pos x="52" y="130"/>
                  </a:cxn>
                  <a:cxn ang="0">
                    <a:pos x="62" y="121"/>
                  </a:cxn>
                  <a:cxn ang="0">
                    <a:pos x="62" y="81"/>
                  </a:cxn>
                  <a:cxn ang="0">
                    <a:pos x="40" y="59"/>
                  </a:cxn>
                  <a:cxn ang="0">
                    <a:pos x="37" y="59"/>
                  </a:cxn>
                  <a:cxn ang="0">
                    <a:pos x="37" y="32"/>
                  </a:cxn>
                  <a:cxn ang="0">
                    <a:pos x="47" y="43"/>
                  </a:cxn>
                  <a:cxn ang="0">
                    <a:pos x="49" y="43"/>
                  </a:cxn>
                  <a:cxn ang="0">
                    <a:pos x="80" y="43"/>
                  </a:cxn>
                  <a:cxn ang="0">
                    <a:pos x="93" y="31"/>
                  </a:cxn>
                  <a:cxn ang="0">
                    <a:pos x="80" y="19"/>
                  </a:cxn>
                </a:cxnLst>
                <a:rect l="0" t="0" r="r" b="b"/>
                <a:pathLst>
                  <a:path w="93" h="130">
                    <a:moveTo>
                      <a:pt x="80" y="37"/>
                    </a:moveTo>
                    <a:cubicBezTo>
                      <a:pt x="51" y="37"/>
                      <a:pt x="51" y="37"/>
                      <a:pt x="51" y="3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3" y="21"/>
                      <a:pt x="32" y="23"/>
                    </a:cubicBezTo>
                    <a:cubicBezTo>
                      <a:pt x="31" y="23"/>
                      <a:pt x="31" y="24"/>
                      <a:pt x="31" y="25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4"/>
                      <a:pt x="32" y="65"/>
                      <a:pt x="34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8" y="65"/>
                      <a:pt x="55" y="72"/>
                      <a:pt x="55" y="8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5" y="123"/>
                      <a:pt x="54" y="124"/>
                      <a:pt x="52" y="124"/>
                    </a:cubicBezTo>
                    <a:cubicBezTo>
                      <a:pt x="46" y="124"/>
                      <a:pt x="46" y="124"/>
                      <a:pt x="46" y="124"/>
                    </a:cubicBezTo>
                    <a:cubicBezTo>
                      <a:pt x="44" y="124"/>
                      <a:pt x="43" y="123"/>
                      <a:pt x="43" y="121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2"/>
                      <a:pt x="39" y="78"/>
                      <a:pt x="34" y="78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0" y="78"/>
                      <a:pt x="6" y="73"/>
                      <a:pt x="6" y="68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5"/>
                      <a:pt x="58" y="25"/>
                      <a:pt x="5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4" y="25"/>
                      <a:pt x="86" y="28"/>
                      <a:pt x="86" y="31"/>
                    </a:cubicBezTo>
                    <a:cubicBezTo>
                      <a:pt x="86" y="34"/>
                      <a:pt x="84" y="37"/>
                      <a:pt x="80" y="37"/>
                    </a:cubicBezTo>
                    <a:moveTo>
                      <a:pt x="80" y="19"/>
                    </a:moveTo>
                    <a:cubicBezTo>
                      <a:pt x="60" y="19"/>
                      <a:pt x="60" y="19"/>
                      <a:pt x="60" y="19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7" y="84"/>
                      <a:pt x="15" y="84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5" y="84"/>
                      <a:pt x="37" y="85"/>
                      <a:pt x="37" y="8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6"/>
                      <a:pt x="41" y="130"/>
                      <a:pt x="46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7" y="130"/>
                      <a:pt x="62" y="126"/>
                      <a:pt x="62" y="12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2" y="69"/>
                      <a:pt x="52" y="59"/>
                      <a:pt x="40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8" y="43"/>
                      <a:pt x="48" y="43"/>
                      <a:pt x="49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7" y="43"/>
                      <a:pt x="93" y="38"/>
                      <a:pt x="93" y="31"/>
                    </a:cubicBezTo>
                    <a:cubicBezTo>
                      <a:pt x="93" y="24"/>
                      <a:pt x="87" y="19"/>
                      <a:pt x="80" y="1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47">
                <a:extLst>
                  <a:ext uri="{FF2B5EF4-FFF2-40B4-BE49-F238E27FC236}">
                    <a16:creationId xmlns:a16="http://schemas.microsoft.com/office/drawing/2014/main" id="{6D7DD02E-8E7A-6208-EA04-5BC64D352E5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4" y="5151540"/>
                <a:ext cx="388938" cy="550863"/>
              </a:xfrm>
              <a:custGeom>
                <a:avLst/>
                <a:gdLst/>
                <a:ahLst/>
                <a:cxnLst>
                  <a:cxn ang="0">
                    <a:pos x="86" y="68"/>
                  </a:cxn>
                  <a:cxn ang="0">
                    <a:pos x="77" y="78"/>
                  </a:cxn>
                  <a:cxn ang="0">
                    <a:pos x="58" y="78"/>
                  </a:cxn>
                  <a:cxn ang="0">
                    <a:pos x="49" y="87"/>
                  </a:cxn>
                  <a:cxn ang="0">
                    <a:pos x="49" y="121"/>
                  </a:cxn>
                  <a:cxn ang="0">
                    <a:pos x="46" y="124"/>
                  </a:cxn>
                  <a:cxn ang="0">
                    <a:pos x="40" y="124"/>
                  </a:cxn>
                  <a:cxn ang="0">
                    <a:pos x="37" y="121"/>
                  </a:cxn>
                  <a:cxn ang="0">
                    <a:pos x="37" y="81"/>
                  </a:cxn>
                  <a:cxn ang="0">
                    <a:pos x="52" y="65"/>
                  </a:cxn>
                  <a:cxn ang="0">
                    <a:pos x="58" y="65"/>
                  </a:cxn>
                  <a:cxn ang="0">
                    <a:pos x="62" y="62"/>
                  </a:cxn>
                  <a:cxn ang="0">
                    <a:pos x="62" y="25"/>
                  </a:cxn>
                  <a:cxn ang="0">
                    <a:pos x="58" y="22"/>
                  </a:cxn>
                  <a:cxn ang="0">
                    <a:pos x="56" y="23"/>
                  </a:cxn>
                  <a:cxn ang="0">
                    <a:pos x="42" y="37"/>
                  </a:cxn>
                  <a:cxn ang="0">
                    <a:pos x="12" y="37"/>
                  </a:cxn>
                  <a:cxn ang="0">
                    <a:pos x="6" y="31"/>
                  </a:cxn>
                  <a:cxn ang="0">
                    <a:pos x="12" y="25"/>
                  </a:cxn>
                  <a:cxn ang="0">
                    <a:pos x="34" y="25"/>
                  </a:cxn>
                  <a:cxn ang="0">
                    <a:pos x="36" y="24"/>
                  </a:cxn>
                  <a:cxn ang="0">
                    <a:pos x="54" y="6"/>
                  </a:cxn>
                  <a:cxn ang="0">
                    <a:pos x="86" y="6"/>
                  </a:cxn>
                  <a:cxn ang="0">
                    <a:pos x="86" y="68"/>
                  </a:cxn>
                  <a:cxn ang="0">
                    <a:pos x="89" y="0"/>
                  </a:cxn>
                  <a:cxn ang="0">
                    <a:pos x="52" y="0"/>
                  </a:cxn>
                  <a:cxn ang="0">
                    <a:pos x="50" y="1"/>
                  </a:cxn>
                  <a:cxn ang="0">
                    <a:pos x="32" y="19"/>
                  </a:cxn>
                  <a:cxn ang="0">
                    <a:pos x="12" y="19"/>
                  </a:cxn>
                  <a:cxn ang="0">
                    <a:pos x="0" y="31"/>
                  </a:cxn>
                  <a:cxn ang="0">
                    <a:pos x="12" y="43"/>
                  </a:cxn>
                  <a:cxn ang="0">
                    <a:pos x="43" y="43"/>
                  </a:cxn>
                  <a:cxn ang="0">
                    <a:pos x="45" y="43"/>
                  </a:cxn>
                  <a:cxn ang="0">
                    <a:pos x="55" y="32"/>
                  </a:cxn>
                  <a:cxn ang="0">
                    <a:pos x="55" y="59"/>
                  </a:cxn>
                  <a:cxn ang="0">
                    <a:pos x="52" y="59"/>
                  </a:cxn>
                  <a:cxn ang="0">
                    <a:pos x="31" y="81"/>
                  </a:cxn>
                  <a:cxn ang="0">
                    <a:pos x="31" y="121"/>
                  </a:cxn>
                  <a:cxn ang="0">
                    <a:pos x="40" y="130"/>
                  </a:cxn>
                  <a:cxn ang="0">
                    <a:pos x="46" y="130"/>
                  </a:cxn>
                  <a:cxn ang="0">
                    <a:pos x="55" y="121"/>
                  </a:cxn>
                  <a:cxn ang="0">
                    <a:pos x="55" y="87"/>
                  </a:cxn>
                  <a:cxn ang="0">
                    <a:pos x="58" y="84"/>
                  </a:cxn>
                  <a:cxn ang="0">
                    <a:pos x="77" y="84"/>
                  </a:cxn>
                  <a:cxn ang="0">
                    <a:pos x="92" y="68"/>
                  </a:cxn>
                  <a:cxn ang="0">
                    <a:pos x="92" y="3"/>
                  </a:cxn>
                  <a:cxn ang="0">
                    <a:pos x="89" y="0"/>
                  </a:cxn>
                </a:cxnLst>
                <a:rect l="0" t="0" r="r" b="b"/>
                <a:pathLst>
                  <a:path w="92" h="130">
                    <a:moveTo>
                      <a:pt x="86" y="68"/>
                    </a:moveTo>
                    <a:cubicBezTo>
                      <a:pt x="86" y="73"/>
                      <a:pt x="82" y="78"/>
                      <a:pt x="77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3" y="78"/>
                      <a:pt x="49" y="82"/>
                      <a:pt x="49" y="8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49" y="123"/>
                      <a:pt x="48" y="124"/>
                      <a:pt x="46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38" y="124"/>
                      <a:pt x="37" y="123"/>
                      <a:pt x="37" y="12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72"/>
                      <a:pt x="44" y="65"/>
                      <a:pt x="52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60" y="65"/>
                      <a:pt x="62" y="64"/>
                      <a:pt x="62" y="6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23"/>
                      <a:pt x="60" y="22"/>
                      <a:pt x="58" y="22"/>
                    </a:cubicBezTo>
                    <a:cubicBezTo>
                      <a:pt x="58" y="22"/>
                      <a:pt x="57" y="22"/>
                      <a:pt x="56" y="23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9" y="37"/>
                      <a:pt x="6" y="34"/>
                      <a:pt x="6" y="31"/>
                    </a:cubicBezTo>
                    <a:cubicBezTo>
                      <a:pt x="6" y="28"/>
                      <a:pt x="9" y="25"/>
                      <a:pt x="1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5"/>
                      <a:pt x="35" y="25"/>
                      <a:pt x="36" y="24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86" y="6"/>
                      <a:pt x="86" y="6"/>
                      <a:pt x="86" y="6"/>
                    </a:cubicBezTo>
                    <a:lnTo>
                      <a:pt x="86" y="68"/>
                    </a:lnTo>
                    <a:close/>
                    <a:moveTo>
                      <a:pt x="89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38"/>
                      <a:pt x="5" y="43"/>
                      <a:pt x="12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5" y="43"/>
                      <a:pt x="45" y="4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40" y="59"/>
                      <a:pt x="31" y="69"/>
                      <a:pt x="31" y="81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6"/>
                      <a:pt x="35" y="130"/>
                      <a:pt x="40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1" y="130"/>
                      <a:pt x="55" y="126"/>
                      <a:pt x="55" y="121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5"/>
                      <a:pt x="57" y="84"/>
                      <a:pt x="58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6" y="84"/>
                      <a:pt x="92" y="77"/>
                      <a:pt x="92" y="6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2" y="1"/>
                      <a:pt x="91" y="0"/>
                      <a:pt x="8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48">
                <a:extLst>
                  <a:ext uri="{FF2B5EF4-FFF2-40B4-BE49-F238E27FC236}">
                    <a16:creationId xmlns:a16="http://schemas.microsoft.com/office/drawing/2014/main" id="{504B3500-858A-A037-F56F-64E3615916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299" y="5364265"/>
                <a:ext cx="342900" cy="338138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37" y="6"/>
                  </a:cxn>
                  <a:cxn ang="0">
                    <a:pos x="37" y="74"/>
                  </a:cxn>
                  <a:cxn ang="0">
                    <a:pos x="28" y="74"/>
                  </a:cxn>
                  <a:cxn ang="0">
                    <a:pos x="25" y="77"/>
                  </a:cxn>
                  <a:cxn ang="0">
                    <a:pos x="28" y="80"/>
                  </a:cxn>
                  <a:cxn ang="0">
                    <a:pos x="53" y="80"/>
                  </a:cxn>
                  <a:cxn ang="0">
                    <a:pos x="56" y="77"/>
                  </a:cxn>
                  <a:cxn ang="0">
                    <a:pos x="53" y="74"/>
                  </a:cxn>
                  <a:cxn ang="0">
                    <a:pos x="44" y="74"/>
                  </a:cxn>
                  <a:cxn ang="0">
                    <a:pos x="44" y="6"/>
                  </a:cxn>
                  <a:cxn ang="0">
                    <a:pos x="78" y="6"/>
                  </a:cxn>
                  <a:cxn ang="0">
                    <a:pos x="81" y="3"/>
                  </a:cxn>
                  <a:cxn ang="0">
                    <a:pos x="78" y="0"/>
                  </a:cxn>
                </a:cxnLst>
                <a:rect l="0" t="0" r="r" b="b"/>
                <a:pathLst>
                  <a:path w="81" h="80">
                    <a:moveTo>
                      <a:pt x="7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6"/>
                      <a:pt x="3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6" y="74"/>
                      <a:pt x="25" y="75"/>
                      <a:pt x="25" y="77"/>
                    </a:cubicBezTo>
                    <a:cubicBezTo>
                      <a:pt x="25" y="79"/>
                      <a:pt x="26" y="80"/>
                      <a:pt x="28" y="80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5" y="80"/>
                      <a:pt x="56" y="79"/>
                      <a:pt x="56" y="77"/>
                    </a:cubicBezTo>
                    <a:cubicBezTo>
                      <a:pt x="56" y="75"/>
                      <a:pt x="55" y="74"/>
                      <a:pt x="53" y="74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6"/>
                      <a:pt x="81" y="4"/>
                      <a:pt x="81" y="3"/>
                    </a:cubicBezTo>
                    <a:cubicBezTo>
                      <a:pt x="81" y="1"/>
                      <a:pt x="79" y="0"/>
                      <a:pt x="7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49">
                <a:extLst>
                  <a:ext uri="{FF2B5EF4-FFF2-40B4-BE49-F238E27FC236}">
                    <a16:creationId xmlns:a16="http://schemas.microsoft.com/office/drawing/2014/main" id="{8E8F7385-4104-721C-70E7-605B6DC5B8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3999" y="4968978"/>
                <a:ext cx="157163" cy="157163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6" y="6"/>
                  </a:cxn>
                  <a:cxn ang="0">
                    <a:pos x="19" y="6"/>
                  </a:cxn>
                  <a:cxn ang="0">
                    <a:pos x="31" y="18"/>
                  </a:cxn>
                  <a:cxn ang="0">
                    <a:pos x="6" y="9"/>
                  </a:cxn>
                  <a:cxn ang="0">
                    <a:pos x="13" y="29"/>
                  </a:cxn>
                  <a:cxn ang="0">
                    <a:pos x="6" y="18"/>
                  </a:cxn>
                  <a:cxn ang="0">
                    <a:pos x="6" y="15"/>
                  </a:cxn>
                  <a:cxn ang="0">
                    <a:pos x="30" y="24"/>
                  </a:cxn>
                  <a:cxn ang="0">
                    <a:pos x="13" y="29"/>
                  </a:cxn>
                  <a:cxn ang="0">
                    <a:pos x="19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19" y="37"/>
                  </a:cxn>
                  <a:cxn ang="0">
                    <a:pos x="37" y="18"/>
                  </a:cxn>
                  <a:cxn ang="0">
                    <a:pos x="19" y="0"/>
                  </a:cxn>
                </a:cxnLst>
                <a:rect l="0" t="0" r="r" b="b"/>
                <a:pathLst>
                  <a:path w="37" h="37">
                    <a:moveTo>
                      <a:pt x="6" y="9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31" y="11"/>
                      <a:pt x="31" y="18"/>
                    </a:cubicBezTo>
                    <a:cubicBezTo>
                      <a:pt x="24" y="13"/>
                      <a:pt x="15" y="10"/>
                      <a:pt x="6" y="9"/>
                    </a:cubicBezTo>
                    <a:moveTo>
                      <a:pt x="13" y="29"/>
                    </a:moveTo>
                    <a:cubicBezTo>
                      <a:pt x="9" y="27"/>
                      <a:pt x="6" y="23"/>
                      <a:pt x="6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6"/>
                      <a:pt x="23" y="19"/>
                      <a:pt x="30" y="24"/>
                    </a:cubicBezTo>
                    <a:cubicBezTo>
                      <a:pt x="26" y="30"/>
                      <a:pt x="19" y="32"/>
                      <a:pt x="13" y="29"/>
                    </a:cubicBezTo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9"/>
                      <a:pt x="9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50">
                <a:extLst>
                  <a:ext uri="{FF2B5EF4-FFF2-40B4-BE49-F238E27FC236}">
                    <a16:creationId xmlns:a16="http://schemas.microsoft.com/office/drawing/2014/main" id="{4604ED21-04A9-82BD-60FD-1CBCECB4BD3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92337" y="4968978"/>
                <a:ext cx="157163" cy="157163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6" y="18"/>
                  </a:cxn>
                  <a:cxn ang="0">
                    <a:pos x="18" y="6"/>
                  </a:cxn>
                  <a:cxn ang="0">
                    <a:pos x="31" y="6"/>
                  </a:cxn>
                  <a:cxn ang="0">
                    <a:pos x="31" y="9"/>
                  </a:cxn>
                  <a:cxn ang="0">
                    <a:pos x="31" y="18"/>
                  </a:cxn>
                  <a:cxn ang="0">
                    <a:pos x="18" y="31"/>
                  </a:cxn>
                  <a:cxn ang="0">
                    <a:pos x="8" y="24"/>
                  </a:cxn>
                  <a:cxn ang="0">
                    <a:pos x="31" y="15"/>
                  </a:cxn>
                  <a:cxn ang="0">
                    <a:pos x="31" y="18"/>
                  </a:cxn>
                  <a:cxn ang="0">
                    <a:pos x="3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18" y="37"/>
                  </a:cxn>
                  <a:cxn ang="0">
                    <a:pos x="37" y="18"/>
                  </a:cxn>
                  <a:cxn ang="0">
                    <a:pos x="37" y="3"/>
                  </a:cxn>
                  <a:cxn ang="0">
                    <a:pos x="34" y="0"/>
                  </a:cxn>
                </a:cxnLst>
                <a:rect l="0" t="0" r="r" b="b"/>
                <a:pathLst>
                  <a:path w="37" h="37">
                    <a:moveTo>
                      <a:pt x="31" y="9"/>
                    </a:moveTo>
                    <a:cubicBezTo>
                      <a:pt x="22" y="10"/>
                      <a:pt x="13" y="13"/>
                      <a:pt x="6" y="18"/>
                    </a:cubicBezTo>
                    <a:cubicBezTo>
                      <a:pt x="6" y="11"/>
                      <a:pt x="12" y="6"/>
                      <a:pt x="18" y="6"/>
                    </a:cubicBezTo>
                    <a:cubicBezTo>
                      <a:pt x="31" y="6"/>
                      <a:pt x="31" y="6"/>
                      <a:pt x="31" y="6"/>
                    </a:cubicBezTo>
                    <a:lnTo>
                      <a:pt x="31" y="9"/>
                    </a:lnTo>
                    <a:close/>
                    <a:moveTo>
                      <a:pt x="31" y="18"/>
                    </a:moveTo>
                    <a:cubicBezTo>
                      <a:pt x="31" y="25"/>
                      <a:pt x="25" y="31"/>
                      <a:pt x="18" y="31"/>
                    </a:cubicBezTo>
                    <a:cubicBezTo>
                      <a:pt x="14" y="31"/>
                      <a:pt x="10" y="28"/>
                      <a:pt x="8" y="24"/>
                    </a:cubicBezTo>
                    <a:cubicBezTo>
                      <a:pt x="14" y="19"/>
                      <a:pt x="22" y="16"/>
                      <a:pt x="31" y="15"/>
                    </a:cubicBezTo>
                    <a:lnTo>
                      <a:pt x="31" y="18"/>
                    </a:lnTo>
                    <a:close/>
                    <a:moveTo>
                      <a:pt x="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"/>
                      <a:pt x="36" y="0"/>
                      <a:pt x="3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5ACBF67-CE06-920E-5981-02F9437D6CEF}"/>
                </a:ext>
              </a:extLst>
            </p:cNvPr>
            <p:cNvGrpSpPr/>
            <p:nvPr/>
          </p:nvGrpSpPr>
          <p:grpSpPr>
            <a:xfrm>
              <a:off x="3673328" y="2509710"/>
              <a:ext cx="501868" cy="507965"/>
              <a:chOff x="2179637" y="3252890"/>
              <a:chExt cx="784225" cy="793751"/>
            </a:xfrm>
            <a:solidFill>
              <a:schemeClr val="bg1"/>
            </a:solidFill>
          </p:grpSpPr>
          <p:sp>
            <p:nvSpPr>
              <p:cNvPr id="58" name="Freeform 174">
                <a:extLst>
                  <a:ext uri="{FF2B5EF4-FFF2-40B4-BE49-F238E27FC236}">
                    <a16:creationId xmlns:a16="http://schemas.microsoft.com/office/drawing/2014/main" id="{AB81B1E9-FCD4-9C0F-A6A7-D61A479457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9637" y="3257653"/>
                <a:ext cx="682625" cy="788988"/>
              </a:xfrm>
              <a:custGeom>
                <a:avLst/>
                <a:gdLst/>
                <a:ahLst/>
                <a:cxnLst>
                  <a:cxn ang="0">
                    <a:pos x="155" y="179"/>
                  </a:cxn>
                  <a:cxn ang="0">
                    <a:pos x="6" y="179"/>
                  </a:cxn>
                  <a:cxn ang="0">
                    <a:pos x="6" y="6"/>
                  </a:cxn>
                  <a:cxn ang="0">
                    <a:pos x="155" y="6"/>
                  </a:cxn>
                  <a:cxn ang="0">
                    <a:pos x="155" y="179"/>
                  </a:cxn>
                  <a:cxn ang="0">
                    <a:pos x="15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3"/>
                  </a:cxn>
                  <a:cxn ang="0">
                    <a:pos x="3" y="186"/>
                  </a:cxn>
                  <a:cxn ang="0">
                    <a:pos x="158" y="186"/>
                  </a:cxn>
                  <a:cxn ang="0">
                    <a:pos x="161" y="183"/>
                  </a:cxn>
                  <a:cxn ang="0">
                    <a:pos x="161" y="3"/>
                  </a:cxn>
                  <a:cxn ang="0">
                    <a:pos x="158" y="0"/>
                  </a:cxn>
                </a:cxnLst>
                <a:rect l="0" t="0" r="r" b="b"/>
                <a:pathLst>
                  <a:path w="161" h="186">
                    <a:moveTo>
                      <a:pt x="155" y="179"/>
                    </a:moveTo>
                    <a:cubicBezTo>
                      <a:pt x="6" y="179"/>
                      <a:pt x="6" y="179"/>
                      <a:pt x="6" y="179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55" y="6"/>
                      <a:pt x="155" y="6"/>
                      <a:pt x="155" y="6"/>
                    </a:cubicBezTo>
                    <a:lnTo>
                      <a:pt x="155" y="179"/>
                    </a:lnTo>
                    <a:close/>
                    <a:moveTo>
                      <a:pt x="15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4"/>
                      <a:pt x="1" y="186"/>
                      <a:pt x="3" y="186"/>
                    </a:cubicBezTo>
                    <a:cubicBezTo>
                      <a:pt x="158" y="186"/>
                      <a:pt x="158" y="186"/>
                      <a:pt x="158" y="186"/>
                    </a:cubicBezTo>
                    <a:cubicBezTo>
                      <a:pt x="159" y="186"/>
                      <a:pt x="161" y="184"/>
                      <a:pt x="161" y="183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61" y="1"/>
                      <a:pt x="159" y="0"/>
                      <a:pt x="15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75">
                <a:extLst>
                  <a:ext uri="{FF2B5EF4-FFF2-40B4-BE49-F238E27FC236}">
                    <a16:creationId xmlns:a16="http://schemas.microsoft.com/office/drawing/2014/main" id="{C56F3579-C1EA-99E1-949F-6AD6BBDD652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7662" y="3252890"/>
                <a:ext cx="76200" cy="793750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6" y="26"/>
                  </a:cxn>
                  <a:cxn ang="0">
                    <a:pos x="6" y="20"/>
                  </a:cxn>
                  <a:cxn ang="0">
                    <a:pos x="9" y="12"/>
                  </a:cxn>
                  <a:cxn ang="0">
                    <a:pos x="12" y="20"/>
                  </a:cxn>
                  <a:cxn ang="0">
                    <a:pos x="12" y="26"/>
                  </a:cxn>
                  <a:cxn ang="0">
                    <a:pos x="12" y="165"/>
                  </a:cxn>
                  <a:cxn ang="0">
                    <a:pos x="6" y="165"/>
                  </a:cxn>
                  <a:cxn ang="0">
                    <a:pos x="6" y="32"/>
                  </a:cxn>
                  <a:cxn ang="0">
                    <a:pos x="12" y="32"/>
                  </a:cxn>
                  <a:cxn ang="0">
                    <a:pos x="12" y="165"/>
                  </a:cxn>
                  <a:cxn ang="0">
                    <a:pos x="12" y="177"/>
                  </a:cxn>
                  <a:cxn ang="0">
                    <a:pos x="9" y="180"/>
                  </a:cxn>
                  <a:cxn ang="0">
                    <a:pos x="6" y="177"/>
                  </a:cxn>
                  <a:cxn ang="0">
                    <a:pos x="6" y="171"/>
                  </a:cxn>
                  <a:cxn ang="0">
                    <a:pos x="12" y="171"/>
                  </a:cxn>
                  <a:cxn ang="0">
                    <a:pos x="12" y="177"/>
                  </a:cxn>
                  <a:cxn ang="0">
                    <a:pos x="18" y="18"/>
                  </a:cxn>
                  <a:cxn ang="0">
                    <a:pos x="12" y="3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177"/>
                  </a:cxn>
                  <a:cxn ang="0">
                    <a:pos x="9" y="187"/>
                  </a:cxn>
                  <a:cxn ang="0">
                    <a:pos x="18" y="177"/>
                  </a:cxn>
                  <a:cxn ang="0">
                    <a:pos x="18" y="19"/>
                  </a:cxn>
                  <a:cxn ang="0">
                    <a:pos x="18" y="18"/>
                  </a:cxn>
                </a:cxnLst>
                <a:rect l="0" t="0" r="r" b="b"/>
                <a:pathLst>
                  <a:path w="18" h="187">
                    <a:moveTo>
                      <a:pt x="12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2" y="26"/>
                    </a:lnTo>
                    <a:close/>
                    <a:moveTo>
                      <a:pt x="12" y="165"/>
                    </a:moveTo>
                    <a:cubicBezTo>
                      <a:pt x="6" y="165"/>
                      <a:pt x="6" y="165"/>
                      <a:pt x="6" y="165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65"/>
                    </a:lnTo>
                    <a:close/>
                    <a:moveTo>
                      <a:pt x="12" y="177"/>
                    </a:moveTo>
                    <a:cubicBezTo>
                      <a:pt x="12" y="179"/>
                      <a:pt x="11" y="180"/>
                      <a:pt x="9" y="180"/>
                    </a:cubicBezTo>
                    <a:cubicBezTo>
                      <a:pt x="7" y="180"/>
                      <a:pt x="6" y="179"/>
                      <a:pt x="6" y="177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12" y="171"/>
                      <a:pt x="12" y="171"/>
                      <a:pt x="12" y="171"/>
                    </a:cubicBezTo>
                    <a:lnTo>
                      <a:pt x="12" y="177"/>
                    </a:lnTo>
                    <a:close/>
                    <a:moveTo>
                      <a:pt x="18" y="18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1" y="1"/>
                      <a:pt x="10" y="0"/>
                      <a:pt x="8" y="1"/>
                    </a:cubicBezTo>
                    <a:cubicBezTo>
                      <a:pt x="7" y="1"/>
                      <a:pt x="7" y="2"/>
                      <a:pt x="6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82"/>
                      <a:pt x="4" y="187"/>
                      <a:pt x="9" y="187"/>
                    </a:cubicBezTo>
                    <a:cubicBezTo>
                      <a:pt x="14" y="187"/>
                      <a:pt x="18" y="182"/>
                      <a:pt x="18" y="17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76">
                <a:extLst>
                  <a:ext uri="{FF2B5EF4-FFF2-40B4-BE49-F238E27FC236}">
                    <a16:creationId xmlns:a16="http://schemas.microsoft.com/office/drawing/2014/main" id="{FCB8FD37-D72A-0851-DD4C-83B3B7DBEBF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0437" y="3389415"/>
                <a:ext cx="288925" cy="287338"/>
              </a:xfrm>
              <a:custGeom>
                <a:avLst/>
                <a:gdLst/>
                <a:ahLst/>
                <a:cxnLst>
                  <a:cxn ang="0">
                    <a:pos x="56" y="51"/>
                  </a:cxn>
                  <a:cxn ang="0">
                    <a:pos x="39" y="34"/>
                  </a:cxn>
                  <a:cxn ang="0">
                    <a:pos x="56" y="16"/>
                  </a:cxn>
                  <a:cxn ang="0">
                    <a:pos x="56" y="51"/>
                  </a:cxn>
                  <a:cxn ang="0">
                    <a:pos x="12" y="51"/>
                  </a:cxn>
                  <a:cxn ang="0">
                    <a:pos x="17" y="12"/>
                  </a:cxn>
                  <a:cxn ang="0">
                    <a:pos x="31" y="6"/>
                  </a:cxn>
                  <a:cxn ang="0">
                    <a:pos x="31" y="34"/>
                  </a:cxn>
                  <a:cxn ang="0">
                    <a:pos x="31" y="35"/>
                  </a:cxn>
                  <a:cxn ang="0">
                    <a:pos x="31" y="35"/>
                  </a:cxn>
                  <a:cxn ang="0">
                    <a:pos x="31" y="35"/>
                  </a:cxn>
                  <a:cxn ang="0">
                    <a:pos x="32" y="36"/>
                  </a:cxn>
                  <a:cxn ang="0">
                    <a:pos x="32" y="36"/>
                  </a:cxn>
                  <a:cxn ang="0">
                    <a:pos x="52" y="56"/>
                  </a:cxn>
                  <a:cxn ang="0">
                    <a:pos x="12" y="51"/>
                  </a:cxn>
                  <a:cxn ang="0">
                    <a:pos x="37" y="6"/>
                  </a:cxn>
                  <a:cxn ang="0">
                    <a:pos x="52" y="12"/>
                  </a:cxn>
                  <a:cxn ang="0">
                    <a:pos x="37" y="26"/>
                  </a:cxn>
                  <a:cxn ang="0">
                    <a:pos x="37" y="6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68" y="34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56" y="51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64" y="27"/>
                      <a:pt x="64" y="41"/>
                      <a:pt x="56" y="51"/>
                    </a:cubicBezTo>
                    <a:moveTo>
                      <a:pt x="12" y="51"/>
                    </a:moveTo>
                    <a:cubicBezTo>
                      <a:pt x="3" y="39"/>
                      <a:pt x="5" y="22"/>
                      <a:pt x="17" y="12"/>
                    </a:cubicBezTo>
                    <a:cubicBezTo>
                      <a:pt x="21" y="9"/>
                      <a:pt x="26" y="7"/>
                      <a:pt x="31" y="6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39" y="65"/>
                      <a:pt x="22" y="63"/>
                      <a:pt x="12" y="51"/>
                    </a:cubicBezTo>
                    <a:moveTo>
                      <a:pt x="37" y="6"/>
                    </a:moveTo>
                    <a:cubicBezTo>
                      <a:pt x="42" y="7"/>
                      <a:pt x="47" y="9"/>
                      <a:pt x="52" y="12"/>
                    </a:cubicBezTo>
                    <a:cubicBezTo>
                      <a:pt x="37" y="26"/>
                      <a:pt x="37" y="26"/>
                      <a:pt x="37" y="26"/>
                    </a:cubicBezTo>
                    <a:lnTo>
                      <a:pt x="37" y="6"/>
                    </a:lnTo>
                    <a:close/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Rectangle 177">
                <a:extLst>
                  <a:ext uri="{FF2B5EF4-FFF2-40B4-BE49-F238E27FC236}">
                    <a16:creationId xmlns:a16="http://schemas.microsoft.com/office/drawing/2014/main" id="{71A8D78B-B2ED-AC6B-C57D-BE2134CD9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899" y="3465615"/>
                <a:ext cx="50800" cy="301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Rectangle 178">
                <a:extLst>
                  <a:ext uri="{FF2B5EF4-FFF2-40B4-BE49-F238E27FC236}">
                    <a16:creationId xmlns:a16="http://schemas.microsoft.com/office/drawing/2014/main" id="{62A0BA7B-0F17-24B2-2BFC-F3D1A0291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465615"/>
                <a:ext cx="130175" cy="3016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79">
                <a:extLst>
                  <a:ext uri="{FF2B5EF4-FFF2-40B4-BE49-F238E27FC236}">
                    <a16:creationId xmlns:a16="http://schemas.microsoft.com/office/drawing/2014/main" id="{E54C5126-6C67-4B56-7BEE-6A8D8C92B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499" y="3571978"/>
                <a:ext cx="762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80">
                <a:extLst>
                  <a:ext uri="{FF2B5EF4-FFF2-40B4-BE49-F238E27FC236}">
                    <a16:creationId xmlns:a16="http://schemas.microsoft.com/office/drawing/2014/main" id="{D5362F6A-96DD-288E-38EC-03C6F6BDB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571978"/>
                <a:ext cx="104775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181">
                <a:extLst>
                  <a:ext uri="{FF2B5EF4-FFF2-40B4-BE49-F238E27FC236}">
                    <a16:creationId xmlns:a16="http://schemas.microsoft.com/office/drawing/2014/main" id="{2249EE68-20D4-75B4-D4C8-FDDCFB7E3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524" y="3521178"/>
                <a:ext cx="130175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82">
                <a:extLst>
                  <a:ext uri="{FF2B5EF4-FFF2-40B4-BE49-F238E27FC236}">
                    <a16:creationId xmlns:a16="http://schemas.microsoft.com/office/drawing/2014/main" id="{08CB7E60-9772-498D-3E38-802E180B9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521178"/>
                <a:ext cx="508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83">
                <a:extLst>
                  <a:ext uri="{FF2B5EF4-FFF2-40B4-BE49-F238E27FC236}">
                    <a16:creationId xmlns:a16="http://schemas.microsoft.com/office/drawing/2014/main" id="{60E5C5CF-8053-2F08-F87B-6CCB6329E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465615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6" y="1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5" y="7"/>
                      <a:pt x="7" y="5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1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84">
                <a:extLst>
                  <a:ext uri="{FF2B5EF4-FFF2-40B4-BE49-F238E27FC236}">
                    <a16:creationId xmlns:a16="http://schemas.microsoft.com/office/drawing/2014/main" id="{979E3AA5-7B04-3206-C923-9F12C94F6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516415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6" y="3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4" y="0"/>
                      <a:pt x="3" y="0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4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7" y="3"/>
                      <a:pt x="6" y="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85">
                <a:extLst>
                  <a:ext uri="{FF2B5EF4-FFF2-40B4-BE49-F238E27FC236}">
                    <a16:creationId xmlns:a16="http://schemas.microsoft.com/office/drawing/2014/main" id="{42688BC9-EEED-0ED0-545F-BB7B41582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571978"/>
                <a:ext cx="3016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6" y="5"/>
                  </a:cxn>
                  <a:cxn ang="0">
                    <a:pos x="7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7"/>
                      <a:pt x="4" y="7"/>
                      <a:pt x="6" y="5"/>
                    </a:cubicBezTo>
                    <a:cubicBezTo>
                      <a:pt x="6" y="5"/>
                      <a:pt x="7" y="4"/>
                      <a:pt x="7" y="3"/>
                    </a:cubicBezTo>
                    <a:cubicBezTo>
                      <a:pt x="7" y="2"/>
                      <a:pt x="5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Rectangle 186">
                <a:extLst>
                  <a:ext uri="{FF2B5EF4-FFF2-40B4-BE49-F238E27FC236}">
                    <a16:creationId xmlns:a16="http://schemas.microsoft.com/office/drawing/2014/main" id="{76340A90-65F0-0CC1-71F1-72343B7D8B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321153"/>
                <a:ext cx="508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Rectangle 187">
                <a:extLst>
                  <a:ext uri="{FF2B5EF4-FFF2-40B4-BE49-F238E27FC236}">
                    <a16:creationId xmlns:a16="http://schemas.microsoft.com/office/drawing/2014/main" id="{16F6451E-59CA-436E-94CD-69969822D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599" y="3321153"/>
                <a:ext cx="187325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88">
                <a:extLst>
                  <a:ext uri="{FF2B5EF4-FFF2-40B4-BE49-F238E27FC236}">
                    <a16:creationId xmlns:a16="http://schemas.microsoft.com/office/drawing/2014/main" id="{923366C8-8BE3-F205-981C-4AF99163B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0437" y="3702153"/>
                <a:ext cx="487363" cy="288925"/>
              </a:xfrm>
              <a:custGeom>
                <a:avLst/>
                <a:gdLst/>
                <a:ahLst/>
                <a:cxnLst>
                  <a:cxn ang="0">
                    <a:pos x="112" y="62"/>
                  </a:cxn>
                  <a:cxn ang="0">
                    <a:pos x="6" y="62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65"/>
                  </a:cxn>
                  <a:cxn ang="0">
                    <a:pos x="3" y="68"/>
                  </a:cxn>
                  <a:cxn ang="0">
                    <a:pos x="112" y="68"/>
                  </a:cxn>
                  <a:cxn ang="0">
                    <a:pos x="115" y="65"/>
                  </a:cxn>
                  <a:cxn ang="0">
                    <a:pos x="112" y="62"/>
                  </a:cxn>
                </a:cxnLst>
                <a:rect l="0" t="0" r="r" b="b"/>
                <a:pathLst>
                  <a:path w="115" h="68">
                    <a:moveTo>
                      <a:pt x="112" y="62"/>
                    </a:moveTo>
                    <a:cubicBezTo>
                      <a:pt x="6" y="62"/>
                      <a:pt x="6" y="62"/>
                      <a:pt x="6" y="6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1" y="68"/>
                      <a:pt x="3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3" y="68"/>
                      <a:pt x="115" y="67"/>
                      <a:pt x="115" y="65"/>
                    </a:cubicBezTo>
                    <a:cubicBezTo>
                      <a:pt x="115" y="63"/>
                      <a:pt x="113" y="62"/>
                      <a:pt x="112" y="6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89">
                <a:extLst>
                  <a:ext uri="{FF2B5EF4-FFF2-40B4-BE49-F238E27FC236}">
                    <a16:creationId xmlns:a16="http://schemas.microsoft.com/office/drawing/2014/main" id="{B9CA3271-B3B9-0B23-4F5E-EE19BC598DF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237" y="3765653"/>
                <a:ext cx="398463" cy="161925"/>
              </a:xfrm>
              <a:custGeom>
                <a:avLst/>
                <a:gdLst/>
                <a:ahLst/>
                <a:cxnLst>
                  <a:cxn ang="0">
                    <a:pos x="70" y="31"/>
                  </a:cxn>
                  <a:cxn ang="0">
                    <a:pos x="51" y="25"/>
                  </a:cxn>
                  <a:cxn ang="0">
                    <a:pos x="49" y="26"/>
                  </a:cxn>
                  <a:cxn ang="0">
                    <a:pos x="32" y="31"/>
                  </a:cxn>
                  <a:cxn ang="0">
                    <a:pos x="20" y="21"/>
                  </a:cxn>
                  <a:cxn ang="0">
                    <a:pos x="28" y="16"/>
                  </a:cxn>
                  <a:cxn ang="0">
                    <a:pos x="39" y="22"/>
                  </a:cxn>
                  <a:cxn ang="0">
                    <a:pos x="43" y="22"/>
                  </a:cxn>
                  <a:cxn ang="0">
                    <a:pos x="62" y="8"/>
                  </a:cxn>
                  <a:cxn ang="0">
                    <a:pos x="78" y="20"/>
                  </a:cxn>
                  <a:cxn ang="0">
                    <a:pos x="70" y="31"/>
                  </a:cxn>
                  <a:cxn ang="0">
                    <a:pos x="92" y="23"/>
                  </a:cxn>
                  <a:cxn ang="0">
                    <a:pos x="92" y="23"/>
                  </a:cxn>
                  <a:cxn ang="0">
                    <a:pos x="86" y="18"/>
                  </a:cxn>
                  <a:cxn ang="0">
                    <a:pos x="93" y="8"/>
                  </a:cxn>
                  <a:cxn ang="0">
                    <a:pos x="92" y="4"/>
                  </a:cxn>
                  <a:cxn ang="0">
                    <a:pos x="88" y="5"/>
                  </a:cxn>
                  <a:cxn ang="0">
                    <a:pos x="81" y="15"/>
                  </a:cxn>
                  <a:cxn ang="0">
                    <a:pos x="64" y="1"/>
                  </a:cxn>
                  <a:cxn ang="0">
                    <a:pos x="61" y="1"/>
                  </a:cxn>
                  <a:cxn ang="0">
                    <a:pos x="40" y="16"/>
                  </a:cxn>
                  <a:cxn ang="0">
                    <a:pos x="30" y="10"/>
                  </a:cxn>
                  <a:cxn ang="0">
                    <a:pos x="27" y="10"/>
                  </a:cxn>
                  <a:cxn ang="0">
                    <a:pos x="15" y="16"/>
                  </a:cxn>
                  <a:cxn ang="0">
                    <a:pos x="6" y="8"/>
                  </a:cxn>
                  <a:cxn ang="0">
                    <a:pos x="1" y="8"/>
                  </a:cxn>
                  <a:cxn ang="0">
                    <a:pos x="1" y="12"/>
                  </a:cxn>
                  <a:cxn ang="0">
                    <a:pos x="9" y="19"/>
                  </a:cxn>
                  <a:cxn ang="0">
                    <a:pos x="2" y="23"/>
                  </a:cxn>
                  <a:cxn ang="0">
                    <a:pos x="1" y="27"/>
                  </a:cxn>
                  <a:cxn ang="0">
                    <a:pos x="5" y="28"/>
                  </a:cxn>
                  <a:cxn ang="0">
                    <a:pos x="5" y="28"/>
                  </a:cxn>
                  <a:cxn ang="0">
                    <a:pos x="14" y="23"/>
                  </a:cxn>
                  <a:cxn ang="0">
                    <a:pos x="29" y="37"/>
                  </a:cxn>
                  <a:cxn ang="0">
                    <a:pos x="32" y="38"/>
                  </a:cxn>
                  <a:cxn ang="0">
                    <a:pos x="50" y="32"/>
                  </a:cxn>
                  <a:cxn ang="0">
                    <a:pos x="71" y="38"/>
                  </a:cxn>
                  <a:cxn ang="0">
                    <a:pos x="72" y="38"/>
                  </a:cxn>
                  <a:cxn ang="0">
                    <a:pos x="74" y="36"/>
                  </a:cxn>
                  <a:cxn ang="0">
                    <a:pos x="83" y="23"/>
                  </a:cxn>
                  <a:cxn ang="0">
                    <a:pos x="88" y="28"/>
                  </a:cxn>
                  <a:cxn ang="0">
                    <a:pos x="93" y="27"/>
                  </a:cxn>
                  <a:cxn ang="0">
                    <a:pos x="92" y="23"/>
                  </a:cxn>
                </a:cxnLst>
                <a:rect l="0" t="0" r="r" b="b"/>
                <a:pathLst>
                  <a:path w="94" h="38">
                    <a:moveTo>
                      <a:pt x="70" y="31"/>
                    </a:moveTo>
                    <a:cubicBezTo>
                      <a:pt x="51" y="25"/>
                      <a:pt x="51" y="25"/>
                      <a:pt x="51" y="25"/>
                    </a:cubicBezTo>
                    <a:cubicBezTo>
                      <a:pt x="50" y="25"/>
                      <a:pt x="50" y="25"/>
                      <a:pt x="49" y="26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2"/>
                      <a:pt x="42" y="22"/>
                      <a:pt x="43" y="22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0" y="31"/>
                    </a:lnTo>
                    <a:close/>
                    <a:moveTo>
                      <a:pt x="92" y="23"/>
                    </a:moveTo>
                    <a:cubicBezTo>
                      <a:pt x="92" y="23"/>
                      <a:pt x="92" y="23"/>
                      <a:pt x="92" y="2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4" y="7"/>
                      <a:pt x="93" y="5"/>
                      <a:pt x="92" y="4"/>
                    </a:cubicBezTo>
                    <a:cubicBezTo>
                      <a:pt x="91" y="3"/>
                      <a:pt x="89" y="4"/>
                      <a:pt x="88" y="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0"/>
                      <a:pt x="62" y="0"/>
                      <a:pt x="61" y="1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10"/>
                      <a:pt x="27" y="1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3"/>
                      <a:pt x="0" y="25"/>
                      <a:pt x="1" y="27"/>
                    </a:cubicBezTo>
                    <a:cubicBezTo>
                      <a:pt x="2" y="28"/>
                      <a:pt x="3" y="29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8"/>
                      <a:pt x="72" y="38"/>
                    </a:cubicBezTo>
                    <a:cubicBezTo>
                      <a:pt x="73" y="38"/>
                      <a:pt x="74" y="37"/>
                      <a:pt x="74" y="36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90" y="29"/>
                      <a:pt x="92" y="29"/>
                      <a:pt x="93" y="27"/>
                    </a:cubicBezTo>
                    <a:cubicBezTo>
                      <a:pt x="94" y="26"/>
                      <a:pt x="94" y="24"/>
                      <a:pt x="92" y="2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90">
                <a:extLst>
                  <a:ext uri="{FF2B5EF4-FFF2-40B4-BE49-F238E27FC236}">
                    <a16:creationId xmlns:a16="http://schemas.microsoft.com/office/drawing/2014/main" id="{F2C22C8D-86A1-B9BE-DEEC-FD1ADB1CA3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499" y="3783115"/>
                <a:ext cx="762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5" y="6"/>
                  </a:cxn>
                  <a:cxn ang="0">
                    <a:pos x="18" y="3"/>
                  </a:cxn>
                  <a:cxn ang="0">
                    <a:pos x="15" y="0"/>
                  </a:cxn>
                </a:cxnLst>
                <a:rect l="0" t="0" r="r" b="b"/>
                <a:pathLst>
                  <a:path w="18" h="6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6"/>
                      <a:pt x="18" y="4"/>
                      <a:pt x="18" y="3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91">
                <a:extLst>
                  <a:ext uri="{FF2B5EF4-FFF2-40B4-BE49-F238E27FC236}">
                    <a16:creationId xmlns:a16="http://schemas.microsoft.com/office/drawing/2014/main" id="{4FCC4E75-0D92-BF1A-7D33-5EBA7597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499" y="3859315"/>
                <a:ext cx="762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5" y="6"/>
                  </a:cxn>
                  <a:cxn ang="0">
                    <a:pos x="18" y="3"/>
                  </a:cxn>
                  <a:cxn ang="0">
                    <a:pos x="15" y="0"/>
                  </a:cxn>
                </a:cxnLst>
                <a:rect l="0" t="0" r="r" b="b"/>
                <a:pathLst>
                  <a:path w="18" h="6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6"/>
                      <a:pt x="18" y="5"/>
                      <a:pt x="18" y="3"/>
                    </a:cubicBezTo>
                    <a:cubicBezTo>
                      <a:pt x="18" y="2"/>
                      <a:pt x="17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0693F62-044F-B082-FD48-352B322F0A4B}"/>
                </a:ext>
              </a:extLst>
            </p:cNvPr>
            <p:cNvGrpSpPr/>
            <p:nvPr/>
          </p:nvGrpSpPr>
          <p:grpSpPr>
            <a:xfrm>
              <a:off x="7674298" y="2511742"/>
              <a:ext cx="504916" cy="503900"/>
              <a:chOff x="7466011" y="1571727"/>
              <a:chExt cx="788988" cy="787400"/>
            </a:xfrm>
            <a:solidFill>
              <a:schemeClr val="bg1"/>
            </a:solidFill>
          </p:grpSpPr>
          <p:sp>
            <p:nvSpPr>
              <p:cNvPr id="77" name="Freeform 249">
                <a:extLst>
                  <a:ext uri="{FF2B5EF4-FFF2-40B4-BE49-F238E27FC236}">
                    <a16:creationId xmlns:a16="http://schemas.microsoft.com/office/drawing/2014/main" id="{24A55F1D-1CBD-9D86-C326-5AA8C5A30C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6011" y="1571727"/>
                <a:ext cx="788988" cy="787400"/>
              </a:xfrm>
              <a:custGeom>
                <a:avLst/>
                <a:gdLst/>
                <a:ahLst/>
                <a:cxnLst>
                  <a:cxn ang="0">
                    <a:pos x="180" y="156"/>
                  </a:cxn>
                  <a:cxn ang="0">
                    <a:pos x="138" y="179"/>
                  </a:cxn>
                  <a:cxn ang="0">
                    <a:pos x="96" y="156"/>
                  </a:cxn>
                  <a:cxn ang="0">
                    <a:pos x="96" y="107"/>
                  </a:cxn>
                  <a:cxn ang="0">
                    <a:pos x="138" y="84"/>
                  </a:cxn>
                  <a:cxn ang="0">
                    <a:pos x="180" y="107"/>
                  </a:cxn>
                  <a:cxn ang="0">
                    <a:pos x="180" y="156"/>
                  </a:cxn>
                  <a:cxn ang="0">
                    <a:pos x="51" y="78"/>
                  </a:cxn>
                  <a:cxn ang="0">
                    <a:pos x="51" y="30"/>
                  </a:cxn>
                  <a:cxn ang="0">
                    <a:pos x="93" y="6"/>
                  </a:cxn>
                  <a:cxn ang="0">
                    <a:pos x="135" y="30"/>
                  </a:cxn>
                  <a:cxn ang="0">
                    <a:pos x="135" y="78"/>
                  </a:cxn>
                  <a:cxn ang="0">
                    <a:pos x="93" y="102"/>
                  </a:cxn>
                  <a:cxn ang="0">
                    <a:pos x="51" y="78"/>
                  </a:cxn>
                  <a:cxn ang="0">
                    <a:pos x="90" y="156"/>
                  </a:cxn>
                  <a:cxn ang="0">
                    <a:pos x="48" y="179"/>
                  </a:cxn>
                  <a:cxn ang="0">
                    <a:pos x="6" y="156"/>
                  </a:cxn>
                  <a:cxn ang="0">
                    <a:pos x="6" y="107"/>
                  </a:cxn>
                  <a:cxn ang="0">
                    <a:pos x="48" y="84"/>
                  </a:cxn>
                  <a:cxn ang="0">
                    <a:pos x="90" y="107"/>
                  </a:cxn>
                  <a:cxn ang="0">
                    <a:pos x="90" y="156"/>
                  </a:cxn>
                  <a:cxn ang="0">
                    <a:pos x="184" y="102"/>
                  </a:cxn>
                  <a:cxn ang="0">
                    <a:pos x="141" y="78"/>
                  </a:cxn>
                  <a:cxn ang="0">
                    <a:pos x="141" y="28"/>
                  </a:cxn>
                  <a:cxn ang="0">
                    <a:pos x="139" y="25"/>
                  </a:cxn>
                  <a:cxn ang="0">
                    <a:pos x="95" y="0"/>
                  </a:cxn>
                  <a:cxn ang="0">
                    <a:pos x="92" y="0"/>
                  </a:cxn>
                  <a:cxn ang="0">
                    <a:pos x="47" y="25"/>
                  </a:cxn>
                  <a:cxn ang="0">
                    <a:pos x="45" y="28"/>
                  </a:cxn>
                  <a:cxn ang="0">
                    <a:pos x="45" y="78"/>
                  </a:cxn>
                  <a:cxn ang="0">
                    <a:pos x="2" y="102"/>
                  </a:cxn>
                  <a:cxn ang="0">
                    <a:pos x="0" y="105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47" y="185"/>
                  </a:cxn>
                  <a:cxn ang="0">
                    <a:pos x="50" y="185"/>
                  </a:cxn>
                  <a:cxn ang="0">
                    <a:pos x="93" y="161"/>
                  </a:cxn>
                  <a:cxn ang="0">
                    <a:pos x="136" y="185"/>
                  </a:cxn>
                  <a:cxn ang="0">
                    <a:pos x="139" y="185"/>
                  </a:cxn>
                  <a:cxn ang="0">
                    <a:pos x="184" y="160"/>
                  </a:cxn>
                  <a:cxn ang="0">
                    <a:pos x="186" y="158"/>
                  </a:cxn>
                  <a:cxn ang="0">
                    <a:pos x="186" y="105"/>
                  </a:cxn>
                  <a:cxn ang="0">
                    <a:pos x="184" y="102"/>
                  </a:cxn>
                </a:cxnLst>
                <a:rect l="0" t="0" r="r" b="b"/>
                <a:pathLst>
                  <a:path w="186" h="186">
                    <a:moveTo>
                      <a:pt x="180" y="156"/>
                    </a:moveTo>
                    <a:cubicBezTo>
                      <a:pt x="138" y="179"/>
                      <a:pt x="138" y="179"/>
                      <a:pt x="138" y="179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38" y="84"/>
                      <a:pt x="138" y="84"/>
                      <a:pt x="138" y="84"/>
                    </a:cubicBezTo>
                    <a:cubicBezTo>
                      <a:pt x="180" y="107"/>
                      <a:pt x="180" y="107"/>
                      <a:pt x="180" y="107"/>
                    </a:cubicBezTo>
                    <a:lnTo>
                      <a:pt x="180" y="156"/>
                    </a:lnTo>
                    <a:close/>
                    <a:moveTo>
                      <a:pt x="51" y="78"/>
                    </a:moveTo>
                    <a:cubicBezTo>
                      <a:pt x="51" y="30"/>
                      <a:pt x="51" y="30"/>
                      <a:pt x="51" y="3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78"/>
                      <a:pt x="135" y="78"/>
                      <a:pt x="135" y="78"/>
                    </a:cubicBezTo>
                    <a:cubicBezTo>
                      <a:pt x="93" y="102"/>
                      <a:pt x="93" y="102"/>
                      <a:pt x="93" y="102"/>
                    </a:cubicBezTo>
                    <a:lnTo>
                      <a:pt x="51" y="78"/>
                    </a:lnTo>
                    <a:close/>
                    <a:moveTo>
                      <a:pt x="90" y="156"/>
                    </a:moveTo>
                    <a:cubicBezTo>
                      <a:pt x="48" y="179"/>
                      <a:pt x="48" y="179"/>
                      <a:pt x="48" y="179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6" y="107"/>
                      <a:pt x="6" y="107"/>
                      <a:pt x="6" y="107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90" y="107"/>
                      <a:pt x="90" y="107"/>
                      <a:pt x="90" y="107"/>
                    </a:cubicBezTo>
                    <a:lnTo>
                      <a:pt x="90" y="156"/>
                    </a:lnTo>
                    <a:close/>
                    <a:moveTo>
                      <a:pt x="184" y="102"/>
                    </a:move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41" y="27"/>
                      <a:pt x="140" y="26"/>
                      <a:pt x="139" y="2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2" y="0"/>
                      <a:pt x="92" y="0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6"/>
                      <a:pt x="45" y="27"/>
                      <a:pt x="45" y="28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0" y="104"/>
                      <a:pt x="0" y="105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1" y="160"/>
                      <a:pt x="2" y="160"/>
                    </a:cubicBezTo>
                    <a:cubicBezTo>
                      <a:pt x="47" y="185"/>
                      <a:pt x="47" y="185"/>
                      <a:pt x="47" y="185"/>
                    </a:cubicBezTo>
                    <a:cubicBezTo>
                      <a:pt x="48" y="186"/>
                      <a:pt x="49" y="186"/>
                      <a:pt x="50" y="185"/>
                    </a:cubicBezTo>
                    <a:cubicBezTo>
                      <a:pt x="93" y="161"/>
                      <a:pt x="93" y="161"/>
                      <a:pt x="93" y="161"/>
                    </a:cubicBezTo>
                    <a:cubicBezTo>
                      <a:pt x="136" y="185"/>
                      <a:pt x="136" y="185"/>
                      <a:pt x="136" y="185"/>
                    </a:cubicBezTo>
                    <a:cubicBezTo>
                      <a:pt x="137" y="186"/>
                      <a:pt x="138" y="186"/>
                      <a:pt x="139" y="185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185" y="160"/>
                      <a:pt x="186" y="159"/>
                      <a:pt x="186" y="158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4"/>
                      <a:pt x="185" y="103"/>
                      <a:pt x="184" y="10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250">
                <a:extLst>
                  <a:ext uri="{FF2B5EF4-FFF2-40B4-BE49-F238E27FC236}">
                    <a16:creationId xmlns:a16="http://schemas.microsoft.com/office/drawing/2014/main" id="{279DCDE6-8F81-ED56-2FE9-4DBE9CE05A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0499" y="1647927"/>
                <a:ext cx="104775" cy="317500"/>
              </a:xfrm>
              <a:custGeom>
                <a:avLst/>
                <a:gdLst/>
                <a:ahLst/>
                <a:cxnLst>
                  <a:cxn ang="0">
                    <a:pos x="12" y="67"/>
                  </a:cxn>
                  <a:cxn ang="0">
                    <a:pos x="6" y="61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8" y="61"/>
                  </a:cxn>
                  <a:cxn ang="0">
                    <a:pos x="12" y="67"/>
                  </a:cxn>
                  <a:cxn ang="0">
                    <a:pos x="17" y="7"/>
                  </a:cxn>
                  <a:cxn ang="0">
                    <a:pos x="13" y="13"/>
                  </a:cxn>
                  <a:cxn ang="0">
                    <a:pos x="11" y="13"/>
                  </a:cxn>
                  <a:cxn ang="0">
                    <a:pos x="7" y="7"/>
                  </a:cxn>
                  <a:cxn ang="0">
                    <a:pos x="17" y="7"/>
                  </a:cxn>
                  <a:cxn ang="0">
                    <a:pos x="24" y="62"/>
                  </a:cxn>
                  <a:cxn ang="0">
                    <a:pos x="18" y="17"/>
                  </a:cxn>
                  <a:cxn ang="0">
                    <a:pos x="23" y="9"/>
                  </a:cxn>
                  <a:cxn ang="0">
                    <a:pos x="23" y="8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6" y="17"/>
                  </a:cxn>
                  <a:cxn ang="0">
                    <a:pos x="0" y="62"/>
                  </a:cxn>
                  <a:cxn ang="0">
                    <a:pos x="1" y="65"/>
                  </a:cxn>
                  <a:cxn ang="0">
                    <a:pos x="10" y="74"/>
                  </a:cxn>
                  <a:cxn ang="0">
                    <a:pos x="14" y="74"/>
                  </a:cxn>
                  <a:cxn ang="0">
                    <a:pos x="23" y="65"/>
                  </a:cxn>
                  <a:cxn ang="0">
                    <a:pos x="24" y="62"/>
                  </a:cxn>
                </a:cxnLst>
                <a:rect l="0" t="0" r="r" b="b"/>
                <a:pathLst>
                  <a:path w="25" h="75">
                    <a:moveTo>
                      <a:pt x="12" y="67"/>
                    </a:moveTo>
                    <a:cubicBezTo>
                      <a:pt x="6" y="61"/>
                      <a:pt x="6" y="61"/>
                      <a:pt x="6" y="6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8" y="61"/>
                      <a:pt x="18" y="61"/>
                      <a:pt x="18" y="61"/>
                    </a:cubicBezTo>
                    <a:lnTo>
                      <a:pt x="12" y="67"/>
                    </a:lnTo>
                    <a:close/>
                    <a:moveTo>
                      <a:pt x="17" y="7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17" y="7"/>
                    </a:lnTo>
                    <a:close/>
                    <a:moveTo>
                      <a:pt x="24" y="62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4" y="5"/>
                      <a:pt x="22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4"/>
                      <a:pt x="1" y="65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5"/>
                      <a:pt x="13" y="75"/>
                      <a:pt x="14" y="74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4"/>
                      <a:pt x="25" y="63"/>
                      <a:pt x="24" y="6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251">
                <a:extLst>
                  <a:ext uri="{FF2B5EF4-FFF2-40B4-BE49-F238E27FC236}">
                    <a16:creationId xmlns:a16="http://schemas.microsoft.com/office/drawing/2014/main" id="{425473CA-B7E2-9C0E-7C53-47F1C5C41A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4" y="2041627"/>
                <a:ext cx="174625" cy="187325"/>
              </a:xfrm>
              <a:custGeom>
                <a:avLst/>
                <a:gdLst/>
                <a:ahLst/>
                <a:cxnLst>
                  <a:cxn ang="0">
                    <a:pos x="35" y="25"/>
                  </a:cxn>
                  <a:cxn ang="0">
                    <a:pos x="7" y="25"/>
                  </a:cxn>
                  <a:cxn ang="0">
                    <a:pos x="7" y="6"/>
                  </a:cxn>
                  <a:cxn ang="0">
                    <a:pos x="35" y="6"/>
                  </a:cxn>
                  <a:cxn ang="0">
                    <a:pos x="35" y="25"/>
                  </a:cxn>
                  <a:cxn ang="0">
                    <a:pos x="15" y="37"/>
                  </a:cxn>
                  <a:cxn ang="0">
                    <a:pos x="18" y="31"/>
                  </a:cxn>
                  <a:cxn ang="0">
                    <a:pos x="23" y="31"/>
                  </a:cxn>
                  <a:cxn ang="0">
                    <a:pos x="26" y="37"/>
                  </a:cxn>
                  <a:cxn ang="0">
                    <a:pos x="15" y="37"/>
                  </a:cxn>
                  <a:cxn ang="0">
                    <a:pos x="3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28"/>
                  </a:cxn>
                  <a:cxn ang="0">
                    <a:pos x="4" y="31"/>
                  </a:cxn>
                  <a:cxn ang="0">
                    <a:pos x="11" y="31"/>
                  </a:cxn>
                  <a:cxn ang="0">
                    <a:pos x="7" y="39"/>
                  </a:cxn>
                  <a:cxn ang="0">
                    <a:pos x="8" y="43"/>
                  </a:cxn>
                  <a:cxn ang="0">
                    <a:pos x="10" y="44"/>
                  </a:cxn>
                  <a:cxn ang="0">
                    <a:pos x="31" y="44"/>
                  </a:cxn>
                  <a:cxn ang="0">
                    <a:pos x="35" y="41"/>
                  </a:cxn>
                  <a:cxn ang="0">
                    <a:pos x="34" y="39"/>
                  </a:cxn>
                  <a:cxn ang="0">
                    <a:pos x="30" y="31"/>
                  </a:cxn>
                  <a:cxn ang="0">
                    <a:pos x="38" y="31"/>
                  </a:cxn>
                  <a:cxn ang="0">
                    <a:pos x="41" y="28"/>
                  </a:cxn>
                  <a:cxn ang="0">
                    <a:pos x="41" y="3"/>
                  </a:cxn>
                  <a:cxn ang="0">
                    <a:pos x="38" y="0"/>
                  </a:cxn>
                </a:cxnLst>
                <a:rect l="0" t="0" r="r" b="b"/>
                <a:pathLst>
                  <a:path w="41" h="44">
                    <a:moveTo>
                      <a:pt x="35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5" y="6"/>
                      <a:pt x="35" y="6"/>
                      <a:pt x="35" y="6"/>
                    </a:cubicBezTo>
                    <a:lnTo>
                      <a:pt x="35" y="25"/>
                    </a:lnTo>
                    <a:close/>
                    <a:moveTo>
                      <a:pt x="15" y="37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7"/>
                      <a:pt x="26" y="37"/>
                      <a:pt x="26" y="37"/>
                    </a:cubicBezTo>
                    <a:lnTo>
                      <a:pt x="15" y="37"/>
                    </a:lnTo>
                    <a:close/>
                    <a:moveTo>
                      <a:pt x="3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7" y="43"/>
                      <a:pt x="8" y="43"/>
                    </a:cubicBezTo>
                    <a:cubicBezTo>
                      <a:pt x="9" y="44"/>
                      <a:pt x="9" y="44"/>
                      <a:pt x="1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3" y="44"/>
                      <a:pt x="35" y="42"/>
                      <a:pt x="35" y="41"/>
                    </a:cubicBezTo>
                    <a:cubicBezTo>
                      <a:pt x="35" y="40"/>
                      <a:pt x="34" y="40"/>
                      <a:pt x="34" y="39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9" y="31"/>
                      <a:pt x="41" y="30"/>
                      <a:pt x="41" y="28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2"/>
                      <a:pt x="39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252">
                <a:extLst>
                  <a:ext uri="{FF2B5EF4-FFF2-40B4-BE49-F238E27FC236}">
                    <a16:creationId xmlns:a16="http://schemas.microsoft.com/office/drawing/2014/main" id="{5DBF453D-758C-AB28-C99E-B7A4074B8B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8399" y="2067027"/>
                <a:ext cx="104775" cy="161925"/>
              </a:xfrm>
              <a:custGeom>
                <a:avLst/>
                <a:gdLst/>
                <a:ahLst/>
                <a:cxnLst>
                  <a:cxn ang="0">
                    <a:pos x="19" y="31"/>
                  </a:cxn>
                  <a:cxn ang="0">
                    <a:pos x="7" y="31"/>
                  </a:cxn>
                  <a:cxn ang="0">
                    <a:pos x="7" y="7"/>
                  </a:cxn>
                  <a:cxn ang="0">
                    <a:pos x="19" y="7"/>
                  </a:cxn>
                  <a:cxn ang="0">
                    <a:pos x="19" y="31"/>
                  </a:cxn>
                  <a:cxn ang="0">
                    <a:pos x="22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5"/>
                  </a:cxn>
                  <a:cxn ang="0">
                    <a:pos x="4" y="38"/>
                  </a:cxn>
                  <a:cxn ang="0">
                    <a:pos x="22" y="38"/>
                  </a:cxn>
                  <a:cxn ang="0">
                    <a:pos x="25" y="35"/>
                  </a:cxn>
                  <a:cxn ang="0">
                    <a:pos x="25" y="4"/>
                  </a:cxn>
                  <a:cxn ang="0">
                    <a:pos x="22" y="0"/>
                  </a:cxn>
                </a:cxnLst>
                <a:rect l="0" t="0" r="r" b="b"/>
                <a:pathLst>
                  <a:path w="25" h="38">
                    <a:moveTo>
                      <a:pt x="19" y="3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9" y="7"/>
                      <a:pt x="19" y="7"/>
                      <a:pt x="19" y="7"/>
                    </a:cubicBezTo>
                    <a:lnTo>
                      <a:pt x="19" y="31"/>
                    </a:lnTo>
                    <a:close/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8"/>
                      <a:pt x="25" y="36"/>
                      <a:pt x="25" y="3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4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Rectangle 253">
                <a:extLst>
                  <a:ext uri="{FF2B5EF4-FFF2-40B4-BE49-F238E27FC236}">
                    <a16:creationId xmlns:a16="http://schemas.microsoft.com/office/drawing/2014/main" id="{DBEAC8F5-49DD-5A79-E388-B8D76D9E4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9674" y="2147990"/>
                <a:ext cx="25400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254">
                <a:extLst>
                  <a:ext uri="{FF2B5EF4-FFF2-40B4-BE49-F238E27FC236}">
                    <a16:creationId xmlns:a16="http://schemas.microsoft.com/office/drawing/2014/main" id="{CCF626FF-C90A-0B62-BBC0-95F2AB06B5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099" y="1978127"/>
                <a:ext cx="274638" cy="250825"/>
              </a:xfrm>
              <a:custGeom>
                <a:avLst/>
                <a:gdLst/>
                <a:ahLst/>
                <a:cxnLst>
                  <a:cxn ang="0">
                    <a:pos x="59" y="28"/>
                  </a:cxn>
                  <a:cxn ang="0">
                    <a:pos x="7" y="28"/>
                  </a:cxn>
                  <a:cxn ang="0">
                    <a:pos x="7" y="18"/>
                  </a:cxn>
                  <a:cxn ang="0">
                    <a:pos x="59" y="18"/>
                  </a:cxn>
                  <a:cxn ang="0">
                    <a:pos x="59" y="28"/>
                  </a:cxn>
                  <a:cxn ang="0">
                    <a:pos x="28" y="34"/>
                  </a:cxn>
                  <a:cxn ang="0">
                    <a:pos x="38" y="34"/>
                  </a:cxn>
                  <a:cxn ang="0">
                    <a:pos x="38" y="40"/>
                  </a:cxn>
                  <a:cxn ang="0">
                    <a:pos x="28" y="40"/>
                  </a:cxn>
                  <a:cxn ang="0">
                    <a:pos x="28" y="34"/>
                  </a:cxn>
                  <a:cxn ang="0">
                    <a:pos x="59" y="52"/>
                  </a:cxn>
                  <a:cxn ang="0">
                    <a:pos x="7" y="52"/>
                  </a:cxn>
                  <a:cxn ang="0">
                    <a:pos x="7" y="34"/>
                  </a:cxn>
                  <a:cxn ang="0">
                    <a:pos x="22" y="34"/>
                  </a:cxn>
                  <a:cxn ang="0">
                    <a:pos x="22" y="43"/>
                  </a:cxn>
                  <a:cxn ang="0">
                    <a:pos x="25" y="46"/>
                  </a:cxn>
                  <a:cxn ang="0">
                    <a:pos x="41" y="46"/>
                  </a:cxn>
                  <a:cxn ang="0">
                    <a:pos x="44" y="43"/>
                  </a:cxn>
                  <a:cxn ang="0">
                    <a:pos x="44" y="34"/>
                  </a:cxn>
                  <a:cxn ang="0">
                    <a:pos x="59" y="34"/>
                  </a:cxn>
                  <a:cxn ang="0">
                    <a:pos x="59" y="52"/>
                  </a:cxn>
                  <a:cxn ang="0">
                    <a:pos x="25" y="9"/>
                  </a:cxn>
                  <a:cxn ang="0">
                    <a:pos x="28" y="6"/>
                  </a:cxn>
                  <a:cxn ang="0">
                    <a:pos x="38" y="6"/>
                  </a:cxn>
                  <a:cxn ang="0">
                    <a:pos x="41" y="9"/>
                  </a:cxn>
                  <a:cxn ang="0">
                    <a:pos x="41" y="12"/>
                  </a:cxn>
                  <a:cxn ang="0">
                    <a:pos x="25" y="12"/>
                  </a:cxn>
                  <a:cxn ang="0">
                    <a:pos x="25" y="9"/>
                  </a:cxn>
                  <a:cxn ang="0">
                    <a:pos x="62" y="12"/>
                  </a:cxn>
                  <a:cxn ang="0">
                    <a:pos x="47" y="12"/>
                  </a:cxn>
                  <a:cxn ang="0">
                    <a:pos x="47" y="9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19" y="9"/>
                  </a:cxn>
                  <a:cxn ang="0">
                    <a:pos x="19" y="12"/>
                  </a:cxn>
                  <a:cxn ang="0">
                    <a:pos x="3" y="12"/>
                  </a:cxn>
                  <a:cxn ang="0">
                    <a:pos x="0" y="15"/>
                  </a:cxn>
                  <a:cxn ang="0">
                    <a:pos x="0" y="56"/>
                  </a:cxn>
                  <a:cxn ang="0">
                    <a:pos x="3" y="59"/>
                  </a:cxn>
                  <a:cxn ang="0">
                    <a:pos x="62" y="59"/>
                  </a:cxn>
                  <a:cxn ang="0">
                    <a:pos x="65" y="56"/>
                  </a:cxn>
                  <a:cxn ang="0">
                    <a:pos x="65" y="15"/>
                  </a:cxn>
                  <a:cxn ang="0">
                    <a:pos x="62" y="12"/>
                  </a:cxn>
                </a:cxnLst>
                <a:rect l="0" t="0" r="r" b="b"/>
                <a:pathLst>
                  <a:path w="65" h="59">
                    <a:moveTo>
                      <a:pt x="59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59" y="18"/>
                      <a:pt x="59" y="18"/>
                      <a:pt x="59" y="18"/>
                    </a:cubicBezTo>
                    <a:lnTo>
                      <a:pt x="59" y="28"/>
                    </a:lnTo>
                    <a:close/>
                    <a:moveTo>
                      <a:pt x="28" y="34"/>
                    </a:move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34"/>
                    </a:lnTo>
                    <a:close/>
                    <a:moveTo>
                      <a:pt x="59" y="52"/>
                    </a:moveTo>
                    <a:cubicBezTo>
                      <a:pt x="7" y="52"/>
                      <a:pt x="7" y="52"/>
                      <a:pt x="7" y="5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5"/>
                      <a:pt x="23" y="46"/>
                      <a:pt x="25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2" y="46"/>
                      <a:pt x="44" y="45"/>
                      <a:pt x="44" y="4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59" y="34"/>
                      <a:pt x="59" y="34"/>
                      <a:pt x="59" y="34"/>
                    </a:cubicBezTo>
                    <a:lnTo>
                      <a:pt x="59" y="52"/>
                    </a:lnTo>
                    <a:close/>
                    <a:moveTo>
                      <a:pt x="25" y="9"/>
                    </a:moveTo>
                    <a:cubicBezTo>
                      <a:pt x="25" y="7"/>
                      <a:pt x="27" y="6"/>
                      <a:pt x="2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41" y="7"/>
                      <a:pt x="41" y="9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9"/>
                    </a:lnTo>
                    <a:close/>
                    <a:moveTo>
                      <a:pt x="62" y="12"/>
                    </a:move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4"/>
                      <a:pt x="43" y="0"/>
                      <a:pt x="3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9" y="4"/>
                      <a:pt x="19" y="9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0" y="14"/>
                      <a:pt x="0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2" y="59"/>
                      <a:pt x="3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4" y="59"/>
                      <a:pt x="65" y="57"/>
                      <a:pt x="65" y="56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5" y="14"/>
                      <a:pt x="64" y="12"/>
                      <a:pt x="62" y="12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1B233-984C-80C6-DD74-9A5B64795259}"/>
              </a:ext>
            </a:extLst>
          </p:cNvPr>
          <p:cNvSpPr txBox="1"/>
          <p:nvPr/>
        </p:nvSpPr>
        <p:spPr>
          <a:xfrm>
            <a:off x="1228994" y="3039457"/>
            <a:ext cx="1661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Edge Computing Paradigm</a:t>
            </a:r>
            <a:endParaRPr lang="en-US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21B2B4-BB60-38EC-14A5-1DFAA5934844}"/>
              </a:ext>
            </a:extLst>
          </p:cNvPr>
          <p:cNvSpPr txBox="1"/>
          <p:nvPr/>
        </p:nvSpPr>
        <p:spPr>
          <a:xfrm>
            <a:off x="3114059" y="3081209"/>
            <a:ext cx="1661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Multi-Modal Deep Learning</a:t>
            </a:r>
            <a:endParaRPr lang="en-US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EB03-E0FB-33F1-2F20-8303FCA9E327}"/>
              </a:ext>
            </a:extLst>
          </p:cNvPr>
          <p:cNvSpPr txBox="1"/>
          <p:nvPr/>
        </p:nvSpPr>
        <p:spPr>
          <a:xfrm>
            <a:off x="5151464" y="3032046"/>
            <a:ext cx="1661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Deployment Challenges</a:t>
            </a:r>
            <a:endParaRPr lang="en-US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A52DAB-E39E-8037-1223-94CD7E7F0E54}"/>
              </a:ext>
            </a:extLst>
          </p:cNvPr>
          <p:cNvSpPr txBox="1"/>
          <p:nvPr/>
        </p:nvSpPr>
        <p:spPr>
          <a:xfrm>
            <a:off x="7076311" y="3061407"/>
            <a:ext cx="16616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Knowledge Distillation</a:t>
            </a:r>
            <a:endParaRPr lang="en-US" sz="1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460170-5F05-C52B-55B9-4F08613C9A94}"/>
              </a:ext>
            </a:extLst>
          </p:cNvPr>
          <p:cNvSpPr txBox="1"/>
          <p:nvPr/>
        </p:nvSpPr>
        <p:spPr>
          <a:xfrm>
            <a:off x="8981063" y="3091842"/>
            <a:ext cx="1661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Research Gaps</a:t>
            </a:r>
            <a:endParaRPr lang="en-US" sz="1400" b="1" dirty="0">
              <a:solidFill>
                <a:schemeClr val="bg1"/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0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65D3F-4AB5-F9E3-FDC5-150F8BB25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A22B4-A355-21EF-EC26-EADAF0E83A38}"/>
              </a:ext>
            </a:extLst>
          </p:cNvPr>
          <p:cNvSpPr txBox="1"/>
          <p:nvPr/>
        </p:nvSpPr>
        <p:spPr>
          <a:xfrm>
            <a:off x="0" y="340365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Conclusion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CE3ECE-73B2-B3B9-32B4-3C98605A5A5C}"/>
              </a:ext>
            </a:extLst>
          </p:cNvPr>
          <p:cNvSpPr/>
          <p:nvPr/>
        </p:nvSpPr>
        <p:spPr>
          <a:xfrm>
            <a:off x="2641237" y="2873761"/>
            <a:ext cx="275692" cy="536803"/>
          </a:xfrm>
          <a:custGeom>
            <a:avLst/>
            <a:gdLst>
              <a:gd name="connsiteX0" fmla="*/ 200153 w 275692"/>
              <a:gd name="connsiteY0" fmla="*/ -156 h 536803"/>
              <a:gd name="connsiteX1" fmla="*/ 200153 w 275692"/>
              <a:gd name="connsiteY1" fmla="*/ 360928 h 536803"/>
              <a:gd name="connsiteX2" fmla="*/ 262500 w 275692"/>
              <a:gd name="connsiteY2" fmla="*/ 360928 h 536803"/>
              <a:gd name="connsiteX3" fmla="*/ 275641 w 275692"/>
              <a:gd name="connsiteY3" fmla="*/ 374348 h 536803"/>
              <a:gd name="connsiteX4" fmla="*/ 272426 w 275692"/>
              <a:gd name="connsiteY4" fmla="*/ 382876 h 536803"/>
              <a:gd name="connsiteX5" fmla="*/ 137526 w 275692"/>
              <a:gd name="connsiteY5" fmla="*/ 536647 h 536803"/>
              <a:gd name="connsiteX6" fmla="*/ 2486 w 275692"/>
              <a:gd name="connsiteY6" fmla="*/ 382876 h 536803"/>
              <a:gd name="connsiteX7" fmla="*/ 5883 w 275692"/>
              <a:gd name="connsiteY7" fmla="*/ 363402 h 536803"/>
              <a:gd name="connsiteX8" fmla="*/ 12551 w 275692"/>
              <a:gd name="connsiteY8" fmla="*/ 360928 h 536803"/>
              <a:gd name="connsiteX9" fmla="*/ 74899 w 275692"/>
              <a:gd name="connsiteY9" fmla="*/ 360928 h 536803"/>
              <a:gd name="connsiteX10" fmla="*/ 74899 w 275692"/>
              <a:gd name="connsiteY10" fmla="*/ -156 h 5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92" h="536803">
                <a:moveTo>
                  <a:pt x="200153" y="-156"/>
                </a:moveTo>
                <a:lnTo>
                  <a:pt x="200153" y="360928"/>
                </a:lnTo>
                <a:lnTo>
                  <a:pt x="262500" y="360928"/>
                </a:lnTo>
                <a:cubicBezTo>
                  <a:pt x="269839" y="360998"/>
                  <a:pt x="275725" y="367009"/>
                  <a:pt x="275641" y="374348"/>
                </a:cubicBezTo>
                <a:cubicBezTo>
                  <a:pt x="275613" y="377479"/>
                  <a:pt x="274467" y="380499"/>
                  <a:pt x="272426" y="382876"/>
                </a:cubicBezTo>
                <a:lnTo>
                  <a:pt x="137526" y="536647"/>
                </a:lnTo>
                <a:lnTo>
                  <a:pt x="2486" y="382876"/>
                </a:lnTo>
                <a:cubicBezTo>
                  <a:pt x="-1945" y="376557"/>
                  <a:pt x="-421" y="367834"/>
                  <a:pt x="5883" y="363402"/>
                </a:cubicBezTo>
                <a:cubicBezTo>
                  <a:pt x="7854" y="362018"/>
                  <a:pt x="10161" y="361166"/>
                  <a:pt x="12551" y="360928"/>
                </a:cubicBezTo>
                <a:lnTo>
                  <a:pt x="74899" y="360928"/>
                </a:lnTo>
                <a:lnTo>
                  <a:pt x="74899" y="-156"/>
                </a:lnTo>
                <a:close/>
              </a:path>
            </a:pathLst>
          </a:custGeom>
          <a:solidFill>
            <a:schemeClr val="accent5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AEF0AD-B174-E2F7-8F40-992C12583695}"/>
              </a:ext>
            </a:extLst>
          </p:cNvPr>
          <p:cNvSpPr/>
          <p:nvPr/>
        </p:nvSpPr>
        <p:spPr>
          <a:xfrm>
            <a:off x="1873937" y="1214364"/>
            <a:ext cx="1804744" cy="1802707"/>
          </a:xfrm>
          <a:custGeom>
            <a:avLst/>
            <a:gdLst>
              <a:gd name="connsiteX0" fmla="*/ 1765389 w 1804744"/>
              <a:gd name="connsiteY0" fmla="*/ 488059 h 1802707"/>
              <a:gd name="connsiteX1" fmla="*/ 1691718 w 1804744"/>
              <a:gd name="connsiteY1" fmla="*/ 435637 h 1802707"/>
              <a:gd name="connsiteX2" fmla="*/ 1532914 w 1804744"/>
              <a:gd name="connsiteY2" fmla="*/ 376085 h 1802707"/>
              <a:gd name="connsiteX3" fmla="*/ 1429747 w 1804744"/>
              <a:gd name="connsiteY3" fmla="*/ 272918 h 1802707"/>
              <a:gd name="connsiteX4" fmla="*/ 1370195 w 1804744"/>
              <a:gd name="connsiteY4" fmla="*/ 114114 h 1802707"/>
              <a:gd name="connsiteX5" fmla="*/ 1143144 w 1804744"/>
              <a:gd name="connsiteY5" fmla="*/ 11171 h 1802707"/>
              <a:gd name="connsiteX6" fmla="*/ 1132548 w 1804744"/>
              <a:gd name="connsiteY6" fmla="*/ 15560 h 1802707"/>
              <a:gd name="connsiteX7" fmla="*/ 978776 w 1804744"/>
              <a:gd name="connsiteY7" fmla="*/ 85456 h 1802707"/>
              <a:gd name="connsiteX8" fmla="*/ 832973 w 1804744"/>
              <a:gd name="connsiteY8" fmla="*/ 85456 h 1802707"/>
              <a:gd name="connsiteX9" fmla="*/ 679201 w 1804744"/>
              <a:gd name="connsiteY9" fmla="*/ 15560 h 1802707"/>
              <a:gd name="connsiteX10" fmla="*/ 445937 w 1804744"/>
              <a:gd name="connsiteY10" fmla="*/ 103518 h 1802707"/>
              <a:gd name="connsiteX11" fmla="*/ 441554 w 1804744"/>
              <a:gd name="connsiteY11" fmla="*/ 114114 h 1802707"/>
              <a:gd name="connsiteX12" fmla="*/ 381862 w 1804744"/>
              <a:gd name="connsiteY12" fmla="*/ 272918 h 1802707"/>
              <a:gd name="connsiteX13" fmla="*/ 278835 w 1804744"/>
              <a:gd name="connsiteY13" fmla="*/ 376085 h 1802707"/>
              <a:gd name="connsiteX14" fmla="*/ 120031 w 1804744"/>
              <a:gd name="connsiteY14" fmla="*/ 435637 h 1802707"/>
              <a:gd name="connsiteX15" fmla="*/ 17915 w 1804744"/>
              <a:gd name="connsiteY15" fmla="*/ 663065 h 1802707"/>
              <a:gd name="connsiteX16" fmla="*/ 22176 w 1804744"/>
              <a:gd name="connsiteY16" fmla="*/ 673284 h 1802707"/>
              <a:gd name="connsiteX17" fmla="*/ 92072 w 1804744"/>
              <a:gd name="connsiteY17" fmla="*/ 827755 h 1802707"/>
              <a:gd name="connsiteX18" fmla="*/ 92072 w 1804744"/>
              <a:gd name="connsiteY18" fmla="*/ 973558 h 1802707"/>
              <a:gd name="connsiteX19" fmla="*/ 22176 w 1804744"/>
              <a:gd name="connsiteY19" fmla="*/ 1127330 h 1802707"/>
              <a:gd name="connsiteX20" fmla="*/ 7218 w 1804744"/>
              <a:gd name="connsiteY20" fmla="*/ 1216518 h 1802707"/>
              <a:gd name="connsiteX21" fmla="*/ -51 w 1804744"/>
              <a:gd name="connsiteY21" fmla="*/ 1219593 h 1802707"/>
              <a:gd name="connsiteX22" fmla="*/ 17143 w 1804744"/>
              <a:gd name="connsiteY22" fmla="*/ 1269359 h 1802707"/>
              <a:gd name="connsiteX23" fmla="*/ 117934 w 1804744"/>
              <a:gd name="connsiteY23" fmla="*/ 1367214 h 1802707"/>
              <a:gd name="connsiteX24" fmla="*/ 276878 w 1804744"/>
              <a:gd name="connsiteY24" fmla="*/ 1426905 h 1802707"/>
              <a:gd name="connsiteX25" fmla="*/ 379905 w 1804744"/>
              <a:gd name="connsiteY25" fmla="*/ 1529933 h 1802707"/>
              <a:gd name="connsiteX26" fmla="*/ 439596 w 1804744"/>
              <a:gd name="connsiteY26" fmla="*/ 1688877 h 1802707"/>
              <a:gd name="connsiteX27" fmla="*/ 667025 w 1804744"/>
              <a:gd name="connsiteY27" fmla="*/ 1790995 h 1802707"/>
              <a:gd name="connsiteX28" fmla="*/ 677244 w 1804744"/>
              <a:gd name="connsiteY28" fmla="*/ 1786731 h 1802707"/>
              <a:gd name="connsiteX29" fmla="*/ 831015 w 1804744"/>
              <a:gd name="connsiteY29" fmla="*/ 1716835 h 1802707"/>
              <a:gd name="connsiteX30" fmla="*/ 978077 w 1804744"/>
              <a:gd name="connsiteY30" fmla="*/ 1716695 h 1802707"/>
              <a:gd name="connsiteX31" fmla="*/ 1131849 w 1804744"/>
              <a:gd name="connsiteY31" fmla="*/ 1786592 h 1802707"/>
              <a:gd name="connsiteX32" fmla="*/ 1365233 w 1804744"/>
              <a:gd name="connsiteY32" fmla="*/ 1698970 h 1802707"/>
              <a:gd name="connsiteX33" fmla="*/ 1369496 w 1804744"/>
              <a:gd name="connsiteY33" fmla="*/ 1688737 h 1802707"/>
              <a:gd name="connsiteX34" fmla="*/ 1429048 w 1804744"/>
              <a:gd name="connsiteY34" fmla="*/ 1529793 h 1802707"/>
              <a:gd name="connsiteX35" fmla="*/ 1532215 w 1804744"/>
              <a:gd name="connsiteY35" fmla="*/ 1426766 h 1802707"/>
              <a:gd name="connsiteX36" fmla="*/ 1691019 w 1804744"/>
              <a:gd name="connsiteY36" fmla="*/ 1367074 h 1802707"/>
              <a:gd name="connsiteX37" fmla="*/ 1793137 w 1804744"/>
              <a:gd name="connsiteY37" fmla="*/ 1139646 h 1802707"/>
              <a:gd name="connsiteX38" fmla="*/ 1788874 w 1804744"/>
              <a:gd name="connsiteY38" fmla="*/ 1129427 h 1802707"/>
              <a:gd name="connsiteX39" fmla="*/ 1718977 w 1804744"/>
              <a:gd name="connsiteY39" fmla="*/ 975655 h 1802707"/>
              <a:gd name="connsiteX40" fmla="*/ 1718977 w 1804744"/>
              <a:gd name="connsiteY40" fmla="*/ 829852 h 1802707"/>
              <a:gd name="connsiteX41" fmla="*/ 1788874 w 1804744"/>
              <a:gd name="connsiteY41" fmla="*/ 675381 h 1802707"/>
              <a:gd name="connsiteX42" fmla="*/ 1791250 w 1804744"/>
              <a:gd name="connsiteY42" fmla="*/ 535588 h 1802707"/>
              <a:gd name="connsiteX43" fmla="*/ 1771260 w 1804744"/>
              <a:gd name="connsiteY43" fmla="*/ 487360 h 18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4744" h="1802707">
                <a:moveTo>
                  <a:pt x="1765389" y="488059"/>
                </a:moveTo>
                <a:cubicBezTo>
                  <a:pt x="1745817" y="464476"/>
                  <a:pt x="1720417" y="446401"/>
                  <a:pt x="1691718" y="435637"/>
                </a:cubicBezTo>
                <a:lnTo>
                  <a:pt x="1532914" y="376085"/>
                </a:lnTo>
                <a:cubicBezTo>
                  <a:pt x="1485244" y="358192"/>
                  <a:pt x="1447640" y="320587"/>
                  <a:pt x="1429747" y="272918"/>
                </a:cubicBezTo>
                <a:lnTo>
                  <a:pt x="1370195" y="114114"/>
                </a:lnTo>
                <a:cubicBezTo>
                  <a:pt x="1335918" y="22997"/>
                  <a:pt x="1234275" y="-23093"/>
                  <a:pt x="1143144" y="11171"/>
                </a:cubicBezTo>
                <a:cubicBezTo>
                  <a:pt x="1139565" y="12527"/>
                  <a:pt x="1136029" y="13981"/>
                  <a:pt x="1132548" y="15560"/>
                </a:cubicBezTo>
                <a:lnTo>
                  <a:pt x="978776" y="85456"/>
                </a:lnTo>
                <a:cubicBezTo>
                  <a:pt x="932435" y="106425"/>
                  <a:pt x="879314" y="106425"/>
                  <a:pt x="832973" y="85456"/>
                </a:cubicBezTo>
                <a:lnTo>
                  <a:pt x="679201" y="15560"/>
                </a:lnTo>
                <a:cubicBezTo>
                  <a:pt x="590498" y="-24560"/>
                  <a:pt x="486063" y="14819"/>
                  <a:pt x="445937" y="103518"/>
                </a:cubicBezTo>
                <a:cubicBezTo>
                  <a:pt x="444362" y="106998"/>
                  <a:pt x="442900" y="110535"/>
                  <a:pt x="441554" y="114114"/>
                </a:cubicBezTo>
                <a:lnTo>
                  <a:pt x="381862" y="272918"/>
                </a:lnTo>
                <a:cubicBezTo>
                  <a:pt x="364065" y="320587"/>
                  <a:pt x="326486" y="358220"/>
                  <a:pt x="278835" y="376085"/>
                </a:cubicBezTo>
                <a:lnTo>
                  <a:pt x="120031" y="435637"/>
                </a:lnTo>
                <a:cubicBezTo>
                  <a:pt x="29031" y="470235"/>
                  <a:pt x="-16688" y="572060"/>
                  <a:pt x="17915" y="663065"/>
                </a:cubicBezTo>
                <a:cubicBezTo>
                  <a:pt x="19228" y="666504"/>
                  <a:pt x="20649" y="669915"/>
                  <a:pt x="22176" y="673284"/>
                </a:cubicBezTo>
                <a:lnTo>
                  <a:pt x="92072" y="827755"/>
                </a:lnTo>
                <a:cubicBezTo>
                  <a:pt x="113041" y="874096"/>
                  <a:pt x="113041" y="927217"/>
                  <a:pt x="92072" y="973558"/>
                </a:cubicBezTo>
                <a:lnTo>
                  <a:pt x="22176" y="1127330"/>
                </a:lnTo>
                <a:cubicBezTo>
                  <a:pt x="9570" y="1155275"/>
                  <a:pt x="4415" y="1186001"/>
                  <a:pt x="7218" y="1216518"/>
                </a:cubicBezTo>
                <a:lnTo>
                  <a:pt x="-51" y="1219593"/>
                </a:lnTo>
                <a:lnTo>
                  <a:pt x="17143" y="1269359"/>
                </a:lnTo>
                <a:cubicBezTo>
                  <a:pt x="35716" y="1314540"/>
                  <a:pt x="72220" y="1349978"/>
                  <a:pt x="117934" y="1367214"/>
                </a:cubicBezTo>
                <a:lnTo>
                  <a:pt x="276878" y="1426905"/>
                </a:lnTo>
                <a:cubicBezTo>
                  <a:pt x="324551" y="1444659"/>
                  <a:pt x="362153" y="1482263"/>
                  <a:pt x="379905" y="1529933"/>
                </a:cubicBezTo>
                <a:lnTo>
                  <a:pt x="439596" y="1688877"/>
                </a:lnTo>
                <a:cubicBezTo>
                  <a:pt x="474199" y="1779881"/>
                  <a:pt x="576018" y="1825594"/>
                  <a:pt x="667025" y="1790995"/>
                </a:cubicBezTo>
                <a:cubicBezTo>
                  <a:pt x="670464" y="1789681"/>
                  <a:pt x="673875" y="1788255"/>
                  <a:pt x="677244" y="1786731"/>
                </a:cubicBezTo>
                <a:lnTo>
                  <a:pt x="831015" y="1716835"/>
                </a:lnTo>
                <a:cubicBezTo>
                  <a:pt x="877692" y="1695447"/>
                  <a:pt x="931358" y="1695391"/>
                  <a:pt x="978077" y="1716695"/>
                </a:cubicBezTo>
                <a:lnTo>
                  <a:pt x="1131849" y="1786592"/>
                </a:lnTo>
                <a:cubicBezTo>
                  <a:pt x="1220491" y="1826838"/>
                  <a:pt x="1324986" y="1787612"/>
                  <a:pt x="1365233" y="1698970"/>
                </a:cubicBezTo>
                <a:cubicBezTo>
                  <a:pt x="1366756" y="1695601"/>
                  <a:pt x="1368182" y="1692190"/>
                  <a:pt x="1369496" y="1688737"/>
                </a:cubicBezTo>
                <a:lnTo>
                  <a:pt x="1429048" y="1529793"/>
                </a:lnTo>
                <a:cubicBezTo>
                  <a:pt x="1446913" y="1482138"/>
                  <a:pt x="1484545" y="1444561"/>
                  <a:pt x="1532215" y="1426766"/>
                </a:cubicBezTo>
                <a:lnTo>
                  <a:pt x="1691019" y="1367074"/>
                </a:lnTo>
                <a:cubicBezTo>
                  <a:pt x="1782024" y="1332476"/>
                  <a:pt x="1827736" y="1230651"/>
                  <a:pt x="1793137" y="1139646"/>
                </a:cubicBezTo>
                <a:cubicBezTo>
                  <a:pt x="1791823" y="1136207"/>
                  <a:pt x="1790397" y="1132796"/>
                  <a:pt x="1788874" y="1129427"/>
                </a:cubicBezTo>
                <a:lnTo>
                  <a:pt x="1718977" y="975655"/>
                </a:lnTo>
                <a:cubicBezTo>
                  <a:pt x="1698008" y="929314"/>
                  <a:pt x="1698008" y="876193"/>
                  <a:pt x="1718977" y="829852"/>
                </a:cubicBezTo>
                <a:lnTo>
                  <a:pt x="1788874" y="675381"/>
                </a:lnTo>
                <a:cubicBezTo>
                  <a:pt x="1808962" y="631122"/>
                  <a:pt x="1809828" y="580504"/>
                  <a:pt x="1791250" y="535588"/>
                </a:cubicBezTo>
                <a:lnTo>
                  <a:pt x="1771260" y="48736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5B107B-3906-9A82-FF1F-AB4D5EFAC6AD}"/>
              </a:ext>
            </a:extLst>
          </p:cNvPr>
          <p:cNvSpPr/>
          <p:nvPr/>
        </p:nvSpPr>
        <p:spPr>
          <a:xfrm>
            <a:off x="1817581" y="1154841"/>
            <a:ext cx="1922198" cy="1921639"/>
          </a:xfrm>
          <a:custGeom>
            <a:avLst/>
            <a:gdLst>
              <a:gd name="connsiteX0" fmla="*/ 1866339 w 1922198"/>
              <a:gd name="connsiteY0" fmla="*/ 831781 h 1921639"/>
              <a:gd name="connsiteX1" fmla="*/ 1874475 w 1922198"/>
              <a:gd name="connsiteY1" fmla="*/ 1081143 h 1921639"/>
              <a:gd name="connsiteX2" fmla="*/ 1866339 w 1922198"/>
              <a:gd name="connsiteY2" fmla="*/ 1089279 h 1921639"/>
              <a:gd name="connsiteX3" fmla="*/ 1742343 w 1922198"/>
              <a:gd name="connsiteY3" fmla="*/ 1205167 h 1921639"/>
              <a:gd name="connsiteX4" fmla="*/ 1686426 w 1922198"/>
              <a:gd name="connsiteY4" fmla="*/ 1339787 h 1921639"/>
              <a:gd name="connsiteX5" fmla="*/ 1692157 w 1922198"/>
              <a:gd name="connsiteY5" fmla="*/ 1509355 h 1921639"/>
              <a:gd name="connsiteX6" fmla="*/ 1521219 w 1922198"/>
              <a:gd name="connsiteY6" fmla="*/ 1691085 h 1921639"/>
              <a:gd name="connsiteX7" fmla="*/ 1510427 w 1922198"/>
              <a:gd name="connsiteY7" fmla="*/ 1691085 h 1921639"/>
              <a:gd name="connsiteX8" fmla="*/ 1340859 w 1922198"/>
              <a:gd name="connsiteY8" fmla="*/ 1685354 h 1921639"/>
              <a:gd name="connsiteX9" fmla="*/ 1206099 w 1922198"/>
              <a:gd name="connsiteY9" fmla="*/ 1741271 h 1921639"/>
              <a:gd name="connsiteX10" fmla="*/ 1090351 w 1922198"/>
              <a:gd name="connsiteY10" fmla="*/ 1865547 h 1921639"/>
              <a:gd name="connsiteX11" fmla="*/ 841394 w 1922198"/>
              <a:gd name="connsiteY11" fmla="*/ 1874088 h 1921639"/>
              <a:gd name="connsiteX12" fmla="*/ 832853 w 1922198"/>
              <a:gd name="connsiteY12" fmla="*/ 1865547 h 1921639"/>
              <a:gd name="connsiteX13" fmla="*/ 716965 w 1922198"/>
              <a:gd name="connsiteY13" fmla="*/ 1741550 h 1921639"/>
              <a:gd name="connsiteX14" fmla="*/ 582345 w 1922198"/>
              <a:gd name="connsiteY14" fmla="*/ 1685633 h 1921639"/>
              <a:gd name="connsiteX15" fmla="*/ 412776 w 1922198"/>
              <a:gd name="connsiteY15" fmla="*/ 1691365 h 1921639"/>
              <a:gd name="connsiteX16" fmla="*/ 231046 w 1922198"/>
              <a:gd name="connsiteY16" fmla="*/ 1520427 h 1921639"/>
              <a:gd name="connsiteX17" fmla="*/ 231046 w 1922198"/>
              <a:gd name="connsiteY17" fmla="*/ 1509635 h 1921639"/>
              <a:gd name="connsiteX18" fmla="*/ 236778 w 1922198"/>
              <a:gd name="connsiteY18" fmla="*/ 1340066 h 1921639"/>
              <a:gd name="connsiteX19" fmla="*/ 180861 w 1922198"/>
              <a:gd name="connsiteY19" fmla="*/ 1205446 h 1921639"/>
              <a:gd name="connsiteX20" fmla="*/ 55886 w 1922198"/>
              <a:gd name="connsiteY20" fmla="*/ 1089279 h 1921639"/>
              <a:gd name="connsiteX21" fmla="*/ 47339 w 1922198"/>
              <a:gd name="connsiteY21" fmla="*/ 840322 h 1921639"/>
              <a:gd name="connsiteX22" fmla="*/ 55886 w 1922198"/>
              <a:gd name="connsiteY22" fmla="*/ 831781 h 1921639"/>
              <a:gd name="connsiteX23" fmla="*/ 179882 w 1922198"/>
              <a:gd name="connsiteY23" fmla="*/ 715893 h 1921639"/>
              <a:gd name="connsiteX24" fmla="*/ 235799 w 1922198"/>
              <a:gd name="connsiteY24" fmla="*/ 581133 h 1921639"/>
              <a:gd name="connsiteX25" fmla="*/ 230068 w 1922198"/>
              <a:gd name="connsiteY25" fmla="*/ 411565 h 1921639"/>
              <a:gd name="connsiteX26" fmla="*/ 401009 w 1922198"/>
              <a:gd name="connsiteY26" fmla="*/ 229834 h 1921639"/>
              <a:gd name="connsiteX27" fmla="*/ 411798 w 1922198"/>
              <a:gd name="connsiteY27" fmla="*/ 229834 h 1921639"/>
              <a:gd name="connsiteX28" fmla="*/ 581366 w 1922198"/>
              <a:gd name="connsiteY28" fmla="*/ 235566 h 1921639"/>
              <a:gd name="connsiteX29" fmla="*/ 715986 w 1922198"/>
              <a:gd name="connsiteY29" fmla="*/ 179649 h 1921639"/>
              <a:gd name="connsiteX30" fmla="*/ 831874 w 1922198"/>
              <a:gd name="connsiteY30" fmla="*/ 55653 h 1921639"/>
              <a:gd name="connsiteX31" fmla="*/ 1081236 w 1922198"/>
              <a:gd name="connsiteY31" fmla="*/ 47517 h 1921639"/>
              <a:gd name="connsiteX32" fmla="*/ 1089372 w 1922198"/>
              <a:gd name="connsiteY32" fmla="*/ 55653 h 1921639"/>
              <a:gd name="connsiteX33" fmla="*/ 1205260 w 1922198"/>
              <a:gd name="connsiteY33" fmla="*/ 179649 h 1921639"/>
              <a:gd name="connsiteX34" fmla="*/ 1340020 w 1922198"/>
              <a:gd name="connsiteY34" fmla="*/ 235566 h 1921639"/>
              <a:gd name="connsiteX35" fmla="*/ 1509588 w 1922198"/>
              <a:gd name="connsiteY35" fmla="*/ 229834 h 1921639"/>
              <a:gd name="connsiteX36" fmla="*/ 1691319 w 1922198"/>
              <a:gd name="connsiteY36" fmla="*/ 400773 h 1921639"/>
              <a:gd name="connsiteX37" fmla="*/ 1691319 w 1922198"/>
              <a:gd name="connsiteY37" fmla="*/ 411565 h 1921639"/>
              <a:gd name="connsiteX38" fmla="*/ 1685587 w 1922198"/>
              <a:gd name="connsiteY38" fmla="*/ 581133 h 1921639"/>
              <a:gd name="connsiteX39" fmla="*/ 1741504 w 1922198"/>
              <a:gd name="connsiteY39" fmla="*/ 715893 h 192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2198" h="1921639">
                <a:moveTo>
                  <a:pt x="1866339" y="831781"/>
                </a:moveTo>
                <a:cubicBezTo>
                  <a:pt x="1937451" y="898392"/>
                  <a:pt x="1941086" y="1010030"/>
                  <a:pt x="1874475" y="1081143"/>
                </a:cubicBezTo>
                <a:cubicBezTo>
                  <a:pt x="1871847" y="1083939"/>
                  <a:pt x="1869135" y="1086650"/>
                  <a:pt x="1866339" y="1089279"/>
                </a:cubicBezTo>
                <a:lnTo>
                  <a:pt x="1742343" y="1205167"/>
                </a:lnTo>
                <a:cubicBezTo>
                  <a:pt x="1705060" y="1239807"/>
                  <a:pt x="1684665" y="1288930"/>
                  <a:pt x="1686426" y="1339787"/>
                </a:cubicBezTo>
                <a:lnTo>
                  <a:pt x="1692157" y="1509355"/>
                </a:lnTo>
                <a:cubicBezTo>
                  <a:pt x="1695135" y="1606749"/>
                  <a:pt x="1618598" y="1688108"/>
                  <a:pt x="1521219" y="1691085"/>
                </a:cubicBezTo>
                <a:cubicBezTo>
                  <a:pt x="1517626" y="1691197"/>
                  <a:pt x="1514020" y="1691197"/>
                  <a:pt x="1510427" y="1691085"/>
                </a:cubicBezTo>
                <a:lnTo>
                  <a:pt x="1340859" y="1685354"/>
                </a:lnTo>
                <a:cubicBezTo>
                  <a:pt x="1289974" y="1683676"/>
                  <a:pt x="1240851" y="1704058"/>
                  <a:pt x="1206099" y="1741271"/>
                </a:cubicBezTo>
                <a:lnTo>
                  <a:pt x="1090351" y="1865547"/>
                </a:lnTo>
                <a:cubicBezTo>
                  <a:pt x="1023963" y="1936659"/>
                  <a:pt x="912507" y="1940475"/>
                  <a:pt x="841394" y="1874088"/>
                </a:cubicBezTo>
                <a:cubicBezTo>
                  <a:pt x="838459" y="1871348"/>
                  <a:pt x="835607" y="1868496"/>
                  <a:pt x="832853" y="1865547"/>
                </a:cubicBezTo>
                <a:lnTo>
                  <a:pt x="716965" y="1741550"/>
                </a:lnTo>
                <a:cubicBezTo>
                  <a:pt x="682282" y="1704324"/>
                  <a:pt x="633190" y="1683942"/>
                  <a:pt x="582345" y="1685633"/>
                </a:cubicBezTo>
                <a:lnTo>
                  <a:pt x="412776" y="1691365"/>
                </a:lnTo>
                <a:cubicBezTo>
                  <a:pt x="315389" y="1694343"/>
                  <a:pt x="234025" y="1617806"/>
                  <a:pt x="231046" y="1520427"/>
                </a:cubicBezTo>
                <a:cubicBezTo>
                  <a:pt x="230936" y="1516834"/>
                  <a:pt x="230936" y="1513228"/>
                  <a:pt x="231046" y="1509635"/>
                </a:cubicBezTo>
                <a:lnTo>
                  <a:pt x="236778" y="1340066"/>
                </a:lnTo>
                <a:cubicBezTo>
                  <a:pt x="238472" y="1289224"/>
                  <a:pt x="218080" y="1240129"/>
                  <a:pt x="180861" y="1205446"/>
                </a:cubicBezTo>
                <a:lnTo>
                  <a:pt x="55886" y="1089279"/>
                </a:lnTo>
                <a:cubicBezTo>
                  <a:pt x="-15219" y="1022891"/>
                  <a:pt x="-19047" y="911435"/>
                  <a:pt x="47339" y="840322"/>
                </a:cubicBezTo>
                <a:cubicBezTo>
                  <a:pt x="50089" y="837387"/>
                  <a:pt x="52941" y="834535"/>
                  <a:pt x="55886" y="831781"/>
                </a:cubicBezTo>
                <a:lnTo>
                  <a:pt x="179882" y="715893"/>
                </a:lnTo>
                <a:cubicBezTo>
                  <a:pt x="217093" y="681140"/>
                  <a:pt x="237478" y="632017"/>
                  <a:pt x="235799" y="581133"/>
                </a:cubicBezTo>
                <a:lnTo>
                  <a:pt x="230068" y="411565"/>
                </a:lnTo>
                <a:cubicBezTo>
                  <a:pt x="227089" y="314171"/>
                  <a:pt x="303621" y="232812"/>
                  <a:pt x="401009" y="229834"/>
                </a:cubicBezTo>
                <a:cubicBezTo>
                  <a:pt x="404604" y="229722"/>
                  <a:pt x="408202" y="229722"/>
                  <a:pt x="411798" y="229834"/>
                </a:cubicBezTo>
                <a:lnTo>
                  <a:pt x="581366" y="235566"/>
                </a:lnTo>
                <a:cubicBezTo>
                  <a:pt x="632225" y="237327"/>
                  <a:pt x="681347" y="216931"/>
                  <a:pt x="715986" y="179649"/>
                </a:cubicBezTo>
                <a:lnTo>
                  <a:pt x="831874" y="55653"/>
                </a:lnTo>
                <a:cubicBezTo>
                  <a:pt x="898485" y="-15460"/>
                  <a:pt x="1010124" y="-19094"/>
                  <a:pt x="1081236" y="47517"/>
                </a:cubicBezTo>
                <a:cubicBezTo>
                  <a:pt x="1084032" y="50145"/>
                  <a:pt x="1086744" y="52857"/>
                  <a:pt x="1089372" y="55653"/>
                </a:cubicBezTo>
                <a:lnTo>
                  <a:pt x="1205260" y="179649"/>
                </a:lnTo>
                <a:cubicBezTo>
                  <a:pt x="1239971" y="216903"/>
                  <a:pt x="1289121" y="237299"/>
                  <a:pt x="1340020" y="235566"/>
                </a:cubicBezTo>
                <a:lnTo>
                  <a:pt x="1509588" y="229834"/>
                </a:lnTo>
                <a:cubicBezTo>
                  <a:pt x="1606982" y="226857"/>
                  <a:pt x="1688341" y="303393"/>
                  <a:pt x="1691319" y="400773"/>
                </a:cubicBezTo>
                <a:cubicBezTo>
                  <a:pt x="1691430" y="404365"/>
                  <a:pt x="1691430" y="407972"/>
                  <a:pt x="1691319" y="411565"/>
                </a:cubicBezTo>
                <a:lnTo>
                  <a:pt x="1685587" y="581133"/>
                </a:lnTo>
                <a:cubicBezTo>
                  <a:pt x="1683854" y="632031"/>
                  <a:pt x="1704249" y="681182"/>
                  <a:pt x="1741504" y="715893"/>
                </a:cubicBezTo>
                <a:close/>
              </a:path>
            </a:pathLst>
          </a:custGeom>
          <a:solidFill>
            <a:schemeClr val="accent5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7F3AC6-C22B-D96E-9C43-A3274B12C648}"/>
              </a:ext>
            </a:extLst>
          </p:cNvPr>
          <p:cNvSpPr/>
          <p:nvPr/>
        </p:nvSpPr>
        <p:spPr>
          <a:xfrm>
            <a:off x="9678460" y="2873895"/>
            <a:ext cx="276318" cy="536663"/>
          </a:xfrm>
          <a:custGeom>
            <a:avLst/>
            <a:gdLst>
              <a:gd name="connsiteX0" fmla="*/ 200710 w 276318"/>
              <a:gd name="connsiteY0" fmla="*/ -156 h 536663"/>
              <a:gd name="connsiteX1" fmla="*/ 200710 w 276318"/>
              <a:gd name="connsiteY1" fmla="*/ 360928 h 536663"/>
              <a:gd name="connsiteX2" fmla="*/ 263197 w 276318"/>
              <a:gd name="connsiteY2" fmla="*/ 360928 h 536663"/>
              <a:gd name="connsiteX3" fmla="*/ 275080 w 276318"/>
              <a:gd name="connsiteY3" fmla="*/ 368756 h 536663"/>
              <a:gd name="connsiteX4" fmla="*/ 273122 w 276318"/>
              <a:gd name="connsiteY4" fmla="*/ 382736 h 536663"/>
              <a:gd name="connsiteX5" fmla="*/ 138082 w 276318"/>
              <a:gd name="connsiteY5" fmla="*/ 536507 h 536663"/>
              <a:gd name="connsiteX6" fmla="*/ 3183 w 276318"/>
              <a:gd name="connsiteY6" fmla="*/ 382736 h 536663"/>
              <a:gd name="connsiteX7" fmla="*/ 1086 w 276318"/>
              <a:gd name="connsiteY7" fmla="*/ 368756 h 536663"/>
              <a:gd name="connsiteX8" fmla="*/ 13108 w 276318"/>
              <a:gd name="connsiteY8" fmla="*/ 360928 h 536663"/>
              <a:gd name="connsiteX9" fmla="*/ 75456 w 276318"/>
              <a:gd name="connsiteY9" fmla="*/ 360928 h 536663"/>
              <a:gd name="connsiteX10" fmla="*/ 75456 w 276318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318" h="536663">
                <a:moveTo>
                  <a:pt x="200710" y="-156"/>
                </a:moveTo>
                <a:lnTo>
                  <a:pt x="200710" y="360928"/>
                </a:lnTo>
                <a:lnTo>
                  <a:pt x="263197" y="360928"/>
                </a:lnTo>
                <a:cubicBezTo>
                  <a:pt x="268369" y="360914"/>
                  <a:pt x="273052" y="363989"/>
                  <a:pt x="275080" y="368756"/>
                </a:cubicBezTo>
                <a:cubicBezTo>
                  <a:pt x="277204" y="373397"/>
                  <a:pt x="276435" y="378850"/>
                  <a:pt x="273122" y="382736"/>
                </a:cubicBezTo>
                <a:lnTo>
                  <a:pt x="138082" y="536507"/>
                </a:lnTo>
                <a:lnTo>
                  <a:pt x="3183" y="382736"/>
                </a:lnTo>
                <a:cubicBezTo>
                  <a:pt x="-172" y="378877"/>
                  <a:pt x="-997" y="373426"/>
                  <a:pt x="1086" y="368756"/>
                </a:cubicBezTo>
                <a:cubicBezTo>
                  <a:pt x="3155" y="363975"/>
                  <a:pt x="7894" y="360886"/>
                  <a:pt x="13108" y="360928"/>
                </a:cubicBezTo>
                <a:lnTo>
                  <a:pt x="75456" y="360928"/>
                </a:lnTo>
                <a:lnTo>
                  <a:pt x="75456" y="-156"/>
                </a:lnTo>
                <a:close/>
              </a:path>
            </a:pathLst>
          </a:custGeom>
          <a:solidFill>
            <a:schemeClr val="accent1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3FF06A1-7D19-7C3B-AF65-15B4F2153FDC}"/>
              </a:ext>
            </a:extLst>
          </p:cNvPr>
          <p:cNvSpPr/>
          <p:nvPr/>
        </p:nvSpPr>
        <p:spPr>
          <a:xfrm>
            <a:off x="8909620" y="1214498"/>
            <a:ext cx="1806877" cy="1802456"/>
          </a:xfrm>
          <a:custGeom>
            <a:avLst/>
            <a:gdLst>
              <a:gd name="connsiteX0" fmla="*/ 1767485 w 1806877"/>
              <a:gd name="connsiteY0" fmla="*/ 488059 h 1802456"/>
              <a:gd name="connsiteX1" fmla="*/ 1693955 w 1806877"/>
              <a:gd name="connsiteY1" fmla="*/ 435637 h 1802456"/>
              <a:gd name="connsiteX2" fmla="*/ 1535010 w 1806877"/>
              <a:gd name="connsiteY2" fmla="*/ 376085 h 1802456"/>
              <a:gd name="connsiteX3" fmla="*/ 1431844 w 1806877"/>
              <a:gd name="connsiteY3" fmla="*/ 272918 h 1802456"/>
              <a:gd name="connsiteX4" fmla="*/ 1372293 w 1806877"/>
              <a:gd name="connsiteY4" fmla="*/ 114114 h 1802456"/>
              <a:gd name="connsiteX5" fmla="*/ 1145242 w 1806877"/>
              <a:gd name="connsiteY5" fmla="*/ 11171 h 1802456"/>
              <a:gd name="connsiteX6" fmla="*/ 1134645 w 1806877"/>
              <a:gd name="connsiteY6" fmla="*/ 15560 h 1802456"/>
              <a:gd name="connsiteX7" fmla="*/ 980874 w 1806877"/>
              <a:gd name="connsiteY7" fmla="*/ 85456 h 1802456"/>
              <a:gd name="connsiteX8" fmla="*/ 835070 w 1806877"/>
              <a:gd name="connsiteY8" fmla="*/ 85456 h 1802456"/>
              <a:gd name="connsiteX9" fmla="*/ 681298 w 1806877"/>
              <a:gd name="connsiteY9" fmla="*/ 15560 h 1802456"/>
              <a:gd name="connsiteX10" fmla="*/ 448040 w 1806877"/>
              <a:gd name="connsiteY10" fmla="*/ 103518 h 1802456"/>
              <a:gd name="connsiteX11" fmla="*/ 443651 w 1806877"/>
              <a:gd name="connsiteY11" fmla="*/ 114114 h 1802456"/>
              <a:gd name="connsiteX12" fmla="*/ 384099 w 1806877"/>
              <a:gd name="connsiteY12" fmla="*/ 272918 h 1802456"/>
              <a:gd name="connsiteX13" fmla="*/ 280932 w 1806877"/>
              <a:gd name="connsiteY13" fmla="*/ 376085 h 1802456"/>
              <a:gd name="connsiteX14" fmla="*/ 120870 w 1806877"/>
              <a:gd name="connsiteY14" fmla="*/ 435637 h 1802456"/>
              <a:gd name="connsiteX15" fmla="*/ 17926 w 1806877"/>
              <a:gd name="connsiteY15" fmla="*/ 662688 h 1802456"/>
              <a:gd name="connsiteX16" fmla="*/ 22316 w 1806877"/>
              <a:gd name="connsiteY16" fmla="*/ 673284 h 1802456"/>
              <a:gd name="connsiteX17" fmla="*/ 92213 w 1806877"/>
              <a:gd name="connsiteY17" fmla="*/ 827755 h 1802456"/>
              <a:gd name="connsiteX18" fmla="*/ 92213 w 1806877"/>
              <a:gd name="connsiteY18" fmla="*/ 973558 h 1802456"/>
              <a:gd name="connsiteX19" fmla="*/ 22316 w 1806877"/>
              <a:gd name="connsiteY19" fmla="*/ 1127330 h 1802456"/>
              <a:gd name="connsiteX20" fmla="*/ 7358 w 1806877"/>
              <a:gd name="connsiteY20" fmla="*/ 1216518 h 1802456"/>
              <a:gd name="connsiteX21" fmla="*/ -51 w 1806877"/>
              <a:gd name="connsiteY21" fmla="*/ 1219593 h 1802456"/>
              <a:gd name="connsiteX22" fmla="*/ 19940 w 1806877"/>
              <a:gd name="connsiteY22" fmla="*/ 1267682 h 1802456"/>
              <a:gd name="connsiteX23" fmla="*/ 120870 w 1806877"/>
              <a:gd name="connsiteY23" fmla="*/ 1365537 h 1802456"/>
              <a:gd name="connsiteX24" fmla="*/ 279674 w 1806877"/>
              <a:gd name="connsiteY24" fmla="*/ 1425228 h 1802456"/>
              <a:gd name="connsiteX25" fmla="*/ 382841 w 1806877"/>
              <a:gd name="connsiteY25" fmla="*/ 1528255 h 1802456"/>
              <a:gd name="connsiteX26" fmla="*/ 442393 w 1806877"/>
              <a:gd name="connsiteY26" fmla="*/ 1687898 h 1802456"/>
              <a:gd name="connsiteX27" fmla="*/ 669374 w 1806877"/>
              <a:gd name="connsiteY27" fmla="*/ 1790995 h 1802456"/>
              <a:gd name="connsiteX28" fmla="*/ 680040 w 1806877"/>
              <a:gd name="connsiteY28" fmla="*/ 1786592 h 1802456"/>
              <a:gd name="connsiteX29" fmla="*/ 833812 w 1806877"/>
              <a:gd name="connsiteY29" fmla="*/ 1716695 h 1802456"/>
              <a:gd name="connsiteX30" fmla="*/ 979615 w 1806877"/>
              <a:gd name="connsiteY30" fmla="*/ 1716695 h 1802456"/>
              <a:gd name="connsiteX31" fmla="*/ 1133387 w 1806877"/>
              <a:gd name="connsiteY31" fmla="*/ 1786592 h 1802456"/>
              <a:gd name="connsiteX32" fmla="*/ 1366645 w 1806877"/>
              <a:gd name="connsiteY32" fmla="*/ 1698634 h 1802456"/>
              <a:gd name="connsiteX33" fmla="*/ 1371034 w 1806877"/>
              <a:gd name="connsiteY33" fmla="*/ 1688038 h 1802456"/>
              <a:gd name="connsiteX34" fmla="*/ 1430586 w 1806877"/>
              <a:gd name="connsiteY34" fmla="*/ 1529094 h 1802456"/>
              <a:gd name="connsiteX35" fmla="*/ 1533753 w 1806877"/>
              <a:gd name="connsiteY35" fmla="*/ 1426067 h 1802456"/>
              <a:gd name="connsiteX36" fmla="*/ 1692557 w 1806877"/>
              <a:gd name="connsiteY36" fmla="*/ 1366375 h 1802456"/>
              <a:gd name="connsiteX37" fmla="*/ 1795500 w 1806877"/>
              <a:gd name="connsiteY37" fmla="*/ 1139324 h 1802456"/>
              <a:gd name="connsiteX38" fmla="*/ 1791110 w 1806877"/>
              <a:gd name="connsiteY38" fmla="*/ 1128728 h 1802456"/>
              <a:gd name="connsiteX39" fmla="*/ 1721214 w 1806877"/>
              <a:gd name="connsiteY39" fmla="*/ 974956 h 1802456"/>
              <a:gd name="connsiteX40" fmla="*/ 1721214 w 1806877"/>
              <a:gd name="connsiteY40" fmla="*/ 829153 h 1802456"/>
              <a:gd name="connsiteX41" fmla="*/ 1791110 w 1806877"/>
              <a:gd name="connsiteY41" fmla="*/ 674682 h 1802456"/>
              <a:gd name="connsiteX42" fmla="*/ 1793347 w 1806877"/>
              <a:gd name="connsiteY42" fmla="*/ 534889 h 1802456"/>
              <a:gd name="connsiteX43" fmla="*/ 1773496 w 1806877"/>
              <a:gd name="connsiteY43" fmla="*/ 486801 h 18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6877" h="1802456">
                <a:moveTo>
                  <a:pt x="1767485" y="488059"/>
                </a:moveTo>
                <a:cubicBezTo>
                  <a:pt x="1747929" y="464518"/>
                  <a:pt x="1722598" y="446443"/>
                  <a:pt x="1693955" y="435637"/>
                </a:cubicBezTo>
                <a:lnTo>
                  <a:pt x="1535010" y="376085"/>
                </a:lnTo>
                <a:cubicBezTo>
                  <a:pt x="1487341" y="358192"/>
                  <a:pt x="1449737" y="320587"/>
                  <a:pt x="1431844" y="272918"/>
                </a:cubicBezTo>
                <a:lnTo>
                  <a:pt x="1372293" y="114114"/>
                </a:lnTo>
                <a:cubicBezTo>
                  <a:pt x="1338015" y="22997"/>
                  <a:pt x="1236372" y="-23093"/>
                  <a:pt x="1145242" y="11171"/>
                </a:cubicBezTo>
                <a:cubicBezTo>
                  <a:pt x="1141662" y="12527"/>
                  <a:pt x="1138126" y="13981"/>
                  <a:pt x="1134645" y="15560"/>
                </a:cubicBezTo>
                <a:lnTo>
                  <a:pt x="980874" y="85456"/>
                </a:lnTo>
                <a:cubicBezTo>
                  <a:pt x="934560" y="106565"/>
                  <a:pt x="881383" y="106565"/>
                  <a:pt x="835070" y="85456"/>
                </a:cubicBezTo>
                <a:lnTo>
                  <a:pt x="681298" y="15560"/>
                </a:lnTo>
                <a:cubicBezTo>
                  <a:pt x="592600" y="-24560"/>
                  <a:pt x="488160" y="14819"/>
                  <a:pt x="448040" y="103518"/>
                </a:cubicBezTo>
                <a:cubicBezTo>
                  <a:pt x="446461" y="106998"/>
                  <a:pt x="444992" y="110535"/>
                  <a:pt x="443651" y="114114"/>
                </a:cubicBezTo>
                <a:lnTo>
                  <a:pt x="384099" y="272918"/>
                </a:lnTo>
                <a:cubicBezTo>
                  <a:pt x="366205" y="320587"/>
                  <a:pt x="328601" y="358192"/>
                  <a:pt x="280932" y="376085"/>
                </a:cubicBezTo>
                <a:lnTo>
                  <a:pt x="120870" y="435637"/>
                </a:lnTo>
                <a:cubicBezTo>
                  <a:pt x="29753" y="469914"/>
                  <a:pt x="-16337" y="571557"/>
                  <a:pt x="17926" y="662688"/>
                </a:cubicBezTo>
                <a:cubicBezTo>
                  <a:pt x="19282" y="666266"/>
                  <a:pt x="20736" y="669803"/>
                  <a:pt x="22316" y="673284"/>
                </a:cubicBezTo>
                <a:lnTo>
                  <a:pt x="92213" y="827755"/>
                </a:lnTo>
                <a:cubicBezTo>
                  <a:pt x="113181" y="874096"/>
                  <a:pt x="113181" y="927217"/>
                  <a:pt x="92213" y="973558"/>
                </a:cubicBezTo>
                <a:lnTo>
                  <a:pt x="22316" y="1127330"/>
                </a:lnTo>
                <a:cubicBezTo>
                  <a:pt x="9637" y="1155247"/>
                  <a:pt x="4479" y="1185987"/>
                  <a:pt x="7358" y="1216518"/>
                </a:cubicBezTo>
                <a:lnTo>
                  <a:pt x="-51" y="1219593"/>
                </a:lnTo>
                <a:lnTo>
                  <a:pt x="19940" y="1267682"/>
                </a:lnTo>
                <a:cubicBezTo>
                  <a:pt x="38532" y="1312905"/>
                  <a:pt x="75102" y="1348356"/>
                  <a:pt x="120870" y="1365537"/>
                </a:cubicBezTo>
                <a:lnTo>
                  <a:pt x="279674" y="1425228"/>
                </a:lnTo>
                <a:cubicBezTo>
                  <a:pt x="327344" y="1443024"/>
                  <a:pt x="364975" y="1480600"/>
                  <a:pt x="382841" y="1528255"/>
                </a:cubicBezTo>
                <a:lnTo>
                  <a:pt x="442393" y="1687898"/>
                </a:lnTo>
                <a:cubicBezTo>
                  <a:pt x="476600" y="1779043"/>
                  <a:pt x="578215" y="1825202"/>
                  <a:pt x="669374" y="1790995"/>
                </a:cubicBezTo>
                <a:cubicBezTo>
                  <a:pt x="672967" y="1789653"/>
                  <a:pt x="676531" y="1788171"/>
                  <a:pt x="680040" y="1786592"/>
                </a:cubicBezTo>
                <a:lnTo>
                  <a:pt x="833812" y="1716695"/>
                </a:lnTo>
                <a:cubicBezTo>
                  <a:pt x="880153" y="1695726"/>
                  <a:pt x="933274" y="1695726"/>
                  <a:pt x="979615" y="1716695"/>
                </a:cubicBezTo>
                <a:lnTo>
                  <a:pt x="1133387" y="1786592"/>
                </a:lnTo>
                <a:cubicBezTo>
                  <a:pt x="1222086" y="1826712"/>
                  <a:pt x="1326524" y="1787333"/>
                  <a:pt x="1366645" y="1698634"/>
                </a:cubicBezTo>
                <a:cubicBezTo>
                  <a:pt x="1368224" y="1695153"/>
                  <a:pt x="1369692" y="1691616"/>
                  <a:pt x="1371034" y="1688038"/>
                </a:cubicBezTo>
                <a:lnTo>
                  <a:pt x="1430586" y="1529094"/>
                </a:lnTo>
                <a:cubicBezTo>
                  <a:pt x="1448451" y="1481438"/>
                  <a:pt x="1486083" y="1443862"/>
                  <a:pt x="1533753" y="1426067"/>
                </a:cubicBezTo>
                <a:lnTo>
                  <a:pt x="1692557" y="1366375"/>
                </a:lnTo>
                <a:cubicBezTo>
                  <a:pt x="1783674" y="1332098"/>
                  <a:pt x="1829763" y="1230455"/>
                  <a:pt x="1795500" y="1139324"/>
                </a:cubicBezTo>
                <a:cubicBezTo>
                  <a:pt x="1794144" y="1135746"/>
                  <a:pt x="1792690" y="1132209"/>
                  <a:pt x="1791110" y="1128728"/>
                </a:cubicBezTo>
                <a:lnTo>
                  <a:pt x="1721214" y="974956"/>
                </a:lnTo>
                <a:cubicBezTo>
                  <a:pt x="1700245" y="928615"/>
                  <a:pt x="1700245" y="875494"/>
                  <a:pt x="1721214" y="829153"/>
                </a:cubicBezTo>
                <a:lnTo>
                  <a:pt x="1791110" y="674682"/>
                </a:lnTo>
                <a:cubicBezTo>
                  <a:pt x="1811087" y="630382"/>
                  <a:pt x="1811897" y="579805"/>
                  <a:pt x="1793347" y="534889"/>
                </a:cubicBezTo>
                <a:lnTo>
                  <a:pt x="1773496" y="4868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439BDF-45BE-4414-595B-BEADEEE5FD4B}"/>
              </a:ext>
            </a:extLst>
          </p:cNvPr>
          <p:cNvSpPr/>
          <p:nvPr/>
        </p:nvSpPr>
        <p:spPr>
          <a:xfrm>
            <a:off x="8855920" y="1154708"/>
            <a:ext cx="1921488" cy="1921207"/>
          </a:xfrm>
          <a:custGeom>
            <a:avLst/>
            <a:gdLst>
              <a:gd name="connsiteX0" fmla="*/ 1509588 w 1921488"/>
              <a:gd name="connsiteY0" fmla="*/ 229682 h 1921207"/>
              <a:gd name="connsiteX1" fmla="*/ 1691319 w 1921488"/>
              <a:gd name="connsiteY1" fmla="*/ 400620 h 1921207"/>
              <a:gd name="connsiteX2" fmla="*/ 1691319 w 1921488"/>
              <a:gd name="connsiteY2" fmla="*/ 411412 h 1921207"/>
              <a:gd name="connsiteX3" fmla="*/ 1685588 w 1921488"/>
              <a:gd name="connsiteY3" fmla="*/ 580980 h 1921207"/>
              <a:gd name="connsiteX4" fmla="*/ 1741505 w 1921488"/>
              <a:gd name="connsiteY4" fmla="*/ 715740 h 1921207"/>
              <a:gd name="connsiteX5" fmla="*/ 1865500 w 1921488"/>
              <a:gd name="connsiteY5" fmla="*/ 831628 h 1921207"/>
              <a:gd name="connsiteX6" fmla="*/ 1874041 w 1921488"/>
              <a:gd name="connsiteY6" fmla="*/ 1080585 h 1921207"/>
              <a:gd name="connsiteX7" fmla="*/ 1865500 w 1921488"/>
              <a:gd name="connsiteY7" fmla="*/ 1089126 h 1921207"/>
              <a:gd name="connsiteX8" fmla="*/ 1741505 w 1921488"/>
              <a:gd name="connsiteY8" fmla="*/ 1205014 h 1921207"/>
              <a:gd name="connsiteX9" fmla="*/ 1685588 w 1921488"/>
              <a:gd name="connsiteY9" fmla="*/ 1339634 h 1921207"/>
              <a:gd name="connsiteX10" fmla="*/ 1691319 w 1921488"/>
              <a:gd name="connsiteY10" fmla="*/ 1509203 h 1921207"/>
              <a:gd name="connsiteX11" fmla="*/ 1520380 w 1921488"/>
              <a:gd name="connsiteY11" fmla="*/ 1690933 h 1921207"/>
              <a:gd name="connsiteX12" fmla="*/ 1509588 w 1921488"/>
              <a:gd name="connsiteY12" fmla="*/ 1690933 h 1921207"/>
              <a:gd name="connsiteX13" fmla="*/ 1340020 w 1921488"/>
              <a:gd name="connsiteY13" fmla="*/ 1685202 h 1921207"/>
              <a:gd name="connsiteX14" fmla="*/ 1205260 w 1921488"/>
              <a:gd name="connsiteY14" fmla="*/ 1741119 h 1921207"/>
              <a:gd name="connsiteX15" fmla="*/ 1089512 w 1921488"/>
              <a:gd name="connsiteY15" fmla="*/ 1865114 h 1921207"/>
              <a:gd name="connsiteX16" fmla="*/ 840555 w 1921488"/>
              <a:gd name="connsiteY16" fmla="*/ 1873656 h 1921207"/>
              <a:gd name="connsiteX17" fmla="*/ 832015 w 1921488"/>
              <a:gd name="connsiteY17" fmla="*/ 1865114 h 1921207"/>
              <a:gd name="connsiteX18" fmla="*/ 716126 w 1921488"/>
              <a:gd name="connsiteY18" fmla="*/ 1741119 h 1921207"/>
              <a:gd name="connsiteX19" fmla="*/ 581366 w 1921488"/>
              <a:gd name="connsiteY19" fmla="*/ 1685202 h 1921207"/>
              <a:gd name="connsiteX20" fmla="*/ 411797 w 1921488"/>
              <a:gd name="connsiteY20" fmla="*/ 1690933 h 1921207"/>
              <a:gd name="connsiteX21" fmla="*/ 230067 w 1921488"/>
              <a:gd name="connsiteY21" fmla="*/ 1519995 h 1921207"/>
              <a:gd name="connsiteX22" fmla="*/ 230067 w 1921488"/>
              <a:gd name="connsiteY22" fmla="*/ 1509203 h 1921207"/>
              <a:gd name="connsiteX23" fmla="*/ 235799 w 1921488"/>
              <a:gd name="connsiteY23" fmla="*/ 1339634 h 1921207"/>
              <a:gd name="connsiteX24" fmla="*/ 179882 w 1921488"/>
              <a:gd name="connsiteY24" fmla="*/ 1205014 h 1921207"/>
              <a:gd name="connsiteX25" fmla="*/ 55886 w 1921488"/>
              <a:gd name="connsiteY25" fmla="*/ 1089126 h 1921207"/>
              <a:gd name="connsiteX26" fmla="*/ 47345 w 1921488"/>
              <a:gd name="connsiteY26" fmla="*/ 840170 h 1921207"/>
              <a:gd name="connsiteX27" fmla="*/ 55886 w 1921488"/>
              <a:gd name="connsiteY27" fmla="*/ 831628 h 1921207"/>
              <a:gd name="connsiteX28" fmla="*/ 179882 w 1921488"/>
              <a:gd name="connsiteY28" fmla="*/ 715740 h 1921207"/>
              <a:gd name="connsiteX29" fmla="*/ 235799 w 1921488"/>
              <a:gd name="connsiteY29" fmla="*/ 580980 h 1921207"/>
              <a:gd name="connsiteX30" fmla="*/ 230067 w 1921488"/>
              <a:gd name="connsiteY30" fmla="*/ 411412 h 1921207"/>
              <a:gd name="connsiteX31" fmla="*/ 401006 w 1921488"/>
              <a:gd name="connsiteY31" fmla="*/ 229682 h 1921207"/>
              <a:gd name="connsiteX32" fmla="*/ 411797 w 1921488"/>
              <a:gd name="connsiteY32" fmla="*/ 229682 h 1921207"/>
              <a:gd name="connsiteX33" fmla="*/ 581366 w 1921488"/>
              <a:gd name="connsiteY33" fmla="*/ 235413 h 1921207"/>
              <a:gd name="connsiteX34" fmla="*/ 716126 w 1921488"/>
              <a:gd name="connsiteY34" fmla="*/ 179496 h 1921207"/>
              <a:gd name="connsiteX35" fmla="*/ 831595 w 1921488"/>
              <a:gd name="connsiteY35" fmla="*/ 55640 h 1921207"/>
              <a:gd name="connsiteX36" fmla="*/ 1080761 w 1921488"/>
              <a:gd name="connsiteY36" fmla="*/ 47448 h 1921207"/>
              <a:gd name="connsiteX37" fmla="*/ 1088952 w 1921488"/>
              <a:gd name="connsiteY37" fmla="*/ 55640 h 1921207"/>
              <a:gd name="connsiteX38" fmla="*/ 1204981 w 1921488"/>
              <a:gd name="connsiteY38" fmla="*/ 179636 h 1921207"/>
              <a:gd name="connsiteX39" fmla="*/ 1339601 w 1921488"/>
              <a:gd name="connsiteY39" fmla="*/ 235553 h 19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488" h="1921207">
                <a:moveTo>
                  <a:pt x="1509588" y="229682"/>
                </a:moveTo>
                <a:cubicBezTo>
                  <a:pt x="1606982" y="226704"/>
                  <a:pt x="1688341" y="303241"/>
                  <a:pt x="1691319" y="400620"/>
                </a:cubicBezTo>
                <a:cubicBezTo>
                  <a:pt x="1691430" y="404213"/>
                  <a:pt x="1691430" y="407819"/>
                  <a:pt x="1691319" y="411412"/>
                </a:cubicBezTo>
                <a:lnTo>
                  <a:pt x="1685588" y="580980"/>
                </a:lnTo>
                <a:cubicBezTo>
                  <a:pt x="1683909" y="631865"/>
                  <a:pt x="1704291" y="680988"/>
                  <a:pt x="1741505" y="715740"/>
                </a:cubicBezTo>
                <a:lnTo>
                  <a:pt x="1865500" y="831628"/>
                </a:lnTo>
                <a:cubicBezTo>
                  <a:pt x="1936612" y="898016"/>
                  <a:pt x="1940429" y="1009473"/>
                  <a:pt x="1874041" y="1080585"/>
                </a:cubicBezTo>
                <a:cubicBezTo>
                  <a:pt x="1871301" y="1083521"/>
                  <a:pt x="1868450" y="1086372"/>
                  <a:pt x="1865500" y="1089126"/>
                </a:cubicBezTo>
                <a:lnTo>
                  <a:pt x="1741505" y="1205014"/>
                </a:lnTo>
                <a:cubicBezTo>
                  <a:pt x="1704221" y="1239655"/>
                  <a:pt x="1683826" y="1288778"/>
                  <a:pt x="1685588" y="1339634"/>
                </a:cubicBezTo>
                <a:lnTo>
                  <a:pt x="1691319" y="1509203"/>
                </a:lnTo>
                <a:cubicBezTo>
                  <a:pt x="1694296" y="1606596"/>
                  <a:pt x="1617759" y="1687955"/>
                  <a:pt x="1520380" y="1690933"/>
                </a:cubicBezTo>
                <a:cubicBezTo>
                  <a:pt x="1516788" y="1691045"/>
                  <a:pt x="1513181" y="1691045"/>
                  <a:pt x="1509588" y="1690933"/>
                </a:cubicBezTo>
                <a:lnTo>
                  <a:pt x="1340020" y="1685202"/>
                </a:lnTo>
                <a:cubicBezTo>
                  <a:pt x="1289135" y="1683524"/>
                  <a:pt x="1240013" y="1703906"/>
                  <a:pt x="1205260" y="1741119"/>
                </a:cubicBezTo>
                <a:lnTo>
                  <a:pt x="1089512" y="1865114"/>
                </a:lnTo>
                <a:cubicBezTo>
                  <a:pt x="1023124" y="1936227"/>
                  <a:pt x="911668" y="1940043"/>
                  <a:pt x="840555" y="1873656"/>
                </a:cubicBezTo>
                <a:cubicBezTo>
                  <a:pt x="837620" y="1870916"/>
                  <a:pt x="834768" y="1868064"/>
                  <a:pt x="832015" y="1865114"/>
                </a:cubicBezTo>
                <a:lnTo>
                  <a:pt x="716126" y="1741119"/>
                </a:lnTo>
                <a:cubicBezTo>
                  <a:pt x="681374" y="1703906"/>
                  <a:pt x="632251" y="1683524"/>
                  <a:pt x="581366" y="1685202"/>
                </a:cubicBezTo>
                <a:lnTo>
                  <a:pt x="411797" y="1690933"/>
                </a:lnTo>
                <a:cubicBezTo>
                  <a:pt x="314404" y="1693910"/>
                  <a:pt x="233045" y="1617374"/>
                  <a:pt x="230067" y="1519995"/>
                </a:cubicBezTo>
                <a:cubicBezTo>
                  <a:pt x="229955" y="1516402"/>
                  <a:pt x="229955" y="1512795"/>
                  <a:pt x="230067" y="1509203"/>
                </a:cubicBezTo>
                <a:lnTo>
                  <a:pt x="235799" y="1339634"/>
                </a:lnTo>
                <a:cubicBezTo>
                  <a:pt x="237560" y="1288778"/>
                  <a:pt x="217165" y="1239655"/>
                  <a:pt x="179882" y="1205014"/>
                </a:cubicBezTo>
                <a:lnTo>
                  <a:pt x="55886" y="1089126"/>
                </a:lnTo>
                <a:cubicBezTo>
                  <a:pt x="-15227" y="1022739"/>
                  <a:pt x="-19042" y="911282"/>
                  <a:pt x="47345" y="840170"/>
                </a:cubicBezTo>
                <a:cubicBezTo>
                  <a:pt x="50084" y="837234"/>
                  <a:pt x="52937" y="834382"/>
                  <a:pt x="55886" y="831628"/>
                </a:cubicBezTo>
                <a:lnTo>
                  <a:pt x="179882" y="715740"/>
                </a:lnTo>
                <a:cubicBezTo>
                  <a:pt x="217137" y="681030"/>
                  <a:pt x="237533" y="631879"/>
                  <a:pt x="235799" y="580980"/>
                </a:cubicBezTo>
                <a:lnTo>
                  <a:pt x="230067" y="411412"/>
                </a:lnTo>
                <a:cubicBezTo>
                  <a:pt x="227090" y="314019"/>
                  <a:pt x="303626" y="232659"/>
                  <a:pt x="401006" y="229682"/>
                </a:cubicBezTo>
                <a:cubicBezTo>
                  <a:pt x="404599" y="229570"/>
                  <a:pt x="408205" y="229570"/>
                  <a:pt x="411797" y="229682"/>
                </a:cubicBezTo>
                <a:lnTo>
                  <a:pt x="581366" y="235413"/>
                </a:lnTo>
                <a:cubicBezTo>
                  <a:pt x="632265" y="237147"/>
                  <a:pt x="681416" y="216751"/>
                  <a:pt x="716126" y="179496"/>
                </a:cubicBezTo>
                <a:lnTo>
                  <a:pt x="831595" y="55640"/>
                </a:lnTo>
                <a:cubicBezTo>
                  <a:pt x="898136" y="-15430"/>
                  <a:pt x="1009690" y="-19093"/>
                  <a:pt x="1080761" y="47448"/>
                </a:cubicBezTo>
                <a:cubicBezTo>
                  <a:pt x="1083571" y="50090"/>
                  <a:pt x="1086311" y="52816"/>
                  <a:pt x="1088952" y="55640"/>
                </a:cubicBezTo>
                <a:lnTo>
                  <a:pt x="1204981" y="179636"/>
                </a:lnTo>
                <a:cubicBezTo>
                  <a:pt x="1239621" y="216919"/>
                  <a:pt x="1288745" y="237314"/>
                  <a:pt x="1339601" y="235553"/>
                </a:cubicBezTo>
                <a:close/>
              </a:path>
            </a:pathLst>
          </a:custGeom>
          <a:solidFill>
            <a:schemeClr val="accent1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4401CF-1501-2807-2513-B634207869E5}"/>
              </a:ext>
            </a:extLst>
          </p:cNvPr>
          <p:cNvSpPr/>
          <p:nvPr/>
        </p:nvSpPr>
        <p:spPr>
          <a:xfrm>
            <a:off x="4987204" y="2873761"/>
            <a:ext cx="275636" cy="536663"/>
          </a:xfrm>
          <a:custGeom>
            <a:avLst/>
            <a:gdLst>
              <a:gd name="connsiteX0" fmla="*/ 200028 w 275636"/>
              <a:gd name="connsiteY0" fmla="*/ -156 h 536663"/>
              <a:gd name="connsiteX1" fmla="*/ 200028 w 275636"/>
              <a:gd name="connsiteY1" fmla="*/ 360928 h 536663"/>
              <a:gd name="connsiteX2" fmla="*/ 262515 w 275636"/>
              <a:gd name="connsiteY2" fmla="*/ 360928 h 536663"/>
              <a:gd name="connsiteX3" fmla="*/ 274397 w 275636"/>
              <a:gd name="connsiteY3" fmla="*/ 368756 h 536663"/>
              <a:gd name="connsiteX4" fmla="*/ 272440 w 275636"/>
              <a:gd name="connsiteY4" fmla="*/ 382736 h 536663"/>
              <a:gd name="connsiteX5" fmla="*/ 137401 w 275636"/>
              <a:gd name="connsiteY5" fmla="*/ 536507 h 536663"/>
              <a:gd name="connsiteX6" fmla="*/ 2501 w 275636"/>
              <a:gd name="connsiteY6" fmla="*/ 382736 h 536663"/>
              <a:gd name="connsiteX7" fmla="*/ 5884 w 275636"/>
              <a:gd name="connsiteY7" fmla="*/ 363262 h 536663"/>
              <a:gd name="connsiteX8" fmla="*/ 12426 w 275636"/>
              <a:gd name="connsiteY8" fmla="*/ 360788 h 536663"/>
              <a:gd name="connsiteX9" fmla="*/ 74913 w 275636"/>
              <a:gd name="connsiteY9" fmla="*/ 360788 h 536663"/>
              <a:gd name="connsiteX10" fmla="*/ 74913 w 275636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36" h="536663">
                <a:moveTo>
                  <a:pt x="200028" y="-156"/>
                </a:moveTo>
                <a:lnTo>
                  <a:pt x="200028" y="360928"/>
                </a:lnTo>
                <a:lnTo>
                  <a:pt x="262515" y="360928"/>
                </a:lnTo>
                <a:cubicBezTo>
                  <a:pt x="267701" y="360872"/>
                  <a:pt x="272398" y="363975"/>
                  <a:pt x="274397" y="368756"/>
                </a:cubicBezTo>
                <a:cubicBezTo>
                  <a:pt x="276522" y="373397"/>
                  <a:pt x="275753" y="378850"/>
                  <a:pt x="272440" y="382736"/>
                </a:cubicBezTo>
                <a:lnTo>
                  <a:pt x="137401" y="536507"/>
                </a:lnTo>
                <a:lnTo>
                  <a:pt x="2501" y="382736"/>
                </a:lnTo>
                <a:cubicBezTo>
                  <a:pt x="-1945" y="376417"/>
                  <a:pt x="-435" y="367708"/>
                  <a:pt x="5884" y="363262"/>
                </a:cubicBezTo>
                <a:cubicBezTo>
                  <a:pt x="7813" y="361893"/>
                  <a:pt x="10078" y="361040"/>
                  <a:pt x="12426" y="360788"/>
                </a:cubicBezTo>
                <a:lnTo>
                  <a:pt x="74913" y="360788"/>
                </a:lnTo>
                <a:lnTo>
                  <a:pt x="74913" y="-156"/>
                </a:lnTo>
                <a:close/>
              </a:path>
            </a:pathLst>
          </a:custGeom>
          <a:solidFill>
            <a:schemeClr val="accent2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85C34-8AE1-FEA4-7593-DFA1BFCAF035}"/>
              </a:ext>
            </a:extLst>
          </p:cNvPr>
          <p:cNvSpPr/>
          <p:nvPr/>
        </p:nvSpPr>
        <p:spPr>
          <a:xfrm>
            <a:off x="4217822" y="1214364"/>
            <a:ext cx="1806877" cy="1801728"/>
          </a:xfrm>
          <a:custGeom>
            <a:avLst/>
            <a:gdLst>
              <a:gd name="connsiteX0" fmla="*/ 1767486 w 1806877"/>
              <a:gd name="connsiteY0" fmla="*/ 488059 h 1801728"/>
              <a:gd name="connsiteX1" fmla="*/ 1693815 w 1806877"/>
              <a:gd name="connsiteY1" fmla="*/ 435637 h 1801728"/>
              <a:gd name="connsiteX2" fmla="*/ 1535011 w 1806877"/>
              <a:gd name="connsiteY2" fmla="*/ 376085 h 1801728"/>
              <a:gd name="connsiteX3" fmla="*/ 1431844 w 1806877"/>
              <a:gd name="connsiteY3" fmla="*/ 272918 h 1801728"/>
              <a:gd name="connsiteX4" fmla="*/ 1372292 w 1806877"/>
              <a:gd name="connsiteY4" fmla="*/ 114114 h 1801728"/>
              <a:gd name="connsiteX5" fmla="*/ 1145241 w 1806877"/>
              <a:gd name="connsiteY5" fmla="*/ 11171 h 1801728"/>
              <a:gd name="connsiteX6" fmla="*/ 1134645 w 1806877"/>
              <a:gd name="connsiteY6" fmla="*/ 15560 h 1801728"/>
              <a:gd name="connsiteX7" fmla="*/ 980174 w 1806877"/>
              <a:gd name="connsiteY7" fmla="*/ 85456 h 1801728"/>
              <a:gd name="connsiteX8" fmla="*/ 834371 w 1806877"/>
              <a:gd name="connsiteY8" fmla="*/ 85456 h 1801728"/>
              <a:gd name="connsiteX9" fmla="*/ 680599 w 1806877"/>
              <a:gd name="connsiteY9" fmla="*/ 15560 h 1801728"/>
              <a:gd name="connsiteX10" fmla="*/ 447341 w 1806877"/>
              <a:gd name="connsiteY10" fmla="*/ 103518 h 1801728"/>
              <a:gd name="connsiteX11" fmla="*/ 442951 w 1806877"/>
              <a:gd name="connsiteY11" fmla="*/ 114114 h 1801728"/>
              <a:gd name="connsiteX12" fmla="*/ 383260 w 1806877"/>
              <a:gd name="connsiteY12" fmla="*/ 272918 h 1801728"/>
              <a:gd name="connsiteX13" fmla="*/ 278975 w 1806877"/>
              <a:gd name="connsiteY13" fmla="*/ 376085 h 1801728"/>
              <a:gd name="connsiteX14" fmla="*/ 120031 w 1806877"/>
              <a:gd name="connsiteY14" fmla="*/ 435637 h 1801728"/>
              <a:gd name="connsiteX15" fmla="*/ 17912 w 1806877"/>
              <a:gd name="connsiteY15" fmla="*/ 663065 h 1801728"/>
              <a:gd name="connsiteX16" fmla="*/ 22176 w 1806877"/>
              <a:gd name="connsiteY16" fmla="*/ 673284 h 1801728"/>
              <a:gd name="connsiteX17" fmla="*/ 92072 w 1806877"/>
              <a:gd name="connsiteY17" fmla="*/ 827755 h 1801728"/>
              <a:gd name="connsiteX18" fmla="*/ 92072 w 1806877"/>
              <a:gd name="connsiteY18" fmla="*/ 973558 h 1801728"/>
              <a:gd name="connsiteX19" fmla="*/ 22176 w 1806877"/>
              <a:gd name="connsiteY19" fmla="*/ 1127330 h 1801728"/>
              <a:gd name="connsiteX20" fmla="*/ 7218 w 1806877"/>
              <a:gd name="connsiteY20" fmla="*/ 1216518 h 1801728"/>
              <a:gd name="connsiteX21" fmla="*/ -51 w 1806877"/>
              <a:gd name="connsiteY21" fmla="*/ 1219593 h 1801728"/>
              <a:gd name="connsiteX22" fmla="*/ 19800 w 1806877"/>
              <a:gd name="connsiteY22" fmla="*/ 1267682 h 1801728"/>
              <a:gd name="connsiteX23" fmla="*/ 120730 w 1806877"/>
              <a:gd name="connsiteY23" fmla="*/ 1365537 h 1801728"/>
              <a:gd name="connsiteX24" fmla="*/ 278975 w 1806877"/>
              <a:gd name="connsiteY24" fmla="*/ 1425927 h 1801728"/>
              <a:gd name="connsiteX25" fmla="*/ 382002 w 1806877"/>
              <a:gd name="connsiteY25" fmla="*/ 1528954 h 1801728"/>
              <a:gd name="connsiteX26" fmla="*/ 441693 w 1806877"/>
              <a:gd name="connsiteY26" fmla="*/ 1687898 h 1801728"/>
              <a:gd name="connsiteX27" fmla="*/ 669122 w 1806877"/>
              <a:gd name="connsiteY27" fmla="*/ 1790016 h 1801728"/>
              <a:gd name="connsiteX28" fmla="*/ 679341 w 1806877"/>
              <a:gd name="connsiteY28" fmla="*/ 1785753 h 1801728"/>
              <a:gd name="connsiteX29" fmla="*/ 833113 w 1806877"/>
              <a:gd name="connsiteY29" fmla="*/ 1715857 h 1801728"/>
              <a:gd name="connsiteX30" fmla="*/ 978916 w 1806877"/>
              <a:gd name="connsiteY30" fmla="*/ 1715857 h 1801728"/>
              <a:gd name="connsiteX31" fmla="*/ 1133387 w 1806877"/>
              <a:gd name="connsiteY31" fmla="*/ 1785753 h 1801728"/>
              <a:gd name="connsiteX32" fmla="*/ 1366770 w 1806877"/>
              <a:gd name="connsiteY32" fmla="*/ 1698131 h 1801728"/>
              <a:gd name="connsiteX33" fmla="*/ 1371034 w 1806877"/>
              <a:gd name="connsiteY33" fmla="*/ 1687898 h 1801728"/>
              <a:gd name="connsiteX34" fmla="*/ 1430586 w 1806877"/>
              <a:gd name="connsiteY34" fmla="*/ 1528954 h 1801728"/>
              <a:gd name="connsiteX35" fmla="*/ 1533613 w 1806877"/>
              <a:gd name="connsiteY35" fmla="*/ 1425927 h 1801728"/>
              <a:gd name="connsiteX36" fmla="*/ 1692557 w 1806877"/>
              <a:gd name="connsiteY36" fmla="*/ 1366235 h 1801728"/>
              <a:gd name="connsiteX37" fmla="*/ 1795500 w 1806877"/>
              <a:gd name="connsiteY37" fmla="*/ 1139184 h 1801728"/>
              <a:gd name="connsiteX38" fmla="*/ 1791111 w 1806877"/>
              <a:gd name="connsiteY38" fmla="*/ 1128588 h 1801728"/>
              <a:gd name="connsiteX39" fmla="*/ 1721214 w 1806877"/>
              <a:gd name="connsiteY39" fmla="*/ 974816 h 1801728"/>
              <a:gd name="connsiteX40" fmla="*/ 1721214 w 1806877"/>
              <a:gd name="connsiteY40" fmla="*/ 829013 h 1801728"/>
              <a:gd name="connsiteX41" fmla="*/ 1791111 w 1806877"/>
              <a:gd name="connsiteY41" fmla="*/ 674542 h 1801728"/>
              <a:gd name="connsiteX42" fmla="*/ 1793487 w 1806877"/>
              <a:gd name="connsiteY42" fmla="*/ 534750 h 1801728"/>
              <a:gd name="connsiteX43" fmla="*/ 1774755 w 1806877"/>
              <a:gd name="connsiteY43" fmla="*/ 484983 h 180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6877" h="1801728">
                <a:moveTo>
                  <a:pt x="1767486" y="488059"/>
                </a:moveTo>
                <a:cubicBezTo>
                  <a:pt x="1747872" y="464504"/>
                  <a:pt x="1722500" y="446443"/>
                  <a:pt x="1693815" y="435637"/>
                </a:cubicBezTo>
                <a:lnTo>
                  <a:pt x="1535011" y="376085"/>
                </a:lnTo>
                <a:cubicBezTo>
                  <a:pt x="1487341" y="358192"/>
                  <a:pt x="1449737" y="320587"/>
                  <a:pt x="1431844" y="272918"/>
                </a:cubicBezTo>
                <a:lnTo>
                  <a:pt x="1372292" y="114114"/>
                </a:lnTo>
                <a:cubicBezTo>
                  <a:pt x="1338015" y="22997"/>
                  <a:pt x="1236372" y="-23093"/>
                  <a:pt x="1145241" y="11171"/>
                </a:cubicBezTo>
                <a:cubicBezTo>
                  <a:pt x="1141662" y="12527"/>
                  <a:pt x="1138126" y="13981"/>
                  <a:pt x="1134645" y="15560"/>
                </a:cubicBezTo>
                <a:lnTo>
                  <a:pt x="980174" y="85456"/>
                </a:lnTo>
                <a:cubicBezTo>
                  <a:pt x="933833" y="106425"/>
                  <a:pt x="880712" y="106425"/>
                  <a:pt x="834371" y="85456"/>
                </a:cubicBezTo>
                <a:lnTo>
                  <a:pt x="680599" y="15560"/>
                </a:lnTo>
                <a:cubicBezTo>
                  <a:pt x="591901" y="-24560"/>
                  <a:pt x="487461" y="14819"/>
                  <a:pt x="447341" y="103518"/>
                </a:cubicBezTo>
                <a:cubicBezTo>
                  <a:pt x="445761" y="106998"/>
                  <a:pt x="444294" y="110535"/>
                  <a:pt x="442951" y="114114"/>
                </a:cubicBezTo>
                <a:lnTo>
                  <a:pt x="383260" y="272918"/>
                </a:lnTo>
                <a:cubicBezTo>
                  <a:pt x="365157" y="320839"/>
                  <a:pt x="327077" y="358499"/>
                  <a:pt x="278975" y="376085"/>
                </a:cubicBezTo>
                <a:lnTo>
                  <a:pt x="120031" y="435637"/>
                </a:lnTo>
                <a:cubicBezTo>
                  <a:pt x="29026" y="470235"/>
                  <a:pt x="-16686" y="572060"/>
                  <a:pt x="17912" y="663065"/>
                </a:cubicBezTo>
                <a:cubicBezTo>
                  <a:pt x="19227" y="666504"/>
                  <a:pt x="20652" y="669915"/>
                  <a:pt x="22176" y="673284"/>
                </a:cubicBezTo>
                <a:lnTo>
                  <a:pt x="92072" y="827755"/>
                </a:lnTo>
                <a:cubicBezTo>
                  <a:pt x="113181" y="874068"/>
                  <a:pt x="113181" y="927245"/>
                  <a:pt x="92072" y="973558"/>
                </a:cubicBezTo>
                <a:lnTo>
                  <a:pt x="22176" y="1127330"/>
                </a:lnTo>
                <a:cubicBezTo>
                  <a:pt x="9567" y="1155275"/>
                  <a:pt x="4422" y="1186001"/>
                  <a:pt x="7218" y="1216518"/>
                </a:cubicBezTo>
                <a:lnTo>
                  <a:pt x="-51" y="1219593"/>
                </a:lnTo>
                <a:lnTo>
                  <a:pt x="19800" y="1267682"/>
                </a:lnTo>
                <a:cubicBezTo>
                  <a:pt x="38434" y="1312877"/>
                  <a:pt x="74976" y="1348314"/>
                  <a:pt x="120730" y="1365537"/>
                </a:cubicBezTo>
                <a:lnTo>
                  <a:pt x="278975" y="1425927"/>
                </a:lnTo>
                <a:cubicBezTo>
                  <a:pt x="326616" y="1443722"/>
                  <a:pt x="364206" y="1481312"/>
                  <a:pt x="382002" y="1528954"/>
                </a:cubicBezTo>
                <a:lnTo>
                  <a:pt x="441693" y="1687898"/>
                </a:lnTo>
                <a:cubicBezTo>
                  <a:pt x="476292" y="1778903"/>
                  <a:pt x="578117" y="1824615"/>
                  <a:pt x="669122" y="1790016"/>
                </a:cubicBezTo>
                <a:cubicBezTo>
                  <a:pt x="672561" y="1788702"/>
                  <a:pt x="675971" y="1787277"/>
                  <a:pt x="679341" y="1785753"/>
                </a:cubicBezTo>
                <a:lnTo>
                  <a:pt x="833113" y="1715857"/>
                </a:lnTo>
                <a:cubicBezTo>
                  <a:pt x="879453" y="1694888"/>
                  <a:pt x="932575" y="1694888"/>
                  <a:pt x="978916" y="1715857"/>
                </a:cubicBezTo>
                <a:lnTo>
                  <a:pt x="1133387" y="1785753"/>
                </a:lnTo>
                <a:cubicBezTo>
                  <a:pt x="1222029" y="1825999"/>
                  <a:pt x="1326524" y="1786773"/>
                  <a:pt x="1366770" y="1698131"/>
                </a:cubicBezTo>
                <a:cubicBezTo>
                  <a:pt x="1368294" y="1694762"/>
                  <a:pt x="1369720" y="1691351"/>
                  <a:pt x="1371034" y="1687898"/>
                </a:cubicBezTo>
                <a:lnTo>
                  <a:pt x="1430586" y="1528954"/>
                </a:lnTo>
                <a:cubicBezTo>
                  <a:pt x="1448437" y="1481341"/>
                  <a:pt x="1485999" y="1443778"/>
                  <a:pt x="1533613" y="1425927"/>
                </a:cubicBezTo>
                <a:lnTo>
                  <a:pt x="1692557" y="1366235"/>
                </a:lnTo>
                <a:cubicBezTo>
                  <a:pt x="1783673" y="1331958"/>
                  <a:pt x="1829763" y="1230315"/>
                  <a:pt x="1795500" y="1139184"/>
                </a:cubicBezTo>
                <a:cubicBezTo>
                  <a:pt x="1794144" y="1135606"/>
                  <a:pt x="1792690" y="1132069"/>
                  <a:pt x="1791111" y="1128588"/>
                </a:cubicBezTo>
                <a:lnTo>
                  <a:pt x="1721214" y="974816"/>
                </a:lnTo>
                <a:cubicBezTo>
                  <a:pt x="1700105" y="928503"/>
                  <a:pt x="1700105" y="875326"/>
                  <a:pt x="1721214" y="829013"/>
                </a:cubicBezTo>
                <a:lnTo>
                  <a:pt x="1791111" y="674542"/>
                </a:lnTo>
                <a:cubicBezTo>
                  <a:pt x="1811143" y="630270"/>
                  <a:pt x="1811995" y="579679"/>
                  <a:pt x="1793487" y="534750"/>
                </a:cubicBezTo>
                <a:lnTo>
                  <a:pt x="1774755" y="4849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4E28FC8-5AFE-4828-EBAE-1AB8344D47C9}"/>
              </a:ext>
            </a:extLst>
          </p:cNvPr>
          <p:cNvSpPr/>
          <p:nvPr/>
        </p:nvSpPr>
        <p:spPr>
          <a:xfrm>
            <a:off x="4164121" y="1154841"/>
            <a:ext cx="1921627" cy="1921359"/>
          </a:xfrm>
          <a:custGeom>
            <a:avLst/>
            <a:gdLst>
              <a:gd name="connsiteX0" fmla="*/ 1865640 w 1921627"/>
              <a:gd name="connsiteY0" fmla="*/ 831781 h 1921359"/>
              <a:gd name="connsiteX1" fmla="*/ 1874181 w 1921627"/>
              <a:gd name="connsiteY1" fmla="*/ 1080737 h 1921359"/>
              <a:gd name="connsiteX2" fmla="*/ 1865640 w 1921627"/>
              <a:gd name="connsiteY2" fmla="*/ 1089279 h 1921359"/>
              <a:gd name="connsiteX3" fmla="*/ 1741644 w 1921627"/>
              <a:gd name="connsiteY3" fmla="*/ 1205167 h 1921359"/>
              <a:gd name="connsiteX4" fmla="*/ 1685727 w 1921627"/>
              <a:gd name="connsiteY4" fmla="*/ 1339787 h 1921359"/>
              <a:gd name="connsiteX5" fmla="*/ 1691459 w 1921627"/>
              <a:gd name="connsiteY5" fmla="*/ 1509355 h 1921359"/>
              <a:gd name="connsiteX6" fmla="*/ 1520800 w 1921627"/>
              <a:gd name="connsiteY6" fmla="*/ 1691085 h 1921359"/>
              <a:gd name="connsiteX7" fmla="*/ 1509728 w 1921627"/>
              <a:gd name="connsiteY7" fmla="*/ 1691085 h 1921359"/>
              <a:gd name="connsiteX8" fmla="*/ 1340160 w 1921627"/>
              <a:gd name="connsiteY8" fmla="*/ 1685354 h 1921359"/>
              <a:gd name="connsiteX9" fmla="*/ 1205400 w 1921627"/>
              <a:gd name="connsiteY9" fmla="*/ 1741271 h 1921359"/>
              <a:gd name="connsiteX10" fmla="*/ 1089512 w 1921627"/>
              <a:gd name="connsiteY10" fmla="*/ 1865267 h 1921359"/>
              <a:gd name="connsiteX11" fmla="*/ 840555 w 1921627"/>
              <a:gd name="connsiteY11" fmla="*/ 1873808 h 1921359"/>
              <a:gd name="connsiteX12" fmla="*/ 832014 w 1921627"/>
              <a:gd name="connsiteY12" fmla="*/ 1865267 h 1921359"/>
              <a:gd name="connsiteX13" fmla="*/ 716126 w 1921627"/>
              <a:gd name="connsiteY13" fmla="*/ 1741271 h 1921359"/>
              <a:gd name="connsiteX14" fmla="*/ 581506 w 1921627"/>
              <a:gd name="connsiteY14" fmla="*/ 1685354 h 1921359"/>
              <a:gd name="connsiteX15" fmla="*/ 411798 w 1921627"/>
              <a:gd name="connsiteY15" fmla="*/ 1691085 h 1921359"/>
              <a:gd name="connsiteX16" fmla="*/ 230068 w 1921627"/>
              <a:gd name="connsiteY16" fmla="*/ 1520427 h 1921359"/>
              <a:gd name="connsiteX17" fmla="*/ 230068 w 1921627"/>
              <a:gd name="connsiteY17" fmla="*/ 1509355 h 1921359"/>
              <a:gd name="connsiteX18" fmla="*/ 235799 w 1921627"/>
              <a:gd name="connsiteY18" fmla="*/ 1339787 h 1921359"/>
              <a:gd name="connsiteX19" fmla="*/ 179882 w 1921627"/>
              <a:gd name="connsiteY19" fmla="*/ 1205167 h 1921359"/>
              <a:gd name="connsiteX20" fmla="*/ 55886 w 1921627"/>
              <a:gd name="connsiteY20" fmla="*/ 1089279 h 1921359"/>
              <a:gd name="connsiteX21" fmla="*/ 47345 w 1921627"/>
              <a:gd name="connsiteY21" fmla="*/ 840322 h 1921359"/>
              <a:gd name="connsiteX22" fmla="*/ 55886 w 1921627"/>
              <a:gd name="connsiteY22" fmla="*/ 831781 h 1921359"/>
              <a:gd name="connsiteX23" fmla="*/ 179882 w 1921627"/>
              <a:gd name="connsiteY23" fmla="*/ 715893 h 1921359"/>
              <a:gd name="connsiteX24" fmla="*/ 235799 w 1921627"/>
              <a:gd name="connsiteY24" fmla="*/ 581133 h 1921359"/>
              <a:gd name="connsiteX25" fmla="*/ 230068 w 1921627"/>
              <a:gd name="connsiteY25" fmla="*/ 411565 h 1921359"/>
              <a:gd name="connsiteX26" fmla="*/ 400726 w 1921627"/>
              <a:gd name="connsiteY26" fmla="*/ 229834 h 1921359"/>
              <a:gd name="connsiteX27" fmla="*/ 411798 w 1921627"/>
              <a:gd name="connsiteY27" fmla="*/ 229834 h 1921359"/>
              <a:gd name="connsiteX28" fmla="*/ 581506 w 1921627"/>
              <a:gd name="connsiteY28" fmla="*/ 235566 h 1921359"/>
              <a:gd name="connsiteX29" fmla="*/ 716126 w 1921627"/>
              <a:gd name="connsiteY29" fmla="*/ 179649 h 1921359"/>
              <a:gd name="connsiteX30" fmla="*/ 832014 w 1921627"/>
              <a:gd name="connsiteY30" fmla="*/ 55653 h 1921359"/>
              <a:gd name="connsiteX31" fmla="*/ 1081376 w 1921627"/>
              <a:gd name="connsiteY31" fmla="*/ 47517 h 1921359"/>
              <a:gd name="connsiteX32" fmla="*/ 1089512 w 1921627"/>
              <a:gd name="connsiteY32" fmla="*/ 55653 h 1921359"/>
              <a:gd name="connsiteX33" fmla="*/ 1205400 w 1921627"/>
              <a:gd name="connsiteY33" fmla="*/ 179649 h 1921359"/>
              <a:gd name="connsiteX34" fmla="*/ 1340160 w 1921627"/>
              <a:gd name="connsiteY34" fmla="*/ 235566 h 1921359"/>
              <a:gd name="connsiteX35" fmla="*/ 1509728 w 1921627"/>
              <a:gd name="connsiteY35" fmla="*/ 229834 h 1921359"/>
              <a:gd name="connsiteX36" fmla="*/ 1691459 w 1921627"/>
              <a:gd name="connsiteY36" fmla="*/ 400493 h 1921359"/>
              <a:gd name="connsiteX37" fmla="*/ 1691459 w 1921627"/>
              <a:gd name="connsiteY37" fmla="*/ 411565 h 1921359"/>
              <a:gd name="connsiteX38" fmla="*/ 1685727 w 1921627"/>
              <a:gd name="connsiteY38" fmla="*/ 581133 h 1921359"/>
              <a:gd name="connsiteX39" fmla="*/ 1741644 w 1921627"/>
              <a:gd name="connsiteY39" fmla="*/ 715893 h 192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627" h="1921359">
                <a:moveTo>
                  <a:pt x="1865640" y="831781"/>
                </a:moveTo>
                <a:cubicBezTo>
                  <a:pt x="1936752" y="898168"/>
                  <a:pt x="1940568" y="1009625"/>
                  <a:pt x="1874181" y="1080737"/>
                </a:cubicBezTo>
                <a:cubicBezTo>
                  <a:pt x="1871441" y="1083673"/>
                  <a:pt x="1868589" y="1086525"/>
                  <a:pt x="1865640" y="1089279"/>
                </a:cubicBezTo>
                <a:lnTo>
                  <a:pt x="1741644" y="1205167"/>
                </a:lnTo>
                <a:cubicBezTo>
                  <a:pt x="1704473" y="1239877"/>
                  <a:pt x="1684091" y="1288944"/>
                  <a:pt x="1685727" y="1339787"/>
                </a:cubicBezTo>
                <a:lnTo>
                  <a:pt x="1691459" y="1509355"/>
                </a:lnTo>
                <a:cubicBezTo>
                  <a:pt x="1694520" y="1606665"/>
                  <a:pt x="1618109" y="1688024"/>
                  <a:pt x="1520800" y="1691085"/>
                </a:cubicBezTo>
                <a:cubicBezTo>
                  <a:pt x="1517109" y="1691197"/>
                  <a:pt x="1513419" y="1691197"/>
                  <a:pt x="1509728" y="1691085"/>
                </a:cubicBezTo>
                <a:lnTo>
                  <a:pt x="1340160" y="1685354"/>
                </a:lnTo>
                <a:cubicBezTo>
                  <a:pt x="1289275" y="1683676"/>
                  <a:pt x="1240152" y="1704058"/>
                  <a:pt x="1205400" y="1741271"/>
                </a:cubicBezTo>
                <a:lnTo>
                  <a:pt x="1089512" y="1865267"/>
                </a:lnTo>
                <a:cubicBezTo>
                  <a:pt x="1023124" y="1936379"/>
                  <a:pt x="911668" y="1940196"/>
                  <a:pt x="840555" y="1873808"/>
                </a:cubicBezTo>
                <a:cubicBezTo>
                  <a:pt x="837620" y="1871068"/>
                  <a:pt x="834768" y="1868216"/>
                  <a:pt x="832014" y="1865267"/>
                </a:cubicBezTo>
                <a:lnTo>
                  <a:pt x="716126" y="1741271"/>
                </a:lnTo>
                <a:cubicBezTo>
                  <a:pt x="681430" y="1704072"/>
                  <a:pt x="632349" y="1683676"/>
                  <a:pt x="581506" y="1685354"/>
                </a:cubicBezTo>
                <a:lnTo>
                  <a:pt x="411798" y="1691085"/>
                </a:lnTo>
                <a:cubicBezTo>
                  <a:pt x="314488" y="1694147"/>
                  <a:pt x="233129" y="1617736"/>
                  <a:pt x="230068" y="1520427"/>
                </a:cubicBezTo>
                <a:cubicBezTo>
                  <a:pt x="229956" y="1516736"/>
                  <a:pt x="229956" y="1513046"/>
                  <a:pt x="230068" y="1509355"/>
                </a:cubicBezTo>
                <a:lnTo>
                  <a:pt x="235799" y="1339787"/>
                </a:lnTo>
                <a:cubicBezTo>
                  <a:pt x="237491" y="1288944"/>
                  <a:pt x="217095" y="1239849"/>
                  <a:pt x="179882" y="1205167"/>
                </a:cubicBezTo>
                <a:lnTo>
                  <a:pt x="55886" y="1089279"/>
                </a:lnTo>
                <a:cubicBezTo>
                  <a:pt x="-15226" y="1022891"/>
                  <a:pt x="-19043" y="911435"/>
                  <a:pt x="47345" y="840322"/>
                </a:cubicBezTo>
                <a:cubicBezTo>
                  <a:pt x="50085" y="837387"/>
                  <a:pt x="52937" y="834535"/>
                  <a:pt x="55886" y="831781"/>
                </a:cubicBezTo>
                <a:lnTo>
                  <a:pt x="179882" y="715893"/>
                </a:lnTo>
                <a:cubicBezTo>
                  <a:pt x="217095" y="681140"/>
                  <a:pt x="237477" y="632017"/>
                  <a:pt x="235799" y="581133"/>
                </a:cubicBezTo>
                <a:lnTo>
                  <a:pt x="230068" y="411565"/>
                </a:lnTo>
                <a:cubicBezTo>
                  <a:pt x="227006" y="314255"/>
                  <a:pt x="303417" y="232896"/>
                  <a:pt x="400726" y="229834"/>
                </a:cubicBezTo>
                <a:cubicBezTo>
                  <a:pt x="404417" y="229722"/>
                  <a:pt x="408107" y="229722"/>
                  <a:pt x="411798" y="229834"/>
                </a:cubicBezTo>
                <a:lnTo>
                  <a:pt x="581506" y="235566"/>
                </a:lnTo>
                <a:cubicBezTo>
                  <a:pt x="632362" y="237299"/>
                  <a:pt x="681471" y="216903"/>
                  <a:pt x="716126" y="179649"/>
                </a:cubicBezTo>
                <a:lnTo>
                  <a:pt x="832014" y="55653"/>
                </a:lnTo>
                <a:cubicBezTo>
                  <a:pt x="898625" y="-15460"/>
                  <a:pt x="1010264" y="-19094"/>
                  <a:pt x="1081376" y="47517"/>
                </a:cubicBezTo>
                <a:cubicBezTo>
                  <a:pt x="1084172" y="50145"/>
                  <a:pt x="1086884" y="52857"/>
                  <a:pt x="1089512" y="55653"/>
                </a:cubicBezTo>
                <a:lnTo>
                  <a:pt x="1205400" y="179649"/>
                </a:lnTo>
                <a:cubicBezTo>
                  <a:pt x="1240110" y="216903"/>
                  <a:pt x="1289261" y="237299"/>
                  <a:pt x="1340160" y="235566"/>
                </a:cubicBezTo>
                <a:lnTo>
                  <a:pt x="1509728" y="229834"/>
                </a:lnTo>
                <a:cubicBezTo>
                  <a:pt x="1607038" y="226773"/>
                  <a:pt x="1688397" y="303183"/>
                  <a:pt x="1691459" y="400493"/>
                </a:cubicBezTo>
                <a:cubicBezTo>
                  <a:pt x="1691570" y="404184"/>
                  <a:pt x="1691570" y="407874"/>
                  <a:pt x="1691459" y="411565"/>
                </a:cubicBezTo>
                <a:lnTo>
                  <a:pt x="1685727" y="581133"/>
                </a:lnTo>
                <a:cubicBezTo>
                  <a:pt x="1684119" y="632003"/>
                  <a:pt x="1704501" y="681098"/>
                  <a:pt x="1741644" y="715893"/>
                </a:cubicBezTo>
                <a:close/>
              </a:path>
            </a:pathLst>
          </a:custGeom>
          <a:solidFill>
            <a:schemeClr val="accent2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3473C56-319A-5FE0-66D3-F924B2E86DF9}"/>
              </a:ext>
            </a:extLst>
          </p:cNvPr>
          <p:cNvSpPr/>
          <p:nvPr/>
        </p:nvSpPr>
        <p:spPr>
          <a:xfrm>
            <a:off x="7331389" y="2873761"/>
            <a:ext cx="276301" cy="536663"/>
          </a:xfrm>
          <a:custGeom>
            <a:avLst/>
            <a:gdLst>
              <a:gd name="connsiteX0" fmla="*/ 200972 w 276301"/>
              <a:gd name="connsiteY0" fmla="*/ -156 h 536663"/>
              <a:gd name="connsiteX1" fmla="*/ 200972 w 276301"/>
              <a:gd name="connsiteY1" fmla="*/ 360928 h 536663"/>
              <a:gd name="connsiteX2" fmla="*/ 263180 w 276301"/>
              <a:gd name="connsiteY2" fmla="*/ 360928 h 536663"/>
              <a:gd name="connsiteX3" fmla="*/ 275062 w 276301"/>
              <a:gd name="connsiteY3" fmla="*/ 368756 h 536663"/>
              <a:gd name="connsiteX4" fmla="*/ 273105 w 276301"/>
              <a:gd name="connsiteY4" fmla="*/ 382736 h 536663"/>
              <a:gd name="connsiteX5" fmla="*/ 138066 w 276301"/>
              <a:gd name="connsiteY5" fmla="*/ 536507 h 536663"/>
              <a:gd name="connsiteX6" fmla="*/ 3166 w 276301"/>
              <a:gd name="connsiteY6" fmla="*/ 382736 h 536663"/>
              <a:gd name="connsiteX7" fmla="*/ 4564 w 276301"/>
              <a:gd name="connsiteY7" fmla="*/ 364003 h 536663"/>
              <a:gd name="connsiteX8" fmla="*/ 13091 w 276301"/>
              <a:gd name="connsiteY8" fmla="*/ 360788 h 536663"/>
              <a:gd name="connsiteX9" fmla="*/ 75578 w 276301"/>
              <a:gd name="connsiteY9" fmla="*/ 360788 h 536663"/>
              <a:gd name="connsiteX10" fmla="*/ 75578 w 276301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301" h="536663">
                <a:moveTo>
                  <a:pt x="200972" y="-156"/>
                </a:moveTo>
                <a:lnTo>
                  <a:pt x="200972" y="360928"/>
                </a:lnTo>
                <a:lnTo>
                  <a:pt x="263180" y="360928"/>
                </a:lnTo>
                <a:cubicBezTo>
                  <a:pt x="268352" y="360914"/>
                  <a:pt x="273035" y="363989"/>
                  <a:pt x="275062" y="368756"/>
                </a:cubicBezTo>
                <a:cubicBezTo>
                  <a:pt x="277187" y="373397"/>
                  <a:pt x="276418" y="378850"/>
                  <a:pt x="273105" y="382736"/>
                </a:cubicBezTo>
                <a:lnTo>
                  <a:pt x="138066" y="536507"/>
                </a:lnTo>
                <a:lnTo>
                  <a:pt x="3166" y="382736"/>
                </a:lnTo>
                <a:cubicBezTo>
                  <a:pt x="-1615" y="377186"/>
                  <a:pt x="-1000" y="368798"/>
                  <a:pt x="4564" y="364003"/>
                </a:cubicBezTo>
                <a:cubicBezTo>
                  <a:pt x="6940" y="361963"/>
                  <a:pt x="9960" y="360816"/>
                  <a:pt x="13091" y="360788"/>
                </a:cubicBezTo>
                <a:lnTo>
                  <a:pt x="75578" y="360788"/>
                </a:lnTo>
                <a:lnTo>
                  <a:pt x="75578" y="-156"/>
                </a:lnTo>
                <a:close/>
              </a:path>
            </a:pathLst>
          </a:custGeom>
          <a:solidFill>
            <a:schemeClr val="accent4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EC774-5294-C5CB-EEAE-E062FDF76D78}"/>
              </a:ext>
            </a:extLst>
          </p:cNvPr>
          <p:cNvSpPr/>
          <p:nvPr/>
        </p:nvSpPr>
        <p:spPr>
          <a:xfrm>
            <a:off x="6562392" y="1214267"/>
            <a:ext cx="1808554" cy="1801624"/>
          </a:xfrm>
          <a:custGeom>
            <a:avLst/>
            <a:gdLst>
              <a:gd name="connsiteX0" fmla="*/ 1767905 w 1808554"/>
              <a:gd name="connsiteY0" fmla="*/ 488156 h 1801624"/>
              <a:gd name="connsiteX1" fmla="*/ 1694374 w 1808554"/>
              <a:gd name="connsiteY1" fmla="*/ 435734 h 1801624"/>
              <a:gd name="connsiteX2" fmla="*/ 1535430 w 1808554"/>
              <a:gd name="connsiteY2" fmla="*/ 376182 h 1801624"/>
              <a:gd name="connsiteX3" fmla="*/ 1432403 w 1808554"/>
              <a:gd name="connsiteY3" fmla="*/ 273016 h 1801624"/>
              <a:gd name="connsiteX4" fmla="*/ 1372711 w 1808554"/>
              <a:gd name="connsiteY4" fmla="*/ 114211 h 1801624"/>
              <a:gd name="connsiteX5" fmla="*/ 1145926 w 1808554"/>
              <a:gd name="connsiteY5" fmla="*/ 11156 h 1801624"/>
              <a:gd name="connsiteX6" fmla="*/ 1135064 w 1808554"/>
              <a:gd name="connsiteY6" fmla="*/ 15657 h 1801624"/>
              <a:gd name="connsiteX7" fmla="*/ 980453 w 1808554"/>
              <a:gd name="connsiteY7" fmla="*/ 85554 h 1801624"/>
              <a:gd name="connsiteX8" fmla="*/ 834650 w 1808554"/>
              <a:gd name="connsiteY8" fmla="*/ 85554 h 1801624"/>
              <a:gd name="connsiteX9" fmla="*/ 680179 w 1808554"/>
              <a:gd name="connsiteY9" fmla="*/ 15657 h 1801624"/>
              <a:gd name="connsiteX10" fmla="*/ 447131 w 1808554"/>
              <a:gd name="connsiteY10" fmla="*/ 103084 h 1801624"/>
              <a:gd name="connsiteX11" fmla="*/ 442532 w 1808554"/>
              <a:gd name="connsiteY11" fmla="*/ 114211 h 1801624"/>
              <a:gd name="connsiteX12" fmla="*/ 382840 w 1808554"/>
              <a:gd name="connsiteY12" fmla="*/ 273016 h 1801624"/>
              <a:gd name="connsiteX13" fmla="*/ 279813 w 1808554"/>
              <a:gd name="connsiteY13" fmla="*/ 376182 h 1801624"/>
              <a:gd name="connsiteX14" fmla="*/ 120869 w 1808554"/>
              <a:gd name="connsiteY14" fmla="*/ 435734 h 1801624"/>
              <a:gd name="connsiteX15" fmla="*/ 17926 w 1808554"/>
              <a:gd name="connsiteY15" fmla="*/ 662785 h 1801624"/>
              <a:gd name="connsiteX16" fmla="*/ 22316 w 1808554"/>
              <a:gd name="connsiteY16" fmla="*/ 673381 h 1801624"/>
              <a:gd name="connsiteX17" fmla="*/ 92212 w 1808554"/>
              <a:gd name="connsiteY17" fmla="*/ 827852 h 1801624"/>
              <a:gd name="connsiteX18" fmla="*/ 92212 w 1808554"/>
              <a:gd name="connsiteY18" fmla="*/ 973656 h 1801624"/>
              <a:gd name="connsiteX19" fmla="*/ 22316 w 1808554"/>
              <a:gd name="connsiteY19" fmla="*/ 1127427 h 1801624"/>
              <a:gd name="connsiteX20" fmla="*/ 7358 w 1808554"/>
              <a:gd name="connsiteY20" fmla="*/ 1216615 h 1801624"/>
              <a:gd name="connsiteX21" fmla="*/ -51 w 1808554"/>
              <a:gd name="connsiteY21" fmla="*/ 1219690 h 1801624"/>
              <a:gd name="connsiteX22" fmla="*/ 19939 w 1808554"/>
              <a:gd name="connsiteY22" fmla="*/ 1267779 h 1801624"/>
              <a:gd name="connsiteX23" fmla="*/ 120869 w 1808554"/>
              <a:gd name="connsiteY23" fmla="*/ 1365634 h 1801624"/>
              <a:gd name="connsiteX24" fmla="*/ 279813 w 1808554"/>
              <a:gd name="connsiteY24" fmla="*/ 1425186 h 1801624"/>
              <a:gd name="connsiteX25" fmla="*/ 382840 w 1808554"/>
              <a:gd name="connsiteY25" fmla="*/ 1528352 h 1801624"/>
              <a:gd name="connsiteX26" fmla="*/ 442392 w 1808554"/>
              <a:gd name="connsiteY26" fmla="*/ 1687157 h 1801624"/>
              <a:gd name="connsiteX27" fmla="*/ 669443 w 1808554"/>
              <a:gd name="connsiteY27" fmla="*/ 1790100 h 1801624"/>
              <a:gd name="connsiteX28" fmla="*/ 680039 w 1808554"/>
              <a:gd name="connsiteY28" fmla="*/ 1785710 h 1801624"/>
              <a:gd name="connsiteX29" fmla="*/ 834510 w 1808554"/>
              <a:gd name="connsiteY29" fmla="*/ 1715814 h 1801624"/>
              <a:gd name="connsiteX30" fmla="*/ 980314 w 1808554"/>
              <a:gd name="connsiteY30" fmla="*/ 1715814 h 1801624"/>
              <a:gd name="connsiteX31" fmla="*/ 1134924 w 1808554"/>
              <a:gd name="connsiteY31" fmla="*/ 1785710 h 1801624"/>
              <a:gd name="connsiteX32" fmla="*/ 1368070 w 1808554"/>
              <a:gd name="connsiteY32" fmla="*/ 1698019 h 1801624"/>
              <a:gd name="connsiteX33" fmla="*/ 1372572 w 1808554"/>
              <a:gd name="connsiteY33" fmla="*/ 1687157 h 1801624"/>
              <a:gd name="connsiteX34" fmla="*/ 1432263 w 1808554"/>
              <a:gd name="connsiteY34" fmla="*/ 1528352 h 1801624"/>
              <a:gd name="connsiteX35" fmla="*/ 1535290 w 1808554"/>
              <a:gd name="connsiteY35" fmla="*/ 1425186 h 1801624"/>
              <a:gd name="connsiteX36" fmla="*/ 1694234 w 1808554"/>
              <a:gd name="connsiteY36" fmla="*/ 1365634 h 1801624"/>
              <a:gd name="connsiteX37" fmla="*/ 1797177 w 1808554"/>
              <a:gd name="connsiteY37" fmla="*/ 1138583 h 1801624"/>
              <a:gd name="connsiteX38" fmla="*/ 1792788 w 1808554"/>
              <a:gd name="connsiteY38" fmla="*/ 1127987 h 1801624"/>
              <a:gd name="connsiteX39" fmla="*/ 1722892 w 1808554"/>
              <a:gd name="connsiteY39" fmla="*/ 974215 h 1801624"/>
              <a:gd name="connsiteX40" fmla="*/ 1722892 w 1808554"/>
              <a:gd name="connsiteY40" fmla="*/ 828411 h 1801624"/>
              <a:gd name="connsiteX41" fmla="*/ 1792788 w 1808554"/>
              <a:gd name="connsiteY41" fmla="*/ 673940 h 1801624"/>
              <a:gd name="connsiteX42" fmla="*/ 1795164 w 1808554"/>
              <a:gd name="connsiteY42" fmla="*/ 534148 h 1801624"/>
              <a:gd name="connsiteX43" fmla="*/ 1775174 w 1808554"/>
              <a:gd name="connsiteY43" fmla="*/ 485919 h 180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8554" h="1801624">
                <a:moveTo>
                  <a:pt x="1767905" y="488156"/>
                </a:moveTo>
                <a:cubicBezTo>
                  <a:pt x="1748376" y="464573"/>
                  <a:pt x="1723031" y="446498"/>
                  <a:pt x="1694374" y="435734"/>
                </a:cubicBezTo>
                <a:lnTo>
                  <a:pt x="1535430" y="376182"/>
                </a:lnTo>
                <a:cubicBezTo>
                  <a:pt x="1487830" y="358247"/>
                  <a:pt x="1450282" y="320643"/>
                  <a:pt x="1432403" y="273016"/>
                </a:cubicBezTo>
                <a:lnTo>
                  <a:pt x="1372711" y="114211"/>
                </a:lnTo>
                <a:cubicBezTo>
                  <a:pt x="1338546" y="23136"/>
                  <a:pt x="1237015" y="-23009"/>
                  <a:pt x="1145926" y="11156"/>
                </a:cubicBezTo>
                <a:cubicBezTo>
                  <a:pt x="1142263" y="12540"/>
                  <a:pt x="1138629" y="14036"/>
                  <a:pt x="1135064" y="15657"/>
                </a:cubicBezTo>
                <a:lnTo>
                  <a:pt x="980453" y="85554"/>
                </a:lnTo>
                <a:cubicBezTo>
                  <a:pt x="934112" y="106523"/>
                  <a:pt x="880991" y="106523"/>
                  <a:pt x="834650" y="85554"/>
                </a:cubicBezTo>
                <a:lnTo>
                  <a:pt x="680179" y="15657"/>
                </a:lnTo>
                <a:cubicBezTo>
                  <a:pt x="591690" y="-24561"/>
                  <a:pt x="487349" y="14581"/>
                  <a:pt x="447131" y="103084"/>
                </a:cubicBezTo>
                <a:cubicBezTo>
                  <a:pt x="445482" y="106732"/>
                  <a:pt x="443944" y="110451"/>
                  <a:pt x="442532" y="114211"/>
                </a:cubicBezTo>
                <a:lnTo>
                  <a:pt x="382840" y="273016"/>
                </a:lnTo>
                <a:cubicBezTo>
                  <a:pt x="364961" y="320643"/>
                  <a:pt x="327413" y="358247"/>
                  <a:pt x="279813" y="376182"/>
                </a:cubicBezTo>
                <a:lnTo>
                  <a:pt x="120869" y="435734"/>
                </a:lnTo>
                <a:cubicBezTo>
                  <a:pt x="29753" y="470011"/>
                  <a:pt x="-16337" y="571654"/>
                  <a:pt x="17926" y="662785"/>
                </a:cubicBezTo>
                <a:cubicBezTo>
                  <a:pt x="19282" y="666364"/>
                  <a:pt x="20736" y="669900"/>
                  <a:pt x="22316" y="673381"/>
                </a:cubicBezTo>
                <a:lnTo>
                  <a:pt x="92212" y="827852"/>
                </a:lnTo>
                <a:cubicBezTo>
                  <a:pt x="113320" y="874165"/>
                  <a:pt x="113320" y="927342"/>
                  <a:pt x="92212" y="973656"/>
                </a:cubicBezTo>
                <a:lnTo>
                  <a:pt x="22316" y="1127427"/>
                </a:lnTo>
                <a:cubicBezTo>
                  <a:pt x="9706" y="1155372"/>
                  <a:pt x="4562" y="1186098"/>
                  <a:pt x="7358" y="1216615"/>
                </a:cubicBezTo>
                <a:lnTo>
                  <a:pt x="-51" y="1219690"/>
                </a:lnTo>
                <a:lnTo>
                  <a:pt x="19939" y="1267779"/>
                </a:lnTo>
                <a:cubicBezTo>
                  <a:pt x="38574" y="1312974"/>
                  <a:pt x="75115" y="1348412"/>
                  <a:pt x="120869" y="1365634"/>
                </a:cubicBezTo>
                <a:lnTo>
                  <a:pt x="279813" y="1425186"/>
                </a:lnTo>
                <a:cubicBezTo>
                  <a:pt x="327413" y="1443121"/>
                  <a:pt x="364961" y="1480725"/>
                  <a:pt x="382840" y="1528352"/>
                </a:cubicBezTo>
                <a:lnTo>
                  <a:pt x="442392" y="1687157"/>
                </a:lnTo>
                <a:cubicBezTo>
                  <a:pt x="476669" y="1778273"/>
                  <a:pt x="578312" y="1824363"/>
                  <a:pt x="669443" y="1790100"/>
                </a:cubicBezTo>
                <a:cubicBezTo>
                  <a:pt x="673022" y="1788744"/>
                  <a:pt x="676559" y="1787290"/>
                  <a:pt x="680039" y="1785710"/>
                </a:cubicBezTo>
                <a:lnTo>
                  <a:pt x="834510" y="1715814"/>
                </a:lnTo>
                <a:cubicBezTo>
                  <a:pt x="880851" y="1694845"/>
                  <a:pt x="933973" y="1694845"/>
                  <a:pt x="980314" y="1715814"/>
                </a:cubicBezTo>
                <a:lnTo>
                  <a:pt x="1134924" y="1785710"/>
                </a:lnTo>
                <a:cubicBezTo>
                  <a:pt x="1223525" y="1825873"/>
                  <a:pt x="1327908" y="1786619"/>
                  <a:pt x="1368070" y="1698019"/>
                </a:cubicBezTo>
                <a:cubicBezTo>
                  <a:pt x="1369692" y="1694454"/>
                  <a:pt x="1371188" y="1690833"/>
                  <a:pt x="1372572" y="1687157"/>
                </a:cubicBezTo>
                <a:lnTo>
                  <a:pt x="1432263" y="1528352"/>
                </a:lnTo>
                <a:cubicBezTo>
                  <a:pt x="1450086" y="1480697"/>
                  <a:pt x="1487663" y="1443079"/>
                  <a:pt x="1535290" y="1425186"/>
                </a:cubicBezTo>
                <a:lnTo>
                  <a:pt x="1694234" y="1365634"/>
                </a:lnTo>
                <a:cubicBezTo>
                  <a:pt x="1785351" y="1331357"/>
                  <a:pt x="1831440" y="1229714"/>
                  <a:pt x="1797177" y="1138583"/>
                </a:cubicBezTo>
                <a:cubicBezTo>
                  <a:pt x="1795821" y="1135004"/>
                  <a:pt x="1794367" y="1131467"/>
                  <a:pt x="1792788" y="1127987"/>
                </a:cubicBezTo>
                <a:lnTo>
                  <a:pt x="1722892" y="974215"/>
                </a:lnTo>
                <a:cubicBezTo>
                  <a:pt x="1701853" y="927887"/>
                  <a:pt x="1701853" y="874739"/>
                  <a:pt x="1722892" y="828411"/>
                </a:cubicBezTo>
                <a:lnTo>
                  <a:pt x="1792788" y="673940"/>
                </a:lnTo>
                <a:cubicBezTo>
                  <a:pt x="1812750" y="629654"/>
                  <a:pt x="1813603" y="579091"/>
                  <a:pt x="1795164" y="534148"/>
                </a:cubicBezTo>
                <a:lnTo>
                  <a:pt x="1775174" y="485919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9134EDC-EB95-BBFC-DFAC-7487411775AC}"/>
              </a:ext>
            </a:extLst>
          </p:cNvPr>
          <p:cNvSpPr/>
          <p:nvPr/>
        </p:nvSpPr>
        <p:spPr>
          <a:xfrm>
            <a:off x="6510090" y="1154841"/>
            <a:ext cx="1921488" cy="1921359"/>
          </a:xfrm>
          <a:custGeom>
            <a:avLst/>
            <a:gdLst>
              <a:gd name="connsiteX0" fmla="*/ 1508610 w 1921488"/>
              <a:gd name="connsiteY0" fmla="*/ 229415 h 1921359"/>
              <a:gd name="connsiteX1" fmla="*/ 1690340 w 1921488"/>
              <a:gd name="connsiteY1" fmla="*/ 400353 h 1921359"/>
              <a:gd name="connsiteX2" fmla="*/ 1690340 w 1921488"/>
              <a:gd name="connsiteY2" fmla="*/ 411145 h 1921359"/>
              <a:gd name="connsiteX3" fmla="*/ 1685587 w 1921488"/>
              <a:gd name="connsiteY3" fmla="*/ 581133 h 1921359"/>
              <a:gd name="connsiteX4" fmla="*/ 1741504 w 1921488"/>
              <a:gd name="connsiteY4" fmla="*/ 715893 h 1921359"/>
              <a:gd name="connsiteX5" fmla="*/ 1865500 w 1921488"/>
              <a:gd name="connsiteY5" fmla="*/ 831781 h 1921359"/>
              <a:gd name="connsiteX6" fmla="*/ 1874041 w 1921488"/>
              <a:gd name="connsiteY6" fmla="*/ 1080737 h 1921359"/>
              <a:gd name="connsiteX7" fmla="*/ 1865500 w 1921488"/>
              <a:gd name="connsiteY7" fmla="*/ 1089279 h 1921359"/>
              <a:gd name="connsiteX8" fmla="*/ 1741504 w 1921488"/>
              <a:gd name="connsiteY8" fmla="*/ 1205027 h 1921359"/>
              <a:gd name="connsiteX9" fmla="*/ 1685587 w 1921488"/>
              <a:gd name="connsiteY9" fmla="*/ 1339787 h 1921359"/>
              <a:gd name="connsiteX10" fmla="*/ 1691319 w 1921488"/>
              <a:gd name="connsiteY10" fmla="*/ 1509355 h 1921359"/>
              <a:gd name="connsiteX11" fmla="*/ 1520380 w 1921488"/>
              <a:gd name="connsiteY11" fmla="*/ 1691085 h 1921359"/>
              <a:gd name="connsiteX12" fmla="*/ 1509588 w 1921488"/>
              <a:gd name="connsiteY12" fmla="*/ 1691085 h 1921359"/>
              <a:gd name="connsiteX13" fmla="*/ 1340020 w 1921488"/>
              <a:gd name="connsiteY13" fmla="*/ 1685354 h 1921359"/>
              <a:gd name="connsiteX14" fmla="*/ 1205400 w 1921488"/>
              <a:gd name="connsiteY14" fmla="*/ 1741271 h 1921359"/>
              <a:gd name="connsiteX15" fmla="*/ 1089512 w 1921488"/>
              <a:gd name="connsiteY15" fmla="*/ 1865267 h 1921359"/>
              <a:gd name="connsiteX16" fmla="*/ 840555 w 1921488"/>
              <a:gd name="connsiteY16" fmla="*/ 1873808 h 1921359"/>
              <a:gd name="connsiteX17" fmla="*/ 832014 w 1921488"/>
              <a:gd name="connsiteY17" fmla="*/ 1865267 h 1921359"/>
              <a:gd name="connsiteX18" fmla="*/ 716126 w 1921488"/>
              <a:gd name="connsiteY18" fmla="*/ 1741271 h 1921359"/>
              <a:gd name="connsiteX19" fmla="*/ 581366 w 1921488"/>
              <a:gd name="connsiteY19" fmla="*/ 1685354 h 1921359"/>
              <a:gd name="connsiteX20" fmla="*/ 411798 w 1921488"/>
              <a:gd name="connsiteY20" fmla="*/ 1691085 h 1921359"/>
              <a:gd name="connsiteX21" fmla="*/ 230068 w 1921488"/>
              <a:gd name="connsiteY21" fmla="*/ 1520427 h 1921359"/>
              <a:gd name="connsiteX22" fmla="*/ 230068 w 1921488"/>
              <a:gd name="connsiteY22" fmla="*/ 1509355 h 1921359"/>
              <a:gd name="connsiteX23" fmla="*/ 235799 w 1921488"/>
              <a:gd name="connsiteY23" fmla="*/ 1339787 h 1921359"/>
              <a:gd name="connsiteX24" fmla="*/ 179882 w 1921488"/>
              <a:gd name="connsiteY24" fmla="*/ 1205027 h 1921359"/>
              <a:gd name="connsiteX25" fmla="*/ 55886 w 1921488"/>
              <a:gd name="connsiteY25" fmla="*/ 1089279 h 1921359"/>
              <a:gd name="connsiteX26" fmla="*/ 47345 w 1921488"/>
              <a:gd name="connsiteY26" fmla="*/ 840322 h 1921359"/>
              <a:gd name="connsiteX27" fmla="*/ 55886 w 1921488"/>
              <a:gd name="connsiteY27" fmla="*/ 831781 h 1921359"/>
              <a:gd name="connsiteX28" fmla="*/ 179882 w 1921488"/>
              <a:gd name="connsiteY28" fmla="*/ 715893 h 1921359"/>
              <a:gd name="connsiteX29" fmla="*/ 235799 w 1921488"/>
              <a:gd name="connsiteY29" fmla="*/ 581133 h 1921359"/>
              <a:gd name="connsiteX30" fmla="*/ 230068 w 1921488"/>
              <a:gd name="connsiteY30" fmla="*/ 411565 h 1921359"/>
              <a:gd name="connsiteX31" fmla="*/ 400726 w 1921488"/>
              <a:gd name="connsiteY31" fmla="*/ 229834 h 1921359"/>
              <a:gd name="connsiteX32" fmla="*/ 411798 w 1921488"/>
              <a:gd name="connsiteY32" fmla="*/ 229834 h 1921359"/>
              <a:gd name="connsiteX33" fmla="*/ 581366 w 1921488"/>
              <a:gd name="connsiteY33" fmla="*/ 235566 h 1921359"/>
              <a:gd name="connsiteX34" fmla="*/ 716126 w 1921488"/>
              <a:gd name="connsiteY34" fmla="*/ 179649 h 1921359"/>
              <a:gd name="connsiteX35" fmla="*/ 832014 w 1921488"/>
              <a:gd name="connsiteY35" fmla="*/ 55653 h 1921359"/>
              <a:gd name="connsiteX36" fmla="*/ 1081376 w 1921488"/>
              <a:gd name="connsiteY36" fmla="*/ 47517 h 1921359"/>
              <a:gd name="connsiteX37" fmla="*/ 1089512 w 1921488"/>
              <a:gd name="connsiteY37" fmla="*/ 55653 h 1921359"/>
              <a:gd name="connsiteX38" fmla="*/ 1205400 w 1921488"/>
              <a:gd name="connsiteY38" fmla="*/ 179649 h 1921359"/>
              <a:gd name="connsiteX39" fmla="*/ 1340020 w 1921488"/>
              <a:gd name="connsiteY39" fmla="*/ 235566 h 192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488" h="1921359">
                <a:moveTo>
                  <a:pt x="1508610" y="229415"/>
                </a:moveTo>
                <a:cubicBezTo>
                  <a:pt x="1606003" y="226437"/>
                  <a:pt x="1687363" y="302974"/>
                  <a:pt x="1690340" y="400353"/>
                </a:cubicBezTo>
                <a:cubicBezTo>
                  <a:pt x="1690452" y="403946"/>
                  <a:pt x="1690452" y="407552"/>
                  <a:pt x="1690340" y="411145"/>
                </a:cubicBezTo>
                <a:lnTo>
                  <a:pt x="1685587" y="581133"/>
                </a:lnTo>
                <a:cubicBezTo>
                  <a:pt x="1683910" y="632017"/>
                  <a:pt x="1704292" y="681140"/>
                  <a:pt x="1741504" y="715893"/>
                </a:cubicBezTo>
                <a:lnTo>
                  <a:pt x="1865500" y="831781"/>
                </a:lnTo>
                <a:cubicBezTo>
                  <a:pt x="1936612" y="898168"/>
                  <a:pt x="1940429" y="1009625"/>
                  <a:pt x="1874041" y="1080737"/>
                </a:cubicBezTo>
                <a:cubicBezTo>
                  <a:pt x="1871301" y="1083673"/>
                  <a:pt x="1868450" y="1086525"/>
                  <a:pt x="1865500" y="1089279"/>
                </a:cubicBezTo>
                <a:lnTo>
                  <a:pt x="1741504" y="1205027"/>
                </a:lnTo>
                <a:cubicBezTo>
                  <a:pt x="1704292" y="1239779"/>
                  <a:pt x="1683910" y="1288902"/>
                  <a:pt x="1685587" y="1339787"/>
                </a:cubicBezTo>
                <a:lnTo>
                  <a:pt x="1691319" y="1509355"/>
                </a:lnTo>
                <a:cubicBezTo>
                  <a:pt x="1694296" y="1606749"/>
                  <a:pt x="1617760" y="1688108"/>
                  <a:pt x="1520380" y="1691085"/>
                </a:cubicBezTo>
                <a:cubicBezTo>
                  <a:pt x="1516787" y="1691197"/>
                  <a:pt x="1513181" y="1691197"/>
                  <a:pt x="1509588" y="1691085"/>
                </a:cubicBezTo>
                <a:lnTo>
                  <a:pt x="1340020" y="1685354"/>
                </a:lnTo>
                <a:cubicBezTo>
                  <a:pt x="1289164" y="1683621"/>
                  <a:pt x="1240054" y="1704016"/>
                  <a:pt x="1205400" y="1741271"/>
                </a:cubicBezTo>
                <a:lnTo>
                  <a:pt x="1089512" y="1865267"/>
                </a:lnTo>
                <a:cubicBezTo>
                  <a:pt x="1023124" y="1936379"/>
                  <a:pt x="911668" y="1940196"/>
                  <a:pt x="840555" y="1873808"/>
                </a:cubicBezTo>
                <a:cubicBezTo>
                  <a:pt x="837620" y="1871068"/>
                  <a:pt x="834768" y="1868216"/>
                  <a:pt x="832014" y="1865267"/>
                </a:cubicBezTo>
                <a:lnTo>
                  <a:pt x="716126" y="1741271"/>
                </a:lnTo>
                <a:cubicBezTo>
                  <a:pt x="681416" y="1704016"/>
                  <a:pt x="632265" y="1683621"/>
                  <a:pt x="581366" y="1685354"/>
                </a:cubicBezTo>
                <a:lnTo>
                  <a:pt x="411798" y="1691085"/>
                </a:lnTo>
                <a:cubicBezTo>
                  <a:pt x="314488" y="1694147"/>
                  <a:pt x="233129" y="1617736"/>
                  <a:pt x="230068" y="1520427"/>
                </a:cubicBezTo>
                <a:cubicBezTo>
                  <a:pt x="229956" y="1516736"/>
                  <a:pt x="229956" y="1513046"/>
                  <a:pt x="230068" y="1509355"/>
                </a:cubicBezTo>
                <a:lnTo>
                  <a:pt x="235799" y="1339787"/>
                </a:lnTo>
                <a:cubicBezTo>
                  <a:pt x="237477" y="1288902"/>
                  <a:pt x="217095" y="1239779"/>
                  <a:pt x="179882" y="1205027"/>
                </a:cubicBezTo>
                <a:lnTo>
                  <a:pt x="55886" y="1089279"/>
                </a:lnTo>
                <a:cubicBezTo>
                  <a:pt x="-15226" y="1022891"/>
                  <a:pt x="-19043" y="911435"/>
                  <a:pt x="47345" y="840322"/>
                </a:cubicBezTo>
                <a:cubicBezTo>
                  <a:pt x="50085" y="837387"/>
                  <a:pt x="52937" y="834535"/>
                  <a:pt x="55886" y="831781"/>
                </a:cubicBezTo>
                <a:lnTo>
                  <a:pt x="179882" y="715893"/>
                </a:lnTo>
                <a:cubicBezTo>
                  <a:pt x="217095" y="681140"/>
                  <a:pt x="237477" y="632017"/>
                  <a:pt x="235799" y="581133"/>
                </a:cubicBezTo>
                <a:lnTo>
                  <a:pt x="230068" y="411565"/>
                </a:lnTo>
                <a:cubicBezTo>
                  <a:pt x="227006" y="314255"/>
                  <a:pt x="303417" y="232896"/>
                  <a:pt x="400726" y="229834"/>
                </a:cubicBezTo>
                <a:cubicBezTo>
                  <a:pt x="404417" y="229722"/>
                  <a:pt x="408107" y="229722"/>
                  <a:pt x="411798" y="229834"/>
                </a:cubicBezTo>
                <a:lnTo>
                  <a:pt x="581366" y="235566"/>
                </a:lnTo>
                <a:cubicBezTo>
                  <a:pt x="632265" y="237299"/>
                  <a:pt x="681416" y="216903"/>
                  <a:pt x="716126" y="179649"/>
                </a:cubicBezTo>
                <a:lnTo>
                  <a:pt x="832014" y="55653"/>
                </a:lnTo>
                <a:cubicBezTo>
                  <a:pt x="898625" y="-15460"/>
                  <a:pt x="1010264" y="-19094"/>
                  <a:pt x="1081376" y="47517"/>
                </a:cubicBezTo>
                <a:cubicBezTo>
                  <a:pt x="1084172" y="50145"/>
                  <a:pt x="1086884" y="52857"/>
                  <a:pt x="1089512" y="55653"/>
                </a:cubicBezTo>
                <a:lnTo>
                  <a:pt x="1205400" y="179649"/>
                </a:lnTo>
                <a:cubicBezTo>
                  <a:pt x="1240040" y="216931"/>
                  <a:pt x="1289164" y="237327"/>
                  <a:pt x="1340020" y="235566"/>
                </a:cubicBezTo>
                <a:close/>
              </a:path>
            </a:pathLst>
          </a:custGeom>
          <a:solidFill>
            <a:schemeClr val="accent4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4252B2-AD21-6936-85F7-258BE153F940}"/>
              </a:ext>
            </a:extLst>
          </p:cNvPr>
          <p:cNvSpPr txBox="1"/>
          <p:nvPr/>
        </p:nvSpPr>
        <p:spPr>
          <a:xfrm>
            <a:off x="1947872" y="3486378"/>
            <a:ext cx="1661615" cy="28931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At medium resource settings, we maintain 95% of the teacher model's accuracy while using only 7.1% of its memory footprint and 13.4% of its computational complexity.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A0FB8E-C41F-08A8-6E69-E7DA692FD1A3}"/>
              </a:ext>
            </a:extLst>
          </p:cNvPr>
          <p:cNvSpPr txBox="1"/>
          <p:nvPr/>
        </p:nvSpPr>
        <p:spPr>
          <a:xfrm>
            <a:off x="4064308" y="3508670"/>
            <a:ext cx="2132908" cy="28931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The framework demonstrates robust performance under varying resource conditions, with graceful degradation as resources become constrained, maintaining at least 87.5% of optimal accuracy even under critical resource limitations.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AF6EA8-71F1-7668-F065-409FCFC7FD2B}"/>
              </a:ext>
            </a:extLst>
          </p:cNvPr>
          <p:cNvSpPr txBox="1"/>
          <p:nvPr/>
        </p:nvSpPr>
        <p:spPr>
          <a:xfrm>
            <a:off x="6457758" y="3487288"/>
            <a:ext cx="2132908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Our compression techniques show differential effectiveness across modalities, with visual data benefiting most from spatial redundancy reduction techniques, while audio data responds better to temporal compression methods.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D8DE64-1322-D88F-1A2D-E50CE35F0473}"/>
              </a:ext>
            </a:extLst>
          </p:cNvPr>
          <p:cNvSpPr txBox="1"/>
          <p:nvPr/>
        </p:nvSpPr>
        <p:spPr>
          <a:xfrm>
            <a:off x="8885507" y="3486378"/>
            <a:ext cx="1921488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The ablation study reveals significant performance improvements from the combination of our three key techniques, suggesting strong synergistic effects between dynamic resource allocation, modality-specific compression, and lightweight feature alignment.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D2790-9E0B-CC5F-BE8C-D18AC780D78F}"/>
              </a:ext>
            </a:extLst>
          </p:cNvPr>
          <p:cNvSpPr txBox="1"/>
          <p:nvPr/>
        </p:nvSpPr>
        <p:spPr>
          <a:xfrm>
            <a:off x="2115697" y="1745746"/>
            <a:ext cx="1393943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rgbClr val="FFFFFF"/>
                </a:solidFill>
                <a:latin typeface="Lora"/>
                <a:ea typeface="Fira Sans Medium"/>
                <a:cs typeface="Fira Sans Medium"/>
                <a:sym typeface="Fira Sans Medium"/>
              </a:rPr>
              <a:t>Performance-Resource Tradeoff</a:t>
            </a:r>
            <a:endParaRPr lang="en" sz="1400" b="1" dirty="0">
              <a:solidFill>
                <a:srgbClr val="FFFFFF"/>
              </a:solidFill>
              <a:latin typeface="Lora" pitchFamily="2" charset="0"/>
              <a:ea typeface="Fira Sans Medium"/>
              <a:cs typeface="Fira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FE8DF-7CA8-9512-CEED-39D3C9E455DC}"/>
              </a:ext>
            </a:extLst>
          </p:cNvPr>
          <p:cNvSpPr txBox="1"/>
          <p:nvPr/>
        </p:nvSpPr>
        <p:spPr>
          <a:xfrm>
            <a:off x="4309082" y="1813995"/>
            <a:ext cx="1593748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ora"/>
                <a:sym typeface="Fira Sans Medium"/>
              </a:rPr>
              <a:t>Adaptive Capability</a:t>
            </a:r>
            <a:endParaRPr lang="en" sz="1600" b="1" dirty="0">
              <a:solidFill>
                <a:srgbClr val="FFFFFF"/>
              </a:solidFill>
              <a:latin typeface="Lora" pitchFamily="2" charset="0"/>
              <a:ea typeface="Fira Sans Medium"/>
              <a:cs typeface="Fira Sans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5F4B6-AB66-7F12-8E44-85C44AC456CE}"/>
              </a:ext>
            </a:extLst>
          </p:cNvPr>
          <p:cNvSpPr txBox="1"/>
          <p:nvPr/>
        </p:nvSpPr>
        <p:spPr>
          <a:xfrm>
            <a:off x="8991781" y="1890939"/>
            <a:ext cx="164255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ora"/>
                <a:sym typeface="Fira Sans Medium"/>
              </a:rPr>
              <a:t>Component Synergy</a:t>
            </a:r>
            <a:endParaRPr lang="en" sz="1600" b="1" dirty="0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FDB5A-A9A2-EB72-1309-D404F5C3B7A3}"/>
              </a:ext>
            </a:extLst>
          </p:cNvPr>
          <p:cNvSpPr txBox="1"/>
          <p:nvPr/>
        </p:nvSpPr>
        <p:spPr>
          <a:xfrm>
            <a:off x="15679701" y="5178260"/>
            <a:ext cx="164255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1600" b="1">
                <a:solidFill>
                  <a:srgbClr val="FFFFFF"/>
                </a:solidFill>
                <a:latin typeface="Lora"/>
                <a:sym typeface="Fira Sans Medium"/>
              </a:rPr>
              <a:t>Feature extraction method</a:t>
            </a:r>
            <a:endParaRPr lang="en" sz="1600" b="1">
              <a:solidFill>
                <a:srgbClr val="FFFFFF"/>
              </a:solidFill>
              <a:latin typeface="Lora"/>
              <a:cs typeface="Calibri"/>
            </a:endParaRPr>
          </a:p>
          <a:p>
            <a:pPr algn="ctr">
              <a:buSzPts val="1100"/>
              <a:buFont typeface="Arial"/>
            </a:pPr>
            <a:endParaRPr lang="en" sz="1600" b="1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1C7C7-8867-71D8-62B9-B2BAC8542E3A}"/>
              </a:ext>
            </a:extLst>
          </p:cNvPr>
          <p:cNvSpPr txBox="1"/>
          <p:nvPr/>
        </p:nvSpPr>
        <p:spPr>
          <a:xfrm>
            <a:off x="15679701" y="5178260"/>
            <a:ext cx="164255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1600" b="1">
                <a:solidFill>
                  <a:srgbClr val="FFFFFF"/>
                </a:solidFill>
                <a:latin typeface="Lora"/>
                <a:sym typeface="Fira Sans Medium"/>
              </a:rPr>
              <a:t>Feature extraction method</a:t>
            </a:r>
            <a:endParaRPr lang="en" sz="1600" b="1">
              <a:solidFill>
                <a:srgbClr val="FFFFFF"/>
              </a:solidFill>
              <a:latin typeface="Lora"/>
              <a:cs typeface="Calibri"/>
            </a:endParaRPr>
          </a:p>
          <a:p>
            <a:pPr algn="ctr">
              <a:buSzPts val="1100"/>
              <a:buFont typeface="Arial"/>
            </a:pPr>
            <a:endParaRPr lang="en" sz="1600" b="1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84FCC-68AB-3D21-48D1-A979CCF38DCA}"/>
              </a:ext>
            </a:extLst>
          </p:cNvPr>
          <p:cNvSpPr txBox="1"/>
          <p:nvPr/>
        </p:nvSpPr>
        <p:spPr>
          <a:xfrm>
            <a:off x="6620712" y="1737050"/>
            <a:ext cx="1642554" cy="7386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Lora"/>
                <a:sym typeface="Fira Sans Medium"/>
              </a:rPr>
              <a:t>Modality-Specific Optimization</a:t>
            </a:r>
            <a:endParaRPr lang="en" sz="1400" b="1" dirty="0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965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D4DF-8AAF-7054-34D9-E6FBC4A5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Societal and Environmental Impact</a:t>
            </a:r>
            <a:endParaRPr lang="en-IN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34DD9E8-A0FB-0E01-3300-62624B333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3723949"/>
              </p:ext>
            </p:extLst>
          </p:nvPr>
        </p:nvGraphicFramePr>
        <p:xfrm>
          <a:off x="2031999" y="1398896"/>
          <a:ext cx="8797499" cy="473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8423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24A7F-B964-6D8E-B3FD-6C77CA313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D791-BA07-C163-EDB4-C101A76FA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OUTCOME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8CC10-8E08-8A70-4D68-A4D8BB54C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9" r="7569"/>
          <a:stretch/>
        </p:blipFill>
        <p:spPr>
          <a:xfrm>
            <a:off x="2790967" y="1402166"/>
            <a:ext cx="9191767" cy="50907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B364A-C2BE-EB14-3A9D-68EA081F66FF}"/>
              </a:ext>
            </a:extLst>
          </p:cNvPr>
          <p:cNvSpPr txBox="1"/>
          <p:nvPr/>
        </p:nvSpPr>
        <p:spPr>
          <a:xfrm>
            <a:off x="184245" y="1402166"/>
            <a:ext cx="313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Target Journal: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Cambria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5620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4E5D9-1894-87A5-FB4B-4C6085AB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426720"/>
            <a:ext cx="10168128" cy="117957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</a:rPr>
              <a:t>References</a:t>
            </a:r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A9F8-5775-54BD-64BB-7DBF6D7E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320" y="2204720"/>
            <a:ext cx="10940288" cy="422656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Zhao, B., Duan, L., Tang, D., Tao, D., &amp; Xu, C. (2020). Knowledge as priors: Cross-modal knowledge generalization for datasets without superior knowledge. Proceedings of the IEEE/CVF Conference on Computer Vision and Pattern Recognition (CVPR), 4835-4844. https://openaccess.thecvf.com/content_CVPR_2020/papers/Zhao_Knowledge_As_Priors_Cross-Modal_Knowledge_Generalization_for_Datasets_Without_Superior_CVPR_2020_paper.pdf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Gupta, S., Hoffman, J., &amp; Malik, J. (2016). Cross modal distillation for supervision transfer. Proceedings of the IEEE Conference on Computer Vision and Pattern Recognition (CVPR), 2732-2740. https://openaccess.thecvf.com/content_cvpr_2016/html/Gupta_Cross_Modal_Distillation_CVPR_2016_paper.html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Liu, Y., Chen, X., Wang, Z., &amp; Zheng, Y. (2023).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EmotionKD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 cross-modal knowledge distillation framework for emotion recognition based on physiological signals. ACM International Conference on Multimedia. </a:t>
            </a:r>
            <a:r>
              <a:rPr lang="en-IN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https://dl.acm.org/doi/abs/10.1145/3581783.3612277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Christian Zimmermann and Thomas Brox. (2017). Learning to estimate 3D hand pose from single RGB images. ICCV, 4903–4911.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Jiawei Zhang,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Jianbo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 Jiao,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Mingliang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 Chen,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Liangqiong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 Qu,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Xiaobin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 Xu, and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Qingxiong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 Yang. (2017). A hand pose tracking benchmark from stereo matching. ICIP, 982–986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Silberman, N.,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Hoiem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, D., Kohli, P., &amp; Fergus, R. (2012). Indoor segmentation and support inference from RGBD images. ECCV.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Deng, J., Dong, W.,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Socher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, R., Li, L.-J., Li, K., &amp; Fei-Fei, L. (2009). ImageNet: A large-scale hierarchical image database. CVPR.</a:t>
            </a:r>
          </a:p>
          <a:p>
            <a:pPr>
              <a:spcAft>
                <a:spcPts val="800"/>
              </a:spcAft>
            </a:pP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Jhuang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, H., Gall, J.,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Zuffi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, S., Schmid, C., &amp; Black, M. J. (2013). Towards understanding action recognition. ICCV.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Zhao, B., Duan, L., Tang, D., Tao, D., &amp; Xu, C. (2020). Knowledge as priors: Cross-modal knowledge generalization for datasets without superior knowledge. Proceedings of the IEEE/CVF Conference on Computer Vision and Pattern Recognition (CVPR), 4835-4844. https://openaccess.thecvf.com/content_CVPR_2020/papers/Zhao_Knowledge_As_Priors_Cross-Modal_Knowledge_Generalization_for_Datasets_Without_Superior_CVPR_2020_paper.pdf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Gupta, S., Hoffman, J., &amp; Malik, J. (2016). Cross modal distillation for supervision transfer. Proceedings of the IEEE Conference on Computer Vision and Pattern Recognition (CVPR), 2732-2740. https://openaccess.thecvf.com/content_cvpr_2016/html/Gupta_Cross_Modal_Distillation_CVPR_2016_paper.html</a:t>
            </a:r>
          </a:p>
          <a:p>
            <a:pPr>
              <a:spcAft>
                <a:spcPts val="800"/>
              </a:spcAft>
            </a:pP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Liu, Y., Chen, X., Wang, Z., &amp; Zheng, Y. (2023). </a:t>
            </a:r>
            <a:r>
              <a:rPr lang="en-IN" sz="1400" dirty="0" err="1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EmotionKD</a:t>
            </a:r>
            <a:r>
              <a:rPr lang="en-IN" sz="1400" dirty="0">
                <a:effectLst/>
                <a:latin typeface="Times New Roman" panose="02020603050405020304" pitchFamily="18" charset="0"/>
                <a:ea typeface="Batang" panose="020B0503020000020004" pitchFamily="18" charset="-127"/>
              </a:rPr>
              <a:t>: A cross-modal knowledge distillation framework for emotion recognition based on physiological signals. ACM International Conference on Multimedia. https://dl.acm.org/doi/abs/10.1145/3581783.3612277</a:t>
            </a:r>
          </a:p>
        </p:txBody>
      </p:sp>
    </p:spTree>
    <p:extLst>
      <p:ext uri="{BB962C8B-B14F-4D97-AF65-F5344CB8AC3E}">
        <p14:creationId xmlns:p14="http://schemas.microsoft.com/office/powerpoint/2010/main" val="268944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>
            <a:extLst>
              <a:ext uri="{FF2B5EF4-FFF2-40B4-BE49-F238E27FC236}">
                <a16:creationId xmlns:a16="http://schemas.microsoft.com/office/drawing/2014/main" id="{68CA5F1C-0903-AAEC-8364-E28686119333}"/>
              </a:ext>
            </a:extLst>
          </p:cNvPr>
          <p:cNvSpPr txBox="1"/>
          <p:nvPr/>
        </p:nvSpPr>
        <p:spPr>
          <a:xfrm>
            <a:off x="0" y="41255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libri Light" panose="020F0302020204030204"/>
                <a:cs typeface="Calibri Light" panose="020F0302020204030204"/>
              </a:rPr>
              <a:t>Research Gaps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cs typeface="+mj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96AB89B-2909-C8FA-DB49-6A30C695EB6F}"/>
              </a:ext>
            </a:extLst>
          </p:cNvPr>
          <p:cNvGrpSpPr/>
          <p:nvPr/>
        </p:nvGrpSpPr>
        <p:grpSpPr>
          <a:xfrm>
            <a:off x="661438" y="1507860"/>
            <a:ext cx="10869124" cy="4648892"/>
            <a:chOff x="661438" y="1507860"/>
            <a:chExt cx="10869124" cy="4648892"/>
          </a:xfrm>
        </p:grpSpPr>
        <p:sp>
          <p:nvSpPr>
            <p:cNvPr id="116" name="Google Shape;1243;p36">
              <a:extLst>
                <a:ext uri="{FF2B5EF4-FFF2-40B4-BE49-F238E27FC236}">
                  <a16:creationId xmlns:a16="http://schemas.microsoft.com/office/drawing/2014/main" id="{1657F15A-6412-CBB6-4100-6968AEC39F18}"/>
                </a:ext>
              </a:extLst>
            </p:cNvPr>
            <p:cNvSpPr/>
            <p:nvPr/>
          </p:nvSpPr>
          <p:spPr>
            <a:xfrm rot="10800000">
              <a:off x="738348" y="1995181"/>
              <a:ext cx="1696635" cy="3715525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7" name="Google Shape;1244;p36">
              <a:extLst>
                <a:ext uri="{FF2B5EF4-FFF2-40B4-BE49-F238E27FC236}">
                  <a16:creationId xmlns:a16="http://schemas.microsoft.com/office/drawing/2014/main" id="{10D31116-F1CB-5F06-8FC4-6ECBA17CAEAA}"/>
                </a:ext>
              </a:extLst>
            </p:cNvPr>
            <p:cNvSpPr/>
            <p:nvPr/>
          </p:nvSpPr>
          <p:spPr>
            <a:xfrm>
              <a:off x="661438" y="1507860"/>
              <a:ext cx="1850840" cy="185084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8" name="Google Shape;1245;p36">
              <a:extLst>
                <a:ext uri="{FF2B5EF4-FFF2-40B4-BE49-F238E27FC236}">
                  <a16:creationId xmlns:a16="http://schemas.microsoft.com/office/drawing/2014/main" id="{9968C66F-182D-C479-B94E-22DB76BEE6F8}"/>
                </a:ext>
              </a:extLst>
            </p:cNvPr>
            <p:cNvSpPr/>
            <p:nvPr/>
          </p:nvSpPr>
          <p:spPr>
            <a:xfrm rot="18900000">
              <a:off x="1354217" y="3063966"/>
              <a:ext cx="465523" cy="465523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9" name="Google Shape;1246;p36">
              <a:extLst>
                <a:ext uri="{FF2B5EF4-FFF2-40B4-BE49-F238E27FC236}">
                  <a16:creationId xmlns:a16="http://schemas.microsoft.com/office/drawing/2014/main" id="{93C7FD71-7904-7A17-EE6B-63457319EF6B}"/>
                </a:ext>
              </a:extLst>
            </p:cNvPr>
            <p:cNvSpPr/>
            <p:nvPr/>
          </p:nvSpPr>
          <p:spPr>
            <a:xfrm>
              <a:off x="867237" y="1713660"/>
              <a:ext cx="1438987" cy="1438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20" name="Google Shape;1247;p36">
              <a:extLst>
                <a:ext uri="{FF2B5EF4-FFF2-40B4-BE49-F238E27FC236}">
                  <a16:creationId xmlns:a16="http://schemas.microsoft.com/office/drawing/2014/main" id="{0621B0E7-A51D-2EC9-D8AA-14B9F00DF488}"/>
                </a:ext>
              </a:extLst>
            </p:cNvPr>
            <p:cNvSpPr/>
            <p:nvPr/>
          </p:nvSpPr>
          <p:spPr>
            <a:xfrm>
              <a:off x="1166353" y="5315740"/>
              <a:ext cx="840627" cy="84101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Lora" pitchFamily="2" charset="0"/>
                  <a:ea typeface="Fira Sans Medium"/>
                  <a:cs typeface="Fira Sans Medium"/>
                  <a:sym typeface="Fira Sans Medium"/>
                </a:rPr>
                <a:t>1</a:t>
              </a:r>
              <a:endParaRPr b="1" dirty="0">
                <a:latin typeface="Lora" pitchFamily="2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10" name="Google Shape;1243;p36">
              <a:extLst>
                <a:ext uri="{FF2B5EF4-FFF2-40B4-BE49-F238E27FC236}">
                  <a16:creationId xmlns:a16="http://schemas.microsoft.com/office/drawing/2014/main" id="{1362D084-A1E8-2644-9C02-51CB95BCD650}"/>
                </a:ext>
              </a:extLst>
            </p:cNvPr>
            <p:cNvSpPr/>
            <p:nvPr/>
          </p:nvSpPr>
          <p:spPr>
            <a:xfrm rot="10800000">
              <a:off x="2992919" y="1995181"/>
              <a:ext cx="1696635" cy="3715525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1" name="Google Shape;1244;p36">
              <a:extLst>
                <a:ext uri="{FF2B5EF4-FFF2-40B4-BE49-F238E27FC236}">
                  <a16:creationId xmlns:a16="http://schemas.microsoft.com/office/drawing/2014/main" id="{BF648290-F380-E982-8CA5-2FAB89CA7DA2}"/>
                </a:ext>
              </a:extLst>
            </p:cNvPr>
            <p:cNvSpPr/>
            <p:nvPr/>
          </p:nvSpPr>
          <p:spPr>
            <a:xfrm>
              <a:off x="2916009" y="1507860"/>
              <a:ext cx="1850840" cy="18508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2" name="Google Shape;1245;p36">
              <a:extLst>
                <a:ext uri="{FF2B5EF4-FFF2-40B4-BE49-F238E27FC236}">
                  <a16:creationId xmlns:a16="http://schemas.microsoft.com/office/drawing/2014/main" id="{60A366E3-448A-BE9D-7FB9-9A7A3BB75CC2}"/>
                </a:ext>
              </a:extLst>
            </p:cNvPr>
            <p:cNvSpPr/>
            <p:nvPr/>
          </p:nvSpPr>
          <p:spPr>
            <a:xfrm rot="18900000">
              <a:off x="3608788" y="3063966"/>
              <a:ext cx="465523" cy="46552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13" name="Google Shape;1246;p36">
              <a:extLst>
                <a:ext uri="{FF2B5EF4-FFF2-40B4-BE49-F238E27FC236}">
                  <a16:creationId xmlns:a16="http://schemas.microsoft.com/office/drawing/2014/main" id="{6AB05454-A977-64AF-6E5A-440271BBDE38}"/>
                </a:ext>
              </a:extLst>
            </p:cNvPr>
            <p:cNvSpPr/>
            <p:nvPr/>
          </p:nvSpPr>
          <p:spPr>
            <a:xfrm>
              <a:off x="3121808" y="1713660"/>
              <a:ext cx="1438987" cy="1438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latin typeface="Lora" pitchFamily="2" charset="0"/>
              </a:endParaRPr>
            </a:p>
          </p:txBody>
        </p:sp>
        <p:sp>
          <p:nvSpPr>
            <p:cNvPr id="114" name="Google Shape;1247;p36">
              <a:extLst>
                <a:ext uri="{FF2B5EF4-FFF2-40B4-BE49-F238E27FC236}">
                  <a16:creationId xmlns:a16="http://schemas.microsoft.com/office/drawing/2014/main" id="{504078DE-2EE9-07FD-250C-A34BA33AA277}"/>
                </a:ext>
              </a:extLst>
            </p:cNvPr>
            <p:cNvSpPr/>
            <p:nvPr/>
          </p:nvSpPr>
          <p:spPr>
            <a:xfrm>
              <a:off x="3420924" y="5315740"/>
              <a:ext cx="840627" cy="84101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Lora" pitchFamily="2" charset="0"/>
                  <a:ea typeface="Fira Sans Medium"/>
                  <a:cs typeface="Fira Sans Medium"/>
                  <a:sym typeface="Fira Sans Medium"/>
                </a:rPr>
                <a:t>2</a:t>
              </a:r>
              <a:endParaRPr b="1" dirty="0">
                <a:latin typeface="Lora" pitchFamily="2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104" name="Google Shape;1243;p36">
              <a:extLst>
                <a:ext uri="{FF2B5EF4-FFF2-40B4-BE49-F238E27FC236}">
                  <a16:creationId xmlns:a16="http://schemas.microsoft.com/office/drawing/2014/main" id="{191DF9B1-CF78-12CF-0433-E6503494031F}"/>
                </a:ext>
              </a:extLst>
            </p:cNvPr>
            <p:cNvSpPr/>
            <p:nvPr/>
          </p:nvSpPr>
          <p:spPr>
            <a:xfrm rot="10800000">
              <a:off x="5247489" y="1995181"/>
              <a:ext cx="1696635" cy="3715525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5" name="Google Shape;1244;p36">
              <a:extLst>
                <a:ext uri="{FF2B5EF4-FFF2-40B4-BE49-F238E27FC236}">
                  <a16:creationId xmlns:a16="http://schemas.microsoft.com/office/drawing/2014/main" id="{E9AFB4E5-B48D-6F0A-C49C-3A2F3E836CA7}"/>
                </a:ext>
              </a:extLst>
            </p:cNvPr>
            <p:cNvSpPr/>
            <p:nvPr/>
          </p:nvSpPr>
          <p:spPr>
            <a:xfrm>
              <a:off x="5170579" y="1507860"/>
              <a:ext cx="1850840" cy="185084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6" name="Google Shape;1245;p36">
              <a:extLst>
                <a:ext uri="{FF2B5EF4-FFF2-40B4-BE49-F238E27FC236}">
                  <a16:creationId xmlns:a16="http://schemas.microsoft.com/office/drawing/2014/main" id="{9E1D0466-A654-B762-EA02-7313A304CC16}"/>
                </a:ext>
              </a:extLst>
            </p:cNvPr>
            <p:cNvSpPr/>
            <p:nvPr/>
          </p:nvSpPr>
          <p:spPr>
            <a:xfrm rot="18900000">
              <a:off x="5863358" y="3063966"/>
              <a:ext cx="465523" cy="465523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7" name="Google Shape;1246;p36">
              <a:extLst>
                <a:ext uri="{FF2B5EF4-FFF2-40B4-BE49-F238E27FC236}">
                  <a16:creationId xmlns:a16="http://schemas.microsoft.com/office/drawing/2014/main" id="{4CAE28DF-1D6F-390C-C53A-A0414F092A77}"/>
                </a:ext>
              </a:extLst>
            </p:cNvPr>
            <p:cNvSpPr/>
            <p:nvPr/>
          </p:nvSpPr>
          <p:spPr>
            <a:xfrm>
              <a:off x="5376378" y="1713660"/>
              <a:ext cx="1438987" cy="1438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8" name="Google Shape;1247;p36">
              <a:extLst>
                <a:ext uri="{FF2B5EF4-FFF2-40B4-BE49-F238E27FC236}">
                  <a16:creationId xmlns:a16="http://schemas.microsoft.com/office/drawing/2014/main" id="{BAC44170-5482-0012-B253-AAB819130E03}"/>
                </a:ext>
              </a:extLst>
            </p:cNvPr>
            <p:cNvSpPr/>
            <p:nvPr/>
          </p:nvSpPr>
          <p:spPr>
            <a:xfrm>
              <a:off x="5675494" y="5315740"/>
              <a:ext cx="840627" cy="84101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Lora" pitchFamily="2" charset="0"/>
                  <a:ea typeface="Fira Sans Medium"/>
                  <a:cs typeface="Fira Sans Medium"/>
                  <a:sym typeface="Fira Sans Medium"/>
                </a:rPr>
                <a:t>3</a:t>
              </a:r>
              <a:endParaRPr b="1" dirty="0">
                <a:latin typeface="Lora" pitchFamily="2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98" name="Google Shape;1243;p36">
              <a:extLst>
                <a:ext uri="{FF2B5EF4-FFF2-40B4-BE49-F238E27FC236}">
                  <a16:creationId xmlns:a16="http://schemas.microsoft.com/office/drawing/2014/main" id="{2730687A-2443-A9E7-A88D-47547453CF0D}"/>
                </a:ext>
              </a:extLst>
            </p:cNvPr>
            <p:cNvSpPr/>
            <p:nvPr/>
          </p:nvSpPr>
          <p:spPr>
            <a:xfrm rot="10800000">
              <a:off x="7502060" y="1995181"/>
              <a:ext cx="1696635" cy="3715525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99" name="Google Shape;1244;p36">
              <a:extLst>
                <a:ext uri="{FF2B5EF4-FFF2-40B4-BE49-F238E27FC236}">
                  <a16:creationId xmlns:a16="http://schemas.microsoft.com/office/drawing/2014/main" id="{3030281B-A2DD-6447-823E-D5EB4961A4ED}"/>
                </a:ext>
              </a:extLst>
            </p:cNvPr>
            <p:cNvSpPr/>
            <p:nvPr/>
          </p:nvSpPr>
          <p:spPr>
            <a:xfrm>
              <a:off x="7425150" y="1507860"/>
              <a:ext cx="1850840" cy="18508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0" name="Google Shape;1245;p36">
              <a:extLst>
                <a:ext uri="{FF2B5EF4-FFF2-40B4-BE49-F238E27FC236}">
                  <a16:creationId xmlns:a16="http://schemas.microsoft.com/office/drawing/2014/main" id="{17208A4D-B9D9-E7C6-7DB4-856D47BABD69}"/>
                </a:ext>
              </a:extLst>
            </p:cNvPr>
            <p:cNvSpPr/>
            <p:nvPr/>
          </p:nvSpPr>
          <p:spPr>
            <a:xfrm rot="18900000">
              <a:off x="8117929" y="3063966"/>
              <a:ext cx="465523" cy="465523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1" name="Google Shape;1246;p36">
              <a:extLst>
                <a:ext uri="{FF2B5EF4-FFF2-40B4-BE49-F238E27FC236}">
                  <a16:creationId xmlns:a16="http://schemas.microsoft.com/office/drawing/2014/main" id="{C93E366A-090D-1F53-DF0C-D4FA9368E4D2}"/>
                </a:ext>
              </a:extLst>
            </p:cNvPr>
            <p:cNvSpPr/>
            <p:nvPr/>
          </p:nvSpPr>
          <p:spPr>
            <a:xfrm>
              <a:off x="7630949" y="1713660"/>
              <a:ext cx="1438987" cy="1438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102" name="Google Shape;1247;p36">
              <a:extLst>
                <a:ext uri="{FF2B5EF4-FFF2-40B4-BE49-F238E27FC236}">
                  <a16:creationId xmlns:a16="http://schemas.microsoft.com/office/drawing/2014/main" id="{E5150499-F15D-3A9B-FB54-5DB63AC1BC57}"/>
                </a:ext>
              </a:extLst>
            </p:cNvPr>
            <p:cNvSpPr/>
            <p:nvPr/>
          </p:nvSpPr>
          <p:spPr>
            <a:xfrm>
              <a:off x="7930065" y="5315740"/>
              <a:ext cx="840627" cy="8410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Lora" pitchFamily="2" charset="0"/>
                  <a:ea typeface="Fira Sans Medium"/>
                  <a:cs typeface="Fira Sans Medium"/>
                  <a:sym typeface="Fira Sans Medium"/>
                </a:rPr>
                <a:t>4</a:t>
              </a:r>
              <a:endParaRPr b="1" dirty="0">
                <a:latin typeface="Lora" pitchFamily="2" charset="0"/>
                <a:ea typeface="Fira Sans Medium"/>
                <a:cs typeface="Fira Sans Medium"/>
                <a:sym typeface="Fira Sans Medium"/>
              </a:endParaRPr>
            </a:p>
          </p:txBody>
        </p:sp>
        <p:sp>
          <p:nvSpPr>
            <p:cNvPr id="92" name="Google Shape;1243;p36">
              <a:extLst>
                <a:ext uri="{FF2B5EF4-FFF2-40B4-BE49-F238E27FC236}">
                  <a16:creationId xmlns:a16="http://schemas.microsoft.com/office/drawing/2014/main" id="{EF9B294D-CC01-8DED-FD1A-C97FB6834005}"/>
                </a:ext>
              </a:extLst>
            </p:cNvPr>
            <p:cNvSpPr/>
            <p:nvPr/>
          </p:nvSpPr>
          <p:spPr>
            <a:xfrm rot="10800000">
              <a:off x="9756632" y="1995181"/>
              <a:ext cx="1696635" cy="3715525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93" name="Google Shape;1244;p36">
              <a:extLst>
                <a:ext uri="{FF2B5EF4-FFF2-40B4-BE49-F238E27FC236}">
                  <a16:creationId xmlns:a16="http://schemas.microsoft.com/office/drawing/2014/main" id="{D90A4C86-505D-7B7D-B65A-5258C54B97EE}"/>
                </a:ext>
              </a:extLst>
            </p:cNvPr>
            <p:cNvSpPr/>
            <p:nvPr/>
          </p:nvSpPr>
          <p:spPr>
            <a:xfrm>
              <a:off x="9679722" y="1507860"/>
              <a:ext cx="1850840" cy="18508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94" name="Google Shape;1245;p36">
              <a:extLst>
                <a:ext uri="{FF2B5EF4-FFF2-40B4-BE49-F238E27FC236}">
                  <a16:creationId xmlns:a16="http://schemas.microsoft.com/office/drawing/2014/main" id="{CA1202BE-ECF5-143F-CE87-E5C2FB9EE657}"/>
                </a:ext>
              </a:extLst>
            </p:cNvPr>
            <p:cNvSpPr/>
            <p:nvPr/>
          </p:nvSpPr>
          <p:spPr>
            <a:xfrm rot="18900000">
              <a:off x="10372501" y="3063966"/>
              <a:ext cx="465523" cy="465523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95" name="Google Shape;1246;p36">
              <a:extLst>
                <a:ext uri="{FF2B5EF4-FFF2-40B4-BE49-F238E27FC236}">
                  <a16:creationId xmlns:a16="http://schemas.microsoft.com/office/drawing/2014/main" id="{7DBEF97C-8039-E1BD-2CAD-9710DB19BEF8}"/>
                </a:ext>
              </a:extLst>
            </p:cNvPr>
            <p:cNvSpPr/>
            <p:nvPr/>
          </p:nvSpPr>
          <p:spPr>
            <a:xfrm>
              <a:off x="9885521" y="1713660"/>
              <a:ext cx="1438987" cy="14389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Lora" pitchFamily="2" charset="0"/>
              </a:endParaRPr>
            </a:p>
          </p:txBody>
        </p:sp>
        <p:sp>
          <p:nvSpPr>
            <p:cNvPr id="96" name="Google Shape;1247;p36">
              <a:extLst>
                <a:ext uri="{FF2B5EF4-FFF2-40B4-BE49-F238E27FC236}">
                  <a16:creationId xmlns:a16="http://schemas.microsoft.com/office/drawing/2014/main" id="{A8873271-AF81-4C65-9203-DB96F8C93E5C}"/>
                </a:ext>
              </a:extLst>
            </p:cNvPr>
            <p:cNvSpPr/>
            <p:nvPr/>
          </p:nvSpPr>
          <p:spPr>
            <a:xfrm>
              <a:off x="10184637" y="5315740"/>
              <a:ext cx="840627" cy="84101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rgbClr val="FFFFFF"/>
                  </a:solidFill>
                  <a:latin typeface="Lora" pitchFamily="2" charset="0"/>
                  <a:ea typeface="Fira Sans Medium"/>
                  <a:cs typeface="Fira Sans Medium"/>
                  <a:sym typeface="Fira Sans Medium"/>
                </a:rPr>
                <a:t>5</a:t>
              </a:r>
              <a:endParaRPr b="1" dirty="0">
                <a:latin typeface="Lora" pitchFamily="2" charset="0"/>
                <a:ea typeface="Fira Sans Medium"/>
                <a:cs typeface="Fira Sans Medium"/>
                <a:sym typeface="Fira Sans Medium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8C7A1A4-055F-3910-5546-3700CFE16758}"/>
                </a:ext>
              </a:extLst>
            </p:cNvPr>
            <p:cNvGrpSpPr/>
            <p:nvPr/>
          </p:nvGrpSpPr>
          <p:grpSpPr>
            <a:xfrm>
              <a:off x="10429522" y="2172693"/>
              <a:ext cx="504916" cy="504916"/>
              <a:chOff x="5703887" y="4943578"/>
              <a:chExt cx="788988" cy="788988"/>
            </a:xfrm>
          </p:grpSpPr>
          <p:sp>
            <p:nvSpPr>
              <p:cNvPr id="82" name="Freeform 151">
                <a:extLst>
                  <a:ext uri="{FF2B5EF4-FFF2-40B4-BE49-F238E27FC236}">
                    <a16:creationId xmlns:a16="http://schemas.microsoft.com/office/drawing/2014/main" id="{71353AC0-D0AF-3055-E295-AD59370A99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3887" y="4943578"/>
                <a:ext cx="708025" cy="788988"/>
              </a:xfrm>
              <a:custGeom>
                <a:avLst/>
                <a:gdLst/>
                <a:ahLst/>
                <a:cxnLst>
                  <a:cxn ang="0">
                    <a:pos x="155" y="40"/>
                  </a:cxn>
                  <a:cxn ang="0">
                    <a:pos x="160" y="34"/>
                  </a:cxn>
                  <a:cxn ang="0">
                    <a:pos x="105" y="44"/>
                  </a:cxn>
                  <a:cxn ang="0">
                    <a:pos x="149" y="7"/>
                  </a:cxn>
                  <a:cxn ang="0">
                    <a:pos x="112" y="74"/>
                  </a:cxn>
                  <a:cxn ang="0">
                    <a:pos x="105" y="71"/>
                  </a:cxn>
                  <a:cxn ang="0">
                    <a:pos x="102" y="49"/>
                  </a:cxn>
                  <a:cxn ang="0">
                    <a:pos x="115" y="68"/>
                  </a:cxn>
                  <a:cxn ang="0">
                    <a:pos x="96" y="82"/>
                  </a:cxn>
                  <a:cxn ang="0">
                    <a:pos x="43" y="83"/>
                  </a:cxn>
                  <a:cxn ang="0">
                    <a:pos x="90" y="77"/>
                  </a:cxn>
                  <a:cxn ang="0">
                    <a:pos x="96" y="82"/>
                  </a:cxn>
                  <a:cxn ang="0">
                    <a:pos x="37" y="74"/>
                  </a:cxn>
                  <a:cxn ang="0">
                    <a:pos x="40" y="173"/>
                  </a:cxn>
                  <a:cxn ang="0">
                    <a:pos x="50" y="176"/>
                  </a:cxn>
                  <a:cxn ang="0">
                    <a:pos x="25" y="179"/>
                  </a:cxn>
                  <a:cxn ang="0">
                    <a:pos x="22" y="124"/>
                  </a:cxn>
                  <a:cxn ang="0">
                    <a:pos x="19" y="179"/>
                  </a:cxn>
                  <a:cxn ang="0">
                    <a:pos x="6" y="68"/>
                  </a:cxn>
                  <a:cxn ang="0">
                    <a:pos x="90" y="59"/>
                  </a:cxn>
                  <a:cxn ang="0">
                    <a:pos x="90" y="71"/>
                  </a:cxn>
                  <a:cxn ang="0">
                    <a:pos x="84" y="31"/>
                  </a:cxn>
                  <a:cxn ang="0">
                    <a:pos x="99" y="18"/>
                  </a:cxn>
                  <a:cxn ang="0">
                    <a:pos x="96" y="43"/>
                  </a:cxn>
                  <a:cxn ang="0">
                    <a:pos x="155" y="16"/>
                  </a:cxn>
                  <a:cxn ang="0">
                    <a:pos x="152" y="0"/>
                  </a:cxn>
                  <a:cxn ang="0">
                    <a:pos x="102" y="12"/>
                  </a:cxn>
                  <a:cxn ang="0">
                    <a:pos x="77" y="31"/>
                  </a:cxn>
                  <a:cxn ang="0">
                    <a:pos x="93" y="53"/>
                  </a:cxn>
                  <a:cxn ang="0">
                    <a:pos x="15" y="52"/>
                  </a:cxn>
                  <a:cxn ang="0">
                    <a:pos x="0" y="183"/>
                  </a:cxn>
                  <a:cxn ang="0">
                    <a:pos x="46" y="186"/>
                  </a:cxn>
                  <a:cxn ang="0">
                    <a:pos x="46" y="167"/>
                  </a:cxn>
                  <a:cxn ang="0">
                    <a:pos x="43" y="90"/>
                  </a:cxn>
                  <a:cxn ang="0">
                    <a:pos x="105" y="79"/>
                  </a:cxn>
                  <a:cxn ang="0">
                    <a:pos x="121" y="74"/>
                  </a:cxn>
                  <a:cxn ang="0">
                    <a:pos x="117" y="53"/>
                  </a:cxn>
                  <a:cxn ang="0">
                    <a:pos x="155" y="59"/>
                  </a:cxn>
                  <a:cxn ang="0">
                    <a:pos x="155" y="46"/>
                  </a:cxn>
                  <a:cxn ang="0">
                    <a:pos x="155" y="16"/>
                  </a:cxn>
                </a:cxnLst>
                <a:rect l="0" t="0" r="r" b="b"/>
                <a:pathLst>
                  <a:path w="167" h="186">
                    <a:moveTo>
                      <a:pt x="160" y="34"/>
                    </a:moveTo>
                    <a:cubicBezTo>
                      <a:pt x="160" y="36"/>
                      <a:pt x="157" y="39"/>
                      <a:pt x="155" y="4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60" y="24"/>
                      <a:pt x="162" y="29"/>
                      <a:pt x="160" y="34"/>
                    </a:cubicBezTo>
                    <a:moveTo>
                      <a:pt x="149" y="55"/>
                    </a:moveTo>
                    <a:cubicBezTo>
                      <a:pt x="105" y="44"/>
                      <a:pt x="105" y="44"/>
                      <a:pt x="105" y="44"/>
                    </a:cubicBezTo>
                    <a:cubicBezTo>
                      <a:pt x="105" y="18"/>
                      <a:pt x="105" y="18"/>
                      <a:pt x="105" y="18"/>
                    </a:cubicBezTo>
                    <a:cubicBezTo>
                      <a:pt x="149" y="7"/>
                      <a:pt x="149" y="7"/>
                      <a:pt x="149" y="7"/>
                    </a:cubicBezTo>
                    <a:lnTo>
                      <a:pt x="149" y="55"/>
                    </a:lnTo>
                    <a:close/>
                    <a:moveTo>
                      <a:pt x="112" y="74"/>
                    </a:moveTo>
                    <a:cubicBezTo>
                      <a:pt x="110" y="75"/>
                      <a:pt x="107" y="74"/>
                      <a:pt x="106" y="71"/>
                    </a:cubicBezTo>
                    <a:cubicBezTo>
                      <a:pt x="105" y="71"/>
                      <a:pt x="105" y="71"/>
                      <a:pt x="105" y="71"/>
                    </a:cubicBezTo>
                    <a:cubicBezTo>
                      <a:pt x="98" y="49"/>
                      <a:pt x="98" y="49"/>
                      <a:pt x="98" y="49"/>
                    </a:cubicBezTo>
                    <a:cubicBezTo>
                      <a:pt x="102" y="49"/>
                      <a:pt x="102" y="49"/>
                      <a:pt x="102" y="49"/>
                    </a:cubicBezTo>
                    <a:cubicBezTo>
                      <a:pt x="110" y="51"/>
                      <a:pt x="110" y="51"/>
                      <a:pt x="110" y="51"/>
                    </a:cubicBezTo>
                    <a:cubicBezTo>
                      <a:pt x="115" y="68"/>
                      <a:pt x="115" y="68"/>
                      <a:pt x="115" y="68"/>
                    </a:cubicBezTo>
                    <a:cubicBezTo>
                      <a:pt x="116" y="70"/>
                      <a:pt x="115" y="73"/>
                      <a:pt x="112" y="74"/>
                    </a:cubicBezTo>
                    <a:moveTo>
                      <a:pt x="96" y="82"/>
                    </a:moveTo>
                    <a:cubicBezTo>
                      <a:pt x="95" y="83"/>
                      <a:pt x="94" y="83"/>
                      <a:pt x="93" y="83"/>
                    </a:cubicBezTo>
                    <a:cubicBezTo>
                      <a:pt x="43" y="83"/>
                      <a:pt x="43" y="83"/>
                      <a:pt x="43" y="83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90" y="77"/>
                      <a:pt x="90" y="77"/>
                      <a:pt x="90" y="77"/>
                    </a:cubicBezTo>
                    <a:cubicBezTo>
                      <a:pt x="93" y="77"/>
                      <a:pt x="96" y="76"/>
                      <a:pt x="98" y="74"/>
                    </a:cubicBezTo>
                    <a:cubicBezTo>
                      <a:pt x="100" y="77"/>
                      <a:pt x="99" y="81"/>
                      <a:pt x="96" y="82"/>
                    </a:cubicBezTo>
                    <a:moveTo>
                      <a:pt x="40" y="71"/>
                    </a:moveTo>
                    <a:cubicBezTo>
                      <a:pt x="39" y="71"/>
                      <a:pt x="37" y="72"/>
                      <a:pt x="37" y="74"/>
                    </a:cubicBezTo>
                    <a:cubicBezTo>
                      <a:pt x="37" y="170"/>
                      <a:pt x="37" y="170"/>
                      <a:pt x="37" y="170"/>
                    </a:cubicBezTo>
                    <a:cubicBezTo>
                      <a:pt x="37" y="172"/>
                      <a:pt x="39" y="173"/>
                      <a:pt x="40" y="173"/>
                    </a:cubicBezTo>
                    <a:cubicBezTo>
                      <a:pt x="46" y="173"/>
                      <a:pt x="46" y="173"/>
                      <a:pt x="46" y="173"/>
                    </a:cubicBezTo>
                    <a:cubicBezTo>
                      <a:pt x="48" y="173"/>
                      <a:pt x="50" y="175"/>
                      <a:pt x="50" y="176"/>
                    </a:cubicBezTo>
                    <a:cubicBezTo>
                      <a:pt x="50" y="178"/>
                      <a:pt x="48" y="179"/>
                      <a:pt x="46" y="179"/>
                    </a:cubicBezTo>
                    <a:cubicBezTo>
                      <a:pt x="25" y="179"/>
                      <a:pt x="25" y="179"/>
                      <a:pt x="25" y="179"/>
                    </a:cubicBezTo>
                    <a:cubicBezTo>
                      <a:pt x="25" y="127"/>
                      <a:pt x="25" y="127"/>
                      <a:pt x="25" y="127"/>
                    </a:cubicBezTo>
                    <a:cubicBezTo>
                      <a:pt x="25" y="125"/>
                      <a:pt x="23" y="124"/>
                      <a:pt x="22" y="124"/>
                    </a:cubicBezTo>
                    <a:cubicBezTo>
                      <a:pt x="20" y="124"/>
                      <a:pt x="19" y="125"/>
                      <a:pt x="19" y="127"/>
                    </a:cubicBezTo>
                    <a:cubicBezTo>
                      <a:pt x="19" y="179"/>
                      <a:pt x="19" y="179"/>
                      <a:pt x="19" y="179"/>
                    </a:cubicBezTo>
                    <a:cubicBezTo>
                      <a:pt x="6" y="179"/>
                      <a:pt x="6" y="179"/>
                      <a:pt x="6" y="179"/>
                    </a:cubicBezTo>
                    <a:cubicBezTo>
                      <a:pt x="6" y="68"/>
                      <a:pt x="6" y="68"/>
                      <a:pt x="6" y="68"/>
                    </a:cubicBezTo>
                    <a:cubicBezTo>
                      <a:pt x="6" y="63"/>
                      <a:pt x="10" y="59"/>
                      <a:pt x="15" y="59"/>
                    </a:cubicBezTo>
                    <a:cubicBezTo>
                      <a:pt x="90" y="59"/>
                      <a:pt x="90" y="59"/>
                      <a:pt x="90" y="59"/>
                    </a:cubicBezTo>
                    <a:cubicBezTo>
                      <a:pt x="93" y="59"/>
                      <a:pt x="96" y="61"/>
                      <a:pt x="96" y="65"/>
                    </a:cubicBezTo>
                    <a:cubicBezTo>
                      <a:pt x="96" y="68"/>
                      <a:pt x="93" y="71"/>
                      <a:pt x="90" y="71"/>
                    </a:cubicBezTo>
                    <a:lnTo>
                      <a:pt x="40" y="71"/>
                    </a:lnTo>
                    <a:close/>
                    <a:moveTo>
                      <a:pt x="84" y="31"/>
                    </a:moveTo>
                    <a:cubicBezTo>
                      <a:pt x="84" y="24"/>
                      <a:pt x="89" y="18"/>
                      <a:pt x="96" y="18"/>
                    </a:cubicBezTo>
                    <a:cubicBezTo>
                      <a:pt x="99" y="18"/>
                      <a:pt x="99" y="18"/>
                      <a:pt x="99" y="18"/>
                    </a:cubicBezTo>
                    <a:cubicBezTo>
                      <a:pt x="99" y="43"/>
                      <a:pt x="99" y="43"/>
                      <a:pt x="99" y="43"/>
                    </a:cubicBezTo>
                    <a:cubicBezTo>
                      <a:pt x="96" y="43"/>
                      <a:pt x="96" y="43"/>
                      <a:pt x="96" y="43"/>
                    </a:cubicBezTo>
                    <a:cubicBezTo>
                      <a:pt x="89" y="43"/>
                      <a:pt x="84" y="38"/>
                      <a:pt x="84" y="31"/>
                    </a:cubicBezTo>
                    <a:moveTo>
                      <a:pt x="155" y="16"/>
                    </a:moveTo>
                    <a:cubicBezTo>
                      <a:pt x="155" y="3"/>
                      <a:pt x="155" y="3"/>
                      <a:pt x="155" y="3"/>
                    </a:cubicBezTo>
                    <a:cubicBezTo>
                      <a:pt x="155" y="1"/>
                      <a:pt x="153" y="0"/>
                      <a:pt x="152" y="0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102" y="12"/>
                      <a:pt x="102" y="12"/>
                      <a:pt x="102" y="12"/>
                    </a:cubicBezTo>
                    <a:cubicBezTo>
                      <a:pt x="96" y="12"/>
                      <a:pt x="96" y="12"/>
                      <a:pt x="96" y="12"/>
                    </a:cubicBezTo>
                    <a:cubicBezTo>
                      <a:pt x="86" y="12"/>
                      <a:pt x="77" y="21"/>
                      <a:pt x="77" y="31"/>
                    </a:cubicBezTo>
                    <a:cubicBezTo>
                      <a:pt x="77" y="39"/>
                      <a:pt x="83" y="47"/>
                      <a:pt x="91" y="49"/>
                    </a:cubicBezTo>
                    <a:cubicBezTo>
                      <a:pt x="93" y="53"/>
                      <a:pt x="93" y="53"/>
                      <a:pt x="93" y="53"/>
                    </a:cubicBezTo>
                    <a:cubicBezTo>
                      <a:pt x="92" y="53"/>
                      <a:pt x="91" y="52"/>
                      <a:pt x="90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8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4"/>
                      <a:pt x="1" y="186"/>
                      <a:pt x="3" y="186"/>
                    </a:cubicBezTo>
                    <a:cubicBezTo>
                      <a:pt x="46" y="186"/>
                      <a:pt x="46" y="186"/>
                      <a:pt x="46" y="186"/>
                    </a:cubicBezTo>
                    <a:cubicBezTo>
                      <a:pt x="52" y="186"/>
                      <a:pt x="56" y="181"/>
                      <a:pt x="56" y="176"/>
                    </a:cubicBezTo>
                    <a:cubicBezTo>
                      <a:pt x="56" y="171"/>
                      <a:pt x="52" y="167"/>
                      <a:pt x="46" y="167"/>
                    </a:cubicBezTo>
                    <a:cubicBezTo>
                      <a:pt x="43" y="167"/>
                      <a:pt x="43" y="167"/>
                      <a:pt x="43" y="167"/>
                    </a:cubicBezTo>
                    <a:cubicBezTo>
                      <a:pt x="43" y="90"/>
                      <a:pt x="43" y="90"/>
                      <a:pt x="43" y="90"/>
                    </a:cubicBezTo>
                    <a:cubicBezTo>
                      <a:pt x="93" y="90"/>
                      <a:pt x="93" y="90"/>
                      <a:pt x="93" y="90"/>
                    </a:cubicBezTo>
                    <a:cubicBezTo>
                      <a:pt x="99" y="90"/>
                      <a:pt x="104" y="85"/>
                      <a:pt x="105" y="79"/>
                    </a:cubicBezTo>
                    <a:cubicBezTo>
                      <a:pt x="105" y="79"/>
                      <a:pt x="105" y="80"/>
                      <a:pt x="106" y="80"/>
                    </a:cubicBezTo>
                    <a:cubicBezTo>
                      <a:pt x="111" y="82"/>
                      <a:pt x="118" y="80"/>
                      <a:pt x="121" y="74"/>
                    </a:cubicBezTo>
                    <a:cubicBezTo>
                      <a:pt x="122" y="71"/>
                      <a:pt x="122" y="68"/>
                      <a:pt x="121" y="66"/>
                    </a:cubicBezTo>
                    <a:cubicBezTo>
                      <a:pt x="117" y="53"/>
                      <a:pt x="117" y="53"/>
                      <a:pt x="117" y="53"/>
                    </a:cubicBezTo>
                    <a:cubicBezTo>
                      <a:pt x="151" y="62"/>
                      <a:pt x="151" y="62"/>
                      <a:pt x="151" y="62"/>
                    </a:cubicBezTo>
                    <a:cubicBezTo>
                      <a:pt x="153" y="62"/>
                      <a:pt x="154" y="61"/>
                      <a:pt x="155" y="59"/>
                    </a:cubicBezTo>
                    <a:cubicBezTo>
                      <a:pt x="155" y="59"/>
                      <a:pt x="155" y="59"/>
                      <a:pt x="155" y="59"/>
                    </a:cubicBezTo>
                    <a:cubicBezTo>
                      <a:pt x="155" y="46"/>
                      <a:pt x="155" y="46"/>
                      <a:pt x="155" y="46"/>
                    </a:cubicBezTo>
                    <a:cubicBezTo>
                      <a:pt x="162" y="44"/>
                      <a:pt x="167" y="38"/>
                      <a:pt x="167" y="31"/>
                    </a:cubicBezTo>
                    <a:cubicBezTo>
                      <a:pt x="167" y="23"/>
                      <a:pt x="162" y="17"/>
                      <a:pt x="155" y="16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3" name="Freeform 152">
                <a:extLst>
                  <a:ext uri="{FF2B5EF4-FFF2-40B4-BE49-F238E27FC236}">
                    <a16:creationId xmlns:a16="http://schemas.microsoft.com/office/drawing/2014/main" id="{1F8EADAF-BAB5-AA5B-3AA5-E2E44BA5C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37312" y="5062640"/>
                <a:ext cx="55563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0" y="6"/>
                  </a:cxn>
                  <a:cxn ang="0">
                    <a:pos x="13" y="3"/>
                  </a:cxn>
                  <a:cxn ang="0">
                    <a:pos x="10" y="0"/>
                  </a:cxn>
                </a:cxnLst>
                <a:rect l="0" t="0" r="r" b="b"/>
                <a:pathLst>
                  <a:path w="13" h="6">
                    <a:moveTo>
                      <a:pt x="1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6"/>
                      <a:pt x="3" y="6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6"/>
                      <a:pt x="13" y="4"/>
                      <a:pt x="13" y="3"/>
                    </a:cubicBezTo>
                    <a:cubicBezTo>
                      <a:pt x="13" y="1"/>
                      <a:pt x="11" y="0"/>
                      <a:pt x="10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4" name="Freeform 153">
                <a:extLst>
                  <a:ext uri="{FF2B5EF4-FFF2-40B4-BE49-F238E27FC236}">
                    <a16:creationId xmlns:a16="http://schemas.microsoft.com/office/drawing/2014/main" id="{9A356D97-E925-2F64-3C91-4CC97BB97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149" y="4965803"/>
                <a:ext cx="47625" cy="50800"/>
              </a:xfrm>
              <a:custGeom>
                <a:avLst/>
                <a:gdLst/>
                <a:ahLst/>
                <a:cxnLst>
                  <a:cxn ang="0">
                    <a:pos x="10" y="2"/>
                  </a:cxn>
                  <a:cxn ang="0">
                    <a:pos x="5" y="2"/>
                  </a:cxn>
                  <a:cxn ang="0">
                    <a:pos x="5" y="2"/>
                  </a:cxn>
                  <a:cxn ang="0">
                    <a:pos x="1" y="6"/>
                  </a:cxn>
                  <a:cxn ang="0">
                    <a:pos x="1" y="10"/>
                  </a:cxn>
                  <a:cxn ang="0">
                    <a:pos x="5" y="10"/>
                  </a:cxn>
                  <a:cxn ang="0">
                    <a:pos x="5" y="10"/>
                  </a:cxn>
                  <a:cxn ang="0">
                    <a:pos x="10" y="6"/>
                  </a:cxn>
                  <a:cxn ang="0">
                    <a:pos x="10" y="2"/>
                  </a:cxn>
                </a:cxnLst>
                <a:rect l="0" t="0" r="r" b="b"/>
                <a:pathLst>
                  <a:path w="11" h="12">
                    <a:moveTo>
                      <a:pt x="10" y="2"/>
                    </a:moveTo>
                    <a:cubicBezTo>
                      <a:pt x="9" y="0"/>
                      <a:pt x="7" y="0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7"/>
                      <a:pt x="0" y="9"/>
                      <a:pt x="1" y="10"/>
                    </a:cubicBezTo>
                    <a:cubicBezTo>
                      <a:pt x="2" y="12"/>
                      <a:pt x="4" y="12"/>
                      <a:pt x="5" y="10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10" y="6"/>
                      <a:pt x="10" y="6"/>
                      <a:pt x="10" y="6"/>
                    </a:cubicBezTo>
                    <a:cubicBezTo>
                      <a:pt x="11" y="5"/>
                      <a:pt x="11" y="3"/>
                      <a:pt x="10" y="2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5" name="Freeform 154">
                <a:extLst>
                  <a:ext uri="{FF2B5EF4-FFF2-40B4-BE49-F238E27FC236}">
                    <a16:creationId xmlns:a16="http://schemas.microsoft.com/office/drawing/2014/main" id="{C451B4AF-9CAF-4D9A-C2DC-A2C25C3CA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149" y="5134078"/>
                <a:ext cx="47625" cy="47625"/>
              </a:xfrm>
              <a:custGeom>
                <a:avLst/>
                <a:gdLst/>
                <a:ahLst/>
                <a:cxnLst>
                  <a:cxn ang="0">
                    <a:pos x="10" y="5"/>
                  </a:cxn>
                  <a:cxn ang="0">
                    <a:pos x="5" y="1"/>
                  </a:cxn>
                  <a:cxn ang="0">
                    <a:pos x="1" y="1"/>
                  </a:cxn>
                  <a:cxn ang="0">
                    <a:pos x="1" y="5"/>
                  </a:cxn>
                  <a:cxn ang="0">
                    <a:pos x="1" y="5"/>
                  </a:cxn>
                  <a:cxn ang="0">
                    <a:pos x="5" y="10"/>
                  </a:cxn>
                  <a:cxn ang="0">
                    <a:pos x="10" y="10"/>
                  </a:cxn>
                  <a:cxn ang="0">
                    <a:pos x="10" y="5"/>
                  </a:cxn>
                </a:cxnLst>
                <a:rect l="0" t="0" r="r" b="b"/>
                <a:pathLst>
                  <a:path w="11" h="11">
                    <a:moveTo>
                      <a:pt x="10" y="5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1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5" y="10"/>
                      <a:pt x="5" y="10"/>
                      <a:pt x="5" y="10"/>
                    </a:cubicBezTo>
                    <a:cubicBezTo>
                      <a:pt x="7" y="11"/>
                      <a:pt x="9" y="11"/>
                      <a:pt x="10" y="10"/>
                    </a:cubicBezTo>
                    <a:cubicBezTo>
                      <a:pt x="11" y="9"/>
                      <a:pt x="11" y="7"/>
                      <a:pt x="10" y="5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6" name="Freeform 155">
                <a:extLst>
                  <a:ext uri="{FF2B5EF4-FFF2-40B4-BE49-F238E27FC236}">
                    <a16:creationId xmlns:a16="http://schemas.microsoft.com/office/drawing/2014/main" id="{BD8F975C-67B5-4295-DC44-C82AF7590A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3887" y="4943578"/>
                <a:ext cx="212725" cy="220663"/>
              </a:xfrm>
              <a:custGeom>
                <a:avLst/>
                <a:gdLst/>
                <a:ahLst/>
                <a:cxnLst>
                  <a:cxn ang="0">
                    <a:pos x="43" y="12"/>
                  </a:cxn>
                  <a:cxn ang="0">
                    <a:pos x="6" y="27"/>
                  </a:cxn>
                  <a:cxn ang="0">
                    <a:pos x="22" y="6"/>
                  </a:cxn>
                  <a:cxn ang="0">
                    <a:pos x="25" y="6"/>
                  </a:cxn>
                  <a:cxn ang="0">
                    <a:pos x="43" y="6"/>
                  </a:cxn>
                  <a:cxn ang="0">
                    <a:pos x="43" y="12"/>
                  </a:cxn>
                  <a:cxn ang="0">
                    <a:pos x="43" y="25"/>
                  </a:cxn>
                  <a:cxn ang="0">
                    <a:pos x="25" y="43"/>
                  </a:cxn>
                  <a:cxn ang="0">
                    <a:pos x="8" y="33"/>
                  </a:cxn>
                  <a:cxn ang="0">
                    <a:pos x="43" y="19"/>
                  </a:cxn>
                  <a:cxn ang="0">
                    <a:pos x="43" y="25"/>
                  </a:cxn>
                  <a:cxn ang="0">
                    <a:pos x="46" y="0"/>
                  </a:cxn>
                  <a:cxn ang="0">
                    <a:pos x="25" y="0"/>
                  </a:cxn>
                  <a:cxn ang="0">
                    <a:pos x="0" y="24"/>
                  </a:cxn>
                  <a:cxn ang="0">
                    <a:pos x="1" y="32"/>
                  </a:cxn>
                  <a:cxn ang="0">
                    <a:pos x="1" y="32"/>
                  </a:cxn>
                  <a:cxn ang="0">
                    <a:pos x="1" y="32"/>
                  </a:cxn>
                  <a:cxn ang="0">
                    <a:pos x="32" y="48"/>
                  </a:cxn>
                  <a:cxn ang="0">
                    <a:pos x="50" y="25"/>
                  </a:cxn>
                  <a:cxn ang="0">
                    <a:pos x="50" y="3"/>
                  </a:cxn>
                  <a:cxn ang="0">
                    <a:pos x="46" y="0"/>
                  </a:cxn>
                </a:cxnLst>
                <a:rect l="0" t="0" r="r" b="b"/>
                <a:pathLst>
                  <a:path w="50" h="52">
                    <a:moveTo>
                      <a:pt x="43" y="12"/>
                    </a:moveTo>
                    <a:cubicBezTo>
                      <a:pt x="30" y="13"/>
                      <a:pt x="17" y="18"/>
                      <a:pt x="6" y="27"/>
                    </a:cubicBezTo>
                    <a:cubicBezTo>
                      <a:pt x="5" y="16"/>
                      <a:pt x="12" y="7"/>
                      <a:pt x="22" y="6"/>
                    </a:cubicBezTo>
                    <a:cubicBezTo>
                      <a:pt x="23" y="6"/>
                      <a:pt x="24" y="6"/>
                      <a:pt x="25" y="6"/>
                    </a:cubicBezTo>
                    <a:cubicBezTo>
                      <a:pt x="43" y="6"/>
                      <a:pt x="43" y="6"/>
                      <a:pt x="43" y="6"/>
                    </a:cubicBezTo>
                    <a:lnTo>
                      <a:pt x="43" y="12"/>
                    </a:lnTo>
                    <a:close/>
                    <a:moveTo>
                      <a:pt x="43" y="25"/>
                    </a:moveTo>
                    <a:cubicBezTo>
                      <a:pt x="43" y="35"/>
                      <a:pt x="35" y="43"/>
                      <a:pt x="25" y="43"/>
                    </a:cubicBezTo>
                    <a:cubicBezTo>
                      <a:pt x="18" y="43"/>
                      <a:pt x="11" y="39"/>
                      <a:pt x="8" y="33"/>
                    </a:cubicBezTo>
                    <a:cubicBezTo>
                      <a:pt x="18" y="24"/>
                      <a:pt x="30" y="19"/>
                      <a:pt x="43" y="19"/>
                    </a:cubicBezTo>
                    <a:lnTo>
                      <a:pt x="43" y="25"/>
                    </a:lnTo>
                    <a:close/>
                    <a:moveTo>
                      <a:pt x="46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27"/>
                      <a:pt x="0" y="29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5" y="45"/>
                      <a:pt x="19" y="52"/>
                      <a:pt x="32" y="48"/>
                    </a:cubicBezTo>
                    <a:cubicBezTo>
                      <a:pt x="42" y="45"/>
                      <a:pt x="50" y="35"/>
                      <a:pt x="50" y="25"/>
                    </a:cubicBezTo>
                    <a:cubicBezTo>
                      <a:pt x="50" y="3"/>
                      <a:pt x="50" y="3"/>
                      <a:pt x="50" y="3"/>
                    </a:cubicBezTo>
                    <a:cubicBezTo>
                      <a:pt x="50" y="1"/>
                      <a:pt x="48" y="0"/>
                      <a:pt x="46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A3BCDE5-BD41-F3D5-FE28-B7D5C641A870}"/>
                </a:ext>
              </a:extLst>
            </p:cNvPr>
            <p:cNvGrpSpPr/>
            <p:nvPr/>
          </p:nvGrpSpPr>
          <p:grpSpPr>
            <a:xfrm>
              <a:off x="5817657" y="2190472"/>
              <a:ext cx="501868" cy="469359"/>
              <a:chOff x="2179637" y="4968978"/>
              <a:chExt cx="784225" cy="733425"/>
            </a:xfrm>
          </p:grpSpPr>
          <p:sp>
            <p:nvSpPr>
              <p:cNvPr id="77" name="Freeform 146">
                <a:extLst>
                  <a:ext uri="{FF2B5EF4-FFF2-40B4-BE49-F238E27FC236}">
                    <a16:creationId xmlns:a16="http://schemas.microsoft.com/office/drawing/2014/main" id="{BD113491-2BC7-8911-B632-E375C6AF79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9637" y="5151540"/>
                <a:ext cx="395288" cy="550863"/>
              </a:xfrm>
              <a:custGeom>
                <a:avLst/>
                <a:gdLst/>
                <a:ahLst/>
                <a:cxnLst>
                  <a:cxn ang="0">
                    <a:pos x="80" y="37"/>
                  </a:cxn>
                  <a:cxn ang="0">
                    <a:pos x="51" y="37"/>
                  </a:cxn>
                  <a:cxn ang="0">
                    <a:pos x="36" y="23"/>
                  </a:cxn>
                  <a:cxn ang="0">
                    <a:pos x="32" y="23"/>
                  </a:cxn>
                  <a:cxn ang="0">
                    <a:pos x="31" y="25"/>
                  </a:cxn>
                  <a:cxn ang="0">
                    <a:pos x="31" y="62"/>
                  </a:cxn>
                  <a:cxn ang="0">
                    <a:pos x="34" y="65"/>
                  </a:cxn>
                  <a:cxn ang="0">
                    <a:pos x="40" y="65"/>
                  </a:cxn>
                  <a:cxn ang="0">
                    <a:pos x="55" y="81"/>
                  </a:cxn>
                  <a:cxn ang="0">
                    <a:pos x="55" y="121"/>
                  </a:cxn>
                  <a:cxn ang="0">
                    <a:pos x="52" y="124"/>
                  </a:cxn>
                  <a:cxn ang="0">
                    <a:pos x="46" y="124"/>
                  </a:cxn>
                  <a:cxn ang="0">
                    <a:pos x="43" y="121"/>
                  </a:cxn>
                  <a:cxn ang="0">
                    <a:pos x="43" y="87"/>
                  </a:cxn>
                  <a:cxn ang="0">
                    <a:pos x="34" y="78"/>
                  </a:cxn>
                  <a:cxn ang="0">
                    <a:pos x="15" y="78"/>
                  </a:cxn>
                  <a:cxn ang="0">
                    <a:pos x="6" y="68"/>
                  </a:cxn>
                  <a:cxn ang="0">
                    <a:pos x="6" y="6"/>
                  </a:cxn>
                  <a:cxn ang="0">
                    <a:pos x="39" y="6"/>
                  </a:cxn>
                  <a:cxn ang="0">
                    <a:pos x="56" y="24"/>
                  </a:cxn>
                  <a:cxn ang="0">
                    <a:pos x="59" y="25"/>
                  </a:cxn>
                  <a:cxn ang="0">
                    <a:pos x="80" y="25"/>
                  </a:cxn>
                  <a:cxn ang="0">
                    <a:pos x="86" y="31"/>
                  </a:cxn>
                  <a:cxn ang="0">
                    <a:pos x="80" y="37"/>
                  </a:cxn>
                  <a:cxn ang="0">
                    <a:pos x="80" y="19"/>
                  </a:cxn>
                  <a:cxn ang="0">
                    <a:pos x="60" y="19"/>
                  </a:cxn>
                  <a:cxn ang="0">
                    <a:pos x="42" y="1"/>
                  </a:cxn>
                  <a:cxn ang="0">
                    <a:pos x="4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68"/>
                  </a:cxn>
                  <a:cxn ang="0">
                    <a:pos x="15" y="84"/>
                  </a:cxn>
                  <a:cxn ang="0">
                    <a:pos x="34" y="84"/>
                  </a:cxn>
                  <a:cxn ang="0">
                    <a:pos x="37" y="87"/>
                  </a:cxn>
                  <a:cxn ang="0">
                    <a:pos x="37" y="121"/>
                  </a:cxn>
                  <a:cxn ang="0">
                    <a:pos x="46" y="130"/>
                  </a:cxn>
                  <a:cxn ang="0">
                    <a:pos x="52" y="130"/>
                  </a:cxn>
                  <a:cxn ang="0">
                    <a:pos x="62" y="121"/>
                  </a:cxn>
                  <a:cxn ang="0">
                    <a:pos x="62" y="81"/>
                  </a:cxn>
                  <a:cxn ang="0">
                    <a:pos x="40" y="59"/>
                  </a:cxn>
                  <a:cxn ang="0">
                    <a:pos x="37" y="59"/>
                  </a:cxn>
                  <a:cxn ang="0">
                    <a:pos x="37" y="32"/>
                  </a:cxn>
                  <a:cxn ang="0">
                    <a:pos x="47" y="43"/>
                  </a:cxn>
                  <a:cxn ang="0">
                    <a:pos x="49" y="43"/>
                  </a:cxn>
                  <a:cxn ang="0">
                    <a:pos x="80" y="43"/>
                  </a:cxn>
                  <a:cxn ang="0">
                    <a:pos x="93" y="31"/>
                  </a:cxn>
                  <a:cxn ang="0">
                    <a:pos x="80" y="19"/>
                  </a:cxn>
                </a:cxnLst>
                <a:rect l="0" t="0" r="r" b="b"/>
                <a:pathLst>
                  <a:path w="93" h="130">
                    <a:moveTo>
                      <a:pt x="80" y="37"/>
                    </a:moveTo>
                    <a:cubicBezTo>
                      <a:pt x="51" y="37"/>
                      <a:pt x="51" y="37"/>
                      <a:pt x="51" y="37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5" y="21"/>
                      <a:pt x="33" y="21"/>
                      <a:pt x="32" y="23"/>
                    </a:cubicBezTo>
                    <a:cubicBezTo>
                      <a:pt x="31" y="23"/>
                      <a:pt x="31" y="24"/>
                      <a:pt x="31" y="25"/>
                    </a:cubicBezTo>
                    <a:cubicBezTo>
                      <a:pt x="31" y="62"/>
                      <a:pt x="31" y="62"/>
                      <a:pt x="31" y="62"/>
                    </a:cubicBezTo>
                    <a:cubicBezTo>
                      <a:pt x="31" y="64"/>
                      <a:pt x="32" y="65"/>
                      <a:pt x="34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8" y="65"/>
                      <a:pt x="55" y="72"/>
                      <a:pt x="55" y="81"/>
                    </a:cubicBezTo>
                    <a:cubicBezTo>
                      <a:pt x="55" y="121"/>
                      <a:pt x="55" y="121"/>
                      <a:pt x="55" y="121"/>
                    </a:cubicBezTo>
                    <a:cubicBezTo>
                      <a:pt x="55" y="123"/>
                      <a:pt x="54" y="124"/>
                      <a:pt x="52" y="124"/>
                    </a:cubicBezTo>
                    <a:cubicBezTo>
                      <a:pt x="46" y="124"/>
                      <a:pt x="46" y="124"/>
                      <a:pt x="46" y="124"/>
                    </a:cubicBezTo>
                    <a:cubicBezTo>
                      <a:pt x="44" y="124"/>
                      <a:pt x="43" y="123"/>
                      <a:pt x="43" y="121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3" y="82"/>
                      <a:pt x="39" y="78"/>
                      <a:pt x="34" y="78"/>
                    </a:cubicBezTo>
                    <a:cubicBezTo>
                      <a:pt x="15" y="78"/>
                      <a:pt x="15" y="78"/>
                      <a:pt x="15" y="78"/>
                    </a:cubicBezTo>
                    <a:cubicBezTo>
                      <a:pt x="10" y="78"/>
                      <a:pt x="6" y="73"/>
                      <a:pt x="6" y="68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56" y="24"/>
                      <a:pt x="56" y="24"/>
                      <a:pt x="56" y="24"/>
                    </a:cubicBezTo>
                    <a:cubicBezTo>
                      <a:pt x="57" y="25"/>
                      <a:pt x="58" y="25"/>
                      <a:pt x="59" y="25"/>
                    </a:cubicBezTo>
                    <a:cubicBezTo>
                      <a:pt x="80" y="25"/>
                      <a:pt x="80" y="25"/>
                      <a:pt x="80" y="25"/>
                    </a:cubicBezTo>
                    <a:cubicBezTo>
                      <a:pt x="84" y="25"/>
                      <a:pt x="86" y="28"/>
                      <a:pt x="86" y="31"/>
                    </a:cubicBezTo>
                    <a:cubicBezTo>
                      <a:pt x="86" y="34"/>
                      <a:pt x="84" y="37"/>
                      <a:pt x="80" y="37"/>
                    </a:cubicBezTo>
                    <a:moveTo>
                      <a:pt x="80" y="19"/>
                    </a:moveTo>
                    <a:cubicBezTo>
                      <a:pt x="60" y="19"/>
                      <a:pt x="60" y="19"/>
                      <a:pt x="60" y="19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2" y="0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7"/>
                      <a:pt x="7" y="84"/>
                      <a:pt x="15" y="84"/>
                    </a:cubicBezTo>
                    <a:cubicBezTo>
                      <a:pt x="34" y="84"/>
                      <a:pt x="34" y="84"/>
                      <a:pt x="34" y="84"/>
                    </a:cubicBezTo>
                    <a:cubicBezTo>
                      <a:pt x="35" y="84"/>
                      <a:pt x="37" y="85"/>
                      <a:pt x="37" y="87"/>
                    </a:cubicBezTo>
                    <a:cubicBezTo>
                      <a:pt x="37" y="121"/>
                      <a:pt x="37" y="121"/>
                      <a:pt x="37" y="121"/>
                    </a:cubicBezTo>
                    <a:cubicBezTo>
                      <a:pt x="37" y="126"/>
                      <a:pt x="41" y="130"/>
                      <a:pt x="46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57" y="130"/>
                      <a:pt x="62" y="126"/>
                      <a:pt x="62" y="121"/>
                    </a:cubicBezTo>
                    <a:cubicBezTo>
                      <a:pt x="62" y="81"/>
                      <a:pt x="62" y="81"/>
                      <a:pt x="62" y="81"/>
                    </a:cubicBezTo>
                    <a:cubicBezTo>
                      <a:pt x="62" y="69"/>
                      <a:pt x="52" y="59"/>
                      <a:pt x="40" y="59"/>
                    </a:cubicBezTo>
                    <a:cubicBezTo>
                      <a:pt x="37" y="59"/>
                      <a:pt x="37" y="59"/>
                      <a:pt x="37" y="59"/>
                    </a:cubicBezTo>
                    <a:cubicBezTo>
                      <a:pt x="37" y="32"/>
                      <a:pt x="37" y="32"/>
                      <a:pt x="37" y="32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8" y="43"/>
                      <a:pt x="48" y="43"/>
                      <a:pt x="49" y="43"/>
                    </a:cubicBezTo>
                    <a:cubicBezTo>
                      <a:pt x="80" y="43"/>
                      <a:pt x="80" y="43"/>
                      <a:pt x="80" y="43"/>
                    </a:cubicBezTo>
                    <a:cubicBezTo>
                      <a:pt x="87" y="43"/>
                      <a:pt x="93" y="38"/>
                      <a:pt x="93" y="31"/>
                    </a:cubicBezTo>
                    <a:cubicBezTo>
                      <a:pt x="93" y="24"/>
                      <a:pt x="87" y="19"/>
                      <a:pt x="80" y="19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8" name="Freeform 147">
                <a:extLst>
                  <a:ext uri="{FF2B5EF4-FFF2-40B4-BE49-F238E27FC236}">
                    <a16:creationId xmlns:a16="http://schemas.microsoft.com/office/drawing/2014/main" id="{47C608BC-808B-F832-FA22-87E0FB976A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4924" y="5151540"/>
                <a:ext cx="388938" cy="550863"/>
              </a:xfrm>
              <a:custGeom>
                <a:avLst/>
                <a:gdLst/>
                <a:ahLst/>
                <a:cxnLst>
                  <a:cxn ang="0">
                    <a:pos x="86" y="68"/>
                  </a:cxn>
                  <a:cxn ang="0">
                    <a:pos x="77" y="78"/>
                  </a:cxn>
                  <a:cxn ang="0">
                    <a:pos x="58" y="78"/>
                  </a:cxn>
                  <a:cxn ang="0">
                    <a:pos x="49" y="87"/>
                  </a:cxn>
                  <a:cxn ang="0">
                    <a:pos x="49" y="121"/>
                  </a:cxn>
                  <a:cxn ang="0">
                    <a:pos x="46" y="124"/>
                  </a:cxn>
                  <a:cxn ang="0">
                    <a:pos x="40" y="124"/>
                  </a:cxn>
                  <a:cxn ang="0">
                    <a:pos x="37" y="121"/>
                  </a:cxn>
                  <a:cxn ang="0">
                    <a:pos x="37" y="81"/>
                  </a:cxn>
                  <a:cxn ang="0">
                    <a:pos x="52" y="65"/>
                  </a:cxn>
                  <a:cxn ang="0">
                    <a:pos x="58" y="65"/>
                  </a:cxn>
                  <a:cxn ang="0">
                    <a:pos x="62" y="62"/>
                  </a:cxn>
                  <a:cxn ang="0">
                    <a:pos x="62" y="25"/>
                  </a:cxn>
                  <a:cxn ang="0">
                    <a:pos x="58" y="22"/>
                  </a:cxn>
                  <a:cxn ang="0">
                    <a:pos x="56" y="23"/>
                  </a:cxn>
                  <a:cxn ang="0">
                    <a:pos x="42" y="37"/>
                  </a:cxn>
                  <a:cxn ang="0">
                    <a:pos x="12" y="37"/>
                  </a:cxn>
                  <a:cxn ang="0">
                    <a:pos x="6" y="31"/>
                  </a:cxn>
                  <a:cxn ang="0">
                    <a:pos x="12" y="25"/>
                  </a:cxn>
                  <a:cxn ang="0">
                    <a:pos x="34" y="25"/>
                  </a:cxn>
                  <a:cxn ang="0">
                    <a:pos x="36" y="24"/>
                  </a:cxn>
                  <a:cxn ang="0">
                    <a:pos x="54" y="6"/>
                  </a:cxn>
                  <a:cxn ang="0">
                    <a:pos x="86" y="6"/>
                  </a:cxn>
                  <a:cxn ang="0">
                    <a:pos x="86" y="68"/>
                  </a:cxn>
                  <a:cxn ang="0">
                    <a:pos x="89" y="0"/>
                  </a:cxn>
                  <a:cxn ang="0">
                    <a:pos x="52" y="0"/>
                  </a:cxn>
                  <a:cxn ang="0">
                    <a:pos x="50" y="1"/>
                  </a:cxn>
                  <a:cxn ang="0">
                    <a:pos x="32" y="19"/>
                  </a:cxn>
                  <a:cxn ang="0">
                    <a:pos x="12" y="19"/>
                  </a:cxn>
                  <a:cxn ang="0">
                    <a:pos x="0" y="31"/>
                  </a:cxn>
                  <a:cxn ang="0">
                    <a:pos x="12" y="43"/>
                  </a:cxn>
                  <a:cxn ang="0">
                    <a:pos x="43" y="43"/>
                  </a:cxn>
                  <a:cxn ang="0">
                    <a:pos x="45" y="43"/>
                  </a:cxn>
                  <a:cxn ang="0">
                    <a:pos x="55" y="32"/>
                  </a:cxn>
                  <a:cxn ang="0">
                    <a:pos x="55" y="59"/>
                  </a:cxn>
                  <a:cxn ang="0">
                    <a:pos x="52" y="59"/>
                  </a:cxn>
                  <a:cxn ang="0">
                    <a:pos x="31" y="81"/>
                  </a:cxn>
                  <a:cxn ang="0">
                    <a:pos x="31" y="121"/>
                  </a:cxn>
                  <a:cxn ang="0">
                    <a:pos x="40" y="130"/>
                  </a:cxn>
                  <a:cxn ang="0">
                    <a:pos x="46" y="130"/>
                  </a:cxn>
                  <a:cxn ang="0">
                    <a:pos x="55" y="121"/>
                  </a:cxn>
                  <a:cxn ang="0">
                    <a:pos x="55" y="87"/>
                  </a:cxn>
                  <a:cxn ang="0">
                    <a:pos x="58" y="84"/>
                  </a:cxn>
                  <a:cxn ang="0">
                    <a:pos x="77" y="84"/>
                  </a:cxn>
                  <a:cxn ang="0">
                    <a:pos x="92" y="68"/>
                  </a:cxn>
                  <a:cxn ang="0">
                    <a:pos x="92" y="3"/>
                  </a:cxn>
                  <a:cxn ang="0">
                    <a:pos x="89" y="0"/>
                  </a:cxn>
                </a:cxnLst>
                <a:rect l="0" t="0" r="r" b="b"/>
                <a:pathLst>
                  <a:path w="92" h="130">
                    <a:moveTo>
                      <a:pt x="86" y="68"/>
                    </a:moveTo>
                    <a:cubicBezTo>
                      <a:pt x="86" y="73"/>
                      <a:pt x="82" y="78"/>
                      <a:pt x="77" y="78"/>
                    </a:cubicBezTo>
                    <a:cubicBezTo>
                      <a:pt x="58" y="78"/>
                      <a:pt x="58" y="78"/>
                      <a:pt x="58" y="78"/>
                    </a:cubicBezTo>
                    <a:cubicBezTo>
                      <a:pt x="53" y="78"/>
                      <a:pt x="49" y="82"/>
                      <a:pt x="49" y="87"/>
                    </a:cubicBezTo>
                    <a:cubicBezTo>
                      <a:pt x="49" y="121"/>
                      <a:pt x="49" y="121"/>
                      <a:pt x="49" y="121"/>
                    </a:cubicBezTo>
                    <a:cubicBezTo>
                      <a:pt x="49" y="123"/>
                      <a:pt x="48" y="124"/>
                      <a:pt x="46" y="124"/>
                    </a:cubicBezTo>
                    <a:cubicBezTo>
                      <a:pt x="40" y="124"/>
                      <a:pt x="40" y="124"/>
                      <a:pt x="40" y="124"/>
                    </a:cubicBezTo>
                    <a:cubicBezTo>
                      <a:pt x="38" y="124"/>
                      <a:pt x="37" y="123"/>
                      <a:pt x="37" y="121"/>
                    </a:cubicBezTo>
                    <a:cubicBezTo>
                      <a:pt x="37" y="81"/>
                      <a:pt x="37" y="81"/>
                      <a:pt x="37" y="81"/>
                    </a:cubicBezTo>
                    <a:cubicBezTo>
                      <a:pt x="37" y="72"/>
                      <a:pt x="44" y="65"/>
                      <a:pt x="52" y="65"/>
                    </a:cubicBezTo>
                    <a:cubicBezTo>
                      <a:pt x="58" y="65"/>
                      <a:pt x="58" y="65"/>
                      <a:pt x="58" y="65"/>
                    </a:cubicBezTo>
                    <a:cubicBezTo>
                      <a:pt x="60" y="65"/>
                      <a:pt x="62" y="64"/>
                      <a:pt x="62" y="62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23"/>
                      <a:pt x="60" y="22"/>
                      <a:pt x="58" y="22"/>
                    </a:cubicBezTo>
                    <a:cubicBezTo>
                      <a:pt x="58" y="22"/>
                      <a:pt x="57" y="22"/>
                      <a:pt x="56" y="23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9" y="37"/>
                      <a:pt x="6" y="34"/>
                      <a:pt x="6" y="31"/>
                    </a:cubicBezTo>
                    <a:cubicBezTo>
                      <a:pt x="6" y="28"/>
                      <a:pt x="9" y="25"/>
                      <a:pt x="12" y="25"/>
                    </a:cubicBezTo>
                    <a:cubicBezTo>
                      <a:pt x="34" y="25"/>
                      <a:pt x="34" y="25"/>
                      <a:pt x="34" y="25"/>
                    </a:cubicBezTo>
                    <a:cubicBezTo>
                      <a:pt x="34" y="25"/>
                      <a:pt x="35" y="25"/>
                      <a:pt x="36" y="24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86" y="6"/>
                      <a:pt x="86" y="6"/>
                      <a:pt x="86" y="6"/>
                    </a:cubicBezTo>
                    <a:lnTo>
                      <a:pt x="86" y="68"/>
                    </a:lnTo>
                    <a:close/>
                    <a:moveTo>
                      <a:pt x="89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51" y="0"/>
                      <a:pt x="51" y="0"/>
                      <a:pt x="50" y="1"/>
                    </a:cubicBezTo>
                    <a:cubicBezTo>
                      <a:pt x="32" y="19"/>
                      <a:pt x="32" y="19"/>
                      <a:pt x="3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5" y="19"/>
                      <a:pt x="0" y="24"/>
                      <a:pt x="0" y="31"/>
                    </a:cubicBezTo>
                    <a:cubicBezTo>
                      <a:pt x="0" y="38"/>
                      <a:pt x="5" y="43"/>
                      <a:pt x="12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4" y="43"/>
                      <a:pt x="45" y="43"/>
                      <a:pt x="45" y="43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40" y="59"/>
                      <a:pt x="31" y="69"/>
                      <a:pt x="31" y="81"/>
                    </a:cubicBezTo>
                    <a:cubicBezTo>
                      <a:pt x="31" y="121"/>
                      <a:pt x="31" y="121"/>
                      <a:pt x="31" y="121"/>
                    </a:cubicBezTo>
                    <a:cubicBezTo>
                      <a:pt x="31" y="126"/>
                      <a:pt x="35" y="130"/>
                      <a:pt x="40" y="130"/>
                    </a:cubicBezTo>
                    <a:cubicBezTo>
                      <a:pt x="46" y="130"/>
                      <a:pt x="46" y="130"/>
                      <a:pt x="46" y="130"/>
                    </a:cubicBezTo>
                    <a:cubicBezTo>
                      <a:pt x="51" y="130"/>
                      <a:pt x="55" y="126"/>
                      <a:pt x="55" y="121"/>
                    </a:cubicBezTo>
                    <a:cubicBezTo>
                      <a:pt x="55" y="87"/>
                      <a:pt x="55" y="87"/>
                      <a:pt x="55" y="87"/>
                    </a:cubicBezTo>
                    <a:cubicBezTo>
                      <a:pt x="55" y="85"/>
                      <a:pt x="57" y="84"/>
                      <a:pt x="58" y="84"/>
                    </a:cubicBezTo>
                    <a:cubicBezTo>
                      <a:pt x="77" y="84"/>
                      <a:pt x="77" y="84"/>
                      <a:pt x="77" y="84"/>
                    </a:cubicBezTo>
                    <a:cubicBezTo>
                      <a:pt x="86" y="84"/>
                      <a:pt x="92" y="77"/>
                      <a:pt x="92" y="68"/>
                    </a:cubicBezTo>
                    <a:cubicBezTo>
                      <a:pt x="92" y="3"/>
                      <a:pt x="92" y="3"/>
                      <a:pt x="92" y="3"/>
                    </a:cubicBezTo>
                    <a:cubicBezTo>
                      <a:pt x="92" y="1"/>
                      <a:pt x="91" y="0"/>
                      <a:pt x="89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9" name="Freeform 148">
                <a:extLst>
                  <a:ext uri="{FF2B5EF4-FFF2-40B4-BE49-F238E27FC236}">
                    <a16:creationId xmlns:a16="http://schemas.microsoft.com/office/drawing/2014/main" id="{18402585-F871-11F3-ED48-AA3B056BA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0299" y="5364265"/>
                <a:ext cx="342900" cy="338138"/>
              </a:xfrm>
              <a:custGeom>
                <a:avLst/>
                <a:gdLst/>
                <a:ahLst/>
                <a:cxnLst>
                  <a:cxn ang="0">
                    <a:pos x="7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37" y="6"/>
                  </a:cxn>
                  <a:cxn ang="0">
                    <a:pos x="37" y="74"/>
                  </a:cxn>
                  <a:cxn ang="0">
                    <a:pos x="28" y="74"/>
                  </a:cxn>
                  <a:cxn ang="0">
                    <a:pos x="25" y="77"/>
                  </a:cxn>
                  <a:cxn ang="0">
                    <a:pos x="28" y="80"/>
                  </a:cxn>
                  <a:cxn ang="0">
                    <a:pos x="53" y="80"/>
                  </a:cxn>
                  <a:cxn ang="0">
                    <a:pos x="56" y="77"/>
                  </a:cxn>
                  <a:cxn ang="0">
                    <a:pos x="53" y="74"/>
                  </a:cxn>
                  <a:cxn ang="0">
                    <a:pos x="44" y="74"/>
                  </a:cxn>
                  <a:cxn ang="0">
                    <a:pos x="44" y="6"/>
                  </a:cxn>
                  <a:cxn ang="0">
                    <a:pos x="78" y="6"/>
                  </a:cxn>
                  <a:cxn ang="0">
                    <a:pos x="81" y="3"/>
                  </a:cxn>
                  <a:cxn ang="0">
                    <a:pos x="78" y="0"/>
                  </a:cxn>
                </a:cxnLst>
                <a:rect l="0" t="0" r="r" b="b"/>
                <a:pathLst>
                  <a:path w="81" h="80">
                    <a:moveTo>
                      <a:pt x="7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4"/>
                      <a:pt x="2" y="6"/>
                      <a:pt x="3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74"/>
                      <a:pt x="37" y="74"/>
                      <a:pt x="37" y="74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6" y="74"/>
                      <a:pt x="25" y="75"/>
                      <a:pt x="25" y="77"/>
                    </a:cubicBezTo>
                    <a:cubicBezTo>
                      <a:pt x="25" y="79"/>
                      <a:pt x="26" y="80"/>
                      <a:pt x="28" y="80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55" y="80"/>
                      <a:pt x="56" y="79"/>
                      <a:pt x="56" y="77"/>
                    </a:cubicBezTo>
                    <a:cubicBezTo>
                      <a:pt x="56" y="75"/>
                      <a:pt x="55" y="74"/>
                      <a:pt x="53" y="74"/>
                    </a:cubicBezTo>
                    <a:cubicBezTo>
                      <a:pt x="44" y="74"/>
                      <a:pt x="44" y="74"/>
                      <a:pt x="44" y="74"/>
                    </a:cubicBezTo>
                    <a:cubicBezTo>
                      <a:pt x="44" y="6"/>
                      <a:pt x="44" y="6"/>
                      <a:pt x="44" y="6"/>
                    </a:cubicBezTo>
                    <a:cubicBezTo>
                      <a:pt x="78" y="6"/>
                      <a:pt x="78" y="6"/>
                      <a:pt x="78" y="6"/>
                    </a:cubicBezTo>
                    <a:cubicBezTo>
                      <a:pt x="79" y="6"/>
                      <a:pt x="81" y="4"/>
                      <a:pt x="81" y="3"/>
                    </a:cubicBezTo>
                    <a:cubicBezTo>
                      <a:pt x="81" y="1"/>
                      <a:pt x="79" y="0"/>
                      <a:pt x="78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0" name="Freeform 149">
                <a:extLst>
                  <a:ext uri="{FF2B5EF4-FFF2-40B4-BE49-F238E27FC236}">
                    <a16:creationId xmlns:a16="http://schemas.microsoft.com/office/drawing/2014/main" id="{470362E2-3CB0-5AE8-00D9-87A80C4AC87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93999" y="4968978"/>
                <a:ext cx="157163" cy="157163"/>
              </a:xfrm>
              <a:custGeom>
                <a:avLst/>
                <a:gdLst/>
                <a:ahLst/>
                <a:cxnLst>
                  <a:cxn ang="0">
                    <a:pos x="6" y="9"/>
                  </a:cxn>
                  <a:cxn ang="0">
                    <a:pos x="6" y="6"/>
                  </a:cxn>
                  <a:cxn ang="0">
                    <a:pos x="19" y="6"/>
                  </a:cxn>
                  <a:cxn ang="0">
                    <a:pos x="31" y="18"/>
                  </a:cxn>
                  <a:cxn ang="0">
                    <a:pos x="6" y="9"/>
                  </a:cxn>
                  <a:cxn ang="0">
                    <a:pos x="13" y="29"/>
                  </a:cxn>
                  <a:cxn ang="0">
                    <a:pos x="6" y="18"/>
                  </a:cxn>
                  <a:cxn ang="0">
                    <a:pos x="6" y="15"/>
                  </a:cxn>
                  <a:cxn ang="0">
                    <a:pos x="30" y="24"/>
                  </a:cxn>
                  <a:cxn ang="0">
                    <a:pos x="13" y="29"/>
                  </a:cxn>
                  <a:cxn ang="0">
                    <a:pos x="19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19" y="37"/>
                  </a:cxn>
                  <a:cxn ang="0">
                    <a:pos x="37" y="18"/>
                  </a:cxn>
                  <a:cxn ang="0">
                    <a:pos x="19" y="0"/>
                  </a:cxn>
                </a:cxnLst>
                <a:rect l="0" t="0" r="r" b="b"/>
                <a:pathLst>
                  <a:path w="37" h="37">
                    <a:moveTo>
                      <a:pt x="6" y="9"/>
                    </a:moveTo>
                    <a:cubicBezTo>
                      <a:pt x="6" y="6"/>
                      <a:pt x="6" y="6"/>
                      <a:pt x="6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5" y="6"/>
                      <a:pt x="31" y="11"/>
                      <a:pt x="31" y="18"/>
                    </a:cubicBezTo>
                    <a:cubicBezTo>
                      <a:pt x="24" y="13"/>
                      <a:pt x="15" y="10"/>
                      <a:pt x="6" y="9"/>
                    </a:cubicBezTo>
                    <a:moveTo>
                      <a:pt x="13" y="29"/>
                    </a:moveTo>
                    <a:cubicBezTo>
                      <a:pt x="9" y="27"/>
                      <a:pt x="6" y="23"/>
                      <a:pt x="6" y="18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15" y="16"/>
                      <a:pt x="23" y="19"/>
                      <a:pt x="30" y="24"/>
                    </a:cubicBezTo>
                    <a:cubicBezTo>
                      <a:pt x="26" y="30"/>
                      <a:pt x="19" y="32"/>
                      <a:pt x="13" y="29"/>
                    </a:cubicBezTo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9"/>
                      <a:pt x="9" y="37"/>
                      <a:pt x="19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8"/>
                      <a:pt x="29" y="0"/>
                      <a:pt x="19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81" name="Freeform 150">
                <a:extLst>
                  <a:ext uri="{FF2B5EF4-FFF2-40B4-BE49-F238E27FC236}">
                    <a16:creationId xmlns:a16="http://schemas.microsoft.com/office/drawing/2014/main" id="{81D3D8CD-39B5-9327-5212-C1DE9C9C72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92337" y="4968978"/>
                <a:ext cx="157163" cy="157163"/>
              </a:xfrm>
              <a:custGeom>
                <a:avLst/>
                <a:gdLst/>
                <a:ahLst/>
                <a:cxnLst>
                  <a:cxn ang="0">
                    <a:pos x="31" y="9"/>
                  </a:cxn>
                  <a:cxn ang="0">
                    <a:pos x="6" y="18"/>
                  </a:cxn>
                  <a:cxn ang="0">
                    <a:pos x="18" y="6"/>
                  </a:cxn>
                  <a:cxn ang="0">
                    <a:pos x="31" y="6"/>
                  </a:cxn>
                  <a:cxn ang="0">
                    <a:pos x="31" y="9"/>
                  </a:cxn>
                  <a:cxn ang="0">
                    <a:pos x="31" y="18"/>
                  </a:cxn>
                  <a:cxn ang="0">
                    <a:pos x="18" y="31"/>
                  </a:cxn>
                  <a:cxn ang="0">
                    <a:pos x="8" y="24"/>
                  </a:cxn>
                  <a:cxn ang="0">
                    <a:pos x="31" y="15"/>
                  </a:cxn>
                  <a:cxn ang="0">
                    <a:pos x="31" y="18"/>
                  </a:cxn>
                  <a:cxn ang="0">
                    <a:pos x="34" y="0"/>
                  </a:cxn>
                  <a:cxn ang="0">
                    <a:pos x="18" y="0"/>
                  </a:cxn>
                  <a:cxn ang="0">
                    <a:pos x="0" y="18"/>
                  </a:cxn>
                  <a:cxn ang="0">
                    <a:pos x="18" y="37"/>
                  </a:cxn>
                  <a:cxn ang="0">
                    <a:pos x="37" y="18"/>
                  </a:cxn>
                  <a:cxn ang="0">
                    <a:pos x="37" y="3"/>
                  </a:cxn>
                  <a:cxn ang="0">
                    <a:pos x="34" y="0"/>
                  </a:cxn>
                </a:cxnLst>
                <a:rect l="0" t="0" r="r" b="b"/>
                <a:pathLst>
                  <a:path w="37" h="37">
                    <a:moveTo>
                      <a:pt x="31" y="9"/>
                    </a:moveTo>
                    <a:cubicBezTo>
                      <a:pt x="22" y="10"/>
                      <a:pt x="13" y="13"/>
                      <a:pt x="6" y="18"/>
                    </a:cubicBezTo>
                    <a:cubicBezTo>
                      <a:pt x="6" y="11"/>
                      <a:pt x="12" y="6"/>
                      <a:pt x="18" y="6"/>
                    </a:cubicBezTo>
                    <a:cubicBezTo>
                      <a:pt x="31" y="6"/>
                      <a:pt x="31" y="6"/>
                      <a:pt x="31" y="6"/>
                    </a:cubicBezTo>
                    <a:lnTo>
                      <a:pt x="31" y="9"/>
                    </a:lnTo>
                    <a:close/>
                    <a:moveTo>
                      <a:pt x="31" y="18"/>
                    </a:moveTo>
                    <a:cubicBezTo>
                      <a:pt x="31" y="25"/>
                      <a:pt x="25" y="31"/>
                      <a:pt x="18" y="31"/>
                    </a:cubicBezTo>
                    <a:cubicBezTo>
                      <a:pt x="14" y="31"/>
                      <a:pt x="10" y="28"/>
                      <a:pt x="8" y="24"/>
                    </a:cubicBezTo>
                    <a:cubicBezTo>
                      <a:pt x="14" y="19"/>
                      <a:pt x="22" y="16"/>
                      <a:pt x="31" y="15"/>
                    </a:cubicBezTo>
                    <a:lnTo>
                      <a:pt x="31" y="18"/>
                    </a:lnTo>
                    <a:close/>
                    <a:moveTo>
                      <a:pt x="34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9"/>
                      <a:pt x="8" y="37"/>
                      <a:pt x="18" y="37"/>
                    </a:cubicBezTo>
                    <a:cubicBezTo>
                      <a:pt x="29" y="37"/>
                      <a:pt x="37" y="29"/>
                      <a:pt x="37" y="18"/>
                    </a:cubicBezTo>
                    <a:cubicBezTo>
                      <a:pt x="37" y="3"/>
                      <a:pt x="37" y="3"/>
                      <a:pt x="37" y="3"/>
                    </a:cubicBezTo>
                    <a:cubicBezTo>
                      <a:pt x="37" y="1"/>
                      <a:pt x="36" y="0"/>
                      <a:pt x="34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0CF47CF-B420-D99F-5205-BBC30672D499}"/>
                </a:ext>
              </a:extLst>
            </p:cNvPr>
            <p:cNvGrpSpPr/>
            <p:nvPr/>
          </p:nvGrpSpPr>
          <p:grpSpPr>
            <a:xfrm>
              <a:off x="3590301" y="2171169"/>
              <a:ext cx="501868" cy="507965"/>
              <a:chOff x="2179637" y="3252890"/>
              <a:chExt cx="784225" cy="793751"/>
            </a:xfrm>
          </p:grpSpPr>
          <p:sp>
            <p:nvSpPr>
              <p:cNvPr id="59" name="Freeform 174">
                <a:extLst>
                  <a:ext uri="{FF2B5EF4-FFF2-40B4-BE49-F238E27FC236}">
                    <a16:creationId xmlns:a16="http://schemas.microsoft.com/office/drawing/2014/main" id="{82C1D30A-594F-565C-B30B-683F7B56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9637" y="3257653"/>
                <a:ext cx="682625" cy="788988"/>
              </a:xfrm>
              <a:custGeom>
                <a:avLst/>
                <a:gdLst/>
                <a:ahLst/>
                <a:cxnLst>
                  <a:cxn ang="0">
                    <a:pos x="155" y="179"/>
                  </a:cxn>
                  <a:cxn ang="0">
                    <a:pos x="6" y="179"/>
                  </a:cxn>
                  <a:cxn ang="0">
                    <a:pos x="6" y="6"/>
                  </a:cxn>
                  <a:cxn ang="0">
                    <a:pos x="155" y="6"/>
                  </a:cxn>
                  <a:cxn ang="0">
                    <a:pos x="155" y="179"/>
                  </a:cxn>
                  <a:cxn ang="0">
                    <a:pos x="158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3"/>
                  </a:cxn>
                  <a:cxn ang="0">
                    <a:pos x="3" y="186"/>
                  </a:cxn>
                  <a:cxn ang="0">
                    <a:pos x="158" y="186"/>
                  </a:cxn>
                  <a:cxn ang="0">
                    <a:pos x="161" y="183"/>
                  </a:cxn>
                  <a:cxn ang="0">
                    <a:pos x="161" y="3"/>
                  </a:cxn>
                  <a:cxn ang="0">
                    <a:pos x="158" y="0"/>
                  </a:cxn>
                </a:cxnLst>
                <a:rect l="0" t="0" r="r" b="b"/>
                <a:pathLst>
                  <a:path w="161" h="186">
                    <a:moveTo>
                      <a:pt x="155" y="179"/>
                    </a:moveTo>
                    <a:cubicBezTo>
                      <a:pt x="6" y="179"/>
                      <a:pt x="6" y="179"/>
                      <a:pt x="6" y="179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55" y="6"/>
                      <a:pt x="155" y="6"/>
                      <a:pt x="155" y="6"/>
                    </a:cubicBezTo>
                    <a:lnTo>
                      <a:pt x="155" y="179"/>
                    </a:lnTo>
                    <a:close/>
                    <a:moveTo>
                      <a:pt x="158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4"/>
                      <a:pt x="1" y="186"/>
                      <a:pt x="3" y="186"/>
                    </a:cubicBezTo>
                    <a:cubicBezTo>
                      <a:pt x="158" y="186"/>
                      <a:pt x="158" y="186"/>
                      <a:pt x="158" y="186"/>
                    </a:cubicBezTo>
                    <a:cubicBezTo>
                      <a:pt x="159" y="186"/>
                      <a:pt x="161" y="184"/>
                      <a:pt x="161" y="183"/>
                    </a:cubicBezTo>
                    <a:cubicBezTo>
                      <a:pt x="161" y="3"/>
                      <a:pt x="161" y="3"/>
                      <a:pt x="161" y="3"/>
                    </a:cubicBezTo>
                    <a:cubicBezTo>
                      <a:pt x="161" y="1"/>
                      <a:pt x="159" y="0"/>
                      <a:pt x="158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0" name="Freeform 175">
                <a:extLst>
                  <a:ext uri="{FF2B5EF4-FFF2-40B4-BE49-F238E27FC236}">
                    <a16:creationId xmlns:a16="http://schemas.microsoft.com/office/drawing/2014/main" id="{BEDEE27F-298D-A9AA-C680-4EB61DD8FF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87662" y="3252890"/>
                <a:ext cx="76200" cy="793750"/>
              </a:xfrm>
              <a:custGeom>
                <a:avLst/>
                <a:gdLst/>
                <a:ahLst/>
                <a:cxnLst>
                  <a:cxn ang="0">
                    <a:pos x="12" y="26"/>
                  </a:cxn>
                  <a:cxn ang="0">
                    <a:pos x="6" y="26"/>
                  </a:cxn>
                  <a:cxn ang="0">
                    <a:pos x="6" y="20"/>
                  </a:cxn>
                  <a:cxn ang="0">
                    <a:pos x="9" y="12"/>
                  </a:cxn>
                  <a:cxn ang="0">
                    <a:pos x="12" y="20"/>
                  </a:cxn>
                  <a:cxn ang="0">
                    <a:pos x="12" y="26"/>
                  </a:cxn>
                  <a:cxn ang="0">
                    <a:pos x="12" y="165"/>
                  </a:cxn>
                  <a:cxn ang="0">
                    <a:pos x="6" y="165"/>
                  </a:cxn>
                  <a:cxn ang="0">
                    <a:pos x="6" y="32"/>
                  </a:cxn>
                  <a:cxn ang="0">
                    <a:pos x="12" y="32"/>
                  </a:cxn>
                  <a:cxn ang="0">
                    <a:pos x="12" y="165"/>
                  </a:cxn>
                  <a:cxn ang="0">
                    <a:pos x="12" y="177"/>
                  </a:cxn>
                  <a:cxn ang="0">
                    <a:pos x="9" y="180"/>
                  </a:cxn>
                  <a:cxn ang="0">
                    <a:pos x="6" y="177"/>
                  </a:cxn>
                  <a:cxn ang="0">
                    <a:pos x="6" y="171"/>
                  </a:cxn>
                  <a:cxn ang="0">
                    <a:pos x="12" y="171"/>
                  </a:cxn>
                  <a:cxn ang="0">
                    <a:pos x="12" y="177"/>
                  </a:cxn>
                  <a:cxn ang="0">
                    <a:pos x="18" y="18"/>
                  </a:cxn>
                  <a:cxn ang="0">
                    <a:pos x="12" y="3"/>
                  </a:cxn>
                  <a:cxn ang="0">
                    <a:pos x="8" y="1"/>
                  </a:cxn>
                  <a:cxn ang="0">
                    <a:pos x="6" y="3"/>
                  </a:cxn>
                  <a:cxn ang="0">
                    <a:pos x="0" y="18"/>
                  </a:cxn>
                  <a:cxn ang="0">
                    <a:pos x="0" y="19"/>
                  </a:cxn>
                  <a:cxn ang="0">
                    <a:pos x="0" y="177"/>
                  </a:cxn>
                  <a:cxn ang="0">
                    <a:pos x="9" y="187"/>
                  </a:cxn>
                  <a:cxn ang="0">
                    <a:pos x="18" y="177"/>
                  </a:cxn>
                  <a:cxn ang="0">
                    <a:pos x="18" y="19"/>
                  </a:cxn>
                  <a:cxn ang="0">
                    <a:pos x="18" y="18"/>
                  </a:cxn>
                </a:cxnLst>
                <a:rect l="0" t="0" r="r" b="b"/>
                <a:pathLst>
                  <a:path w="18" h="187">
                    <a:moveTo>
                      <a:pt x="12" y="26"/>
                    </a:moveTo>
                    <a:cubicBezTo>
                      <a:pt x="6" y="26"/>
                      <a:pt x="6" y="26"/>
                      <a:pt x="6" y="26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9" y="12"/>
                      <a:pt x="9" y="12"/>
                      <a:pt x="9" y="12"/>
                    </a:cubicBezTo>
                    <a:cubicBezTo>
                      <a:pt x="12" y="20"/>
                      <a:pt x="12" y="20"/>
                      <a:pt x="12" y="20"/>
                    </a:cubicBezTo>
                    <a:lnTo>
                      <a:pt x="12" y="26"/>
                    </a:lnTo>
                    <a:close/>
                    <a:moveTo>
                      <a:pt x="12" y="165"/>
                    </a:moveTo>
                    <a:cubicBezTo>
                      <a:pt x="6" y="165"/>
                      <a:pt x="6" y="165"/>
                      <a:pt x="6" y="165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12" y="32"/>
                      <a:pt x="12" y="32"/>
                      <a:pt x="12" y="32"/>
                    </a:cubicBezTo>
                    <a:lnTo>
                      <a:pt x="12" y="165"/>
                    </a:lnTo>
                    <a:close/>
                    <a:moveTo>
                      <a:pt x="12" y="177"/>
                    </a:moveTo>
                    <a:cubicBezTo>
                      <a:pt x="12" y="179"/>
                      <a:pt x="11" y="180"/>
                      <a:pt x="9" y="180"/>
                    </a:cubicBezTo>
                    <a:cubicBezTo>
                      <a:pt x="7" y="180"/>
                      <a:pt x="6" y="179"/>
                      <a:pt x="6" y="177"/>
                    </a:cubicBezTo>
                    <a:cubicBezTo>
                      <a:pt x="6" y="171"/>
                      <a:pt x="6" y="171"/>
                      <a:pt x="6" y="171"/>
                    </a:cubicBezTo>
                    <a:cubicBezTo>
                      <a:pt x="12" y="171"/>
                      <a:pt x="12" y="171"/>
                      <a:pt x="12" y="171"/>
                    </a:cubicBezTo>
                    <a:lnTo>
                      <a:pt x="12" y="177"/>
                    </a:lnTo>
                    <a:close/>
                    <a:moveTo>
                      <a:pt x="18" y="18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1" y="1"/>
                      <a:pt x="10" y="0"/>
                      <a:pt x="8" y="1"/>
                    </a:cubicBezTo>
                    <a:cubicBezTo>
                      <a:pt x="7" y="1"/>
                      <a:pt x="7" y="2"/>
                      <a:pt x="6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82"/>
                      <a:pt x="4" y="187"/>
                      <a:pt x="9" y="187"/>
                    </a:cubicBezTo>
                    <a:cubicBezTo>
                      <a:pt x="14" y="187"/>
                      <a:pt x="18" y="182"/>
                      <a:pt x="18" y="177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8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1" name="Freeform 176">
                <a:extLst>
                  <a:ext uri="{FF2B5EF4-FFF2-40B4-BE49-F238E27FC236}">
                    <a16:creationId xmlns:a16="http://schemas.microsoft.com/office/drawing/2014/main" id="{5A02D700-FB09-BCBB-01C7-A752BEECAF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0437" y="3389415"/>
                <a:ext cx="288925" cy="287338"/>
              </a:xfrm>
              <a:custGeom>
                <a:avLst/>
                <a:gdLst/>
                <a:ahLst/>
                <a:cxnLst>
                  <a:cxn ang="0">
                    <a:pos x="56" y="51"/>
                  </a:cxn>
                  <a:cxn ang="0">
                    <a:pos x="39" y="34"/>
                  </a:cxn>
                  <a:cxn ang="0">
                    <a:pos x="56" y="16"/>
                  </a:cxn>
                  <a:cxn ang="0">
                    <a:pos x="56" y="51"/>
                  </a:cxn>
                  <a:cxn ang="0">
                    <a:pos x="12" y="51"/>
                  </a:cxn>
                  <a:cxn ang="0">
                    <a:pos x="17" y="12"/>
                  </a:cxn>
                  <a:cxn ang="0">
                    <a:pos x="31" y="6"/>
                  </a:cxn>
                  <a:cxn ang="0">
                    <a:pos x="31" y="34"/>
                  </a:cxn>
                  <a:cxn ang="0">
                    <a:pos x="31" y="35"/>
                  </a:cxn>
                  <a:cxn ang="0">
                    <a:pos x="31" y="35"/>
                  </a:cxn>
                  <a:cxn ang="0">
                    <a:pos x="31" y="35"/>
                  </a:cxn>
                  <a:cxn ang="0">
                    <a:pos x="32" y="36"/>
                  </a:cxn>
                  <a:cxn ang="0">
                    <a:pos x="32" y="36"/>
                  </a:cxn>
                  <a:cxn ang="0">
                    <a:pos x="52" y="56"/>
                  </a:cxn>
                  <a:cxn ang="0">
                    <a:pos x="12" y="51"/>
                  </a:cxn>
                  <a:cxn ang="0">
                    <a:pos x="37" y="6"/>
                  </a:cxn>
                  <a:cxn ang="0">
                    <a:pos x="52" y="12"/>
                  </a:cxn>
                  <a:cxn ang="0">
                    <a:pos x="37" y="26"/>
                  </a:cxn>
                  <a:cxn ang="0">
                    <a:pos x="37" y="6"/>
                  </a:cxn>
                  <a:cxn ang="0">
                    <a:pos x="34" y="0"/>
                  </a:cxn>
                  <a:cxn ang="0">
                    <a:pos x="0" y="34"/>
                  </a:cxn>
                  <a:cxn ang="0">
                    <a:pos x="34" y="68"/>
                  </a:cxn>
                  <a:cxn ang="0">
                    <a:pos x="34" y="68"/>
                  </a:cxn>
                  <a:cxn ang="0">
                    <a:pos x="68" y="34"/>
                  </a:cxn>
                  <a:cxn ang="0">
                    <a:pos x="34" y="0"/>
                  </a:cxn>
                </a:cxnLst>
                <a:rect l="0" t="0" r="r" b="b"/>
                <a:pathLst>
                  <a:path w="68" h="68">
                    <a:moveTo>
                      <a:pt x="56" y="51"/>
                    </a:moveTo>
                    <a:cubicBezTo>
                      <a:pt x="39" y="34"/>
                      <a:pt x="39" y="34"/>
                      <a:pt x="39" y="34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64" y="27"/>
                      <a:pt x="64" y="41"/>
                      <a:pt x="56" y="51"/>
                    </a:cubicBezTo>
                    <a:moveTo>
                      <a:pt x="12" y="51"/>
                    </a:moveTo>
                    <a:cubicBezTo>
                      <a:pt x="3" y="39"/>
                      <a:pt x="5" y="22"/>
                      <a:pt x="17" y="12"/>
                    </a:cubicBezTo>
                    <a:cubicBezTo>
                      <a:pt x="21" y="9"/>
                      <a:pt x="26" y="7"/>
                      <a:pt x="31" y="6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1" y="34"/>
                      <a:pt x="31" y="35"/>
                      <a:pt x="31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1" y="35"/>
                      <a:pt x="31" y="35"/>
                    </a:cubicBezTo>
                    <a:cubicBezTo>
                      <a:pt x="31" y="35"/>
                      <a:pt x="32" y="36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52" y="56"/>
                      <a:pt x="52" y="56"/>
                      <a:pt x="52" y="56"/>
                    </a:cubicBezTo>
                    <a:cubicBezTo>
                      <a:pt x="39" y="65"/>
                      <a:pt x="22" y="63"/>
                      <a:pt x="12" y="51"/>
                    </a:cubicBezTo>
                    <a:moveTo>
                      <a:pt x="37" y="6"/>
                    </a:moveTo>
                    <a:cubicBezTo>
                      <a:pt x="42" y="7"/>
                      <a:pt x="47" y="9"/>
                      <a:pt x="52" y="12"/>
                    </a:cubicBezTo>
                    <a:cubicBezTo>
                      <a:pt x="37" y="26"/>
                      <a:pt x="37" y="26"/>
                      <a:pt x="37" y="26"/>
                    </a:cubicBezTo>
                    <a:lnTo>
                      <a:pt x="37" y="6"/>
                    </a:lnTo>
                    <a:close/>
                    <a:moveTo>
                      <a:pt x="34" y="0"/>
                    </a:moveTo>
                    <a:cubicBezTo>
                      <a:pt x="15" y="0"/>
                      <a:pt x="0" y="15"/>
                      <a:pt x="0" y="34"/>
                    </a:cubicBezTo>
                    <a:cubicBezTo>
                      <a:pt x="0" y="53"/>
                      <a:pt x="15" y="68"/>
                      <a:pt x="34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53" y="68"/>
                      <a:pt x="68" y="53"/>
                      <a:pt x="68" y="34"/>
                    </a:cubicBezTo>
                    <a:cubicBezTo>
                      <a:pt x="68" y="15"/>
                      <a:pt x="53" y="0"/>
                      <a:pt x="34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2" name="Rectangle 177">
                <a:extLst>
                  <a:ext uri="{FF2B5EF4-FFF2-40B4-BE49-F238E27FC236}">
                    <a16:creationId xmlns:a16="http://schemas.microsoft.com/office/drawing/2014/main" id="{9E08396C-1316-2E0D-C0B1-25B35D7FE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5899" y="3465615"/>
                <a:ext cx="50800" cy="30163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3" name="Rectangle 178">
                <a:extLst>
                  <a:ext uri="{FF2B5EF4-FFF2-40B4-BE49-F238E27FC236}">
                    <a16:creationId xmlns:a16="http://schemas.microsoft.com/office/drawing/2014/main" id="{1B86D84C-3167-BADC-3231-26FA28C76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465615"/>
                <a:ext cx="130175" cy="30163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4" name="Rectangle 179">
                <a:extLst>
                  <a:ext uri="{FF2B5EF4-FFF2-40B4-BE49-F238E27FC236}">
                    <a16:creationId xmlns:a16="http://schemas.microsoft.com/office/drawing/2014/main" id="{A2B0F704-9529-AD12-C602-0DFCC8226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0499" y="3571978"/>
                <a:ext cx="762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5" name="Rectangle 180">
                <a:extLst>
                  <a:ext uri="{FF2B5EF4-FFF2-40B4-BE49-F238E27FC236}">
                    <a16:creationId xmlns:a16="http://schemas.microsoft.com/office/drawing/2014/main" id="{45AAB216-BF0F-19DE-533A-96F75B12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571978"/>
                <a:ext cx="104775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6" name="Rectangle 181">
                <a:extLst>
                  <a:ext uri="{FF2B5EF4-FFF2-40B4-BE49-F238E27FC236}">
                    <a16:creationId xmlns:a16="http://schemas.microsoft.com/office/drawing/2014/main" id="{290A09C0-868F-D36C-0BFB-C16F2138B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524" y="3521178"/>
                <a:ext cx="130175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7" name="Rectangle 182">
                <a:extLst>
                  <a:ext uri="{FF2B5EF4-FFF2-40B4-BE49-F238E27FC236}">
                    <a16:creationId xmlns:a16="http://schemas.microsoft.com/office/drawing/2014/main" id="{D5F32D2E-6351-6103-1976-A8F119AD5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521178"/>
                <a:ext cx="508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8" name="Freeform 183">
                <a:extLst>
                  <a:ext uri="{FF2B5EF4-FFF2-40B4-BE49-F238E27FC236}">
                    <a16:creationId xmlns:a16="http://schemas.microsoft.com/office/drawing/2014/main" id="{51D1CF17-18F8-AE59-8EA3-073794638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465615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1" y="1"/>
                  </a:cxn>
                  <a:cxn ang="0">
                    <a:pos x="0" y="3"/>
                  </a:cxn>
                  <a:cxn ang="0">
                    <a:pos x="1" y="6"/>
                  </a:cxn>
                  <a:cxn ang="0">
                    <a:pos x="2" y="6"/>
                  </a:cxn>
                  <a:cxn ang="0">
                    <a:pos x="3" y="7"/>
                  </a:cxn>
                  <a:cxn ang="0">
                    <a:pos x="7" y="4"/>
                  </a:cxn>
                  <a:cxn ang="0">
                    <a:pos x="7" y="3"/>
                  </a:cxn>
                  <a:cxn ang="0">
                    <a:pos x="6" y="1"/>
                  </a:cxn>
                </a:cxnLst>
                <a:rect l="0" t="0" r="r" b="b"/>
                <a:pathLst>
                  <a:path w="7" h="7">
                    <a:moveTo>
                      <a:pt x="6" y="1"/>
                    </a:moveTo>
                    <a:cubicBezTo>
                      <a:pt x="4" y="0"/>
                      <a:pt x="3" y="0"/>
                      <a:pt x="1" y="1"/>
                    </a:cubicBezTo>
                    <a:cubicBezTo>
                      <a:pt x="1" y="2"/>
                      <a:pt x="0" y="3"/>
                      <a:pt x="0" y="3"/>
                    </a:cubicBezTo>
                    <a:cubicBezTo>
                      <a:pt x="0" y="4"/>
                      <a:pt x="1" y="5"/>
                      <a:pt x="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3" y="6"/>
                      <a:pt x="3" y="7"/>
                      <a:pt x="3" y="7"/>
                    </a:cubicBezTo>
                    <a:cubicBezTo>
                      <a:pt x="5" y="7"/>
                      <a:pt x="7" y="5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2"/>
                      <a:pt x="6" y="1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69" name="Freeform 184">
                <a:extLst>
                  <a:ext uri="{FF2B5EF4-FFF2-40B4-BE49-F238E27FC236}">
                    <a16:creationId xmlns:a16="http://schemas.microsoft.com/office/drawing/2014/main" id="{2EEE2BC6-6F65-0DA4-690B-EB66DBC9A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516415"/>
                <a:ext cx="30163" cy="30163"/>
              </a:xfrm>
              <a:custGeom>
                <a:avLst/>
                <a:gdLst/>
                <a:ahLst/>
                <a:cxnLst>
                  <a:cxn ang="0">
                    <a:pos x="6" y="3"/>
                  </a:cxn>
                  <a:cxn ang="0">
                    <a:pos x="6" y="2"/>
                  </a:cxn>
                  <a:cxn ang="0">
                    <a:pos x="1" y="2"/>
                  </a:cxn>
                  <a:cxn ang="0">
                    <a:pos x="1" y="3"/>
                  </a:cxn>
                  <a:cxn ang="0">
                    <a:pos x="1" y="6"/>
                  </a:cxn>
                  <a:cxn ang="0">
                    <a:pos x="6" y="6"/>
                  </a:cxn>
                  <a:cxn ang="0">
                    <a:pos x="7" y="4"/>
                  </a:cxn>
                  <a:cxn ang="0">
                    <a:pos x="6" y="3"/>
                  </a:cxn>
                </a:cxnLst>
                <a:rect l="0" t="0" r="r" b="b"/>
                <a:pathLst>
                  <a:path w="7" h="7">
                    <a:moveTo>
                      <a:pt x="6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4" y="0"/>
                      <a:pt x="3" y="0"/>
                      <a:pt x="1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4"/>
                      <a:pt x="0" y="5"/>
                      <a:pt x="1" y="6"/>
                    </a:cubicBezTo>
                    <a:cubicBezTo>
                      <a:pt x="2" y="7"/>
                      <a:pt x="4" y="7"/>
                      <a:pt x="6" y="6"/>
                    </a:cubicBezTo>
                    <a:cubicBezTo>
                      <a:pt x="6" y="5"/>
                      <a:pt x="7" y="5"/>
                      <a:pt x="7" y="4"/>
                    </a:cubicBezTo>
                    <a:cubicBezTo>
                      <a:pt x="7" y="3"/>
                      <a:pt x="7" y="3"/>
                      <a:pt x="6" y="3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0" name="Freeform 185">
                <a:extLst>
                  <a:ext uri="{FF2B5EF4-FFF2-40B4-BE49-F238E27FC236}">
                    <a16:creationId xmlns:a16="http://schemas.microsoft.com/office/drawing/2014/main" id="{127172D6-D230-4115-DCDD-179839875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4762" y="3571978"/>
                <a:ext cx="30163" cy="285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3"/>
                  </a:cxn>
                  <a:cxn ang="0">
                    <a:pos x="1" y="5"/>
                  </a:cxn>
                  <a:cxn ang="0">
                    <a:pos x="6" y="5"/>
                  </a:cxn>
                  <a:cxn ang="0">
                    <a:pos x="7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7">
                    <a:moveTo>
                      <a:pt x="3" y="0"/>
                    </a:moveTo>
                    <a:cubicBezTo>
                      <a:pt x="2" y="0"/>
                      <a:pt x="0" y="2"/>
                      <a:pt x="0" y="3"/>
                    </a:cubicBezTo>
                    <a:cubicBezTo>
                      <a:pt x="0" y="4"/>
                      <a:pt x="1" y="5"/>
                      <a:pt x="1" y="5"/>
                    </a:cubicBezTo>
                    <a:cubicBezTo>
                      <a:pt x="2" y="7"/>
                      <a:pt x="4" y="7"/>
                      <a:pt x="6" y="5"/>
                    </a:cubicBezTo>
                    <a:cubicBezTo>
                      <a:pt x="6" y="5"/>
                      <a:pt x="7" y="4"/>
                      <a:pt x="7" y="3"/>
                    </a:cubicBezTo>
                    <a:cubicBezTo>
                      <a:pt x="7" y="2"/>
                      <a:pt x="5" y="0"/>
                      <a:pt x="3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1" name="Rectangle 186">
                <a:extLst>
                  <a:ext uri="{FF2B5EF4-FFF2-40B4-BE49-F238E27FC236}">
                    <a16:creationId xmlns:a16="http://schemas.microsoft.com/office/drawing/2014/main" id="{71DFA426-1083-D09A-0378-3D554A548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0324" y="3321153"/>
                <a:ext cx="508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2" name="Rectangle 187">
                <a:extLst>
                  <a:ext uri="{FF2B5EF4-FFF2-40B4-BE49-F238E27FC236}">
                    <a16:creationId xmlns:a16="http://schemas.microsoft.com/office/drawing/2014/main" id="{05DB9F07-ABE3-9E1A-1F5E-67B2ACE1C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7599" y="3321153"/>
                <a:ext cx="187325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3" name="Freeform 188">
                <a:extLst>
                  <a:ext uri="{FF2B5EF4-FFF2-40B4-BE49-F238E27FC236}">
                    <a16:creationId xmlns:a16="http://schemas.microsoft.com/office/drawing/2014/main" id="{E5C3A08A-2B59-C931-FC0E-1E8A04A5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0437" y="3702153"/>
                <a:ext cx="487363" cy="288925"/>
              </a:xfrm>
              <a:custGeom>
                <a:avLst/>
                <a:gdLst/>
                <a:ahLst/>
                <a:cxnLst>
                  <a:cxn ang="0">
                    <a:pos x="112" y="62"/>
                  </a:cxn>
                  <a:cxn ang="0">
                    <a:pos x="6" y="62"/>
                  </a:cxn>
                  <a:cxn ang="0">
                    <a:pos x="6" y="3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65"/>
                  </a:cxn>
                  <a:cxn ang="0">
                    <a:pos x="3" y="68"/>
                  </a:cxn>
                  <a:cxn ang="0">
                    <a:pos x="112" y="68"/>
                  </a:cxn>
                  <a:cxn ang="0">
                    <a:pos x="115" y="65"/>
                  </a:cxn>
                  <a:cxn ang="0">
                    <a:pos x="112" y="62"/>
                  </a:cxn>
                </a:cxnLst>
                <a:rect l="0" t="0" r="r" b="b"/>
                <a:pathLst>
                  <a:path w="115" h="68">
                    <a:moveTo>
                      <a:pt x="112" y="62"/>
                    </a:moveTo>
                    <a:cubicBezTo>
                      <a:pt x="6" y="62"/>
                      <a:pt x="6" y="62"/>
                      <a:pt x="6" y="6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0" y="67"/>
                      <a:pt x="1" y="68"/>
                      <a:pt x="3" y="68"/>
                    </a:cubicBezTo>
                    <a:cubicBezTo>
                      <a:pt x="112" y="68"/>
                      <a:pt x="112" y="68"/>
                      <a:pt x="112" y="68"/>
                    </a:cubicBezTo>
                    <a:cubicBezTo>
                      <a:pt x="113" y="68"/>
                      <a:pt x="115" y="67"/>
                      <a:pt x="115" y="65"/>
                    </a:cubicBezTo>
                    <a:cubicBezTo>
                      <a:pt x="115" y="63"/>
                      <a:pt x="113" y="62"/>
                      <a:pt x="112" y="62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4" name="Freeform 189">
                <a:extLst>
                  <a:ext uri="{FF2B5EF4-FFF2-40B4-BE49-F238E27FC236}">
                    <a16:creationId xmlns:a16="http://schemas.microsoft.com/office/drawing/2014/main" id="{0021F192-AA33-8EAF-32D8-2E1A61948B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81237" y="3765653"/>
                <a:ext cx="398463" cy="161925"/>
              </a:xfrm>
              <a:custGeom>
                <a:avLst/>
                <a:gdLst/>
                <a:ahLst/>
                <a:cxnLst>
                  <a:cxn ang="0">
                    <a:pos x="70" y="31"/>
                  </a:cxn>
                  <a:cxn ang="0">
                    <a:pos x="51" y="25"/>
                  </a:cxn>
                  <a:cxn ang="0">
                    <a:pos x="49" y="26"/>
                  </a:cxn>
                  <a:cxn ang="0">
                    <a:pos x="32" y="31"/>
                  </a:cxn>
                  <a:cxn ang="0">
                    <a:pos x="20" y="21"/>
                  </a:cxn>
                  <a:cxn ang="0">
                    <a:pos x="28" y="16"/>
                  </a:cxn>
                  <a:cxn ang="0">
                    <a:pos x="39" y="22"/>
                  </a:cxn>
                  <a:cxn ang="0">
                    <a:pos x="43" y="22"/>
                  </a:cxn>
                  <a:cxn ang="0">
                    <a:pos x="62" y="8"/>
                  </a:cxn>
                  <a:cxn ang="0">
                    <a:pos x="78" y="20"/>
                  </a:cxn>
                  <a:cxn ang="0">
                    <a:pos x="70" y="31"/>
                  </a:cxn>
                  <a:cxn ang="0">
                    <a:pos x="92" y="23"/>
                  </a:cxn>
                  <a:cxn ang="0">
                    <a:pos x="92" y="23"/>
                  </a:cxn>
                  <a:cxn ang="0">
                    <a:pos x="86" y="18"/>
                  </a:cxn>
                  <a:cxn ang="0">
                    <a:pos x="93" y="8"/>
                  </a:cxn>
                  <a:cxn ang="0">
                    <a:pos x="92" y="4"/>
                  </a:cxn>
                  <a:cxn ang="0">
                    <a:pos x="88" y="5"/>
                  </a:cxn>
                  <a:cxn ang="0">
                    <a:pos x="81" y="15"/>
                  </a:cxn>
                  <a:cxn ang="0">
                    <a:pos x="64" y="1"/>
                  </a:cxn>
                  <a:cxn ang="0">
                    <a:pos x="61" y="1"/>
                  </a:cxn>
                  <a:cxn ang="0">
                    <a:pos x="40" y="16"/>
                  </a:cxn>
                  <a:cxn ang="0">
                    <a:pos x="30" y="10"/>
                  </a:cxn>
                  <a:cxn ang="0">
                    <a:pos x="27" y="10"/>
                  </a:cxn>
                  <a:cxn ang="0">
                    <a:pos x="15" y="16"/>
                  </a:cxn>
                  <a:cxn ang="0">
                    <a:pos x="6" y="8"/>
                  </a:cxn>
                  <a:cxn ang="0">
                    <a:pos x="1" y="8"/>
                  </a:cxn>
                  <a:cxn ang="0">
                    <a:pos x="1" y="12"/>
                  </a:cxn>
                  <a:cxn ang="0">
                    <a:pos x="9" y="19"/>
                  </a:cxn>
                  <a:cxn ang="0">
                    <a:pos x="2" y="23"/>
                  </a:cxn>
                  <a:cxn ang="0">
                    <a:pos x="1" y="27"/>
                  </a:cxn>
                  <a:cxn ang="0">
                    <a:pos x="5" y="28"/>
                  </a:cxn>
                  <a:cxn ang="0">
                    <a:pos x="5" y="28"/>
                  </a:cxn>
                  <a:cxn ang="0">
                    <a:pos x="14" y="23"/>
                  </a:cxn>
                  <a:cxn ang="0">
                    <a:pos x="29" y="37"/>
                  </a:cxn>
                  <a:cxn ang="0">
                    <a:pos x="32" y="38"/>
                  </a:cxn>
                  <a:cxn ang="0">
                    <a:pos x="50" y="32"/>
                  </a:cxn>
                  <a:cxn ang="0">
                    <a:pos x="71" y="38"/>
                  </a:cxn>
                  <a:cxn ang="0">
                    <a:pos x="72" y="38"/>
                  </a:cxn>
                  <a:cxn ang="0">
                    <a:pos x="74" y="36"/>
                  </a:cxn>
                  <a:cxn ang="0">
                    <a:pos x="83" y="23"/>
                  </a:cxn>
                  <a:cxn ang="0">
                    <a:pos x="88" y="28"/>
                  </a:cxn>
                  <a:cxn ang="0">
                    <a:pos x="93" y="27"/>
                  </a:cxn>
                  <a:cxn ang="0">
                    <a:pos x="92" y="23"/>
                  </a:cxn>
                </a:cxnLst>
                <a:rect l="0" t="0" r="r" b="b"/>
                <a:pathLst>
                  <a:path w="94" h="38">
                    <a:moveTo>
                      <a:pt x="70" y="31"/>
                    </a:moveTo>
                    <a:cubicBezTo>
                      <a:pt x="51" y="25"/>
                      <a:pt x="51" y="25"/>
                      <a:pt x="51" y="25"/>
                    </a:cubicBezTo>
                    <a:cubicBezTo>
                      <a:pt x="50" y="25"/>
                      <a:pt x="50" y="25"/>
                      <a:pt x="49" y="26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2"/>
                      <a:pt x="42" y="22"/>
                      <a:pt x="43" y="22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78" y="20"/>
                      <a:pt x="78" y="20"/>
                      <a:pt x="78" y="20"/>
                    </a:cubicBezTo>
                    <a:lnTo>
                      <a:pt x="70" y="31"/>
                    </a:lnTo>
                    <a:close/>
                    <a:moveTo>
                      <a:pt x="92" y="23"/>
                    </a:moveTo>
                    <a:cubicBezTo>
                      <a:pt x="92" y="23"/>
                      <a:pt x="92" y="23"/>
                      <a:pt x="92" y="23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93" y="8"/>
                      <a:pt x="93" y="8"/>
                      <a:pt x="93" y="8"/>
                    </a:cubicBezTo>
                    <a:cubicBezTo>
                      <a:pt x="94" y="7"/>
                      <a:pt x="93" y="5"/>
                      <a:pt x="92" y="4"/>
                    </a:cubicBezTo>
                    <a:cubicBezTo>
                      <a:pt x="91" y="3"/>
                      <a:pt x="89" y="4"/>
                      <a:pt x="88" y="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64" y="1"/>
                      <a:pt x="64" y="1"/>
                      <a:pt x="64" y="1"/>
                    </a:cubicBezTo>
                    <a:cubicBezTo>
                      <a:pt x="63" y="0"/>
                      <a:pt x="62" y="0"/>
                      <a:pt x="61" y="1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10"/>
                      <a:pt x="28" y="10"/>
                      <a:pt x="27" y="10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4" y="6"/>
                      <a:pt x="2" y="7"/>
                      <a:pt x="1" y="8"/>
                    </a:cubicBezTo>
                    <a:cubicBezTo>
                      <a:pt x="0" y="9"/>
                      <a:pt x="0" y="11"/>
                      <a:pt x="1" y="12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1" y="23"/>
                      <a:pt x="0" y="25"/>
                      <a:pt x="1" y="27"/>
                    </a:cubicBezTo>
                    <a:cubicBezTo>
                      <a:pt x="2" y="28"/>
                      <a:pt x="3" y="29"/>
                      <a:pt x="5" y="28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71" y="38"/>
                      <a:pt x="71" y="38"/>
                      <a:pt x="71" y="38"/>
                    </a:cubicBezTo>
                    <a:cubicBezTo>
                      <a:pt x="71" y="38"/>
                      <a:pt x="71" y="38"/>
                      <a:pt x="72" y="38"/>
                    </a:cubicBezTo>
                    <a:cubicBezTo>
                      <a:pt x="73" y="38"/>
                      <a:pt x="74" y="37"/>
                      <a:pt x="74" y="36"/>
                    </a:cubicBezTo>
                    <a:cubicBezTo>
                      <a:pt x="83" y="23"/>
                      <a:pt x="83" y="23"/>
                      <a:pt x="83" y="23"/>
                    </a:cubicBezTo>
                    <a:cubicBezTo>
                      <a:pt x="88" y="28"/>
                      <a:pt x="88" y="28"/>
                      <a:pt x="88" y="28"/>
                    </a:cubicBezTo>
                    <a:cubicBezTo>
                      <a:pt x="90" y="29"/>
                      <a:pt x="92" y="29"/>
                      <a:pt x="93" y="27"/>
                    </a:cubicBezTo>
                    <a:cubicBezTo>
                      <a:pt x="94" y="26"/>
                      <a:pt x="94" y="24"/>
                      <a:pt x="92" y="23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5" name="Freeform 190">
                <a:extLst>
                  <a:ext uri="{FF2B5EF4-FFF2-40B4-BE49-F238E27FC236}">
                    <a16:creationId xmlns:a16="http://schemas.microsoft.com/office/drawing/2014/main" id="{E59A4051-64D7-29A3-7300-2EA15D9416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499" y="3783115"/>
                <a:ext cx="762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5" y="6"/>
                  </a:cxn>
                  <a:cxn ang="0">
                    <a:pos x="18" y="3"/>
                  </a:cxn>
                  <a:cxn ang="0">
                    <a:pos x="15" y="0"/>
                  </a:cxn>
                </a:cxnLst>
                <a:rect l="0" t="0" r="r" b="b"/>
                <a:pathLst>
                  <a:path w="18" h="6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6"/>
                      <a:pt x="18" y="4"/>
                      <a:pt x="18" y="3"/>
                    </a:cubicBezTo>
                    <a:cubicBezTo>
                      <a:pt x="18" y="1"/>
                      <a:pt x="17" y="0"/>
                      <a:pt x="15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76" name="Freeform 191">
                <a:extLst>
                  <a:ext uri="{FF2B5EF4-FFF2-40B4-BE49-F238E27FC236}">
                    <a16:creationId xmlns:a16="http://schemas.microsoft.com/office/drawing/2014/main" id="{3858BA41-3127-91D3-D09F-354E3CA85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0499" y="3859315"/>
                <a:ext cx="76200" cy="25400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3" y="6"/>
                  </a:cxn>
                  <a:cxn ang="0">
                    <a:pos x="15" y="6"/>
                  </a:cxn>
                  <a:cxn ang="0">
                    <a:pos x="18" y="3"/>
                  </a:cxn>
                  <a:cxn ang="0">
                    <a:pos x="15" y="0"/>
                  </a:cxn>
                </a:cxnLst>
                <a:rect l="0" t="0" r="r" b="b"/>
                <a:pathLst>
                  <a:path w="18" h="6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3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7" y="6"/>
                      <a:pt x="18" y="5"/>
                      <a:pt x="18" y="3"/>
                    </a:cubicBezTo>
                    <a:cubicBezTo>
                      <a:pt x="18" y="2"/>
                      <a:pt x="17" y="0"/>
                      <a:pt x="15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0983438-3A29-A475-A825-2478725FC26E}"/>
                </a:ext>
              </a:extLst>
            </p:cNvPr>
            <p:cNvGrpSpPr/>
            <p:nvPr/>
          </p:nvGrpSpPr>
          <p:grpSpPr>
            <a:xfrm>
              <a:off x="1450446" y="2173200"/>
              <a:ext cx="376909" cy="503901"/>
              <a:chOff x="2278061" y="1571727"/>
              <a:chExt cx="588963" cy="787401"/>
            </a:xfrm>
          </p:grpSpPr>
          <p:sp>
            <p:nvSpPr>
              <p:cNvPr id="53" name="Freeform 234">
                <a:extLst>
                  <a:ext uri="{FF2B5EF4-FFF2-40B4-BE49-F238E27FC236}">
                    <a16:creationId xmlns:a16="http://schemas.microsoft.com/office/drawing/2014/main" id="{03DFB8E3-748E-6819-5D17-39DB1865B2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78061" y="1779690"/>
                <a:ext cx="388938" cy="579438"/>
              </a:xfrm>
              <a:custGeom>
                <a:avLst/>
                <a:gdLst/>
                <a:ahLst/>
                <a:cxnLst>
                  <a:cxn ang="0">
                    <a:pos x="6" y="84"/>
                  </a:cxn>
                  <a:cxn ang="0">
                    <a:pos x="86" y="53"/>
                  </a:cxn>
                  <a:cxn ang="0">
                    <a:pos x="80" y="130"/>
                  </a:cxn>
                  <a:cxn ang="0">
                    <a:pos x="12" y="90"/>
                  </a:cxn>
                  <a:cxn ang="0">
                    <a:pos x="80" y="130"/>
                  </a:cxn>
                  <a:cxn ang="0">
                    <a:pos x="18" y="38"/>
                  </a:cxn>
                  <a:cxn ang="0">
                    <a:pos x="12" y="47"/>
                  </a:cxn>
                  <a:cxn ang="0">
                    <a:pos x="12" y="28"/>
                  </a:cxn>
                  <a:cxn ang="0">
                    <a:pos x="18" y="28"/>
                  </a:cxn>
                  <a:cxn ang="0">
                    <a:pos x="12" y="31"/>
                  </a:cxn>
                  <a:cxn ang="0">
                    <a:pos x="49" y="47"/>
                  </a:cxn>
                  <a:cxn ang="0">
                    <a:pos x="43" y="31"/>
                  </a:cxn>
                  <a:cxn ang="0">
                    <a:pos x="49" y="47"/>
                  </a:cxn>
                  <a:cxn ang="0">
                    <a:pos x="43" y="22"/>
                  </a:cxn>
                  <a:cxn ang="0">
                    <a:pos x="49" y="22"/>
                  </a:cxn>
                  <a:cxn ang="0">
                    <a:pos x="43" y="25"/>
                  </a:cxn>
                  <a:cxn ang="0">
                    <a:pos x="27" y="7"/>
                  </a:cxn>
                  <a:cxn ang="0">
                    <a:pos x="74" y="16"/>
                  </a:cxn>
                  <a:cxn ang="0">
                    <a:pos x="68" y="28"/>
                  </a:cxn>
                  <a:cxn ang="0">
                    <a:pos x="55" y="47"/>
                  </a:cxn>
                  <a:cxn ang="0">
                    <a:pos x="46" y="13"/>
                  </a:cxn>
                  <a:cxn ang="0">
                    <a:pos x="37" y="47"/>
                  </a:cxn>
                  <a:cxn ang="0">
                    <a:pos x="24" y="28"/>
                  </a:cxn>
                  <a:cxn ang="0">
                    <a:pos x="18" y="16"/>
                  </a:cxn>
                  <a:cxn ang="0">
                    <a:pos x="74" y="47"/>
                  </a:cxn>
                  <a:cxn ang="0">
                    <a:pos x="80" y="38"/>
                  </a:cxn>
                  <a:cxn ang="0">
                    <a:pos x="77" y="25"/>
                  </a:cxn>
                  <a:cxn ang="0">
                    <a:pos x="80" y="31"/>
                  </a:cxn>
                  <a:cxn ang="0">
                    <a:pos x="74" y="28"/>
                  </a:cxn>
                  <a:cxn ang="0">
                    <a:pos x="89" y="47"/>
                  </a:cxn>
                  <a:cxn ang="0">
                    <a:pos x="86" y="28"/>
                  </a:cxn>
                  <a:cxn ang="0">
                    <a:pos x="80" y="16"/>
                  </a:cxn>
                  <a:cxn ang="0">
                    <a:pos x="27" y="0"/>
                  </a:cxn>
                  <a:cxn ang="0">
                    <a:pos x="12" y="20"/>
                  </a:cxn>
                  <a:cxn ang="0">
                    <a:pos x="6" y="47"/>
                  </a:cxn>
                  <a:cxn ang="0">
                    <a:pos x="0" y="50"/>
                  </a:cxn>
                  <a:cxn ang="0">
                    <a:pos x="3" y="90"/>
                  </a:cxn>
                  <a:cxn ang="0">
                    <a:pos x="6" y="134"/>
                  </a:cxn>
                  <a:cxn ang="0">
                    <a:pos x="83" y="137"/>
                  </a:cxn>
                  <a:cxn ang="0">
                    <a:pos x="86" y="90"/>
                  </a:cxn>
                  <a:cxn ang="0">
                    <a:pos x="92" y="87"/>
                  </a:cxn>
                  <a:cxn ang="0">
                    <a:pos x="89" y="47"/>
                  </a:cxn>
                </a:cxnLst>
                <a:rect l="0" t="0" r="r" b="b"/>
                <a:pathLst>
                  <a:path w="92" h="137">
                    <a:moveTo>
                      <a:pt x="86" y="84"/>
                    </a:moveTo>
                    <a:cubicBezTo>
                      <a:pt x="6" y="84"/>
                      <a:pt x="6" y="84"/>
                      <a:pt x="6" y="84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86" y="53"/>
                      <a:pt x="86" y="53"/>
                      <a:pt x="86" y="53"/>
                    </a:cubicBezTo>
                    <a:lnTo>
                      <a:pt x="86" y="84"/>
                    </a:lnTo>
                    <a:close/>
                    <a:moveTo>
                      <a:pt x="80" y="130"/>
                    </a:moveTo>
                    <a:cubicBezTo>
                      <a:pt x="12" y="130"/>
                      <a:pt x="12" y="130"/>
                      <a:pt x="12" y="130"/>
                    </a:cubicBezTo>
                    <a:cubicBezTo>
                      <a:pt x="12" y="90"/>
                      <a:pt x="12" y="90"/>
                      <a:pt x="12" y="90"/>
                    </a:cubicBezTo>
                    <a:cubicBezTo>
                      <a:pt x="80" y="90"/>
                      <a:pt x="80" y="90"/>
                      <a:pt x="80" y="90"/>
                    </a:cubicBezTo>
                    <a:lnTo>
                      <a:pt x="80" y="130"/>
                    </a:lnTo>
                    <a:close/>
                    <a:moveTo>
                      <a:pt x="12" y="38"/>
                    </a:moveTo>
                    <a:cubicBezTo>
                      <a:pt x="18" y="38"/>
                      <a:pt x="18" y="38"/>
                      <a:pt x="18" y="38"/>
                    </a:cubicBezTo>
                    <a:cubicBezTo>
                      <a:pt x="18" y="47"/>
                      <a:pt x="18" y="47"/>
                      <a:pt x="18" y="47"/>
                    </a:cubicBezTo>
                    <a:cubicBezTo>
                      <a:pt x="12" y="47"/>
                      <a:pt x="12" y="47"/>
                      <a:pt x="12" y="47"/>
                    </a:cubicBezTo>
                    <a:lnTo>
                      <a:pt x="12" y="38"/>
                    </a:lnTo>
                    <a:close/>
                    <a:moveTo>
                      <a:pt x="12" y="28"/>
                    </a:moveTo>
                    <a:cubicBezTo>
                      <a:pt x="12" y="27"/>
                      <a:pt x="13" y="25"/>
                      <a:pt x="15" y="25"/>
                    </a:cubicBezTo>
                    <a:cubicBezTo>
                      <a:pt x="17" y="25"/>
                      <a:pt x="18" y="27"/>
                      <a:pt x="18" y="28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2" y="31"/>
                      <a:pt x="12" y="31"/>
                      <a:pt x="12" y="31"/>
                    </a:cubicBezTo>
                    <a:lnTo>
                      <a:pt x="12" y="28"/>
                    </a:lnTo>
                    <a:close/>
                    <a:moveTo>
                      <a:pt x="49" y="47"/>
                    </a:moveTo>
                    <a:cubicBezTo>
                      <a:pt x="43" y="47"/>
                      <a:pt x="43" y="47"/>
                      <a:pt x="43" y="47"/>
                    </a:cubicBezTo>
                    <a:cubicBezTo>
                      <a:pt x="43" y="31"/>
                      <a:pt x="43" y="31"/>
                      <a:pt x="43" y="31"/>
                    </a:cubicBezTo>
                    <a:cubicBezTo>
                      <a:pt x="49" y="31"/>
                      <a:pt x="49" y="31"/>
                      <a:pt x="49" y="31"/>
                    </a:cubicBezTo>
                    <a:lnTo>
                      <a:pt x="49" y="47"/>
                    </a:lnTo>
                    <a:close/>
                    <a:moveTo>
                      <a:pt x="43" y="25"/>
                    </a:moveTo>
                    <a:cubicBezTo>
                      <a:pt x="43" y="22"/>
                      <a:pt x="43" y="22"/>
                      <a:pt x="43" y="22"/>
                    </a:cubicBezTo>
                    <a:cubicBezTo>
                      <a:pt x="43" y="20"/>
                      <a:pt x="44" y="19"/>
                      <a:pt x="46" y="19"/>
                    </a:cubicBezTo>
                    <a:cubicBezTo>
                      <a:pt x="48" y="19"/>
                      <a:pt x="49" y="20"/>
                      <a:pt x="49" y="22"/>
                    </a:cubicBezTo>
                    <a:cubicBezTo>
                      <a:pt x="49" y="25"/>
                      <a:pt x="49" y="25"/>
                      <a:pt x="49" y="25"/>
                    </a:cubicBezTo>
                    <a:lnTo>
                      <a:pt x="43" y="25"/>
                    </a:lnTo>
                    <a:close/>
                    <a:moveTo>
                      <a:pt x="18" y="16"/>
                    </a:moveTo>
                    <a:cubicBezTo>
                      <a:pt x="18" y="11"/>
                      <a:pt x="22" y="7"/>
                      <a:pt x="27" y="7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70" y="7"/>
                      <a:pt x="74" y="11"/>
                      <a:pt x="74" y="16"/>
                    </a:cubicBezTo>
                    <a:cubicBezTo>
                      <a:pt x="74" y="20"/>
                      <a:pt x="74" y="20"/>
                      <a:pt x="74" y="20"/>
                    </a:cubicBezTo>
                    <a:cubicBezTo>
                      <a:pt x="70" y="21"/>
                      <a:pt x="68" y="24"/>
                      <a:pt x="68" y="28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5" y="17"/>
                      <a:pt x="51" y="13"/>
                      <a:pt x="46" y="13"/>
                    </a:cubicBezTo>
                    <a:cubicBezTo>
                      <a:pt x="41" y="13"/>
                      <a:pt x="37" y="17"/>
                      <a:pt x="37" y="22"/>
                    </a:cubicBezTo>
                    <a:cubicBezTo>
                      <a:pt x="37" y="47"/>
                      <a:pt x="37" y="47"/>
                      <a:pt x="37" y="47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24" y="24"/>
                      <a:pt x="22" y="21"/>
                      <a:pt x="18" y="20"/>
                    </a:cubicBezTo>
                    <a:lnTo>
                      <a:pt x="18" y="16"/>
                    </a:lnTo>
                    <a:close/>
                    <a:moveTo>
                      <a:pt x="80" y="47"/>
                    </a:moveTo>
                    <a:cubicBezTo>
                      <a:pt x="74" y="47"/>
                      <a:pt x="74" y="47"/>
                      <a:pt x="74" y="47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80" y="38"/>
                      <a:pt x="80" y="38"/>
                      <a:pt x="80" y="38"/>
                    </a:cubicBezTo>
                    <a:lnTo>
                      <a:pt x="80" y="47"/>
                    </a:lnTo>
                    <a:close/>
                    <a:moveTo>
                      <a:pt x="77" y="25"/>
                    </a:moveTo>
                    <a:cubicBezTo>
                      <a:pt x="79" y="25"/>
                      <a:pt x="80" y="27"/>
                      <a:pt x="80" y="28"/>
                    </a:cubicBezTo>
                    <a:cubicBezTo>
                      <a:pt x="80" y="31"/>
                      <a:pt x="80" y="31"/>
                      <a:pt x="80" y="31"/>
                    </a:cubicBezTo>
                    <a:cubicBezTo>
                      <a:pt x="74" y="31"/>
                      <a:pt x="74" y="31"/>
                      <a:pt x="74" y="31"/>
                    </a:cubicBezTo>
                    <a:cubicBezTo>
                      <a:pt x="74" y="28"/>
                      <a:pt x="74" y="28"/>
                      <a:pt x="74" y="28"/>
                    </a:cubicBezTo>
                    <a:cubicBezTo>
                      <a:pt x="74" y="27"/>
                      <a:pt x="75" y="25"/>
                      <a:pt x="77" y="25"/>
                    </a:cubicBezTo>
                    <a:moveTo>
                      <a:pt x="89" y="47"/>
                    </a:moveTo>
                    <a:cubicBezTo>
                      <a:pt x="86" y="47"/>
                      <a:pt x="86" y="47"/>
                      <a:pt x="86" y="47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4"/>
                      <a:pt x="84" y="21"/>
                      <a:pt x="80" y="2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5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19" y="0"/>
                      <a:pt x="12" y="7"/>
                      <a:pt x="12" y="16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8" y="21"/>
                      <a:pt x="6" y="24"/>
                      <a:pt x="6" y="28"/>
                    </a:cubicBezTo>
                    <a:cubicBezTo>
                      <a:pt x="6" y="47"/>
                      <a:pt x="6" y="47"/>
                      <a:pt x="6" y="47"/>
                    </a:cubicBezTo>
                    <a:cubicBezTo>
                      <a:pt x="3" y="47"/>
                      <a:pt x="3" y="47"/>
                      <a:pt x="3" y="47"/>
                    </a:cubicBezTo>
                    <a:cubicBezTo>
                      <a:pt x="1" y="47"/>
                      <a:pt x="0" y="48"/>
                      <a:pt x="0" y="50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0" y="89"/>
                      <a:pt x="1" y="90"/>
                      <a:pt x="3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6" y="135"/>
                      <a:pt x="7" y="137"/>
                      <a:pt x="9" y="137"/>
                    </a:cubicBezTo>
                    <a:cubicBezTo>
                      <a:pt x="83" y="137"/>
                      <a:pt x="83" y="137"/>
                      <a:pt x="83" y="137"/>
                    </a:cubicBezTo>
                    <a:cubicBezTo>
                      <a:pt x="85" y="137"/>
                      <a:pt x="86" y="135"/>
                      <a:pt x="86" y="134"/>
                    </a:cubicBezTo>
                    <a:cubicBezTo>
                      <a:pt x="86" y="90"/>
                      <a:pt x="86" y="90"/>
                      <a:pt x="86" y="90"/>
                    </a:cubicBezTo>
                    <a:cubicBezTo>
                      <a:pt x="89" y="90"/>
                      <a:pt x="89" y="90"/>
                      <a:pt x="89" y="90"/>
                    </a:cubicBezTo>
                    <a:cubicBezTo>
                      <a:pt x="91" y="90"/>
                      <a:pt x="92" y="89"/>
                      <a:pt x="92" y="87"/>
                    </a:cubicBezTo>
                    <a:cubicBezTo>
                      <a:pt x="92" y="50"/>
                      <a:pt x="92" y="50"/>
                      <a:pt x="92" y="50"/>
                    </a:cubicBezTo>
                    <a:cubicBezTo>
                      <a:pt x="92" y="48"/>
                      <a:pt x="91" y="47"/>
                      <a:pt x="89" y="47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4" name="Freeform 235">
                <a:extLst>
                  <a:ext uri="{FF2B5EF4-FFF2-40B4-BE49-F238E27FC236}">
                    <a16:creationId xmlns:a16="http://schemas.microsoft.com/office/drawing/2014/main" id="{40A566B5-B33F-C3D0-42BC-8F848D223D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79661" y="1571727"/>
                <a:ext cx="185738" cy="182563"/>
              </a:xfrm>
              <a:custGeom>
                <a:avLst/>
                <a:gdLst/>
                <a:ahLst/>
                <a:cxnLst>
                  <a:cxn ang="0">
                    <a:pos x="22" y="37"/>
                  </a:cxn>
                  <a:cxn ang="0">
                    <a:pos x="6" y="21"/>
                  </a:cxn>
                  <a:cxn ang="0">
                    <a:pos x="22" y="6"/>
                  </a:cxn>
                  <a:cxn ang="0">
                    <a:pos x="37" y="21"/>
                  </a:cxn>
                  <a:cxn ang="0">
                    <a:pos x="22" y="37"/>
                  </a:cxn>
                  <a:cxn ang="0">
                    <a:pos x="22" y="0"/>
                  </a:cxn>
                  <a:cxn ang="0">
                    <a:pos x="0" y="21"/>
                  </a:cxn>
                  <a:cxn ang="0">
                    <a:pos x="22" y="43"/>
                  </a:cxn>
                  <a:cxn ang="0">
                    <a:pos x="44" y="21"/>
                  </a:cxn>
                  <a:cxn ang="0">
                    <a:pos x="22" y="0"/>
                  </a:cxn>
                </a:cxnLst>
                <a:rect l="0" t="0" r="r" b="b"/>
                <a:pathLst>
                  <a:path w="44" h="43">
                    <a:moveTo>
                      <a:pt x="22" y="37"/>
                    </a:moveTo>
                    <a:cubicBezTo>
                      <a:pt x="13" y="37"/>
                      <a:pt x="6" y="30"/>
                      <a:pt x="6" y="21"/>
                    </a:cubicBezTo>
                    <a:cubicBezTo>
                      <a:pt x="6" y="13"/>
                      <a:pt x="13" y="6"/>
                      <a:pt x="22" y="6"/>
                    </a:cubicBezTo>
                    <a:cubicBezTo>
                      <a:pt x="31" y="6"/>
                      <a:pt x="37" y="13"/>
                      <a:pt x="37" y="21"/>
                    </a:cubicBezTo>
                    <a:cubicBezTo>
                      <a:pt x="37" y="30"/>
                      <a:pt x="31" y="37"/>
                      <a:pt x="22" y="37"/>
                    </a:cubicBezTo>
                    <a:moveTo>
                      <a:pt x="22" y="0"/>
                    </a:moveTo>
                    <a:cubicBezTo>
                      <a:pt x="10" y="0"/>
                      <a:pt x="0" y="10"/>
                      <a:pt x="0" y="21"/>
                    </a:cubicBezTo>
                    <a:cubicBezTo>
                      <a:pt x="0" y="33"/>
                      <a:pt x="10" y="43"/>
                      <a:pt x="22" y="43"/>
                    </a:cubicBezTo>
                    <a:cubicBezTo>
                      <a:pt x="34" y="43"/>
                      <a:pt x="44" y="33"/>
                      <a:pt x="44" y="21"/>
                    </a:cubicBezTo>
                    <a:cubicBezTo>
                      <a:pt x="44" y="10"/>
                      <a:pt x="34" y="0"/>
                      <a:pt x="22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5" name="Freeform 236">
                <a:extLst>
                  <a:ext uri="{FF2B5EF4-FFF2-40B4-BE49-F238E27FC236}">
                    <a16:creationId xmlns:a16="http://schemas.microsoft.com/office/drawing/2014/main" id="{8B51DBD0-FCAA-66BC-2C5F-B0A89B168E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03499" y="1571727"/>
                <a:ext cx="263525" cy="207963"/>
              </a:xfrm>
              <a:custGeom>
                <a:avLst/>
                <a:gdLst/>
                <a:ahLst/>
                <a:cxnLst>
                  <a:cxn ang="0">
                    <a:pos x="56" y="28"/>
                  </a:cxn>
                  <a:cxn ang="0">
                    <a:pos x="53" y="31"/>
                  </a:cxn>
                  <a:cxn ang="0">
                    <a:pos x="28" y="31"/>
                  </a:cxn>
                  <a:cxn ang="0">
                    <a:pos x="26" y="32"/>
                  </a:cxn>
                  <a:cxn ang="0">
                    <a:pos x="19" y="39"/>
                  </a:cxn>
                  <a:cxn ang="0">
                    <a:pos x="19" y="34"/>
                  </a:cxn>
                  <a:cxn ang="0">
                    <a:pos x="15" y="31"/>
                  </a:cxn>
                  <a:cxn ang="0">
                    <a:pos x="9" y="31"/>
                  </a:cxn>
                  <a:cxn ang="0">
                    <a:pos x="6" y="28"/>
                  </a:cxn>
                  <a:cxn ang="0">
                    <a:pos x="6" y="9"/>
                  </a:cxn>
                  <a:cxn ang="0">
                    <a:pos x="9" y="6"/>
                  </a:cxn>
                  <a:cxn ang="0">
                    <a:pos x="53" y="6"/>
                  </a:cxn>
                  <a:cxn ang="0">
                    <a:pos x="56" y="9"/>
                  </a:cxn>
                  <a:cxn ang="0">
                    <a:pos x="56" y="28"/>
                  </a:cxn>
                  <a:cxn ang="0">
                    <a:pos x="53" y="0"/>
                  </a:cxn>
                  <a:cxn ang="0">
                    <a:pos x="9" y="0"/>
                  </a:cxn>
                  <a:cxn ang="0">
                    <a:pos x="0" y="9"/>
                  </a:cxn>
                  <a:cxn ang="0">
                    <a:pos x="0" y="28"/>
                  </a:cxn>
                  <a:cxn ang="0">
                    <a:pos x="9" y="37"/>
                  </a:cxn>
                  <a:cxn ang="0">
                    <a:pos x="12" y="37"/>
                  </a:cxn>
                  <a:cxn ang="0">
                    <a:pos x="12" y="46"/>
                  </a:cxn>
                  <a:cxn ang="0">
                    <a:pos x="15" y="49"/>
                  </a:cxn>
                  <a:cxn ang="0">
                    <a:pos x="18" y="48"/>
                  </a:cxn>
                  <a:cxn ang="0">
                    <a:pos x="29" y="37"/>
                  </a:cxn>
                  <a:cxn ang="0">
                    <a:pos x="53" y="37"/>
                  </a:cxn>
                  <a:cxn ang="0">
                    <a:pos x="62" y="28"/>
                  </a:cxn>
                  <a:cxn ang="0">
                    <a:pos x="62" y="9"/>
                  </a:cxn>
                  <a:cxn ang="0">
                    <a:pos x="53" y="0"/>
                  </a:cxn>
                </a:cxnLst>
                <a:rect l="0" t="0" r="r" b="b"/>
                <a:pathLst>
                  <a:path w="62" h="49">
                    <a:moveTo>
                      <a:pt x="56" y="28"/>
                    </a:moveTo>
                    <a:cubicBezTo>
                      <a:pt x="56" y="29"/>
                      <a:pt x="54" y="31"/>
                      <a:pt x="53" y="31"/>
                    </a:cubicBezTo>
                    <a:cubicBezTo>
                      <a:pt x="28" y="31"/>
                      <a:pt x="28" y="31"/>
                      <a:pt x="28" y="31"/>
                    </a:cubicBezTo>
                    <a:cubicBezTo>
                      <a:pt x="27" y="31"/>
                      <a:pt x="26" y="31"/>
                      <a:pt x="26" y="32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4"/>
                      <a:pt x="19" y="34"/>
                      <a:pt x="19" y="34"/>
                    </a:cubicBezTo>
                    <a:cubicBezTo>
                      <a:pt x="19" y="32"/>
                      <a:pt x="17" y="31"/>
                      <a:pt x="15" y="31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8" y="31"/>
                      <a:pt x="6" y="29"/>
                      <a:pt x="6" y="28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7"/>
                      <a:pt x="8" y="6"/>
                      <a:pt x="9" y="6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4" y="6"/>
                      <a:pt x="56" y="7"/>
                      <a:pt x="56" y="9"/>
                    </a:cubicBezTo>
                    <a:lnTo>
                      <a:pt x="56" y="28"/>
                    </a:lnTo>
                    <a:close/>
                    <a:moveTo>
                      <a:pt x="53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3"/>
                      <a:pt x="4" y="37"/>
                      <a:pt x="9" y="37"/>
                    </a:cubicBezTo>
                    <a:cubicBezTo>
                      <a:pt x="12" y="37"/>
                      <a:pt x="12" y="37"/>
                      <a:pt x="12" y="37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2" y="48"/>
                      <a:pt x="14" y="49"/>
                      <a:pt x="15" y="49"/>
                    </a:cubicBezTo>
                    <a:cubicBezTo>
                      <a:pt x="16" y="49"/>
                      <a:pt x="17" y="49"/>
                      <a:pt x="18" y="4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53" y="37"/>
                      <a:pt x="53" y="37"/>
                      <a:pt x="53" y="37"/>
                    </a:cubicBezTo>
                    <a:cubicBezTo>
                      <a:pt x="58" y="37"/>
                      <a:pt x="62" y="33"/>
                      <a:pt x="62" y="2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2" y="4"/>
                      <a:pt x="58" y="0"/>
                      <a:pt x="53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6" name="Rectangle 237">
                <a:extLst>
                  <a:ext uri="{FF2B5EF4-FFF2-40B4-BE49-F238E27FC236}">
                    <a16:creationId xmlns:a16="http://schemas.microsoft.com/office/drawing/2014/main" id="{A4CE516D-2973-795E-35EA-663E172C9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6999" y="1635227"/>
                <a:ext cx="30163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7" name="Rectangle 238">
                <a:extLst>
                  <a:ext uri="{FF2B5EF4-FFF2-40B4-BE49-F238E27FC236}">
                    <a16:creationId xmlns:a16="http://schemas.microsoft.com/office/drawing/2014/main" id="{C5E0EA0D-3757-5304-229B-6A2FF1089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361" y="1635227"/>
                <a:ext cx="254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8" name="Rectangle 239">
                <a:extLst>
                  <a:ext uri="{FF2B5EF4-FFF2-40B4-BE49-F238E27FC236}">
                    <a16:creationId xmlns:a16="http://schemas.microsoft.com/office/drawing/2014/main" id="{D6C98A5A-2C35-2F91-50A0-82D681237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2561" y="1635227"/>
                <a:ext cx="254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0DF441-4DFE-F04B-57FC-D82D0C3DC035}"/>
                </a:ext>
              </a:extLst>
            </p:cNvPr>
            <p:cNvGrpSpPr/>
            <p:nvPr/>
          </p:nvGrpSpPr>
          <p:grpSpPr>
            <a:xfrm>
              <a:off x="8097919" y="2173201"/>
              <a:ext cx="504916" cy="503900"/>
              <a:chOff x="7466011" y="1571727"/>
              <a:chExt cx="788988" cy="787400"/>
            </a:xfrm>
          </p:grpSpPr>
          <p:sp>
            <p:nvSpPr>
              <p:cNvPr id="47" name="Freeform 249">
                <a:extLst>
                  <a:ext uri="{FF2B5EF4-FFF2-40B4-BE49-F238E27FC236}">
                    <a16:creationId xmlns:a16="http://schemas.microsoft.com/office/drawing/2014/main" id="{996DBDBF-9837-06F8-BB18-7494632E602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466011" y="1571727"/>
                <a:ext cx="788988" cy="787400"/>
              </a:xfrm>
              <a:custGeom>
                <a:avLst/>
                <a:gdLst/>
                <a:ahLst/>
                <a:cxnLst>
                  <a:cxn ang="0">
                    <a:pos x="180" y="156"/>
                  </a:cxn>
                  <a:cxn ang="0">
                    <a:pos x="138" y="179"/>
                  </a:cxn>
                  <a:cxn ang="0">
                    <a:pos x="96" y="156"/>
                  </a:cxn>
                  <a:cxn ang="0">
                    <a:pos x="96" y="107"/>
                  </a:cxn>
                  <a:cxn ang="0">
                    <a:pos x="138" y="84"/>
                  </a:cxn>
                  <a:cxn ang="0">
                    <a:pos x="180" y="107"/>
                  </a:cxn>
                  <a:cxn ang="0">
                    <a:pos x="180" y="156"/>
                  </a:cxn>
                  <a:cxn ang="0">
                    <a:pos x="51" y="78"/>
                  </a:cxn>
                  <a:cxn ang="0">
                    <a:pos x="51" y="30"/>
                  </a:cxn>
                  <a:cxn ang="0">
                    <a:pos x="93" y="6"/>
                  </a:cxn>
                  <a:cxn ang="0">
                    <a:pos x="135" y="30"/>
                  </a:cxn>
                  <a:cxn ang="0">
                    <a:pos x="135" y="78"/>
                  </a:cxn>
                  <a:cxn ang="0">
                    <a:pos x="93" y="102"/>
                  </a:cxn>
                  <a:cxn ang="0">
                    <a:pos x="51" y="78"/>
                  </a:cxn>
                  <a:cxn ang="0">
                    <a:pos x="90" y="156"/>
                  </a:cxn>
                  <a:cxn ang="0">
                    <a:pos x="48" y="179"/>
                  </a:cxn>
                  <a:cxn ang="0">
                    <a:pos x="6" y="156"/>
                  </a:cxn>
                  <a:cxn ang="0">
                    <a:pos x="6" y="107"/>
                  </a:cxn>
                  <a:cxn ang="0">
                    <a:pos x="48" y="84"/>
                  </a:cxn>
                  <a:cxn ang="0">
                    <a:pos x="90" y="107"/>
                  </a:cxn>
                  <a:cxn ang="0">
                    <a:pos x="90" y="156"/>
                  </a:cxn>
                  <a:cxn ang="0">
                    <a:pos x="184" y="102"/>
                  </a:cxn>
                  <a:cxn ang="0">
                    <a:pos x="141" y="78"/>
                  </a:cxn>
                  <a:cxn ang="0">
                    <a:pos x="141" y="28"/>
                  </a:cxn>
                  <a:cxn ang="0">
                    <a:pos x="139" y="25"/>
                  </a:cxn>
                  <a:cxn ang="0">
                    <a:pos x="95" y="0"/>
                  </a:cxn>
                  <a:cxn ang="0">
                    <a:pos x="92" y="0"/>
                  </a:cxn>
                  <a:cxn ang="0">
                    <a:pos x="47" y="25"/>
                  </a:cxn>
                  <a:cxn ang="0">
                    <a:pos x="45" y="28"/>
                  </a:cxn>
                  <a:cxn ang="0">
                    <a:pos x="45" y="78"/>
                  </a:cxn>
                  <a:cxn ang="0">
                    <a:pos x="2" y="102"/>
                  </a:cxn>
                  <a:cxn ang="0">
                    <a:pos x="0" y="105"/>
                  </a:cxn>
                  <a:cxn ang="0">
                    <a:pos x="0" y="158"/>
                  </a:cxn>
                  <a:cxn ang="0">
                    <a:pos x="2" y="160"/>
                  </a:cxn>
                  <a:cxn ang="0">
                    <a:pos x="47" y="185"/>
                  </a:cxn>
                  <a:cxn ang="0">
                    <a:pos x="50" y="185"/>
                  </a:cxn>
                  <a:cxn ang="0">
                    <a:pos x="93" y="161"/>
                  </a:cxn>
                  <a:cxn ang="0">
                    <a:pos x="136" y="185"/>
                  </a:cxn>
                  <a:cxn ang="0">
                    <a:pos x="139" y="185"/>
                  </a:cxn>
                  <a:cxn ang="0">
                    <a:pos x="184" y="160"/>
                  </a:cxn>
                  <a:cxn ang="0">
                    <a:pos x="186" y="158"/>
                  </a:cxn>
                  <a:cxn ang="0">
                    <a:pos x="186" y="105"/>
                  </a:cxn>
                  <a:cxn ang="0">
                    <a:pos x="184" y="102"/>
                  </a:cxn>
                </a:cxnLst>
                <a:rect l="0" t="0" r="r" b="b"/>
                <a:pathLst>
                  <a:path w="186" h="186">
                    <a:moveTo>
                      <a:pt x="180" y="156"/>
                    </a:moveTo>
                    <a:cubicBezTo>
                      <a:pt x="138" y="179"/>
                      <a:pt x="138" y="179"/>
                      <a:pt x="138" y="179"/>
                    </a:cubicBezTo>
                    <a:cubicBezTo>
                      <a:pt x="96" y="156"/>
                      <a:pt x="96" y="156"/>
                      <a:pt x="96" y="156"/>
                    </a:cubicBezTo>
                    <a:cubicBezTo>
                      <a:pt x="96" y="107"/>
                      <a:pt x="96" y="107"/>
                      <a:pt x="96" y="107"/>
                    </a:cubicBezTo>
                    <a:cubicBezTo>
                      <a:pt x="138" y="84"/>
                      <a:pt x="138" y="84"/>
                      <a:pt x="138" y="84"/>
                    </a:cubicBezTo>
                    <a:cubicBezTo>
                      <a:pt x="180" y="107"/>
                      <a:pt x="180" y="107"/>
                      <a:pt x="180" y="107"/>
                    </a:cubicBezTo>
                    <a:lnTo>
                      <a:pt x="180" y="156"/>
                    </a:lnTo>
                    <a:close/>
                    <a:moveTo>
                      <a:pt x="51" y="78"/>
                    </a:moveTo>
                    <a:cubicBezTo>
                      <a:pt x="51" y="30"/>
                      <a:pt x="51" y="30"/>
                      <a:pt x="51" y="30"/>
                    </a:cubicBezTo>
                    <a:cubicBezTo>
                      <a:pt x="93" y="6"/>
                      <a:pt x="93" y="6"/>
                      <a:pt x="93" y="6"/>
                    </a:cubicBezTo>
                    <a:cubicBezTo>
                      <a:pt x="135" y="30"/>
                      <a:pt x="135" y="30"/>
                      <a:pt x="135" y="30"/>
                    </a:cubicBezTo>
                    <a:cubicBezTo>
                      <a:pt x="135" y="78"/>
                      <a:pt x="135" y="78"/>
                      <a:pt x="135" y="78"/>
                    </a:cubicBezTo>
                    <a:cubicBezTo>
                      <a:pt x="93" y="102"/>
                      <a:pt x="93" y="102"/>
                      <a:pt x="93" y="102"/>
                    </a:cubicBezTo>
                    <a:lnTo>
                      <a:pt x="51" y="78"/>
                    </a:lnTo>
                    <a:close/>
                    <a:moveTo>
                      <a:pt x="90" y="156"/>
                    </a:moveTo>
                    <a:cubicBezTo>
                      <a:pt x="48" y="179"/>
                      <a:pt x="48" y="179"/>
                      <a:pt x="48" y="179"/>
                    </a:cubicBezTo>
                    <a:cubicBezTo>
                      <a:pt x="6" y="156"/>
                      <a:pt x="6" y="156"/>
                      <a:pt x="6" y="156"/>
                    </a:cubicBezTo>
                    <a:cubicBezTo>
                      <a:pt x="6" y="107"/>
                      <a:pt x="6" y="107"/>
                      <a:pt x="6" y="107"/>
                    </a:cubicBezTo>
                    <a:cubicBezTo>
                      <a:pt x="48" y="84"/>
                      <a:pt x="48" y="84"/>
                      <a:pt x="48" y="84"/>
                    </a:cubicBezTo>
                    <a:cubicBezTo>
                      <a:pt x="90" y="107"/>
                      <a:pt x="90" y="107"/>
                      <a:pt x="90" y="107"/>
                    </a:cubicBezTo>
                    <a:lnTo>
                      <a:pt x="90" y="156"/>
                    </a:lnTo>
                    <a:close/>
                    <a:moveTo>
                      <a:pt x="184" y="102"/>
                    </a:moveTo>
                    <a:cubicBezTo>
                      <a:pt x="141" y="78"/>
                      <a:pt x="141" y="78"/>
                      <a:pt x="141" y="78"/>
                    </a:cubicBezTo>
                    <a:cubicBezTo>
                      <a:pt x="141" y="28"/>
                      <a:pt x="141" y="28"/>
                      <a:pt x="141" y="28"/>
                    </a:cubicBezTo>
                    <a:cubicBezTo>
                      <a:pt x="141" y="27"/>
                      <a:pt x="140" y="26"/>
                      <a:pt x="139" y="25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4" y="0"/>
                      <a:pt x="92" y="0"/>
                      <a:pt x="92" y="0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26"/>
                      <a:pt x="45" y="27"/>
                      <a:pt x="45" y="28"/>
                    </a:cubicBezTo>
                    <a:cubicBezTo>
                      <a:pt x="45" y="78"/>
                      <a:pt x="45" y="78"/>
                      <a:pt x="45" y="78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3"/>
                      <a:pt x="0" y="104"/>
                      <a:pt x="0" y="105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59"/>
                      <a:pt x="1" y="160"/>
                      <a:pt x="2" y="160"/>
                    </a:cubicBezTo>
                    <a:cubicBezTo>
                      <a:pt x="47" y="185"/>
                      <a:pt x="47" y="185"/>
                      <a:pt x="47" y="185"/>
                    </a:cubicBezTo>
                    <a:cubicBezTo>
                      <a:pt x="48" y="186"/>
                      <a:pt x="49" y="186"/>
                      <a:pt x="50" y="185"/>
                    </a:cubicBezTo>
                    <a:cubicBezTo>
                      <a:pt x="93" y="161"/>
                      <a:pt x="93" y="161"/>
                      <a:pt x="93" y="161"/>
                    </a:cubicBezTo>
                    <a:cubicBezTo>
                      <a:pt x="136" y="185"/>
                      <a:pt x="136" y="185"/>
                      <a:pt x="136" y="185"/>
                    </a:cubicBezTo>
                    <a:cubicBezTo>
                      <a:pt x="137" y="186"/>
                      <a:pt x="138" y="186"/>
                      <a:pt x="139" y="185"/>
                    </a:cubicBezTo>
                    <a:cubicBezTo>
                      <a:pt x="184" y="160"/>
                      <a:pt x="184" y="160"/>
                      <a:pt x="184" y="160"/>
                    </a:cubicBezTo>
                    <a:cubicBezTo>
                      <a:pt x="185" y="160"/>
                      <a:pt x="186" y="159"/>
                      <a:pt x="186" y="158"/>
                    </a:cubicBezTo>
                    <a:cubicBezTo>
                      <a:pt x="186" y="105"/>
                      <a:pt x="186" y="105"/>
                      <a:pt x="186" y="105"/>
                    </a:cubicBezTo>
                    <a:cubicBezTo>
                      <a:pt x="186" y="104"/>
                      <a:pt x="185" y="103"/>
                      <a:pt x="184" y="102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48" name="Freeform 250">
                <a:extLst>
                  <a:ext uri="{FF2B5EF4-FFF2-40B4-BE49-F238E27FC236}">
                    <a16:creationId xmlns:a16="http://schemas.microsoft.com/office/drawing/2014/main" id="{D4D05153-14A0-0748-E286-51EAD2557E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10499" y="1647927"/>
                <a:ext cx="104775" cy="317500"/>
              </a:xfrm>
              <a:custGeom>
                <a:avLst/>
                <a:gdLst/>
                <a:ahLst/>
                <a:cxnLst>
                  <a:cxn ang="0">
                    <a:pos x="12" y="67"/>
                  </a:cxn>
                  <a:cxn ang="0">
                    <a:pos x="6" y="61"/>
                  </a:cxn>
                  <a:cxn ang="0">
                    <a:pos x="12" y="19"/>
                  </a:cxn>
                  <a:cxn ang="0">
                    <a:pos x="12" y="19"/>
                  </a:cxn>
                  <a:cxn ang="0">
                    <a:pos x="18" y="61"/>
                  </a:cxn>
                  <a:cxn ang="0">
                    <a:pos x="12" y="67"/>
                  </a:cxn>
                  <a:cxn ang="0">
                    <a:pos x="17" y="7"/>
                  </a:cxn>
                  <a:cxn ang="0">
                    <a:pos x="13" y="13"/>
                  </a:cxn>
                  <a:cxn ang="0">
                    <a:pos x="11" y="13"/>
                  </a:cxn>
                  <a:cxn ang="0">
                    <a:pos x="7" y="7"/>
                  </a:cxn>
                  <a:cxn ang="0">
                    <a:pos x="17" y="7"/>
                  </a:cxn>
                  <a:cxn ang="0">
                    <a:pos x="24" y="62"/>
                  </a:cxn>
                  <a:cxn ang="0">
                    <a:pos x="18" y="17"/>
                  </a:cxn>
                  <a:cxn ang="0">
                    <a:pos x="23" y="9"/>
                  </a:cxn>
                  <a:cxn ang="0">
                    <a:pos x="23" y="8"/>
                  </a:cxn>
                  <a:cxn ang="0">
                    <a:pos x="19" y="1"/>
                  </a:cxn>
                  <a:cxn ang="0">
                    <a:pos x="17" y="0"/>
                  </a:cxn>
                  <a:cxn ang="0">
                    <a:pos x="7" y="0"/>
                  </a:cxn>
                  <a:cxn ang="0">
                    <a:pos x="0" y="7"/>
                  </a:cxn>
                  <a:cxn ang="0">
                    <a:pos x="1" y="8"/>
                  </a:cxn>
                  <a:cxn ang="0">
                    <a:pos x="1" y="9"/>
                  </a:cxn>
                  <a:cxn ang="0">
                    <a:pos x="6" y="17"/>
                  </a:cxn>
                  <a:cxn ang="0">
                    <a:pos x="0" y="62"/>
                  </a:cxn>
                  <a:cxn ang="0">
                    <a:pos x="1" y="65"/>
                  </a:cxn>
                  <a:cxn ang="0">
                    <a:pos x="10" y="74"/>
                  </a:cxn>
                  <a:cxn ang="0">
                    <a:pos x="14" y="74"/>
                  </a:cxn>
                  <a:cxn ang="0">
                    <a:pos x="23" y="65"/>
                  </a:cxn>
                  <a:cxn ang="0">
                    <a:pos x="24" y="62"/>
                  </a:cxn>
                </a:cxnLst>
                <a:rect l="0" t="0" r="r" b="b"/>
                <a:pathLst>
                  <a:path w="25" h="75">
                    <a:moveTo>
                      <a:pt x="12" y="67"/>
                    </a:moveTo>
                    <a:cubicBezTo>
                      <a:pt x="6" y="61"/>
                      <a:pt x="6" y="61"/>
                      <a:pt x="6" y="61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8" y="61"/>
                      <a:pt x="18" y="61"/>
                      <a:pt x="18" y="61"/>
                    </a:cubicBezTo>
                    <a:lnTo>
                      <a:pt x="12" y="67"/>
                    </a:lnTo>
                    <a:close/>
                    <a:moveTo>
                      <a:pt x="17" y="7"/>
                    </a:moveTo>
                    <a:cubicBezTo>
                      <a:pt x="13" y="13"/>
                      <a:pt x="13" y="13"/>
                      <a:pt x="13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7" y="7"/>
                      <a:pt x="7" y="7"/>
                      <a:pt x="7" y="7"/>
                    </a:cubicBezTo>
                    <a:lnTo>
                      <a:pt x="17" y="7"/>
                    </a:lnTo>
                    <a:close/>
                    <a:moveTo>
                      <a:pt x="24" y="62"/>
                    </a:moveTo>
                    <a:cubicBezTo>
                      <a:pt x="18" y="17"/>
                      <a:pt x="18" y="17"/>
                      <a:pt x="18" y="17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3" y="9"/>
                      <a:pt x="23" y="8"/>
                      <a:pt x="23" y="8"/>
                    </a:cubicBezTo>
                    <a:cubicBezTo>
                      <a:pt x="24" y="5"/>
                      <a:pt x="22" y="1"/>
                      <a:pt x="19" y="1"/>
                    </a:cubicBezTo>
                    <a:cubicBezTo>
                      <a:pt x="18" y="0"/>
                      <a:pt x="18" y="0"/>
                      <a:pt x="1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7"/>
                      <a:pt x="1" y="8"/>
                      <a:pt x="1" y="8"/>
                    </a:cubicBezTo>
                    <a:cubicBezTo>
                      <a:pt x="1" y="8"/>
                      <a:pt x="1" y="9"/>
                      <a:pt x="1" y="9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63"/>
                      <a:pt x="0" y="64"/>
                      <a:pt x="1" y="65"/>
                    </a:cubicBezTo>
                    <a:cubicBezTo>
                      <a:pt x="10" y="74"/>
                      <a:pt x="10" y="74"/>
                      <a:pt x="10" y="74"/>
                    </a:cubicBezTo>
                    <a:cubicBezTo>
                      <a:pt x="11" y="75"/>
                      <a:pt x="13" y="75"/>
                      <a:pt x="14" y="74"/>
                    </a:cubicBezTo>
                    <a:cubicBezTo>
                      <a:pt x="23" y="65"/>
                      <a:pt x="23" y="65"/>
                      <a:pt x="23" y="65"/>
                    </a:cubicBezTo>
                    <a:cubicBezTo>
                      <a:pt x="24" y="64"/>
                      <a:pt x="25" y="63"/>
                      <a:pt x="24" y="62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49" name="Freeform 251">
                <a:extLst>
                  <a:ext uri="{FF2B5EF4-FFF2-40B4-BE49-F238E27FC236}">
                    <a16:creationId xmlns:a16="http://schemas.microsoft.com/office/drawing/2014/main" id="{27777489-BCF6-8CB6-BDA3-1BFE9DF1D6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48574" y="2041627"/>
                <a:ext cx="174625" cy="187325"/>
              </a:xfrm>
              <a:custGeom>
                <a:avLst/>
                <a:gdLst/>
                <a:ahLst/>
                <a:cxnLst>
                  <a:cxn ang="0">
                    <a:pos x="35" y="25"/>
                  </a:cxn>
                  <a:cxn ang="0">
                    <a:pos x="7" y="25"/>
                  </a:cxn>
                  <a:cxn ang="0">
                    <a:pos x="7" y="6"/>
                  </a:cxn>
                  <a:cxn ang="0">
                    <a:pos x="35" y="6"/>
                  </a:cxn>
                  <a:cxn ang="0">
                    <a:pos x="35" y="25"/>
                  </a:cxn>
                  <a:cxn ang="0">
                    <a:pos x="15" y="37"/>
                  </a:cxn>
                  <a:cxn ang="0">
                    <a:pos x="18" y="31"/>
                  </a:cxn>
                  <a:cxn ang="0">
                    <a:pos x="23" y="31"/>
                  </a:cxn>
                  <a:cxn ang="0">
                    <a:pos x="26" y="37"/>
                  </a:cxn>
                  <a:cxn ang="0">
                    <a:pos x="15" y="37"/>
                  </a:cxn>
                  <a:cxn ang="0">
                    <a:pos x="3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28"/>
                  </a:cxn>
                  <a:cxn ang="0">
                    <a:pos x="4" y="31"/>
                  </a:cxn>
                  <a:cxn ang="0">
                    <a:pos x="11" y="31"/>
                  </a:cxn>
                  <a:cxn ang="0">
                    <a:pos x="7" y="39"/>
                  </a:cxn>
                  <a:cxn ang="0">
                    <a:pos x="8" y="43"/>
                  </a:cxn>
                  <a:cxn ang="0">
                    <a:pos x="10" y="44"/>
                  </a:cxn>
                  <a:cxn ang="0">
                    <a:pos x="31" y="44"/>
                  </a:cxn>
                  <a:cxn ang="0">
                    <a:pos x="35" y="41"/>
                  </a:cxn>
                  <a:cxn ang="0">
                    <a:pos x="34" y="39"/>
                  </a:cxn>
                  <a:cxn ang="0">
                    <a:pos x="30" y="31"/>
                  </a:cxn>
                  <a:cxn ang="0">
                    <a:pos x="38" y="31"/>
                  </a:cxn>
                  <a:cxn ang="0">
                    <a:pos x="41" y="28"/>
                  </a:cxn>
                  <a:cxn ang="0">
                    <a:pos x="41" y="3"/>
                  </a:cxn>
                  <a:cxn ang="0">
                    <a:pos x="38" y="0"/>
                  </a:cxn>
                </a:cxnLst>
                <a:rect l="0" t="0" r="r" b="b"/>
                <a:pathLst>
                  <a:path w="41" h="44">
                    <a:moveTo>
                      <a:pt x="35" y="25"/>
                    </a:moveTo>
                    <a:cubicBezTo>
                      <a:pt x="7" y="25"/>
                      <a:pt x="7" y="25"/>
                      <a:pt x="7" y="25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35" y="6"/>
                      <a:pt x="35" y="6"/>
                      <a:pt x="35" y="6"/>
                    </a:cubicBezTo>
                    <a:lnTo>
                      <a:pt x="35" y="25"/>
                    </a:lnTo>
                    <a:close/>
                    <a:moveTo>
                      <a:pt x="15" y="37"/>
                    </a:moveTo>
                    <a:cubicBezTo>
                      <a:pt x="18" y="31"/>
                      <a:pt x="18" y="31"/>
                      <a:pt x="18" y="31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6" y="37"/>
                      <a:pt x="26" y="37"/>
                      <a:pt x="26" y="37"/>
                    </a:cubicBezTo>
                    <a:lnTo>
                      <a:pt x="15" y="37"/>
                    </a:lnTo>
                    <a:close/>
                    <a:moveTo>
                      <a:pt x="3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0"/>
                      <a:pt x="2" y="31"/>
                      <a:pt x="4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7" y="39"/>
                      <a:pt x="7" y="39"/>
                      <a:pt x="7" y="39"/>
                    </a:cubicBezTo>
                    <a:cubicBezTo>
                      <a:pt x="6" y="41"/>
                      <a:pt x="7" y="43"/>
                      <a:pt x="8" y="43"/>
                    </a:cubicBezTo>
                    <a:cubicBezTo>
                      <a:pt x="9" y="44"/>
                      <a:pt x="9" y="44"/>
                      <a:pt x="10" y="44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3" y="44"/>
                      <a:pt x="35" y="42"/>
                      <a:pt x="35" y="41"/>
                    </a:cubicBezTo>
                    <a:cubicBezTo>
                      <a:pt x="35" y="40"/>
                      <a:pt x="34" y="40"/>
                      <a:pt x="34" y="39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8" y="31"/>
                      <a:pt x="38" y="31"/>
                      <a:pt x="38" y="31"/>
                    </a:cubicBezTo>
                    <a:cubicBezTo>
                      <a:pt x="39" y="31"/>
                      <a:pt x="41" y="30"/>
                      <a:pt x="41" y="28"/>
                    </a:cubicBezTo>
                    <a:cubicBezTo>
                      <a:pt x="41" y="3"/>
                      <a:pt x="41" y="3"/>
                      <a:pt x="41" y="3"/>
                    </a:cubicBezTo>
                    <a:cubicBezTo>
                      <a:pt x="41" y="2"/>
                      <a:pt x="39" y="0"/>
                      <a:pt x="38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0" name="Freeform 252">
                <a:extLst>
                  <a:ext uri="{FF2B5EF4-FFF2-40B4-BE49-F238E27FC236}">
                    <a16:creationId xmlns:a16="http://schemas.microsoft.com/office/drawing/2014/main" id="{2CF194B5-CEC0-EDAA-0AE9-388E4EBB6E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8399" y="2067027"/>
                <a:ext cx="104775" cy="161925"/>
              </a:xfrm>
              <a:custGeom>
                <a:avLst/>
                <a:gdLst/>
                <a:ahLst/>
                <a:cxnLst>
                  <a:cxn ang="0">
                    <a:pos x="19" y="31"/>
                  </a:cxn>
                  <a:cxn ang="0">
                    <a:pos x="7" y="31"/>
                  </a:cxn>
                  <a:cxn ang="0">
                    <a:pos x="7" y="7"/>
                  </a:cxn>
                  <a:cxn ang="0">
                    <a:pos x="19" y="7"/>
                  </a:cxn>
                  <a:cxn ang="0">
                    <a:pos x="19" y="31"/>
                  </a:cxn>
                  <a:cxn ang="0">
                    <a:pos x="22" y="0"/>
                  </a:cxn>
                  <a:cxn ang="0">
                    <a:pos x="4" y="0"/>
                  </a:cxn>
                  <a:cxn ang="0">
                    <a:pos x="0" y="4"/>
                  </a:cxn>
                  <a:cxn ang="0">
                    <a:pos x="0" y="35"/>
                  </a:cxn>
                  <a:cxn ang="0">
                    <a:pos x="4" y="38"/>
                  </a:cxn>
                  <a:cxn ang="0">
                    <a:pos x="22" y="38"/>
                  </a:cxn>
                  <a:cxn ang="0">
                    <a:pos x="25" y="35"/>
                  </a:cxn>
                  <a:cxn ang="0">
                    <a:pos x="25" y="4"/>
                  </a:cxn>
                  <a:cxn ang="0">
                    <a:pos x="22" y="0"/>
                  </a:cxn>
                </a:cxnLst>
                <a:rect l="0" t="0" r="r" b="b"/>
                <a:pathLst>
                  <a:path w="25" h="38">
                    <a:moveTo>
                      <a:pt x="19" y="31"/>
                    </a:moveTo>
                    <a:cubicBezTo>
                      <a:pt x="7" y="31"/>
                      <a:pt x="7" y="31"/>
                      <a:pt x="7" y="31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9" y="7"/>
                      <a:pt x="19" y="7"/>
                      <a:pt x="19" y="7"/>
                    </a:cubicBezTo>
                    <a:lnTo>
                      <a:pt x="19" y="31"/>
                    </a:lnTo>
                    <a:close/>
                    <a:moveTo>
                      <a:pt x="22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2" y="38"/>
                      <a:pt x="4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4" y="38"/>
                      <a:pt x="25" y="36"/>
                      <a:pt x="25" y="35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5" y="2"/>
                      <a:pt x="24" y="0"/>
                      <a:pt x="22" y="0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1" name="Rectangle 253">
                <a:extLst>
                  <a:ext uri="{FF2B5EF4-FFF2-40B4-BE49-F238E27FC236}">
                    <a16:creationId xmlns:a16="http://schemas.microsoft.com/office/drawing/2014/main" id="{B8CD7E52-5AED-6BB2-8FC2-EFE1516EE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9674" y="2147990"/>
                <a:ext cx="25400" cy="25400"/>
              </a:xfrm>
              <a:prstGeom prst="rect">
                <a:avLst/>
              </a:prstGeom>
              <a:solidFill>
                <a:srgbClr val="28282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  <p:sp>
            <p:nvSpPr>
              <p:cNvPr id="52" name="Freeform 254">
                <a:extLst>
                  <a:ext uri="{FF2B5EF4-FFF2-40B4-BE49-F238E27FC236}">
                    <a16:creationId xmlns:a16="http://schemas.microsoft.com/office/drawing/2014/main" id="{29D83840-C597-162F-5C0B-3CBAB2E391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12099" y="1978127"/>
                <a:ext cx="274638" cy="250825"/>
              </a:xfrm>
              <a:custGeom>
                <a:avLst/>
                <a:gdLst/>
                <a:ahLst/>
                <a:cxnLst>
                  <a:cxn ang="0">
                    <a:pos x="59" y="28"/>
                  </a:cxn>
                  <a:cxn ang="0">
                    <a:pos x="7" y="28"/>
                  </a:cxn>
                  <a:cxn ang="0">
                    <a:pos x="7" y="18"/>
                  </a:cxn>
                  <a:cxn ang="0">
                    <a:pos x="59" y="18"/>
                  </a:cxn>
                  <a:cxn ang="0">
                    <a:pos x="59" y="28"/>
                  </a:cxn>
                  <a:cxn ang="0">
                    <a:pos x="28" y="34"/>
                  </a:cxn>
                  <a:cxn ang="0">
                    <a:pos x="38" y="34"/>
                  </a:cxn>
                  <a:cxn ang="0">
                    <a:pos x="38" y="40"/>
                  </a:cxn>
                  <a:cxn ang="0">
                    <a:pos x="28" y="40"/>
                  </a:cxn>
                  <a:cxn ang="0">
                    <a:pos x="28" y="34"/>
                  </a:cxn>
                  <a:cxn ang="0">
                    <a:pos x="59" y="52"/>
                  </a:cxn>
                  <a:cxn ang="0">
                    <a:pos x="7" y="52"/>
                  </a:cxn>
                  <a:cxn ang="0">
                    <a:pos x="7" y="34"/>
                  </a:cxn>
                  <a:cxn ang="0">
                    <a:pos x="22" y="34"/>
                  </a:cxn>
                  <a:cxn ang="0">
                    <a:pos x="22" y="43"/>
                  </a:cxn>
                  <a:cxn ang="0">
                    <a:pos x="25" y="46"/>
                  </a:cxn>
                  <a:cxn ang="0">
                    <a:pos x="41" y="46"/>
                  </a:cxn>
                  <a:cxn ang="0">
                    <a:pos x="44" y="43"/>
                  </a:cxn>
                  <a:cxn ang="0">
                    <a:pos x="44" y="34"/>
                  </a:cxn>
                  <a:cxn ang="0">
                    <a:pos x="59" y="34"/>
                  </a:cxn>
                  <a:cxn ang="0">
                    <a:pos x="59" y="52"/>
                  </a:cxn>
                  <a:cxn ang="0">
                    <a:pos x="25" y="9"/>
                  </a:cxn>
                  <a:cxn ang="0">
                    <a:pos x="28" y="6"/>
                  </a:cxn>
                  <a:cxn ang="0">
                    <a:pos x="38" y="6"/>
                  </a:cxn>
                  <a:cxn ang="0">
                    <a:pos x="41" y="9"/>
                  </a:cxn>
                  <a:cxn ang="0">
                    <a:pos x="41" y="12"/>
                  </a:cxn>
                  <a:cxn ang="0">
                    <a:pos x="25" y="12"/>
                  </a:cxn>
                  <a:cxn ang="0">
                    <a:pos x="25" y="9"/>
                  </a:cxn>
                  <a:cxn ang="0">
                    <a:pos x="62" y="12"/>
                  </a:cxn>
                  <a:cxn ang="0">
                    <a:pos x="47" y="12"/>
                  </a:cxn>
                  <a:cxn ang="0">
                    <a:pos x="47" y="9"/>
                  </a:cxn>
                  <a:cxn ang="0">
                    <a:pos x="38" y="0"/>
                  </a:cxn>
                  <a:cxn ang="0">
                    <a:pos x="28" y="0"/>
                  </a:cxn>
                  <a:cxn ang="0">
                    <a:pos x="19" y="9"/>
                  </a:cxn>
                  <a:cxn ang="0">
                    <a:pos x="19" y="12"/>
                  </a:cxn>
                  <a:cxn ang="0">
                    <a:pos x="3" y="12"/>
                  </a:cxn>
                  <a:cxn ang="0">
                    <a:pos x="0" y="15"/>
                  </a:cxn>
                  <a:cxn ang="0">
                    <a:pos x="0" y="56"/>
                  </a:cxn>
                  <a:cxn ang="0">
                    <a:pos x="3" y="59"/>
                  </a:cxn>
                  <a:cxn ang="0">
                    <a:pos x="62" y="59"/>
                  </a:cxn>
                  <a:cxn ang="0">
                    <a:pos x="65" y="56"/>
                  </a:cxn>
                  <a:cxn ang="0">
                    <a:pos x="65" y="15"/>
                  </a:cxn>
                  <a:cxn ang="0">
                    <a:pos x="62" y="12"/>
                  </a:cxn>
                </a:cxnLst>
                <a:rect l="0" t="0" r="r" b="b"/>
                <a:pathLst>
                  <a:path w="65" h="59">
                    <a:moveTo>
                      <a:pt x="59" y="28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59" y="18"/>
                      <a:pt x="59" y="18"/>
                      <a:pt x="59" y="18"/>
                    </a:cubicBezTo>
                    <a:lnTo>
                      <a:pt x="59" y="28"/>
                    </a:lnTo>
                    <a:close/>
                    <a:moveTo>
                      <a:pt x="28" y="34"/>
                    </a:moveTo>
                    <a:cubicBezTo>
                      <a:pt x="38" y="34"/>
                      <a:pt x="38" y="34"/>
                      <a:pt x="38" y="34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28" y="40"/>
                      <a:pt x="28" y="40"/>
                      <a:pt x="28" y="40"/>
                    </a:cubicBezTo>
                    <a:lnTo>
                      <a:pt x="28" y="34"/>
                    </a:lnTo>
                    <a:close/>
                    <a:moveTo>
                      <a:pt x="59" y="52"/>
                    </a:moveTo>
                    <a:cubicBezTo>
                      <a:pt x="7" y="52"/>
                      <a:pt x="7" y="52"/>
                      <a:pt x="7" y="5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5"/>
                      <a:pt x="23" y="46"/>
                      <a:pt x="25" y="46"/>
                    </a:cubicBezTo>
                    <a:cubicBezTo>
                      <a:pt x="41" y="46"/>
                      <a:pt x="41" y="46"/>
                      <a:pt x="41" y="46"/>
                    </a:cubicBezTo>
                    <a:cubicBezTo>
                      <a:pt x="42" y="46"/>
                      <a:pt x="44" y="45"/>
                      <a:pt x="44" y="43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59" y="34"/>
                      <a:pt x="59" y="34"/>
                      <a:pt x="59" y="34"/>
                    </a:cubicBezTo>
                    <a:lnTo>
                      <a:pt x="59" y="52"/>
                    </a:lnTo>
                    <a:close/>
                    <a:moveTo>
                      <a:pt x="25" y="9"/>
                    </a:moveTo>
                    <a:cubicBezTo>
                      <a:pt x="25" y="7"/>
                      <a:pt x="27" y="6"/>
                      <a:pt x="2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9" y="6"/>
                      <a:pt x="41" y="7"/>
                      <a:pt x="41" y="9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25" y="12"/>
                      <a:pt x="25" y="12"/>
                      <a:pt x="25" y="12"/>
                    </a:cubicBezTo>
                    <a:lnTo>
                      <a:pt x="25" y="9"/>
                    </a:lnTo>
                    <a:close/>
                    <a:moveTo>
                      <a:pt x="62" y="12"/>
                    </a:move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4"/>
                      <a:pt x="43" y="0"/>
                      <a:pt x="3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3" y="0"/>
                      <a:pt x="19" y="4"/>
                      <a:pt x="19" y="9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3" y="12"/>
                      <a:pt x="3" y="12"/>
                      <a:pt x="3" y="12"/>
                    </a:cubicBezTo>
                    <a:cubicBezTo>
                      <a:pt x="2" y="12"/>
                      <a:pt x="0" y="14"/>
                      <a:pt x="0" y="15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0" y="57"/>
                      <a:pt x="2" y="59"/>
                      <a:pt x="3" y="59"/>
                    </a:cubicBezTo>
                    <a:cubicBezTo>
                      <a:pt x="62" y="59"/>
                      <a:pt x="62" y="59"/>
                      <a:pt x="62" y="59"/>
                    </a:cubicBezTo>
                    <a:cubicBezTo>
                      <a:pt x="64" y="59"/>
                      <a:pt x="65" y="57"/>
                      <a:pt x="65" y="56"/>
                    </a:cubicBezTo>
                    <a:cubicBezTo>
                      <a:pt x="65" y="15"/>
                      <a:pt x="65" y="15"/>
                      <a:pt x="65" y="15"/>
                    </a:cubicBezTo>
                    <a:cubicBezTo>
                      <a:pt x="65" y="14"/>
                      <a:pt x="64" y="12"/>
                      <a:pt x="62" y="12"/>
                    </a:cubicBezTo>
                  </a:path>
                </a:pathLst>
              </a:custGeom>
              <a:solidFill>
                <a:srgbClr val="28282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b="1">
                  <a:latin typeface="Lora" pitchFamily="2" charset="0"/>
                </a:endParaRPr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AA88A89-34B2-725C-02F7-D69E1CF5B5AE}"/>
                </a:ext>
              </a:extLst>
            </p:cNvPr>
            <p:cNvSpPr txBox="1"/>
            <p:nvPr/>
          </p:nvSpPr>
          <p:spPr>
            <a:xfrm>
              <a:off x="744340" y="4001717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b="0" i="0" dirty="0">
                  <a:solidFill>
                    <a:srgbClr val="030712"/>
                  </a:solidFill>
                  <a:effectLst/>
                  <a:latin typeface="ui-sans-serif"/>
                </a:rPr>
                <a:t>Resource constraints in current CMKD approaches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7484647-24CF-27A8-8210-1D30AC6E1DCF}"/>
                </a:ext>
              </a:extLst>
            </p:cNvPr>
            <p:cNvSpPr txBox="1"/>
            <p:nvPr/>
          </p:nvSpPr>
          <p:spPr>
            <a:xfrm>
              <a:off x="3001790" y="4001717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>
                  <a:solidFill>
                    <a:srgbClr val="030712"/>
                  </a:solidFill>
                  <a:effectLst/>
                  <a:latin typeface="ui-sans-serif"/>
                </a:rPr>
                <a:t>Integration between CMKD and resource-aware computing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4CD8A1D-738D-0A5E-5B6A-613236440AC6}"/>
                </a:ext>
              </a:extLst>
            </p:cNvPr>
            <p:cNvSpPr txBox="1"/>
            <p:nvPr/>
          </p:nvSpPr>
          <p:spPr>
            <a:xfrm>
              <a:off x="5259240" y="4001717"/>
              <a:ext cx="1661615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dirty="0">
                  <a:effectLst/>
                  <a:latin typeface="__fkGroteskNeue_598ab8"/>
                </a:rPr>
                <a:t>Absence of standardized resource utilization metrics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5622D44-44DF-892F-2952-F2E623EC52D8}"/>
                </a:ext>
              </a:extLst>
            </p:cNvPr>
            <p:cNvSpPr txBox="1"/>
            <p:nvPr/>
          </p:nvSpPr>
          <p:spPr>
            <a:xfrm>
              <a:off x="7516690" y="4001717"/>
              <a:ext cx="166161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400" dirty="0"/>
                <a:t>Scalability Issues in Multi-Device Edge AI Networks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F7B28303-D3AC-7AE7-52DD-91594131DB37}"/>
                </a:ext>
              </a:extLst>
            </p:cNvPr>
            <p:cNvSpPr txBox="1"/>
            <p:nvPr/>
          </p:nvSpPr>
          <p:spPr>
            <a:xfrm>
              <a:off x="9774141" y="4001171"/>
              <a:ext cx="166161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Suboptimal Knowledge Transfer in Noisy or Incomplete Data Scenarios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0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B34C2A-888B-DE3B-102E-D7EF14F80BC1}"/>
              </a:ext>
            </a:extLst>
          </p:cNvPr>
          <p:cNvSpPr txBox="1"/>
          <p:nvPr/>
        </p:nvSpPr>
        <p:spPr>
          <a:xfrm>
            <a:off x="1" y="42022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</a:rPr>
              <a:t>Motivation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624779E-6EAC-F294-7DBF-415572C59550}"/>
              </a:ext>
            </a:extLst>
          </p:cNvPr>
          <p:cNvGrpSpPr/>
          <p:nvPr/>
        </p:nvGrpSpPr>
        <p:grpSpPr>
          <a:xfrm>
            <a:off x="542872" y="2695074"/>
            <a:ext cx="11199949" cy="2127194"/>
            <a:chOff x="542872" y="2858332"/>
            <a:chExt cx="11106257" cy="1963936"/>
          </a:xfrm>
        </p:grpSpPr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92BFE0BC-8A1E-6C19-8CC9-992D02670AB3}"/>
                </a:ext>
              </a:extLst>
            </p:cNvPr>
            <p:cNvGrpSpPr/>
            <p:nvPr/>
          </p:nvGrpSpPr>
          <p:grpSpPr>
            <a:xfrm>
              <a:off x="542872" y="2858332"/>
              <a:ext cx="11106257" cy="1963936"/>
              <a:chOff x="542872" y="2858332"/>
              <a:chExt cx="11106257" cy="1963936"/>
            </a:xfrm>
          </p:grpSpPr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B2A92A2C-0743-DB25-A81C-3E17E6ABFD9B}"/>
                  </a:ext>
                </a:extLst>
              </p:cNvPr>
              <p:cNvGrpSpPr/>
              <p:nvPr/>
            </p:nvGrpSpPr>
            <p:grpSpPr>
              <a:xfrm>
                <a:off x="542872" y="2858332"/>
                <a:ext cx="11106257" cy="1963936"/>
                <a:chOff x="868944" y="2858332"/>
                <a:chExt cx="11106257" cy="1963936"/>
              </a:xfrm>
            </p:grpSpPr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1293A79A-3CA4-3CAF-6496-6EC72FA0BDBA}"/>
                    </a:ext>
                  </a:extLst>
                </p:cNvPr>
                <p:cNvGrpSpPr/>
                <p:nvPr/>
              </p:nvGrpSpPr>
              <p:grpSpPr>
                <a:xfrm>
                  <a:off x="868944" y="2858332"/>
                  <a:ext cx="1910166" cy="1963936"/>
                  <a:chOff x="1741607" y="2189828"/>
                  <a:chExt cx="2710244" cy="2786536"/>
                </a:xfrm>
              </p:grpSpPr>
              <p:sp>
                <p:nvSpPr>
                  <p:cNvPr id="1024" name="Freeform: Shape 1023">
                    <a:extLst>
                      <a:ext uri="{FF2B5EF4-FFF2-40B4-BE49-F238E27FC236}">
                        <a16:creationId xmlns:a16="http://schemas.microsoft.com/office/drawing/2014/main" id="{5075BC2C-883A-C591-520F-3EBE1933A436}"/>
                      </a:ext>
                    </a:extLst>
                  </p:cNvPr>
                  <p:cNvSpPr/>
                  <p:nvPr/>
                </p:nvSpPr>
                <p:spPr>
                  <a:xfrm>
                    <a:off x="1741607" y="2266120"/>
                    <a:ext cx="2710244" cy="2710244"/>
                  </a:xfrm>
                  <a:custGeom>
                    <a:avLst/>
                    <a:gdLst>
                      <a:gd name="connsiteX0" fmla="*/ 2710152 w 2710244"/>
                      <a:gd name="connsiteY0" fmla="*/ 1355045 h 2710244"/>
                      <a:gd name="connsiteX1" fmla="*/ 1355030 w 2710244"/>
                      <a:gd name="connsiteY1" fmla="*/ 2710168 h 2710244"/>
                      <a:gd name="connsiteX2" fmla="*/ -93 w 2710244"/>
                      <a:gd name="connsiteY2" fmla="*/ 1355045 h 2710244"/>
                      <a:gd name="connsiteX3" fmla="*/ 1355030 w 2710244"/>
                      <a:gd name="connsiteY3" fmla="*/ -77 h 2710244"/>
                      <a:gd name="connsiteX4" fmla="*/ 2710152 w 2710244"/>
                      <a:gd name="connsiteY4" fmla="*/ 1355045 h 2710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0244" h="2710244">
                        <a:moveTo>
                          <a:pt x="2710152" y="1355045"/>
                        </a:moveTo>
                        <a:cubicBezTo>
                          <a:pt x="2710152" y="2103459"/>
                          <a:pt x="2103443" y="2710168"/>
                          <a:pt x="1355030" y="2710168"/>
                        </a:cubicBezTo>
                        <a:cubicBezTo>
                          <a:pt x="606616" y="2710168"/>
                          <a:pt x="-93" y="2103459"/>
                          <a:pt x="-93" y="1355045"/>
                        </a:cubicBezTo>
                        <a:cubicBezTo>
                          <a:pt x="-93" y="606632"/>
                          <a:pt x="606616" y="-77"/>
                          <a:pt x="1355030" y="-77"/>
                        </a:cubicBezTo>
                        <a:cubicBezTo>
                          <a:pt x="2103443" y="-77"/>
                          <a:pt x="2710152" y="606632"/>
                          <a:pt x="2710152" y="13550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3935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25" name="Freeform: Shape 1024">
                    <a:extLst>
                      <a:ext uri="{FF2B5EF4-FFF2-40B4-BE49-F238E27FC236}">
                        <a16:creationId xmlns:a16="http://schemas.microsoft.com/office/drawing/2014/main" id="{D6E9E15D-1E1D-8522-D40A-89B4741CCDD0}"/>
                      </a:ext>
                    </a:extLst>
                  </p:cNvPr>
                  <p:cNvSpPr/>
                  <p:nvPr/>
                </p:nvSpPr>
                <p:spPr>
                  <a:xfrm>
                    <a:off x="2526969" y="4325587"/>
                    <a:ext cx="1726311" cy="650749"/>
                  </a:xfrm>
                  <a:custGeom>
                    <a:avLst/>
                    <a:gdLst>
                      <a:gd name="connsiteX0" fmla="*/ 568360 w 1726311"/>
                      <a:gd name="connsiteY0" fmla="*/ 650671 h 650749"/>
                      <a:gd name="connsiteX1" fmla="*/ 1726219 w 1726311"/>
                      <a:gd name="connsiteY1" fmla="*/ -77 h 650749"/>
                      <a:gd name="connsiteX2" fmla="*/ 570646 w 1726311"/>
                      <a:gd name="connsiteY2" fmla="*/ 332441 h 650749"/>
                      <a:gd name="connsiteX3" fmla="*/ -92 w 1726311"/>
                      <a:gd name="connsiteY3" fmla="*/ 525989 h 650749"/>
                      <a:gd name="connsiteX4" fmla="*/ 568360 w 1726311"/>
                      <a:gd name="connsiteY4" fmla="*/ 650671 h 650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6311" h="650749">
                        <a:moveTo>
                          <a:pt x="568360" y="650671"/>
                        </a:moveTo>
                        <a:cubicBezTo>
                          <a:pt x="1041486" y="650900"/>
                          <a:pt x="1480436" y="404202"/>
                          <a:pt x="1726219" y="-77"/>
                        </a:cubicBezTo>
                        <a:cubicBezTo>
                          <a:pt x="1704121" y="16116"/>
                          <a:pt x="1333598" y="386448"/>
                          <a:pt x="570646" y="332441"/>
                        </a:cubicBezTo>
                        <a:cubicBezTo>
                          <a:pt x="182407" y="304914"/>
                          <a:pt x="44770" y="413308"/>
                          <a:pt x="-92" y="525989"/>
                        </a:cubicBezTo>
                        <a:cubicBezTo>
                          <a:pt x="178073" y="608390"/>
                          <a:pt x="372059" y="650938"/>
                          <a:pt x="568360" y="6506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27" name="Freeform: Shape 1026">
                    <a:extLst>
                      <a:ext uri="{FF2B5EF4-FFF2-40B4-BE49-F238E27FC236}">
                        <a16:creationId xmlns:a16="http://schemas.microsoft.com/office/drawing/2014/main" id="{BC044BD2-C375-1E10-580D-70FE4908E4BA}"/>
                      </a:ext>
                    </a:extLst>
                  </p:cNvPr>
                  <p:cNvSpPr/>
                  <p:nvPr/>
                </p:nvSpPr>
                <p:spPr>
                  <a:xfrm>
                    <a:off x="1810308" y="2345720"/>
                    <a:ext cx="1149095" cy="1149096"/>
                  </a:xfrm>
                  <a:custGeom>
                    <a:avLst/>
                    <a:gdLst>
                      <a:gd name="connsiteX0" fmla="*/ 1149096 w 1149095"/>
                      <a:gd name="connsiteY0" fmla="*/ 574548 h 1149096"/>
                      <a:gd name="connsiteX1" fmla="*/ 574548 w 1149095"/>
                      <a:gd name="connsiteY1" fmla="*/ 1149096 h 1149096"/>
                      <a:gd name="connsiteX2" fmla="*/ 0 w 1149095"/>
                      <a:gd name="connsiteY2" fmla="*/ 574548 h 1149096"/>
                      <a:gd name="connsiteX3" fmla="*/ 574548 w 1149095"/>
                      <a:gd name="connsiteY3" fmla="*/ 0 h 1149096"/>
                      <a:gd name="connsiteX4" fmla="*/ 1149096 w 1149095"/>
                      <a:gd name="connsiteY4" fmla="*/ 574548 h 1149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9095" h="1149096">
                        <a:moveTo>
                          <a:pt x="1149096" y="574548"/>
                        </a:moveTo>
                        <a:cubicBezTo>
                          <a:pt x="1149096" y="891862"/>
                          <a:pt x="891862" y="1149096"/>
                          <a:pt x="574548" y="1149096"/>
                        </a:cubicBezTo>
                        <a:cubicBezTo>
                          <a:pt x="257234" y="1149096"/>
                          <a:pt x="0" y="891862"/>
                          <a:pt x="0" y="574548"/>
                        </a:cubicBezTo>
                        <a:cubicBezTo>
                          <a:pt x="0" y="257234"/>
                          <a:pt x="257234" y="0"/>
                          <a:pt x="574548" y="0"/>
                        </a:cubicBezTo>
                        <a:cubicBezTo>
                          <a:pt x="891862" y="0"/>
                          <a:pt x="1149096" y="257234"/>
                          <a:pt x="1149096" y="574548"/>
                        </a:cubicBezTo>
                        <a:close/>
                      </a:path>
                    </a:pathLst>
                  </a:custGeom>
                  <a:solidFill>
                    <a:srgbClr val="8A3A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29" name="Freeform: Shape 1028">
                    <a:extLst>
                      <a:ext uri="{FF2B5EF4-FFF2-40B4-BE49-F238E27FC236}">
                        <a16:creationId xmlns:a16="http://schemas.microsoft.com/office/drawing/2014/main" id="{FFB40A72-2F94-6E92-76BF-E8A19AAA3BA6}"/>
                      </a:ext>
                    </a:extLst>
                  </p:cNvPr>
                  <p:cNvSpPr/>
                  <p:nvPr/>
                </p:nvSpPr>
                <p:spPr>
                  <a:xfrm>
                    <a:off x="1765306" y="2189828"/>
                    <a:ext cx="1203995" cy="2579362"/>
                  </a:xfrm>
                  <a:custGeom>
                    <a:avLst/>
                    <a:gdLst>
                      <a:gd name="connsiteX0" fmla="*/ 852439 w 1203995"/>
                      <a:gd name="connsiteY0" fmla="*/ 170675 h 2579362"/>
                      <a:gd name="connsiteX1" fmla="*/ 852439 w 1203995"/>
                      <a:gd name="connsiteY1" fmla="*/ 170675 h 2579362"/>
                      <a:gd name="connsiteX2" fmla="*/ 804814 w 1203995"/>
                      <a:gd name="connsiteY2" fmla="*/ 116001 h 2579362"/>
                      <a:gd name="connsiteX3" fmla="*/ 851677 w 1203995"/>
                      <a:gd name="connsiteY3" fmla="*/ 45040 h 2579362"/>
                      <a:gd name="connsiteX4" fmla="*/ 1081515 w 1203995"/>
                      <a:gd name="connsiteY4" fmla="*/ 99713 h 2579362"/>
                      <a:gd name="connsiteX5" fmla="*/ 1119615 w 1203995"/>
                      <a:gd name="connsiteY5" fmla="*/ 94094 h 2579362"/>
                      <a:gd name="connsiteX6" fmla="*/ 881490 w 1203995"/>
                      <a:gd name="connsiteY6" fmla="*/ 3511 h 2579362"/>
                      <a:gd name="connsiteX7" fmla="*/ 741758 w 1203995"/>
                      <a:gd name="connsiteY7" fmla="*/ 71996 h 2579362"/>
                      <a:gd name="connsiteX8" fmla="*/ 633840 w 1203995"/>
                      <a:gd name="connsiteY8" fmla="*/ 116382 h 2579362"/>
                      <a:gd name="connsiteX9" fmla="*/ 633364 w 1203995"/>
                      <a:gd name="connsiteY9" fmla="*/ 117239 h 2579362"/>
                      <a:gd name="connsiteX10" fmla="*/ 602217 w 1203995"/>
                      <a:gd name="connsiteY10" fmla="*/ 116382 h 2579362"/>
                      <a:gd name="connsiteX11" fmla="*/ -92 w 1203995"/>
                      <a:gd name="connsiteY11" fmla="*/ 718410 h 2579362"/>
                      <a:gd name="connsiteX12" fmla="*/ 169592 w 1203995"/>
                      <a:gd name="connsiteY12" fmla="*/ 1137557 h 2579362"/>
                      <a:gd name="connsiteX13" fmla="*/ 169592 w 1203995"/>
                      <a:gd name="connsiteY13" fmla="*/ 1137557 h 2579362"/>
                      <a:gd name="connsiteX14" fmla="*/ 250935 w 1203995"/>
                      <a:gd name="connsiteY14" fmla="*/ 1326819 h 2579362"/>
                      <a:gd name="connsiteX15" fmla="*/ 250935 w 1203995"/>
                      <a:gd name="connsiteY15" fmla="*/ 1326819 h 2579362"/>
                      <a:gd name="connsiteX16" fmla="*/ 593835 w 1203995"/>
                      <a:gd name="connsiteY16" fmla="*/ 2569070 h 2579362"/>
                      <a:gd name="connsiteX17" fmla="*/ 579833 w 1203995"/>
                      <a:gd name="connsiteY17" fmla="*/ 2559545 h 2579362"/>
                      <a:gd name="connsiteX18" fmla="*/ 333898 w 1203995"/>
                      <a:gd name="connsiteY18" fmla="*/ 1423593 h 2579362"/>
                      <a:gd name="connsiteX19" fmla="*/ 487536 w 1203995"/>
                      <a:gd name="connsiteY19" fmla="*/ 1309293 h 2579362"/>
                      <a:gd name="connsiteX20" fmla="*/ 494394 w 1203995"/>
                      <a:gd name="connsiteY20" fmla="*/ 1310531 h 2579362"/>
                      <a:gd name="connsiteX21" fmla="*/ 503919 w 1203995"/>
                      <a:gd name="connsiteY21" fmla="*/ 1312246 h 2579362"/>
                      <a:gd name="connsiteX22" fmla="*/ 529160 w 1203995"/>
                      <a:gd name="connsiteY22" fmla="*/ 1315675 h 2579362"/>
                      <a:gd name="connsiteX23" fmla="*/ 602979 w 1203995"/>
                      <a:gd name="connsiteY23" fmla="*/ 1320342 h 2579362"/>
                      <a:gd name="connsiteX24" fmla="*/ 1203902 w 1203995"/>
                      <a:gd name="connsiteY24" fmla="*/ 716924 h 2579362"/>
                      <a:gd name="connsiteX25" fmla="*/ 852439 w 1203995"/>
                      <a:gd name="connsiteY25" fmla="*/ 170675 h 2579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203995" h="2579362">
                        <a:moveTo>
                          <a:pt x="852439" y="170675"/>
                        </a:moveTo>
                        <a:lnTo>
                          <a:pt x="852439" y="170675"/>
                        </a:lnTo>
                        <a:cubicBezTo>
                          <a:pt x="818720" y="156578"/>
                          <a:pt x="807290" y="135527"/>
                          <a:pt x="804814" y="116001"/>
                        </a:cubicBezTo>
                        <a:cubicBezTo>
                          <a:pt x="801861" y="88664"/>
                          <a:pt x="825769" y="54470"/>
                          <a:pt x="851677" y="45040"/>
                        </a:cubicBezTo>
                        <a:cubicBezTo>
                          <a:pt x="932230" y="14027"/>
                          <a:pt x="1023556" y="35753"/>
                          <a:pt x="1081515" y="99713"/>
                        </a:cubicBezTo>
                        <a:lnTo>
                          <a:pt x="1119615" y="94094"/>
                        </a:lnTo>
                        <a:cubicBezTo>
                          <a:pt x="1045415" y="5892"/>
                          <a:pt x="955499" y="-8300"/>
                          <a:pt x="881490" y="3511"/>
                        </a:cubicBezTo>
                        <a:cubicBezTo>
                          <a:pt x="829398" y="12744"/>
                          <a:pt x="780973" y="36481"/>
                          <a:pt x="741758" y="71996"/>
                        </a:cubicBezTo>
                        <a:cubicBezTo>
                          <a:pt x="680894" y="125526"/>
                          <a:pt x="633840" y="116382"/>
                          <a:pt x="633840" y="116382"/>
                        </a:cubicBezTo>
                        <a:lnTo>
                          <a:pt x="633364" y="117239"/>
                        </a:lnTo>
                        <a:cubicBezTo>
                          <a:pt x="623010" y="116668"/>
                          <a:pt x="612628" y="116382"/>
                          <a:pt x="602217" y="116382"/>
                        </a:cubicBezTo>
                        <a:cubicBezTo>
                          <a:pt x="269652" y="116305"/>
                          <a:pt x="-15" y="385844"/>
                          <a:pt x="-92" y="718410"/>
                        </a:cubicBezTo>
                        <a:cubicBezTo>
                          <a:pt x="-129" y="874867"/>
                          <a:pt x="60730" y="1025191"/>
                          <a:pt x="169592" y="1137557"/>
                        </a:cubicBezTo>
                        <a:lnTo>
                          <a:pt x="169592" y="1137557"/>
                        </a:lnTo>
                        <a:cubicBezTo>
                          <a:pt x="263794" y="1231474"/>
                          <a:pt x="250935" y="1326819"/>
                          <a:pt x="250935" y="1326819"/>
                        </a:cubicBezTo>
                        <a:lnTo>
                          <a:pt x="250935" y="1326819"/>
                        </a:lnTo>
                        <a:cubicBezTo>
                          <a:pt x="180450" y="1824310"/>
                          <a:pt x="123586" y="2682512"/>
                          <a:pt x="593835" y="2569070"/>
                        </a:cubicBezTo>
                        <a:lnTo>
                          <a:pt x="579833" y="2559545"/>
                        </a:lnTo>
                        <a:cubicBezTo>
                          <a:pt x="579833" y="2559545"/>
                          <a:pt x="156066" y="2629649"/>
                          <a:pt x="333898" y="1423593"/>
                        </a:cubicBezTo>
                        <a:cubicBezTo>
                          <a:pt x="341137" y="1386255"/>
                          <a:pt x="371141" y="1291862"/>
                          <a:pt x="487536" y="1309293"/>
                        </a:cubicBezTo>
                        <a:lnTo>
                          <a:pt x="494394" y="1310531"/>
                        </a:lnTo>
                        <a:lnTo>
                          <a:pt x="503919" y="1312246"/>
                        </a:lnTo>
                        <a:cubicBezTo>
                          <a:pt x="512187" y="1314284"/>
                          <a:pt x="520645" y="1315437"/>
                          <a:pt x="529160" y="1315675"/>
                        </a:cubicBezTo>
                        <a:cubicBezTo>
                          <a:pt x="553649" y="1318771"/>
                          <a:pt x="578300" y="1320333"/>
                          <a:pt x="602979" y="1320342"/>
                        </a:cubicBezTo>
                        <a:cubicBezTo>
                          <a:pt x="935544" y="1319656"/>
                          <a:pt x="1204588" y="1049489"/>
                          <a:pt x="1203902" y="716924"/>
                        </a:cubicBezTo>
                        <a:cubicBezTo>
                          <a:pt x="1203416" y="481847"/>
                          <a:pt x="1066170" y="268544"/>
                          <a:pt x="852439" y="17067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30" name="Freeform: Shape 1029">
                    <a:extLst>
                      <a:ext uri="{FF2B5EF4-FFF2-40B4-BE49-F238E27FC236}">
                        <a16:creationId xmlns:a16="http://schemas.microsoft.com/office/drawing/2014/main" id="{542AFF9A-B9CB-E907-1A84-44A823295A75}"/>
                      </a:ext>
                    </a:extLst>
                  </p:cNvPr>
                  <p:cNvSpPr/>
                  <p:nvPr/>
                </p:nvSpPr>
                <p:spPr>
                  <a:xfrm>
                    <a:off x="3111613" y="4675631"/>
                    <a:ext cx="15811" cy="15811"/>
                  </a:xfrm>
                  <a:custGeom>
                    <a:avLst/>
                    <a:gdLst>
                      <a:gd name="connsiteX0" fmla="*/ 15812 w 15811"/>
                      <a:gd name="connsiteY0" fmla="*/ 7906 h 15811"/>
                      <a:gd name="connsiteX1" fmla="*/ 7906 w 15811"/>
                      <a:gd name="connsiteY1" fmla="*/ 15811 h 15811"/>
                      <a:gd name="connsiteX2" fmla="*/ 0 w 15811"/>
                      <a:gd name="connsiteY2" fmla="*/ 7906 h 15811"/>
                      <a:gd name="connsiteX3" fmla="*/ 7906 w 15811"/>
                      <a:gd name="connsiteY3" fmla="*/ 0 h 15811"/>
                      <a:gd name="connsiteX4" fmla="*/ 15812 w 15811"/>
                      <a:gd name="connsiteY4" fmla="*/ 7906 h 1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15811">
                        <a:moveTo>
                          <a:pt x="15812" y="7906"/>
                        </a:moveTo>
                        <a:cubicBezTo>
                          <a:pt x="15812" y="12272"/>
                          <a:pt x="12272" y="15811"/>
                          <a:pt x="7906" y="15811"/>
                        </a:cubicBezTo>
                        <a:cubicBezTo>
                          <a:pt x="3540" y="15811"/>
                          <a:pt x="0" y="12272"/>
                          <a:pt x="0" y="7906"/>
                        </a:cubicBezTo>
                        <a:cubicBezTo>
                          <a:pt x="0" y="3539"/>
                          <a:pt x="3539" y="0"/>
                          <a:pt x="7906" y="0"/>
                        </a:cubicBezTo>
                        <a:cubicBezTo>
                          <a:pt x="12272" y="0"/>
                          <a:pt x="15812" y="3540"/>
                          <a:pt x="15812" y="7906"/>
                        </a:cubicBezTo>
                        <a:close/>
                      </a:path>
                    </a:pathLst>
                  </a:custGeom>
                  <a:solidFill>
                    <a:srgbClr val="4D18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93D5300D-C3B6-A324-32A4-69C38F6D43E9}"/>
                    </a:ext>
                  </a:extLst>
                </p:cNvPr>
                <p:cNvGrpSpPr/>
                <p:nvPr/>
              </p:nvGrpSpPr>
              <p:grpSpPr>
                <a:xfrm>
                  <a:off x="3167967" y="2858332"/>
                  <a:ext cx="1910166" cy="1963936"/>
                  <a:chOff x="1741607" y="2189828"/>
                  <a:chExt cx="2710244" cy="2786536"/>
                </a:xfrm>
              </p:grpSpPr>
              <p:sp>
                <p:nvSpPr>
                  <p:cNvPr id="1033" name="Freeform: Shape 1032">
                    <a:extLst>
                      <a:ext uri="{FF2B5EF4-FFF2-40B4-BE49-F238E27FC236}">
                        <a16:creationId xmlns:a16="http://schemas.microsoft.com/office/drawing/2014/main" id="{D08E2D59-E983-7287-B7DA-353363D520F9}"/>
                      </a:ext>
                    </a:extLst>
                  </p:cNvPr>
                  <p:cNvSpPr/>
                  <p:nvPr/>
                </p:nvSpPr>
                <p:spPr>
                  <a:xfrm>
                    <a:off x="1741607" y="2266120"/>
                    <a:ext cx="2710244" cy="2710244"/>
                  </a:xfrm>
                  <a:custGeom>
                    <a:avLst/>
                    <a:gdLst>
                      <a:gd name="connsiteX0" fmla="*/ 2710152 w 2710244"/>
                      <a:gd name="connsiteY0" fmla="*/ 1355045 h 2710244"/>
                      <a:gd name="connsiteX1" fmla="*/ 1355030 w 2710244"/>
                      <a:gd name="connsiteY1" fmla="*/ 2710168 h 2710244"/>
                      <a:gd name="connsiteX2" fmla="*/ -93 w 2710244"/>
                      <a:gd name="connsiteY2" fmla="*/ 1355045 h 2710244"/>
                      <a:gd name="connsiteX3" fmla="*/ 1355030 w 2710244"/>
                      <a:gd name="connsiteY3" fmla="*/ -77 h 2710244"/>
                      <a:gd name="connsiteX4" fmla="*/ 2710152 w 2710244"/>
                      <a:gd name="connsiteY4" fmla="*/ 1355045 h 2710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0244" h="2710244">
                        <a:moveTo>
                          <a:pt x="2710152" y="1355045"/>
                        </a:moveTo>
                        <a:cubicBezTo>
                          <a:pt x="2710152" y="2103459"/>
                          <a:pt x="2103443" y="2710168"/>
                          <a:pt x="1355030" y="2710168"/>
                        </a:cubicBezTo>
                        <a:cubicBezTo>
                          <a:pt x="606616" y="2710168"/>
                          <a:pt x="-93" y="2103459"/>
                          <a:pt x="-93" y="1355045"/>
                        </a:cubicBezTo>
                        <a:cubicBezTo>
                          <a:pt x="-93" y="606632"/>
                          <a:pt x="606616" y="-77"/>
                          <a:pt x="1355030" y="-77"/>
                        </a:cubicBezTo>
                        <a:cubicBezTo>
                          <a:pt x="2103443" y="-77"/>
                          <a:pt x="2710152" y="606632"/>
                          <a:pt x="2710152" y="13550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3935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34" name="Freeform: Shape 1033">
                    <a:extLst>
                      <a:ext uri="{FF2B5EF4-FFF2-40B4-BE49-F238E27FC236}">
                        <a16:creationId xmlns:a16="http://schemas.microsoft.com/office/drawing/2014/main" id="{6F9C78A7-C467-D271-A12F-5F8B2BBB16A9}"/>
                      </a:ext>
                    </a:extLst>
                  </p:cNvPr>
                  <p:cNvSpPr/>
                  <p:nvPr/>
                </p:nvSpPr>
                <p:spPr>
                  <a:xfrm>
                    <a:off x="2526969" y="4325587"/>
                    <a:ext cx="1726311" cy="650749"/>
                  </a:xfrm>
                  <a:custGeom>
                    <a:avLst/>
                    <a:gdLst>
                      <a:gd name="connsiteX0" fmla="*/ 568360 w 1726311"/>
                      <a:gd name="connsiteY0" fmla="*/ 650671 h 650749"/>
                      <a:gd name="connsiteX1" fmla="*/ 1726219 w 1726311"/>
                      <a:gd name="connsiteY1" fmla="*/ -77 h 650749"/>
                      <a:gd name="connsiteX2" fmla="*/ 570646 w 1726311"/>
                      <a:gd name="connsiteY2" fmla="*/ 332441 h 650749"/>
                      <a:gd name="connsiteX3" fmla="*/ -92 w 1726311"/>
                      <a:gd name="connsiteY3" fmla="*/ 525989 h 650749"/>
                      <a:gd name="connsiteX4" fmla="*/ 568360 w 1726311"/>
                      <a:gd name="connsiteY4" fmla="*/ 650671 h 650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6311" h="650749">
                        <a:moveTo>
                          <a:pt x="568360" y="650671"/>
                        </a:moveTo>
                        <a:cubicBezTo>
                          <a:pt x="1041486" y="650900"/>
                          <a:pt x="1480436" y="404202"/>
                          <a:pt x="1726219" y="-77"/>
                        </a:cubicBezTo>
                        <a:cubicBezTo>
                          <a:pt x="1704121" y="16116"/>
                          <a:pt x="1333598" y="386448"/>
                          <a:pt x="570646" y="332441"/>
                        </a:cubicBezTo>
                        <a:cubicBezTo>
                          <a:pt x="182407" y="304914"/>
                          <a:pt x="44770" y="413308"/>
                          <a:pt x="-92" y="525989"/>
                        </a:cubicBezTo>
                        <a:cubicBezTo>
                          <a:pt x="178073" y="608390"/>
                          <a:pt x="372059" y="650938"/>
                          <a:pt x="568360" y="65067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35" name="Freeform: Shape 1034">
                    <a:extLst>
                      <a:ext uri="{FF2B5EF4-FFF2-40B4-BE49-F238E27FC236}">
                        <a16:creationId xmlns:a16="http://schemas.microsoft.com/office/drawing/2014/main" id="{AB649AA2-69A9-E6F1-94A8-0FB0D85EAA30}"/>
                      </a:ext>
                    </a:extLst>
                  </p:cNvPr>
                  <p:cNvSpPr/>
                  <p:nvPr/>
                </p:nvSpPr>
                <p:spPr>
                  <a:xfrm>
                    <a:off x="1810308" y="2345720"/>
                    <a:ext cx="1149095" cy="1149096"/>
                  </a:xfrm>
                  <a:custGeom>
                    <a:avLst/>
                    <a:gdLst>
                      <a:gd name="connsiteX0" fmla="*/ 1149096 w 1149095"/>
                      <a:gd name="connsiteY0" fmla="*/ 574548 h 1149096"/>
                      <a:gd name="connsiteX1" fmla="*/ 574548 w 1149095"/>
                      <a:gd name="connsiteY1" fmla="*/ 1149096 h 1149096"/>
                      <a:gd name="connsiteX2" fmla="*/ 0 w 1149095"/>
                      <a:gd name="connsiteY2" fmla="*/ 574548 h 1149096"/>
                      <a:gd name="connsiteX3" fmla="*/ 574548 w 1149095"/>
                      <a:gd name="connsiteY3" fmla="*/ 0 h 1149096"/>
                      <a:gd name="connsiteX4" fmla="*/ 1149096 w 1149095"/>
                      <a:gd name="connsiteY4" fmla="*/ 574548 h 1149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9095" h="1149096">
                        <a:moveTo>
                          <a:pt x="1149096" y="574548"/>
                        </a:moveTo>
                        <a:cubicBezTo>
                          <a:pt x="1149096" y="891862"/>
                          <a:pt x="891862" y="1149096"/>
                          <a:pt x="574548" y="1149096"/>
                        </a:cubicBezTo>
                        <a:cubicBezTo>
                          <a:pt x="257234" y="1149096"/>
                          <a:pt x="0" y="891862"/>
                          <a:pt x="0" y="574548"/>
                        </a:cubicBezTo>
                        <a:cubicBezTo>
                          <a:pt x="0" y="257234"/>
                          <a:pt x="257234" y="0"/>
                          <a:pt x="574548" y="0"/>
                        </a:cubicBezTo>
                        <a:cubicBezTo>
                          <a:pt x="891862" y="0"/>
                          <a:pt x="1149096" y="257234"/>
                          <a:pt x="1149096" y="574548"/>
                        </a:cubicBezTo>
                        <a:close/>
                      </a:path>
                    </a:pathLst>
                  </a:custGeom>
                  <a:solidFill>
                    <a:srgbClr val="8A3A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500FBE59-4279-5A3E-A5D1-D1C94545C637}"/>
                      </a:ext>
                    </a:extLst>
                  </p:cNvPr>
                  <p:cNvSpPr/>
                  <p:nvPr/>
                </p:nvSpPr>
                <p:spPr>
                  <a:xfrm>
                    <a:off x="1765306" y="2189828"/>
                    <a:ext cx="1203995" cy="2579362"/>
                  </a:xfrm>
                  <a:custGeom>
                    <a:avLst/>
                    <a:gdLst>
                      <a:gd name="connsiteX0" fmla="*/ 852439 w 1203995"/>
                      <a:gd name="connsiteY0" fmla="*/ 170675 h 2579362"/>
                      <a:gd name="connsiteX1" fmla="*/ 852439 w 1203995"/>
                      <a:gd name="connsiteY1" fmla="*/ 170675 h 2579362"/>
                      <a:gd name="connsiteX2" fmla="*/ 804814 w 1203995"/>
                      <a:gd name="connsiteY2" fmla="*/ 116001 h 2579362"/>
                      <a:gd name="connsiteX3" fmla="*/ 851677 w 1203995"/>
                      <a:gd name="connsiteY3" fmla="*/ 45040 h 2579362"/>
                      <a:gd name="connsiteX4" fmla="*/ 1081515 w 1203995"/>
                      <a:gd name="connsiteY4" fmla="*/ 99713 h 2579362"/>
                      <a:gd name="connsiteX5" fmla="*/ 1119615 w 1203995"/>
                      <a:gd name="connsiteY5" fmla="*/ 94094 h 2579362"/>
                      <a:gd name="connsiteX6" fmla="*/ 881490 w 1203995"/>
                      <a:gd name="connsiteY6" fmla="*/ 3511 h 2579362"/>
                      <a:gd name="connsiteX7" fmla="*/ 741758 w 1203995"/>
                      <a:gd name="connsiteY7" fmla="*/ 71996 h 2579362"/>
                      <a:gd name="connsiteX8" fmla="*/ 633840 w 1203995"/>
                      <a:gd name="connsiteY8" fmla="*/ 116382 h 2579362"/>
                      <a:gd name="connsiteX9" fmla="*/ 633364 w 1203995"/>
                      <a:gd name="connsiteY9" fmla="*/ 117239 h 2579362"/>
                      <a:gd name="connsiteX10" fmla="*/ 602217 w 1203995"/>
                      <a:gd name="connsiteY10" fmla="*/ 116382 h 2579362"/>
                      <a:gd name="connsiteX11" fmla="*/ -92 w 1203995"/>
                      <a:gd name="connsiteY11" fmla="*/ 718410 h 2579362"/>
                      <a:gd name="connsiteX12" fmla="*/ 169592 w 1203995"/>
                      <a:gd name="connsiteY12" fmla="*/ 1137557 h 2579362"/>
                      <a:gd name="connsiteX13" fmla="*/ 169592 w 1203995"/>
                      <a:gd name="connsiteY13" fmla="*/ 1137557 h 2579362"/>
                      <a:gd name="connsiteX14" fmla="*/ 250935 w 1203995"/>
                      <a:gd name="connsiteY14" fmla="*/ 1326819 h 2579362"/>
                      <a:gd name="connsiteX15" fmla="*/ 250935 w 1203995"/>
                      <a:gd name="connsiteY15" fmla="*/ 1326819 h 2579362"/>
                      <a:gd name="connsiteX16" fmla="*/ 593835 w 1203995"/>
                      <a:gd name="connsiteY16" fmla="*/ 2569070 h 2579362"/>
                      <a:gd name="connsiteX17" fmla="*/ 579833 w 1203995"/>
                      <a:gd name="connsiteY17" fmla="*/ 2559545 h 2579362"/>
                      <a:gd name="connsiteX18" fmla="*/ 333898 w 1203995"/>
                      <a:gd name="connsiteY18" fmla="*/ 1423593 h 2579362"/>
                      <a:gd name="connsiteX19" fmla="*/ 487536 w 1203995"/>
                      <a:gd name="connsiteY19" fmla="*/ 1309293 h 2579362"/>
                      <a:gd name="connsiteX20" fmla="*/ 494394 w 1203995"/>
                      <a:gd name="connsiteY20" fmla="*/ 1310531 h 2579362"/>
                      <a:gd name="connsiteX21" fmla="*/ 503919 w 1203995"/>
                      <a:gd name="connsiteY21" fmla="*/ 1312246 h 2579362"/>
                      <a:gd name="connsiteX22" fmla="*/ 529160 w 1203995"/>
                      <a:gd name="connsiteY22" fmla="*/ 1315675 h 2579362"/>
                      <a:gd name="connsiteX23" fmla="*/ 602979 w 1203995"/>
                      <a:gd name="connsiteY23" fmla="*/ 1320342 h 2579362"/>
                      <a:gd name="connsiteX24" fmla="*/ 1203902 w 1203995"/>
                      <a:gd name="connsiteY24" fmla="*/ 716924 h 2579362"/>
                      <a:gd name="connsiteX25" fmla="*/ 852439 w 1203995"/>
                      <a:gd name="connsiteY25" fmla="*/ 170675 h 2579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203995" h="2579362">
                        <a:moveTo>
                          <a:pt x="852439" y="170675"/>
                        </a:moveTo>
                        <a:lnTo>
                          <a:pt x="852439" y="170675"/>
                        </a:lnTo>
                        <a:cubicBezTo>
                          <a:pt x="818720" y="156578"/>
                          <a:pt x="807290" y="135527"/>
                          <a:pt x="804814" y="116001"/>
                        </a:cubicBezTo>
                        <a:cubicBezTo>
                          <a:pt x="801861" y="88664"/>
                          <a:pt x="825769" y="54470"/>
                          <a:pt x="851677" y="45040"/>
                        </a:cubicBezTo>
                        <a:cubicBezTo>
                          <a:pt x="932230" y="14027"/>
                          <a:pt x="1023556" y="35753"/>
                          <a:pt x="1081515" y="99713"/>
                        </a:cubicBezTo>
                        <a:lnTo>
                          <a:pt x="1119615" y="94094"/>
                        </a:lnTo>
                        <a:cubicBezTo>
                          <a:pt x="1045415" y="5892"/>
                          <a:pt x="955499" y="-8300"/>
                          <a:pt x="881490" y="3511"/>
                        </a:cubicBezTo>
                        <a:cubicBezTo>
                          <a:pt x="829398" y="12744"/>
                          <a:pt x="780973" y="36481"/>
                          <a:pt x="741758" y="71996"/>
                        </a:cubicBezTo>
                        <a:cubicBezTo>
                          <a:pt x="680894" y="125526"/>
                          <a:pt x="633840" y="116382"/>
                          <a:pt x="633840" y="116382"/>
                        </a:cubicBezTo>
                        <a:lnTo>
                          <a:pt x="633364" y="117239"/>
                        </a:lnTo>
                        <a:cubicBezTo>
                          <a:pt x="623010" y="116668"/>
                          <a:pt x="612628" y="116382"/>
                          <a:pt x="602217" y="116382"/>
                        </a:cubicBezTo>
                        <a:cubicBezTo>
                          <a:pt x="269652" y="116305"/>
                          <a:pt x="-15" y="385844"/>
                          <a:pt x="-92" y="718410"/>
                        </a:cubicBezTo>
                        <a:cubicBezTo>
                          <a:pt x="-129" y="874867"/>
                          <a:pt x="60730" y="1025191"/>
                          <a:pt x="169592" y="1137557"/>
                        </a:cubicBezTo>
                        <a:lnTo>
                          <a:pt x="169592" y="1137557"/>
                        </a:lnTo>
                        <a:cubicBezTo>
                          <a:pt x="263794" y="1231474"/>
                          <a:pt x="250935" y="1326819"/>
                          <a:pt x="250935" y="1326819"/>
                        </a:cubicBezTo>
                        <a:lnTo>
                          <a:pt x="250935" y="1326819"/>
                        </a:lnTo>
                        <a:cubicBezTo>
                          <a:pt x="180450" y="1824310"/>
                          <a:pt x="123586" y="2682512"/>
                          <a:pt x="593835" y="2569070"/>
                        </a:cubicBezTo>
                        <a:lnTo>
                          <a:pt x="579833" y="2559545"/>
                        </a:lnTo>
                        <a:cubicBezTo>
                          <a:pt x="579833" y="2559545"/>
                          <a:pt x="156066" y="2629649"/>
                          <a:pt x="333898" y="1423593"/>
                        </a:cubicBezTo>
                        <a:cubicBezTo>
                          <a:pt x="341137" y="1386255"/>
                          <a:pt x="371141" y="1291862"/>
                          <a:pt x="487536" y="1309293"/>
                        </a:cubicBezTo>
                        <a:lnTo>
                          <a:pt x="494394" y="1310531"/>
                        </a:lnTo>
                        <a:lnTo>
                          <a:pt x="503919" y="1312246"/>
                        </a:lnTo>
                        <a:cubicBezTo>
                          <a:pt x="512187" y="1314284"/>
                          <a:pt x="520645" y="1315437"/>
                          <a:pt x="529160" y="1315675"/>
                        </a:cubicBezTo>
                        <a:cubicBezTo>
                          <a:pt x="553649" y="1318771"/>
                          <a:pt x="578300" y="1320333"/>
                          <a:pt x="602979" y="1320342"/>
                        </a:cubicBezTo>
                        <a:cubicBezTo>
                          <a:pt x="935544" y="1319656"/>
                          <a:pt x="1204588" y="1049489"/>
                          <a:pt x="1203902" y="716924"/>
                        </a:cubicBezTo>
                        <a:cubicBezTo>
                          <a:pt x="1203416" y="481847"/>
                          <a:pt x="1066170" y="268544"/>
                          <a:pt x="852439" y="17067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0DB6873C-2B3C-CB98-9F7D-2772A2B5FC05}"/>
                      </a:ext>
                    </a:extLst>
                  </p:cNvPr>
                  <p:cNvSpPr/>
                  <p:nvPr/>
                </p:nvSpPr>
                <p:spPr>
                  <a:xfrm>
                    <a:off x="3111613" y="4675631"/>
                    <a:ext cx="15811" cy="15811"/>
                  </a:xfrm>
                  <a:custGeom>
                    <a:avLst/>
                    <a:gdLst>
                      <a:gd name="connsiteX0" fmla="*/ 15812 w 15811"/>
                      <a:gd name="connsiteY0" fmla="*/ 7906 h 15811"/>
                      <a:gd name="connsiteX1" fmla="*/ 7906 w 15811"/>
                      <a:gd name="connsiteY1" fmla="*/ 15811 h 15811"/>
                      <a:gd name="connsiteX2" fmla="*/ 0 w 15811"/>
                      <a:gd name="connsiteY2" fmla="*/ 7906 h 15811"/>
                      <a:gd name="connsiteX3" fmla="*/ 7906 w 15811"/>
                      <a:gd name="connsiteY3" fmla="*/ 0 h 15811"/>
                      <a:gd name="connsiteX4" fmla="*/ 15812 w 15811"/>
                      <a:gd name="connsiteY4" fmla="*/ 7906 h 1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15811">
                        <a:moveTo>
                          <a:pt x="15812" y="7906"/>
                        </a:moveTo>
                        <a:cubicBezTo>
                          <a:pt x="15812" y="12272"/>
                          <a:pt x="12272" y="15811"/>
                          <a:pt x="7906" y="15811"/>
                        </a:cubicBezTo>
                        <a:cubicBezTo>
                          <a:pt x="3540" y="15811"/>
                          <a:pt x="0" y="12272"/>
                          <a:pt x="0" y="7906"/>
                        </a:cubicBezTo>
                        <a:cubicBezTo>
                          <a:pt x="0" y="3539"/>
                          <a:pt x="3539" y="0"/>
                          <a:pt x="7906" y="0"/>
                        </a:cubicBezTo>
                        <a:cubicBezTo>
                          <a:pt x="12272" y="0"/>
                          <a:pt x="15812" y="3540"/>
                          <a:pt x="15812" y="7906"/>
                        </a:cubicBezTo>
                        <a:close/>
                      </a:path>
                    </a:pathLst>
                  </a:custGeom>
                  <a:solidFill>
                    <a:srgbClr val="4D18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38" name="Group 1037">
                  <a:extLst>
                    <a:ext uri="{FF2B5EF4-FFF2-40B4-BE49-F238E27FC236}">
                      <a16:creationId xmlns:a16="http://schemas.microsoft.com/office/drawing/2014/main" id="{89EB6DAE-C71B-45A0-003A-0D1D84A15CD0}"/>
                    </a:ext>
                  </a:extLst>
                </p:cNvPr>
                <p:cNvGrpSpPr/>
                <p:nvPr/>
              </p:nvGrpSpPr>
              <p:grpSpPr>
                <a:xfrm>
                  <a:off x="5466990" y="2858332"/>
                  <a:ext cx="1910166" cy="1963936"/>
                  <a:chOff x="1741607" y="2189828"/>
                  <a:chExt cx="2710244" cy="2786536"/>
                </a:xfrm>
              </p:grpSpPr>
              <p:sp>
                <p:nvSpPr>
                  <p:cNvPr id="1039" name="Freeform: Shape 1038">
                    <a:extLst>
                      <a:ext uri="{FF2B5EF4-FFF2-40B4-BE49-F238E27FC236}">
                        <a16:creationId xmlns:a16="http://schemas.microsoft.com/office/drawing/2014/main" id="{7DF174DB-6A0F-58BD-0BA1-1B872D695778}"/>
                      </a:ext>
                    </a:extLst>
                  </p:cNvPr>
                  <p:cNvSpPr/>
                  <p:nvPr/>
                </p:nvSpPr>
                <p:spPr>
                  <a:xfrm>
                    <a:off x="1741607" y="2266120"/>
                    <a:ext cx="2710244" cy="2710244"/>
                  </a:xfrm>
                  <a:custGeom>
                    <a:avLst/>
                    <a:gdLst>
                      <a:gd name="connsiteX0" fmla="*/ 2710152 w 2710244"/>
                      <a:gd name="connsiteY0" fmla="*/ 1355045 h 2710244"/>
                      <a:gd name="connsiteX1" fmla="*/ 1355030 w 2710244"/>
                      <a:gd name="connsiteY1" fmla="*/ 2710168 h 2710244"/>
                      <a:gd name="connsiteX2" fmla="*/ -93 w 2710244"/>
                      <a:gd name="connsiteY2" fmla="*/ 1355045 h 2710244"/>
                      <a:gd name="connsiteX3" fmla="*/ 1355030 w 2710244"/>
                      <a:gd name="connsiteY3" fmla="*/ -77 h 2710244"/>
                      <a:gd name="connsiteX4" fmla="*/ 2710152 w 2710244"/>
                      <a:gd name="connsiteY4" fmla="*/ 1355045 h 2710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0244" h="2710244">
                        <a:moveTo>
                          <a:pt x="2710152" y="1355045"/>
                        </a:moveTo>
                        <a:cubicBezTo>
                          <a:pt x="2710152" y="2103459"/>
                          <a:pt x="2103443" y="2710168"/>
                          <a:pt x="1355030" y="2710168"/>
                        </a:cubicBezTo>
                        <a:cubicBezTo>
                          <a:pt x="606616" y="2710168"/>
                          <a:pt x="-93" y="2103459"/>
                          <a:pt x="-93" y="1355045"/>
                        </a:cubicBezTo>
                        <a:cubicBezTo>
                          <a:pt x="-93" y="606632"/>
                          <a:pt x="606616" y="-77"/>
                          <a:pt x="1355030" y="-77"/>
                        </a:cubicBezTo>
                        <a:cubicBezTo>
                          <a:pt x="2103443" y="-77"/>
                          <a:pt x="2710152" y="606632"/>
                          <a:pt x="2710152" y="13550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3935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0" name="Freeform: Shape 1039">
                    <a:extLst>
                      <a:ext uri="{FF2B5EF4-FFF2-40B4-BE49-F238E27FC236}">
                        <a16:creationId xmlns:a16="http://schemas.microsoft.com/office/drawing/2014/main" id="{2CA08CBB-BBAB-4E4A-A19E-B58AF25A2824}"/>
                      </a:ext>
                    </a:extLst>
                  </p:cNvPr>
                  <p:cNvSpPr/>
                  <p:nvPr/>
                </p:nvSpPr>
                <p:spPr>
                  <a:xfrm>
                    <a:off x="2526969" y="4325587"/>
                    <a:ext cx="1726311" cy="650749"/>
                  </a:xfrm>
                  <a:custGeom>
                    <a:avLst/>
                    <a:gdLst>
                      <a:gd name="connsiteX0" fmla="*/ 568360 w 1726311"/>
                      <a:gd name="connsiteY0" fmla="*/ 650671 h 650749"/>
                      <a:gd name="connsiteX1" fmla="*/ 1726219 w 1726311"/>
                      <a:gd name="connsiteY1" fmla="*/ -77 h 650749"/>
                      <a:gd name="connsiteX2" fmla="*/ 570646 w 1726311"/>
                      <a:gd name="connsiteY2" fmla="*/ 332441 h 650749"/>
                      <a:gd name="connsiteX3" fmla="*/ -92 w 1726311"/>
                      <a:gd name="connsiteY3" fmla="*/ 525989 h 650749"/>
                      <a:gd name="connsiteX4" fmla="*/ 568360 w 1726311"/>
                      <a:gd name="connsiteY4" fmla="*/ 650671 h 650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6311" h="650749">
                        <a:moveTo>
                          <a:pt x="568360" y="650671"/>
                        </a:moveTo>
                        <a:cubicBezTo>
                          <a:pt x="1041486" y="650900"/>
                          <a:pt x="1480436" y="404202"/>
                          <a:pt x="1726219" y="-77"/>
                        </a:cubicBezTo>
                        <a:cubicBezTo>
                          <a:pt x="1704121" y="16116"/>
                          <a:pt x="1333598" y="386448"/>
                          <a:pt x="570646" y="332441"/>
                        </a:cubicBezTo>
                        <a:cubicBezTo>
                          <a:pt x="182407" y="304914"/>
                          <a:pt x="44770" y="413308"/>
                          <a:pt x="-92" y="525989"/>
                        </a:cubicBezTo>
                        <a:cubicBezTo>
                          <a:pt x="178073" y="608390"/>
                          <a:pt x="372059" y="650938"/>
                          <a:pt x="568360" y="65067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1" name="Freeform: Shape 1040">
                    <a:extLst>
                      <a:ext uri="{FF2B5EF4-FFF2-40B4-BE49-F238E27FC236}">
                        <a16:creationId xmlns:a16="http://schemas.microsoft.com/office/drawing/2014/main" id="{55BB7224-6FA7-E684-D145-D367CC555589}"/>
                      </a:ext>
                    </a:extLst>
                  </p:cNvPr>
                  <p:cNvSpPr/>
                  <p:nvPr/>
                </p:nvSpPr>
                <p:spPr>
                  <a:xfrm>
                    <a:off x="1810308" y="2345720"/>
                    <a:ext cx="1149095" cy="1149096"/>
                  </a:xfrm>
                  <a:custGeom>
                    <a:avLst/>
                    <a:gdLst>
                      <a:gd name="connsiteX0" fmla="*/ 1149096 w 1149095"/>
                      <a:gd name="connsiteY0" fmla="*/ 574548 h 1149096"/>
                      <a:gd name="connsiteX1" fmla="*/ 574548 w 1149095"/>
                      <a:gd name="connsiteY1" fmla="*/ 1149096 h 1149096"/>
                      <a:gd name="connsiteX2" fmla="*/ 0 w 1149095"/>
                      <a:gd name="connsiteY2" fmla="*/ 574548 h 1149096"/>
                      <a:gd name="connsiteX3" fmla="*/ 574548 w 1149095"/>
                      <a:gd name="connsiteY3" fmla="*/ 0 h 1149096"/>
                      <a:gd name="connsiteX4" fmla="*/ 1149096 w 1149095"/>
                      <a:gd name="connsiteY4" fmla="*/ 574548 h 1149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9095" h="1149096">
                        <a:moveTo>
                          <a:pt x="1149096" y="574548"/>
                        </a:moveTo>
                        <a:cubicBezTo>
                          <a:pt x="1149096" y="891862"/>
                          <a:pt x="891862" y="1149096"/>
                          <a:pt x="574548" y="1149096"/>
                        </a:cubicBezTo>
                        <a:cubicBezTo>
                          <a:pt x="257234" y="1149096"/>
                          <a:pt x="0" y="891862"/>
                          <a:pt x="0" y="574548"/>
                        </a:cubicBezTo>
                        <a:cubicBezTo>
                          <a:pt x="0" y="257234"/>
                          <a:pt x="257234" y="0"/>
                          <a:pt x="574548" y="0"/>
                        </a:cubicBezTo>
                        <a:cubicBezTo>
                          <a:pt x="891862" y="0"/>
                          <a:pt x="1149096" y="257234"/>
                          <a:pt x="1149096" y="574548"/>
                        </a:cubicBezTo>
                        <a:close/>
                      </a:path>
                    </a:pathLst>
                  </a:custGeom>
                  <a:solidFill>
                    <a:srgbClr val="8A3A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2" name="Freeform: Shape 1041">
                    <a:extLst>
                      <a:ext uri="{FF2B5EF4-FFF2-40B4-BE49-F238E27FC236}">
                        <a16:creationId xmlns:a16="http://schemas.microsoft.com/office/drawing/2014/main" id="{BFEB8E0E-4053-8F54-56E5-D4C849A875F9}"/>
                      </a:ext>
                    </a:extLst>
                  </p:cNvPr>
                  <p:cNvSpPr/>
                  <p:nvPr/>
                </p:nvSpPr>
                <p:spPr>
                  <a:xfrm>
                    <a:off x="1765306" y="2189828"/>
                    <a:ext cx="1203995" cy="2579362"/>
                  </a:xfrm>
                  <a:custGeom>
                    <a:avLst/>
                    <a:gdLst>
                      <a:gd name="connsiteX0" fmla="*/ 852439 w 1203995"/>
                      <a:gd name="connsiteY0" fmla="*/ 170675 h 2579362"/>
                      <a:gd name="connsiteX1" fmla="*/ 852439 w 1203995"/>
                      <a:gd name="connsiteY1" fmla="*/ 170675 h 2579362"/>
                      <a:gd name="connsiteX2" fmla="*/ 804814 w 1203995"/>
                      <a:gd name="connsiteY2" fmla="*/ 116001 h 2579362"/>
                      <a:gd name="connsiteX3" fmla="*/ 851677 w 1203995"/>
                      <a:gd name="connsiteY3" fmla="*/ 45040 h 2579362"/>
                      <a:gd name="connsiteX4" fmla="*/ 1081515 w 1203995"/>
                      <a:gd name="connsiteY4" fmla="*/ 99713 h 2579362"/>
                      <a:gd name="connsiteX5" fmla="*/ 1119615 w 1203995"/>
                      <a:gd name="connsiteY5" fmla="*/ 94094 h 2579362"/>
                      <a:gd name="connsiteX6" fmla="*/ 881490 w 1203995"/>
                      <a:gd name="connsiteY6" fmla="*/ 3511 h 2579362"/>
                      <a:gd name="connsiteX7" fmla="*/ 741758 w 1203995"/>
                      <a:gd name="connsiteY7" fmla="*/ 71996 h 2579362"/>
                      <a:gd name="connsiteX8" fmla="*/ 633840 w 1203995"/>
                      <a:gd name="connsiteY8" fmla="*/ 116382 h 2579362"/>
                      <a:gd name="connsiteX9" fmla="*/ 633364 w 1203995"/>
                      <a:gd name="connsiteY9" fmla="*/ 117239 h 2579362"/>
                      <a:gd name="connsiteX10" fmla="*/ 602217 w 1203995"/>
                      <a:gd name="connsiteY10" fmla="*/ 116382 h 2579362"/>
                      <a:gd name="connsiteX11" fmla="*/ -92 w 1203995"/>
                      <a:gd name="connsiteY11" fmla="*/ 718410 h 2579362"/>
                      <a:gd name="connsiteX12" fmla="*/ 169592 w 1203995"/>
                      <a:gd name="connsiteY12" fmla="*/ 1137557 h 2579362"/>
                      <a:gd name="connsiteX13" fmla="*/ 169592 w 1203995"/>
                      <a:gd name="connsiteY13" fmla="*/ 1137557 h 2579362"/>
                      <a:gd name="connsiteX14" fmla="*/ 250935 w 1203995"/>
                      <a:gd name="connsiteY14" fmla="*/ 1326819 h 2579362"/>
                      <a:gd name="connsiteX15" fmla="*/ 250935 w 1203995"/>
                      <a:gd name="connsiteY15" fmla="*/ 1326819 h 2579362"/>
                      <a:gd name="connsiteX16" fmla="*/ 593835 w 1203995"/>
                      <a:gd name="connsiteY16" fmla="*/ 2569070 h 2579362"/>
                      <a:gd name="connsiteX17" fmla="*/ 579833 w 1203995"/>
                      <a:gd name="connsiteY17" fmla="*/ 2559545 h 2579362"/>
                      <a:gd name="connsiteX18" fmla="*/ 333898 w 1203995"/>
                      <a:gd name="connsiteY18" fmla="*/ 1423593 h 2579362"/>
                      <a:gd name="connsiteX19" fmla="*/ 487536 w 1203995"/>
                      <a:gd name="connsiteY19" fmla="*/ 1309293 h 2579362"/>
                      <a:gd name="connsiteX20" fmla="*/ 494394 w 1203995"/>
                      <a:gd name="connsiteY20" fmla="*/ 1310531 h 2579362"/>
                      <a:gd name="connsiteX21" fmla="*/ 503919 w 1203995"/>
                      <a:gd name="connsiteY21" fmla="*/ 1312246 h 2579362"/>
                      <a:gd name="connsiteX22" fmla="*/ 529160 w 1203995"/>
                      <a:gd name="connsiteY22" fmla="*/ 1315675 h 2579362"/>
                      <a:gd name="connsiteX23" fmla="*/ 602979 w 1203995"/>
                      <a:gd name="connsiteY23" fmla="*/ 1320342 h 2579362"/>
                      <a:gd name="connsiteX24" fmla="*/ 1203902 w 1203995"/>
                      <a:gd name="connsiteY24" fmla="*/ 716924 h 2579362"/>
                      <a:gd name="connsiteX25" fmla="*/ 852439 w 1203995"/>
                      <a:gd name="connsiteY25" fmla="*/ 170675 h 2579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203995" h="2579362">
                        <a:moveTo>
                          <a:pt x="852439" y="170675"/>
                        </a:moveTo>
                        <a:lnTo>
                          <a:pt x="852439" y="170675"/>
                        </a:lnTo>
                        <a:cubicBezTo>
                          <a:pt x="818720" y="156578"/>
                          <a:pt x="807290" y="135527"/>
                          <a:pt x="804814" y="116001"/>
                        </a:cubicBezTo>
                        <a:cubicBezTo>
                          <a:pt x="801861" y="88664"/>
                          <a:pt x="825769" y="54470"/>
                          <a:pt x="851677" y="45040"/>
                        </a:cubicBezTo>
                        <a:cubicBezTo>
                          <a:pt x="932230" y="14027"/>
                          <a:pt x="1023556" y="35753"/>
                          <a:pt x="1081515" y="99713"/>
                        </a:cubicBezTo>
                        <a:lnTo>
                          <a:pt x="1119615" y="94094"/>
                        </a:lnTo>
                        <a:cubicBezTo>
                          <a:pt x="1045415" y="5892"/>
                          <a:pt x="955499" y="-8300"/>
                          <a:pt x="881490" y="3511"/>
                        </a:cubicBezTo>
                        <a:cubicBezTo>
                          <a:pt x="829398" y="12744"/>
                          <a:pt x="780973" y="36481"/>
                          <a:pt x="741758" y="71996"/>
                        </a:cubicBezTo>
                        <a:cubicBezTo>
                          <a:pt x="680894" y="125526"/>
                          <a:pt x="633840" y="116382"/>
                          <a:pt x="633840" y="116382"/>
                        </a:cubicBezTo>
                        <a:lnTo>
                          <a:pt x="633364" y="117239"/>
                        </a:lnTo>
                        <a:cubicBezTo>
                          <a:pt x="623010" y="116668"/>
                          <a:pt x="612628" y="116382"/>
                          <a:pt x="602217" y="116382"/>
                        </a:cubicBezTo>
                        <a:cubicBezTo>
                          <a:pt x="269652" y="116305"/>
                          <a:pt x="-15" y="385844"/>
                          <a:pt x="-92" y="718410"/>
                        </a:cubicBezTo>
                        <a:cubicBezTo>
                          <a:pt x="-129" y="874867"/>
                          <a:pt x="60730" y="1025191"/>
                          <a:pt x="169592" y="1137557"/>
                        </a:cubicBezTo>
                        <a:lnTo>
                          <a:pt x="169592" y="1137557"/>
                        </a:lnTo>
                        <a:cubicBezTo>
                          <a:pt x="263794" y="1231474"/>
                          <a:pt x="250935" y="1326819"/>
                          <a:pt x="250935" y="1326819"/>
                        </a:cubicBezTo>
                        <a:lnTo>
                          <a:pt x="250935" y="1326819"/>
                        </a:lnTo>
                        <a:cubicBezTo>
                          <a:pt x="180450" y="1824310"/>
                          <a:pt x="123586" y="2682512"/>
                          <a:pt x="593835" y="2569070"/>
                        </a:cubicBezTo>
                        <a:lnTo>
                          <a:pt x="579833" y="2559545"/>
                        </a:lnTo>
                        <a:cubicBezTo>
                          <a:pt x="579833" y="2559545"/>
                          <a:pt x="156066" y="2629649"/>
                          <a:pt x="333898" y="1423593"/>
                        </a:cubicBezTo>
                        <a:cubicBezTo>
                          <a:pt x="341137" y="1386255"/>
                          <a:pt x="371141" y="1291862"/>
                          <a:pt x="487536" y="1309293"/>
                        </a:cubicBezTo>
                        <a:lnTo>
                          <a:pt x="494394" y="1310531"/>
                        </a:lnTo>
                        <a:lnTo>
                          <a:pt x="503919" y="1312246"/>
                        </a:lnTo>
                        <a:cubicBezTo>
                          <a:pt x="512187" y="1314284"/>
                          <a:pt x="520645" y="1315437"/>
                          <a:pt x="529160" y="1315675"/>
                        </a:cubicBezTo>
                        <a:cubicBezTo>
                          <a:pt x="553649" y="1318771"/>
                          <a:pt x="578300" y="1320333"/>
                          <a:pt x="602979" y="1320342"/>
                        </a:cubicBezTo>
                        <a:cubicBezTo>
                          <a:pt x="935544" y="1319656"/>
                          <a:pt x="1204588" y="1049489"/>
                          <a:pt x="1203902" y="716924"/>
                        </a:cubicBezTo>
                        <a:cubicBezTo>
                          <a:pt x="1203416" y="481847"/>
                          <a:pt x="1066170" y="268544"/>
                          <a:pt x="852439" y="17067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3" name="Freeform: Shape 1042">
                    <a:extLst>
                      <a:ext uri="{FF2B5EF4-FFF2-40B4-BE49-F238E27FC236}">
                        <a16:creationId xmlns:a16="http://schemas.microsoft.com/office/drawing/2014/main" id="{C3CE495A-D1D2-AA83-5944-58446F9578E5}"/>
                      </a:ext>
                    </a:extLst>
                  </p:cNvPr>
                  <p:cNvSpPr/>
                  <p:nvPr/>
                </p:nvSpPr>
                <p:spPr>
                  <a:xfrm>
                    <a:off x="3111613" y="4675631"/>
                    <a:ext cx="15811" cy="15811"/>
                  </a:xfrm>
                  <a:custGeom>
                    <a:avLst/>
                    <a:gdLst>
                      <a:gd name="connsiteX0" fmla="*/ 15812 w 15811"/>
                      <a:gd name="connsiteY0" fmla="*/ 7906 h 15811"/>
                      <a:gd name="connsiteX1" fmla="*/ 7906 w 15811"/>
                      <a:gd name="connsiteY1" fmla="*/ 15811 h 15811"/>
                      <a:gd name="connsiteX2" fmla="*/ 0 w 15811"/>
                      <a:gd name="connsiteY2" fmla="*/ 7906 h 15811"/>
                      <a:gd name="connsiteX3" fmla="*/ 7906 w 15811"/>
                      <a:gd name="connsiteY3" fmla="*/ 0 h 15811"/>
                      <a:gd name="connsiteX4" fmla="*/ 15812 w 15811"/>
                      <a:gd name="connsiteY4" fmla="*/ 7906 h 1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15811">
                        <a:moveTo>
                          <a:pt x="15812" y="7906"/>
                        </a:moveTo>
                        <a:cubicBezTo>
                          <a:pt x="15812" y="12272"/>
                          <a:pt x="12272" y="15811"/>
                          <a:pt x="7906" y="15811"/>
                        </a:cubicBezTo>
                        <a:cubicBezTo>
                          <a:pt x="3540" y="15811"/>
                          <a:pt x="0" y="12272"/>
                          <a:pt x="0" y="7906"/>
                        </a:cubicBezTo>
                        <a:cubicBezTo>
                          <a:pt x="0" y="3539"/>
                          <a:pt x="3539" y="0"/>
                          <a:pt x="7906" y="0"/>
                        </a:cubicBezTo>
                        <a:cubicBezTo>
                          <a:pt x="12272" y="0"/>
                          <a:pt x="15812" y="3540"/>
                          <a:pt x="15812" y="7906"/>
                        </a:cubicBezTo>
                        <a:close/>
                      </a:path>
                    </a:pathLst>
                  </a:custGeom>
                  <a:solidFill>
                    <a:srgbClr val="4D18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44" name="Group 1043">
                  <a:extLst>
                    <a:ext uri="{FF2B5EF4-FFF2-40B4-BE49-F238E27FC236}">
                      <a16:creationId xmlns:a16="http://schemas.microsoft.com/office/drawing/2014/main" id="{09A477F1-24C9-2B0B-DD61-A3292F7E61E8}"/>
                    </a:ext>
                  </a:extLst>
                </p:cNvPr>
                <p:cNvGrpSpPr/>
                <p:nvPr/>
              </p:nvGrpSpPr>
              <p:grpSpPr>
                <a:xfrm>
                  <a:off x="7766013" y="2858332"/>
                  <a:ext cx="1910166" cy="1963936"/>
                  <a:chOff x="1741607" y="2189828"/>
                  <a:chExt cx="2710244" cy="2786536"/>
                </a:xfrm>
              </p:grpSpPr>
              <p:sp>
                <p:nvSpPr>
                  <p:cNvPr id="1045" name="Freeform: Shape 1044">
                    <a:extLst>
                      <a:ext uri="{FF2B5EF4-FFF2-40B4-BE49-F238E27FC236}">
                        <a16:creationId xmlns:a16="http://schemas.microsoft.com/office/drawing/2014/main" id="{015E3D58-4BCA-BA11-1356-747ACD173062}"/>
                      </a:ext>
                    </a:extLst>
                  </p:cNvPr>
                  <p:cNvSpPr/>
                  <p:nvPr/>
                </p:nvSpPr>
                <p:spPr>
                  <a:xfrm>
                    <a:off x="1741607" y="2266120"/>
                    <a:ext cx="2710244" cy="2710244"/>
                  </a:xfrm>
                  <a:custGeom>
                    <a:avLst/>
                    <a:gdLst>
                      <a:gd name="connsiteX0" fmla="*/ 2710152 w 2710244"/>
                      <a:gd name="connsiteY0" fmla="*/ 1355045 h 2710244"/>
                      <a:gd name="connsiteX1" fmla="*/ 1355030 w 2710244"/>
                      <a:gd name="connsiteY1" fmla="*/ 2710168 h 2710244"/>
                      <a:gd name="connsiteX2" fmla="*/ -93 w 2710244"/>
                      <a:gd name="connsiteY2" fmla="*/ 1355045 h 2710244"/>
                      <a:gd name="connsiteX3" fmla="*/ 1355030 w 2710244"/>
                      <a:gd name="connsiteY3" fmla="*/ -77 h 2710244"/>
                      <a:gd name="connsiteX4" fmla="*/ 2710152 w 2710244"/>
                      <a:gd name="connsiteY4" fmla="*/ 1355045 h 2710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0244" h="2710244">
                        <a:moveTo>
                          <a:pt x="2710152" y="1355045"/>
                        </a:moveTo>
                        <a:cubicBezTo>
                          <a:pt x="2710152" y="2103459"/>
                          <a:pt x="2103443" y="2710168"/>
                          <a:pt x="1355030" y="2710168"/>
                        </a:cubicBezTo>
                        <a:cubicBezTo>
                          <a:pt x="606616" y="2710168"/>
                          <a:pt x="-93" y="2103459"/>
                          <a:pt x="-93" y="1355045"/>
                        </a:cubicBezTo>
                        <a:cubicBezTo>
                          <a:pt x="-93" y="606632"/>
                          <a:pt x="606616" y="-77"/>
                          <a:pt x="1355030" y="-77"/>
                        </a:cubicBezTo>
                        <a:cubicBezTo>
                          <a:pt x="2103443" y="-77"/>
                          <a:pt x="2710152" y="606632"/>
                          <a:pt x="2710152" y="13550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3935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46" name="Freeform: Shape 1045">
                    <a:extLst>
                      <a:ext uri="{FF2B5EF4-FFF2-40B4-BE49-F238E27FC236}">
                        <a16:creationId xmlns:a16="http://schemas.microsoft.com/office/drawing/2014/main" id="{A95115E4-61A8-D2F7-393B-339F9F990DB0}"/>
                      </a:ext>
                    </a:extLst>
                  </p:cNvPr>
                  <p:cNvSpPr/>
                  <p:nvPr/>
                </p:nvSpPr>
                <p:spPr>
                  <a:xfrm>
                    <a:off x="2526969" y="4325587"/>
                    <a:ext cx="1726311" cy="650749"/>
                  </a:xfrm>
                  <a:custGeom>
                    <a:avLst/>
                    <a:gdLst>
                      <a:gd name="connsiteX0" fmla="*/ 568360 w 1726311"/>
                      <a:gd name="connsiteY0" fmla="*/ 650671 h 650749"/>
                      <a:gd name="connsiteX1" fmla="*/ 1726219 w 1726311"/>
                      <a:gd name="connsiteY1" fmla="*/ -77 h 650749"/>
                      <a:gd name="connsiteX2" fmla="*/ 570646 w 1726311"/>
                      <a:gd name="connsiteY2" fmla="*/ 332441 h 650749"/>
                      <a:gd name="connsiteX3" fmla="*/ -92 w 1726311"/>
                      <a:gd name="connsiteY3" fmla="*/ 525989 h 650749"/>
                      <a:gd name="connsiteX4" fmla="*/ 568360 w 1726311"/>
                      <a:gd name="connsiteY4" fmla="*/ 650671 h 650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6311" h="650749">
                        <a:moveTo>
                          <a:pt x="568360" y="650671"/>
                        </a:moveTo>
                        <a:cubicBezTo>
                          <a:pt x="1041486" y="650900"/>
                          <a:pt x="1480436" y="404202"/>
                          <a:pt x="1726219" y="-77"/>
                        </a:cubicBezTo>
                        <a:cubicBezTo>
                          <a:pt x="1704121" y="16116"/>
                          <a:pt x="1333598" y="386448"/>
                          <a:pt x="570646" y="332441"/>
                        </a:cubicBezTo>
                        <a:cubicBezTo>
                          <a:pt x="182407" y="304914"/>
                          <a:pt x="44770" y="413308"/>
                          <a:pt x="-92" y="525989"/>
                        </a:cubicBezTo>
                        <a:cubicBezTo>
                          <a:pt x="178073" y="608390"/>
                          <a:pt x="372059" y="650938"/>
                          <a:pt x="568360" y="65067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7" name="Freeform: Shape 1046">
                    <a:extLst>
                      <a:ext uri="{FF2B5EF4-FFF2-40B4-BE49-F238E27FC236}">
                        <a16:creationId xmlns:a16="http://schemas.microsoft.com/office/drawing/2014/main" id="{E0F1F5CF-B4C4-4B23-E1DF-F705F520754C}"/>
                      </a:ext>
                    </a:extLst>
                  </p:cNvPr>
                  <p:cNvSpPr/>
                  <p:nvPr/>
                </p:nvSpPr>
                <p:spPr>
                  <a:xfrm>
                    <a:off x="1810308" y="2345720"/>
                    <a:ext cx="1149095" cy="1149096"/>
                  </a:xfrm>
                  <a:custGeom>
                    <a:avLst/>
                    <a:gdLst>
                      <a:gd name="connsiteX0" fmla="*/ 1149096 w 1149095"/>
                      <a:gd name="connsiteY0" fmla="*/ 574548 h 1149096"/>
                      <a:gd name="connsiteX1" fmla="*/ 574548 w 1149095"/>
                      <a:gd name="connsiteY1" fmla="*/ 1149096 h 1149096"/>
                      <a:gd name="connsiteX2" fmla="*/ 0 w 1149095"/>
                      <a:gd name="connsiteY2" fmla="*/ 574548 h 1149096"/>
                      <a:gd name="connsiteX3" fmla="*/ 574548 w 1149095"/>
                      <a:gd name="connsiteY3" fmla="*/ 0 h 1149096"/>
                      <a:gd name="connsiteX4" fmla="*/ 1149096 w 1149095"/>
                      <a:gd name="connsiteY4" fmla="*/ 574548 h 1149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9095" h="1149096">
                        <a:moveTo>
                          <a:pt x="1149096" y="574548"/>
                        </a:moveTo>
                        <a:cubicBezTo>
                          <a:pt x="1149096" y="891862"/>
                          <a:pt x="891862" y="1149096"/>
                          <a:pt x="574548" y="1149096"/>
                        </a:cubicBezTo>
                        <a:cubicBezTo>
                          <a:pt x="257234" y="1149096"/>
                          <a:pt x="0" y="891862"/>
                          <a:pt x="0" y="574548"/>
                        </a:cubicBezTo>
                        <a:cubicBezTo>
                          <a:pt x="0" y="257234"/>
                          <a:pt x="257234" y="0"/>
                          <a:pt x="574548" y="0"/>
                        </a:cubicBezTo>
                        <a:cubicBezTo>
                          <a:pt x="891862" y="0"/>
                          <a:pt x="1149096" y="257234"/>
                          <a:pt x="1149096" y="574548"/>
                        </a:cubicBezTo>
                        <a:close/>
                      </a:path>
                    </a:pathLst>
                  </a:custGeom>
                  <a:solidFill>
                    <a:srgbClr val="8A3A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8" name="Freeform: Shape 1047">
                    <a:extLst>
                      <a:ext uri="{FF2B5EF4-FFF2-40B4-BE49-F238E27FC236}">
                        <a16:creationId xmlns:a16="http://schemas.microsoft.com/office/drawing/2014/main" id="{4994FD05-61DE-7264-8F04-1DBCD8555EC9}"/>
                      </a:ext>
                    </a:extLst>
                  </p:cNvPr>
                  <p:cNvSpPr/>
                  <p:nvPr/>
                </p:nvSpPr>
                <p:spPr>
                  <a:xfrm>
                    <a:off x="1765306" y="2189828"/>
                    <a:ext cx="1203995" cy="2579362"/>
                  </a:xfrm>
                  <a:custGeom>
                    <a:avLst/>
                    <a:gdLst>
                      <a:gd name="connsiteX0" fmla="*/ 852439 w 1203995"/>
                      <a:gd name="connsiteY0" fmla="*/ 170675 h 2579362"/>
                      <a:gd name="connsiteX1" fmla="*/ 852439 w 1203995"/>
                      <a:gd name="connsiteY1" fmla="*/ 170675 h 2579362"/>
                      <a:gd name="connsiteX2" fmla="*/ 804814 w 1203995"/>
                      <a:gd name="connsiteY2" fmla="*/ 116001 h 2579362"/>
                      <a:gd name="connsiteX3" fmla="*/ 851677 w 1203995"/>
                      <a:gd name="connsiteY3" fmla="*/ 45040 h 2579362"/>
                      <a:gd name="connsiteX4" fmla="*/ 1081515 w 1203995"/>
                      <a:gd name="connsiteY4" fmla="*/ 99713 h 2579362"/>
                      <a:gd name="connsiteX5" fmla="*/ 1119615 w 1203995"/>
                      <a:gd name="connsiteY5" fmla="*/ 94094 h 2579362"/>
                      <a:gd name="connsiteX6" fmla="*/ 881490 w 1203995"/>
                      <a:gd name="connsiteY6" fmla="*/ 3511 h 2579362"/>
                      <a:gd name="connsiteX7" fmla="*/ 741758 w 1203995"/>
                      <a:gd name="connsiteY7" fmla="*/ 71996 h 2579362"/>
                      <a:gd name="connsiteX8" fmla="*/ 633840 w 1203995"/>
                      <a:gd name="connsiteY8" fmla="*/ 116382 h 2579362"/>
                      <a:gd name="connsiteX9" fmla="*/ 633364 w 1203995"/>
                      <a:gd name="connsiteY9" fmla="*/ 117239 h 2579362"/>
                      <a:gd name="connsiteX10" fmla="*/ 602217 w 1203995"/>
                      <a:gd name="connsiteY10" fmla="*/ 116382 h 2579362"/>
                      <a:gd name="connsiteX11" fmla="*/ -92 w 1203995"/>
                      <a:gd name="connsiteY11" fmla="*/ 718410 h 2579362"/>
                      <a:gd name="connsiteX12" fmla="*/ 169592 w 1203995"/>
                      <a:gd name="connsiteY12" fmla="*/ 1137557 h 2579362"/>
                      <a:gd name="connsiteX13" fmla="*/ 169592 w 1203995"/>
                      <a:gd name="connsiteY13" fmla="*/ 1137557 h 2579362"/>
                      <a:gd name="connsiteX14" fmla="*/ 250935 w 1203995"/>
                      <a:gd name="connsiteY14" fmla="*/ 1326819 h 2579362"/>
                      <a:gd name="connsiteX15" fmla="*/ 250935 w 1203995"/>
                      <a:gd name="connsiteY15" fmla="*/ 1326819 h 2579362"/>
                      <a:gd name="connsiteX16" fmla="*/ 593835 w 1203995"/>
                      <a:gd name="connsiteY16" fmla="*/ 2569070 h 2579362"/>
                      <a:gd name="connsiteX17" fmla="*/ 579833 w 1203995"/>
                      <a:gd name="connsiteY17" fmla="*/ 2559545 h 2579362"/>
                      <a:gd name="connsiteX18" fmla="*/ 333898 w 1203995"/>
                      <a:gd name="connsiteY18" fmla="*/ 1423593 h 2579362"/>
                      <a:gd name="connsiteX19" fmla="*/ 487536 w 1203995"/>
                      <a:gd name="connsiteY19" fmla="*/ 1309293 h 2579362"/>
                      <a:gd name="connsiteX20" fmla="*/ 494394 w 1203995"/>
                      <a:gd name="connsiteY20" fmla="*/ 1310531 h 2579362"/>
                      <a:gd name="connsiteX21" fmla="*/ 503919 w 1203995"/>
                      <a:gd name="connsiteY21" fmla="*/ 1312246 h 2579362"/>
                      <a:gd name="connsiteX22" fmla="*/ 529160 w 1203995"/>
                      <a:gd name="connsiteY22" fmla="*/ 1315675 h 2579362"/>
                      <a:gd name="connsiteX23" fmla="*/ 602979 w 1203995"/>
                      <a:gd name="connsiteY23" fmla="*/ 1320342 h 2579362"/>
                      <a:gd name="connsiteX24" fmla="*/ 1203902 w 1203995"/>
                      <a:gd name="connsiteY24" fmla="*/ 716924 h 2579362"/>
                      <a:gd name="connsiteX25" fmla="*/ 852439 w 1203995"/>
                      <a:gd name="connsiteY25" fmla="*/ 170675 h 2579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203995" h="2579362">
                        <a:moveTo>
                          <a:pt x="852439" y="170675"/>
                        </a:moveTo>
                        <a:lnTo>
                          <a:pt x="852439" y="170675"/>
                        </a:lnTo>
                        <a:cubicBezTo>
                          <a:pt x="818720" y="156578"/>
                          <a:pt x="807290" y="135527"/>
                          <a:pt x="804814" y="116001"/>
                        </a:cubicBezTo>
                        <a:cubicBezTo>
                          <a:pt x="801861" y="88664"/>
                          <a:pt x="825769" y="54470"/>
                          <a:pt x="851677" y="45040"/>
                        </a:cubicBezTo>
                        <a:cubicBezTo>
                          <a:pt x="932230" y="14027"/>
                          <a:pt x="1023556" y="35753"/>
                          <a:pt x="1081515" y="99713"/>
                        </a:cubicBezTo>
                        <a:lnTo>
                          <a:pt x="1119615" y="94094"/>
                        </a:lnTo>
                        <a:cubicBezTo>
                          <a:pt x="1045415" y="5892"/>
                          <a:pt x="955499" y="-8300"/>
                          <a:pt x="881490" y="3511"/>
                        </a:cubicBezTo>
                        <a:cubicBezTo>
                          <a:pt x="829398" y="12744"/>
                          <a:pt x="780973" y="36481"/>
                          <a:pt x="741758" y="71996"/>
                        </a:cubicBezTo>
                        <a:cubicBezTo>
                          <a:pt x="680894" y="125526"/>
                          <a:pt x="633840" y="116382"/>
                          <a:pt x="633840" y="116382"/>
                        </a:cubicBezTo>
                        <a:lnTo>
                          <a:pt x="633364" y="117239"/>
                        </a:lnTo>
                        <a:cubicBezTo>
                          <a:pt x="623010" y="116668"/>
                          <a:pt x="612628" y="116382"/>
                          <a:pt x="602217" y="116382"/>
                        </a:cubicBezTo>
                        <a:cubicBezTo>
                          <a:pt x="269652" y="116305"/>
                          <a:pt x="-15" y="385844"/>
                          <a:pt x="-92" y="718410"/>
                        </a:cubicBezTo>
                        <a:cubicBezTo>
                          <a:pt x="-129" y="874867"/>
                          <a:pt x="60730" y="1025191"/>
                          <a:pt x="169592" y="1137557"/>
                        </a:cubicBezTo>
                        <a:lnTo>
                          <a:pt x="169592" y="1137557"/>
                        </a:lnTo>
                        <a:cubicBezTo>
                          <a:pt x="263794" y="1231474"/>
                          <a:pt x="250935" y="1326819"/>
                          <a:pt x="250935" y="1326819"/>
                        </a:cubicBezTo>
                        <a:lnTo>
                          <a:pt x="250935" y="1326819"/>
                        </a:lnTo>
                        <a:cubicBezTo>
                          <a:pt x="180450" y="1824310"/>
                          <a:pt x="123586" y="2682512"/>
                          <a:pt x="593835" y="2569070"/>
                        </a:cubicBezTo>
                        <a:lnTo>
                          <a:pt x="579833" y="2559545"/>
                        </a:lnTo>
                        <a:cubicBezTo>
                          <a:pt x="579833" y="2559545"/>
                          <a:pt x="156066" y="2629649"/>
                          <a:pt x="333898" y="1423593"/>
                        </a:cubicBezTo>
                        <a:cubicBezTo>
                          <a:pt x="341137" y="1386255"/>
                          <a:pt x="371141" y="1291862"/>
                          <a:pt x="487536" y="1309293"/>
                        </a:cubicBezTo>
                        <a:lnTo>
                          <a:pt x="494394" y="1310531"/>
                        </a:lnTo>
                        <a:lnTo>
                          <a:pt x="503919" y="1312246"/>
                        </a:lnTo>
                        <a:cubicBezTo>
                          <a:pt x="512187" y="1314284"/>
                          <a:pt x="520645" y="1315437"/>
                          <a:pt x="529160" y="1315675"/>
                        </a:cubicBezTo>
                        <a:cubicBezTo>
                          <a:pt x="553649" y="1318771"/>
                          <a:pt x="578300" y="1320333"/>
                          <a:pt x="602979" y="1320342"/>
                        </a:cubicBezTo>
                        <a:cubicBezTo>
                          <a:pt x="935544" y="1319656"/>
                          <a:pt x="1204588" y="1049489"/>
                          <a:pt x="1203902" y="716924"/>
                        </a:cubicBezTo>
                        <a:cubicBezTo>
                          <a:pt x="1203416" y="481847"/>
                          <a:pt x="1066170" y="268544"/>
                          <a:pt x="852439" y="17067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49" name="Freeform: Shape 1048">
                    <a:extLst>
                      <a:ext uri="{FF2B5EF4-FFF2-40B4-BE49-F238E27FC236}">
                        <a16:creationId xmlns:a16="http://schemas.microsoft.com/office/drawing/2014/main" id="{7E25DA37-351F-921D-4487-A8300606C5ED}"/>
                      </a:ext>
                    </a:extLst>
                  </p:cNvPr>
                  <p:cNvSpPr/>
                  <p:nvPr/>
                </p:nvSpPr>
                <p:spPr>
                  <a:xfrm>
                    <a:off x="3111613" y="4675631"/>
                    <a:ext cx="15811" cy="15811"/>
                  </a:xfrm>
                  <a:custGeom>
                    <a:avLst/>
                    <a:gdLst>
                      <a:gd name="connsiteX0" fmla="*/ 15812 w 15811"/>
                      <a:gd name="connsiteY0" fmla="*/ 7906 h 15811"/>
                      <a:gd name="connsiteX1" fmla="*/ 7906 w 15811"/>
                      <a:gd name="connsiteY1" fmla="*/ 15811 h 15811"/>
                      <a:gd name="connsiteX2" fmla="*/ 0 w 15811"/>
                      <a:gd name="connsiteY2" fmla="*/ 7906 h 15811"/>
                      <a:gd name="connsiteX3" fmla="*/ 7906 w 15811"/>
                      <a:gd name="connsiteY3" fmla="*/ 0 h 15811"/>
                      <a:gd name="connsiteX4" fmla="*/ 15812 w 15811"/>
                      <a:gd name="connsiteY4" fmla="*/ 7906 h 1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15811">
                        <a:moveTo>
                          <a:pt x="15812" y="7906"/>
                        </a:moveTo>
                        <a:cubicBezTo>
                          <a:pt x="15812" y="12272"/>
                          <a:pt x="12272" y="15811"/>
                          <a:pt x="7906" y="15811"/>
                        </a:cubicBezTo>
                        <a:cubicBezTo>
                          <a:pt x="3540" y="15811"/>
                          <a:pt x="0" y="12272"/>
                          <a:pt x="0" y="7906"/>
                        </a:cubicBezTo>
                        <a:cubicBezTo>
                          <a:pt x="0" y="3539"/>
                          <a:pt x="3539" y="0"/>
                          <a:pt x="7906" y="0"/>
                        </a:cubicBezTo>
                        <a:cubicBezTo>
                          <a:pt x="12272" y="0"/>
                          <a:pt x="15812" y="3540"/>
                          <a:pt x="15812" y="7906"/>
                        </a:cubicBezTo>
                        <a:close/>
                      </a:path>
                    </a:pathLst>
                  </a:custGeom>
                  <a:solidFill>
                    <a:srgbClr val="4D18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  <p:grpSp>
              <p:nvGrpSpPr>
                <p:cNvPr id="1050" name="Group 1049">
                  <a:extLst>
                    <a:ext uri="{FF2B5EF4-FFF2-40B4-BE49-F238E27FC236}">
                      <a16:creationId xmlns:a16="http://schemas.microsoft.com/office/drawing/2014/main" id="{AC6225E5-01D6-FE5B-420E-89EA4267EB02}"/>
                    </a:ext>
                  </a:extLst>
                </p:cNvPr>
                <p:cNvGrpSpPr/>
                <p:nvPr/>
              </p:nvGrpSpPr>
              <p:grpSpPr>
                <a:xfrm>
                  <a:off x="10065035" y="2858332"/>
                  <a:ext cx="1910166" cy="1963936"/>
                  <a:chOff x="1741607" y="2189828"/>
                  <a:chExt cx="2710244" cy="2786536"/>
                </a:xfrm>
              </p:grpSpPr>
              <p:sp>
                <p:nvSpPr>
                  <p:cNvPr id="1051" name="Freeform: Shape 1050">
                    <a:extLst>
                      <a:ext uri="{FF2B5EF4-FFF2-40B4-BE49-F238E27FC236}">
                        <a16:creationId xmlns:a16="http://schemas.microsoft.com/office/drawing/2014/main" id="{8EA69585-1FD1-E022-D5E7-D4526B37552F}"/>
                      </a:ext>
                    </a:extLst>
                  </p:cNvPr>
                  <p:cNvSpPr/>
                  <p:nvPr/>
                </p:nvSpPr>
                <p:spPr>
                  <a:xfrm>
                    <a:off x="1741607" y="2266120"/>
                    <a:ext cx="2710244" cy="2710244"/>
                  </a:xfrm>
                  <a:custGeom>
                    <a:avLst/>
                    <a:gdLst>
                      <a:gd name="connsiteX0" fmla="*/ 2710152 w 2710244"/>
                      <a:gd name="connsiteY0" fmla="*/ 1355045 h 2710244"/>
                      <a:gd name="connsiteX1" fmla="*/ 1355030 w 2710244"/>
                      <a:gd name="connsiteY1" fmla="*/ 2710168 h 2710244"/>
                      <a:gd name="connsiteX2" fmla="*/ -93 w 2710244"/>
                      <a:gd name="connsiteY2" fmla="*/ 1355045 h 2710244"/>
                      <a:gd name="connsiteX3" fmla="*/ 1355030 w 2710244"/>
                      <a:gd name="connsiteY3" fmla="*/ -77 h 2710244"/>
                      <a:gd name="connsiteX4" fmla="*/ 2710152 w 2710244"/>
                      <a:gd name="connsiteY4" fmla="*/ 1355045 h 27102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0244" h="2710244">
                        <a:moveTo>
                          <a:pt x="2710152" y="1355045"/>
                        </a:moveTo>
                        <a:cubicBezTo>
                          <a:pt x="2710152" y="2103459"/>
                          <a:pt x="2103443" y="2710168"/>
                          <a:pt x="1355030" y="2710168"/>
                        </a:cubicBezTo>
                        <a:cubicBezTo>
                          <a:pt x="606616" y="2710168"/>
                          <a:pt x="-93" y="2103459"/>
                          <a:pt x="-93" y="1355045"/>
                        </a:cubicBezTo>
                        <a:cubicBezTo>
                          <a:pt x="-93" y="606632"/>
                          <a:pt x="606616" y="-77"/>
                          <a:pt x="1355030" y="-77"/>
                        </a:cubicBezTo>
                        <a:cubicBezTo>
                          <a:pt x="2103443" y="-77"/>
                          <a:pt x="2710152" y="606632"/>
                          <a:pt x="2710152" y="13550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3935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0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endParaRPr>
                  </a:p>
                </p:txBody>
              </p:sp>
              <p:sp>
                <p:nvSpPr>
                  <p:cNvPr id="1052" name="Freeform: Shape 1051">
                    <a:extLst>
                      <a:ext uri="{FF2B5EF4-FFF2-40B4-BE49-F238E27FC236}">
                        <a16:creationId xmlns:a16="http://schemas.microsoft.com/office/drawing/2014/main" id="{D87D09F1-9403-0D75-1C6D-F5C08E6FF8EB}"/>
                      </a:ext>
                    </a:extLst>
                  </p:cNvPr>
                  <p:cNvSpPr/>
                  <p:nvPr/>
                </p:nvSpPr>
                <p:spPr>
                  <a:xfrm>
                    <a:off x="2526969" y="4325587"/>
                    <a:ext cx="1726311" cy="650749"/>
                  </a:xfrm>
                  <a:custGeom>
                    <a:avLst/>
                    <a:gdLst>
                      <a:gd name="connsiteX0" fmla="*/ 568360 w 1726311"/>
                      <a:gd name="connsiteY0" fmla="*/ 650671 h 650749"/>
                      <a:gd name="connsiteX1" fmla="*/ 1726219 w 1726311"/>
                      <a:gd name="connsiteY1" fmla="*/ -77 h 650749"/>
                      <a:gd name="connsiteX2" fmla="*/ 570646 w 1726311"/>
                      <a:gd name="connsiteY2" fmla="*/ 332441 h 650749"/>
                      <a:gd name="connsiteX3" fmla="*/ -92 w 1726311"/>
                      <a:gd name="connsiteY3" fmla="*/ 525989 h 650749"/>
                      <a:gd name="connsiteX4" fmla="*/ 568360 w 1726311"/>
                      <a:gd name="connsiteY4" fmla="*/ 650671 h 650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6311" h="650749">
                        <a:moveTo>
                          <a:pt x="568360" y="650671"/>
                        </a:moveTo>
                        <a:cubicBezTo>
                          <a:pt x="1041486" y="650900"/>
                          <a:pt x="1480436" y="404202"/>
                          <a:pt x="1726219" y="-77"/>
                        </a:cubicBezTo>
                        <a:cubicBezTo>
                          <a:pt x="1704121" y="16116"/>
                          <a:pt x="1333598" y="386448"/>
                          <a:pt x="570646" y="332441"/>
                        </a:cubicBezTo>
                        <a:cubicBezTo>
                          <a:pt x="182407" y="304914"/>
                          <a:pt x="44770" y="413308"/>
                          <a:pt x="-92" y="525989"/>
                        </a:cubicBezTo>
                        <a:cubicBezTo>
                          <a:pt x="178073" y="608390"/>
                          <a:pt x="372059" y="650938"/>
                          <a:pt x="568360" y="65067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53" name="Freeform: Shape 1052">
                    <a:extLst>
                      <a:ext uri="{FF2B5EF4-FFF2-40B4-BE49-F238E27FC236}">
                        <a16:creationId xmlns:a16="http://schemas.microsoft.com/office/drawing/2014/main" id="{D22CD2EA-444D-3DD3-2694-6B5221CD1720}"/>
                      </a:ext>
                    </a:extLst>
                  </p:cNvPr>
                  <p:cNvSpPr/>
                  <p:nvPr/>
                </p:nvSpPr>
                <p:spPr>
                  <a:xfrm>
                    <a:off x="1810308" y="2345720"/>
                    <a:ext cx="1149095" cy="1149096"/>
                  </a:xfrm>
                  <a:custGeom>
                    <a:avLst/>
                    <a:gdLst>
                      <a:gd name="connsiteX0" fmla="*/ 1149096 w 1149095"/>
                      <a:gd name="connsiteY0" fmla="*/ 574548 h 1149096"/>
                      <a:gd name="connsiteX1" fmla="*/ 574548 w 1149095"/>
                      <a:gd name="connsiteY1" fmla="*/ 1149096 h 1149096"/>
                      <a:gd name="connsiteX2" fmla="*/ 0 w 1149095"/>
                      <a:gd name="connsiteY2" fmla="*/ 574548 h 1149096"/>
                      <a:gd name="connsiteX3" fmla="*/ 574548 w 1149095"/>
                      <a:gd name="connsiteY3" fmla="*/ 0 h 1149096"/>
                      <a:gd name="connsiteX4" fmla="*/ 1149096 w 1149095"/>
                      <a:gd name="connsiteY4" fmla="*/ 574548 h 11490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9095" h="1149096">
                        <a:moveTo>
                          <a:pt x="1149096" y="574548"/>
                        </a:moveTo>
                        <a:cubicBezTo>
                          <a:pt x="1149096" y="891862"/>
                          <a:pt x="891862" y="1149096"/>
                          <a:pt x="574548" y="1149096"/>
                        </a:cubicBezTo>
                        <a:cubicBezTo>
                          <a:pt x="257234" y="1149096"/>
                          <a:pt x="0" y="891862"/>
                          <a:pt x="0" y="574548"/>
                        </a:cubicBezTo>
                        <a:cubicBezTo>
                          <a:pt x="0" y="257234"/>
                          <a:pt x="257234" y="0"/>
                          <a:pt x="574548" y="0"/>
                        </a:cubicBezTo>
                        <a:cubicBezTo>
                          <a:pt x="891862" y="0"/>
                          <a:pt x="1149096" y="257234"/>
                          <a:pt x="1149096" y="574548"/>
                        </a:cubicBezTo>
                        <a:close/>
                      </a:path>
                    </a:pathLst>
                  </a:custGeom>
                  <a:solidFill>
                    <a:srgbClr val="8A3A8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54" name="Freeform: Shape 1053">
                    <a:extLst>
                      <a:ext uri="{FF2B5EF4-FFF2-40B4-BE49-F238E27FC236}">
                        <a16:creationId xmlns:a16="http://schemas.microsoft.com/office/drawing/2014/main" id="{8017726E-7A51-C890-198B-36BCF5F24575}"/>
                      </a:ext>
                    </a:extLst>
                  </p:cNvPr>
                  <p:cNvSpPr/>
                  <p:nvPr/>
                </p:nvSpPr>
                <p:spPr>
                  <a:xfrm>
                    <a:off x="1765306" y="2189828"/>
                    <a:ext cx="1203995" cy="2579362"/>
                  </a:xfrm>
                  <a:custGeom>
                    <a:avLst/>
                    <a:gdLst>
                      <a:gd name="connsiteX0" fmla="*/ 852439 w 1203995"/>
                      <a:gd name="connsiteY0" fmla="*/ 170675 h 2579362"/>
                      <a:gd name="connsiteX1" fmla="*/ 852439 w 1203995"/>
                      <a:gd name="connsiteY1" fmla="*/ 170675 h 2579362"/>
                      <a:gd name="connsiteX2" fmla="*/ 804814 w 1203995"/>
                      <a:gd name="connsiteY2" fmla="*/ 116001 h 2579362"/>
                      <a:gd name="connsiteX3" fmla="*/ 851677 w 1203995"/>
                      <a:gd name="connsiteY3" fmla="*/ 45040 h 2579362"/>
                      <a:gd name="connsiteX4" fmla="*/ 1081515 w 1203995"/>
                      <a:gd name="connsiteY4" fmla="*/ 99713 h 2579362"/>
                      <a:gd name="connsiteX5" fmla="*/ 1119615 w 1203995"/>
                      <a:gd name="connsiteY5" fmla="*/ 94094 h 2579362"/>
                      <a:gd name="connsiteX6" fmla="*/ 881490 w 1203995"/>
                      <a:gd name="connsiteY6" fmla="*/ 3511 h 2579362"/>
                      <a:gd name="connsiteX7" fmla="*/ 741758 w 1203995"/>
                      <a:gd name="connsiteY7" fmla="*/ 71996 h 2579362"/>
                      <a:gd name="connsiteX8" fmla="*/ 633840 w 1203995"/>
                      <a:gd name="connsiteY8" fmla="*/ 116382 h 2579362"/>
                      <a:gd name="connsiteX9" fmla="*/ 633364 w 1203995"/>
                      <a:gd name="connsiteY9" fmla="*/ 117239 h 2579362"/>
                      <a:gd name="connsiteX10" fmla="*/ 602217 w 1203995"/>
                      <a:gd name="connsiteY10" fmla="*/ 116382 h 2579362"/>
                      <a:gd name="connsiteX11" fmla="*/ -92 w 1203995"/>
                      <a:gd name="connsiteY11" fmla="*/ 718410 h 2579362"/>
                      <a:gd name="connsiteX12" fmla="*/ 169592 w 1203995"/>
                      <a:gd name="connsiteY12" fmla="*/ 1137557 h 2579362"/>
                      <a:gd name="connsiteX13" fmla="*/ 169592 w 1203995"/>
                      <a:gd name="connsiteY13" fmla="*/ 1137557 h 2579362"/>
                      <a:gd name="connsiteX14" fmla="*/ 250935 w 1203995"/>
                      <a:gd name="connsiteY14" fmla="*/ 1326819 h 2579362"/>
                      <a:gd name="connsiteX15" fmla="*/ 250935 w 1203995"/>
                      <a:gd name="connsiteY15" fmla="*/ 1326819 h 2579362"/>
                      <a:gd name="connsiteX16" fmla="*/ 593835 w 1203995"/>
                      <a:gd name="connsiteY16" fmla="*/ 2569070 h 2579362"/>
                      <a:gd name="connsiteX17" fmla="*/ 579833 w 1203995"/>
                      <a:gd name="connsiteY17" fmla="*/ 2559545 h 2579362"/>
                      <a:gd name="connsiteX18" fmla="*/ 333898 w 1203995"/>
                      <a:gd name="connsiteY18" fmla="*/ 1423593 h 2579362"/>
                      <a:gd name="connsiteX19" fmla="*/ 487536 w 1203995"/>
                      <a:gd name="connsiteY19" fmla="*/ 1309293 h 2579362"/>
                      <a:gd name="connsiteX20" fmla="*/ 494394 w 1203995"/>
                      <a:gd name="connsiteY20" fmla="*/ 1310531 h 2579362"/>
                      <a:gd name="connsiteX21" fmla="*/ 503919 w 1203995"/>
                      <a:gd name="connsiteY21" fmla="*/ 1312246 h 2579362"/>
                      <a:gd name="connsiteX22" fmla="*/ 529160 w 1203995"/>
                      <a:gd name="connsiteY22" fmla="*/ 1315675 h 2579362"/>
                      <a:gd name="connsiteX23" fmla="*/ 602979 w 1203995"/>
                      <a:gd name="connsiteY23" fmla="*/ 1320342 h 2579362"/>
                      <a:gd name="connsiteX24" fmla="*/ 1203902 w 1203995"/>
                      <a:gd name="connsiteY24" fmla="*/ 716924 h 2579362"/>
                      <a:gd name="connsiteX25" fmla="*/ 852439 w 1203995"/>
                      <a:gd name="connsiteY25" fmla="*/ 170675 h 2579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1203995" h="2579362">
                        <a:moveTo>
                          <a:pt x="852439" y="170675"/>
                        </a:moveTo>
                        <a:lnTo>
                          <a:pt x="852439" y="170675"/>
                        </a:lnTo>
                        <a:cubicBezTo>
                          <a:pt x="818720" y="156578"/>
                          <a:pt x="807290" y="135527"/>
                          <a:pt x="804814" y="116001"/>
                        </a:cubicBezTo>
                        <a:cubicBezTo>
                          <a:pt x="801861" y="88664"/>
                          <a:pt x="825769" y="54470"/>
                          <a:pt x="851677" y="45040"/>
                        </a:cubicBezTo>
                        <a:cubicBezTo>
                          <a:pt x="932230" y="14027"/>
                          <a:pt x="1023556" y="35753"/>
                          <a:pt x="1081515" y="99713"/>
                        </a:cubicBezTo>
                        <a:lnTo>
                          <a:pt x="1119615" y="94094"/>
                        </a:lnTo>
                        <a:cubicBezTo>
                          <a:pt x="1045415" y="5892"/>
                          <a:pt x="955499" y="-8300"/>
                          <a:pt x="881490" y="3511"/>
                        </a:cubicBezTo>
                        <a:cubicBezTo>
                          <a:pt x="829398" y="12744"/>
                          <a:pt x="780973" y="36481"/>
                          <a:pt x="741758" y="71996"/>
                        </a:cubicBezTo>
                        <a:cubicBezTo>
                          <a:pt x="680894" y="125526"/>
                          <a:pt x="633840" y="116382"/>
                          <a:pt x="633840" y="116382"/>
                        </a:cubicBezTo>
                        <a:lnTo>
                          <a:pt x="633364" y="117239"/>
                        </a:lnTo>
                        <a:cubicBezTo>
                          <a:pt x="623010" y="116668"/>
                          <a:pt x="612628" y="116382"/>
                          <a:pt x="602217" y="116382"/>
                        </a:cubicBezTo>
                        <a:cubicBezTo>
                          <a:pt x="269652" y="116305"/>
                          <a:pt x="-15" y="385844"/>
                          <a:pt x="-92" y="718410"/>
                        </a:cubicBezTo>
                        <a:cubicBezTo>
                          <a:pt x="-129" y="874867"/>
                          <a:pt x="60730" y="1025191"/>
                          <a:pt x="169592" y="1137557"/>
                        </a:cubicBezTo>
                        <a:lnTo>
                          <a:pt x="169592" y="1137557"/>
                        </a:lnTo>
                        <a:cubicBezTo>
                          <a:pt x="263794" y="1231474"/>
                          <a:pt x="250935" y="1326819"/>
                          <a:pt x="250935" y="1326819"/>
                        </a:cubicBezTo>
                        <a:lnTo>
                          <a:pt x="250935" y="1326819"/>
                        </a:lnTo>
                        <a:cubicBezTo>
                          <a:pt x="180450" y="1824310"/>
                          <a:pt x="123586" y="2682512"/>
                          <a:pt x="593835" y="2569070"/>
                        </a:cubicBezTo>
                        <a:lnTo>
                          <a:pt x="579833" y="2559545"/>
                        </a:lnTo>
                        <a:cubicBezTo>
                          <a:pt x="579833" y="2559545"/>
                          <a:pt x="156066" y="2629649"/>
                          <a:pt x="333898" y="1423593"/>
                        </a:cubicBezTo>
                        <a:cubicBezTo>
                          <a:pt x="341137" y="1386255"/>
                          <a:pt x="371141" y="1291862"/>
                          <a:pt x="487536" y="1309293"/>
                        </a:cubicBezTo>
                        <a:lnTo>
                          <a:pt x="494394" y="1310531"/>
                        </a:lnTo>
                        <a:lnTo>
                          <a:pt x="503919" y="1312246"/>
                        </a:lnTo>
                        <a:cubicBezTo>
                          <a:pt x="512187" y="1314284"/>
                          <a:pt x="520645" y="1315437"/>
                          <a:pt x="529160" y="1315675"/>
                        </a:cubicBezTo>
                        <a:cubicBezTo>
                          <a:pt x="553649" y="1318771"/>
                          <a:pt x="578300" y="1320333"/>
                          <a:pt x="602979" y="1320342"/>
                        </a:cubicBezTo>
                        <a:cubicBezTo>
                          <a:pt x="935544" y="1319656"/>
                          <a:pt x="1204588" y="1049489"/>
                          <a:pt x="1203902" y="716924"/>
                        </a:cubicBezTo>
                        <a:cubicBezTo>
                          <a:pt x="1203416" y="481847"/>
                          <a:pt x="1066170" y="268544"/>
                          <a:pt x="852439" y="170675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  <p:sp>
                <p:nvSpPr>
                  <p:cNvPr id="1055" name="Freeform: Shape 1054">
                    <a:extLst>
                      <a:ext uri="{FF2B5EF4-FFF2-40B4-BE49-F238E27FC236}">
                        <a16:creationId xmlns:a16="http://schemas.microsoft.com/office/drawing/2014/main" id="{F6F5B86C-1C74-7462-6820-1D0EE1A94D26}"/>
                      </a:ext>
                    </a:extLst>
                  </p:cNvPr>
                  <p:cNvSpPr/>
                  <p:nvPr/>
                </p:nvSpPr>
                <p:spPr>
                  <a:xfrm>
                    <a:off x="3111613" y="4675631"/>
                    <a:ext cx="15811" cy="15811"/>
                  </a:xfrm>
                  <a:custGeom>
                    <a:avLst/>
                    <a:gdLst>
                      <a:gd name="connsiteX0" fmla="*/ 15812 w 15811"/>
                      <a:gd name="connsiteY0" fmla="*/ 7906 h 15811"/>
                      <a:gd name="connsiteX1" fmla="*/ 7906 w 15811"/>
                      <a:gd name="connsiteY1" fmla="*/ 15811 h 15811"/>
                      <a:gd name="connsiteX2" fmla="*/ 0 w 15811"/>
                      <a:gd name="connsiteY2" fmla="*/ 7906 h 15811"/>
                      <a:gd name="connsiteX3" fmla="*/ 7906 w 15811"/>
                      <a:gd name="connsiteY3" fmla="*/ 0 h 15811"/>
                      <a:gd name="connsiteX4" fmla="*/ 15812 w 15811"/>
                      <a:gd name="connsiteY4" fmla="*/ 7906 h 15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11" h="15811">
                        <a:moveTo>
                          <a:pt x="15812" y="7906"/>
                        </a:moveTo>
                        <a:cubicBezTo>
                          <a:pt x="15812" y="12272"/>
                          <a:pt x="12272" y="15811"/>
                          <a:pt x="7906" y="15811"/>
                        </a:cubicBezTo>
                        <a:cubicBezTo>
                          <a:pt x="3540" y="15811"/>
                          <a:pt x="0" y="12272"/>
                          <a:pt x="0" y="7906"/>
                        </a:cubicBezTo>
                        <a:cubicBezTo>
                          <a:pt x="0" y="3539"/>
                          <a:pt x="3539" y="0"/>
                          <a:pt x="7906" y="0"/>
                        </a:cubicBezTo>
                        <a:cubicBezTo>
                          <a:pt x="12272" y="0"/>
                          <a:pt x="15812" y="3540"/>
                          <a:pt x="15812" y="7906"/>
                        </a:cubicBezTo>
                        <a:close/>
                      </a:path>
                    </a:pathLst>
                  </a:custGeom>
                  <a:solidFill>
                    <a:srgbClr val="4D185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/>
                  </a:p>
                </p:txBody>
              </p:sp>
            </p:grpSp>
          </p:grpSp>
          <p:sp>
            <p:nvSpPr>
              <p:cNvPr id="1057" name="TextBox 1056">
                <a:extLst>
                  <a:ext uri="{FF2B5EF4-FFF2-40B4-BE49-F238E27FC236}">
                    <a16:creationId xmlns:a16="http://schemas.microsoft.com/office/drawing/2014/main" id="{26E599A3-809E-CC83-6917-8517639F9F2A}"/>
                  </a:ext>
                </a:extLst>
              </p:cNvPr>
              <p:cNvSpPr txBox="1"/>
              <p:nvPr/>
            </p:nvSpPr>
            <p:spPr>
              <a:xfrm>
                <a:off x="1058398" y="3330460"/>
                <a:ext cx="1510613" cy="1108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Growing demand for edge computing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8" name="TextBox 1057">
                <a:extLst>
                  <a:ext uri="{FF2B5EF4-FFF2-40B4-BE49-F238E27FC236}">
                    <a16:creationId xmlns:a16="http://schemas.microsoft.com/office/drawing/2014/main" id="{8381619C-2E74-8C77-D504-3033C634B3F6}"/>
                  </a:ext>
                </a:extLst>
              </p:cNvPr>
              <p:cNvSpPr txBox="1"/>
              <p:nvPr/>
            </p:nvSpPr>
            <p:spPr>
              <a:xfrm>
                <a:off x="5210689" y="3766858"/>
                <a:ext cx="1872112" cy="596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Efficient multi-modal processing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22F34A93-580F-E473-3AFE-CB6130C7EAA6}"/>
                  </a:ext>
                </a:extLst>
              </p:cNvPr>
              <p:cNvSpPr txBox="1"/>
              <p:nvPr/>
            </p:nvSpPr>
            <p:spPr>
              <a:xfrm>
                <a:off x="9835733" y="3684677"/>
                <a:ext cx="174550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0" i="0" dirty="0">
                    <a:effectLst/>
                    <a:latin typeface="__fkGroteskNeue_598ab8"/>
                  </a:rPr>
                  <a:t>Real-Time Monitoring Capabilities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7F0606FF-FFBE-4E4F-AF4F-82E3D8F9DBB8}"/>
                  </a:ext>
                </a:extLst>
              </p:cNvPr>
              <p:cNvSpPr txBox="1"/>
              <p:nvPr/>
            </p:nvSpPr>
            <p:spPr>
              <a:xfrm>
                <a:off x="3081490" y="3720773"/>
                <a:ext cx="1602678" cy="596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dirty="0"/>
                  <a:t>Resource constraints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75A21DE2-1DEA-2677-6F62-B4F93BFA6545}"/>
                  </a:ext>
                </a:extLst>
              </p:cNvPr>
              <p:cNvSpPr txBox="1"/>
              <p:nvPr/>
            </p:nvSpPr>
            <p:spPr>
              <a:xfrm>
                <a:off x="7641810" y="3684677"/>
                <a:ext cx="1715665" cy="852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N" b="0" i="0" dirty="0">
                    <a:solidFill>
                      <a:srgbClr val="030712"/>
                    </a:solidFill>
                    <a:effectLst/>
                    <a:latin typeface="ui-sans-serif"/>
                  </a:rPr>
                  <a:t>Privacy and latency concerns</a:t>
                </a:r>
                <a:endParaRPr lang="en-I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064" name="Picture 8" descr="Expertise Icons - Free SVG &amp; PNG Expertise Images - Noun Project">
              <a:extLst>
                <a:ext uri="{FF2B5EF4-FFF2-40B4-BE49-F238E27FC236}">
                  <a16:creationId xmlns:a16="http://schemas.microsoft.com/office/drawing/2014/main" id="{3C76CCC3-7B82-C797-EC68-232D335E8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3366" y="3108819"/>
              <a:ext cx="483999" cy="483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10" descr="Personalization Icons - Free SVG &amp; PNG Personalization Images - Noun Project">
              <a:extLst>
                <a:ext uri="{FF2B5EF4-FFF2-40B4-BE49-F238E27FC236}">
                  <a16:creationId xmlns:a16="http://schemas.microsoft.com/office/drawing/2014/main" id="{0E516B97-2AED-7247-75B2-CB96390BF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90" y="3170713"/>
              <a:ext cx="360210" cy="36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12" descr="Professional Icon PNG Images, Vectors Free Download - Pngtree">
              <a:extLst>
                <a:ext uri="{FF2B5EF4-FFF2-40B4-BE49-F238E27FC236}">
                  <a16:creationId xmlns:a16="http://schemas.microsoft.com/office/drawing/2014/main" id="{44C943AA-7346-7B2E-CC44-446228148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2095" y="3115387"/>
              <a:ext cx="470862" cy="470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14" descr="Proactive - Free user icons">
              <a:extLst>
                <a:ext uri="{FF2B5EF4-FFF2-40B4-BE49-F238E27FC236}">
                  <a16:creationId xmlns:a16="http://schemas.microsoft.com/office/drawing/2014/main" id="{606E3515-BFE2-3D1E-D603-9E08FB27D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8163" y="3099725"/>
              <a:ext cx="502187" cy="502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8" name="Picture 16" descr="Prevention Icons - Free SVG &amp; PNG Prevention Images - Noun Project">
              <a:extLst>
                <a:ext uri="{FF2B5EF4-FFF2-40B4-BE49-F238E27FC236}">
                  <a16:creationId xmlns:a16="http://schemas.microsoft.com/office/drawing/2014/main" id="{BC172C07-3DD1-74AC-E80E-1F2331CDF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184" y="3147773"/>
              <a:ext cx="406092" cy="406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4402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90D12062-2DA6-20AC-96AE-FD5533D6ED12}"/>
              </a:ext>
            </a:extLst>
          </p:cNvPr>
          <p:cNvSpPr txBox="1"/>
          <p:nvPr/>
        </p:nvSpPr>
        <p:spPr>
          <a:xfrm>
            <a:off x="6846285" y="2551837"/>
            <a:ext cx="486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Literature Review Highlights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A35CBF-C1EC-3209-BC08-B6B290D04ABC}"/>
              </a:ext>
            </a:extLst>
          </p:cNvPr>
          <p:cNvSpPr/>
          <p:nvPr/>
        </p:nvSpPr>
        <p:spPr>
          <a:xfrm>
            <a:off x="580260" y="326486"/>
            <a:ext cx="2739088" cy="2739242"/>
          </a:xfrm>
          <a:custGeom>
            <a:avLst/>
            <a:gdLst>
              <a:gd name="connsiteX0" fmla="*/ 1711999 w 3020027"/>
              <a:gd name="connsiteY0" fmla="*/ 2941722 h 3020197"/>
              <a:gd name="connsiteX1" fmla="*/ 1333782 w 3020027"/>
              <a:gd name="connsiteY1" fmla="*/ 2941734 h 3020197"/>
              <a:gd name="connsiteX2" fmla="*/ 1333771 w 3020027"/>
              <a:gd name="connsiteY2" fmla="*/ 2941722 h 3020197"/>
              <a:gd name="connsiteX3" fmla="*/ 78226 w 3020027"/>
              <a:gd name="connsiteY3" fmla="*/ 1686101 h 3020197"/>
              <a:gd name="connsiteX4" fmla="*/ 78226 w 3020027"/>
              <a:gd name="connsiteY4" fmla="*/ 1307873 h 3020197"/>
              <a:gd name="connsiteX5" fmla="*/ 1307746 w 3020027"/>
              <a:gd name="connsiteY5" fmla="*/ 78200 h 3020197"/>
              <a:gd name="connsiteX6" fmla="*/ 1685962 w 3020027"/>
              <a:gd name="connsiteY6" fmla="*/ 78188 h 3020197"/>
              <a:gd name="connsiteX7" fmla="*/ 1685974 w 3020027"/>
              <a:gd name="connsiteY7" fmla="*/ 78200 h 3020197"/>
              <a:gd name="connsiteX8" fmla="*/ 2941595 w 3020027"/>
              <a:gd name="connsiteY8" fmla="*/ 1334013 h 3020197"/>
              <a:gd name="connsiteX9" fmla="*/ 2941607 w 3020027"/>
              <a:gd name="connsiteY9" fmla="*/ 1712230 h 3020197"/>
              <a:gd name="connsiteX10" fmla="*/ 2941595 w 3020027"/>
              <a:gd name="connsiteY10" fmla="*/ 1712241 h 302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0027" h="3020197">
                <a:moveTo>
                  <a:pt x="1711999" y="2941722"/>
                </a:moveTo>
                <a:cubicBezTo>
                  <a:pt x="1607560" y="3046169"/>
                  <a:pt x="1438228" y="3046172"/>
                  <a:pt x="1333782" y="2941734"/>
                </a:cubicBezTo>
                <a:cubicBezTo>
                  <a:pt x="1333779" y="2941730"/>
                  <a:pt x="1333775" y="2941726"/>
                  <a:pt x="1333771" y="2941722"/>
                </a:cubicBezTo>
                <a:lnTo>
                  <a:pt x="78226" y="1686101"/>
                </a:lnTo>
                <a:cubicBezTo>
                  <a:pt x="-26202" y="1581651"/>
                  <a:pt x="-26202" y="1412323"/>
                  <a:pt x="78226" y="1307873"/>
                </a:cubicBezTo>
                <a:lnTo>
                  <a:pt x="1307746" y="78200"/>
                </a:lnTo>
                <a:cubicBezTo>
                  <a:pt x="1412184" y="-26246"/>
                  <a:pt x="1581516" y="-26250"/>
                  <a:pt x="1685962" y="78188"/>
                </a:cubicBezTo>
                <a:cubicBezTo>
                  <a:pt x="1685966" y="78192"/>
                  <a:pt x="1685970" y="78196"/>
                  <a:pt x="1685974" y="78200"/>
                </a:cubicBezTo>
                <a:lnTo>
                  <a:pt x="2941595" y="1334013"/>
                </a:lnTo>
                <a:cubicBezTo>
                  <a:pt x="3046041" y="1438452"/>
                  <a:pt x="3046045" y="1607784"/>
                  <a:pt x="2941607" y="1712230"/>
                </a:cubicBezTo>
                <a:cubicBezTo>
                  <a:pt x="2941603" y="1712234"/>
                  <a:pt x="2941599" y="1712237"/>
                  <a:pt x="2941595" y="1712241"/>
                </a:cubicBezTo>
                <a:close/>
              </a:path>
            </a:pathLst>
          </a:custGeom>
          <a:noFill/>
          <a:ln w="384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8167E9-BEA3-2CFC-27CF-36623DCD32C0}"/>
              </a:ext>
            </a:extLst>
          </p:cNvPr>
          <p:cNvSpPr/>
          <p:nvPr/>
        </p:nvSpPr>
        <p:spPr>
          <a:xfrm>
            <a:off x="4107078" y="323909"/>
            <a:ext cx="2739207" cy="2739204"/>
          </a:xfrm>
          <a:custGeom>
            <a:avLst/>
            <a:gdLst>
              <a:gd name="connsiteX0" fmla="*/ 1712055 w 3020158"/>
              <a:gd name="connsiteY0" fmla="*/ 2941680 h 3020155"/>
              <a:gd name="connsiteX1" fmla="*/ 1333827 w 3020158"/>
              <a:gd name="connsiteY1" fmla="*/ 2941692 h 3020155"/>
              <a:gd name="connsiteX2" fmla="*/ 1333827 w 3020158"/>
              <a:gd name="connsiteY2" fmla="*/ 2941680 h 3020155"/>
              <a:gd name="connsiteX3" fmla="*/ 78244 w 3020158"/>
              <a:gd name="connsiteY3" fmla="*/ 1686059 h 3020155"/>
              <a:gd name="connsiteX4" fmla="*/ 78206 w 3020158"/>
              <a:gd name="connsiteY4" fmla="*/ 1307896 h 3020155"/>
              <a:gd name="connsiteX5" fmla="*/ 78244 w 3020158"/>
              <a:gd name="connsiteY5" fmla="*/ 1307869 h 3020155"/>
              <a:gd name="connsiteX6" fmla="*/ 1307918 w 3020158"/>
              <a:gd name="connsiteY6" fmla="*/ 78196 h 3020155"/>
              <a:gd name="connsiteX7" fmla="*/ 1686069 w 3020158"/>
              <a:gd name="connsiteY7" fmla="*/ 78169 h 3020155"/>
              <a:gd name="connsiteX8" fmla="*/ 1686107 w 3020158"/>
              <a:gd name="connsiteY8" fmla="*/ 78196 h 3020155"/>
              <a:gd name="connsiteX9" fmla="*/ 2941728 w 3020158"/>
              <a:gd name="connsiteY9" fmla="*/ 1333779 h 3020155"/>
              <a:gd name="connsiteX10" fmla="*/ 2941728 w 3020158"/>
              <a:gd name="connsiteY10" fmla="*/ 1711995 h 3020155"/>
              <a:gd name="connsiteX11" fmla="*/ 2941728 w 3020158"/>
              <a:gd name="connsiteY11" fmla="*/ 1712007 h 302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0158" h="3020155">
                <a:moveTo>
                  <a:pt x="1712055" y="2941680"/>
                </a:moveTo>
                <a:cubicBezTo>
                  <a:pt x="1607609" y="3046126"/>
                  <a:pt x="1438273" y="3046130"/>
                  <a:pt x="1333827" y="2941692"/>
                </a:cubicBezTo>
                <a:cubicBezTo>
                  <a:pt x="1333827" y="2941688"/>
                  <a:pt x="1333827" y="2941684"/>
                  <a:pt x="1333827" y="2941680"/>
                </a:cubicBezTo>
                <a:lnTo>
                  <a:pt x="78244" y="1686059"/>
                </a:lnTo>
                <a:cubicBezTo>
                  <a:pt x="-26202" y="1581640"/>
                  <a:pt x="-26202" y="1412331"/>
                  <a:pt x="78206" y="1307896"/>
                </a:cubicBezTo>
                <a:cubicBezTo>
                  <a:pt x="78244" y="1307888"/>
                  <a:pt x="78244" y="1307877"/>
                  <a:pt x="78244" y="1307869"/>
                </a:cubicBezTo>
                <a:lnTo>
                  <a:pt x="1307918" y="78196"/>
                </a:lnTo>
                <a:cubicBezTo>
                  <a:pt x="1412325" y="-26239"/>
                  <a:pt x="1581661" y="-26250"/>
                  <a:pt x="1686069" y="78169"/>
                </a:cubicBezTo>
                <a:cubicBezTo>
                  <a:pt x="1686107" y="78177"/>
                  <a:pt x="1686107" y="78188"/>
                  <a:pt x="1686107" y="78196"/>
                </a:cubicBezTo>
                <a:lnTo>
                  <a:pt x="2941728" y="1333779"/>
                </a:lnTo>
                <a:cubicBezTo>
                  <a:pt x="3046175" y="1438217"/>
                  <a:pt x="3046175" y="1607549"/>
                  <a:pt x="2941728" y="1711995"/>
                </a:cubicBezTo>
                <a:cubicBezTo>
                  <a:pt x="2941728" y="1711999"/>
                  <a:pt x="2941728" y="1712003"/>
                  <a:pt x="2941728" y="1712007"/>
                </a:cubicBezTo>
                <a:close/>
              </a:path>
            </a:pathLst>
          </a:custGeom>
          <a:noFill/>
          <a:ln w="384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1EE6824-0093-236D-F497-CF616693993D}"/>
              </a:ext>
            </a:extLst>
          </p:cNvPr>
          <p:cNvSpPr/>
          <p:nvPr/>
        </p:nvSpPr>
        <p:spPr>
          <a:xfrm>
            <a:off x="2070115" y="1758670"/>
            <a:ext cx="3329860" cy="3329877"/>
          </a:xfrm>
          <a:custGeom>
            <a:avLst/>
            <a:gdLst>
              <a:gd name="connsiteX0" fmla="*/ 2081258 w 3671393"/>
              <a:gd name="connsiteY0" fmla="*/ 3576039 h 3671411"/>
              <a:gd name="connsiteX1" fmla="*/ 1621549 w 3671393"/>
              <a:gd name="connsiteY1" fmla="*/ 3576078 h 3671411"/>
              <a:gd name="connsiteX2" fmla="*/ 1621495 w 3671393"/>
              <a:gd name="connsiteY2" fmla="*/ 3576039 h 3671411"/>
              <a:gd name="connsiteX3" fmla="*/ 95129 w 3671393"/>
              <a:gd name="connsiteY3" fmla="*/ 2049904 h 3671411"/>
              <a:gd name="connsiteX4" fmla="*/ 95129 w 3671393"/>
              <a:gd name="connsiteY4" fmla="*/ 1590103 h 3671411"/>
              <a:gd name="connsiteX5" fmla="*/ 1589935 w 3671393"/>
              <a:gd name="connsiteY5" fmla="*/ 95066 h 3671411"/>
              <a:gd name="connsiteX6" fmla="*/ 2049698 w 3671393"/>
              <a:gd name="connsiteY6" fmla="*/ 95066 h 3671411"/>
              <a:gd name="connsiteX7" fmla="*/ 3576064 w 3671393"/>
              <a:gd name="connsiteY7" fmla="*/ 1621432 h 3671411"/>
              <a:gd name="connsiteX8" fmla="*/ 3576102 w 3671393"/>
              <a:gd name="connsiteY8" fmla="*/ 2081157 h 3671411"/>
              <a:gd name="connsiteX9" fmla="*/ 3576064 w 3671393"/>
              <a:gd name="connsiteY9" fmla="*/ 2081195 h 36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1393" h="3671411">
                <a:moveTo>
                  <a:pt x="2081258" y="3576039"/>
                </a:moveTo>
                <a:cubicBezTo>
                  <a:pt x="1954323" y="3703012"/>
                  <a:pt x="1748510" y="3703012"/>
                  <a:pt x="1621549" y="3576078"/>
                </a:cubicBezTo>
                <a:cubicBezTo>
                  <a:pt x="1621530" y="3576078"/>
                  <a:pt x="1621515" y="3576039"/>
                  <a:pt x="1621495" y="3576039"/>
                </a:cubicBezTo>
                <a:lnTo>
                  <a:pt x="95129" y="2049904"/>
                </a:lnTo>
                <a:cubicBezTo>
                  <a:pt x="-31836" y="1922931"/>
                  <a:pt x="-31836" y="1717075"/>
                  <a:pt x="95129" y="1590103"/>
                </a:cubicBezTo>
                <a:lnTo>
                  <a:pt x="1589935" y="95066"/>
                </a:lnTo>
                <a:cubicBezTo>
                  <a:pt x="1716904" y="-31872"/>
                  <a:pt x="1922724" y="-31872"/>
                  <a:pt x="2049698" y="95066"/>
                </a:cubicBezTo>
                <a:lnTo>
                  <a:pt x="3576064" y="1621432"/>
                </a:lnTo>
                <a:cubicBezTo>
                  <a:pt x="3703037" y="1748367"/>
                  <a:pt x="3703037" y="1954184"/>
                  <a:pt x="3576102" y="2081157"/>
                </a:cubicBezTo>
                <a:cubicBezTo>
                  <a:pt x="3576102" y="2081157"/>
                  <a:pt x="3576064" y="2081195"/>
                  <a:pt x="3576064" y="2081195"/>
                </a:cubicBezTo>
                <a:close/>
              </a:path>
            </a:pathLst>
          </a:custGeom>
          <a:noFill/>
          <a:ln w="384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63FEE1E-67CD-B2F9-2E7A-ED5F7A7DCBD8}"/>
              </a:ext>
            </a:extLst>
          </p:cNvPr>
          <p:cNvSpPr/>
          <p:nvPr/>
        </p:nvSpPr>
        <p:spPr>
          <a:xfrm>
            <a:off x="631254" y="3753713"/>
            <a:ext cx="2739239" cy="2739237"/>
          </a:xfrm>
          <a:custGeom>
            <a:avLst/>
            <a:gdLst>
              <a:gd name="connsiteX0" fmla="*/ 1712092 w 3020193"/>
              <a:gd name="connsiteY0" fmla="*/ 2941719 h 3020191"/>
              <a:gd name="connsiteX1" fmla="*/ 1333875 w 3020193"/>
              <a:gd name="connsiteY1" fmla="*/ 2941719 h 3020191"/>
              <a:gd name="connsiteX2" fmla="*/ 1333864 w 3020193"/>
              <a:gd name="connsiteY2" fmla="*/ 2941719 h 3020191"/>
              <a:gd name="connsiteX3" fmla="*/ 78242 w 3020193"/>
              <a:gd name="connsiteY3" fmla="*/ 1686098 h 3020191"/>
              <a:gd name="connsiteX4" fmla="*/ 78231 w 3020193"/>
              <a:gd name="connsiteY4" fmla="*/ 1307870 h 3020191"/>
              <a:gd name="connsiteX5" fmla="*/ 78242 w 3020193"/>
              <a:gd name="connsiteY5" fmla="*/ 1307870 h 3020191"/>
              <a:gd name="connsiteX6" fmla="*/ 1307916 w 3020193"/>
              <a:gd name="connsiteY6" fmla="*/ 78197 h 3020191"/>
              <a:gd name="connsiteX7" fmla="*/ 1686132 w 3020193"/>
              <a:gd name="connsiteY7" fmla="*/ 78197 h 3020191"/>
              <a:gd name="connsiteX8" fmla="*/ 1686144 w 3020193"/>
              <a:gd name="connsiteY8" fmla="*/ 78197 h 3020191"/>
              <a:gd name="connsiteX9" fmla="*/ 2941765 w 3020193"/>
              <a:gd name="connsiteY9" fmla="*/ 1333818 h 3020191"/>
              <a:gd name="connsiteX10" fmla="*/ 2941792 w 3020193"/>
              <a:gd name="connsiteY10" fmla="*/ 1711969 h 3020191"/>
              <a:gd name="connsiteX11" fmla="*/ 2941765 w 3020193"/>
              <a:gd name="connsiteY11" fmla="*/ 1712008 h 30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0193" h="3020191">
                <a:moveTo>
                  <a:pt x="1712092" y="2941719"/>
                </a:moveTo>
                <a:cubicBezTo>
                  <a:pt x="1607653" y="3046166"/>
                  <a:pt x="1438322" y="3046166"/>
                  <a:pt x="1333875" y="2941719"/>
                </a:cubicBezTo>
                <a:cubicBezTo>
                  <a:pt x="1333872" y="2941719"/>
                  <a:pt x="1333868" y="2941719"/>
                  <a:pt x="1333864" y="2941719"/>
                </a:cubicBezTo>
                <a:lnTo>
                  <a:pt x="78242" y="1686098"/>
                </a:lnTo>
                <a:cubicBezTo>
                  <a:pt x="-26204" y="1581652"/>
                  <a:pt x="-26208" y="1412316"/>
                  <a:pt x="78231" y="1307870"/>
                </a:cubicBezTo>
                <a:cubicBezTo>
                  <a:pt x="78235" y="1307870"/>
                  <a:pt x="78239" y="1307870"/>
                  <a:pt x="78242" y="1307870"/>
                </a:cubicBezTo>
                <a:lnTo>
                  <a:pt x="1307916" y="78197"/>
                </a:lnTo>
                <a:cubicBezTo>
                  <a:pt x="1412354" y="-26249"/>
                  <a:pt x="1581686" y="-26249"/>
                  <a:pt x="1686132" y="78197"/>
                </a:cubicBezTo>
                <a:cubicBezTo>
                  <a:pt x="1686136" y="78197"/>
                  <a:pt x="1686140" y="78197"/>
                  <a:pt x="1686144" y="78197"/>
                </a:cubicBezTo>
                <a:lnTo>
                  <a:pt x="2941765" y="1333818"/>
                </a:lnTo>
                <a:cubicBezTo>
                  <a:pt x="3046200" y="1438226"/>
                  <a:pt x="3046211" y="1607562"/>
                  <a:pt x="2941792" y="1711969"/>
                </a:cubicBezTo>
                <a:cubicBezTo>
                  <a:pt x="2941784" y="1712008"/>
                  <a:pt x="2941773" y="1712008"/>
                  <a:pt x="2941765" y="1712008"/>
                </a:cubicBezTo>
                <a:close/>
              </a:path>
            </a:pathLst>
          </a:custGeom>
          <a:noFill/>
          <a:ln w="384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31AFDE3-7BEB-C0DA-DB77-C7C09093A09D}"/>
              </a:ext>
            </a:extLst>
          </p:cNvPr>
          <p:cNvSpPr/>
          <p:nvPr/>
        </p:nvSpPr>
        <p:spPr>
          <a:xfrm>
            <a:off x="4126608" y="3794923"/>
            <a:ext cx="2739137" cy="2739168"/>
          </a:xfrm>
          <a:custGeom>
            <a:avLst/>
            <a:gdLst>
              <a:gd name="connsiteX0" fmla="*/ 1712089 w 3020081"/>
              <a:gd name="connsiteY0" fmla="*/ 2941643 h 3020115"/>
              <a:gd name="connsiteX1" fmla="*/ 1333861 w 3020081"/>
              <a:gd name="connsiteY1" fmla="*/ 2941643 h 3020115"/>
              <a:gd name="connsiteX2" fmla="*/ 78240 w 3020081"/>
              <a:gd name="connsiteY2" fmla="*/ 1686021 h 3020115"/>
              <a:gd name="connsiteX3" fmla="*/ 78240 w 3020081"/>
              <a:gd name="connsiteY3" fmla="*/ 1307793 h 3020115"/>
              <a:gd name="connsiteX4" fmla="*/ 1307798 w 3020081"/>
              <a:gd name="connsiteY4" fmla="*/ 78197 h 3020115"/>
              <a:gd name="connsiteX5" fmla="*/ 1686026 w 3020081"/>
              <a:gd name="connsiteY5" fmla="*/ 78197 h 3020115"/>
              <a:gd name="connsiteX6" fmla="*/ 1686026 w 3020081"/>
              <a:gd name="connsiteY6" fmla="*/ 78197 h 3020115"/>
              <a:gd name="connsiteX7" fmla="*/ 2941647 w 3020081"/>
              <a:gd name="connsiteY7" fmla="*/ 1333818 h 3020115"/>
              <a:gd name="connsiteX8" fmla="*/ 2941686 w 3020081"/>
              <a:gd name="connsiteY8" fmla="*/ 1711969 h 3020115"/>
              <a:gd name="connsiteX9" fmla="*/ 2941647 w 3020081"/>
              <a:gd name="connsiteY9" fmla="*/ 1712008 h 302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0081" h="3020115">
                <a:moveTo>
                  <a:pt x="1712089" y="2941643"/>
                </a:moveTo>
                <a:cubicBezTo>
                  <a:pt x="1607643" y="3046089"/>
                  <a:pt x="1438307" y="3046089"/>
                  <a:pt x="1333861" y="2941643"/>
                </a:cubicBezTo>
                <a:lnTo>
                  <a:pt x="78240" y="1686021"/>
                </a:lnTo>
                <a:cubicBezTo>
                  <a:pt x="-26207" y="1581575"/>
                  <a:pt x="-26207" y="1412240"/>
                  <a:pt x="78240" y="1307793"/>
                </a:cubicBezTo>
                <a:lnTo>
                  <a:pt x="1307798" y="78197"/>
                </a:lnTo>
                <a:cubicBezTo>
                  <a:pt x="1412244" y="-26249"/>
                  <a:pt x="1581579" y="-26249"/>
                  <a:pt x="1686026" y="78197"/>
                </a:cubicBezTo>
                <a:cubicBezTo>
                  <a:pt x="1686026" y="78197"/>
                  <a:pt x="1686026" y="78197"/>
                  <a:pt x="1686026" y="78197"/>
                </a:cubicBezTo>
                <a:lnTo>
                  <a:pt x="2941647" y="1333818"/>
                </a:lnTo>
                <a:cubicBezTo>
                  <a:pt x="3046093" y="1438226"/>
                  <a:pt x="3046093" y="1607562"/>
                  <a:pt x="2941686" y="1711969"/>
                </a:cubicBezTo>
                <a:cubicBezTo>
                  <a:pt x="2941647" y="1712008"/>
                  <a:pt x="2941647" y="1712008"/>
                  <a:pt x="2941647" y="1712008"/>
                </a:cubicBezTo>
                <a:close/>
              </a:path>
            </a:pathLst>
          </a:custGeom>
          <a:noFill/>
          <a:ln w="384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6EA143C-6308-AA82-A3AE-CE4FBA869D56}"/>
              </a:ext>
            </a:extLst>
          </p:cNvPr>
          <p:cNvSpPr/>
          <p:nvPr/>
        </p:nvSpPr>
        <p:spPr>
          <a:xfrm>
            <a:off x="757810" y="504190"/>
            <a:ext cx="2383863" cy="2383846"/>
          </a:xfrm>
          <a:custGeom>
            <a:avLst/>
            <a:gdLst>
              <a:gd name="connsiteX0" fmla="*/ 1489944 w 2628368"/>
              <a:gd name="connsiteY0" fmla="*/ 2560042 h 2628349"/>
              <a:gd name="connsiteX1" fmla="*/ 1160818 w 2628368"/>
              <a:gd name="connsiteY1" fmla="*/ 2560057 h 2628349"/>
              <a:gd name="connsiteX2" fmla="*/ 1160806 w 2628368"/>
              <a:gd name="connsiteY2" fmla="*/ 2560042 h 2628349"/>
              <a:gd name="connsiteX3" fmla="*/ 68062 w 2628368"/>
              <a:gd name="connsiteY3" fmla="*/ 1467336 h 2628349"/>
              <a:gd name="connsiteX4" fmla="*/ 68062 w 2628368"/>
              <a:gd name="connsiteY4" fmla="*/ 1138160 h 2628349"/>
              <a:gd name="connsiteX5" fmla="*/ 1138202 w 2628368"/>
              <a:gd name="connsiteY5" fmla="*/ 68019 h 2628349"/>
              <a:gd name="connsiteX6" fmla="*/ 1467379 w 2628368"/>
              <a:gd name="connsiteY6" fmla="*/ 68019 h 2628349"/>
              <a:gd name="connsiteX7" fmla="*/ 2560084 w 2628368"/>
              <a:gd name="connsiteY7" fmla="*/ 1160725 h 2628349"/>
              <a:gd name="connsiteX8" fmla="*/ 2560134 w 2628368"/>
              <a:gd name="connsiteY8" fmla="*/ 1489851 h 2628349"/>
              <a:gd name="connsiteX9" fmla="*/ 2560084 w 2628368"/>
              <a:gd name="connsiteY9" fmla="*/ 1489901 h 26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8368" h="2628349">
                <a:moveTo>
                  <a:pt x="1489944" y="2560042"/>
                </a:moveTo>
                <a:cubicBezTo>
                  <a:pt x="1399064" y="2650929"/>
                  <a:pt x="1251709" y="2650937"/>
                  <a:pt x="1160818" y="2560057"/>
                </a:cubicBezTo>
                <a:cubicBezTo>
                  <a:pt x="1160814" y="2560049"/>
                  <a:pt x="1160810" y="2560045"/>
                  <a:pt x="1160806" y="2560042"/>
                </a:cubicBezTo>
                <a:lnTo>
                  <a:pt x="68062" y="1467336"/>
                </a:lnTo>
                <a:cubicBezTo>
                  <a:pt x="-22814" y="1376429"/>
                  <a:pt x="-22814" y="1229067"/>
                  <a:pt x="68062" y="1138160"/>
                </a:cubicBezTo>
                <a:lnTo>
                  <a:pt x="1138202" y="68019"/>
                </a:lnTo>
                <a:cubicBezTo>
                  <a:pt x="1229109" y="-22857"/>
                  <a:pt x="1376472" y="-22857"/>
                  <a:pt x="1467379" y="68019"/>
                </a:cubicBezTo>
                <a:lnTo>
                  <a:pt x="2560084" y="1160725"/>
                </a:lnTo>
                <a:cubicBezTo>
                  <a:pt x="2650983" y="1251597"/>
                  <a:pt x="2651007" y="1398948"/>
                  <a:pt x="2560134" y="1489851"/>
                </a:cubicBezTo>
                <a:cubicBezTo>
                  <a:pt x="2560119" y="1489867"/>
                  <a:pt x="2560100" y="1489886"/>
                  <a:pt x="2560084" y="1489901"/>
                </a:cubicBezTo>
                <a:close/>
              </a:path>
            </a:pathLst>
          </a:custGeom>
          <a:solidFill>
            <a:schemeClr val="accent5"/>
          </a:solidFill>
          <a:ln w="1535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BEE35566-6689-165D-50CA-BE9B638344DE}"/>
              </a:ext>
            </a:extLst>
          </p:cNvPr>
          <p:cNvGrpSpPr/>
          <p:nvPr/>
        </p:nvGrpSpPr>
        <p:grpSpPr>
          <a:xfrm>
            <a:off x="4306894" y="3974054"/>
            <a:ext cx="2383865" cy="2383895"/>
            <a:chOff x="6735636" y="4026460"/>
            <a:chExt cx="2628370" cy="2628403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3268098-F4D1-E569-BF1F-9BDA7AA60795}"/>
                </a:ext>
              </a:extLst>
            </p:cNvPr>
            <p:cNvSpPr/>
            <p:nvPr/>
          </p:nvSpPr>
          <p:spPr>
            <a:xfrm>
              <a:off x="6735636" y="4026460"/>
              <a:ext cx="2628370" cy="2628403"/>
            </a:xfrm>
            <a:custGeom>
              <a:avLst/>
              <a:gdLst>
                <a:gd name="connsiteX0" fmla="*/ 1489978 w 2628370"/>
                <a:gd name="connsiteY0" fmla="*/ 2560080 h 2628403"/>
                <a:gd name="connsiteX1" fmla="*/ 1160801 w 2628370"/>
                <a:gd name="connsiteY1" fmla="*/ 2560080 h 2628403"/>
                <a:gd name="connsiteX2" fmla="*/ 68096 w 2628370"/>
                <a:gd name="connsiteY2" fmla="*/ 1467336 h 2628403"/>
                <a:gd name="connsiteX3" fmla="*/ 68057 w 2628370"/>
                <a:gd name="connsiteY3" fmla="*/ 1138198 h 2628403"/>
                <a:gd name="connsiteX4" fmla="*/ 68096 w 2628370"/>
                <a:gd name="connsiteY4" fmla="*/ 1138160 h 2628403"/>
                <a:gd name="connsiteX5" fmla="*/ 1138236 w 2628370"/>
                <a:gd name="connsiteY5" fmla="*/ 68019 h 2628403"/>
                <a:gd name="connsiteX6" fmla="*/ 1467374 w 2628370"/>
                <a:gd name="connsiteY6" fmla="*/ 68019 h 2628403"/>
                <a:gd name="connsiteX7" fmla="*/ 2560118 w 2628370"/>
                <a:gd name="connsiteY7" fmla="*/ 1160763 h 2628403"/>
                <a:gd name="connsiteX8" fmla="*/ 2560118 w 2628370"/>
                <a:gd name="connsiteY8" fmla="*/ 1489901 h 2628403"/>
                <a:gd name="connsiteX9" fmla="*/ 2560118 w 2628370"/>
                <a:gd name="connsiteY9" fmla="*/ 1489901 h 262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70" h="2628403">
                  <a:moveTo>
                    <a:pt x="1489978" y="2560080"/>
                  </a:moveTo>
                  <a:cubicBezTo>
                    <a:pt x="1399063" y="2650995"/>
                    <a:pt x="1251716" y="2650995"/>
                    <a:pt x="1160801" y="2560080"/>
                  </a:cubicBezTo>
                  <a:lnTo>
                    <a:pt x="68096" y="1467336"/>
                  </a:lnTo>
                  <a:cubicBezTo>
                    <a:pt x="-22819" y="1376460"/>
                    <a:pt x="-22819" y="1229113"/>
                    <a:pt x="68057" y="1138198"/>
                  </a:cubicBezTo>
                  <a:cubicBezTo>
                    <a:pt x="68057" y="1138198"/>
                    <a:pt x="68096" y="1138160"/>
                    <a:pt x="68096" y="1138160"/>
                  </a:cubicBezTo>
                  <a:lnTo>
                    <a:pt x="1138236" y="68019"/>
                  </a:lnTo>
                  <a:cubicBezTo>
                    <a:pt x="1229112" y="-22857"/>
                    <a:pt x="1376459" y="-22857"/>
                    <a:pt x="1467374" y="68019"/>
                  </a:cubicBezTo>
                  <a:lnTo>
                    <a:pt x="2560118" y="1160763"/>
                  </a:lnTo>
                  <a:cubicBezTo>
                    <a:pt x="2650994" y="1251640"/>
                    <a:pt x="2650994" y="1398987"/>
                    <a:pt x="2560118" y="1489901"/>
                  </a:cubicBezTo>
                  <a:cubicBezTo>
                    <a:pt x="2560118" y="1489901"/>
                    <a:pt x="2560118" y="1489901"/>
                    <a:pt x="256011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871A647-0A5E-7D68-03A7-496D9090A7D1}"/>
                </a:ext>
              </a:extLst>
            </p:cNvPr>
            <p:cNvSpPr/>
            <p:nvPr/>
          </p:nvSpPr>
          <p:spPr>
            <a:xfrm>
              <a:off x="6735636" y="4026460"/>
              <a:ext cx="2628370" cy="2628403"/>
            </a:xfrm>
            <a:custGeom>
              <a:avLst/>
              <a:gdLst>
                <a:gd name="connsiteX0" fmla="*/ 1489978 w 2628370"/>
                <a:gd name="connsiteY0" fmla="*/ 2560080 h 2628403"/>
                <a:gd name="connsiteX1" fmla="*/ 1160801 w 2628370"/>
                <a:gd name="connsiteY1" fmla="*/ 2560080 h 2628403"/>
                <a:gd name="connsiteX2" fmla="*/ 68096 w 2628370"/>
                <a:gd name="connsiteY2" fmla="*/ 1467336 h 2628403"/>
                <a:gd name="connsiteX3" fmla="*/ 68057 w 2628370"/>
                <a:gd name="connsiteY3" fmla="*/ 1138198 h 2628403"/>
                <a:gd name="connsiteX4" fmla="*/ 68096 w 2628370"/>
                <a:gd name="connsiteY4" fmla="*/ 1138160 h 2628403"/>
                <a:gd name="connsiteX5" fmla="*/ 1138236 w 2628370"/>
                <a:gd name="connsiteY5" fmla="*/ 68019 h 2628403"/>
                <a:gd name="connsiteX6" fmla="*/ 1467374 w 2628370"/>
                <a:gd name="connsiteY6" fmla="*/ 68019 h 2628403"/>
                <a:gd name="connsiteX7" fmla="*/ 2560118 w 2628370"/>
                <a:gd name="connsiteY7" fmla="*/ 1160763 h 2628403"/>
                <a:gd name="connsiteX8" fmla="*/ 2560118 w 2628370"/>
                <a:gd name="connsiteY8" fmla="*/ 1489901 h 2628403"/>
                <a:gd name="connsiteX9" fmla="*/ 2560118 w 2628370"/>
                <a:gd name="connsiteY9" fmla="*/ 1489901 h 262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70" h="2628403">
                  <a:moveTo>
                    <a:pt x="1489978" y="2560080"/>
                  </a:moveTo>
                  <a:cubicBezTo>
                    <a:pt x="1399063" y="2650995"/>
                    <a:pt x="1251716" y="2650995"/>
                    <a:pt x="1160801" y="2560080"/>
                  </a:cubicBezTo>
                  <a:lnTo>
                    <a:pt x="68096" y="1467336"/>
                  </a:lnTo>
                  <a:cubicBezTo>
                    <a:pt x="-22819" y="1376460"/>
                    <a:pt x="-22819" y="1229113"/>
                    <a:pt x="68057" y="1138198"/>
                  </a:cubicBezTo>
                  <a:cubicBezTo>
                    <a:pt x="68057" y="1138198"/>
                    <a:pt x="68096" y="1138160"/>
                    <a:pt x="68096" y="1138160"/>
                  </a:cubicBezTo>
                  <a:lnTo>
                    <a:pt x="1138236" y="68019"/>
                  </a:lnTo>
                  <a:cubicBezTo>
                    <a:pt x="1229112" y="-22857"/>
                    <a:pt x="1376459" y="-22857"/>
                    <a:pt x="1467374" y="68019"/>
                  </a:cubicBezTo>
                  <a:lnTo>
                    <a:pt x="2560118" y="1160763"/>
                  </a:lnTo>
                  <a:cubicBezTo>
                    <a:pt x="2650994" y="1251640"/>
                    <a:pt x="2650994" y="1398987"/>
                    <a:pt x="2560118" y="1489901"/>
                  </a:cubicBezTo>
                  <a:cubicBezTo>
                    <a:pt x="2560118" y="1489901"/>
                    <a:pt x="2560118" y="1489901"/>
                    <a:pt x="2560118" y="1489901"/>
                  </a:cubicBezTo>
                  <a:close/>
                </a:path>
              </a:pathLst>
            </a:custGeom>
            <a:grpFill/>
            <a:ln w="1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6DC015A9-1C89-B478-DD52-3A19ABE000AA}"/>
              </a:ext>
            </a:extLst>
          </p:cNvPr>
          <p:cNvGrpSpPr/>
          <p:nvPr/>
        </p:nvGrpSpPr>
        <p:grpSpPr>
          <a:xfrm>
            <a:off x="4291448" y="505942"/>
            <a:ext cx="2383864" cy="2383860"/>
            <a:chOff x="6718606" y="202635"/>
            <a:chExt cx="2628369" cy="2628364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12ECA70-F6FA-99C4-D21C-B87A94A3CD78}"/>
                </a:ext>
              </a:extLst>
            </p:cNvPr>
            <p:cNvSpPr/>
            <p:nvPr/>
          </p:nvSpPr>
          <p:spPr>
            <a:xfrm>
              <a:off x="6718606" y="202635"/>
              <a:ext cx="2628369" cy="2628364"/>
            </a:xfrm>
            <a:custGeom>
              <a:avLst/>
              <a:gdLst>
                <a:gd name="connsiteX0" fmla="*/ 1489978 w 2628369"/>
                <a:gd name="connsiteY0" fmla="*/ 2560070 h 2628364"/>
                <a:gd name="connsiteX1" fmla="*/ 1160801 w 2628369"/>
                <a:gd name="connsiteY1" fmla="*/ 2560070 h 2628364"/>
                <a:gd name="connsiteX2" fmla="*/ 68096 w 2628369"/>
                <a:gd name="connsiteY2" fmla="*/ 1467365 h 2628364"/>
                <a:gd name="connsiteX3" fmla="*/ 68057 w 2628369"/>
                <a:gd name="connsiteY3" fmla="*/ 1138238 h 2628364"/>
                <a:gd name="connsiteX4" fmla="*/ 68096 w 2628369"/>
                <a:gd name="connsiteY4" fmla="*/ 1138188 h 2628364"/>
                <a:gd name="connsiteX5" fmla="*/ 1138236 w 2628369"/>
                <a:gd name="connsiteY5" fmla="*/ 68048 h 2628364"/>
                <a:gd name="connsiteX6" fmla="*/ 1467297 w 2628369"/>
                <a:gd name="connsiteY6" fmla="*/ 67979 h 2628364"/>
                <a:gd name="connsiteX7" fmla="*/ 1467374 w 2628369"/>
                <a:gd name="connsiteY7" fmla="*/ 68048 h 2628364"/>
                <a:gd name="connsiteX8" fmla="*/ 2560118 w 2628369"/>
                <a:gd name="connsiteY8" fmla="*/ 1160754 h 2628364"/>
                <a:gd name="connsiteX9" fmla="*/ 2560118 w 2628369"/>
                <a:gd name="connsiteY9" fmla="*/ 1489930 h 262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69" h="2628364">
                  <a:moveTo>
                    <a:pt x="1489978" y="2560070"/>
                  </a:moveTo>
                  <a:cubicBezTo>
                    <a:pt x="1399063" y="2650946"/>
                    <a:pt x="1251716" y="2650946"/>
                    <a:pt x="1160801" y="2560070"/>
                  </a:cubicBezTo>
                  <a:lnTo>
                    <a:pt x="68096" y="1467365"/>
                  </a:lnTo>
                  <a:cubicBezTo>
                    <a:pt x="-22819" y="1376492"/>
                    <a:pt x="-22819" y="1229142"/>
                    <a:pt x="68057" y="1138238"/>
                  </a:cubicBezTo>
                  <a:cubicBezTo>
                    <a:pt x="68057" y="1138223"/>
                    <a:pt x="68096" y="1138204"/>
                    <a:pt x="68096" y="1138188"/>
                  </a:cubicBezTo>
                  <a:lnTo>
                    <a:pt x="1138236" y="68048"/>
                  </a:lnTo>
                  <a:cubicBezTo>
                    <a:pt x="1229074" y="-22839"/>
                    <a:pt x="1376421" y="-22870"/>
                    <a:pt x="1467297" y="67979"/>
                  </a:cubicBezTo>
                  <a:cubicBezTo>
                    <a:pt x="1467335" y="68002"/>
                    <a:pt x="1467335" y="68025"/>
                    <a:pt x="1467374" y="68048"/>
                  </a:cubicBezTo>
                  <a:lnTo>
                    <a:pt x="2560118" y="1160754"/>
                  </a:lnTo>
                  <a:cubicBezTo>
                    <a:pt x="2650994" y="1251661"/>
                    <a:pt x="2650994" y="1399023"/>
                    <a:pt x="2560118" y="1489930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878C6F-D5AD-C5AA-E17B-75668656F36C}"/>
                </a:ext>
              </a:extLst>
            </p:cNvPr>
            <p:cNvSpPr/>
            <p:nvPr/>
          </p:nvSpPr>
          <p:spPr>
            <a:xfrm>
              <a:off x="6718606" y="202635"/>
              <a:ext cx="2628369" cy="2628364"/>
            </a:xfrm>
            <a:custGeom>
              <a:avLst/>
              <a:gdLst>
                <a:gd name="connsiteX0" fmla="*/ 1489978 w 2628369"/>
                <a:gd name="connsiteY0" fmla="*/ 2560070 h 2628364"/>
                <a:gd name="connsiteX1" fmla="*/ 1160801 w 2628369"/>
                <a:gd name="connsiteY1" fmla="*/ 2560070 h 2628364"/>
                <a:gd name="connsiteX2" fmla="*/ 68096 w 2628369"/>
                <a:gd name="connsiteY2" fmla="*/ 1467365 h 2628364"/>
                <a:gd name="connsiteX3" fmla="*/ 68057 w 2628369"/>
                <a:gd name="connsiteY3" fmla="*/ 1138238 h 2628364"/>
                <a:gd name="connsiteX4" fmla="*/ 68096 w 2628369"/>
                <a:gd name="connsiteY4" fmla="*/ 1138188 h 2628364"/>
                <a:gd name="connsiteX5" fmla="*/ 1138236 w 2628369"/>
                <a:gd name="connsiteY5" fmla="*/ 68048 h 2628364"/>
                <a:gd name="connsiteX6" fmla="*/ 1467297 w 2628369"/>
                <a:gd name="connsiteY6" fmla="*/ 67979 h 2628364"/>
                <a:gd name="connsiteX7" fmla="*/ 1467374 w 2628369"/>
                <a:gd name="connsiteY7" fmla="*/ 68048 h 2628364"/>
                <a:gd name="connsiteX8" fmla="*/ 2560118 w 2628369"/>
                <a:gd name="connsiteY8" fmla="*/ 1160754 h 2628364"/>
                <a:gd name="connsiteX9" fmla="*/ 2560118 w 2628369"/>
                <a:gd name="connsiteY9" fmla="*/ 1489930 h 262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69" h="2628364">
                  <a:moveTo>
                    <a:pt x="1489978" y="2560070"/>
                  </a:moveTo>
                  <a:cubicBezTo>
                    <a:pt x="1399063" y="2650946"/>
                    <a:pt x="1251716" y="2650946"/>
                    <a:pt x="1160801" y="2560070"/>
                  </a:cubicBezTo>
                  <a:lnTo>
                    <a:pt x="68096" y="1467365"/>
                  </a:lnTo>
                  <a:cubicBezTo>
                    <a:pt x="-22819" y="1376492"/>
                    <a:pt x="-22819" y="1229142"/>
                    <a:pt x="68057" y="1138238"/>
                  </a:cubicBezTo>
                  <a:cubicBezTo>
                    <a:pt x="68057" y="1138223"/>
                    <a:pt x="68096" y="1138204"/>
                    <a:pt x="68096" y="1138188"/>
                  </a:cubicBezTo>
                  <a:lnTo>
                    <a:pt x="1138236" y="68048"/>
                  </a:lnTo>
                  <a:cubicBezTo>
                    <a:pt x="1229074" y="-22839"/>
                    <a:pt x="1376421" y="-22870"/>
                    <a:pt x="1467297" y="67979"/>
                  </a:cubicBezTo>
                  <a:cubicBezTo>
                    <a:pt x="1467335" y="68002"/>
                    <a:pt x="1467335" y="68025"/>
                    <a:pt x="1467374" y="68048"/>
                  </a:cubicBezTo>
                  <a:lnTo>
                    <a:pt x="2560118" y="1160754"/>
                  </a:lnTo>
                  <a:cubicBezTo>
                    <a:pt x="2650994" y="1251661"/>
                    <a:pt x="2650994" y="1399023"/>
                    <a:pt x="2560118" y="1489930"/>
                  </a:cubicBezTo>
                  <a:close/>
                </a:path>
              </a:pathLst>
            </a:custGeom>
            <a:grpFill/>
            <a:ln w="1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CEF3AF-2114-85F1-6FAB-9FEE93817743}"/>
              </a:ext>
            </a:extLst>
          </p:cNvPr>
          <p:cNvSpPr/>
          <p:nvPr/>
        </p:nvSpPr>
        <p:spPr>
          <a:xfrm>
            <a:off x="2299991" y="1970659"/>
            <a:ext cx="2897872" cy="2897856"/>
          </a:xfrm>
          <a:custGeom>
            <a:avLst/>
            <a:gdLst>
              <a:gd name="connsiteX0" fmla="*/ 1811236 w 3195097"/>
              <a:gd name="connsiteY0" fmla="*/ 3112081 h 3195079"/>
              <a:gd name="connsiteX1" fmla="*/ 1411096 w 3195097"/>
              <a:gd name="connsiteY1" fmla="*/ 3112081 h 3195079"/>
              <a:gd name="connsiteX2" fmla="*/ 82781 w 3195097"/>
              <a:gd name="connsiteY2" fmla="*/ 1783766 h 3195079"/>
              <a:gd name="connsiteX3" fmla="*/ 82766 w 3195097"/>
              <a:gd name="connsiteY3" fmla="*/ 1383642 h 3195079"/>
              <a:gd name="connsiteX4" fmla="*/ 82781 w 3195097"/>
              <a:gd name="connsiteY4" fmla="*/ 1383626 h 3195079"/>
              <a:gd name="connsiteX5" fmla="*/ 1383687 w 3195097"/>
              <a:gd name="connsiteY5" fmla="*/ 82721 h 3195079"/>
              <a:gd name="connsiteX6" fmla="*/ 1783788 w 3195097"/>
              <a:gd name="connsiteY6" fmla="*/ 82721 h 3195079"/>
              <a:gd name="connsiteX7" fmla="*/ 3112141 w 3195097"/>
              <a:gd name="connsiteY7" fmla="*/ 1411074 h 3195079"/>
              <a:gd name="connsiteX8" fmla="*/ 3112141 w 3195097"/>
              <a:gd name="connsiteY8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5097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41" y="1411074"/>
                </a:lnTo>
                <a:cubicBezTo>
                  <a:pt x="3222623" y="1521555"/>
                  <a:pt x="3222623" y="1700693"/>
                  <a:pt x="3112141" y="1811175"/>
                </a:cubicBezTo>
                <a:close/>
              </a:path>
            </a:pathLst>
          </a:custGeom>
          <a:solidFill>
            <a:schemeClr val="accent1"/>
          </a:solidFill>
          <a:ln w="38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062952-FBAB-3747-0261-AA3603B23C02}"/>
              </a:ext>
            </a:extLst>
          </p:cNvPr>
          <p:cNvSpPr/>
          <p:nvPr/>
        </p:nvSpPr>
        <p:spPr>
          <a:xfrm>
            <a:off x="2299991" y="1970659"/>
            <a:ext cx="2897872" cy="2897856"/>
          </a:xfrm>
          <a:custGeom>
            <a:avLst/>
            <a:gdLst>
              <a:gd name="connsiteX0" fmla="*/ 1811236 w 3195097"/>
              <a:gd name="connsiteY0" fmla="*/ 3112081 h 3195079"/>
              <a:gd name="connsiteX1" fmla="*/ 1411096 w 3195097"/>
              <a:gd name="connsiteY1" fmla="*/ 3112081 h 3195079"/>
              <a:gd name="connsiteX2" fmla="*/ 82781 w 3195097"/>
              <a:gd name="connsiteY2" fmla="*/ 1783766 h 3195079"/>
              <a:gd name="connsiteX3" fmla="*/ 82766 w 3195097"/>
              <a:gd name="connsiteY3" fmla="*/ 1383642 h 3195079"/>
              <a:gd name="connsiteX4" fmla="*/ 82781 w 3195097"/>
              <a:gd name="connsiteY4" fmla="*/ 1383626 h 3195079"/>
              <a:gd name="connsiteX5" fmla="*/ 1383687 w 3195097"/>
              <a:gd name="connsiteY5" fmla="*/ 82721 h 3195079"/>
              <a:gd name="connsiteX6" fmla="*/ 1783788 w 3195097"/>
              <a:gd name="connsiteY6" fmla="*/ 82721 h 3195079"/>
              <a:gd name="connsiteX7" fmla="*/ 3112141 w 3195097"/>
              <a:gd name="connsiteY7" fmla="*/ 1411074 h 3195079"/>
              <a:gd name="connsiteX8" fmla="*/ 3112141 w 3195097"/>
              <a:gd name="connsiteY8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5097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41" y="1411074"/>
                </a:lnTo>
                <a:cubicBezTo>
                  <a:pt x="3222623" y="1521555"/>
                  <a:pt x="3222623" y="1700693"/>
                  <a:pt x="3112141" y="1811175"/>
                </a:cubicBezTo>
                <a:close/>
              </a:path>
            </a:pathLst>
          </a:custGeom>
          <a:solidFill>
            <a:schemeClr val="accent1"/>
          </a:solidFill>
          <a:ln w="38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5111A1F-3E43-EE81-75FD-2D384A614ABC}"/>
              </a:ext>
            </a:extLst>
          </p:cNvPr>
          <p:cNvSpPr/>
          <p:nvPr/>
        </p:nvSpPr>
        <p:spPr>
          <a:xfrm>
            <a:off x="2299991" y="1970659"/>
            <a:ext cx="2897841" cy="2897856"/>
          </a:xfrm>
          <a:custGeom>
            <a:avLst/>
            <a:gdLst>
              <a:gd name="connsiteX0" fmla="*/ 1811236 w 3195063"/>
              <a:gd name="connsiteY0" fmla="*/ 3112081 h 3195079"/>
              <a:gd name="connsiteX1" fmla="*/ 1411096 w 3195063"/>
              <a:gd name="connsiteY1" fmla="*/ 3112081 h 3195079"/>
              <a:gd name="connsiteX2" fmla="*/ 82781 w 3195063"/>
              <a:gd name="connsiteY2" fmla="*/ 1783766 h 3195079"/>
              <a:gd name="connsiteX3" fmla="*/ 82766 w 3195063"/>
              <a:gd name="connsiteY3" fmla="*/ 1383642 h 3195079"/>
              <a:gd name="connsiteX4" fmla="*/ 82781 w 3195063"/>
              <a:gd name="connsiteY4" fmla="*/ 1383626 h 3195079"/>
              <a:gd name="connsiteX5" fmla="*/ 1383687 w 3195063"/>
              <a:gd name="connsiteY5" fmla="*/ 82721 h 3195079"/>
              <a:gd name="connsiteX6" fmla="*/ 1783788 w 3195063"/>
              <a:gd name="connsiteY6" fmla="*/ 82721 h 3195079"/>
              <a:gd name="connsiteX7" fmla="*/ 3112103 w 3195063"/>
              <a:gd name="connsiteY7" fmla="*/ 1411074 h 3195079"/>
              <a:gd name="connsiteX8" fmla="*/ 3112141 w 3195063"/>
              <a:gd name="connsiteY8" fmla="*/ 1811136 h 3195079"/>
              <a:gd name="connsiteX9" fmla="*/ 3112103 w 3195063"/>
              <a:gd name="connsiteY9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5063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03" y="1411074"/>
                </a:lnTo>
                <a:cubicBezTo>
                  <a:pt x="3222584" y="1521555"/>
                  <a:pt x="3222584" y="1700655"/>
                  <a:pt x="3112141" y="1811136"/>
                </a:cubicBezTo>
                <a:cubicBezTo>
                  <a:pt x="3112141" y="1811136"/>
                  <a:pt x="3112103" y="1811175"/>
                  <a:pt x="3112103" y="1811175"/>
                </a:cubicBezTo>
                <a:close/>
              </a:path>
            </a:pathLst>
          </a:custGeom>
          <a:solidFill>
            <a:schemeClr val="accent1"/>
          </a:solidFill>
          <a:ln w="1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6CA0A755-1BE1-948F-AC33-47B5B03A1899}"/>
              </a:ext>
            </a:extLst>
          </p:cNvPr>
          <p:cNvGrpSpPr/>
          <p:nvPr/>
        </p:nvGrpSpPr>
        <p:grpSpPr>
          <a:xfrm>
            <a:off x="811282" y="3920431"/>
            <a:ext cx="2394410" cy="2403498"/>
            <a:chOff x="2881491" y="3967337"/>
            <a:chExt cx="2639997" cy="2650017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A23BDA2-D01C-2EAD-7E56-55788755CF13}"/>
                </a:ext>
              </a:extLst>
            </p:cNvPr>
            <p:cNvSpPr/>
            <p:nvPr/>
          </p:nvSpPr>
          <p:spPr>
            <a:xfrm>
              <a:off x="2881491" y="3967337"/>
              <a:ext cx="2628346" cy="2628369"/>
            </a:xfrm>
            <a:custGeom>
              <a:avLst/>
              <a:gdLst>
                <a:gd name="connsiteX0" fmla="*/ 1489996 w 2628346"/>
                <a:gd name="connsiteY0" fmla="*/ 2560042 h 2628369"/>
                <a:gd name="connsiteX1" fmla="*/ 1160873 w 2628346"/>
                <a:gd name="connsiteY1" fmla="*/ 2560080 h 2628369"/>
                <a:gd name="connsiteX2" fmla="*/ 1160819 w 2628346"/>
                <a:gd name="connsiteY2" fmla="*/ 2560042 h 2628369"/>
                <a:gd name="connsiteX3" fmla="*/ 68075 w 2628346"/>
                <a:gd name="connsiteY3" fmla="*/ 1467336 h 2628369"/>
                <a:gd name="connsiteX4" fmla="*/ 68060 w 2628346"/>
                <a:gd name="connsiteY4" fmla="*/ 1138198 h 2628369"/>
                <a:gd name="connsiteX5" fmla="*/ 68075 w 2628346"/>
                <a:gd name="connsiteY5" fmla="*/ 1138198 h 2628369"/>
                <a:gd name="connsiteX6" fmla="*/ 1138216 w 2628346"/>
                <a:gd name="connsiteY6" fmla="*/ 68019 h 2628369"/>
                <a:gd name="connsiteX7" fmla="*/ 1467354 w 2628346"/>
                <a:gd name="connsiteY7" fmla="*/ 68019 h 2628369"/>
                <a:gd name="connsiteX8" fmla="*/ 2560098 w 2628346"/>
                <a:gd name="connsiteY8" fmla="*/ 1160763 h 2628369"/>
                <a:gd name="connsiteX9" fmla="*/ 2560098 w 2628346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46" h="2628369">
                  <a:moveTo>
                    <a:pt x="1489996" y="2560042"/>
                  </a:moveTo>
                  <a:cubicBezTo>
                    <a:pt x="1399123" y="2650956"/>
                    <a:pt x="1251773" y="2650956"/>
                    <a:pt x="1160873" y="2560080"/>
                  </a:cubicBezTo>
                  <a:cubicBezTo>
                    <a:pt x="1160854" y="2560080"/>
                    <a:pt x="1160839" y="2560042"/>
                    <a:pt x="1160819" y="2560042"/>
                  </a:cubicBezTo>
                  <a:lnTo>
                    <a:pt x="68075" y="1467336"/>
                  </a:lnTo>
                  <a:cubicBezTo>
                    <a:pt x="-22812" y="1376460"/>
                    <a:pt x="-22820" y="1229113"/>
                    <a:pt x="68060" y="1138198"/>
                  </a:cubicBezTo>
                  <a:cubicBezTo>
                    <a:pt x="68068" y="1138198"/>
                    <a:pt x="68072" y="1138198"/>
                    <a:pt x="68075" y="1138198"/>
                  </a:cubicBezTo>
                  <a:lnTo>
                    <a:pt x="1138216" y="68019"/>
                  </a:lnTo>
                  <a:cubicBezTo>
                    <a:pt x="1229111" y="-22857"/>
                    <a:pt x="1376458" y="-22857"/>
                    <a:pt x="1467354" y="68019"/>
                  </a:cubicBezTo>
                  <a:lnTo>
                    <a:pt x="2560098" y="1160763"/>
                  </a:lnTo>
                  <a:cubicBezTo>
                    <a:pt x="2650970" y="1251678"/>
                    <a:pt x="2650970" y="1398987"/>
                    <a:pt x="256009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5AA0C5-FD68-A2E2-D090-635E4CFBCB06}"/>
                </a:ext>
              </a:extLst>
            </p:cNvPr>
            <p:cNvSpPr/>
            <p:nvPr/>
          </p:nvSpPr>
          <p:spPr>
            <a:xfrm>
              <a:off x="2881491" y="3967337"/>
              <a:ext cx="2628346" cy="2628369"/>
            </a:xfrm>
            <a:custGeom>
              <a:avLst/>
              <a:gdLst>
                <a:gd name="connsiteX0" fmla="*/ 1489996 w 2628346"/>
                <a:gd name="connsiteY0" fmla="*/ 2560042 h 2628369"/>
                <a:gd name="connsiteX1" fmla="*/ 1160873 w 2628346"/>
                <a:gd name="connsiteY1" fmla="*/ 2560080 h 2628369"/>
                <a:gd name="connsiteX2" fmla="*/ 1160819 w 2628346"/>
                <a:gd name="connsiteY2" fmla="*/ 2560042 h 2628369"/>
                <a:gd name="connsiteX3" fmla="*/ 68075 w 2628346"/>
                <a:gd name="connsiteY3" fmla="*/ 1467336 h 2628369"/>
                <a:gd name="connsiteX4" fmla="*/ 68060 w 2628346"/>
                <a:gd name="connsiteY4" fmla="*/ 1138198 h 2628369"/>
                <a:gd name="connsiteX5" fmla="*/ 68075 w 2628346"/>
                <a:gd name="connsiteY5" fmla="*/ 1138198 h 2628369"/>
                <a:gd name="connsiteX6" fmla="*/ 1138216 w 2628346"/>
                <a:gd name="connsiteY6" fmla="*/ 68019 h 2628369"/>
                <a:gd name="connsiteX7" fmla="*/ 1467354 w 2628346"/>
                <a:gd name="connsiteY7" fmla="*/ 68019 h 2628369"/>
                <a:gd name="connsiteX8" fmla="*/ 2560098 w 2628346"/>
                <a:gd name="connsiteY8" fmla="*/ 1160763 h 2628369"/>
                <a:gd name="connsiteX9" fmla="*/ 2560098 w 2628346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46" h="2628369">
                  <a:moveTo>
                    <a:pt x="1489996" y="2560042"/>
                  </a:moveTo>
                  <a:cubicBezTo>
                    <a:pt x="1399123" y="2650956"/>
                    <a:pt x="1251773" y="2650956"/>
                    <a:pt x="1160873" y="2560080"/>
                  </a:cubicBezTo>
                  <a:cubicBezTo>
                    <a:pt x="1160854" y="2560080"/>
                    <a:pt x="1160839" y="2560042"/>
                    <a:pt x="1160819" y="2560042"/>
                  </a:cubicBezTo>
                  <a:lnTo>
                    <a:pt x="68075" y="1467336"/>
                  </a:lnTo>
                  <a:cubicBezTo>
                    <a:pt x="-22812" y="1376460"/>
                    <a:pt x="-22820" y="1229113"/>
                    <a:pt x="68060" y="1138198"/>
                  </a:cubicBezTo>
                  <a:cubicBezTo>
                    <a:pt x="68068" y="1138198"/>
                    <a:pt x="68072" y="1138198"/>
                    <a:pt x="68075" y="1138198"/>
                  </a:cubicBezTo>
                  <a:lnTo>
                    <a:pt x="1138216" y="68019"/>
                  </a:lnTo>
                  <a:cubicBezTo>
                    <a:pt x="1229111" y="-22857"/>
                    <a:pt x="1376458" y="-22857"/>
                    <a:pt x="1467354" y="68019"/>
                  </a:cubicBezTo>
                  <a:lnTo>
                    <a:pt x="2560098" y="1160763"/>
                  </a:lnTo>
                  <a:cubicBezTo>
                    <a:pt x="2650970" y="1251678"/>
                    <a:pt x="2650970" y="1398987"/>
                    <a:pt x="256009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05C2830-6E83-844B-00B7-BECA70A33885}"/>
                </a:ext>
              </a:extLst>
            </p:cNvPr>
            <p:cNvSpPr/>
            <p:nvPr/>
          </p:nvSpPr>
          <p:spPr>
            <a:xfrm>
              <a:off x="2881507" y="3967337"/>
              <a:ext cx="2628323" cy="2628369"/>
            </a:xfrm>
            <a:custGeom>
              <a:avLst/>
              <a:gdLst>
                <a:gd name="connsiteX0" fmla="*/ 1489980 w 2628323"/>
                <a:gd name="connsiteY0" fmla="*/ 2560042 h 2628369"/>
                <a:gd name="connsiteX1" fmla="*/ 1160857 w 2628323"/>
                <a:gd name="connsiteY1" fmla="*/ 2560080 h 2628369"/>
                <a:gd name="connsiteX2" fmla="*/ 1160803 w 2628323"/>
                <a:gd name="connsiteY2" fmla="*/ 2560042 h 2628369"/>
                <a:gd name="connsiteX3" fmla="*/ 68059 w 2628323"/>
                <a:gd name="connsiteY3" fmla="*/ 1467336 h 2628369"/>
                <a:gd name="connsiteX4" fmla="*/ 68059 w 2628323"/>
                <a:gd name="connsiteY4" fmla="*/ 1138198 h 2628369"/>
                <a:gd name="connsiteX5" fmla="*/ 1138199 w 2628323"/>
                <a:gd name="connsiteY5" fmla="*/ 68019 h 2628369"/>
                <a:gd name="connsiteX6" fmla="*/ 1467337 w 2628323"/>
                <a:gd name="connsiteY6" fmla="*/ 68019 h 2628369"/>
                <a:gd name="connsiteX7" fmla="*/ 2560043 w 2628323"/>
                <a:gd name="connsiteY7" fmla="*/ 1160763 h 2628369"/>
                <a:gd name="connsiteX8" fmla="*/ 2560112 w 2628323"/>
                <a:gd name="connsiteY8" fmla="*/ 1489824 h 2628369"/>
                <a:gd name="connsiteX9" fmla="*/ 2560043 w 2628323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23" h="2628369">
                  <a:moveTo>
                    <a:pt x="1489980" y="2560042"/>
                  </a:moveTo>
                  <a:cubicBezTo>
                    <a:pt x="1399107" y="2650956"/>
                    <a:pt x="1251756" y="2650956"/>
                    <a:pt x="1160857" y="2560080"/>
                  </a:cubicBezTo>
                  <a:cubicBezTo>
                    <a:pt x="1160838" y="2560080"/>
                    <a:pt x="1160822" y="2560042"/>
                    <a:pt x="1160803" y="2560042"/>
                  </a:cubicBezTo>
                  <a:lnTo>
                    <a:pt x="68059" y="1467336"/>
                  </a:lnTo>
                  <a:cubicBezTo>
                    <a:pt x="-22813" y="1376421"/>
                    <a:pt x="-22813" y="1229113"/>
                    <a:pt x="68059" y="1138198"/>
                  </a:cubicBezTo>
                  <a:lnTo>
                    <a:pt x="1138199" y="68019"/>
                  </a:lnTo>
                  <a:cubicBezTo>
                    <a:pt x="1229095" y="-22857"/>
                    <a:pt x="1376442" y="-22857"/>
                    <a:pt x="1467337" y="68019"/>
                  </a:cubicBezTo>
                  <a:lnTo>
                    <a:pt x="2560043" y="1160763"/>
                  </a:lnTo>
                  <a:cubicBezTo>
                    <a:pt x="2650931" y="1251601"/>
                    <a:pt x="2650961" y="1398948"/>
                    <a:pt x="2560112" y="1489824"/>
                  </a:cubicBezTo>
                  <a:cubicBezTo>
                    <a:pt x="2560089" y="1489863"/>
                    <a:pt x="2560066" y="1489863"/>
                    <a:pt x="2560043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29C2B8-9A6A-00DA-4D87-C3C3A13DF9A2}"/>
                </a:ext>
              </a:extLst>
            </p:cNvPr>
            <p:cNvSpPr/>
            <p:nvPr/>
          </p:nvSpPr>
          <p:spPr>
            <a:xfrm>
              <a:off x="2885237" y="3981109"/>
              <a:ext cx="2636250" cy="2636245"/>
            </a:xfrm>
            <a:custGeom>
              <a:avLst/>
              <a:gdLst>
                <a:gd name="connsiteX0" fmla="*/ 1494437 w 2636250"/>
                <a:gd name="connsiteY0" fmla="*/ 2567720 h 2636245"/>
                <a:gd name="connsiteX1" fmla="*/ 1164281 w 2636250"/>
                <a:gd name="connsiteY1" fmla="*/ 2567720 h 2636245"/>
                <a:gd name="connsiteX2" fmla="*/ 1164261 w 2636250"/>
                <a:gd name="connsiteY2" fmla="*/ 2567720 h 2636245"/>
                <a:gd name="connsiteX3" fmla="*/ 68288 w 2636250"/>
                <a:gd name="connsiteY3" fmla="*/ 1471708 h 2636245"/>
                <a:gd name="connsiteX4" fmla="*/ 68254 w 2636250"/>
                <a:gd name="connsiteY4" fmla="*/ 1141610 h 2636245"/>
                <a:gd name="connsiteX5" fmla="*/ 68288 w 2636250"/>
                <a:gd name="connsiteY5" fmla="*/ 1141571 h 2636245"/>
                <a:gd name="connsiteX6" fmla="*/ 1141658 w 2636250"/>
                <a:gd name="connsiteY6" fmla="*/ 68240 h 2636245"/>
                <a:gd name="connsiteX7" fmla="*/ 1471707 w 2636250"/>
                <a:gd name="connsiteY7" fmla="*/ 68202 h 2636245"/>
                <a:gd name="connsiteX8" fmla="*/ 1471757 w 2636250"/>
                <a:gd name="connsiteY8" fmla="*/ 68240 h 2636245"/>
                <a:gd name="connsiteX9" fmla="*/ 2567768 w 2636250"/>
                <a:gd name="connsiteY9" fmla="*/ 1164213 h 2636245"/>
                <a:gd name="connsiteX10" fmla="*/ 2567787 w 2636250"/>
                <a:gd name="connsiteY10" fmla="*/ 1494389 h 2636245"/>
                <a:gd name="connsiteX11" fmla="*/ 2567768 w 2636250"/>
                <a:gd name="connsiteY11" fmla="*/ 1494389 h 263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6250" h="2636245">
                  <a:moveTo>
                    <a:pt x="1494437" y="2567720"/>
                  </a:moveTo>
                  <a:cubicBezTo>
                    <a:pt x="1403273" y="2658904"/>
                    <a:pt x="1255457" y="2658904"/>
                    <a:pt x="1164281" y="2567720"/>
                  </a:cubicBezTo>
                  <a:cubicBezTo>
                    <a:pt x="1164273" y="2567720"/>
                    <a:pt x="1164269" y="2567720"/>
                    <a:pt x="1164261" y="2567720"/>
                  </a:cubicBezTo>
                  <a:lnTo>
                    <a:pt x="68288" y="1471708"/>
                  </a:lnTo>
                  <a:cubicBezTo>
                    <a:pt x="-22876" y="1380563"/>
                    <a:pt x="-22891" y="1232755"/>
                    <a:pt x="68254" y="1141610"/>
                  </a:cubicBezTo>
                  <a:cubicBezTo>
                    <a:pt x="68265" y="1141610"/>
                    <a:pt x="68277" y="1141571"/>
                    <a:pt x="68288" y="1141571"/>
                  </a:cubicBezTo>
                  <a:lnTo>
                    <a:pt x="1141658" y="68240"/>
                  </a:lnTo>
                  <a:cubicBezTo>
                    <a:pt x="1232784" y="-22905"/>
                    <a:pt x="1380554" y="-22943"/>
                    <a:pt x="1471707" y="68202"/>
                  </a:cubicBezTo>
                  <a:cubicBezTo>
                    <a:pt x="1471722" y="68202"/>
                    <a:pt x="1471741" y="68240"/>
                    <a:pt x="1471757" y="68240"/>
                  </a:cubicBezTo>
                  <a:lnTo>
                    <a:pt x="2567768" y="1164213"/>
                  </a:lnTo>
                  <a:cubicBezTo>
                    <a:pt x="2658944" y="1255397"/>
                    <a:pt x="2658952" y="1403206"/>
                    <a:pt x="2567787" y="1494389"/>
                  </a:cubicBezTo>
                  <a:cubicBezTo>
                    <a:pt x="2567780" y="1494389"/>
                    <a:pt x="2567776" y="1494389"/>
                    <a:pt x="2567768" y="1494389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A517E66-C6B5-6E80-C5DC-2AB81566A658}"/>
              </a:ext>
            </a:extLst>
          </p:cNvPr>
          <p:cNvSpPr txBox="1"/>
          <p:nvPr/>
        </p:nvSpPr>
        <p:spPr>
          <a:xfrm>
            <a:off x="1009207" y="1178689"/>
            <a:ext cx="18711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Action Recognition</a:t>
            </a:r>
          </a:p>
          <a:p>
            <a:pPr algn="ctr"/>
            <a:br>
              <a:rPr lang="en-GB" sz="14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r>
              <a:rPr lang="en-US" sz="1400" i="0" dirty="0">
                <a:solidFill>
                  <a:schemeClr val="bg1"/>
                </a:solidFill>
                <a:effectLst/>
                <a:latin typeface="Lora" pitchFamily="2" charset="0"/>
              </a:rPr>
              <a:t>Effective for limited data scenarios</a:t>
            </a:r>
            <a:endParaRPr lang="en-GB" sz="1400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E60E1A-34B2-EACB-7AF0-00B3F2166DBD}"/>
              </a:ext>
            </a:extLst>
          </p:cNvPr>
          <p:cNvSpPr txBox="1"/>
          <p:nvPr/>
        </p:nvSpPr>
        <p:spPr>
          <a:xfrm>
            <a:off x="4697192" y="1000050"/>
            <a:ext cx="16616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Lora" pitchFamily="2" charset="0"/>
              </a:rPr>
              <a:t>Emotion Recognition</a:t>
            </a:r>
          </a:p>
          <a:p>
            <a:pPr algn="ctr"/>
            <a:endParaRPr lang="en-IN" sz="1400" b="1" dirty="0">
              <a:solidFill>
                <a:schemeClr val="bg1"/>
              </a:solidFill>
              <a:latin typeface="Lora" pitchFamily="2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Lora" pitchFamily="2" charset="0"/>
              </a:rPr>
              <a:t>EEG to GSR knowledge transfer</a:t>
            </a:r>
            <a:endParaRPr lang="en-IN" sz="1400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F1E7A7-3E76-DB19-51F7-CC20F6F52A44}"/>
              </a:ext>
            </a:extLst>
          </p:cNvPr>
          <p:cNvSpPr txBox="1"/>
          <p:nvPr/>
        </p:nvSpPr>
        <p:spPr>
          <a:xfrm>
            <a:off x="2948534" y="2804828"/>
            <a:ext cx="1661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Lora" pitchFamily="2" charset="0"/>
              </a:rPr>
              <a:t>Cross-Modal Learning &amp; Knowledge Distillation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B45572-51D3-6425-14E6-9CA1D2EB0A37}"/>
              </a:ext>
            </a:extLst>
          </p:cNvPr>
          <p:cNvSpPr txBox="1"/>
          <p:nvPr/>
        </p:nvSpPr>
        <p:spPr>
          <a:xfrm>
            <a:off x="1179202" y="4130387"/>
            <a:ext cx="16616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Image Processing</a:t>
            </a:r>
            <a:b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b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r>
              <a:rPr lang="en-US" sz="1400" i="0" dirty="0">
                <a:solidFill>
                  <a:schemeClr val="bg1"/>
                </a:solidFill>
                <a:effectLst/>
                <a:latin typeface="Lora" pitchFamily="2" charset="0"/>
              </a:rPr>
              <a:t>Supervision transfer approaches</a:t>
            </a:r>
          </a:p>
          <a:p>
            <a:pPr algn="ctr"/>
            <a:r>
              <a:rPr lang="en-US" sz="1400" i="0" dirty="0">
                <a:solidFill>
                  <a:schemeClr val="bg1"/>
                </a:solidFill>
                <a:effectLst/>
                <a:latin typeface="Lora" pitchFamily="2" charset="0"/>
              </a:rPr>
              <a:t>Efficient lightweight models</a:t>
            </a:r>
            <a:endParaRPr lang="en-GB" sz="1400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F63A3F-9B2B-0B0D-69F4-A503BB3945EF}"/>
              </a:ext>
            </a:extLst>
          </p:cNvPr>
          <p:cNvSpPr txBox="1"/>
          <p:nvPr/>
        </p:nvSpPr>
        <p:spPr>
          <a:xfrm>
            <a:off x="4682798" y="4324563"/>
            <a:ext cx="16616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Contrastive Learning, </a:t>
            </a:r>
          </a:p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Lora" pitchFamily="2" charset="0"/>
              </a:rPr>
              <a:t>Memory-Efficient Feature, </a:t>
            </a:r>
            <a:r>
              <a:rPr lang="en-US" sz="1400" i="0" dirty="0">
                <a:solidFill>
                  <a:schemeClr val="bg1"/>
                </a:solidFill>
                <a:effectLst/>
                <a:latin typeface="Lora" pitchFamily="2" charset="0"/>
              </a:rPr>
              <a:t>Fusion</a:t>
            </a:r>
          </a:p>
          <a:p>
            <a:pPr algn="ctr"/>
            <a:r>
              <a:rPr lang="en-US" sz="1400" i="0" dirty="0">
                <a:solidFill>
                  <a:schemeClr val="bg1"/>
                </a:solidFill>
                <a:effectLst/>
                <a:latin typeface="Lora" pitchFamily="2" charset="0"/>
              </a:rPr>
              <a:t>Efficient Transformers </a:t>
            </a:r>
          </a:p>
          <a:p>
            <a:pPr algn="ctr"/>
            <a:endParaRPr lang="en-US" sz="1400" b="1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01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45E6E-874B-DC29-7AD2-C8B4151A9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EF492C65-AC59-3124-F38A-F245BE37F192}"/>
              </a:ext>
            </a:extLst>
          </p:cNvPr>
          <p:cNvSpPr txBox="1"/>
          <p:nvPr/>
        </p:nvSpPr>
        <p:spPr>
          <a:xfrm>
            <a:off x="287949" y="2610072"/>
            <a:ext cx="4862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Literature Review Highlights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B4EB4DA-1903-7DC8-8E18-06766BBC3F31}"/>
              </a:ext>
            </a:extLst>
          </p:cNvPr>
          <p:cNvSpPr/>
          <p:nvPr/>
        </p:nvSpPr>
        <p:spPr>
          <a:xfrm>
            <a:off x="5597429" y="338518"/>
            <a:ext cx="2739088" cy="2739242"/>
          </a:xfrm>
          <a:custGeom>
            <a:avLst/>
            <a:gdLst>
              <a:gd name="connsiteX0" fmla="*/ 1711999 w 3020027"/>
              <a:gd name="connsiteY0" fmla="*/ 2941722 h 3020197"/>
              <a:gd name="connsiteX1" fmla="*/ 1333782 w 3020027"/>
              <a:gd name="connsiteY1" fmla="*/ 2941734 h 3020197"/>
              <a:gd name="connsiteX2" fmla="*/ 1333771 w 3020027"/>
              <a:gd name="connsiteY2" fmla="*/ 2941722 h 3020197"/>
              <a:gd name="connsiteX3" fmla="*/ 78226 w 3020027"/>
              <a:gd name="connsiteY3" fmla="*/ 1686101 h 3020197"/>
              <a:gd name="connsiteX4" fmla="*/ 78226 w 3020027"/>
              <a:gd name="connsiteY4" fmla="*/ 1307873 h 3020197"/>
              <a:gd name="connsiteX5" fmla="*/ 1307746 w 3020027"/>
              <a:gd name="connsiteY5" fmla="*/ 78200 h 3020197"/>
              <a:gd name="connsiteX6" fmla="*/ 1685962 w 3020027"/>
              <a:gd name="connsiteY6" fmla="*/ 78188 h 3020197"/>
              <a:gd name="connsiteX7" fmla="*/ 1685974 w 3020027"/>
              <a:gd name="connsiteY7" fmla="*/ 78200 h 3020197"/>
              <a:gd name="connsiteX8" fmla="*/ 2941595 w 3020027"/>
              <a:gd name="connsiteY8" fmla="*/ 1334013 h 3020197"/>
              <a:gd name="connsiteX9" fmla="*/ 2941607 w 3020027"/>
              <a:gd name="connsiteY9" fmla="*/ 1712230 h 3020197"/>
              <a:gd name="connsiteX10" fmla="*/ 2941595 w 3020027"/>
              <a:gd name="connsiteY10" fmla="*/ 1712241 h 3020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20027" h="3020197">
                <a:moveTo>
                  <a:pt x="1711999" y="2941722"/>
                </a:moveTo>
                <a:cubicBezTo>
                  <a:pt x="1607560" y="3046169"/>
                  <a:pt x="1438228" y="3046172"/>
                  <a:pt x="1333782" y="2941734"/>
                </a:cubicBezTo>
                <a:cubicBezTo>
                  <a:pt x="1333779" y="2941730"/>
                  <a:pt x="1333775" y="2941726"/>
                  <a:pt x="1333771" y="2941722"/>
                </a:cubicBezTo>
                <a:lnTo>
                  <a:pt x="78226" y="1686101"/>
                </a:lnTo>
                <a:cubicBezTo>
                  <a:pt x="-26202" y="1581651"/>
                  <a:pt x="-26202" y="1412323"/>
                  <a:pt x="78226" y="1307873"/>
                </a:cubicBezTo>
                <a:lnTo>
                  <a:pt x="1307746" y="78200"/>
                </a:lnTo>
                <a:cubicBezTo>
                  <a:pt x="1412184" y="-26246"/>
                  <a:pt x="1581516" y="-26250"/>
                  <a:pt x="1685962" y="78188"/>
                </a:cubicBezTo>
                <a:cubicBezTo>
                  <a:pt x="1685966" y="78192"/>
                  <a:pt x="1685970" y="78196"/>
                  <a:pt x="1685974" y="78200"/>
                </a:cubicBezTo>
                <a:lnTo>
                  <a:pt x="2941595" y="1334013"/>
                </a:lnTo>
                <a:cubicBezTo>
                  <a:pt x="3046041" y="1438452"/>
                  <a:pt x="3046045" y="1607784"/>
                  <a:pt x="2941607" y="1712230"/>
                </a:cubicBezTo>
                <a:cubicBezTo>
                  <a:pt x="2941603" y="1712234"/>
                  <a:pt x="2941599" y="1712237"/>
                  <a:pt x="2941595" y="1712241"/>
                </a:cubicBezTo>
                <a:close/>
              </a:path>
            </a:pathLst>
          </a:custGeom>
          <a:noFill/>
          <a:ln w="384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D50573-63AC-8570-A684-626F06EF5C38}"/>
              </a:ext>
            </a:extLst>
          </p:cNvPr>
          <p:cNvSpPr/>
          <p:nvPr/>
        </p:nvSpPr>
        <p:spPr>
          <a:xfrm>
            <a:off x="9124247" y="335941"/>
            <a:ext cx="2739207" cy="2739204"/>
          </a:xfrm>
          <a:custGeom>
            <a:avLst/>
            <a:gdLst>
              <a:gd name="connsiteX0" fmla="*/ 1712055 w 3020158"/>
              <a:gd name="connsiteY0" fmla="*/ 2941680 h 3020155"/>
              <a:gd name="connsiteX1" fmla="*/ 1333827 w 3020158"/>
              <a:gd name="connsiteY1" fmla="*/ 2941692 h 3020155"/>
              <a:gd name="connsiteX2" fmla="*/ 1333827 w 3020158"/>
              <a:gd name="connsiteY2" fmla="*/ 2941680 h 3020155"/>
              <a:gd name="connsiteX3" fmla="*/ 78244 w 3020158"/>
              <a:gd name="connsiteY3" fmla="*/ 1686059 h 3020155"/>
              <a:gd name="connsiteX4" fmla="*/ 78206 w 3020158"/>
              <a:gd name="connsiteY4" fmla="*/ 1307896 h 3020155"/>
              <a:gd name="connsiteX5" fmla="*/ 78244 w 3020158"/>
              <a:gd name="connsiteY5" fmla="*/ 1307869 h 3020155"/>
              <a:gd name="connsiteX6" fmla="*/ 1307918 w 3020158"/>
              <a:gd name="connsiteY6" fmla="*/ 78196 h 3020155"/>
              <a:gd name="connsiteX7" fmla="*/ 1686069 w 3020158"/>
              <a:gd name="connsiteY7" fmla="*/ 78169 h 3020155"/>
              <a:gd name="connsiteX8" fmla="*/ 1686107 w 3020158"/>
              <a:gd name="connsiteY8" fmla="*/ 78196 h 3020155"/>
              <a:gd name="connsiteX9" fmla="*/ 2941728 w 3020158"/>
              <a:gd name="connsiteY9" fmla="*/ 1333779 h 3020155"/>
              <a:gd name="connsiteX10" fmla="*/ 2941728 w 3020158"/>
              <a:gd name="connsiteY10" fmla="*/ 1711995 h 3020155"/>
              <a:gd name="connsiteX11" fmla="*/ 2941728 w 3020158"/>
              <a:gd name="connsiteY11" fmla="*/ 1712007 h 302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0158" h="3020155">
                <a:moveTo>
                  <a:pt x="1712055" y="2941680"/>
                </a:moveTo>
                <a:cubicBezTo>
                  <a:pt x="1607609" y="3046126"/>
                  <a:pt x="1438273" y="3046130"/>
                  <a:pt x="1333827" y="2941692"/>
                </a:cubicBezTo>
                <a:cubicBezTo>
                  <a:pt x="1333827" y="2941688"/>
                  <a:pt x="1333827" y="2941684"/>
                  <a:pt x="1333827" y="2941680"/>
                </a:cubicBezTo>
                <a:lnTo>
                  <a:pt x="78244" y="1686059"/>
                </a:lnTo>
                <a:cubicBezTo>
                  <a:pt x="-26202" y="1581640"/>
                  <a:pt x="-26202" y="1412331"/>
                  <a:pt x="78206" y="1307896"/>
                </a:cubicBezTo>
                <a:cubicBezTo>
                  <a:pt x="78244" y="1307888"/>
                  <a:pt x="78244" y="1307877"/>
                  <a:pt x="78244" y="1307869"/>
                </a:cubicBezTo>
                <a:lnTo>
                  <a:pt x="1307918" y="78196"/>
                </a:lnTo>
                <a:cubicBezTo>
                  <a:pt x="1412325" y="-26239"/>
                  <a:pt x="1581661" y="-26250"/>
                  <a:pt x="1686069" y="78169"/>
                </a:cubicBezTo>
                <a:cubicBezTo>
                  <a:pt x="1686107" y="78177"/>
                  <a:pt x="1686107" y="78188"/>
                  <a:pt x="1686107" y="78196"/>
                </a:cubicBezTo>
                <a:lnTo>
                  <a:pt x="2941728" y="1333779"/>
                </a:lnTo>
                <a:cubicBezTo>
                  <a:pt x="3046175" y="1438217"/>
                  <a:pt x="3046175" y="1607549"/>
                  <a:pt x="2941728" y="1711995"/>
                </a:cubicBezTo>
                <a:cubicBezTo>
                  <a:pt x="2941728" y="1711999"/>
                  <a:pt x="2941728" y="1712003"/>
                  <a:pt x="2941728" y="1712007"/>
                </a:cubicBezTo>
                <a:close/>
              </a:path>
            </a:pathLst>
          </a:custGeom>
          <a:noFill/>
          <a:ln w="384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B344986-D8C1-3B9A-0908-B7F01D7A6F85}"/>
              </a:ext>
            </a:extLst>
          </p:cNvPr>
          <p:cNvSpPr/>
          <p:nvPr/>
        </p:nvSpPr>
        <p:spPr>
          <a:xfrm>
            <a:off x="7087284" y="1770702"/>
            <a:ext cx="3329860" cy="3329877"/>
          </a:xfrm>
          <a:custGeom>
            <a:avLst/>
            <a:gdLst>
              <a:gd name="connsiteX0" fmla="*/ 2081258 w 3671393"/>
              <a:gd name="connsiteY0" fmla="*/ 3576039 h 3671411"/>
              <a:gd name="connsiteX1" fmla="*/ 1621549 w 3671393"/>
              <a:gd name="connsiteY1" fmla="*/ 3576078 h 3671411"/>
              <a:gd name="connsiteX2" fmla="*/ 1621495 w 3671393"/>
              <a:gd name="connsiteY2" fmla="*/ 3576039 h 3671411"/>
              <a:gd name="connsiteX3" fmla="*/ 95129 w 3671393"/>
              <a:gd name="connsiteY3" fmla="*/ 2049904 h 3671411"/>
              <a:gd name="connsiteX4" fmla="*/ 95129 w 3671393"/>
              <a:gd name="connsiteY4" fmla="*/ 1590103 h 3671411"/>
              <a:gd name="connsiteX5" fmla="*/ 1589935 w 3671393"/>
              <a:gd name="connsiteY5" fmla="*/ 95066 h 3671411"/>
              <a:gd name="connsiteX6" fmla="*/ 2049698 w 3671393"/>
              <a:gd name="connsiteY6" fmla="*/ 95066 h 3671411"/>
              <a:gd name="connsiteX7" fmla="*/ 3576064 w 3671393"/>
              <a:gd name="connsiteY7" fmla="*/ 1621432 h 3671411"/>
              <a:gd name="connsiteX8" fmla="*/ 3576102 w 3671393"/>
              <a:gd name="connsiteY8" fmla="*/ 2081157 h 3671411"/>
              <a:gd name="connsiteX9" fmla="*/ 3576064 w 3671393"/>
              <a:gd name="connsiteY9" fmla="*/ 2081195 h 3671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71393" h="3671411">
                <a:moveTo>
                  <a:pt x="2081258" y="3576039"/>
                </a:moveTo>
                <a:cubicBezTo>
                  <a:pt x="1954323" y="3703012"/>
                  <a:pt x="1748510" y="3703012"/>
                  <a:pt x="1621549" y="3576078"/>
                </a:cubicBezTo>
                <a:cubicBezTo>
                  <a:pt x="1621530" y="3576078"/>
                  <a:pt x="1621515" y="3576039"/>
                  <a:pt x="1621495" y="3576039"/>
                </a:cubicBezTo>
                <a:lnTo>
                  <a:pt x="95129" y="2049904"/>
                </a:lnTo>
                <a:cubicBezTo>
                  <a:pt x="-31836" y="1922931"/>
                  <a:pt x="-31836" y="1717075"/>
                  <a:pt x="95129" y="1590103"/>
                </a:cubicBezTo>
                <a:lnTo>
                  <a:pt x="1589935" y="95066"/>
                </a:lnTo>
                <a:cubicBezTo>
                  <a:pt x="1716904" y="-31872"/>
                  <a:pt x="1922724" y="-31872"/>
                  <a:pt x="2049698" y="95066"/>
                </a:cubicBezTo>
                <a:lnTo>
                  <a:pt x="3576064" y="1621432"/>
                </a:lnTo>
                <a:cubicBezTo>
                  <a:pt x="3703037" y="1748367"/>
                  <a:pt x="3703037" y="1954184"/>
                  <a:pt x="3576102" y="2081157"/>
                </a:cubicBezTo>
                <a:cubicBezTo>
                  <a:pt x="3576102" y="2081157"/>
                  <a:pt x="3576064" y="2081195"/>
                  <a:pt x="3576064" y="2081195"/>
                </a:cubicBezTo>
                <a:close/>
              </a:path>
            </a:pathLst>
          </a:custGeom>
          <a:noFill/>
          <a:ln w="384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E0B045F-F387-665D-2A20-3CC8EA200646}"/>
              </a:ext>
            </a:extLst>
          </p:cNvPr>
          <p:cNvSpPr/>
          <p:nvPr/>
        </p:nvSpPr>
        <p:spPr>
          <a:xfrm>
            <a:off x="5648423" y="3765745"/>
            <a:ext cx="2739239" cy="2739237"/>
          </a:xfrm>
          <a:custGeom>
            <a:avLst/>
            <a:gdLst>
              <a:gd name="connsiteX0" fmla="*/ 1712092 w 3020193"/>
              <a:gd name="connsiteY0" fmla="*/ 2941719 h 3020191"/>
              <a:gd name="connsiteX1" fmla="*/ 1333875 w 3020193"/>
              <a:gd name="connsiteY1" fmla="*/ 2941719 h 3020191"/>
              <a:gd name="connsiteX2" fmla="*/ 1333864 w 3020193"/>
              <a:gd name="connsiteY2" fmla="*/ 2941719 h 3020191"/>
              <a:gd name="connsiteX3" fmla="*/ 78242 w 3020193"/>
              <a:gd name="connsiteY3" fmla="*/ 1686098 h 3020191"/>
              <a:gd name="connsiteX4" fmla="*/ 78231 w 3020193"/>
              <a:gd name="connsiteY4" fmla="*/ 1307870 h 3020191"/>
              <a:gd name="connsiteX5" fmla="*/ 78242 w 3020193"/>
              <a:gd name="connsiteY5" fmla="*/ 1307870 h 3020191"/>
              <a:gd name="connsiteX6" fmla="*/ 1307916 w 3020193"/>
              <a:gd name="connsiteY6" fmla="*/ 78197 h 3020191"/>
              <a:gd name="connsiteX7" fmla="*/ 1686132 w 3020193"/>
              <a:gd name="connsiteY7" fmla="*/ 78197 h 3020191"/>
              <a:gd name="connsiteX8" fmla="*/ 1686144 w 3020193"/>
              <a:gd name="connsiteY8" fmla="*/ 78197 h 3020191"/>
              <a:gd name="connsiteX9" fmla="*/ 2941765 w 3020193"/>
              <a:gd name="connsiteY9" fmla="*/ 1333818 h 3020191"/>
              <a:gd name="connsiteX10" fmla="*/ 2941792 w 3020193"/>
              <a:gd name="connsiteY10" fmla="*/ 1711969 h 3020191"/>
              <a:gd name="connsiteX11" fmla="*/ 2941765 w 3020193"/>
              <a:gd name="connsiteY11" fmla="*/ 1712008 h 3020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20193" h="3020191">
                <a:moveTo>
                  <a:pt x="1712092" y="2941719"/>
                </a:moveTo>
                <a:cubicBezTo>
                  <a:pt x="1607653" y="3046166"/>
                  <a:pt x="1438322" y="3046166"/>
                  <a:pt x="1333875" y="2941719"/>
                </a:cubicBezTo>
                <a:cubicBezTo>
                  <a:pt x="1333872" y="2941719"/>
                  <a:pt x="1333868" y="2941719"/>
                  <a:pt x="1333864" y="2941719"/>
                </a:cubicBezTo>
                <a:lnTo>
                  <a:pt x="78242" y="1686098"/>
                </a:lnTo>
                <a:cubicBezTo>
                  <a:pt x="-26204" y="1581652"/>
                  <a:pt x="-26208" y="1412316"/>
                  <a:pt x="78231" y="1307870"/>
                </a:cubicBezTo>
                <a:cubicBezTo>
                  <a:pt x="78235" y="1307870"/>
                  <a:pt x="78239" y="1307870"/>
                  <a:pt x="78242" y="1307870"/>
                </a:cubicBezTo>
                <a:lnTo>
                  <a:pt x="1307916" y="78197"/>
                </a:lnTo>
                <a:cubicBezTo>
                  <a:pt x="1412354" y="-26249"/>
                  <a:pt x="1581686" y="-26249"/>
                  <a:pt x="1686132" y="78197"/>
                </a:cubicBezTo>
                <a:cubicBezTo>
                  <a:pt x="1686136" y="78197"/>
                  <a:pt x="1686140" y="78197"/>
                  <a:pt x="1686144" y="78197"/>
                </a:cubicBezTo>
                <a:lnTo>
                  <a:pt x="2941765" y="1333818"/>
                </a:lnTo>
                <a:cubicBezTo>
                  <a:pt x="3046200" y="1438226"/>
                  <a:pt x="3046211" y="1607562"/>
                  <a:pt x="2941792" y="1711969"/>
                </a:cubicBezTo>
                <a:cubicBezTo>
                  <a:pt x="2941784" y="1712008"/>
                  <a:pt x="2941773" y="1712008"/>
                  <a:pt x="2941765" y="1712008"/>
                </a:cubicBezTo>
                <a:close/>
              </a:path>
            </a:pathLst>
          </a:custGeom>
          <a:noFill/>
          <a:ln w="384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E62043-82E3-87C4-E3ED-64F0D56B48C5}"/>
              </a:ext>
            </a:extLst>
          </p:cNvPr>
          <p:cNvSpPr/>
          <p:nvPr/>
        </p:nvSpPr>
        <p:spPr>
          <a:xfrm>
            <a:off x="9143777" y="3806955"/>
            <a:ext cx="2739137" cy="2739168"/>
          </a:xfrm>
          <a:custGeom>
            <a:avLst/>
            <a:gdLst>
              <a:gd name="connsiteX0" fmla="*/ 1712089 w 3020081"/>
              <a:gd name="connsiteY0" fmla="*/ 2941643 h 3020115"/>
              <a:gd name="connsiteX1" fmla="*/ 1333861 w 3020081"/>
              <a:gd name="connsiteY1" fmla="*/ 2941643 h 3020115"/>
              <a:gd name="connsiteX2" fmla="*/ 78240 w 3020081"/>
              <a:gd name="connsiteY2" fmla="*/ 1686021 h 3020115"/>
              <a:gd name="connsiteX3" fmla="*/ 78240 w 3020081"/>
              <a:gd name="connsiteY3" fmla="*/ 1307793 h 3020115"/>
              <a:gd name="connsiteX4" fmla="*/ 1307798 w 3020081"/>
              <a:gd name="connsiteY4" fmla="*/ 78197 h 3020115"/>
              <a:gd name="connsiteX5" fmla="*/ 1686026 w 3020081"/>
              <a:gd name="connsiteY5" fmla="*/ 78197 h 3020115"/>
              <a:gd name="connsiteX6" fmla="*/ 1686026 w 3020081"/>
              <a:gd name="connsiteY6" fmla="*/ 78197 h 3020115"/>
              <a:gd name="connsiteX7" fmla="*/ 2941647 w 3020081"/>
              <a:gd name="connsiteY7" fmla="*/ 1333818 h 3020115"/>
              <a:gd name="connsiteX8" fmla="*/ 2941686 w 3020081"/>
              <a:gd name="connsiteY8" fmla="*/ 1711969 h 3020115"/>
              <a:gd name="connsiteX9" fmla="*/ 2941647 w 3020081"/>
              <a:gd name="connsiteY9" fmla="*/ 1712008 h 302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20081" h="3020115">
                <a:moveTo>
                  <a:pt x="1712089" y="2941643"/>
                </a:moveTo>
                <a:cubicBezTo>
                  <a:pt x="1607643" y="3046089"/>
                  <a:pt x="1438307" y="3046089"/>
                  <a:pt x="1333861" y="2941643"/>
                </a:cubicBezTo>
                <a:lnTo>
                  <a:pt x="78240" y="1686021"/>
                </a:lnTo>
                <a:cubicBezTo>
                  <a:pt x="-26207" y="1581575"/>
                  <a:pt x="-26207" y="1412240"/>
                  <a:pt x="78240" y="1307793"/>
                </a:cubicBezTo>
                <a:lnTo>
                  <a:pt x="1307798" y="78197"/>
                </a:lnTo>
                <a:cubicBezTo>
                  <a:pt x="1412244" y="-26249"/>
                  <a:pt x="1581579" y="-26249"/>
                  <a:pt x="1686026" y="78197"/>
                </a:cubicBezTo>
                <a:cubicBezTo>
                  <a:pt x="1686026" y="78197"/>
                  <a:pt x="1686026" y="78197"/>
                  <a:pt x="1686026" y="78197"/>
                </a:cubicBezTo>
                <a:lnTo>
                  <a:pt x="2941647" y="1333818"/>
                </a:lnTo>
                <a:cubicBezTo>
                  <a:pt x="3046093" y="1438226"/>
                  <a:pt x="3046093" y="1607562"/>
                  <a:pt x="2941686" y="1711969"/>
                </a:cubicBezTo>
                <a:cubicBezTo>
                  <a:pt x="2941647" y="1712008"/>
                  <a:pt x="2941647" y="1712008"/>
                  <a:pt x="2941647" y="1712008"/>
                </a:cubicBezTo>
                <a:close/>
              </a:path>
            </a:pathLst>
          </a:custGeom>
          <a:noFill/>
          <a:ln w="3840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4A74FE2-E46D-1F17-4E1D-4B0D59E43682}"/>
              </a:ext>
            </a:extLst>
          </p:cNvPr>
          <p:cNvSpPr/>
          <p:nvPr/>
        </p:nvSpPr>
        <p:spPr>
          <a:xfrm>
            <a:off x="5774979" y="516222"/>
            <a:ext cx="2383863" cy="2383846"/>
          </a:xfrm>
          <a:custGeom>
            <a:avLst/>
            <a:gdLst>
              <a:gd name="connsiteX0" fmla="*/ 1489944 w 2628368"/>
              <a:gd name="connsiteY0" fmla="*/ 2560042 h 2628349"/>
              <a:gd name="connsiteX1" fmla="*/ 1160818 w 2628368"/>
              <a:gd name="connsiteY1" fmla="*/ 2560057 h 2628349"/>
              <a:gd name="connsiteX2" fmla="*/ 1160806 w 2628368"/>
              <a:gd name="connsiteY2" fmla="*/ 2560042 h 2628349"/>
              <a:gd name="connsiteX3" fmla="*/ 68062 w 2628368"/>
              <a:gd name="connsiteY3" fmla="*/ 1467336 h 2628349"/>
              <a:gd name="connsiteX4" fmla="*/ 68062 w 2628368"/>
              <a:gd name="connsiteY4" fmla="*/ 1138160 h 2628349"/>
              <a:gd name="connsiteX5" fmla="*/ 1138202 w 2628368"/>
              <a:gd name="connsiteY5" fmla="*/ 68019 h 2628349"/>
              <a:gd name="connsiteX6" fmla="*/ 1467379 w 2628368"/>
              <a:gd name="connsiteY6" fmla="*/ 68019 h 2628349"/>
              <a:gd name="connsiteX7" fmla="*/ 2560084 w 2628368"/>
              <a:gd name="connsiteY7" fmla="*/ 1160725 h 2628349"/>
              <a:gd name="connsiteX8" fmla="*/ 2560134 w 2628368"/>
              <a:gd name="connsiteY8" fmla="*/ 1489851 h 2628349"/>
              <a:gd name="connsiteX9" fmla="*/ 2560084 w 2628368"/>
              <a:gd name="connsiteY9" fmla="*/ 1489901 h 2628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28368" h="2628349">
                <a:moveTo>
                  <a:pt x="1489944" y="2560042"/>
                </a:moveTo>
                <a:cubicBezTo>
                  <a:pt x="1399064" y="2650929"/>
                  <a:pt x="1251709" y="2650937"/>
                  <a:pt x="1160818" y="2560057"/>
                </a:cubicBezTo>
                <a:cubicBezTo>
                  <a:pt x="1160814" y="2560049"/>
                  <a:pt x="1160810" y="2560045"/>
                  <a:pt x="1160806" y="2560042"/>
                </a:cubicBezTo>
                <a:lnTo>
                  <a:pt x="68062" y="1467336"/>
                </a:lnTo>
                <a:cubicBezTo>
                  <a:pt x="-22814" y="1376429"/>
                  <a:pt x="-22814" y="1229067"/>
                  <a:pt x="68062" y="1138160"/>
                </a:cubicBezTo>
                <a:lnTo>
                  <a:pt x="1138202" y="68019"/>
                </a:lnTo>
                <a:cubicBezTo>
                  <a:pt x="1229109" y="-22857"/>
                  <a:pt x="1376472" y="-22857"/>
                  <a:pt x="1467379" y="68019"/>
                </a:cubicBezTo>
                <a:lnTo>
                  <a:pt x="2560084" y="1160725"/>
                </a:lnTo>
                <a:cubicBezTo>
                  <a:pt x="2650983" y="1251597"/>
                  <a:pt x="2651007" y="1398948"/>
                  <a:pt x="2560134" y="1489851"/>
                </a:cubicBezTo>
                <a:cubicBezTo>
                  <a:pt x="2560119" y="1489867"/>
                  <a:pt x="2560100" y="1489886"/>
                  <a:pt x="2560084" y="1489901"/>
                </a:cubicBezTo>
                <a:close/>
              </a:path>
            </a:pathLst>
          </a:custGeom>
          <a:solidFill>
            <a:schemeClr val="accent5"/>
          </a:solidFill>
          <a:ln w="15358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E8DB0522-1149-52FA-0484-B29970E39080}"/>
              </a:ext>
            </a:extLst>
          </p:cNvPr>
          <p:cNvGrpSpPr/>
          <p:nvPr/>
        </p:nvGrpSpPr>
        <p:grpSpPr>
          <a:xfrm>
            <a:off x="9324063" y="3986086"/>
            <a:ext cx="2383865" cy="2383895"/>
            <a:chOff x="6735636" y="4026460"/>
            <a:chExt cx="2628370" cy="2628403"/>
          </a:xfrm>
          <a:solidFill>
            <a:schemeClr val="accent4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6AF99FB-FD7B-E4AE-1022-905B0EFA6F71}"/>
                </a:ext>
              </a:extLst>
            </p:cNvPr>
            <p:cNvSpPr/>
            <p:nvPr/>
          </p:nvSpPr>
          <p:spPr>
            <a:xfrm>
              <a:off x="6735636" y="4026460"/>
              <a:ext cx="2628370" cy="2628403"/>
            </a:xfrm>
            <a:custGeom>
              <a:avLst/>
              <a:gdLst>
                <a:gd name="connsiteX0" fmla="*/ 1489978 w 2628370"/>
                <a:gd name="connsiteY0" fmla="*/ 2560080 h 2628403"/>
                <a:gd name="connsiteX1" fmla="*/ 1160801 w 2628370"/>
                <a:gd name="connsiteY1" fmla="*/ 2560080 h 2628403"/>
                <a:gd name="connsiteX2" fmla="*/ 68096 w 2628370"/>
                <a:gd name="connsiteY2" fmla="*/ 1467336 h 2628403"/>
                <a:gd name="connsiteX3" fmla="*/ 68057 w 2628370"/>
                <a:gd name="connsiteY3" fmla="*/ 1138198 h 2628403"/>
                <a:gd name="connsiteX4" fmla="*/ 68096 w 2628370"/>
                <a:gd name="connsiteY4" fmla="*/ 1138160 h 2628403"/>
                <a:gd name="connsiteX5" fmla="*/ 1138236 w 2628370"/>
                <a:gd name="connsiteY5" fmla="*/ 68019 h 2628403"/>
                <a:gd name="connsiteX6" fmla="*/ 1467374 w 2628370"/>
                <a:gd name="connsiteY6" fmla="*/ 68019 h 2628403"/>
                <a:gd name="connsiteX7" fmla="*/ 2560118 w 2628370"/>
                <a:gd name="connsiteY7" fmla="*/ 1160763 h 2628403"/>
                <a:gd name="connsiteX8" fmla="*/ 2560118 w 2628370"/>
                <a:gd name="connsiteY8" fmla="*/ 1489901 h 2628403"/>
                <a:gd name="connsiteX9" fmla="*/ 2560118 w 2628370"/>
                <a:gd name="connsiteY9" fmla="*/ 1489901 h 262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70" h="2628403">
                  <a:moveTo>
                    <a:pt x="1489978" y="2560080"/>
                  </a:moveTo>
                  <a:cubicBezTo>
                    <a:pt x="1399063" y="2650995"/>
                    <a:pt x="1251716" y="2650995"/>
                    <a:pt x="1160801" y="2560080"/>
                  </a:cubicBezTo>
                  <a:lnTo>
                    <a:pt x="68096" y="1467336"/>
                  </a:lnTo>
                  <a:cubicBezTo>
                    <a:pt x="-22819" y="1376460"/>
                    <a:pt x="-22819" y="1229113"/>
                    <a:pt x="68057" y="1138198"/>
                  </a:cubicBezTo>
                  <a:cubicBezTo>
                    <a:pt x="68057" y="1138198"/>
                    <a:pt x="68096" y="1138160"/>
                    <a:pt x="68096" y="1138160"/>
                  </a:cubicBezTo>
                  <a:lnTo>
                    <a:pt x="1138236" y="68019"/>
                  </a:lnTo>
                  <a:cubicBezTo>
                    <a:pt x="1229112" y="-22857"/>
                    <a:pt x="1376459" y="-22857"/>
                    <a:pt x="1467374" y="68019"/>
                  </a:cubicBezTo>
                  <a:lnTo>
                    <a:pt x="2560118" y="1160763"/>
                  </a:lnTo>
                  <a:cubicBezTo>
                    <a:pt x="2650994" y="1251640"/>
                    <a:pt x="2650994" y="1398987"/>
                    <a:pt x="2560118" y="1489901"/>
                  </a:cubicBezTo>
                  <a:cubicBezTo>
                    <a:pt x="2560118" y="1489901"/>
                    <a:pt x="2560118" y="1489901"/>
                    <a:pt x="256011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D99BD9-3E1C-ACD3-48A0-050A2B45AC87}"/>
                </a:ext>
              </a:extLst>
            </p:cNvPr>
            <p:cNvSpPr/>
            <p:nvPr/>
          </p:nvSpPr>
          <p:spPr>
            <a:xfrm>
              <a:off x="6735636" y="4026460"/>
              <a:ext cx="2628370" cy="2628403"/>
            </a:xfrm>
            <a:custGeom>
              <a:avLst/>
              <a:gdLst>
                <a:gd name="connsiteX0" fmla="*/ 1489978 w 2628370"/>
                <a:gd name="connsiteY0" fmla="*/ 2560080 h 2628403"/>
                <a:gd name="connsiteX1" fmla="*/ 1160801 w 2628370"/>
                <a:gd name="connsiteY1" fmla="*/ 2560080 h 2628403"/>
                <a:gd name="connsiteX2" fmla="*/ 68096 w 2628370"/>
                <a:gd name="connsiteY2" fmla="*/ 1467336 h 2628403"/>
                <a:gd name="connsiteX3" fmla="*/ 68057 w 2628370"/>
                <a:gd name="connsiteY3" fmla="*/ 1138198 h 2628403"/>
                <a:gd name="connsiteX4" fmla="*/ 68096 w 2628370"/>
                <a:gd name="connsiteY4" fmla="*/ 1138160 h 2628403"/>
                <a:gd name="connsiteX5" fmla="*/ 1138236 w 2628370"/>
                <a:gd name="connsiteY5" fmla="*/ 68019 h 2628403"/>
                <a:gd name="connsiteX6" fmla="*/ 1467374 w 2628370"/>
                <a:gd name="connsiteY6" fmla="*/ 68019 h 2628403"/>
                <a:gd name="connsiteX7" fmla="*/ 2560118 w 2628370"/>
                <a:gd name="connsiteY7" fmla="*/ 1160763 h 2628403"/>
                <a:gd name="connsiteX8" fmla="*/ 2560118 w 2628370"/>
                <a:gd name="connsiteY8" fmla="*/ 1489901 h 2628403"/>
                <a:gd name="connsiteX9" fmla="*/ 2560118 w 2628370"/>
                <a:gd name="connsiteY9" fmla="*/ 1489901 h 262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70" h="2628403">
                  <a:moveTo>
                    <a:pt x="1489978" y="2560080"/>
                  </a:moveTo>
                  <a:cubicBezTo>
                    <a:pt x="1399063" y="2650995"/>
                    <a:pt x="1251716" y="2650995"/>
                    <a:pt x="1160801" y="2560080"/>
                  </a:cubicBezTo>
                  <a:lnTo>
                    <a:pt x="68096" y="1467336"/>
                  </a:lnTo>
                  <a:cubicBezTo>
                    <a:pt x="-22819" y="1376460"/>
                    <a:pt x="-22819" y="1229113"/>
                    <a:pt x="68057" y="1138198"/>
                  </a:cubicBezTo>
                  <a:cubicBezTo>
                    <a:pt x="68057" y="1138198"/>
                    <a:pt x="68096" y="1138160"/>
                    <a:pt x="68096" y="1138160"/>
                  </a:cubicBezTo>
                  <a:lnTo>
                    <a:pt x="1138236" y="68019"/>
                  </a:lnTo>
                  <a:cubicBezTo>
                    <a:pt x="1229112" y="-22857"/>
                    <a:pt x="1376459" y="-22857"/>
                    <a:pt x="1467374" y="68019"/>
                  </a:cubicBezTo>
                  <a:lnTo>
                    <a:pt x="2560118" y="1160763"/>
                  </a:lnTo>
                  <a:cubicBezTo>
                    <a:pt x="2650994" y="1251640"/>
                    <a:pt x="2650994" y="1398987"/>
                    <a:pt x="2560118" y="1489901"/>
                  </a:cubicBezTo>
                  <a:cubicBezTo>
                    <a:pt x="2560118" y="1489901"/>
                    <a:pt x="2560118" y="1489901"/>
                    <a:pt x="2560118" y="1489901"/>
                  </a:cubicBezTo>
                  <a:close/>
                </a:path>
              </a:pathLst>
            </a:custGeom>
            <a:grpFill/>
            <a:ln w="1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" name="Graphic 2">
            <a:extLst>
              <a:ext uri="{FF2B5EF4-FFF2-40B4-BE49-F238E27FC236}">
                <a16:creationId xmlns:a16="http://schemas.microsoft.com/office/drawing/2014/main" id="{3CB4F05A-DFCB-A2E9-E0B9-ED5288D4376F}"/>
              </a:ext>
            </a:extLst>
          </p:cNvPr>
          <p:cNvGrpSpPr/>
          <p:nvPr/>
        </p:nvGrpSpPr>
        <p:grpSpPr>
          <a:xfrm>
            <a:off x="9308617" y="517974"/>
            <a:ext cx="2383864" cy="2383860"/>
            <a:chOff x="6718606" y="202635"/>
            <a:chExt cx="2628369" cy="2628364"/>
          </a:xfrm>
          <a:solidFill>
            <a:schemeClr val="accent2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875392-046B-E644-040E-71E7BD37DBE9}"/>
                </a:ext>
              </a:extLst>
            </p:cNvPr>
            <p:cNvSpPr/>
            <p:nvPr/>
          </p:nvSpPr>
          <p:spPr>
            <a:xfrm>
              <a:off x="6718606" y="202635"/>
              <a:ext cx="2628369" cy="2628364"/>
            </a:xfrm>
            <a:custGeom>
              <a:avLst/>
              <a:gdLst>
                <a:gd name="connsiteX0" fmla="*/ 1489978 w 2628369"/>
                <a:gd name="connsiteY0" fmla="*/ 2560070 h 2628364"/>
                <a:gd name="connsiteX1" fmla="*/ 1160801 w 2628369"/>
                <a:gd name="connsiteY1" fmla="*/ 2560070 h 2628364"/>
                <a:gd name="connsiteX2" fmla="*/ 68096 w 2628369"/>
                <a:gd name="connsiteY2" fmla="*/ 1467365 h 2628364"/>
                <a:gd name="connsiteX3" fmla="*/ 68057 w 2628369"/>
                <a:gd name="connsiteY3" fmla="*/ 1138238 h 2628364"/>
                <a:gd name="connsiteX4" fmla="*/ 68096 w 2628369"/>
                <a:gd name="connsiteY4" fmla="*/ 1138188 h 2628364"/>
                <a:gd name="connsiteX5" fmla="*/ 1138236 w 2628369"/>
                <a:gd name="connsiteY5" fmla="*/ 68048 h 2628364"/>
                <a:gd name="connsiteX6" fmla="*/ 1467297 w 2628369"/>
                <a:gd name="connsiteY6" fmla="*/ 67979 h 2628364"/>
                <a:gd name="connsiteX7" fmla="*/ 1467374 w 2628369"/>
                <a:gd name="connsiteY7" fmla="*/ 68048 h 2628364"/>
                <a:gd name="connsiteX8" fmla="*/ 2560118 w 2628369"/>
                <a:gd name="connsiteY8" fmla="*/ 1160754 h 2628364"/>
                <a:gd name="connsiteX9" fmla="*/ 2560118 w 2628369"/>
                <a:gd name="connsiteY9" fmla="*/ 1489930 h 262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69" h="2628364">
                  <a:moveTo>
                    <a:pt x="1489978" y="2560070"/>
                  </a:moveTo>
                  <a:cubicBezTo>
                    <a:pt x="1399063" y="2650946"/>
                    <a:pt x="1251716" y="2650946"/>
                    <a:pt x="1160801" y="2560070"/>
                  </a:cubicBezTo>
                  <a:lnTo>
                    <a:pt x="68096" y="1467365"/>
                  </a:lnTo>
                  <a:cubicBezTo>
                    <a:pt x="-22819" y="1376492"/>
                    <a:pt x="-22819" y="1229142"/>
                    <a:pt x="68057" y="1138238"/>
                  </a:cubicBezTo>
                  <a:cubicBezTo>
                    <a:pt x="68057" y="1138223"/>
                    <a:pt x="68096" y="1138204"/>
                    <a:pt x="68096" y="1138188"/>
                  </a:cubicBezTo>
                  <a:lnTo>
                    <a:pt x="1138236" y="68048"/>
                  </a:lnTo>
                  <a:cubicBezTo>
                    <a:pt x="1229074" y="-22839"/>
                    <a:pt x="1376421" y="-22870"/>
                    <a:pt x="1467297" y="67979"/>
                  </a:cubicBezTo>
                  <a:cubicBezTo>
                    <a:pt x="1467335" y="68002"/>
                    <a:pt x="1467335" y="68025"/>
                    <a:pt x="1467374" y="68048"/>
                  </a:cubicBezTo>
                  <a:lnTo>
                    <a:pt x="2560118" y="1160754"/>
                  </a:lnTo>
                  <a:cubicBezTo>
                    <a:pt x="2650994" y="1251661"/>
                    <a:pt x="2650994" y="1399023"/>
                    <a:pt x="2560118" y="1489930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602D61B-44DF-1D86-A678-4CD8E18453CE}"/>
                </a:ext>
              </a:extLst>
            </p:cNvPr>
            <p:cNvSpPr/>
            <p:nvPr/>
          </p:nvSpPr>
          <p:spPr>
            <a:xfrm>
              <a:off x="6718606" y="202635"/>
              <a:ext cx="2628369" cy="2628364"/>
            </a:xfrm>
            <a:custGeom>
              <a:avLst/>
              <a:gdLst>
                <a:gd name="connsiteX0" fmla="*/ 1489978 w 2628369"/>
                <a:gd name="connsiteY0" fmla="*/ 2560070 h 2628364"/>
                <a:gd name="connsiteX1" fmla="*/ 1160801 w 2628369"/>
                <a:gd name="connsiteY1" fmla="*/ 2560070 h 2628364"/>
                <a:gd name="connsiteX2" fmla="*/ 68096 w 2628369"/>
                <a:gd name="connsiteY2" fmla="*/ 1467365 h 2628364"/>
                <a:gd name="connsiteX3" fmla="*/ 68057 w 2628369"/>
                <a:gd name="connsiteY3" fmla="*/ 1138238 h 2628364"/>
                <a:gd name="connsiteX4" fmla="*/ 68096 w 2628369"/>
                <a:gd name="connsiteY4" fmla="*/ 1138188 h 2628364"/>
                <a:gd name="connsiteX5" fmla="*/ 1138236 w 2628369"/>
                <a:gd name="connsiteY5" fmla="*/ 68048 h 2628364"/>
                <a:gd name="connsiteX6" fmla="*/ 1467297 w 2628369"/>
                <a:gd name="connsiteY6" fmla="*/ 67979 h 2628364"/>
                <a:gd name="connsiteX7" fmla="*/ 1467374 w 2628369"/>
                <a:gd name="connsiteY7" fmla="*/ 68048 h 2628364"/>
                <a:gd name="connsiteX8" fmla="*/ 2560118 w 2628369"/>
                <a:gd name="connsiteY8" fmla="*/ 1160754 h 2628364"/>
                <a:gd name="connsiteX9" fmla="*/ 2560118 w 2628369"/>
                <a:gd name="connsiteY9" fmla="*/ 1489930 h 262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69" h="2628364">
                  <a:moveTo>
                    <a:pt x="1489978" y="2560070"/>
                  </a:moveTo>
                  <a:cubicBezTo>
                    <a:pt x="1399063" y="2650946"/>
                    <a:pt x="1251716" y="2650946"/>
                    <a:pt x="1160801" y="2560070"/>
                  </a:cubicBezTo>
                  <a:lnTo>
                    <a:pt x="68096" y="1467365"/>
                  </a:lnTo>
                  <a:cubicBezTo>
                    <a:pt x="-22819" y="1376492"/>
                    <a:pt x="-22819" y="1229142"/>
                    <a:pt x="68057" y="1138238"/>
                  </a:cubicBezTo>
                  <a:cubicBezTo>
                    <a:pt x="68057" y="1138223"/>
                    <a:pt x="68096" y="1138204"/>
                    <a:pt x="68096" y="1138188"/>
                  </a:cubicBezTo>
                  <a:lnTo>
                    <a:pt x="1138236" y="68048"/>
                  </a:lnTo>
                  <a:cubicBezTo>
                    <a:pt x="1229074" y="-22839"/>
                    <a:pt x="1376421" y="-22870"/>
                    <a:pt x="1467297" y="67979"/>
                  </a:cubicBezTo>
                  <a:cubicBezTo>
                    <a:pt x="1467335" y="68002"/>
                    <a:pt x="1467335" y="68025"/>
                    <a:pt x="1467374" y="68048"/>
                  </a:cubicBezTo>
                  <a:lnTo>
                    <a:pt x="2560118" y="1160754"/>
                  </a:lnTo>
                  <a:cubicBezTo>
                    <a:pt x="2650994" y="1251661"/>
                    <a:pt x="2650994" y="1399023"/>
                    <a:pt x="2560118" y="1489930"/>
                  </a:cubicBezTo>
                  <a:close/>
                </a:path>
              </a:pathLst>
            </a:custGeom>
            <a:grpFill/>
            <a:ln w="153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899AD35-6CF7-77A5-4D80-3040E5D55E0F}"/>
              </a:ext>
            </a:extLst>
          </p:cNvPr>
          <p:cNvSpPr/>
          <p:nvPr/>
        </p:nvSpPr>
        <p:spPr>
          <a:xfrm>
            <a:off x="7317160" y="1982691"/>
            <a:ext cx="2897872" cy="2897856"/>
          </a:xfrm>
          <a:custGeom>
            <a:avLst/>
            <a:gdLst>
              <a:gd name="connsiteX0" fmla="*/ 1811236 w 3195097"/>
              <a:gd name="connsiteY0" fmla="*/ 3112081 h 3195079"/>
              <a:gd name="connsiteX1" fmla="*/ 1411096 w 3195097"/>
              <a:gd name="connsiteY1" fmla="*/ 3112081 h 3195079"/>
              <a:gd name="connsiteX2" fmla="*/ 82781 w 3195097"/>
              <a:gd name="connsiteY2" fmla="*/ 1783766 h 3195079"/>
              <a:gd name="connsiteX3" fmla="*/ 82766 w 3195097"/>
              <a:gd name="connsiteY3" fmla="*/ 1383642 h 3195079"/>
              <a:gd name="connsiteX4" fmla="*/ 82781 w 3195097"/>
              <a:gd name="connsiteY4" fmla="*/ 1383626 h 3195079"/>
              <a:gd name="connsiteX5" fmla="*/ 1383687 w 3195097"/>
              <a:gd name="connsiteY5" fmla="*/ 82721 h 3195079"/>
              <a:gd name="connsiteX6" fmla="*/ 1783788 w 3195097"/>
              <a:gd name="connsiteY6" fmla="*/ 82721 h 3195079"/>
              <a:gd name="connsiteX7" fmla="*/ 3112141 w 3195097"/>
              <a:gd name="connsiteY7" fmla="*/ 1411074 h 3195079"/>
              <a:gd name="connsiteX8" fmla="*/ 3112141 w 3195097"/>
              <a:gd name="connsiteY8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5097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41" y="1411074"/>
                </a:lnTo>
                <a:cubicBezTo>
                  <a:pt x="3222623" y="1521555"/>
                  <a:pt x="3222623" y="1700693"/>
                  <a:pt x="3112141" y="1811175"/>
                </a:cubicBezTo>
                <a:close/>
              </a:path>
            </a:pathLst>
          </a:custGeom>
          <a:solidFill>
            <a:schemeClr val="accent1"/>
          </a:solidFill>
          <a:ln w="38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8BA1A37-1062-874D-0343-336AE20EF01E}"/>
              </a:ext>
            </a:extLst>
          </p:cNvPr>
          <p:cNvSpPr/>
          <p:nvPr/>
        </p:nvSpPr>
        <p:spPr>
          <a:xfrm>
            <a:off x="7317160" y="1982691"/>
            <a:ext cx="2897872" cy="2897856"/>
          </a:xfrm>
          <a:custGeom>
            <a:avLst/>
            <a:gdLst>
              <a:gd name="connsiteX0" fmla="*/ 1811236 w 3195097"/>
              <a:gd name="connsiteY0" fmla="*/ 3112081 h 3195079"/>
              <a:gd name="connsiteX1" fmla="*/ 1411096 w 3195097"/>
              <a:gd name="connsiteY1" fmla="*/ 3112081 h 3195079"/>
              <a:gd name="connsiteX2" fmla="*/ 82781 w 3195097"/>
              <a:gd name="connsiteY2" fmla="*/ 1783766 h 3195079"/>
              <a:gd name="connsiteX3" fmla="*/ 82766 w 3195097"/>
              <a:gd name="connsiteY3" fmla="*/ 1383642 h 3195079"/>
              <a:gd name="connsiteX4" fmla="*/ 82781 w 3195097"/>
              <a:gd name="connsiteY4" fmla="*/ 1383626 h 3195079"/>
              <a:gd name="connsiteX5" fmla="*/ 1383687 w 3195097"/>
              <a:gd name="connsiteY5" fmla="*/ 82721 h 3195079"/>
              <a:gd name="connsiteX6" fmla="*/ 1783788 w 3195097"/>
              <a:gd name="connsiteY6" fmla="*/ 82721 h 3195079"/>
              <a:gd name="connsiteX7" fmla="*/ 3112141 w 3195097"/>
              <a:gd name="connsiteY7" fmla="*/ 1411074 h 3195079"/>
              <a:gd name="connsiteX8" fmla="*/ 3112141 w 3195097"/>
              <a:gd name="connsiteY8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5097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41" y="1411074"/>
                </a:lnTo>
                <a:cubicBezTo>
                  <a:pt x="3222623" y="1521555"/>
                  <a:pt x="3222623" y="1700693"/>
                  <a:pt x="3112141" y="1811175"/>
                </a:cubicBezTo>
                <a:close/>
              </a:path>
            </a:pathLst>
          </a:custGeom>
          <a:solidFill>
            <a:schemeClr val="accent1"/>
          </a:solidFill>
          <a:ln w="38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B2CE3F3-E59B-CF2F-9FAD-EC55E0C8F61E}"/>
              </a:ext>
            </a:extLst>
          </p:cNvPr>
          <p:cNvSpPr/>
          <p:nvPr/>
        </p:nvSpPr>
        <p:spPr>
          <a:xfrm>
            <a:off x="7317160" y="1982691"/>
            <a:ext cx="2897841" cy="2897856"/>
          </a:xfrm>
          <a:custGeom>
            <a:avLst/>
            <a:gdLst>
              <a:gd name="connsiteX0" fmla="*/ 1811236 w 3195063"/>
              <a:gd name="connsiteY0" fmla="*/ 3112081 h 3195079"/>
              <a:gd name="connsiteX1" fmla="*/ 1411096 w 3195063"/>
              <a:gd name="connsiteY1" fmla="*/ 3112081 h 3195079"/>
              <a:gd name="connsiteX2" fmla="*/ 82781 w 3195063"/>
              <a:gd name="connsiteY2" fmla="*/ 1783766 h 3195079"/>
              <a:gd name="connsiteX3" fmla="*/ 82766 w 3195063"/>
              <a:gd name="connsiteY3" fmla="*/ 1383642 h 3195079"/>
              <a:gd name="connsiteX4" fmla="*/ 82781 w 3195063"/>
              <a:gd name="connsiteY4" fmla="*/ 1383626 h 3195079"/>
              <a:gd name="connsiteX5" fmla="*/ 1383687 w 3195063"/>
              <a:gd name="connsiteY5" fmla="*/ 82721 h 3195079"/>
              <a:gd name="connsiteX6" fmla="*/ 1783788 w 3195063"/>
              <a:gd name="connsiteY6" fmla="*/ 82721 h 3195079"/>
              <a:gd name="connsiteX7" fmla="*/ 3112103 w 3195063"/>
              <a:gd name="connsiteY7" fmla="*/ 1411074 h 3195079"/>
              <a:gd name="connsiteX8" fmla="*/ 3112141 w 3195063"/>
              <a:gd name="connsiteY8" fmla="*/ 1811136 h 3195079"/>
              <a:gd name="connsiteX9" fmla="*/ 3112103 w 3195063"/>
              <a:gd name="connsiteY9" fmla="*/ 1811175 h 3195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95063" h="3195079">
                <a:moveTo>
                  <a:pt x="1811236" y="3112081"/>
                </a:moveTo>
                <a:cubicBezTo>
                  <a:pt x="1700716" y="3222562"/>
                  <a:pt x="1521596" y="3222562"/>
                  <a:pt x="1411096" y="3112081"/>
                </a:cubicBezTo>
                <a:lnTo>
                  <a:pt x="82781" y="1783766"/>
                </a:lnTo>
                <a:cubicBezTo>
                  <a:pt x="-27716" y="1673284"/>
                  <a:pt x="-27720" y="1494135"/>
                  <a:pt x="82766" y="1383642"/>
                </a:cubicBezTo>
                <a:cubicBezTo>
                  <a:pt x="82769" y="1383638"/>
                  <a:pt x="82777" y="1383630"/>
                  <a:pt x="82781" y="1383626"/>
                </a:cubicBezTo>
                <a:lnTo>
                  <a:pt x="1383687" y="82721"/>
                </a:lnTo>
                <a:cubicBezTo>
                  <a:pt x="1494176" y="-27757"/>
                  <a:pt x="1673307" y="-27757"/>
                  <a:pt x="1783788" y="82721"/>
                </a:cubicBezTo>
                <a:lnTo>
                  <a:pt x="3112103" y="1411074"/>
                </a:lnTo>
                <a:cubicBezTo>
                  <a:pt x="3222584" y="1521555"/>
                  <a:pt x="3222584" y="1700655"/>
                  <a:pt x="3112141" y="1811136"/>
                </a:cubicBezTo>
                <a:cubicBezTo>
                  <a:pt x="3112141" y="1811136"/>
                  <a:pt x="3112103" y="1811175"/>
                  <a:pt x="3112103" y="1811175"/>
                </a:cubicBezTo>
                <a:close/>
              </a:path>
            </a:pathLst>
          </a:custGeom>
          <a:solidFill>
            <a:schemeClr val="accent1"/>
          </a:solidFill>
          <a:ln w="1535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aphic 2">
            <a:extLst>
              <a:ext uri="{FF2B5EF4-FFF2-40B4-BE49-F238E27FC236}">
                <a16:creationId xmlns:a16="http://schemas.microsoft.com/office/drawing/2014/main" id="{A273A29A-22FC-CAAB-82FE-B937B0E753F5}"/>
              </a:ext>
            </a:extLst>
          </p:cNvPr>
          <p:cNvGrpSpPr/>
          <p:nvPr/>
        </p:nvGrpSpPr>
        <p:grpSpPr>
          <a:xfrm>
            <a:off x="5828451" y="3932463"/>
            <a:ext cx="2394410" cy="2403498"/>
            <a:chOff x="2881491" y="3967337"/>
            <a:chExt cx="2639997" cy="2650017"/>
          </a:xfrm>
          <a:solidFill>
            <a:schemeClr val="accent3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5073C3F-6C8C-FA21-8714-DB6EA608711D}"/>
                </a:ext>
              </a:extLst>
            </p:cNvPr>
            <p:cNvSpPr/>
            <p:nvPr/>
          </p:nvSpPr>
          <p:spPr>
            <a:xfrm>
              <a:off x="2881491" y="3967337"/>
              <a:ext cx="2628346" cy="2628369"/>
            </a:xfrm>
            <a:custGeom>
              <a:avLst/>
              <a:gdLst>
                <a:gd name="connsiteX0" fmla="*/ 1489996 w 2628346"/>
                <a:gd name="connsiteY0" fmla="*/ 2560042 h 2628369"/>
                <a:gd name="connsiteX1" fmla="*/ 1160873 w 2628346"/>
                <a:gd name="connsiteY1" fmla="*/ 2560080 h 2628369"/>
                <a:gd name="connsiteX2" fmla="*/ 1160819 w 2628346"/>
                <a:gd name="connsiteY2" fmla="*/ 2560042 h 2628369"/>
                <a:gd name="connsiteX3" fmla="*/ 68075 w 2628346"/>
                <a:gd name="connsiteY3" fmla="*/ 1467336 h 2628369"/>
                <a:gd name="connsiteX4" fmla="*/ 68060 w 2628346"/>
                <a:gd name="connsiteY4" fmla="*/ 1138198 h 2628369"/>
                <a:gd name="connsiteX5" fmla="*/ 68075 w 2628346"/>
                <a:gd name="connsiteY5" fmla="*/ 1138198 h 2628369"/>
                <a:gd name="connsiteX6" fmla="*/ 1138216 w 2628346"/>
                <a:gd name="connsiteY6" fmla="*/ 68019 h 2628369"/>
                <a:gd name="connsiteX7" fmla="*/ 1467354 w 2628346"/>
                <a:gd name="connsiteY7" fmla="*/ 68019 h 2628369"/>
                <a:gd name="connsiteX8" fmla="*/ 2560098 w 2628346"/>
                <a:gd name="connsiteY8" fmla="*/ 1160763 h 2628369"/>
                <a:gd name="connsiteX9" fmla="*/ 2560098 w 2628346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46" h="2628369">
                  <a:moveTo>
                    <a:pt x="1489996" y="2560042"/>
                  </a:moveTo>
                  <a:cubicBezTo>
                    <a:pt x="1399123" y="2650956"/>
                    <a:pt x="1251773" y="2650956"/>
                    <a:pt x="1160873" y="2560080"/>
                  </a:cubicBezTo>
                  <a:cubicBezTo>
                    <a:pt x="1160854" y="2560080"/>
                    <a:pt x="1160839" y="2560042"/>
                    <a:pt x="1160819" y="2560042"/>
                  </a:cubicBezTo>
                  <a:lnTo>
                    <a:pt x="68075" y="1467336"/>
                  </a:lnTo>
                  <a:cubicBezTo>
                    <a:pt x="-22812" y="1376460"/>
                    <a:pt x="-22820" y="1229113"/>
                    <a:pt x="68060" y="1138198"/>
                  </a:cubicBezTo>
                  <a:cubicBezTo>
                    <a:pt x="68068" y="1138198"/>
                    <a:pt x="68072" y="1138198"/>
                    <a:pt x="68075" y="1138198"/>
                  </a:cubicBezTo>
                  <a:lnTo>
                    <a:pt x="1138216" y="68019"/>
                  </a:lnTo>
                  <a:cubicBezTo>
                    <a:pt x="1229111" y="-22857"/>
                    <a:pt x="1376458" y="-22857"/>
                    <a:pt x="1467354" y="68019"/>
                  </a:cubicBezTo>
                  <a:lnTo>
                    <a:pt x="2560098" y="1160763"/>
                  </a:lnTo>
                  <a:cubicBezTo>
                    <a:pt x="2650970" y="1251678"/>
                    <a:pt x="2650970" y="1398987"/>
                    <a:pt x="256009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9F96CD-C273-6A30-E0D3-61E41EA7DD88}"/>
                </a:ext>
              </a:extLst>
            </p:cNvPr>
            <p:cNvSpPr/>
            <p:nvPr/>
          </p:nvSpPr>
          <p:spPr>
            <a:xfrm>
              <a:off x="2881491" y="3967337"/>
              <a:ext cx="2628346" cy="2628369"/>
            </a:xfrm>
            <a:custGeom>
              <a:avLst/>
              <a:gdLst>
                <a:gd name="connsiteX0" fmla="*/ 1489996 w 2628346"/>
                <a:gd name="connsiteY0" fmla="*/ 2560042 h 2628369"/>
                <a:gd name="connsiteX1" fmla="*/ 1160873 w 2628346"/>
                <a:gd name="connsiteY1" fmla="*/ 2560080 h 2628369"/>
                <a:gd name="connsiteX2" fmla="*/ 1160819 w 2628346"/>
                <a:gd name="connsiteY2" fmla="*/ 2560042 h 2628369"/>
                <a:gd name="connsiteX3" fmla="*/ 68075 w 2628346"/>
                <a:gd name="connsiteY3" fmla="*/ 1467336 h 2628369"/>
                <a:gd name="connsiteX4" fmla="*/ 68060 w 2628346"/>
                <a:gd name="connsiteY4" fmla="*/ 1138198 h 2628369"/>
                <a:gd name="connsiteX5" fmla="*/ 68075 w 2628346"/>
                <a:gd name="connsiteY5" fmla="*/ 1138198 h 2628369"/>
                <a:gd name="connsiteX6" fmla="*/ 1138216 w 2628346"/>
                <a:gd name="connsiteY6" fmla="*/ 68019 h 2628369"/>
                <a:gd name="connsiteX7" fmla="*/ 1467354 w 2628346"/>
                <a:gd name="connsiteY7" fmla="*/ 68019 h 2628369"/>
                <a:gd name="connsiteX8" fmla="*/ 2560098 w 2628346"/>
                <a:gd name="connsiteY8" fmla="*/ 1160763 h 2628369"/>
                <a:gd name="connsiteX9" fmla="*/ 2560098 w 2628346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46" h="2628369">
                  <a:moveTo>
                    <a:pt x="1489996" y="2560042"/>
                  </a:moveTo>
                  <a:cubicBezTo>
                    <a:pt x="1399123" y="2650956"/>
                    <a:pt x="1251773" y="2650956"/>
                    <a:pt x="1160873" y="2560080"/>
                  </a:cubicBezTo>
                  <a:cubicBezTo>
                    <a:pt x="1160854" y="2560080"/>
                    <a:pt x="1160839" y="2560042"/>
                    <a:pt x="1160819" y="2560042"/>
                  </a:cubicBezTo>
                  <a:lnTo>
                    <a:pt x="68075" y="1467336"/>
                  </a:lnTo>
                  <a:cubicBezTo>
                    <a:pt x="-22812" y="1376460"/>
                    <a:pt x="-22820" y="1229113"/>
                    <a:pt x="68060" y="1138198"/>
                  </a:cubicBezTo>
                  <a:cubicBezTo>
                    <a:pt x="68068" y="1138198"/>
                    <a:pt x="68072" y="1138198"/>
                    <a:pt x="68075" y="1138198"/>
                  </a:cubicBezTo>
                  <a:lnTo>
                    <a:pt x="1138216" y="68019"/>
                  </a:lnTo>
                  <a:cubicBezTo>
                    <a:pt x="1229111" y="-22857"/>
                    <a:pt x="1376458" y="-22857"/>
                    <a:pt x="1467354" y="68019"/>
                  </a:cubicBezTo>
                  <a:lnTo>
                    <a:pt x="2560098" y="1160763"/>
                  </a:lnTo>
                  <a:cubicBezTo>
                    <a:pt x="2650970" y="1251678"/>
                    <a:pt x="2650970" y="1398987"/>
                    <a:pt x="2560098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1D027E3-5A56-E75F-031B-EA3761CB5C59}"/>
                </a:ext>
              </a:extLst>
            </p:cNvPr>
            <p:cNvSpPr/>
            <p:nvPr/>
          </p:nvSpPr>
          <p:spPr>
            <a:xfrm>
              <a:off x="2881507" y="3967337"/>
              <a:ext cx="2628323" cy="2628369"/>
            </a:xfrm>
            <a:custGeom>
              <a:avLst/>
              <a:gdLst>
                <a:gd name="connsiteX0" fmla="*/ 1489980 w 2628323"/>
                <a:gd name="connsiteY0" fmla="*/ 2560042 h 2628369"/>
                <a:gd name="connsiteX1" fmla="*/ 1160857 w 2628323"/>
                <a:gd name="connsiteY1" fmla="*/ 2560080 h 2628369"/>
                <a:gd name="connsiteX2" fmla="*/ 1160803 w 2628323"/>
                <a:gd name="connsiteY2" fmla="*/ 2560042 h 2628369"/>
                <a:gd name="connsiteX3" fmla="*/ 68059 w 2628323"/>
                <a:gd name="connsiteY3" fmla="*/ 1467336 h 2628369"/>
                <a:gd name="connsiteX4" fmla="*/ 68059 w 2628323"/>
                <a:gd name="connsiteY4" fmla="*/ 1138198 h 2628369"/>
                <a:gd name="connsiteX5" fmla="*/ 1138199 w 2628323"/>
                <a:gd name="connsiteY5" fmla="*/ 68019 h 2628369"/>
                <a:gd name="connsiteX6" fmla="*/ 1467337 w 2628323"/>
                <a:gd name="connsiteY6" fmla="*/ 68019 h 2628369"/>
                <a:gd name="connsiteX7" fmla="*/ 2560043 w 2628323"/>
                <a:gd name="connsiteY7" fmla="*/ 1160763 h 2628369"/>
                <a:gd name="connsiteX8" fmla="*/ 2560112 w 2628323"/>
                <a:gd name="connsiteY8" fmla="*/ 1489824 h 2628369"/>
                <a:gd name="connsiteX9" fmla="*/ 2560043 w 2628323"/>
                <a:gd name="connsiteY9" fmla="*/ 1489901 h 262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8323" h="2628369">
                  <a:moveTo>
                    <a:pt x="1489980" y="2560042"/>
                  </a:moveTo>
                  <a:cubicBezTo>
                    <a:pt x="1399107" y="2650956"/>
                    <a:pt x="1251756" y="2650956"/>
                    <a:pt x="1160857" y="2560080"/>
                  </a:cubicBezTo>
                  <a:cubicBezTo>
                    <a:pt x="1160838" y="2560080"/>
                    <a:pt x="1160822" y="2560042"/>
                    <a:pt x="1160803" y="2560042"/>
                  </a:cubicBezTo>
                  <a:lnTo>
                    <a:pt x="68059" y="1467336"/>
                  </a:lnTo>
                  <a:cubicBezTo>
                    <a:pt x="-22813" y="1376421"/>
                    <a:pt x="-22813" y="1229113"/>
                    <a:pt x="68059" y="1138198"/>
                  </a:cubicBezTo>
                  <a:lnTo>
                    <a:pt x="1138199" y="68019"/>
                  </a:lnTo>
                  <a:cubicBezTo>
                    <a:pt x="1229095" y="-22857"/>
                    <a:pt x="1376442" y="-22857"/>
                    <a:pt x="1467337" y="68019"/>
                  </a:cubicBezTo>
                  <a:lnTo>
                    <a:pt x="2560043" y="1160763"/>
                  </a:lnTo>
                  <a:cubicBezTo>
                    <a:pt x="2650931" y="1251601"/>
                    <a:pt x="2650961" y="1398948"/>
                    <a:pt x="2560112" y="1489824"/>
                  </a:cubicBezTo>
                  <a:cubicBezTo>
                    <a:pt x="2560089" y="1489863"/>
                    <a:pt x="2560066" y="1489863"/>
                    <a:pt x="2560043" y="1489901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6AD855D-E7B7-68A3-B6DE-785AA55B502D}"/>
                </a:ext>
              </a:extLst>
            </p:cNvPr>
            <p:cNvSpPr/>
            <p:nvPr/>
          </p:nvSpPr>
          <p:spPr>
            <a:xfrm>
              <a:off x="2885237" y="3981109"/>
              <a:ext cx="2636250" cy="2636245"/>
            </a:xfrm>
            <a:custGeom>
              <a:avLst/>
              <a:gdLst>
                <a:gd name="connsiteX0" fmla="*/ 1494437 w 2636250"/>
                <a:gd name="connsiteY0" fmla="*/ 2567720 h 2636245"/>
                <a:gd name="connsiteX1" fmla="*/ 1164281 w 2636250"/>
                <a:gd name="connsiteY1" fmla="*/ 2567720 h 2636245"/>
                <a:gd name="connsiteX2" fmla="*/ 1164261 w 2636250"/>
                <a:gd name="connsiteY2" fmla="*/ 2567720 h 2636245"/>
                <a:gd name="connsiteX3" fmla="*/ 68288 w 2636250"/>
                <a:gd name="connsiteY3" fmla="*/ 1471708 h 2636245"/>
                <a:gd name="connsiteX4" fmla="*/ 68254 w 2636250"/>
                <a:gd name="connsiteY4" fmla="*/ 1141610 h 2636245"/>
                <a:gd name="connsiteX5" fmla="*/ 68288 w 2636250"/>
                <a:gd name="connsiteY5" fmla="*/ 1141571 h 2636245"/>
                <a:gd name="connsiteX6" fmla="*/ 1141658 w 2636250"/>
                <a:gd name="connsiteY6" fmla="*/ 68240 h 2636245"/>
                <a:gd name="connsiteX7" fmla="*/ 1471707 w 2636250"/>
                <a:gd name="connsiteY7" fmla="*/ 68202 h 2636245"/>
                <a:gd name="connsiteX8" fmla="*/ 1471757 w 2636250"/>
                <a:gd name="connsiteY8" fmla="*/ 68240 h 2636245"/>
                <a:gd name="connsiteX9" fmla="*/ 2567768 w 2636250"/>
                <a:gd name="connsiteY9" fmla="*/ 1164213 h 2636245"/>
                <a:gd name="connsiteX10" fmla="*/ 2567787 w 2636250"/>
                <a:gd name="connsiteY10" fmla="*/ 1494389 h 2636245"/>
                <a:gd name="connsiteX11" fmla="*/ 2567768 w 2636250"/>
                <a:gd name="connsiteY11" fmla="*/ 1494389 h 263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36250" h="2636245">
                  <a:moveTo>
                    <a:pt x="1494437" y="2567720"/>
                  </a:moveTo>
                  <a:cubicBezTo>
                    <a:pt x="1403273" y="2658904"/>
                    <a:pt x="1255457" y="2658904"/>
                    <a:pt x="1164281" y="2567720"/>
                  </a:cubicBezTo>
                  <a:cubicBezTo>
                    <a:pt x="1164273" y="2567720"/>
                    <a:pt x="1164269" y="2567720"/>
                    <a:pt x="1164261" y="2567720"/>
                  </a:cubicBezTo>
                  <a:lnTo>
                    <a:pt x="68288" y="1471708"/>
                  </a:lnTo>
                  <a:cubicBezTo>
                    <a:pt x="-22876" y="1380563"/>
                    <a:pt x="-22891" y="1232755"/>
                    <a:pt x="68254" y="1141610"/>
                  </a:cubicBezTo>
                  <a:cubicBezTo>
                    <a:pt x="68265" y="1141610"/>
                    <a:pt x="68277" y="1141571"/>
                    <a:pt x="68288" y="1141571"/>
                  </a:cubicBezTo>
                  <a:lnTo>
                    <a:pt x="1141658" y="68240"/>
                  </a:lnTo>
                  <a:cubicBezTo>
                    <a:pt x="1232784" y="-22905"/>
                    <a:pt x="1380554" y="-22943"/>
                    <a:pt x="1471707" y="68202"/>
                  </a:cubicBezTo>
                  <a:cubicBezTo>
                    <a:pt x="1471722" y="68202"/>
                    <a:pt x="1471741" y="68240"/>
                    <a:pt x="1471757" y="68240"/>
                  </a:cubicBezTo>
                  <a:lnTo>
                    <a:pt x="2567768" y="1164213"/>
                  </a:lnTo>
                  <a:cubicBezTo>
                    <a:pt x="2658944" y="1255397"/>
                    <a:pt x="2658952" y="1403206"/>
                    <a:pt x="2567787" y="1494389"/>
                  </a:cubicBezTo>
                  <a:cubicBezTo>
                    <a:pt x="2567780" y="1494389"/>
                    <a:pt x="2567776" y="1494389"/>
                    <a:pt x="2567768" y="1494389"/>
                  </a:cubicBezTo>
                  <a:close/>
                </a:path>
              </a:pathLst>
            </a:custGeom>
            <a:grpFill/>
            <a:ln w="38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1A30780-0B46-BAEA-4FC5-7282F03F79BA}"/>
              </a:ext>
            </a:extLst>
          </p:cNvPr>
          <p:cNvSpPr txBox="1"/>
          <p:nvPr/>
        </p:nvSpPr>
        <p:spPr>
          <a:xfrm>
            <a:off x="5997578" y="1337187"/>
            <a:ext cx="1871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Feature alignment between modalities</a:t>
            </a:r>
          </a:p>
          <a:p>
            <a:pPr algn="ctr"/>
            <a:endParaRPr lang="en-GB" sz="1200" b="1" i="0" dirty="0">
              <a:solidFill>
                <a:schemeClr val="bg1"/>
              </a:solidFill>
              <a:effectLst/>
              <a:latin typeface="Lora" pitchFamily="2" charset="0"/>
            </a:endParaRPr>
          </a:p>
          <a:p>
            <a:pPr algn="ctr"/>
            <a:r>
              <a:rPr lang="en-GB" sz="1200" b="1" dirty="0">
                <a:solidFill>
                  <a:schemeClr val="bg1"/>
                </a:solidFill>
                <a:latin typeface="Lora" pitchFamily="2" charset="0"/>
              </a:rPr>
              <a:t>Action CMKD</a:t>
            </a:r>
            <a:endParaRPr lang="en-GB" sz="1200" b="1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4CBE4C-5D3D-559B-0BF2-2C3693A21B3C}"/>
              </a:ext>
            </a:extLst>
          </p:cNvPr>
          <p:cNvSpPr txBox="1"/>
          <p:nvPr/>
        </p:nvSpPr>
        <p:spPr>
          <a:xfrm>
            <a:off x="7976967" y="2232837"/>
            <a:ext cx="15581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ora" pitchFamily="2" charset="0"/>
              </a:rPr>
              <a:t>Edge AI Deployment Challenges: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Lora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ora" pitchFamily="2" charset="0"/>
              </a:rPr>
              <a:t>Computational constraints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Lora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ora" pitchFamily="2" charset="0"/>
              </a:rPr>
              <a:t>Multi-modal processing issues</a:t>
            </a:r>
            <a:br>
              <a:rPr lang="en-US" sz="1200" dirty="0">
                <a:solidFill>
                  <a:schemeClr val="bg1"/>
                </a:solidFill>
                <a:latin typeface="Lora" pitchFamily="2" charset="0"/>
              </a:rPr>
            </a:br>
            <a:endParaRPr lang="en-US" sz="1200" dirty="0">
              <a:solidFill>
                <a:schemeClr val="bg1"/>
              </a:solidFill>
              <a:latin typeface="Lora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Lora" pitchFamily="2" charset="0"/>
              </a:rPr>
              <a:t>Energy efficiency concerns</a:t>
            </a:r>
            <a:endParaRPr lang="en-GB" sz="1200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BE61CD-3780-875E-CE5A-FAE900EC9DC7}"/>
              </a:ext>
            </a:extLst>
          </p:cNvPr>
          <p:cNvSpPr txBox="1"/>
          <p:nvPr/>
        </p:nvSpPr>
        <p:spPr>
          <a:xfrm>
            <a:off x="9682537" y="1337187"/>
            <a:ext cx="16616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Multi-teacher approaches</a:t>
            </a:r>
            <a:b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b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Adaptive computation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0E1BE0-5640-05C2-4A3F-187F51450E2D}"/>
              </a:ext>
            </a:extLst>
          </p:cNvPr>
          <p:cNvSpPr txBox="1"/>
          <p:nvPr/>
        </p:nvSpPr>
        <p:spPr>
          <a:xfrm>
            <a:off x="6268507" y="4188671"/>
            <a:ext cx="15844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Lora" pitchFamily="2" charset="0"/>
              </a:rPr>
              <a:t>Edge AI Deployment Challenges:</a:t>
            </a:r>
          </a:p>
          <a:p>
            <a:pPr algn="ctr"/>
            <a:endParaRPr lang="en-US" sz="1200" b="1" dirty="0">
              <a:solidFill>
                <a:schemeClr val="bg1"/>
              </a:solidFill>
              <a:latin typeface="Lora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Lora" pitchFamily="2" charset="0"/>
              </a:rPr>
              <a:t>Computational constraints 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Lora" pitchFamily="2" charset="0"/>
              </a:rPr>
              <a:t>Multi-modal processing issues</a:t>
            </a:r>
            <a:br>
              <a:rPr lang="en-US" sz="1200" b="1" dirty="0">
                <a:solidFill>
                  <a:schemeClr val="bg1"/>
                </a:solidFill>
                <a:latin typeface="Lora" pitchFamily="2" charset="0"/>
              </a:rPr>
            </a:br>
            <a:r>
              <a:rPr lang="en-US" sz="1200" b="1" dirty="0">
                <a:solidFill>
                  <a:schemeClr val="bg1"/>
                </a:solidFill>
                <a:latin typeface="Lora" pitchFamily="2" charset="0"/>
              </a:rPr>
              <a:t>Energy efficiency concerns</a:t>
            </a:r>
            <a:endParaRPr lang="en-GB" sz="1200" b="1" i="0" dirty="0">
              <a:solidFill>
                <a:schemeClr val="bg1"/>
              </a:solidFill>
              <a:effectLst/>
              <a:latin typeface="Lora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B0CD99-09F3-21FB-B6CC-020FA1E060B0}"/>
              </a:ext>
            </a:extLst>
          </p:cNvPr>
          <p:cNvSpPr txBox="1"/>
          <p:nvPr/>
        </p:nvSpPr>
        <p:spPr>
          <a:xfrm>
            <a:off x="9646480" y="4556525"/>
            <a:ext cx="17606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Resource-Aware Deep Learning</a:t>
            </a:r>
          </a:p>
          <a:p>
            <a:pPr algn="ctr"/>
            <a:b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</a:br>
            <a: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Neural architecture search</a:t>
            </a:r>
          </a:p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Lora" pitchFamily="2" charset="0"/>
              </a:rPr>
              <a:t>Adaptive computation :</a:t>
            </a:r>
          </a:p>
        </p:txBody>
      </p:sp>
    </p:spTree>
    <p:extLst>
      <p:ext uri="{BB962C8B-B14F-4D97-AF65-F5344CB8AC3E}">
        <p14:creationId xmlns:p14="http://schemas.microsoft.com/office/powerpoint/2010/main" val="319711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B73AA-9037-AC7D-22DB-2C8155E1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  <a:t>Literature Review: Tabular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A03666-38E1-FB20-9F0D-0C24742885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092079"/>
              </p:ext>
            </p:extLst>
          </p:nvPr>
        </p:nvGraphicFramePr>
        <p:xfrm>
          <a:off x="973282" y="1404360"/>
          <a:ext cx="10515600" cy="486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582">
                  <a:extLst>
                    <a:ext uri="{9D8B030D-6E8A-4147-A177-3AD203B41FA5}">
                      <a16:colId xmlns:a16="http://schemas.microsoft.com/office/drawing/2014/main" val="4168583528"/>
                    </a:ext>
                  </a:extLst>
                </a:gridCol>
                <a:gridCol w="2192482">
                  <a:extLst>
                    <a:ext uri="{9D8B030D-6E8A-4147-A177-3AD203B41FA5}">
                      <a16:colId xmlns:a16="http://schemas.microsoft.com/office/drawing/2014/main" val="1035273326"/>
                    </a:ext>
                  </a:extLst>
                </a:gridCol>
                <a:gridCol w="2202872">
                  <a:extLst>
                    <a:ext uri="{9D8B030D-6E8A-4147-A177-3AD203B41FA5}">
                      <a16:colId xmlns:a16="http://schemas.microsoft.com/office/drawing/2014/main" val="647270037"/>
                    </a:ext>
                  </a:extLst>
                </a:gridCol>
                <a:gridCol w="2548544">
                  <a:extLst>
                    <a:ext uri="{9D8B030D-6E8A-4147-A177-3AD203B41FA5}">
                      <a16:colId xmlns:a16="http://schemas.microsoft.com/office/drawing/2014/main" val="25560817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85962168"/>
                    </a:ext>
                  </a:extLst>
                </a:gridCol>
              </a:tblGrid>
              <a:tr h="351114"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0">
                          <a:effectLst/>
                        </a:rPr>
                        <a:t>Authors/Year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0">
                          <a:effectLst/>
                        </a:rPr>
                        <a:t>Contribution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0">
                          <a:effectLst/>
                        </a:rPr>
                        <a:t>Methodology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0">
                          <a:effectLst/>
                        </a:rPr>
                        <a:t>Key Finding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sz="1200" b="0" dirty="0">
                          <a:effectLst/>
                        </a:rPr>
                        <a:t>Relevance to RA-CMKD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878161300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Gupta et al. (2016)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Cross-modal supervision transfer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Feature-level distillation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Enables knowledge transfer with limited target data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Foundation for modality-agnostic transfer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689615723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Zhao et al. (2020)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Multi-teacher CMKD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Bayesian formulation with prior knowledge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Effective for datasets without superior knowledge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Enables multi-source knowledge fusion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3505117673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Li et al. (2022)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Edge-optimized transformers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Hardware-aware architecture search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85% memory reduction with 97% accuracy retention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Directly addresses edge deployment needs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3789089486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Baltrusaitis et al. (2019)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Multi-modal learning challenges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Taxonomy of 5 core challenges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Identified critical fusion/co-learning bottlenecks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Guides modality interaction design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582498074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Han et al. (2020)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Deep compression techniques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Pruning + quantization + Huffman coding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35-49× model size reduction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Core inspiration for compression module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4131521766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Yang et al. (2021)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Energy consumption modeling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NeuralPower energy prediction framework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Memory access dominates energy use (70-85%)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Informs energy-aware allocation strategy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075539714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Tan et al. (2019)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Resource-aware NAS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Multi-objective optimization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1.5× better accuracy-latency tradeoff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Basis for adaptive architecture search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469487443"/>
                  </a:ext>
                </a:extLst>
              </a:tr>
              <a:tr h="51382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Wang et al. (2019)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Automated quantization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RL-based bit-width selection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>
                          <a:effectLst/>
                        </a:rPr>
                        <a:t>4-8× compression with ≤2% accuracy loss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>
                          <a:effectLst/>
                        </a:rPr>
                        <a:t>Guides modality-specific quantization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2895380226"/>
                  </a:ext>
                </a:extLst>
              </a:tr>
              <a:tr h="359678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Cai et al. (2020)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Once-for-all networks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Progressive shrinking strategy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200" dirty="0">
                          <a:effectLst/>
                        </a:rPr>
                        <a:t>5× latency reduction across devices</a:t>
                      </a:r>
                    </a:p>
                  </a:txBody>
                  <a:tcPr marL="38100" marR="3810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200" dirty="0">
                          <a:effectLst/>
                        </a:rPr>
                        <a:t>Enables hardware-adaptive deployment</a:t>
                      </a:r>
                    </a:p>
                  </a:txBody>
                  <a:tcPr marL="38100" marR="38100" anchor="ctr"/>
                </a:tc>
                <a:extLst>
                  <a:ext uri="{0D108BD9-81ED-4DB2-BD59-A6C34878D82A}">
                    <a16:rowId xmlns:a16="http://schemas.microsoft.com/office/drawing/2014/main" val="1999794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65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7208E5-79BA-DF05-A49C-CE45D93D9ACB}"/>
              </a:ext>
            </a:extLst>
          </p:cNvPr>
          <p:cNvSpPr txBox="1"/>
          <p:nvPr/>
        </p:nvSpPr>
        <p:spPr>
          <a:xfrm>
            <a:off x="0" y="41255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Pr</a:t>
            </a:r>
            <a:r>
              <a:rPr lang="en-IN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oblem</a:t>
            </a:r>
            <a:r>
              <a:rPr lang="en-I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 Formulation</a:t>
            </a:r>
            <a:endParaRPr lang="en-IN" sz="3600" b="1" dirty="0">
              <a:solidFill>
                <a:schemeClr val="tx1">
                  <a:lumMod val="75000"/>
                  <a:lumOff val="25000"/>
                </a:schemeClr>
              </a:solidFill>
              <a:latin typeface="Lora" pitchFamily="2" charset="0"/>
              <a:ea typeface="Cambria" panose="02040503050406030204" pitchFamily="18" charset="0"/>
              <a:cs typeface="+mj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811DE64-AECC-A8BD-FA5B-AE3EF837FA14}"/>
              </a:ext>
            </a:extLst>
          </p:cNvPr>
          <p:cNvSpPr/>
          <p:nvPr/>
        </p:nvSpPr>
        <p:spPr>
          <a:xfrm>
            <a:off x="1269639" y="3607686"/>
            <a:ext cx="275692" cy="536803"/>
          </a:xfrm>
          <a:custGeom>
            <a:avLst/>
            <a:gdLst>
              <a:gd name="connsiteX0" fmla="*/ 200153 w 275692"/>
              <a:gd name="connsiteY0" fmla="*/ -156 h 536803"/>
              <a:gd name="connsiteX1" fmla="*/ 200153 w 275692"/>
              <a:gd name="connsiteY1" fmla="*/ 360928 h 536803"/>
              <a:gd name="connsiteX2" fmla="*/ 262500 w 275692"/>
              <a:gd name="connsiteY2" fmla="*/ 360928 h 536803"/>
              <a:gd name="connsiteX3" fmla="*/ 275641 w 275692"/>
              <a:gd name="connsiteY3" fmla="*/ 374348 h 536803"/>
              <a:gd name="connsiteX4" fmla="*/ 272426 w 275692"/>
              <a:gd name="connsiteY4" fmla="*/ 382876 h 536803"/>
              <a:gd name="connsiteX5" fmla="*/ 137526 w 275692"/>
              <a:gd name="connsiteY5" fmla="*/ 536647 h 536803"/>
              <a:gd name="connsiteX6" fmla="*/ 2486 w 275692"/>
              <a:gd name="connsiteY6" fmla="*/ 382876 h 536803"/>
              <a:gd name="connsiteX7" fmla="*/ 5883 w 275692"/>
              <a:gd name="connsiteY7" fmla="*/ 363402 h 536803"/>
              <a:gd name="connsiteX8" fmla="*/ 12551 w 275692"/>
              <a:gd name="connsiteY8" fmla="*/ 360928 h 536803"/>
              <a:gd name="connsiteX9" fmla="*/ 74899 w 275692"/>
              <a:gd name="connsiteY9" fmla="*/ 360928 h 536803"/>
              <a:gd name="connsiteX10" fmla="*/ 74899 w 275692"/>
              <a:gd name="connsiteY10" fmla="*/ -156 h 536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92" h="536803">
                <a:moveTo>
                  <a:pt x="200153" y="-156"/>
                </a:moveTo>
                <a:lnTo>
                  <a:pt x="200153" y="360928"/>
                </a:lnTo>
                <a:lnTo>
                  <a:pt x="262500" y="360928"/>
                </a:lnTo>
                <a:cubicBezTo>
                  <a:pt x="269839" y="360998"/>
                  <a:pt x="275725" y="367009"/>
                  <a:pt x="275641" y="374348"/>
                </a:cubicBezTo>
                <a:cubicBezTo>
                  <a:pt x="275613" y="377479"/>
                  <a:pt x="274467" y="380499"/>
                  <a:pt x="272426" y="382876"/>
                </a:cubicBezTo>
                <a:lnTo>
                  <a:pt x="137526" y="536647"/>
                </a:lnTo>
                <a:lnTo>
                  <a:pt x="2486" y="382876"/>
                </a:lnTo>
                <a:cubicBezTo>
                  <a:pt x="-1945" y="376557"/>
                  <a:pt x="-421" y="367834"/>
                  <a:pt x="5883" y="363402"/>
                </a:cubicBezTo>
                <a:cubicBezTo>
                  <a:pt x="7854" y="362018"/>
                  <a:pt x="10161" y="361166"/>
                  <a:pt x="12551" y="360928"/>
                </a:cubicBezTo>
                <a:lnTo>
                  <a:pt x="74899" y="360928"/>
                </a:lnTo>
                <a:lnTo>
                  <a:pt x="74899" y="-156"/>
                </a:lnTo>
                <a:close/>
              </a:path>
            </a:pathLst>
          </a:custGeom>
          <a:solidFill>
            <a:schemeClr val="accent5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D742CE7-B8F3-A308-ABE2-AD87C62A62DB}"/>
              </a:ext>
            </a:extLst>
          </p:cNvPr>
          <p:cNvSpPr/>
          <p:nvPr/>
        </p:nvSpPr>
        <p:spPr>
          <a:xfrm>
            <a:off x="502339" y="1948289"/>
            <a:ext cx="1804744" cy="1802707"/>
          </a:xfrm>
          <a:custGeom>
            <a:avLst/>
            <a:gdLst>
              <a:gd name="connsiteX0" fmla="*/ 1765389 w 1804744"/>
              <a:gd name="connsiteY0" fmla="*/ 488059 h 1802707"/>
              <a:gd name="connsiteX1" fmla="*/ 1691718 w 1804744"/>
              <a:gd name="connsiteY1" fmla="*/ 435637 h 1802707"/>
              <a:gd name="connsiteX2" fmla="*/ 1532914 w 1804744"/>
              <a:gd name="connsiteY2" fmla="*/ 376085 h 1802707"/>
              <a:gd name="connsiteX3" fmla="*/ 1429747 w 1804744"/>
              <a:gd name="connsiteY3" fmla="*/ 272918 h 1802707"/>
              <a:gd name="connsiteX4" fmla="*/ 1370195 w 1804744"/>
              <a:gd name="connsiteY4" fmla="*/ 114114 h 1802707"/>
              <a:gd name="connsiteX5" fmla="*/ 1143144 w 1804744"/>
              <a:gd name="connsiteY5" fmla="*/ 11171 h 1802707"/>
              <a:gd name="connsiteX6" fmla="*/ 1132548 w 1804744"/>
              <a:gd name="connsiteY6" fmla="*/ 15560 h 1802707"/>
              <a:gd name="connsiteX7" fmla="*/ 978776 w 1804744"/>
              <a:gd name="connsiteY7" fmla="*/ 85456 h 1802707"/>
              <a:gd name="connsiteX8" fmla="*/ 832973 w 1804744"/>
              <a:gd name="connsiteY8" fmla="*/ 85456 h 1802707"/>
              <a:gd name="connsiteX9" fmla="*/ 679201 w 1804744"/>
              <a:gd name="connsiteY9" fmla="*/ 15560 h 1802707"/>
              <a:gd name="connsiteX10" fmla="*/ 445937 w 1804744"/>
              <a:gd name="connsiteY10" fmla="*/ 103518 h 1802707"/>
              <a:gd name="connsiteX11" fmla="*/ 441554 w 1804744"/>
              <a:gd name="connsiteY11" fmla="*/ 114114 h 1802707"/>
              <a:gd name="connsiteX12" fmla="*/ 381862 w 1804744"/>
              <a:gd name="connsiteY12" fmla="*/ 272918 h 1802707"/>
              <a:gd name="connsiteX13" fmla="*/ 278835 w 1804744"/>
              <a:gd name="connsiteY13" fmla="*/ 376085 h 1802707"/>
              <a:gd name="connsiteX14" fmla="*/ 120031 w 1804744"/>
              <a:gd name="connsiteY14" fmla="*/ 435637 h 1802707"/>
              <a:gd name="connsiteX15" fmla="*/ 17915 w 1804744"/>
              <a:gd name="connsiteY15" fmla="*/ 663065 h 1802707"/>
              <a:gd name="connsiteX16" fmla="*/ 22176 w 1804744"/>
              <a:gd name="connsiteY16" fmla="*/ 673284 h 1802707"/>
              <a:gd name="connsiteX17" fmla="*/ 92072 w 1804744"/>
              <a:gd name="connsiteY17" fmla="*/ 827755 h 1802707"/>
              <a:gd name="connsiteX18" fmla="*/ 92072 w 1804744"/>
              <a:gd name="connsiteY18" fmla="*/ 973558 h 1802707"/>
              <a:gd name="connsiteX19" fmla="*/ 22176 w 1804744"/>
              <a:gd name="connsiteY19" fmla="*/ 1127330 h 1802707"/>
              <a:gd name="connsiteX20" fmla="*/ 7218 w 1804744"/>
              <a:gd name="connsiteY20" fmla="*/ 1216518 h 1802707"/>
              <a:gd name="connsiteX21" fmla="*/ -51 w 1804744"/>
              <a:gd name="connsiteY21" fmla="*/ 1219593 h 1802707"/>
              <a:gd name="connsiteX22" fmla="*/ 17143 w 1804744"/>
              <a:gd name="connsiteY22" fmla="*/ 1269359 h 1802707"/>
              <a:gd name="connsiteX23" fmla="*/ 117934 w 1804744"/>
              <a:gd name="connsiteY23" fmla="*/ 1367214 h 1802707"/>
              <a:gd name="connsiteX24" fmla="*/ 276878 w 1804744"/>
              <a:gd name="connsiteY24" fmla="*/ 1426905 h 1802707"/>
              <a:gd name="connsiteX25" fmla="*/ 379905 w 1804744"/>
              <a:gd name="connsiteY25" fmla="*/ 1529933 h 1802707"/>
              <a:gd name="connsiteX26" fmla="*/ 439596 w 1804744"/>
              <a:gd name="connsiteY26" fmla="*/ 1688877 h 1802707"/>
              <a:gd name="connsiteX27" fmla="*/ 667025 w 1804744"/>
              <a:gd name="connsiteY27" fmla="*/ 1790995 h 1802707"/>
              <a:gd name="connsiteX28" fmla="*/ 677244 w 1804744"/>
              <a:gd name="connsiteY28" fmla="*/ 1786731 h 1802707"/>
              <a:gd name="connsiteX29" fmla="*/ 831015 w 1804744"/>
              <a:gd name="connsiteY29" fmla="*/ 1716835 h 1802707"/>
              <a:gd name="connsiteX30" fmla="*/ 978077 w 1804744"/>
              <a:gd name="connsiteY30" fmla="*/ 1716695 h 1802707"/>
              <a:gd name="connsiteX31" fmla="*/ 1131849 w 1804744"/>
              <a:gd name="connsiteY31" fmla="*/ 1786592 h 1802707"/>
              <a:gd name="connsiteX32" fmla="*/ 1365233 w 1804744"/>
              <a:gd name="connsiteY32" fmla="*/ 1698970 h 1802707"/>
              <a:gd name="connsiteX33" fmla="*/ 1369496 w 1804744"/>
              <a:gd name="connsiteY33" fmla="*/ 1688737 h 1802707"/>
              <a:gd name="connsiteX34" fmla="*/ 1429048 w 1804744"/>
              <a:gd name="connsiteY34" fmla="*/ 1529793 h 1802707"/>
              <a:gd name="connsiteX35" fmla="*/ 1532215 w 1804744"/>
              <a:gd name="connsiteY35" fmla="*/ 1426766 h 1802707"/>
              <a:gd name="connsiteX36" fmla="*/ 1691019 w 1804744"/>
              <a:gd name="connsiteY36" fmla="*/ 1367074 h 1802707"/>
              <a:gd name="connsiteX37" fmla="*/ 1793137 w 1804744"/>
              <a:gd name="connsiteY37" fmla="*/ 1139646 h 1802707"/>
              <a:gd name="connsiteX38" fmla="*/ 1788874 w 1804744"/>
              <a:gd name="connsiteY38" fmla="*/ 1129427 h 1802707"/>
              <a:gd name="connsiteX39" fmla="*/ 1718977 w 1804744"/>
              <a:gd name="connsiteY39" fmla="*/ 975655 h 1802707"/>
              <a:gd name="connsiteX40" fmla="*/ 1718977 w 1804744"/>
              <a:gd name="connsiteY40" fmla="*/ 829852 h 1802707"/>
              <a:gd name="connsiteX41" fmla="*/ 1788874 w 1804744"/>
              <a:gd name="connsiteY41" fmla="*/ 675381 h 1802707"/>
              <a:gd name="connsiteX42" fmla="*/ 1791250 w 1804744"/>
              <a:gd name="connsiteY42" fmla="*/ 535588 h 1802707"/>
              <a:gd name="connsiteX43" fmla="*/ 1771260 w 1804744"/>
              <a:gd name="connsiteY43" fmla="*/ 487360 h 180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4744" h="1802707">
                <a:moveTo>
                  <a:pt x="1765389" y="488059"/>
                </a:moveTo>
                <a:cubicBezTo>
                  <a:pt x="1745817" y="464476"/>
                  <a:pt x="1720417" y="446401"/>
                  <a:pt x="1691718" y="435637"/>
                </a:cubicBezTo>
                <a:lnTo>
                  <a:pt x="1532914" y="376085"/>
                </a:lnTo>
                <a:cubicBezTo>
                  <a:pt x="1485244" y="358192"/>
                  <a:pt x="1447640" y="320587"/>
                  <a:pt x="1429747" y="272918"/>
                </a:cubicBezTo>
                <a:lnTo>
                  <a:pt x="1370195" y="114114"/>
                </a:lnTo>
                <a:cubicBezTo>
                  <a:pt x="1335918" y="22997"/>
                  <a:pt x="1234275" y="-23093"/>
                  <a:pt x="1143144" y="11171"/>
                </a:cubicBezTo>
                <a:cubicBezTo>
                  <a:pt x="1139565" y="12527"/>
                  <a:pt x="1136029" y="13981"/>
                  <a:pt x="1132548" y="15560"/>
                </a:cubicBezTo>
                <a:lnTo>
                  <a:pt x="978776" y="85456"/>
                </a:lnTo>
                <a:cubicBezTo>
                  <a:pt x="932435" y="106425"/>
                  <a:pt x="879314" y="106425"/>
                  <a:pt x="832973" y="85456"/>
                </a:cubicBezTo>
                <a:lnTo>
                  <a:pt x="679201" y="15560"/>
                </a:lnTo>
                <a:cubicBezTo>
                  <a:pt x="590498" y="-24560"/>
                  <a:pt x="486063" y="14819"/>
                  <a:pt x="445937" y="103518"/>
                </a:cubicBezTo>
                <a:cubicBezTo>
                  <a:pt x="444362" y="106998"/>
                  <a:pt x="442900" y="110535"/>
                  <a:pt x="441554" y="114114"/>
                </a:cubicBezTo>
                <a:lnTo>
                  <a:pt x="381862" y="272918"/>
                </a:lnTo>
                <a:cubicBezTo>
                  <a:pt x="364065" y="320587"/>
                  <a:pt x="326486" y="358220"/>
                  <a:pt x="278835" y="376085"/>
                </a:cubicBezTo>
                <a:lnTo>
                  <a:pt x="120031" y="435637"/>
                </a:lnTo>
                <a:cubicBezTo>
                  <a:pt x="29031" y="470235"/>
                  <a:pt x="-16688" y="572060"/>
                  <a:pt x="17915" y="663065"/>
                </a:cubicBezTo>
                <a:cubicBezTo>
                  <a:pt x="19228" y="666504"/>
                  <a:pt x="20649" y="669915"/>
                  <a:pt x="22176" y="673284"/>
                </a:cubicBezTo>
                <a:lnTo>
                  <a:pt x="92072" y="827755"/>
                </a:lnTo>
                <a:cubicBezTo>
                  <a:pt x="113041" y="874096"/>
                  <a:pt x="113041" y="927217"/>
                  <a:pt x="92072" y="973558"/>
                </a:cubicBezTo>
                <a:lnTo>
                  <a:pt x="22176" y="1127330"/>
                </a:lnTo>
                <a:cubicBezTo>
                  <a:pt x="9570" y="1155275"/>
                  <a:pt x="4415" y="1186001"/>
                  <a:pt x="7218" y="1216518"/>
                </a:cubicBezTo>
                <a:lnTo>
                  <a:pt x="-51" y="1219593"/>
                </a:lnTo>
                <a:lnTo>
                  <a:pt x="17143" y="1269359"/>
                </a:lnTo>
                <a:cubicBezTo>
                  <a:pt x="35716" y="1314540"/>
                  <a:pt x="72220" y="1349978"/>
                  <a:pt x="117934" y="1367214"/>
                </a:cubicBezTo>
                <a:lnTo>
                  <a:pt x="276878" y="1426905"/>
                </a:lnTo>
                <a:cubicBezTo>
                  <a:pt x="324551" y="1444659"/>
                  <a:pt x="362153" y="1482263"/>
                  <a:pt x="379905" y="1529933"/>
                </a:cubicBezTo>
                <a:lnTo>
                  <a:pt x="439596" y="1688877"/>
                </a:lnTo>
                <a:cubicBezTo>
                  <a:pt x="474199" y="1779881"/>
                  <a:pt x="576018" y="1825594"/>
                  <a:pt x="667025" y="1790995"/>
                </a:cubicBezTo>
                <a:cubicBezTo>
                  <a:pt x="670464" y="1789681"/>
                  <a:pt x="673875" y="1788255"/>
                  <a:pt x="677244" y="1786731"/>
                </a:cubicBezTo>
                <a:lnTo>
                  <a:pt x="831015" y="1716835"/>
                </a:lnTo>
                <a:cubicBezTo>
                  <a:pt x="877692" y="1695447"/>
                  <a:pt x="931358" y="1695391"/>
                  <a:pt x="978077" y="1716695"/>
                </a:cubicBezTo>
                <a:lnTo>
                  <a:pt x="1131849" y="1786592"/>
                </a:lnTo>
                <a:cubicBezTo>
                  <a:pt x="1220491" y="1826838"/>
                  <a:pt x="1324986" y="1787612"/>
                  <a:pt x="1365233" y="1698970"/>
                </a:cubicBezTo>
                <a:cubicBezTo>
                  <a:pt x="1366756" y="1695601"/>
                  <a:pt x="1368182" y="1692190"/>
                  <a:pt x="1369496" y="1688737"/>
                </a:cubicBezTo>
                <a:lnTo>
                  <a:pt x="1429048" y="1529793"/>
                </a:lnTo>
                <a:cubicBezTo>
                  <a:pt x="1446913" y="1482138"/>
                  <a:pt x="1484545" y="1444561"/>
                  <a:pt x="1532215" y="1426766"/>
                </a:cubicBezTo>
                <a:lnTo>
                  <a:pt x="1691019" y="1367074"/>
                </a:lnTo>
                <a:cubicBezTo>
                  <a:pt x="1782024" y="1332476"/>
                  <a:pt x="1827736" y="1230651"/>
                  <a:pt x="1793137" y="1139646"/>
                </a:cubicBezTo>
                <a:cubicBezTo>
                  <a:pt x="1791823" y="1136207"/>
                  <a:pt x="1790397" y="1132796"/>
                  <a:pt x="1788874" y="1129427"/>
                </a:cubicBezTo>
                <a:lnTo>
                  <a:pt x="1718977" y="975655"/>
                </a:lnTo>
                <a:cubicBezTo>
                  <a:pt x="1698008" y="929314"/>
                  <a:pt x="1698008" y="876193"/>
                  <a:pt x="1718977" y="829852"/>
                </a:cubicBezTo>
                <a:lnTo>
                  <a:pt x="1788874" y="675381"/>
                </a:lnTo>
                <a:cubicBezTo>
                  <a:pt x="1808962" y="631122"/>
                  <a:pt x="1809828" y="580504"/>
                  <a:pt x="1791250" y="535588"/>
                </a:cubicBezTo>
                <a:lnTo>
                  <a:pt x="1771260" y="487360"/>
                </a:lnTo>
                <a:close/>
              </a:path>
            </a:pathLst>
          </a:custGeom>
          <a:solidFill>
            <a:schemeClr val="accent5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1462CEA-C456-EB1B-0314-220907E97C79}"/>
              </a:ext>
            </a:extLst>
          </p:cNvPr>
          <p:cNvSpPr/>
          <p:nvPr/>
        </p:nvSpPr>
        <p:spPr>
          <a:xfrm>
            <a:off x="445983" y="1888766"/>
            <a:ext cx="1922198" cy="1921639"/>
          </a:xfrm>
          <a:custGeom>
            <a:avLst/>
            <a:gdLst>
              <a:gd name="connsiteX0" fmla="*/ 1866339 w 1922198"/>
              <a:gd name="connsiteY0" fmla="*/ 831781 h 1921639"/>
              <a:gd name="connsiteX1" fmla="*/ 1874475 w 1922198"/>
              <a:gd name="connsiteY1" fmla="*/ 1081143 h 1921639"/>
              <a:gd name="connsiteX2" fmla="*/ 1866339 w 1922198"/>
              <a:gd name="connsiteY2" fmla="*/ 1089279 h 1921639"/>
              <a:gd name="connsiteX3" fmla="*/ 1742343 w 1922198"/>
              <a:gd name="connsiteY3" fmla="*/ 1205167 h 1921639"/>
              <a:gd name="connsiteX4" fmla="*/ 1686426 w 1922198"/>
              <a:gd name="connsiteY4" fmla="*/ 1339787 h 1921639"/>
              <a:gd name="connsiteX5" fmla="*/ 1692157 w 1922198"/>
              <a:gd name="connsiteY5" fmla="*/ 1509355 h 1921639"/>
              <a:gd name="connsiteX6" fmla="*/ 1521219 w 1922198"/>
              <a:gd name="connsiteY6" fmla="*/ 1691085 h 1921639"/>
              <a:gd name="connsiteX7" fmla="*/ 1510427 w 1922198"/>
              <a:gd name="connsiteY7" fmla="*/ 1691085 h 1921639"/>
              <a:gd name="connsiteX8" fmla="*/ 1340859 w 1922198"/>
              <a:gd name="connsiteY8" fmla="*/ 1685354 h 1921639"/>
              <a:gd name="connsiteX9" fmla="*/ 1206099 w 1922198"/>
              <a:gd name="connsiteY9" fmla="*/ 1741271 h 1921639"/>
              <a:gd name="connsiteX10" fmla="*/ 1090351 w 1922198"/>
              <a:gd name="connsiteY10" fmla="*/ 1865547 h 1921639"/>
              <a:gd name="connsiteX11" fmla="*/ 841394 w 1922198"/>
              <a:gd name="connsiteY11" fmla="*/ 1874088 h 1921639"/>
              <a:gd name="connsiteX12" fmla="*/ 832853 w 1922198"/>
              <a:gd name="connsiteY12" fmla="*/ 1865547 h 1921639"/>
              <a:gd name="connsiteX13" fmla="*/ 716965 w 1922198"/>
              <a:gd name="connsiteY13" fmla="*/ 1741550 h 1921639"/>
              <a:gd name="connsiteX14" fmla="*/ 582345 w 1922198"/>
              <a:gd name="connsiteY14" fmla="*/ 1685633 h 1921639"/>
              <a:gd name="connsiteX15" fmla="*/ 412776 w 1922198"/>
              <a:gd name="connsiteY15" fmla="*/ 1691365 h 1921639"/>
              <a:gd name="connsiteX16" fmla="*/ 231046 w 1922198"/>
              <a:gd name="connsiteY16" fmla="*/ 1520427 h 1921639"/>
              <a:gd name="connsiteX17" fmla="*/ 231046 w 1922198"/>
              <a:gd name="connsiteY17" fmla="*/ 1509635 h 1921639"/>
              <a:gd name="connsiteX18" fmla="*/ 236778 w 1922198"/>
              <a:gd name="connsiteY18" fmla="*/ 1340066 h 1921639"/>
              <a:gd name="connsiteX19" fmla="*/ 180861 w 1922198"/>
              <a:gd name="connsiteY19" fmla="*/ 1205446 h 1921639"/>
              <a:gd name="connsiteX20" fmla="*/ 55886 w 1922198"/>
              <a:gd name="connsiteY20" fmla="*/ 1089279 h 1921639"/>
              <a:gd name="connsiteX21" fmla="*/ 47339 w 1922198"/>
              <a:gd name="connsiteY21" fmla="*/ 840322 h 1921639"/>
              <a:gd name="connsiteX22" fmla="*/ 55886 w 1922198"/>
              <a:gd name="connsiteY22" fmla="*/ 831781 h 1921639"/>
              <a:gd name="connsiteX23" fmla="*/ 179882 w 1922198"/>
              <a:gd name="connsiteY23" fmla="*/ 715893 h 1921639"/>
              <a:gd name="connsiteX24" fmla="*/ 235799 w 1922198"/>
              <a:gd name="connsiteY24" fmla="*/ 581133 h 1921639"/>
              <a:gd name="connsiteX25" fmla="*/ 230068 w 1922198"/>
              <a:gd name="connsiteY25" fmla="*/ 411565 h 1921639"/>
              <a:gd name="connsiteX26" fmla="*/ 401009 w 1922198"/>
              <a:gd name="connsiteY26" fmla="*/ 229834 h 1921639"/>
              <a:gd name="connsiteX27" fmla="*/ 411798 w 1922198"/>
              <a:gd name="connsiteY27" fmla="*/ 229834 h 1921639"/>
              <a:gd name="connsiteX28" fmla="*/ 581366 w 1922198"/>
              <a:gd name="connsiteY28" fmla="*/ 235566 h 1921639"/>
              <a:gd name="connsiteX29" fmla="*/ 715986 w 1922198"/>
              <a:gd name="connsiteY29" fmla="*/ 179649 h 1921639"/>
              <a:gd name="connsiteX30" fmla="*/ 831874 w 1922198"/>
              <a:gd name="connsiteY30" fmla="*/ 55653 h 1921639"/>
              <a:gd name="connsiteX31" fmla="*/ 1081236 w 1922198"/>
              <a:gd name="connsiteY31" fmla="*/ 47517 h 1921639"/>
              <a:gd name="connsiteX32" fmla="*/ 1089372 w 1922198"/>
              <a:gd name="connsiteY32" fmla="*/ 55653 h 1921639"/>
              <a:gd name="connsiteX33" fmla="*/ 1205260 w 1922198"/>
              <a:gd name="connsiteY33" fmla="*/ 179649 h 1921639"/>
              <a:gd name="connsiteX34" fmla="*/ 1340020 w 1922198"/>
              <a:gd name="connsiteY34" fmla="*/ 235566 h 1921639"/>
              <a:gd name="connsiteX35" fmla="*/ 1509588 w 1922198"/>
              <a:gd name="connsiteY35" fmla="*/ 229834 h 1921639"/>
              <a:gd name="connsiteX36" fmla="*/ 1691319 w 1922198"/>
              <a:gd name="connsiteY36" fmla="*/ 400773 h 1921639"/>
              <a:gd name="connsiteX37" fmla="*/ 1691319 w 1922198"/>
              <a:gd name="connsiteY37" fmla="*/ 411565 h 1921639"/>
              <a:gd name="connsiteX38" fmla="*/ 1685587 w 1922198"/>
              <a:gd name="connsiteY38" fmla="*/ 581133 h 1921639"/>
              <a:gd name="connsiteX39" fmla="*/ 1741504 w 1922198"/>
              <a:gd name="connsiteY39" fmla="*/ 715893 h 192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2198" h="1921639">
                <a:moveTo>
                  <a:pt x="1866339" y="831781"/>
                </a:moveTo>
                <a:cubicBezTo>
                  <a:pt x="1937451" y="898392"/>
                  <a:pt x="1941086" y="1010030"/>
                  <a:pt x="1874475" y="1081143"/>
                </a:cubicBezTo>
                <a:cubicBezTo>
                  <a:pt x="1871847" y="1083939"/>
                  <a:pt x="1869135" y="1086650"/>
                  <a:pt x="1866339" y="1089279"/>
                </a:cubicBezTo>
                <a:lnTo>
                  <a:pt x="1742343" y="1205167"/>
                </a:lnTo>
                <a:cubicBezTo>
                  <a:pt x="1705060" y="1239807"/>
                  <a:pt x="1684665" y="1288930"/>
                  <a:pt x="1686426" y="1339787"/>
                </a:cubicBezTo>
                <a:lnTo>
                  <a:pt x="1692157" y="1509355"/>
                </a:lnTo>
                <a:cubicBezTo>
                  <a:pt x="1695135" y="1606749"/>
                  <a:pt x="1618598" y="1688108"/>
                  <a:pt x="1521219" y="1691085"/>
                </a:cubicBezTo>
                <a:cubicBezTo>
                  <a:pt x="1517626" y="1691197"/>
                  <a:pt x="1514020" y="1691197"/>
                  <a:pt x="1510427" y="1691085"/>
                </a:cubicBezTo>
                <a:lnTo>
                  <a:pt x="1340859" y="1685354"/>
                </a:lnTo>
                <a:cubicBezTo>
                  <a:pt x="1289974" y="1683676"/>
                  <a:pt x="1240851" y="1704058"/>
                  <a:pt x="1206099" y="1741271"/>
                </a:cubicBezTo>
                <a:lnTo>
                  <a:pt x="1090351" y="1865547"/>
                </a:lnTo>
                <a:cubicBezTo>
                  <a:pt x="1023963" y="1936659"/>
                  <a:pt x="912507" y="1940475"/>
                  <a:pt x="841394" y="1874088"/>
                </a:cubicBezTo>
                <a:cubicBezTo>
                  <a:pt x="838459" y="1871348"/>
                  <a:pt x="835607" y="1868496"/>
                  <a:pt x="832853" y="1865547"/>
                </a:cubicBezTo>
                <a:lnTo>
                  <a:pt x="716965" y="1741550"/>
                </a:lnTo>
                <a:cubicBezTo>
                  <a:pt x="682282" y="1704324"/>
                  <a:pt x="633190" y="1683942"/>
                  <a:pt x="582345" y="1685633"/>
                </a:cubicBezTo>
                <a:lnTo>
                  <a:pt x="412776" y="1691365"/>
                </a:lnTo>
                <a:cubicBezTo>
                  <a:pt x="315389" y="1694343"/>
                  <a:pt x="234025" y="1617806"/>
                  <a:pt x="231046" y="1520427"/>
                </a:cubicBezTo>
                <a:cubicBezTo>
                  <a:pt x="230936" y="1516834"/>
                  <a:pt x="230936" y="1513228"/>
                  <a:pt x="231046" y="1509635"/>
                </a:cubicBezTo>
                <a:lnTo>
                  <a:pt x="236778" y="1340066"/>
                </a:lnTo>
                <a:cubicBezTo>
                  <a:pt x="238472" y="1289224"/>
                  <a:pt x="218080" y="1240129"/>
                  <a:pt x="180861" y="1205446"/>
                </a:cubicBezTo>
                <a:lnTo>
                  <a:pt x="55886" y="1089279"/>
                </a:lnTo>
                <a:cubicBezTo>
                  <a:pt x="-15219" y="1022891"/>
                  <a:pt x="-19047" y="911435"/>
                  <a:pt x="47339" y="840322"/>
                </a:cubicBezTo>
                <a:cubicBezTo>
                  <a:pt x="50089" y="837387"/>
                  <a:pt x="52941" y="834535"/>
                  <a:pt x="55886" y="831781"/>
                </a:cubicBezTo>
                <a:lnTo>
                  <a:pt x="179882" y="715893"/>
                </a:lnTo>
                <a:cubicBezTo>
                  <a:pt x="217093" y="681140"/>
                  <a:pt x="237478" y="632017"/>
                  <a:pt x="235799" y="581133"/>
                </a:cubicBezTo>
                <a:lnTo>
                  <a:pt x="230068" y="411565"/>
                </a:lnTo>
                <a:cubicBezTo>
                  <a:pt x="227089" y="314171"/>
                  <a:pt x="303621" y="232812"/>
                  <a:pt x="401009" y="229834"/>
                </a:cubicBezTo>
                <a:cubicBezTo>
                  <a:pt x="404604" y="229722"/>
                  <a:pt x="408202" y="229722"/>
                  <a:pt x="411798" y="229834"/>
                </a:cubicBezTo>
                <a:lnTo>
                  <a:pt x="581366" y="235566"/>
                </a:lnTo>
                <a:cubicBezTo>
                  <a:pt x="632225" y="237327"/>
                  <a:pt x="681347" y="216931"/>
                  <a:pt x="715986" y="179649"/>
                </a:cubicBezTo>
                <a:lnTo>
                  <a:pt x="831874" y="55653"/>
                </a:lnTo>
                <a:cubicBezTo>
                  <a:pt x="898485" y="-15460"/>
                  <a:pt x="1010124" y="-19094"/>
                  <a:pt x="1081236" y="47517"/>
                </a:cubicBezTo>
                <a:cubicBezTo>
                  <a:pt x="1084032" y="50145"/>
                  <a:pt x="1086744" y="52857"/>
                  <a:pt x="1089372" y="55653"/>
                </a:cubicBezTo>
                <a:lnTo>
                  <a:pt x="1205260" y="179649"/>
                </a:lnTo>
                <a:cubicBezTo>
                  <a:pt x="1239971" y="216903"/>
                  <a:pt x="1289121" y="237299"/>
                  <a:pt x="1340020" y="235566"/>
                </a:cubicBezTo>
                <a:lnTo>
                  <a:pt x="1509588" y="229834"/>
                </a:lnTo>
                <a:cubicBezTo>
                  <a:pt x="1606982" y="226857"/>
                  <a:pt x="1688341" y="303393"/>
                  <a:pt x="1691319" y="400773"/>
                </a:cubicBezTo>
                <a:cubicBezTo>
                  <a:pt x="1691430" y="404365"/>
                  <a:pt x="1691430" y="407972"/>
                  <a:pt x="1691319" y="411565"/>
                </a:cubicBezTo>
                <a:lnTo>
                  <a:pt x="1685587" y="581133"/>
                </a:lnTo>
                <a:cubicBezTo>
                  <a:pt x="1683854" y="632031"/>
                  <a:pt x="1704249" y="681182"/>
                  <a:pt x="1741504" y="715893"/>
                </a:cubicBezTo>
                <a:close/>
              </a:path>
            </a:pathLst>
          </a:custGeom>
          <a:solidFill>
            <a:schemeClr val="accent5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4424D46-259B-F55E-CAA9-D48ADB3745FB}"/>
              </a:ext>
            </a:extLst>
          </p:cNvPr>
          <p:cNvSpPr/>
          <p:nvPr/>
        </p:nvSpPr>
        <p:spPr>
          <a:xfrm>
            <a:off x="8306862" y="3607820"/>
            <a:ext cx="276318" cy="536663"/>
          </a:xfrm>
          <a:custGeom>
            <a:avLst/>
            <a:gdLst>
              <a:gd name="connsiteX0" fmla="*/ 200710 w 276318"/>
              <a:gd name="connsiteY0" fmla="*/ -156 h 536663"/>
              <a:gd name="connsiteX1" fmla="*/ 200710 w 276318"/>
              <a:gd name="connsiteY1" fmla="*/ 360928 h 536663"/>
              <a:gd name="connsiteX2" fmla="*/ 263197 w 276318"/>
              <a:gd name="connsiteY2" fmla="*/ 360928 h 536663"/>
              <a:gd name="connsiteX3" fmla="*/ 275080 w 276318"/>
              <a:gd name="connsiteY3" fmla="*/ 368756 h 536663"/>
              <a:gd name="connsiteX4" fmla="*/ 273122 w 276318"/>
              <a:gd name="connsiteY4" fmla="*/ 382736 h 536663"/>
              <a:gd name="connsiteX5" fmla="*/ 138082 w 276318"/>
              <a:gd name="connsiteY5" fmla="*/ 536507 h 536663"/>
              <a:gd name="connsiteX6" fmla="*/ 3183 w 276318"/>
              <a:gd name="connsiteY6" fmla="*/ 382736 h 536663"/>
              <a:gd name="connsiteX7" fmla="*/ 1086 w 276318"/>
              <a:gd name="connsiteY7" fmla="*/ 368756 h 536663"/>
              <a:gd name="connsiteX8" fmla="*/ 13108 w 276318"/>
              <a:gd name="connsiteY8" fmla="*/ 360928 h 536663"/>
              <a:gd name="connsiteX9" fmla="*/ 75456 w 276318"/>
              <a:gd name="connsiteY9" fmla="*/ 360928 h 536663"/>
              <a:gd name="connsiteX10" fmla="*/ 75456 w 276318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318" h="536663">
                <a:moveTo>
                  <a:pt x="200710" y="-156"/>
                </a:moveTo>
                <a:lnTo>
                  <a:pt x="200710" y="360928"/>
                </a:lnTo>
                <a:lnTo>
                  <a:pt x="263197" y="360928"/>
                </a:lnTo>
                <a:cubicBezTo>
                  <a:pt x="268369" y="360914"/>
                  <a:pt x="273052" y="363989"/>
                  <a:pt x="275080" y="368756"/>
                </a:cubicBezTo>
                <a:cubicBezTo>
                  <a:pt x="277204" y="373397"/>
                  <a:pt x="276435" y="378850"/>
                  <a:pt x="273122" y="382736"/>
                </a:cubicBezTo>
                <a:lnTo>
                  <a:pt x="138082" y="536507"/>
                </a:lnTo>
                <a:lnTo>
                  <a:pt x="3183" y="382736"/>
                </a:lnTo>
                <a:cubicBezTo>
                  <a:pt x="-172" y="378877"/>
                  <a:pt x="-997" y="373426"/>
                  <a:pt x="1086" y="368756"/>
                </a:cubicBezTo>
                <a:cubicBezTo>
                  <a:pt x="3155" y="363975"/>
                  <a:pt x="7894" y="360886"/>
                  <a:pt x="13108" y="360928"/>
                </a:cubicBezTo>
                <a:lnTo>
                  <a:pt x="75456" y="360928"/>
                </a:lnTo>
                <a:lnTo>
                  <a:pt x="75456" y="-156"/>
                </a:lnTo>
                <a:close/>
              </a:path>
            </a:pathLst>
          </a:custGeom>
          <a:solidFill>
            <a:schemeClr val="accent1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28244A-E6E4-A246-7323-0640EB8195D9}"/>
              </a:ext>
            </a:extLst>
          </p:cNvPr>
          <p:cNvSpPr/>
          <p:nvPr/>
        </p:nvSpPr>
        <p:spPr>
          <a:xfrm>
            <a:off x="7538022" y="1948423"/>
            <a:ext cx="1806877" cy="1802456"/>
          </a:xfrm>
          <a:custGeom>
            <a:avLst/>
            <a:gdLst>
              <a:gd name="connsiteX0" fmla="*/ 1767485 w 1806877"/>
              <a:gd name="connsiteY0" fmla="*/ 488059 h 1802456"/>
              <a:gd name="connsiteX1" fmla="*/ 1693955 w 1806877"/>
              <a:gd name="connsiteY1" fmla="*/ 435637 h 1802456"/>
              <a:gd name="connsiteX2" fmla="*/ 1535010 w 1806877"/>
              <a:gd name="connsiteY2" fmla="*/ 376085 h 1802456"/>
              <a:gd name="connsiteX3" fmla="*/ 1431844 w 1806877"/>
              <a:gd name="connsiteY3" fmla="*/ 272918 h 1802456"/>
              <a:gd name="connsiteX4" fmla="*/ 1372293 w 1806877"/>
              <a:gd name="connsiteY4" fmla="*/ 114114 h 1802456"/>
              <a:gd name="connsiteX5" fmla="*/ 1145242 w 1806877"/>
              <a:gd name="connsiteY5" fmla="*/ 11171 h 1802456"/>
              <a:gd name="connsiteX6" fmla="*/ 1134645 w 1806877"/>
              <a:gd name="connsiteY6" fmla="*/ 15560 h 1802456"/>
              <a:gd name="connsiteX7" fmla="*/ 980874 w 1806877"/>
              <a:gd name="connsiteY7" fmla="*/ 85456 h 1802456"/>
              <a:gd name="connsiteX8" fmla="*/ 835070 w 1806877"/>
              <a:gd name="connsiteY8" fmla="*/ 85456 h 1802456"/>
              <a:gd name="connsiteX9" fmla="*/ 681298 w 1806877"/>
              <a:gd name="connsiteY9" fmla="*/ 15560 h 1802456"/>
              <a:gd name="connsiteX10" fmla="*/ 448040 w 1806877"/>
              <a:gd name="connsiteY10" fmla="*/ 103518 h 1802456"/>
              <a:gd name="connsiteX11" fmla="*/ 443651 w 1806877"/>
              <a:gd name="connsiteY11" fmla="*/ 114114 h 1802456"/>
              <a:gd name="connsiteX12" fmla="*/ 384099 w 1806877"/>
              <a:gd name="connsiteY12" fmla="*/ 272918 h 1802456"/>
              <a:gd name="connsiteX13" fmla="*/ 280932 w 1806877"/>
              <a:gd name="connsiteY13" fmla="*/ 376085 h 1802456"/>
              <a:gd name="connsiteX14" fmla="*/ 120870 w 1806877"/>
              <a:gd name="connsiteY14" fmla="*/ 435637 h 1802456"/>
              <a:gd name="connsiteX15" fmla="*/ 17926 w 1806877"/>
              <a:gd name="connsiteY15" fmla="*/ 662688 h 1802456"/>
              <a:gd name="connsiteX16" fmla="*/ 22316 w 1806877"/>
              <a:gd name="connsiteY16" fmla="*/ 673284 h 1802456"/>
              <a:gd name="connsiteX17" fmla="*/ 92213 w 1806877"/>
              <a:gd name="connsiteY17" fmla="*/ 827755 h 1802456"/>
              <a:gd name="connsiteX18" fmla="*/ 92213 w 1806877"/>
              <a:gd name="connsiteY18" fmla="*/ 973558 h 1802456"/>
              <a:gd name="connsiteX19" fmla="*/ 22316 w 1806877"/>
              <a:gd name="connsiteY19" fmla="*/ 1127330 h 1802456"/>
              <a:gd name="connsiteX20" fmla="*/ 7358 w 1806877"/>
              <a:gd name="connsiteY20" fmla="*/ 1216518 h 1802456"/>
              <a:gd name="connsiteX21" fmla="*/ -51 w 1806877"/>
              <a:gd name="connsiteY21" fmla="*/ 1219593 h 1802456"/>
              <a:gd name="connsiteX22" fmla="*/ 19940 w 1806877"/>
              <a:gd name="connsiteY22" fmla="*/ 1267682 h 1802456"/>
              <a:gd name="connsiteX23" fmla="*/ 120870 w 1806877"/>
              <a:gd name="connsiteY23" fmla="*/ 1365537 h 1802456"/>
              <a:gd name="connsiteX24" fmla="*/ 279674 w 1806877"/>
              <a:gd name="connsiteY24" fmla="*/ 1425228 h 1802456"/>
              <a:gd name="connsiteX25" fmla="*/ 382841 w 1806877"/>
              <a:gd name="connsiteY25" fmla="*/ 1528255 h 1802456"/>
              <a:gd name="connsiteX26" fmla="*/ 442393 w 1806877"/>
              <a:gd name="connsiteY26" fmla="*/ 1687898 h 1802456"/>
              <a:gd name="connsiteX27" fmla="*/ 669374 w 1806877"/>
              <a:gd name="connsiteY27" fmla="*/ 1790995 h 1802456"/>
              <a:gd name="connsiteX28" fmla="*/ 680040 w 1806877"/>
              <a:gd name="connsiteY28" fmla="*/ 1786592 h 1802456"/>
              <a:gd name="connsiteX29" fmla="*/ 833812 w 1806877"/>
              <a:gd name="connsiteY29" fmla="*/ 1716695 h 1802456"/>
              <a:gd name="connsiteX30" fmla="*/ 979615 w 1806877"/>
              <a:gd name="connsiteY30" fmla="*/ 1716695 h 1802456"/>
              <a:gd name="connsiteX31" fmla="*/ 1133387 w 1806877"/>
              <a:gd name="connsiteY31" fmla="*/ 1786592 h 1802456"/>
              <a:gd name="connsiteX32" fmla="*/ 1366645 w 1806877"/>
              <a:gd name="connsiteY32" fmla="*/ 1698634 h 1802456"/>
              <a:gd name="connsiteX33" fmla="*/ 1371034 w 1806877"/>
              <a:gd name="connsiteY33" fmla="*/ 1688038 h 1802456"/>
              <a:gd name="connsiteX34" fmla="*/ 1430586 w 1806877"/>
              <a:gd name="connsiteY34" fmla="*/ 1529094 h 1802456"/>
              <a:gd name="connsiteX35" fmla="*/ 1533753 w 1806877"/>
              <a:gd name="connsiteY35" fmla="*/ 1426067 h 1802456"/>
              <a:gd name="connsiteX36" fmla="*/ 1692557 w 1806877"/>
              <a:gd name="connsiteY36" fmla="*/ 1366375 h 1802456"/>
              <a:gd name="connsiteX37" fmla="*/ 1795500 w 1806877"/>
              <a:gd name="connsiteY37" fmla="*/ 1139324 h 1802456"/>
              <a:gd name="connsiteX38" fmla="*/ 1791110 w 1806877"/>
              <a:gd name="connsiteY38" fmla="*/ 1128728 h 1802456"/>
              <a:gd name="connsiteX39" fmla="*/ 1721214 w 1806877"/>
              <a:gd name="connsiteY39" fmla="*/ 974956 h 1802456"/>
              <a:gd name="connsiteX40" fmla="*/ 1721214 w 1806877"/>
              <a:gd name="connsiteY40" fmla="*/ 829153 h 1802456"/>
              <a:gd name="connsiteX41" fmla="*/ 1791110 w 1806877"/>
              <a:gd name="connsiteY41" fmla="*/ 674682 h 1802456"/>
              <a:gd name="connsiteX42" fmla="*/ 1793347 w 1806877"/>
              <a:gd name="connsiteY42" fmla="*/ 534889 h 1802456"/>
              <a:gd name="connsiteX43" fmla="*/ 1773496 w 1806877"/>
              <a:gd name="connsiteY43" fmla="*/ 486801 h 18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6877" h="1802456">
                <a:moveTo>
                  <a:pt x="1767485" y="488059"/>
                </a:moveTo>
                <a:cubicBezTo>
                  <a:pt x="1747929" y="464518"/>
                  <a:pt x="1722598" y="446443"/>
                  <a:pt x="1693955" y="435637"/>
                </a:cubicBezTo>
                <a:lnTo>
                  <a:pt x="1535010" y="376085"/>
                </a:lnTo>
                <a:cubicBezTo>
                  <a:pt x="1487341" y="358192"/>
                  <a:pt x="1449737" y="320587"/>
                  <a:pt x="1431844" y="272918"/>
                </a:cubicBezTo>
                <a:lnTo>
                  <a:pt x="1372293" y="114114"/>
                </a:lnTo>
                <a:cubicBezTo>
                  <a:pt x="1338015" y="22997"/>
                  <a:pt x="1236372" y="-23093"/>
                  <a:pt x="1145242" y="11171"/>
                </a:cubicBezTo>
                <a:cubicBezTo>
                  <a:pt x="1141662" y="12527"/>
                  <a:pt x="1138126" y="13981"/>
                  <a:pt x="1134645" y="15560"/>
                </a:cubicBezTo>
                <a:lnTo>
                  <a:pt x="980874" y="85456"/>
                </a:lnTo>
                <a:cubicBezTo>
                  <a:pt x="934560" y="106565"/>
                  <a:pt x="881383" y="106565"/>
                  <a:pt x="835070" y="85456"/>
                </a:cubicBezTo>
                <a:lnTo>
                  <a:pt x="681298" y="15560"/>
                </a:lnTo>
                <a:cubicBezTo>
                  <a:pt x="592600" y="-24560"/>
                  <a:pt x="488160" y="14819"/>
                  <a:pt x="448040" y="103518"/>
                </a:cubicBezTo>
                <a:cubicBezTo>
                  <a:pt x="446461" y="106998"/>
                  <a:pt x="444992" y="110535"/>
                  <a:pt x="443651" y="114114"/>
                </a:cubicBezTo>
                <a:lnTo>
                  <a:pt x="384099" y="272918"/>
                </a:lnTo>
                <a:cubicBezTo>
                  <a:pt x="366205" y="320587"/>
                  <a:pt x="328601" y="358192"/>
                  <a:pt x="280932" y="376085"/>
                </a:cubicBezTo>
                <a:lnTo>
                  <a:pt x="120870" y="435637"/>
                </a:lnTo>
                <a:cubicBezTo>
                  <a:pt x="29753" y="469914"/>
                  <a:pt x="-16337" y="571557"/>
                  <a:pt x="17926" y="662688"/>
                </a:cubicBezTo>
                <a:cubicBezTo>
                  <a:pt x="19282" y="666266"/>
                  <a:pt x="20736" y="669803"/>
                  <a:pt x="22316" y="673284"/>
                </a:cubicBezTo>
                <a:lnTo>
                  <a:pt x="92213" y="827755"/>
                </a:lnTo>
                <a:cubicBezTo>
                  <a:pt x="113181" y="874096"/>
                  <a:pt x="113181" y="927217"/>
                  <a:pt x="92213" y="973558"/>
                </a:cubicBezTo>
                <a:lnTo>
                  <a:pt x="22316" y="1127330"/>
                </a:lnTo>
                <a:cubicBezTo>
                  <a:pt x="9637" y="1155247"/>
                  <a:pt x="4479" y="1185987"/>
                  <a:pt x="7358" y="1216518"/>
                </a:cubicBezTo>
                <a:lnTo>
                  <a:pt x="-51" y="1219593"/>
                </a:lnTo>
                <a:lnTo>
                  <a:pt x="19940" y="1267682"/>
                </a:lnTo>
                <a:cubicBezTo>
                  <a:pt x="38532" y="1312905"/>
                  <a:pt x="75102" y="1348356"/>
                  <a:pt x="120870" y="1365537"/>
                </a:cubicBezTo>
                <a:lnTo>
                  <a:pt x="279674" y="1425228"/>
                </a:lnTo>
                <a:cubicBezTo>
                  <a:pt x="327344" y="1443024"/>
                  <a:pt x="364975" y="1480600"/>
                  <a:pt x="382841" y="1528255"/>
                </a:cubicBezTo>
                <a:lnTo>
                  <a:pt x="442393" y="1687898"/>
                </a:lnTo>
                <a:cubicBezTo>
                  <a:pt x="476600" y="1779043"/>
                  <a:pt x="578215" y="1825202"/>
                  <a:pt x="669374" y="1790995"/>
                </a:cubicBezTo>
                <a:cubicBezTo>
                  <a:pt x="672967" y="1789653"/>
                  <a:pt x="676531" y="1788171"/>
                  <a:pt x="680040" y="1786592"/>
                </a:cubicBezTo>
                <a:lnTo>
                  <a:pt x="833812" y="1716695"/>
                </a:lnTo>
                <a:cubicBezTo>
                  <a:pt x="880153" y="1695726"/>
                  <a:pt x="933274" y="1695726"/>
                  <a:pt x="979615" y="1716695"/>
                </a:cubicBezTo>
                <a:lnTo>
                  <a:pt x="1133387" y="1786592"/>
                </a:lnTo>
                <a:cubicBezTo>
                  <a:pt x="1222086" y="1826712"/>
                  <a:pt x="1326524" y="1787333"/>
                  <a:pt x="1366645" y="1698634"/>
                </a:cubicBezTo>
                <a:cubicBezTo>
                  <a:pt x="1368224" y="1695153"/>
                  <a:pt x="1369692" y="1691616"/>
                  <a:pt x="1371034" y="1688038"/>
                </a:cubicBezTo>
                <a:lnTo>
                  <a:pt x="1430586" y="1529094"/>
                </a:lnTo>
                <a:cubicBezTo>
                  <a:pt x="1448451" y="1481438"/>
                  <a:pt x="1486083" y="1443862"/>
                  <a:pt x="1533753" y="1426067"/>
                </a:cubicBezTo>
                <a:lnTo>
                  <a:pt x="1692557" y="1366375"/>
                </a:lnTo>
                <a:cubicBezTo>
                  <a:pt x="1783674" y="1332098"/>
                  <a:pt x="1829763" y="1230455"/>
                  <a:pt x="1795500" y="1139324"/>
                </a:cubicBezTo>
                <a:cubicBezTo>
                  <a:pt x="1794144" y="1135746"/>
                  <a:pt x="1792690" y="1132209"/>
                  <a:pt x="1791110" y="1128728"/>
                </a:cubicBezTo>
                <a:lnTo>
                  <a:pt x="1721214" y="974956"/>
                </a:lnTo>
                <a:cubicBezTo>
                  <a:pt x="1700245" y="928615"/>
                  <a:pt x="1700245" y="875494"/>
                  <a:pt x="1721214" y="829153"/>
                </a:cubicBezTo>
                <a:lnTo>
                  <a:pt x="1791110" y="674682"/>
                </a:lnTo>
                <a:cubicBezTo>
                  <a:pt x="1811087" y="630382"/>
                  <a:pt x="1811897" y="579805"/>
                  <a:pt x="1793347" y="534889"/>
                </a:cubicBezTo>
                <a:lnTo>
                  <a:pt x="1773496" y="486801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CED7FFA-1C46-341E-23B1-532CC4B55F00}"/>
              </a:ext>
            </a:extLst>
          </p:cNvPr>
          <p:cNvSpPr/>
          <p:nvPr/>
        </p:nvSpPr>
        <p:spPr>
          <a:xfrm>
            <a:off x="7484322" y="1888633"/>
            <a:ext cx="1921488" cy="1921207"/>
          </a:xfrm>
          <a:custGeom>
            <a:avLst/>
            <a:gdLst>
              <a:gd name="connsiteX0" fmla="*/ 1509588 w 1921488"/>
              <a:gd name="connsiteY0" fmla="*/ 229682 h 1921207"/>
              <a:gd name="connsiteX1" fmla="*/ 1691319 w 1921488"/>
              <a:gd name="connsiteY1" fmla="*/ 400620 h 1921207"/>
              <a:gd name="connsiteX2" fmla="*/ 1691319 w 1921488"/>
              <a:gd name="connsiteY2" fmla="*/ 411412 h 1921207"/>
              <a:gd name="connsiteX3" fmla="*/ 1685588 w 1921488"/>
              <a:gd name="connsiteY3" fmla="*/ 580980 h 1921207"/>
              <a:gd name="connsiteX4" fmla="*/ 1741505 w 1921488"/>
              <a:gd name="connsiteY4" fmla="*/ 715740 h 1921207"/>
              <a:gd name="connsiteX5" fmla="*/ 1865500 w 1921488"/>
              <a:gd name="connsiteY5" fmla="*/ 831628 h 1921207"/>
              <a:gd name="connsiteX6" fmla="*/ 1874041 w 1921488"/>
              <a:gd name="connsiteY6" fmla="*/ 1080585 h 1921207"/>
              <a:gd name="connsiteX7" fmla="*/ 1865500 w 1921488"/>
              <a:gd name="connsiteY7" fmla="*/ 1089126 h 1921207"/>
              <a:gd name="connsiteX8" fmla="*/ 1741505 w 1921488"/>
              <a:gd name="connsiteY8" fmla="*/ 1205014 h 1921207"/>
              <a:gd name="connsiteX9" fmla="*/ 1685588 w 1921488"/>
              <a:gd name="connsiteY9" fmla="*/ 1339634 h 1921207"/>
              <a:gd name="connsiteX10" fmla="*/ 1691319 w 1921488"/>
              <a:gd name="connsiteY10" fmla="*/ 1509203 h 1921207"/>
              <a:gd name="connsiteX11" fmla="*/ 1520380 w 1921488"/>
              <a:gd name="connsiteY11" fmla="*/ 1690933 h 1921207"/>
              <a:gd name="connsiteX12" fmla="*/ 1509588 w 1921488"/>
              <a:gd name="connsiteY12" fmla="*/ 1690933 h 1921207"/>
              <a:gd name="connsiteX13" fmla="*/ 1340020 w 1921488"/>
              <a:gd name="connsiteY13" fmla="*/ 1685202 h 1921207"/>
              <a:gd name="connsiteX14" fmla="*/ 1205260 w 1921488"/>
              <a:gd name="connsiteY14" fmla="*/ 1741119 h 1921207"/>
              <a:gd name="connsiteX15" fmla="*/ 1089512 w 1921488"/>
              <a:gd name="connsiteY15" fmla="*/ 1865114 h 1921207"/>
              <a:gd name="connsiteX16" fmla="*/ 840555 w 1921488"/>
              <a:gd name="connsiteY16" fmla="*/ 1873656 h 1921207"/>
              <a:gd name="connsiteX17" fmla="*/ 832015 w 1921488"/>
              <a:gd name="connsiteY17" fmla="*/ 1865114 h 1921207"/>
              <a:gd name="connsiteX18" fmla="*/ 716126 w 1921488"/>
              <a:gd name="connsiteY18" fmla="*/ 1741119 h 1921207"/>
              <a:gd name="connsiteX19" fmla="*/ 581366 w 1921488"/>
              <a:gd name="connsiteY19" fmla="*/ 1685202 h 1921207"/>
              <a:gd name="connsiteX20" fmla="*/ 411797 w 1921488"/>
              <a:gd name="connsiteY20" fmla="*/ 1690933 h 1921207"/>
              <a:gd name="connsiteX21" fmla="*/ 230067 w 1921488"/>
              <a:gd name="connsiteY21" fmla="*/ 1519995 h 1921207"/>
              <a:gd name="connsiteX22" fmla="*/ 230067 w 1921488"/>
              <a:gd name="connsiteY22" fmla="*/ 1509203 h 1921207"/>
              <a:gd name="connsiteX23" fmla="*/ 235799 w 1921488"/>
              <a:gd name="connsiteY23" fmla="*/ 1339634 h 1921207"/>
              <a:gd name="connsiteX24" fmla="*/ 179882 w 1921488"/>
              <a:gd name="connsiteY24" fmla="*/ 1205014 h 1921207"/>
              <a:gd name="connsiteX25" fmla="*/ 55886 w 1921488"/>
              <a:gd name="connsiteY25" fmla="*/ 1089126 h 1921207"/>
              <a:gd name="connsiteX26" fmla="*/ 47345 w 1921488"/>
              <a:gd name="connsiteY26" fmla="*/ 840170 h 1921207"/>
              <a:gd name="connsiteX27" fmla="*/ 55886 w 1921488"/>
              <a:gd name="connsiteY27" fmla="*/ 831628 h 1921207"/>
              <a:gd name="connsiteX28" fmla="*/ 179882 w 1921488"/>
              <a:gd name="connsiteY28" fmla="*/ 715740 h 1921207"/>
              <a:gd name="connsiteX29" fmla="*/ 235799 w 1921488"/>
              <a:gd name="connsiteY29" fmla="*/ 580980 h 1921207"/>
              <a:gd name="connsiteX30" fmla="*/ 230067 w 1921488"/>
              <a:gd name="connsiteY30" fmla="*/ 411412 h 1921207"/>
              <a:gd name="connsiteX31" fmla="*/ 401006 w 1921488"/>
              <a:gd name="connsiteY31" fmla="*/ 229682 h 1921207"/>
              <a:gd name="connsiteX32" fmla="*/ 411797 w 1921488"/>
              <a:gd name="connsiteY32" fmla="*/ 229682 h 1921207"/>
              <a:gd name="connsiteX33" fmla="*/ 581366 w 1921488"/>
              <a:gd name="connsiteY33" fmla="*/ 235413 h 1921207"/>
              <a:gd name="connsiteX34" fmla="*/ 716126 w 1921488"/>
              <a:gd name="connsiteY34" fmla="*/ 179496 h 1921207"/>
              <a:gd name="connsiteX35" fmla="*/ 831595 w 1921488"/>
              <a:gd name="connsiteY35" fmla="*/ 55640 h 1921207"/>
              <a:gd name="connsiteX36" fmla="*/ 1080761 w 1921488"/>
              <a:gd name="connsiteY36" fmla="*/ 47448 h 1921207"/>
              <a:gd name="connsiteX37" fmla="*/ 1088952 w 1921488"/>
              <a:gd name="connsiteY37" fmla="*/ 55640 h 1921207"/>
              <a:gd name="connsiteX38" fmla="*/ 1204981 w 1921488"/>
              <a:gd name="connsiteY38" fmla="*/ 179636 h 1921207"/>
              <a:gd name="connsiteX39" fmla="*/ 1339601 w 1921488"/>
              <a:gd name="connsiteY39" fmla="*/ 235553 h 19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488" h="1921207">
                <a:moveTo>
                  <a:pt x="1509588" y="229682"/>
                </a:moveTo>
                <a:cubicBezTo>
                  <a:pt x="1606982" y="226704"/>
                  <a:pt x="1688341" y="303241"/>
                  <a:pt x="1691319" y="400620"/>
                </a:cubicBezTo>
                <a:cubicBezTo>
                  <a:pt x="1691430" y="404213"/>
                  <a:pt x="1691430" y="407819"/>
                  <a:pt x="1691319" y="411412"/>
                </a:cubicBezTo>
                <a:lnTo>
                  <a:pt x="1685588" y="580980"/>
                </a:lnTo>
                <a:cubicBezTo>
                  <a:pt x="1683909" y="631865"/>
                  <a:pt x="1704291" y="680988"/>
                  <a:pt x="1741505" y="715740"/>
                </a:cubicBezTo>
                <a:lnTo>
                  <a:pt x="1865500" y="831628"/>
                </a:lnTo>
                <a:cubicBezTo>
                  <a:pt x="1936612" y="898016"/>
                  <a:pt x="1940429" y="1009473"/>
                  <a:pt x="1874041" y="1080585"/>
                </a:cubicBezTo>
                <a:cubicBezTo>
                  <a:pt x="1871301" y="1083521"/>
                  <a:pt x="1868450" y="1086372"/>
                  <a:pt x="1865500" y="1089126"/>
                </a:cubicBezTo>
                <a:lnTo>
                  <a:pt x="1741505" y="1205014"/>
                </a:lnTo>
                <a:cubicBezTo>
                  <a:pt x="1704221" y="1239655"/>
                  <a:pt x="1683826" y="1288778"/>
                  <a:pt x="1685588" y="1339634"/>
                </a:cubicBezTo>
                <a:lnTo>
                  <a:pt x="1691319" y="1509203"/>
                </a:lnTo>
                <a:cubicBezTo>
                  <a:pt x="1694296" y="1606596"/>
                  <a:pt x="1617759" y="1687955"/>
                  <a:pt x="1520380" y="1690933"/>
                </a:cubicBezTo>
                <a:cubicBezTo>
                  <a:pt x="1516788" y="1691045"/>
                  <a:pt x="1513181" y="1691045"/>
                  <a:pt x="1509588" y="1690933"/>
                </a:cubicBezTo>
                <a:lnTo>
                  <a:pt x="1340020" y="1685202"/>
                </a:lnTo>
                <a:cubicBezTo>
                  <a:pt x="1289135" y="1683524"/>
                  <a:pt x="1240013" y="1703906"/>
                  <a:pt x="1205260" y="1741119"/>
                </a:cubicBezTo>
                <a:lnTo>
                  <a:pt x="1089512" y="1865114"/>
                </a:lnTo>
                <a:cubicBezTo>
                  <a:pt x="1023124" y="1936227"/>
                  <a:pt x="911668" y="1940043"/>
                  <a:pt x="840555" y="1873656"/>
                </a:cubicBezTo>
                <a:cubicBezTo>
                  <a:pt x="837620" y="1870916"/>
                  <a:pt x="834768" y="1868064"/>
                  <a:pt x="832015" y="1865114"/>
                </a:cubicBezTo>
                <a:lnTo>
                  <a:pt x="716126" y="1741119"/>
                </a:lnTo>
                <a:cubicBezTo>
                  <a:pt x="681374" y="1703906"/>
                  <a:pt x="632251" y="1683524"/>
                  <a:pt x="581366" y="1685202"/>
                </a:cubicBezTo>
                <a:lnTo>
                  <a:pt x="411797" y="1690933"/>
                </a:lnTo>
                <a:cubicBezTo>
                  <a:pt x="314404" y="1693910"/>
                  <a:pt x="233045" y="1617374"/>
                  <a:pt x="230067" y="1519995"/>
                </a:cubicBezTo>
                <a:cubicBezTo>
                  <a:pt x="229955" y="1516402"/>
                  <a:pt x="229955" y="1512795"/>
                  <a:pt x="230067" y="1509203"/>
                </a:cubicBezTo>
                <a:lnTo>
                  <a:pt x="235799" y="1339634"/>
                </a:lnTo>
                <a:cubicBezTo>
                  <a:pt x="237560" y="1288778"/>
                  <a:pt x="217165" y="1239655"/>
                  <a:pt x="179882" y="1205014"/>
                </a:cubicBezTo>
                <a:lnTo>
                  <a:pt x="55886" y="1089126"/>
                </a:lnTo>
                <a:cubicBezTo>
                  <a:pt x="-15227" y="1022739"/>
                  <a:pt x="-19042" y="911282"/>
                  <a:pt x="47345" y="840170"/>
                </a:cubicBezTo>
                <a:cubicBezTo>
                  <a:pt x="50084" y="837234"/>
                  <a:pt x="52937" y="834382"/>
                  <a:pt x="55886" y="831628"/>
                </a:cubicBezTo>
                <a:lnTo>
                  <a:pt x="179882" y="715740"/>
                </a:lnTo>
                <a:cubicBezTo>
                  <a:pt x="217137" y="681030"/>
                  <a:pt x="237533" y="631879"/>
                  <a:pt x="235799" y="580980"/>
                </a:cubicBezTo>
                <a:lnTo>
                  <a:pt x="230067" y="411412"/>
                </a:lnTo>
                <a:cubicBezTo>
                  <a:pt x="227090" y="314019"/>
                  <a:pt x="303626" y="232659"/>
                  <a:pt x="401006" y="229682"/>
                </a:cubicBezTo>
                <a:cubicBezTo>
                  <a:pt x="404599" y="229570"/>
                  <a:pt x="408205" y="229570"/>
                  <a:pt x="411797" y="229682"/>
                </a:cubicBezTo>
                <a:lnTo>
                  <a:pt x="581366" y="235413"/>
                </a:lnTo>
                <a:cubicBezTo>
                  <a:pt x="632265" y="237147"/>
                  <a:pt x="681416" y="216751"/>
                  <a:pt x="716126" y="179496"/>
                </a:cubicBezTo>
                <a:lnTo>
                  <a:pt x="831595" y="55640"/>
                </a:lnTo>
                <a:cubicBezTo>
                  <a:pt x="898136" y="-15430"/>
                  <a:pt x="1009690" y="-19093"/>
                  <a:pt x="1080761" y="47448"/>
                </a:cubicBezTo>
                <a:cubicBezTo>
                  <a:pt x="1083571" y="50090"/>
                  <a:pt x="1086311" y="52816"/>
                  <a:pt x="1088952" y="55640"/>
                </a:cubicBezTo>
                <a:lnTo>
                  <a:pt x="1204981" y="179636"/>
                </a:lnTo>
                <a:cubicBezTo>
                  <a:pt x="1239621" y="216919"/>
                  <a:pt x="1288745" y="237314"/>
                  <a:pt x="1339601" y="235553"/>
                </a:cubicBezTo>
                <a:close/>
              </a:path>
            </a:pathLst>
          </a:custGeom>
          <a:solidFill>
            <a:schemeClr val="accent1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DA8ED34-8C0C-C088-7107-2AC276CA11C1}"/>
              </a:ext>
            </a:extLst>
          </p:cNvPr>
          <p:cNvSpPr/>
          <p:nvPr/>
        </p:nvSpPr>
        <p:spPr>
          <a:xfrm>
            <a:off x="3615606" y="3607686"/>
            <a:ext cx="275636" cy="536663"/>
          </a:xfrm>
          <a:custGeom>
            <a:avLst/>
            <a:gdLst>
              <a:gd name="connsiteX0" fmla="*/ 200028 w 275636"/>
              <a:gd name="connsiteY0" fmla="*/ -156 h 536663"/>
              <a:gd name="connsiteX1" fmla="*/ 200028 w 275636"/>
              <a:gd name="connsiteY1" fmla="*/ 360928 h 536663"/>
              <a:gd name="connsiteX2" fmla="*/ 262515 w 275636"/>
              <a:gd name="connsiteY2" fmla="*/ 360928 h 536663"/>
              <a:gd name="connsiteX3" fmla="*/ 274397 w 275636"/>
              <a:gd name="connsiteY3" fmla="*/ 368756 h 536663"/>
              <a:gd name="connsiteX4" fmla="*/ 272440 w 275636"/>
              <a:gd name="connsiteY4" fmla="*/ 382736 h 536663"/>
              <a:gd name="connsiteX5" fmla="*/ 137401 w 275636"/>
              <a:gd name="connsiteY5" fmla="*/ 536507 h 536663"/>
              <a:gd name="connsiteX6" fmla="*/ 2501 w 275636"/>
              <a:gd name="connsiteY6" fmla="*/ 382736 h 536663"/>
              <a:gd name="connsiteX7" fmla="*/ 5884 w 275636"/>
              <a:gd name="connsiteY7" fmla="*/ 363262 h 536663"/>
              <a:gd name="connsiteX8" fmla="*/ 12426 w 275636"/>
              <a:gd name="connsiteY8" fmla="*/ 360788 h 536663"/>
              <a:gd name="connsiteX9" fmla="*/ 74913 w 275636"/>
              <a:gd name="connsiteY9" fmla="*/ 360788 h 536663"/>
              <a:gd name="connsiteX10" fmla="*/ 74913 w 275636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5636" h="536663">
                <a:moveTo>
                  <a:pt x="200028" y="-156"/>
                </a:moveTo>
                <a:lnTo>
                  <a:pt x="200028" y="360928"/>
                </a:lnTo>
                <a:lnTo>
                  <a:pt x="262515" y="360928"/>
                </a:lnTo>
                <a:cubicBezTo>
                  <a:pt x="267701" y="360872"/>
                  <a:pt x="272398" y="363975"/>
                  <a:pt x="274397" y="368756"/>
                </a:cubicBezTo>
                <a:cubicBezTo>
                  <a:pt x="276522" y="373397"/>
                  <a:pt x="275753" y="378850"/>
                  <a:pt x="272440" y="382736"/>
                </a:cubicBezTo>
                <a:lnTo>
                  <a:pt x="137401" y="536507"/>
                </a:lnTo>
                <a:lnTo>
                  <a:pt x="2501" y="382736"/>
                </a:lnTo>
                <a:cubicBezTo>
                  <a:pt x="-1945" y="376417"/>
                  <a:pt x="-435" y="367708"/>
                  <a:pt x="5884" y="363262"/>
                </a:cubicBezTo>
                <a:cubicBezTo>
                  <a:pt x="7813" y="361893"/>
                  <a:pt x="10078" y="361040"/>
                  <a:pt x="12426" y="360788"/>
                </a:cubicBezTo>
                <a:lnTo>
                  <a:pt x="74913" y="360788"/>
                </a:lnTo>
                <a:lnTo>
                  <a:pt x="74913" y="-156"/>
                </a:lnTo>
                <a:close/>
              </a:path>
            </a:pathLst>
          </a:custGeom>
          <a:solidFill>
            <a:schemeClr val="accent2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38B30A0-FAC9-0BD9-4EF1-250BF6B37671}"/>
              </a:ext>
            </a:extLst>
          </p:cNvPr>
          <p:cNvSpPr/>
          <p:nvPr/>
        </p:nvSpPr>
        <p:spPr>
          <a:xfrm>
            <a:off x="2846224" y="1948289"/>
            <a:ext cx="1806877" cy="1801728"/>
          </a:xfrm>
          <a:custGeom>
            <a:avLst/>
            <a:gdLst>
              <a:gd name="connsiteX0" fmla="*/ 1767486 w 1806877"/>
              <a:gd name="connsiteY0" fmla="*/ 488059 h 1801728"/>
              <a:gd name="connsiteX1" fmla="*/ 1693815 w 1806877"/>
              <a:gd name="connsiteY1" fmla="*/ 435637 h 1801728"/>
              <a:gd name="connsiteX2" fmla="*/ 1535011 w 1806877"/>
              <a:gd name="connsiteY2" fmla="*/ 376085 h 1801728"/>
              <a:gd name="connsiteX3" fmla="*/ 1431844 w 1806877"/>
              <a:gd name="connsiteY3" fmla="*/ 272918 h 1801728"/>
              <a:gd name="connsiteX4" fmla="*/ 1372292 w 1806877"/>
              <a:gd name="connsiteY4" fmla="*/ 114114 h 1801728"/>
              <a:gd name="connsiteX5" fmla="*/ 1145241 w 1806877"/>
              <a:gd name="connsiteY5" fmla="*/ 11171 h 1801728"/>
              <a:gd name="connsiteX6" fmla="*/ 1134645 w 1806877"/>
              <a:gd name="connsiteY6" fmla="*/ 15560 h 1801728"/>
              <a:gd name="connsiteX7" fmla="*/ 980174 w 1806877"/>
              <a:gd name="connsiteY7" fmla="*/ 85456 h 1801728"/>
              <a:gd name="connsiteX8" fmla="*/ 834371 w 1806877"/>
              <a:gd name="connsiteY8" fmla="*/ 85456 h 1801728"/>
              <a:gd name="connsiteX9" fmla="*/ 680599 w 1806877"/>
              <a:gd name="connsiteY9" fmla="*/ 15560 h 1801728"/>
              <a:gd name="connsiteX10" fmla="*/ 447341 w 1806877"/>
              <a:gd name="connsiteY10" fmla="*/ 103518 h 1801728"/>
              <a:gd name="connsiteX11" fmla="*/ 442951 w 1806877"/>
              <a:gd name="connsiteY11" fmla="*/ 114114 h 1801728"/>
              <a:gd name="connsiteX12" fmla="*/ 383260 w 1806877"/>
              <a:gd name="connsiteY12" fmla="*/ 272918 h 1801728"/>
              <a:gd name="connsiteX13" fmla="*/ 278975 w 1806877"/>
              <a:gd name="connsiteY13" fmla="*/ 376085 h 1801728"/>
              <a:gd name="connsiteX14" fmla="*/ 120031 w 1806877"/>
              <a:gd name="connsiteY14" fmla="*/ 435637 h 1801728"/>
              <a:gd name="connsiteX15" fmla="*/ 17912 w 1806877"/>
              <a:gd name="connsiteY15" fmla="*/ 663065 h 1801728"/>
              <a:gd name="connsiteX16" fmla="*/ 22176 w 1806877"/>
              <a:gd name="connsiteY16" fmla="*/ 673284 h 1801728"/>
              <a:gd name="connsiteX17" fmla="*/ 92072 w 1806877"/>
              <a:gd name="connsiteY17" fmla="*/ 827755 h 1801728"/>
              <a:gd name="connsiteX18" fmla="*/ 92072 w 1806877"/>
              <a:gd name="connsiteY18" fmla="*/ 973558 h 1801728"/>
              <a:gd name="connsiteX19" fmla="*/ 22176 w 1806877"/>
              <a:gd name="connsiteY19" fmla="*/ 1127330 h 1801728"/>
              <a:gd name="connsiteX20" fmla="*/ 7218 w 1806877"/>
              <a:gd name="connsiteY20" fmla="*/ 1216518 h 1801728"/>
              <a:gd name="connsiteX21" fmla="*/ -51 w 1806877"/>
              <a:gd name="connsiteY21" fmla="*/ 1219593 h 1801728"/>
              <a:gd name="connsiteX22" fmla="*/ 19800 w 1806877"/>
              <a:gd name="connsiteY22" fmla="*/ 1267682 h 1801728"/>
              <a:gd name="connsiteX23" fmla="*/ 120730 w 1806877"/>
              <a:gd name="connsiteY23" fmla="*/ 1365537 h 1801728"/>
              <a:gd name="connsiteX24" fmla="*/ 278975 w 1806877"/>
              <a:gd name="connsiteY24" fmla="*/ 1425927 h 1801728"/>
              <a:gd name="connsiteX25" fmla="*/ 382002 w 1806877"/>
              <a:gd name="connsiteY25" fmla="*/ 1528954 h 1801728"/>
              <a:gd name="connsiteX26" fmla="*/ 441693 w 1806877"/>
              <a:gd name="connsiteY26" fmla="*/ 1687898 h 1801728"/>
              <a:gd name="connsiteX27" fmla="*/ 669122 w 1806877"/>
              <a:gd name="connsiteY27" fmla="*/ 1790016 h 1801728"/>
              <a:gd name="connsiteX28" fmla="*/ 679341 w 1806877"/>
              <a:gd name="connsiteY28" fmla="*/ 1785753 h 1801728"/>
              <a:gd name="connsiteX29" fmla="*/ 833113 w 1806877"/>
              <a:gd name="connsiteY29" fmla="*/ 1715857 h 1801728"/>
              <a:gd name="connsiteX30" fmla="*/ 978916 w 1806877"/>
              <a:gd name="connsiteY30" fmla="*/ 1715857 h 1801728"/>
              <a:gd name="connsiteX31" fmla="*/ 1133387 w 1806877"/>
              <a:gd name="connsiteY31" fmla="*/ 1785753 h 1801728"/>
              <a:gd name="connsiteX32" fmla="*/ 1366770 w 1806877"/>
              <a:gd name="connsiteY32" fmla="*/ 1698131 h 1801728"/>
              <a:gd name="connsiteX33" fmla="*/ 1371034 w 1806877"/>
              <a:gd name="connsiteY33" fmla="*/ 1687898 h 1801728"/>
              <a:gd name="connsiteX34" fmla="*/ 1430586 w 1806877"/>
              <a:gd name="connsiteY34" fmla="*/ 1528954 h 1801728"/>
              <a:gd name="connsiteX35" fmla="*/ 1533613 w 1806877"/>
              <a:gd name="connsiteY35" fmla="*/ 1425927 h 1801728"/>
              <a:gd name="connsiteX36" fmla="*/ 1692557 w 1806877"/>
              <a:gd name="connsiteY36" fmla="*/ 1366235 h 1801728"/>
              <a:gd name="connsiteX37" fmla="*/ 1795500 w 1806877"/>
              <a:gd name="connsiteY37" fmla="*/ 1139184 h 1801728"/>
              <a:gd name="connsiteX38" fmla="*/ 1791111 w 1806877"/>
              <a:gd name="connsiteY38" fmla="*/ 1128588 h 1801728"/>
              <a:gd name="connsiteX39" fmla="*/ 1721214 w 1806877"/>
              <a:gd name="connsiteY39" fmla="*/ 974816 h 1801728"/>
              <a:gd name="connsiteX40" fmla="*/ 1721214 w 1806877"/>
              <a:gd name="connsiteY40" fmla="*/ 829013 h 1801728"/>
              <a:gd name="connsiteX41" fmla="*/ 1791111 w 1806877"/>
              <a:gd name="connsiteY41" fmla="*/ 674542 h 1801728"/>
              <a:gd name="connsiteX42" fmla="*/ 1793487 w 1806877"/>
              <a:gd name="connsiteY42" fmla="*/ 534750 h 1801728"/>
              <a:gd name="connsiteX43" fmla="*/ 1774755 w 1806877"/>
              <a:gd name="connsiteY43" fmla="*/ 484983 h 180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6877" h="1801728">
                <a:moveTo>
                  <a:pt x="1767486" y="488059"/>
                </a:moveTo>
                <a:cubicBezTo>
                  <a:pt x="1747872" y="464504"/>
                  <a:pt x="1722500" y="446443"/>
                  <a:pt x="1693815" y="435637"/>
                </a:cubicBezTo>
                <a:lnTo>
                  <a:pt x="1535011" y="376085"/>
                </a:lnTo>
                <a:cubicBezTo>
                  <a:pt x="1487341" y="358192"/>
                  <a:pt x="1449737" y="320587"/>
                  <a:pt x="1431844" y="272918"/>
                </a:cubicBezTo>
                <a:lnTo>
                  <a:pt x="1372292" y="114114"/>
                </a:lnTo>
                <a:cubicBezTo>
                  <a:pt x="1338015" y="22997"/>
                  <a:pt x="1236372" y="-23093"/>
                  <a:pt x="1145241" y="11171"/>
                </a:cubicBezTo>
                <a:cubicBezTo>
                  <a:pt x="1141662" y="12527"/>
                  <a:pt x="1138126" y="13981"/>
                  <a:pt x="1134645" y="15560"/>
                </a:cubicBezTo>
                <a:lnTo>
                  <a:pt x="980174" y="85456"/>
                </a:lnTo>
                <a:cubicBezTo>
                  <a:pt x="933833" y="106425"/>
                  <a:pt x="880712" y="106425"/>
                  <a:pt x="834371" y="85456"/>
                </a:cubicBezTo>
                <a:lnTo>
                  <a:pt x="680599" y="15560"/>
                </a:lnTo>
                <a:cubicBezTo>
                  <a:pt x="591901" y="-24560"/>
                  <a:pt x="487461" y="14819"/>
                  <a:pt x="447341" y="103518"/>
                </a:cubicBezTo>
                <a:cubicBezTo>
                  <a:pt x="445761" y="106998"/>
                  <a:pt x="444294" y="110535"/>
                  <a:pt x="442951" y="114114"/>
                </a:cubicBezTo>
                <a:lnTo>
                  <a:pt x="383260" y="272918"/>
                </a:lnTo>
                <a:cubicBezTo>
                  <a:pt x="365157" y="320839"/>
                  <a:pt x="327077" y="358499"/>
                  <a:pt x="278975" y="376085"/>
                </a:cubicBezTo>
                <a:lnTo>
                  <a:pt x="120031" y="435637"/>
                </a:lnTo>
                <a:cubicBezTo>
                  <a:pt x="29026" y="470235"/>
                  <a:pt x="-16686" y="572060"/>
                  <a:pt x="17912" y="663065"/>
                </a:cubicBezTo>
                <a:cubicBezTo>
                  <a:pt x="19227" y="666504"/>
                  <a:pt x="20652" y="669915"/>
                  <a:pt x="22176" y="673284"/>
                </a:cubicBezTo>
                <a:lnTo>
                  <a:pt x="92072" y="827755"/>
                </a:lnTo>
                <a:cubicBezTo>
                  <a:pt x="113181" y="874068"/>
                  <a:pt x="113181" y="927245"/>
                  <a:pt x="92072" y="973558"/>
                </a:cubicBezTo>
                <a:lnTo>
                  <a:pt x="22176" y="1127330"/>
                </a:lnTo>
                <a:cubicBezTo>
                  <a:pt x="9567" y="1155275"/>
                  <a:pt x="4422" y="1186001"/>
                  <a:pt x="7218" y="1216518"/>
                </a:cubicBezTo>
                <a:lnTo>
                  <a:pt x="-51" y="1219593"/>
                </a:lnTo>
                <a:lnTo>
                  <a:pt x="19800" y="1267682"/>
                </a:lnTo>
                <a:cubicBezTo>
                  <a:pt x="38434" y="1312877"/>
                  <a:pt x="74976" y="1348314"/>
                  <a:pt x="120730" y="1365537"/>
                </a:cubicBezTo>
                <a:lnTo>
                  <a:pt x="278975" y="1425927"/>
                </a:lnTo>
                <a:cubicBezTo>
                  <a:pt x="326616" y="1443722"/>
                  <a:pt x="364206" y="1481312"/>
                  <a:pt x="382002" y="1528954"/>
                </a:cubicBezTo>
                <a:lnTo>
                  <a:pt x="441693" y="1687898"/>
                </a:lnTo>
                <a:cubicBezTo>
                  <a:pt x="476292" y="1778903"/>
                  <a:pt x="578117" y="1824615"/>
                  <a:pt x="669122" y="1790016"/>
                </a:cubicBezTo>
                <a:cubicBezTo>
                  <a:pt x="672561" y="1788702"/>
                  <a:pt x="675971" y="1787277"/>
                  <a:pt x="679341" y="1785753"/>
                </a:cubicBezTo>
                <a:lnTo>
                  <a:pt x="833113" y="1715857"/>
                </a:lnTo>
                <a:cubicBezTo>
                  <a:pt x="879453" y="1694888"/>
                  <a:pt x="932575" y="1694888"/>
                  <a:pt x="978916" y="1715857"/>
                </a:cubicBezTo>
                <a:lnTo>
                  <a:pt x="1133387" y="1785753"/>
                </a:lnTo>
                <a:cubicBezTo>
                  <a:pt x="1222029" y="1825999"/>
                  <a:pt x="1326524" y="1786773"/>
                  <a:pt x="1366770" y="1698131"/>
                </a:cubicBezTo>
                <a:cubicBezTo>
                  <a:pt x="1368294" y="1694762"/>
                  <a:pt x="1369720" y="1691351"/>
                  <a:pt x="1371034" y="1687898"/>
                </a:cubicBezTo>
                <a:lnTo>
                  <a:pt x="1430586" y="1528954"/>
                </a:lnTo>
                <a:cubicBezTo>
                  <a:pt x="1448437" y="1481341"/>
                  <a:pt x="1485999" y="1443778"/>
                  <a:pt x="1533613" y="1425927"/>
                </a:cubicBezTo>
                <a:lnTo>
                  <a:pt x="1692557" y="1366235"/>
                </a:lnTo>
                <a:cubicBezTo>
                  <a:pt x="1783673" y="1331958"/>
                  <a:pt x="1829763" y="1230315"/>
                  <a:pt x="1795500" y="1139184"/>
                </a:cubicBezTo>
                <a:cubicBezTo>
                  <a:pt x="1794144" y="1135606"/>
                  <a:pt x="1792690" y="1132069"/>
                  <a:pt x="1791111" y="1128588"/>
                </a:cubicBezTo>
                <a:lnTo>
                  <a:pt x="1721214" y="974816"/>
                </a:lnTo>
                <a:cubicBezTo>
                  <a:pt x="1700105" y="928503"/>
                  <a:pt x="1700105" y="875326"/>
                  <a:pt x="1721214" y="829013"/>
                </a:cubicBezTo>
                <a:lnTo>
                  <a:pt x="1791111" y="674542"/>
                </a:lnTo>
                <a:cubicBezTo>
                  <a:pt x="1811143" y="630270"/>
                  <a:pt x="1811995" y="579679"/>
                  <a:pt x="1793487" y="534750"/>
                </a:cubicBezTo>
                <a:lnTo>
                  <a:pt x="1774755" y="4849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A437DA6-6C6E-525A-A962-FEEA497AFE64}"/>
              </a:ext>
            </a:extLst>
          </p:cNvPr>
          <p:cNvSpPr/>
          <p:nvPr/>
        </p:nvSpPr>
        <p:spPr>
          <a:xfrm>
            <a:off x="2792523" y="1888766"/>
            <a:ext cx="1921627" cy="1921359"/>
          </a:xfrm>
          <a:custGeom>
            <a:avLst/>
            <a:gdLst>
              <a:gd name="connsiteX0" fmla="*/ 1865640 w 1921627"/>
              <a:gd name="connsiteY0" fmla="*/ 831781 h 1921359"/>
              <a:gd name="connsiteX1" fmla="*/ 1874181 w 1921627"/>
              <a:gd name="connsiteY1" fmla="*/ 1080737 h 1921359"/>
              <a:gd name="connsiteX2" fmla="*/ 1865640 w 1921627"/>
              <a:gd name="connsiteY2" fmla="*/ 1089279 h 1921359"/>
              <a:gd name="connsiteX3" fmla="*/ 1741644 w 1921627"/>
              <a:gd name="connsiteY3" fmla="*/ 1205167 h 1921359"/>
              <a:gd name="connsiteX4" fmla="*/ 1685727 w 1921627"/>
              <a:gd name="connsiteY4" fmla="*/ 1339787 h 1921359"/>
              <a:gd name="connsiteX5" fmla="*/ 1691459 w 1921627"/>
              <a:gd name="connsiteY5" fmla="*/ 1509355 h 1921359"/>
              <a:gd name="connsiteX6" fmla="*/ 1520800 w 1921627"/>
              <a:gd name="connsiteY6" fmla="*/ 1691085 h 1921359"/>
              <a:gd name="connsiteX7" fmla="*/ 1509728 w 1921627"/>
              <a:gd name="connsiteY7" fmla="*/ 1691085 h 1921359"/>
              <a:gd name="connsiteX8" fmla="*/ 1340160 w 1921627"/>
              <a:gd name="connsiteY8" fmla="*/ 1685354 h 1921359"/>
              <a:gd name="connsiteX9" fmla="*/ 1205400 w 1921627"/>
              <a:gd name="connsiteY9" fmla="*/ 1741271 h 1921359"/>
              <a:gd name="connsiteX10" fmla="*/ 1089512 w 1921627"/>
              <a:gd name="connsiteY10" fmla="*/ 1865267 h 1921359"/>
              <a:gd name="connsiteX11" fmla="*/ 840555 w 1921627"/>
              <a:gd name="connsiteY11" fmla="*/ 1873808 h 1921359"/>
              <a:gd name="connsiteX12" fmla="*/ 832014 w 1921627"/>
              <a:gd name="connsiteY12" fmla="*/ 1865267 h 1921359"/>
              <a:gd name="connsiteX13" fmla="*/ 716126 w 1921627"/>
              <a:gd name="connsiteY13" fmla="*/ 1741271 h 1921359"/>
              <a:gd name="connsiteX14" fmla="*/ 581506 w 1921627"/>
              <a:gd name="connsiteY14" fmla="*/ 1685354 h 1921359"/>
              <a:gd name="connsiteX15" fmla="*/ 411798 w 1921627"/>
              <a:gd name="connsiteY15" fmla="*/ 1691085 h 1921359"/>
              <a:gd name="connsiteX16" fmla="*/ 230068 w 1921627"/>
              <a:gd name="connsiteY16" fmla="*/ 1520427 h 1921359"/>
              <a:gd name="connsiteX17" fmla="*/ 230068 w 1921627"/>
              <a:gd name="connsiteY17" fmla="*/ 1509355 h 1921359"/>
              <a:gd name="connsiteX18" fmla="*/ 235799 w 1921627"/>
              <a:gd name="connsiteY18" fmla="*/ 1339787 h 1921359"/>
              <a:gd name="connsiteX19" fmla="*/ 179882 w 1921627"/>
              <a:gd name="connsiteY19" fmla="*/ 1205167 h 1921359"/>
              <a:gd name="connsiteX20" fmla="*/ 55886 w 1921627"/>
              <a:gd name="connsiteY20" fmla="*/ 1089279 h 1921359"/>
              <a:gd name="connsiteX21" fmla="*/ 47345 w 1921627"/>
              <a:gd name="connsiteY21" fmla="*/ 840322 h 1921359"/>
              <a:gd name="connsiteX22" fmla="*/ 55886 w 1921627"/>
              <a:gd name="connsiteY22" fmla="*/ 831781 h 1921359"/>
              <a:gd name="connsiteX23" fmla="*/ 179882 w 1921627"/>
              <a:gd name="connsiteY23" fmla="*/ 715893 h 1921359"/>
              <a:gd name="connsiteX24" fmla="*/ 235799 w 1921627"/>
              <a:gd name="connsiteY24" fmla="*/ 581133 h 1921359"/>
              <a:gd name="connsiteX25" fmla="*/ 230068 w 1921627"/>
              <a:gd name="connsiteY25" fmla="*/ 411565 h 1921359"/>
              <a:gd name="connsiteX26" fmla="*/ 400726 w 1921627"/>
              <a:gd name="connsiteY26" fmla="*/ 229834 h 1921359"/>
              <a:gd name="connsiteX27" fmla="*/ 411798 w 1921627"/>
              <a:gd name="connsiteY27" fmla="*/ 229834 h 1921359"/>
              <a:gd name="connsiteX28" fmla="*/ 581506 w 1921627"/>
              <a:gd name="connsiteY28" fmla="*/ 235566 h 1921359"/>
              <a:gd name="connsiteX29" fmla="*/ 716126 w 1921627"/>
              <a:gd name="connsiteY29" fmla="*/ 179649 h 1921359"/>
              <a:gd name="connsiteX30" fmla="*/ 832014 w 1921627"/>
              <a:gd name="connsiteY30" fmla="*/ 55653 h 1921359"/>
              <a:gd name="connsiteX31" fmla="*/ 1081376 w 1921627"/>
              <a:gd name="connsiteY31" fmla="*/ 47517 h 1921359"/>
              <a:gd name="connsiteX32" fmla="*/ 1089512 w 1921627"/>
              <a:gd name="connsiteY32" fmla="*/ 55653 h 1921359"/>
              <a:gd name="connsiteX33" fmla="*/ 1205400 w 1921627"/>
              <a:gd name="connsiteY33" fmla="*/ 179649 h 1921359"/>
              <a:gd name="connsiteX34" fmla="*/ 1340160 w 1921627"/>
              <a:gd name="connsiteY34" fmla="*/ 235566 h 1921359"/>
              <a:gd name="connsiteX35" fmla="*/ 1509728 w 1921627"/>
              <a:gd name="connsiteY35" fmla="*/ 229834 h 1921359"/>
              <a:gd name="connsiteX36" fmla="*/ 1691459 w 1921627"/>
              <a:gd name="connsiteY36" fmla="*/ 400493 h 1921359"/>
              <a:gd name="connsiteX37" fmla="*/ 1691459 w 1921627"/>
              <a:gd name="connsiteY37" fmla="*/ 411565 h 1921359"/>
              <a:gd name="connsiteX38" fmla="*/ 1685727 w 1921627"/>
              <a:gd name="connsiteY38" fmla="*/ 581133 h 1921359"/>
              <a:gd name="connsiteX39" fmla="*/ 1741644 w 1921627"/>
              <a:gd name="connsiteY39" fmla="*/ 715893 h 192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627" h="1921359">
                <a:moveTo>
                  <a:pt x="1865640" y="831781"/>
                </a:moveTo>
                <a:cubicBezTo>
                  <a:pt x="1936752" y="898168"/>
                  <a:pt x="1940568" y="1009625"/>
                  <a:pt x="1874181" y="1080737"/>
                </a:cubicBezTo>
                <a:cubicBezTo>
                  <a:pt x="1871441" y="1083673"/>
                  <a:pt x="1868589" y="1086525"/>
                  <a:pt x="1865640" y="1089279"/>
                </a:cubicBezTo>
                <a:lnTo>
                  <a:pt x="1741644" y="1205167"/>
                </a:lnTo>
                <a:cubicBezTo>
                  <a:pt x="1704473" y="1239877"/>
                  <a:pt x="1684091" y="1288944"/>
                  <a:pt x="1685727" y="1339787"/>
                </a:cubicBezTo>
                <a:lnTo>
                  <a:pt x="1691459" y="1509355"/>
                </a:lnTo>
                <a:cubicBezTo>
                  <a:pt x="1694520" y="1606665"/>
                  <a:pt x="1618109" y="1688024"/>
                  <a:pt x="1520800" y="1691085"/>
                </a:cubicBezTo>
                <a:cubicBezTo>
                  <a:pt x="1517109" y="1691197"/>
                  <a:pt x="1513419" y="1691197"/>
                  <a:pt x="1509728" y="1691085"/>
                </a:cubicBezTo>
                <a:lnTo>
                  <a:pt x="1340160" y="1685354"/>
                </a:lnTo>
                <a:cubicBezTo>
                  <a:pt x="1289275" y="1683676"/>
                  <a:pt x="1240152" y="1704058"/>
                  <a:pt x="1205400" y="1741271"/>
                </a:cubicBezTo>
                <a:lnTo>
                  <a:pt x="1089512" y="1865267"/>
                </a:lnTo>
                <a:cubicBezTo>
                  <a:pt x="1023124" y="1936379"/>
                  <a:pt x="911668" y="1940196"/>
                  <a:pt x="840555" y="1873808"/>
                </a:cubicBezTo>
                <a:cubicBezTo>
                  <a:pt x="837620" y="1871068"/>
                  <a:pt x="834768" y="1868216"/>
                  <a:pt x="832014" y="1865267"/>
                </a:cubicBezTo>
                <a:lnTo>
                  <a:pt x="716126" y="1741271"/>
                </a:lnTo>
                <a:cubicBezTo>
                  <a:pt x="681430" y="1704072"/>
                  <a:pt x="632349" y="1683676"/>
                  <a:pt x="581506" y="1685354"/>
                </a:cubicBezTo>
                <a:lnTo>
                  <a:pt x="411798" y="1691085"/>
                </a:lnTo>
                <a:cubicBezTo>
                  <a:pt x="314488" y="1694147"/>
                  <a:pt x="233129" y="1617736"/>
                  <a:pt x="230068" y="1520427"/>
                </a:cubicBezTo>
                <a:cubicBezTo>
                  <a:pt x="229956" y="1516736"/>
                  <a:pt x="229956" y="1513046"/>
                  <a:pt x="230068" y="1509355"/>
                </a:cubicBezTo>
                <a:lnTo>
                  <a:pt x="235799" y="1339787"/>
                </a:lnTo>
                <a:cubicBezTo>
                  <a:pt x="237491" y="1288944"/>
                  <a:pt x="217095" y="1239849"/>
                  <a:pt x="179882" y="1205167"/>
                </a:cubicBezTo>
                <a:lnTo>
                  <a:pt x="55886" y="1089279"/>
                </a:lnTo>
                <a:cubicBezTo>
                  <a:pt x="-15226" y="1022891"/>
                  <a:pt x="-19043" y="911435"/>
                  <a:pt x="47345" y="840322"/>
                </a:cubicBezTo>
                <a:cubicBezTo>
                  <a:pt x="50085" y="837387"/>
                  <a:pt x="52937" y="834535"/>
                  <a:pt x="55886" y="831781"/>
                </a:cubicBezTo>
                <a:lnTo>
                  <a:pt x="179882" y="715893"/>
                </a:lnTo>
                <a:cubicBezTo>
                  <a:pt x="217095" y="681140"/>
                  <a:pt x="237477" y="632017"/>
                  <a:pt x="235799" y="581133"/>
                </a:cubicBezTo>
                <a:lnTo>
                  <a:pt x="230068" y="411565"/>
                </a:lnTo>
                <a:cubicBezTo>
                  <a:pt x="227006" y="314255"/>
                  <a:pt x="303417" y="232896"/>
                  <a:pt x="400726" y="229834"/>
                </a:cubicBezTo>
                <a:cubicBezTo>
                  <a:pt x="404417" y="229722"/>
                  <a:pt x="408107" y="229722"/>
                  <a:pt x="411798" y="229834"/>
                </a:cubicBezTo>
                <a:lnTo>
                  <a:pt x="581506" y="235566"/>
                </a:lnTo>
                <a:cubicBezTo>
                  <a:pt x="632362" y="237299"/>
                  <a:pt x="681471" y="216903"/>
                  <a:pt x="716126" y="179649"/>
                </a:cubicBezTo>
                <a:lnTo>
                  <a:pt x="832014" y="55653"/>
                </a:lnTo>
                <a:cubicBezTo>
                  <a:pt x="898625" y="-15460"/>
                  <a:pt x="1010264" y="-19094"/>
                  <a:pt x="1081376" y="47517"/>
                </a:cubicBezTo>
                <a:cubicBezTo>
                  <a:pt x="1084172" y="50145"/>
                  <a:pt x="1086884" y="52857"/>
                  <a:pt x="1089512" y="55653"/>
                </a:cubicBezTo>
                <a:lnTo>
                  <a:pt x="1205400" y="179649"/>
                </a:lnTo>
                <a:cubicBezTo>
                  <a:pt x="1240110" y="216903"/>
                  <a:pt x="1289261" y="237299"/>
                  <a:pt x="1340160" y="235566"/>
                </a:cubicBezTo>
                <a:lnTo>
                  <a:pt x="1509728" y="229834"/>
                </a:lnTo>
                <a:cubicBezTo>
                  <a:pt x="1607038" y="226773"/>
                  <a:pt x="1688397" y="303183"/>
                  <a:pt x="1691459" y="400493"/>
                </a:cubicBezTo>
                <a:cubicBezTo>
                  <a:pt x="1691570" y="404184"/>
                  <a:pt x="1691570" y="407874"/>
                  <a:pt x="1691459" y="411565"/>
                </a:cubicBezTo>
                <a:lnTo>
                  <a:pt x="1685727" y="581133"/>
                </a:lnTo>
                <a:cubicBezTo>
                  <a:pt x="1684119" y="632003"/>
                  <a:pt x="1704501" y="681098"/>
                  <a:pt x="1741644" y="715893"/>
                </a:cubicBezTo>
                <a:close/>
              </a:path>
            </a:pathLst>
          </a:custGeom>
          <a:solidFill>
            <a:schemeClr val="accent2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FD022B-970F-26FC-F63A-08C6F612A685}"/>
              </a:ext>
            </a:extLst>
          </p:cNvPr>
          <p:cNvSpPr/>
          <p:nvPr/>
        </p:nvSpPr>
        <p:spPr>
          <a:xfrm>
            <a:off x="5959791" y="3607686"/>
            <a:ext cx="276301" cy="536663"/>
          </a:xfrm>
          <a:custGeom>
            <a:avLst/>
            <a:gdLst>
              <a:gd name="connsiteX0" fmla="*/ 200972 w 276301"/>
              <a:gd name="connsiteY0" fmla="*/ -156 h 536663"/>
              <a:gd name="connsiteX1" fmla="*/ 200972 w 276301"/>
              <a:gd name="connsiteY1" fmla="*/ 360928 h 536663"/>
              <a:gd name="connsiteX2" fmla="*/ 263180 w 276301"/>
              <a:gd name="connsiteY2" fmla="*/ 360928 h 536663"/>
              <a:gd name="connsiteX3" fmla="*/ 275062 w 276301"/>
              <a:gd name="connsiteY3" fmla="*/ 368756 h 536663"/>
              <a:gd name="connsiteX4" fmla="*/ 273105 w 276301"/>
              <a:gd name="connsiteY4" fmla="*/ 382736 h 536663"/>
              <a:gd name="connsiteX5" fmla="*/ 138066 w 276301"/>
              <a:gd name="connsiteY5" fmla="*/ 536507 h 536663"/>
              <a:gd name="connsiteX6" fmla="*/ 3166 w 276301"/>
              <a:gd name="connsiteY6" fmla="*/ 382736 h 536663"/>
              <a:gd name="connsiteX7" fmla="*/ 4564 w 276301"/>
              <a:gd name="connsiteY7" fmla="*/ 364003 h 536663"/>
              <a:gd name="connsiteX8" fmla="*/ 13091 w 276301"/>
              <a:gd name="connsiteY8" fmla="*/ 360788 h 536663"/>
              <a:gd name="connsiteX9" fmla="*/ 75578 w 276301"/>
              <a:gd name="connsiteY9" fmla="*/ 360788 h 536663"/>
              <a:gd name="connsiteX10" fmla="*/ 75578 w 276301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301" h="536663">
                <a:moveTo>
                  <a:pt x="200972" y="-156"/>
                </a:moveTo>
                <a:lnTo>
                  <a:pt x="200972" y="360928"/>
                </a:lnTo>
                <a:lnTo>
                  <a:pt x="263180" y="360928"/>
                </a:lnTo>
                <a:cubicBezTo>
                  <a:pt x="268352" y="360914"/>
                  <a:pt x="273035" y="363989"/>
                  <a:pt x="275062" y="368756"/>
                </a:cubicBezTo>
                <a:cubicBezTo>
                  <a:pt x="277187" y="373397"/>
                  <a:pt x="276418" y="378850"/>
                  <a:pt x="273105" y="382736"/>
                </a:cubicBezTo>
                <a:lnTo>
                  <a:pt x="138066" y="536507"/>
                </a:lnTo>
                <a:lnTo>
                  <a:pt x="3166" y="382736"/>
                </a:lnTo>
                <a:cubicBezTo>
                  <a:pt x="-1615" y="377186"/>
                  <a:pt x="-1000" y="368798"/>
                  <a:pt x="4564" y="364003"/>
                </a:cubicBezTo>
                <a:cubicBezTo>
                  <a:pt x="6940" y="361963"/>
                  <a:pt x="9960" y="360816"/>
                  <a:pt x="13091" y="360788"/>
                </a:cubicBezTo>
                <a:lnTo>
                  <a:pt x="75578" y="360788"/>
                </a:lnTo>
                <a:lnTo>
                  <a:pt x="75578" y="-156"/>
                </a:lnTo>
                <a:close/>
              </a:path>
            </a:pathLst>
          </a:custGeom>
          <a:solidFill>
            <a:schemeClr val="accent4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ADA5DFF-7FD8-1EF0-9739-D6CBD9607B94}"/>
              </a:ext>
            </a:extLst>
          </p:cNvPr>
          <p:cNvSpPr/>
          <p:nvPr/>
        </p:nvSpPr>
        <p:spPr>
          <a:xfrm>
            <a:off x="5190794" y="1948192"/>
            <a:ext cx="1808554" cy="1801624"/>
          </a:xfrm>
          <a:custGeom>
            <a:avLst/>
            <a:gdLst>
              <a:gd name="connsiteX0" fmla="*/ 1767905 w 1808554"/>
              <a:gd name="connsiteY0" fmla="*/ 488156 h 1801624"/>
              <a:gd name="connsiteX1" fmla="*/ 1694374 w 1808554"/>
              <a:gd name="connsiteY1" fmla="*/ 435734 h 1801624"/>
              <a:gd name="connsiteX2" fmla="*/ 1535430 w 1808554"/>
              <a:gd name="connsiteY2" fmla="*/ 376182 h 1801624"/>
              <a:gd name="connsiteX3" fmla="*/ 1432403 w 1808554"/>
              <a:gd name="connsiteY3" fmla="*/ 273016 h 1801624"/>
              <a:gd name="connsiteX4" fmla="*/ 1372711 w 1808554"/>
              <a:gd name="connsiteY4" fmla="*/ 114211 h 1801624"/>
              <a:gd name="connsiteX5" fmla="*/ 1145926 w 1808554"/>
              <a:gd name="connsiteY5" fmla="*/ 11156 h 1801624"/>
              <a:gd name="connsiteX6" fmla="*/ 1135064 w 1808554"/>
              <a:gd name="connsiteY6" fmla="*/ 15657 h 1801624"/>
              <a:gd name="connsiteX7" fmla="*/ 980453 w 1808554"/>
              <a:gd name="connsiteY7" fmla="*/ 85554 h 1801624"/>
              <a:gd name="connsiteX8" fmla="*/ 834650 w 1808554"/>
              <a:gd name="connsiteY8" fmla="*/ 85554 h 1801624"/>
              <a:gd name="connsiteX9" fmla="*/ 680179 w 1808554"/>
              <a:gd name="connsiteY9" fmla="*/ 15657 h 1801624"/>
              <a:gd name="connsiteX10" fmla="*/ 447131 w 1808554"/>
              <a:gd name="connsiteY10" fmla="*/ 103084 h 1801624"/>
              <a:gd name="connsiteX11" fmla="*/ 442532 w 1808554"/>
              <a:gd name="connsiteY11" fmla="*/ 114211 h 1801624"/>
              <a:gd name="connsiteX12" fmla="*/ 382840 w 1808554"/>
              <a:gd name="connsiteY12" fmla="*/ 273016 h 1801624"/>
              <a:gd name="connsiteX13" fmla="*/ 279813 w 1808554"/>
              <a:gd name="connsiteY13" fmla="*/ 376182 h 1801624"/>
              <a:gd name="connsiteX14" fmla="*/ 120869 w 1808554"/>
              <a:gd name="connsiteY14" fmla="*/ 435734 h 1801624"/>
              <a:gd name="connsiteX15" fmla="*/ 17926 w 1808554"/>
              <a:gd name="connsiteY15" fmla="*/ 662785 h 1801624"/>
              <a:gd name="connsiteX16" fmla="*/ 22316 w 1808554"/>
              <a:gd name="connsiteY16" fmla="*/ 673381 h 1801624"/>
              <a:gd name="connsiteX17" fmla="*/ 92212 w 1808554"/>
              <a:gd name="connsiteY17" fmla="*/ 827852 h 1801624"/>
              <a:gd name="connsiteX18" fmla="*/ 92212 w 1808554"/>
              <a:gd name="connsiteY18" fmla="*/ 973656 h 1801624"/>
              <a:gd name="connsiteX19" fmla="*/ 22316 w 1808554"/>
              <a:gd name="connsiteY19" fmla="*/ 1127427 h 1801624"/>
              <a:gd name="connsiteX20" fmla="*/ 7358 w 1808554"/>
              <a:gd name="connsiteY20" fmla="*/ 1216615 h 1801624"/>
              <a:gd name="connsiteX21" fmla="*/ -51 w 1808554"/>
              <a:gd name="connsiteY21" fmla="*/ 1219690 h 1801624"/>
              <a:gd name="connsiteX22" fmla="*/ 19939 w 1808554"/>
              <a:gd name="connsiteY22" fmla="*/ 1267779 h 1801624"/>
              <a:gd name="connsiteX23" fmla="*/ 120869 w 1808554"/>
              <a:gd name="connsiteY23" fmla="*/ 1365634 h 1801624"/>
              <a:gd name="connsiteX24" fmla="*/ 279813 w 1808554"/>
              <a:gd name="connsiteY24" fmla="*/ 1425186 h 1801624"/>
              <a:gd name="connsiteX25" fmla="*/ 382840 w 1808554"/>
              <a:gd name="connsiteY25" fmla="*/ 1528352 h 1801624"/>
              <a:gd name="connsiteX26" fmla="*/ 442392 w 1808554"/>
              <a:gd name="connsiteY26" fmla="*/ 1687157 h 1801624"/>
              <a:gd name="connsiteX27" fmla="*/ 669443 w 1808554"/>
              <a:gd name="connsiteY27" fmla="*/ 1790100 h 1801624"/>
              <a:gd name="connsiteX28" fmla="*/ 680039 w 1808554"/>
              <a:gd name="connsiteY28" fmla="*/ 1785710 h 1801624"/>
              <a:gd name="connsiteX29" fmla="*/ 834510 w 1808554"/>
              <a:gd name="connsiteY29" fmla="*/ 1715814 h 1801624"/>
              <a:gd name="connsiteX30" fmla="*/ 980314 w 1808554"/>
              <a:gd name="connsiteY30" fmla="*/ 1715814 h 1801624"/>
              <a:gd name="connsiteX31" fmla="*/ 1134924 w 1808554"/>
              <a:gd name="connsiteY31" fmla="*/ 1785710 h 1801624"/>
              <a:gd name="connsiteX32" fmla="*/ 1368070 w 1808554"/>
              <a:gd name="connsiteY32" fmla="*/ 1698019 h 1801624"/>
              <a:gd name="connsiteX33" fmla="*/ 1372572 w 1808554"/>
              <a:gd name="connsiteY33" fmla="*/ 1687157 h 1801624"/>
              <a:gd name="connsiteX34" fmla="*/ 1432263 w 1808554"/>
              <a:gd name="connsiteY34" fmla="*/ 1528352 h 1801624"/>
              <a:gd name="connsiteX35" fmla="*/ 1535290 w 1808554"/>
              <a:gd name="connsiteY35" fmla="*/ 1425186 h 1801624"/>
              <a:gd name="connsiteX36" fmla="*/ 1694234 w 1808554"/>
              <a:gd name="connsiteY36" fmla="*/ 1365634 h 1801624"/>
              <a:gd name="connsiteX37" fmla="*/ 1797177 w 1808554"/>
              <a:gd name="connsiteY37" fmla="*/ 1138583 h 1801624"/>
              <a:gd name="connsiteX38" fmla="*/ 1792788 w 1808554"/>
              <a:gd name="connsiteY38" fmla="*/ 1127987 h 1801624"/>
              <a:gd name="connsiteX39" fmla="*/ 1722892 w 1808554"/>
              <a:gd name="connsiteY39" fmla="*/ 974215 h 1801624"/>
              <a:gd name="connsiteX40" fmla="*/ 1722892 w 1808554"/>
              <a:gd name="connsiteY40" fmla="*/ 828411 h 1801624"/>
              <a:gd name="connsiteX41" fmla="*/ 1792788 w 1808554"/>
              <a:gd name="connsiteY41" fmla="*/ 673940 h 1801624"/>
              <a:gd name="connsiteX42" fmla="*/ 1795164 w 1808554"/>
              <a:gd name="connsiteY42" fmla="*/ 534148 h 1801624"/>
              <a:gd name="connsiteX43" fmla="*/ 1775174 w 1808554"/>
              <a:gd name="connsiteY43" fmla="*/ 485919 h 1801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8554" h="1801624">
                <a:moveTo>
                  <a:pt x="1767905" y="488156"/>
                </a:moveTo>
                <a:cubicBezTo>
                  <a:pt x="1748376" y="464573"/>
                  <a:pt x="1723031" y="446498"/>
                  <a:pt x="1694374" y="435734"/>
                </a:cubicBezTo>
                <a:lnTo>
                  <a:pt x="1535430" y="376182"/>
                </a:lnTo>
                <a:cubicBezTo>
                  <a:pt x="1487830" y="358247"/>
                  <a:pt x="1450282" y="320643"/>
                  <a:pt x="1432403" y="273016"/>
                </a:cubicBezTo>
                <a:lnTo>
                  <a:pt x="1372711" y="114211"/>
                </a:lnTo>
                <a:cubicBezTo>
                  <a:pt x="1338546" y="23136"/>
                  <a:pt x="1237015" y="-23009"/>
                  <a:pt x="1145926" y="11156"/>
                </a:cubicBezTo>
                <a:cubicBezTo>
                  <a:pt x="1142263" y="12540"/>
                  <a:pt x="1138629" y="14036"/>
                  <a:pt x="1135064" y="15657"/>
                </a:cubicBezTo>
                <a:lnTo>
                  <a:pt x="980453" y="85554"/>
                </a:lnTo>
                <a:cubicBezTo>
                  <a:pt x="934112" y="106523"/>
                  <a:pt x="880991" y="106523"/>
                  <a:pt x="834650" y="85554"/>
                </a:cubicBezTo>
                <a:lnTo>
                  <a:pt x="680179" y="15657"/>
                </a:lnTo>
                <a:cubicBezTo>
                  <a:pt x="591690" y="-24561"/>
                  <a:pt x="487349" y="14581"/>
                  <a:pt x="447131" y="103084"/>
                </a:cubicBezTo>
                <a:cubicBezTo>
                  <a:pt x="445482" y="106732"/>
                  <a:pt x="443944" y="110451"/>
                  <a:pt x="442532" y="114211"/>
                </a:cubicBezTo>
                <a:lnTo>
                  <a:pt x="382840" y="273016"/>
                </a:lnTo>
                <a:cubicBezTo>
                  <a:pt x="364961" y="320643"/>
                  <a:pt x="327413" y="358247"/>
                  <a:pt x="279813" y="376182"/>
                </a:cubicBezTo>
                <a:lnTo>
                  <a:pt x="120869" y="435734"/>
                </a:lnTo>
                <a:cubicBezTo>
                  <a:pt x="29753" y="470011"/>
                  <a:pt x="-16337" y="571654"/>
                  <a:pt x="17926" y="662785"/>
                </a:cubicBezTo>
                <a:cubicBezTo>
                  <a:pt x="19282" y="666364"/>
                  <a:pt x="20736" y="669900"/>
                  <a:pt x="22316" y="673381"/>
                </a:cubicBezTo>
                <a:lnTo>
                  <a:pt x="92212" y="827852"/>
                </a:lnTo>
                <a:cubicBezTo>
                  <a:pt x="113320" y="874165"/>
                  <a:pt x="113320" y="927342"/>
                  <a:pt x="92212" y="973656"/>
                </a:cubicBezTo>
                <a:lnTo>
                  <a:pt x="22316" y="1127427"/>
                </a:lnTo>
                <a:cubicBezTo>
                  <a:pt x="9706" y="1155372"/>
                  <a:pt x="4562" y="1186098"/>
                  <a:pt x="7358" y="1216615"/>
                </a:cubicBezTo>
                <a:lnTo>
                  <a:pt x="-51" y="1219690"/>
                </a:lnTo>
                <a:lnTo>
                  <a:pt x="19939" y="1267779"/>
                </a:lnTo>
                <a:cubicBezTo>
                  <a:pt x="38574" y="1312974"/>
                  <a:pt x="75115" y="1348412"/>
                  <a:pt x="120869" y="1365634"/>
                </a:cubicBezTo>
                <a:lnTo>
                  <a:pt x="279813" y="1425186"/>
                </a:lnTo>
                <a:cubicBezTo>
                  <a:pt x="327413" y="1443121"/>
                  <a:pt x="364961" y="1480725"/>
                  <a:pt x="382840" y="1528352"/>
                </a:cubicBezTo>
                <a:lnTo>
                  <a:pt x="442392" y="1687157"/>
                </a:lnTo>
                <a:cubicBezTo>
                  <a:pt x="476669" y="1778273"/>
                  <a:pt x="578312" y="1824363"/>
                  <a:pt x="669443" y="1790100"/>
                </a:cubicBezTo>
                <a:cubicBezTo>
                  <a:pt x="673022" y="1788744"/>
                  <a:pt x="676559" y="1787290"/>
                  <a:pt x="680039" y="1785710"/>
                </a:cubicBezTo>
                <a:lnTo>
                  <a:pt x="834510" y="1715814"/>
                </a:lnTo>
                <a:cubicBezTo>
                  <a:pt x="880851" y="1694845"/>
                  <a:pt x="933973" y="1694845"/>
                  <a:pt x="980314" y="1715814"/>
                </a:cubicBezTo>
                <a:lnTo>
                  <a:pt x="1134924" y="1785710"/>
                </a:lnTo>
                <a:cubicBezTo>
                  <a:pt x="1223525" y="1825873"/>
                  <a:pt x="1327908" y="1786619"/>
                  <a:pt x="1368070" y="1698019"/>
                </a:cubicBezTo>
                <a:cubicBezTo>
                  <a:pt x="1369692" y="1694454"/>
                  <a:pt x="1371188" y="1690833"/>
                  <a:pt x="1372572" y="1687157"/>
                </a:cubicBezTo>
                <a:lnTo>
                  <a:pt x="1432263" y="1528352"/>
                </a:lnTo>
                <a:cubicBezTo>
                  <a:pt x="1450086" y="1480697"/>
                  <a:pt x="1487663" y="1443079"/>
                  <a:pt x="1535290" y="1425186"/>
                </a:cubicBezTo>
                <a:lnTo>
                  <a:pt x="1694234" y="1365634"/>
                </a:lnTo>
                <a:cubicBezTo>
                  <a:pt x="1785351" y="1331357"/>
                  <a:pt x="1831440" y="1229714"/>
                  <a:pt x="1797177" y="1138583"/>
                </a:cubicBezTo>
                <a:cubicBezTo>
                  <a:pt x="1795821" y="1135004"/>
                  <a:pt x="1794367" y="1131467"/>
                  <a:pt x="1792788" y="1127987"/>
                </a:cubicBezTo>
                <a:lnTo>
                  <a:pt x="1722892" y="974215"/>
                </a:lnTo>
                <a:cubicBezTo>
                  <a:pt x="1701853" y="927887"/>
                  <a:pt x="1701853" y="874739"/>
                  <a:pt x="1722892" y="828411"/>
                </a:cubicBezTo>
                <a:lnTo>
                  <a:pt x="1792788" y="673940"/>
                </a:lnTo>
                <a:cubicBezTo>
                  <a:pt x="1812750" y="629654"/>
                  <a:pt x="1813603" y="579091"/>
                  <a:pt x="1795164" y="534148"/>
                </a:cubicBezTo>
                <a:lnTo>
                  <a:pt x="1775174" y="485919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17F8C72-EC50-3C73-B7E7-6FCA43DD792A}"/>
              </a:ext>
            </a:extLst>
          </p:cNvPr>
          <p:cNvSpPr/>
          <p:nvPr/>
        </p:nvSpPr>
        <p:spPr>
          <a:xfrm>
            <a:off x="5138492" y="1888766"/>
            <a:ext cx="1921488" cy="1921359"/>
          </a:xfrm>
          <a:custGeom>
            <a:avLst/>
            <a:gdLst>
              <a:gd name="connsiteX0" fmla="*/ 1508610 w 1921488"/>
              <a:gd name="connsiteY0" fmla="*/ 229415 h 1921359"/>
              <a:gd name="connsiteX1" fmla="*/ 1690340 w 1921488"/>
              <a:gd name="connsiteY1" fmla="*/ 400353 h 1921359"/>
              <a:gd name="connsiteX2" fmla="*/ 1690340 w 1921488"/>
              <a:gd name="connsiteY2" fmla="*/ 411145 h 1921359"/>
              <a:gd name="connsiteX3" fmla="*/ 1685587 w 1921488"/>
              <a:gd name="connsiteY3" fmla="*/ 581133 h 1921359"/>
              <a:gd name="connsiteX4" fmla="*/ 1741504 w 1921488"/>
              <a:gd name="connsiteY4" fmla="*/ 715893 h 1921359"/>
              <a:gd name="connsiteX5" fmla="*/ 1865500 w 1921488"/>
              <a:gd name="connsiteY5" fmla="*/ 831781 h 1921359"/>
              <a:gd name="connsiteX6" fmla="*/ 1874041 w 1921488"/>
              <a:gd name="connsiteY6" fmla="*/ 1080737 h 1921359"/>
              <a:gd name="connsiteX7" fmla="*/ 1865500 w 1921488"/>
              <a:gd name="connsiteY7" fmla="*/ 1089279 h 1921359"/>
              <a:gd name="connsiteX8" fmla="*/ 1741504 w 1921488"/>
              <a:gd name="connsiteY8" fmla="*/ 1205027 h 1921359"/>
              <a:gd name="connsiteX9" fmla="*/ 1685587 w 1921488"/>
              <a:gd name="connsiteY9" fmla="*/ 1339787 h 1921359"/>
              <a:gd name="connsiteX10" fmla="*/ 1691319 w 1921488"/>
              <a:gd name="connsiteY10" fmla="*/ 1509355 h 1921359"/>
              <a:gd name="connsiteX11" fmla="*/ 1520380 w 1921488"/>
              <a:gd name="connsiteY11" fmla="*/ 1691085 h 1921359"/>
              <a:gd name="connsiteX12" fmla="*/ 1509588 w 1921488"/>
              <a:gd name="connsiteY12" fmla="*/ 1691085 h 1921359"/>
              <a:gd name="connsiteX13" fmla="*/ 1340020 w 1921488"/>
              <a:gd name="connsiteY13" fmla="*/ 1685354 h 1921359"/>
              <a:gd name="connsiteX14" fmla="*/ 1205400 w 1921488"/>
              <a:gd name="connsiteY14" fmla="*/ 1741271 h 1921359"/>
              <a:gd name="connsiteX15" fmla="*/ 1089512 w 1921488"/>
              <a:gd name="connsiteY15" fmla="*/ 1865267 h 1921359"/>
              <a:gd name="connsiteX16" fmla="*/ 840555 w 1921488"/>
              <a:gd name="connsiteY16" fmla="*/ 1873808 h 1921359"/>
              <a:gd name="connsiteX17" fmla="*/ 832014 w 1921488"/>
              <a:gd name="connsiteY17" fmla="*/ 1865267 h 1921359"/>
              <a:gd name="connsiteX18" fmla="*/ 716126 w 1921488"/>
              <a:gd name="connsiteY18" fmla="*/ 1741271 h 1921359"/>
              <a:gd name="connsiteX19" fmla="*/ 581366 w 1921488"/>
              <a:gd name="connsiteY19" fmla="*/ 1685354 h 1921359"/>
              <a:gd name="connsiteX20" fmla="*/ 411798 w 1921488"/>
              <a:gd name="connsiteY20" fmla="*/ 1691085 h 1921359"/>
              <a:gd name="connsiteX21" fmla="*/ 230068 w 1921488"/>
              <a:gd name="connsiteY21" fmla="*/ 1520427 h 1921359"/>
              <a:gd name="connsiteX22" fmla="*/ 230068 w 1921488"/>
              <a:gd name="connsiteY22" fmla="*/ 1509355 h 1921359"/>
              <a:gd name="connsiteX23" fmla="*/ 235799 w 1921488"/>
              <a:gd name="connsiteY23" fmla="*/ 1339787 h 1921359"/>
              <a:gd name="connsiteX24" fmla="*/ 179882 w 1921488"/>
              <a:gd name="connsiteY24" fmla="*/ 1205027 h 1921359"/>
              <a:gd name="connsiteX25" fmla="*/ 55886 w 1921488"/>
              <a:gd name="connsiteY25" fmla="*/ 1089279 h 1921359"/>
              <a:gd name="connsiteX26" fmla="*/ 47345 w 1921488"/>
              <a:gd name="connsiteY26" fmla="*/ 840322 h 1921359"/>
              <a:gd name="connsiteX27" fmla="*/ 55886 w 1921488"/>
              <a:gd name="connsiteY27" fmla="*/ 831781 h 1921359"/>
              <a:gd name="connsiteX28" fmla="*/ 179882 w 1921488"/>
              <a:gd name="connsiteY28" fmla="*/ 715893 h 1921359"/>
              <a:gd name="connsiteX29" fmla="*/ 235799 w 1921488"/>
              <a:gd name="connsiteY29" fmla="*/ 581133 h 1921359"/>
              <a:gd name="connsiteX30" fmla="*/ 230068 w 1921488"/>
              <a:gd name="connsiteY30" fmla="*/ 411565 h 1921359"/>
              <a:gd name="connsiteX31" fmla="*/ 400726 w 1921488"/>
              <a:gd name="connsiteY31" fmla="*/ 229834 h 1921359"/>
              <a:gd name="connsiteX32" fmla="*/ 411798 w 1921488"/>
              <a:gd name="connsiteY32" fmla="*/ 229834 h 1921359"/>
              <a:gd name="connsiteX33" fmla="*/ 581366 w 1921488"/>
              <a:gd name="connsiteY33" fmla="*/ 235566 h 1921359"/>
              <a:gd name="connsiteX34" fmla="*/ 716126 w 1921488"/>
              <a:gd name="connsiteY34" fmla="*/ 179649 h 1921359"/>
              <a:gd name="connsiteX35" fmla="*/ 832014 w 1921488"/>
              <a:gd name="connsiteY35" fmla="*/ 55653 h 1921359"/>
              <a:gd name="connsiteX36" fmla="*/ 1081376 w 1921488"/>
              <a:gd name="connsiteY36" fmla="*/ 47517 h 1921359"/>
              <a:gd name="connsiteX37" fmla="*/ 1089512 w 1921488"/>
              <a:gd name="connsiteY37" fmla="*/ 55653 h 1921359"/>
              <a:gd name="connsiteX38" fmla="*/ 1205400 w 1921488"/>
              <a:gd name="connsiteY38" fmla="*/ 179649 h 1921359"/>
              <a:gd name="connsiteX39" fmla="*/ 1340020 w 1921488"/>
              <a:gd name="connsiteY39" fmla="*/ 235566 h 1921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488" h="1921359">
                <a:moveTo>
                  <a:pt x="1508610" y="229415"/>
                </a:moveTo>
                <a:cubicBezTo>
                  <a:pt x="1606003" y="226437"/>
                  <a:pt x="1687363" y="302974"/>
                  <a:pt x="1690340" y="400353"/>
                </a:cubicBezTo>
                <a:cubicBezTo>
                  <a:pt x="1690452" y="403946"/>
                  <a:pt x="1690452" y="407552"/>
                  <a:pt x="1690340" y="411145"/>
                </a:cubicBezTo>
                <a:lnTo>
                  <a:pt x="1685587" y="581133"/>
                </a:lnTo>
                <a:cubicBezTo>
                  <a:pt x="1683910" y="632017"/>
                  <a:pt x="1704292" y="681140"/>
                  <a:pt x="1741504" y="715893"/>
                </a:cubicBezTo>
                <a:lnTo>
                  <a:pt x="1865500" y="831781"/>
                </a:lnTo>
                <a:cubicBezTo>
                  <a:pt x="1936612" y="898168"/>
                  <a:pt x="1940429" y="1009625"/>
                  <a:pt x="1874041" y="1080737"/>
                </a:cubicBezTo>
                <a:cubicBezTo>
                  <a:pt x="1871301" y="1083673"/>
                  <a:pt x="1868450" y="1086525"/>
                  <a:pt x="1865500" y="1089279"/>
                </a:cubicBezTo>
                <a:lnTo>
                  <a:pt x="1741504" y="1205027"/>
                </a:lnTo>
                <a:cubicBezTo>
                  <a:pt x="1704292" y="1239779"/>
                  <a:pt x="1683910" y="1288902"/>
                  <a:pt x="1685587" y="1339787"/>
                </a:cubicBezTo>
                <a:lnTo>
                  <a:pt x="1691319" y="1509355"/>
                </a:lnTo>
                <a:cubicBezTo>
                  <a:pt x="1694296" y="1606749"/>
                  <a:pt x="1617760" y="1688108"/>
                  <a:pt x="1520380" y="1691085"/>
                </a:cubicBezTo>
                <a:cubicBezTo>
                  <a:pt x="1516787" y="1691197"/>
                  <a:pt x="1513181" y="1691197"/>
                  <a:pt x="1509588" y="1691085"/>
                </a:cubicBezTo>
                <a:lnTo>
                  <a:pt x="1340020" y="1685354"/>
                </a:lnTo>
                <a:cubicBezTo>
                  <a:pt x="1289164" y="1683621"/>
                  <a:pt x="1240054" y="1704016"/>
                  <a:pt x="1205400" y="1741271"/>
                </a:cubicBezTo>
                <a:lnTo>
                  <a:pt x="1089512" y="1865267"/>
                </a:lnTo>
                <a:cubicBezTo>
                  <a:pt x="1023124" y="1936379"/>
                  <a:pt x="911668" y="1940196"/>
                  <a:pt x="840555" y="1873808"/>
                </a:cubicBezTo>
                <a:cubicBezTo>
                  <a:pt x="837620" y="1871068"/>
                  <a:pt x="834768" y="1868216"/>
                  <a:pt x="832014" y="1865267"/>
                </a:cubicBezTo>
                <a:lnTo>
                  <a:pt x="716126" y="1741271"/>
                </a:lnTo>
                <a:cubicBezTo>
                  <a:pt x="681416" y="1704016"/>
                  <a:pt x="632265" y="1683621"/>
                  <a:pt x="581366" y="1685354"/>
                </a:cubicBezTo>
                <a:lnTo>
                  <a:pt x="411798" y="1691085"/>
                </a:lnTo>
                <a:cubicBezTo>
                  <a:pt x="314488" y="1694147"/>
                  <a:pt x="233129" y="1617736"/>
                  <a:pt x="230068" y="1520427"/>
                </a:cubicBezTo>
                <a:cubicBezTo>
                  <a:pt x="229956" y="1516736"/>
                  <a:pt x="229956" y="1513046"/>
                  <a:pt x="230068" y="1509355"/>
                </a:cubicBezTo>
                <a:lnTo>
                  <a:pt x="235799" y="1339787"/>
                </a:lnTo>
                <a:cubicBezTo>
                  <a:pt x="237477" y="1288902"/>
                  <a:pt x="217095" y="1239779"/>
                  <a:pt x="179882" y="1205027"/>
                </a:cubicBezTo>
                <a:lnTo>
                  <a:pt x="55886" y="1089279"/>
                </a:lnTo>
                <a:cubicBezTo>
                  <a:pt x="-15226" y="1022891"/>
                  <a:pt x="-19043" y="911435"/>
                  <a:pt x="47345" y="840322"/>
                </a:cubicBezTo>
                <a:cubicBezTo>
                  <a:pt x="50085" y="837387"/>
                  <a:pt x="52937" y="834535"/>
                  <a:pt x="55886" y="831781"/>
                </a:cubicBezTo>
                <a:lnTo>
                  <a:pt x="179882" y="715893"/>
                </a:lnTo>
                <a:cubicBezTo>
                  <a:pt x="217095" y="681140"/>
                  <a:pt x="237477" y="632017"/>
                  <a:pt x="235799" y="581133"/>
                </a:cubicBezTo>
                <a:lnTo>
                  <a:pt x="230068" y="411565"/>
                </a:lnTo>
                <a:cubicBezTo>
                  <a:pt x="227006" y="314255"/>
                  <a:pt x="303417" y="232896"/>
                  <a:pt x="400726" y="229834"/>
                </a:cubicBezTo>
                <a:cubicBezTo>
                  <a:pt x="404417" y="229722"/>
                  <a:pt x="408107" y="229722"/>
                  <a:pt x="411798" y="229834"/>
                </a:cubicBezTo>
                <a:lnTo>
                  <a:pt x="581366" y="235566"/>
                </a:lnTo>
                <a:cubicBezTo>
                  <a:pt x="632265" y="237299"/>
                  <a:pt x="681416" y="216903"/>
                  <a:pt x="716126" y="179649"/>
                </a:cubicBezTo>
                <a:lnTo>
                  <a:pt x="832014" y="55653"/>
                </a:lnTo>
                <a:cubicBezTo>
                  <a:pt x="898625" y="-15460"/>
                  <a:pt x="1010264" y="-19094"/>
                  <a:pt x="1081376" y="47517"/>
                </a:cubicBezTo>
                <a:cubicBezTo>
                  <a:pt x="1084172" y="50145"/>
                  <a:pt x="1086884" y="52857"/>
                  <a:pt x="1089512" y="55653"/>
                </a:cubicBezTo>
                <a:lnTo>
                  <a:pt x="1205400" y="179649"/>
                </a:lnTo>
                <a:cubicBezTo>
                  <a:pt x="1240040" y="216931"/>
                  <a:pt x="1289164" y="237327"/>
                  <a:pt x="1340020" y="235566"/>
                </a:cubicBezTo>
                <a:close/>
              </a:path>
            </a:pathLst>
          </a:custGeom>
          <a:solidFill>
            <a:schemeClr val="accent4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DAAED0-B338-70D8-14D4-97C4606D316E}"/>
              </a:ext>
            </a:extLst>
          </p:cNvPr>
          <p:cNvSpPr/>
          <p:nvPr/>
        </p:nvSpPr>
        <p:spPr>
          <a:xfrm>
            <a:off x="10652692" y="3607820"/>
            <a:ext cx="276318" cy="536663"/>
          </a:xfrm>
          <a:custGeom>
            <a:avLst/>
            <a:gdLst>
              <a:gd name="connsiteX0" fmla="*/ 200710 w 276318"/>
              <a:gd name="connsiteY0" fmla="*/ -156 h 536663"/>
              <a:gd name="connsiteX1" fmla="*/ 200710 w 276318"/>
              <a:gd name="connsiteY1" fmla="*/ 360928 h 536663"/>
              <a:gd name="connsiteX2" fmla="*/ 263197 w 276318"/>
              <a:gd name="connsiteY2" fmla="*/ 360928 h 536663"/>
              <a:gd name="connsiteX3" fmla="*/ 275080 w 276318"/>
              <a:gd name="connsiteY3" fmla="*/ 368756 h 536663"/>
              <a:gd name="connsiteX4" fmla="*/ 273122 w 276318"/>
              <a:gd name="connsiteY4" fmla="*/ 382736 h 536663"/>
              <a:gd name="connsiteX5" fmla="*/ 138082 w 276318"/>
              <a:gd name="connsiteY5" fmla="*/ 536507 h 536663"/>
              <a:gd name="connsiteX6" fmla="*/ 3183 w 276318"/>
              <a:gd name="connsiteY6" fmla="*/ 382736 h 536663"/>
              <a:gd name="connsiteX7" fmla="*/ 1086 w 276318"/>
              <a:gd name="connsiteY7" fmla="*/ 368756 h 536663"/>
              <a:gd name="connsiteX8" fmla="*/ 13108 w 276318"/>
              <a:gd name="connsiteY8" fmla="*/ 360928 h 536663"/>
              <a:gd name="connsiteX9" fmla="*/ 75456 w 276318"/>
              <a:gd name="connsiteY9" fmla="*/ 360928 h 536663"/>
              <a:gd name="connsiteX10" fmla="*/ 75456 w 276318"/>
              <a:gd name="connsiteY10" fmla="*/ -156 h 53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6318" h="536663">
                <a:moveTo>
                  <a:pt x="200710" y="-156"/>
                </a:moveTo>
                <a:lnTo>
                  <a:pt x="200710" y="360928"/>
                </a:lnTo>
                <a:lnTo>
                  <a:pt x="263197" y="360928"/>
                </a:lnTo>
                <a:cubicBezTo>
                  <a:pt x="268369" y="360914"/>
                  <a:pt x="273052" y="363989"/>
                  <a:pt x="275080" y="368756"/>
                </a:cubicBezTo>
                <a:cubicBezTo>
                  <a:pt x="277204" y="373397"/>
                  <a:pt x="276435" y="378850"/>
                  <a:pt x="273122" y="382736"/>
                </a:cubicBezTo>
                <a:lnTo>
                  <a:pt x="138082" y="536507"/>
                </a:lnTo>
                <a:lnTo>
                  <a:pt x="3183" y="382736"/>
                </a:lnTo>
                <a:cubicBezTo>
                  <a:pt x="-172" y="378877"/>
                  <a:pt x="-997" y="373426"/>
                  <a:pt x="1086" y="368756"/>
                </a:cubicBezTo>
                <a:cubicBezTo>
                  <a:pt x="3155" y="363975"/>
                  <a:pt x="7894" y="360886"/>
                  <a:pt x="13108" y="360928"/>
                </a:cubicBezTo>
                <a:lnTo>
                  <a:pt x="75456" y="360928"/>
                </a:lnTo>
                <a:lnTo>
                  <a:pt x="75456" y="-156"/>
                </a:lnTo>
                <a:close/>
              </a:path>
            </a:pathLst>
          </a:custGeom>
          <a:solidFill>
            <a:schemeClr val="accent3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E2E9CD1-F97F-999A-A14A-4DC9DD10FE3D}"/>
              </a:ext>
            </a:extLst>
          </p:cNvPr>
          <p:cNvSpPr/>
          <p:nvPr/>
        </p:nvSpPr>
        <p:spPr>
          <a:xfrm>
            <a:off x="9883852" y="1948423"/>
            <a:ext cx="1806877" cy="1802456"/>
          </a:xfrm>
          <a:custGeom>
            <a:avLst/>
            <a:gdLst>
              <a:gd name="connsiteX0" fmla="*/ 1767485 w 1806877"/>
              <a:gd name="connsiteY0" fmla="*/ 488059 h 1802456"/>
              <a:gd name="connsiteX1" fmla="*/ 1693955 w 1806877"/>
              <a:gd name="connsiteY1" fmla="*/ 435637 h 1802456"/>
              <a:gd name="connsiteX2" fmla="*/ 1535010 w 1806877"/>
              <a:gd name="connsiteY2" fmla="*/ 376085 h 1802456"/>
              <a:gd name="connsiteX3" fmla="*/ 1431844 w 1806877"/>
              <a:gd name="connsiteY3" fmla="*/ 272918 h 1802456"/>
              <a:gd name="connsiteX4" fmla="*/ 1372293 w 1806877"/>
              <a:gd name="connsiteY4" fmla="*/ 114114 h 1802456"/>
              <a:gd name="connsiteX5" fmla="*/ 1145242 w 1806877"/>
              <a:gd name="connsiteY5" fmla="*/ 11171 h 1802456"/>
              <a:gd name="connsiteX6" fmla="*/ 1134645 w 1806877"/>
              <a:gd name="connsiteY6" fmla="*/ 15560 h 1802456"/>
              <a:gd name="connsiteX7" fmla="*/ 980874 w 1806877"/>
              <a:gd name="connsiteY7" fmla="*/ 85456 h 1802456"/>
              <a:gd name="connsiteX8" fmla="*/ 835070 w 1806877"/>
              <a:gd name="connsiteY8" fmla="*/ 85456 h 1802456"/>
              <a:gd name="connsiteX9" fmla="*/ 681298 w 1806877"/>
              <a:gd name="connsiteY9" fmla="*/ 15560 h 1802456"/>
              <a:gd name="connsiteX10" fmla="*/ 448040 w 1806877"/>
              <a:gd name="connsiteY10" fmla="*/ 103518 h 1802456"/>
              <a:gd name="connsiteX11" fmla="*/ 443651 w 1806877"/>
              <a:gd name="connsiteY11" fmla="*/ 114114 h 1802456"/>
              <a:gd name="connsiteX12" fmla="*/ 384099 w 1806877"/>
              <a:gd name="connsiteY12" fmla="*/ 272918 h 1802456"/>
              <a:gd name="connsiteX13" fmla="*/ 280932 w 1806877"/>
              <a:gd name="connsiteY13" fmla="*/ 376085 h 1802456"/>
              <a:gd name="connsiteX14" fmla="*/ 120870 w 1806877"/>
              <a:gd name="connsiteY14" fmla="*/ 435637 h 1802456"/>
              <a:gd name="connsiteX15" fmla="*/ 17926 w 1806877"/>
              <a:gd name="connsiteY15" fmla="*/ 662688 h 1802456"/>
              <a:gd name="connsiteX16" fmla="*/ 22316 w 1806877"/>
              <a:gd name="connsiteY16" fmla="*/ 673284 h 1802456"/>
              <a:gd name="connsiteX17" fmla="*/ 92213 w 1806877"/>
              <a:gd name="connsiteY17" fmla="*/ 827755 h 1802456"/>
              <a:gd name="connsiteX18" fmla="*/ 92213 w 1806877"/>
              <a:gd name="connsiteY18" fmla="*/ 973558 h 1802456"/>
              <a:gd name="connsiteX19" fmla="*/ 22316 w 1806877"/>
              <a:gd name="connsiteY19" fmla="*/ 1127330 h 1802456"/>
              <a:gd name="connsiteX20" fmla="*/ 7358 w 1806877"/>
              <a:gd name="connsiteY20" fmla="*/ 1216518 h 1802456"/>
              <a:gd name="connsiteX21" fmla="*/ -51 w 1806877"/>
              <a:gd name="connsiteY21" fmla="*/ 1219593 h 1802456"/>
              <a:gd name="connsiteX22" fmla="*/ 19940 w 1806877"/>
              <a:gd name="connsiteY22" fmla="*/ 1267682 h 1802456"/>
              <a:gd name="connsiteX23" fmla="*/ 120870 w 1806877"/>
              <a:gd name="connsiteY23" fmla="*/ 1365537 h 1802456"/>
              <a:gd name="connsiteX24" fmla="*/ 279674 w 1806877"/>
              <a:gd name="connsiteY24" fmla="*/ 1425228 h 1802456"/>
              <a:gd name="connsiteX25" fmla="*/ 382841 w 1806877"/>
              <a:gd name="connsiteY25" fmla="*/ 1528255 h 1802456"/>
              <a:gd name="connsiteX26" fmla="*/ 442393 w 1806877"/>
              <a:gd name="connsiteY26" fmla="*/ 1687898 h 1802456"/>
              <a:gd name="connsiteX27" fmla="*/ 669374 w 1806877"/>
              <a:gd name="connsiteY27" fmla="*/ 1790995 h 1802456"/>
              <a:gd name="connsiteX28" fmla="*/ 680040 w 1806877"/>
              <a:gd name="connsiteY28" fmla="*/ 1786592 h 1802456"/>
              <a:gd name="connsiteX29" fmla="*/ 833812 w 1806877"/>
              <a:gd name="connsiteY29" fmla="*/ 1716695 h 1802456"/>
              <a:gd name="connsiteX30" fmla="*/ 979615 w 1806877"/>
              <a:gd name="connsiteY30" fmla="*/ 1716695 h 1802456"/>
              <a:gd name="connsiteX31" fmla="*/ 1133387 w 1806877"/>
              <a:gd name="connsiteY31" fmla="*/ 1786592 h 1802456"/>
              <a:gd name="connsiteX32" fmla="*/ 1366645 w 1806877"/>
              <a:gd name="connsiteY32" fmla="*/ 1698634 h 1802456"/>
              <a:gd name="connsiteX33" fmla="*/ 1371034 w 1806877"/>
              <a:gd name="connsiteY33" fmla="*/ 1688038 h 1802456"/>
              <a:gd name="connsiteX34" fmla="*/ 1430586 w 1806877"/>
              <a:gd name="connsiteY34" fmla="*/ 1529094 h 1802456"/>
              <a:gd name="connsiteX35" fmla="*/ 1533753 w 1806877"/>
              <a:gd name="connsiteY35" fmla="*/ 1426067 h 1802456"/>
              <a:gd name="connsiteX36" fmla="*/ 1692557 w 1806877"/>
              <a:gd name="connsiteY36" fmla="*/ 1366375 h 1802456"/>
              <a:gd name="connsiteX37" fmla="*/ 1795500 w 1806877"/>
              <a:gd name="connsiteY37" fmla="*/ 1139324 h 1802456"/>
              <a:gd name="connsiteX38" fmla="*/ 1791110 w 1806877"/>
              <a:gd name="connsiteY38" fmla="*/ 1128728 h 1802456"/>
              <a:gd name="connsiteX39" fmla="*/ 1721214 w 1806877"/>
              <a:gd name="connsiteY39" fmla="*/ 974956 h 1802456"/>
              <a:gd name="connsiteX40" fmla="*/ 1721214 w 1806877"/>
              <a:gd name="connsiteY40" fmla="*/ 829153 h 1802456"/>
              <a:gd name="connsiteX41" fmla="*/ 1791110 w 1806877"/>
              <a:gd name="connsiteY41" fmla="*/ 674682 h 1802456"/>
              <a:gd name="connsiteX42" fmla="*/ 1793347 w 1806877"/>
              <a:gd name="connsiteY42" fmla="*/ 534889 h 1802456"/>
              <a:gd name="connsiteX43" fmla="*/ 1773496 w 1806877"/>
              <a:gd name="connsiteY43" fmla="*/ 486801 h 18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806877" h="1802456">
                <a:moveTo>
                  <a:pt x="1767485" y="488059"/>
                </a:moveTo>
                <a:cubicBezTo>
                  <a:pt x="1747929" y="464518"/>
                  <a:pt x="1722598" y="446443"/>
                  <a:pt x="1693955" y="435637"/>
                </a:cubicBezTo>
                <a:lnTo>
                  <a:pt x="1535010" y="376085"/>
                </a:lnTo>
                <a:cubicBezTo>
                  <a:pt x="1487341" y="358192"/>
                  <a:pt x="1449737" y="320587"/>
                  <a:pt x="1431844" y="272918"/>
                </a:cubicBezTo>
                <a:lnTo>
                  <a:pt x="1372293" y="114114"/>
                </a:lnTo>
                <a:cubicBezTo>
                  <a:pt x="1338015" y="22997"/>
                  <a:pt x="1236372" y="-23093"/>
                  <a:pt x="1145242" y="11171"/>
                </a:cubicBezTo>
                <a:cubicBezTo>
                  <a:pt x="1141662" y="12527"/>
                  <a:pt x="1138126" y="13981"/>
                  <a:pt x="1134645" y="15560"/>
                </a:cubicBezTo>
                <a:lnTo>
                  <a:pt x="980874" y="85456"/>
                </a:lnTo>
                <a:cubicBezTo>
                  <a:pt x="934560" y="106565"/>
                  <a:pt x="881383" y="106565"/>
                  <a:pt x="835070" y="85456"/>
                </a:cubicBezTo>
                <a:lnTo>
                  <a:pt x="681298" y="15560"/>
                </a:lnTo>
                <a:cubicBezTo>
                  <a:pt x="592600" y="-24560"/>
                  <a:pt x="488160" y="14819"/>
                  <a:pt x="448040" y="103518"/>
                </a:cubicBezTo>
                <a:cubicBezTo>
                  <a:pt x="446461" y="106998"/>
                  <a:pt x="444992" y="110535"/>
                  <a:pt x="443651" y="114114"/>
                </a:cubicBezTo>
                <a:lnTo>
                  <a:pt x="384099" y="272918"/>
                </a:lnTo>
                <a:cubicBezTo>
                  <a:pt x="366205" y="320587"/>
                  <a:pt x="328601" y="358192"/>
                  <a:pt x="280932" y="376085"/>
                </a:cubicBezTo>
                <a:lnTo>
                  <a:pt x="120870" y="435637"/>
                </a:lnTo>
                <a:cubicBezTo>
                  <a:pt x="29753" y="469914"/>
                  <a:pt x="-16337" y="571557"/>
                  <a:pt x="17926" y="662688"/>
                </a:cubicBezTo>
                <a:cubicBezTo>
                  <a:pt x="19282" y="666266"/>
                  <a:pt x="20736" y="669803"/>
                  <a:pt x="22316" y="673284"/>
                </a:cubicBezTo>
                <a:lnTo>
                  <a:pt x="92213" y="827755"/>
                </a:lnTo>
                <a:cubicBezTo>
                  <a:pt x="113181" y="874096"/>
                  <a:pt x="113181" y="927217"/>
                  <a:pt x="92213" y="973558"/>
                </a:cubicBezTo>
                <a:lnTo>
                  <a:pt x="22316" y="1127330"/>
                </a:lnTo>
                <a:cubicBezTo>
                  <a:pt x="9637" y="1155247"/>
                  <a:pt x="4479" y="1185987"/>
                  <a:pt x="7358" y="1216518"/>
                </a:cubicBezTo>
                <a:lnTo>
                  <a:pt x="-51" y="1219593"/>
                </a:lnTo>
                <a:lnTo>
                  <a:pt x="19940" y="1267682"/>
                </a:lnTo>
                <a:cubicBezTo>
                  <a:pt x="38532" y="1312905"/>
                  <a:pt x="75102" y="1348356"/>
                  <a:pt x="120870" y="1365537"/>
                </a:cubicBezTo>
                <a:lnTo>
                  <a:pt x="279674" y="1425228"/>
                </a:lnTo>
                <a:cubicBezTo>
                  <a:pt x="327344" y="1443024"/>
                  <a:pt x="364975" y="1480600"/>
                  <a:pt x="382841" y="1528255"/>
                </a:cubicBezTo>
                <a:lnTo>
                  <a:pt x="442393" y="1687898"/>
                </a:lnTo>
                <a:cubicBezTo>
                  <a:pt x="476600" y="1779043"/>
                  <a:pt x="578215" y="1825202"/>
                  <a:pt x="669374" y="1790995"/>
                </a:cubicBezTo>
                <a:cubicBezTo>
                  <a:pt x="672967" y="1789653"/>
                  <a:pt x="676531" y="1788171"/>
                  <a:pt x="680040" y="1786592"/>
                </a:cubicBezTo>
                <a:lnTo>
                  <a:pt x="833812" y="1716695"/>
                </a:lnTo>
                <a:cubicBezTo>
                  <a:pt x="880153" y="1695726"/>
                  <a:pt x="933274" y="1695726"/>
                  <a:pt x="979615" y="1716695"/>
                </a:cubicBezTo>
                <a:lnTo>
                  <a:pt x="1133387" y="1786592"/>
                </a:lnTo>
                <a:cubicBezTo>
                  <a:pt x="1222086" y="1826712"/>
                  <a:pt x="1326524" y="1787333"/>
                  <a:pt x="1366645" y="1698634"/>
                </a:cubicBezTo>
                <a:cubicBezTo>
                  <a:pt x="1368224" y="1695153"/>
                  <a:pt x="1369692" y="1691616"/>
                  <a:pt x="1371034" y="1688038"/>
                </a:cubicBezTo>
                <a:lnTo>
                  <a:pt x="1430586" y="1529094"/>
                </a:lnTo>
                <a:cubicBezTo>
                  <a:pt x="1448451" y="1481438"/>
                  <a:pt x="1486083" y="1443862"/>
                  <a:pt x="1533753" y="1426067"/>
                </a:cubicBezTo>
                <a:lnTo>
                  <a:pt x="1692557" y="1366375"/>
                </a:lnTo>
                <a:cubicBezTo>
                  <a:pt x="1783674" y="1332098"/>
                  <a:pt x="1829763" y="1230455"/>
                  <a:pt x="1795500" y="1139324"/>
                </a:cubicBezTo>
                <a:cubicBezTo>
                  <a:pt x="1794144" y="1135746"/>
                  <a:pt x="1792690" y="1132209"/>
                  <a:pt x="1791110" y="1128728"/>
                </a:cubicBezTo>
                <a:lnTo>
                  <a:pt x="1721214" y="974956"/>
                </a:lnTo>
                <a:cubicBezTo>
                  <a:pt x="1700245" y="928615"/>
                  <a:pt x="1700245" y="875494"/>
                  <a:pt x="1721214" y="829153"/>
                </a:cubicBezTo>
                <a:lnTo>
                  <a:pt x="1791110" y="674682"/>
                </a:lnTo>
                <a:cubicBezTo>
                  <a:pt x="1811087" y="630382"/>
                  <a:pt x="1811897" y="579805"/>
                  <a:pt x="1793347" y="534889"/>
                </a:cubicBezTo>
                <a:lnTo>
                  <a:pt x="1773496" y="486801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4F37ECD-E69F-128B-87E3-3BAC4579ED82}"/>
              </a:ext>
            </a:extLst>
          </p:cNvPr>
          <p:cNvSpPr/>
          <p:nvPr/>
        </p:nvSpPr>
        <p:spPr>
          <a:xfrm>
            <a:off x="9830152" y="1888633"/>
            <a:ext cx="1921488" cy="1921207"/>
          </a:xfrm>
          <a:custGeom>
            <a:avLst/>
            <a:gdLst>
              <a:gd name="connsiteX0" fmla="*/ 1509588 w 1921488"/>
              <a:gd name="connsiteY0" fmla="*/ 229682 h 1921207"/>
              <a:gd name="connsiteX1" fmla="*/ 1691319 w 1921488"/>
              <a:gd name="connsiteY1" fmla="*/ 400620 h 1921207"/>
              <a:gd name="connsiteX2" fmla="*/ 1691319 w 1921488"/>
              <a:gd name="connsiteY2" fmla="*/ 411412 h 1921207"/>
              <a:gd name="connsiteX3" fmla="*/ 1685588 w 1921488"/>
              <a:gd name="connsiteY3" fmla="*/ 580980 h 1921207"/>
              <a:gd name="connsiteX4" fmla="*/ 1741505 w 1921488"/>
              <a:gd name="connsiteY4" fmla="*/ 715740 h 1921207"/>
              <a:gd name="connsiteX5" fmla="*/ 1865500 w 1921488"/>
              <a:gd name="connsiteY5" fmla="*/ 831628 h 1921207"/>
              <a:gd name="connsiteX6" fmla="*/ 1874041 w 1921488"/>
              <a:gd name="connsiteY6" fmla="*/ 1080585 h 1921207"/>
              <a:gd name="connsiteX7" fmla="*/ 1865500 w 1921488"/>
              <a:gd name="connsiteY7" fmla="*/ 1089126 h 1921207"/>
              <a:gd name="connsiteX8" fmla="*/ 1741505 w 1921488"/>
              <a:gd name="connsiteY8" fmla="*/ 1205014 h 1921207"/>
              <a:gd name="connsiteX9" fmla="*/ 1685588 w 1921488"/>
              <a:gd name="connsiteY9" fmla="*/ 1339634 h 1921207"/>
              <a:gd name="connsiteX10" fmla="*/ 1691319 w 1921488"/>
              <a:gd name="connsiteY10" fmla="*/ 1509203 h 1921207"/>
              <a:gd name="connsiteX11" fmla="*/ 1520380 w 1921488"/>
              <a:gd name="connsiteY11" fmla="*/ 1690933 h 1921207"/>
              <a:gd name="connsiteX12" fmla="*/ 1509588 w 1921488"/>
              <a:gd name="connsiteY12" fmla="*/ 1690933 h 1921207"/>
              <a:gd name="connsiteX13" fmla="*/ 1340020 w 1921488"/>
              <a:gd name="connsiteY13" fmla="*/ 1685202 h 1921207"/>
              <a:gd name="connsiteX14" fmla="*/ 1205260 w 1921488"/>
              <a:gd name="connsiteY14" fmla="*/ 1741119 h 1921207"/>
              <a:gd name="connsiteX15" fmla="*/ 1089512 w 1921488"/>
              <a:gd name="connsiteY15" fmla="*/ 1865114 h 1921207"/>
              <a:gd name="connsiteX16" fmla="*/ 840555 w 1921488"/>
              <a:gd name="connsiteY16" fmla="*/ 1873656 h 1921207"/>
              <a:gd name="connsiteX17" fmla="*/ 832015 w 1921488"/>
              <a:gd name="connsiteY17" fmla="*/ 1865114 h 1921207"/>
              <a:gd name="connsiteX18" fmla="*/ 716126 w 1921488"/>
              <a:gd name="connsiteY18" fmla="*/ 1741119 h 1921207"/>
              <a:gd name="connsiteX19" fmla="*/ 581366 w 1921488"/>
              <a:gd name="connsiteY19" fmla="*/ 1685202 h 1921207"/>
              <a:gd name="connsiteX20" fmla="*/ 411797 w 1921488"/>
              <a:gd name="connsiteY20" fmla="*/ 1690933 h 1921207"/>
              <a:gd name="connsiteX21" fmla="*/ 230067 w 1921488"/>
              <a:gd name="connsiteY21" fmla="*/ 1519995 h 1921207"/>
              <a:gd name="connsiteX22" fmla="*/ 230067 w 1921488"/>
              <a:gd name="connsiteY22" fmla="*/ 1509203 h 1921207"/>
              <a:gd name="connsiteX23" fmla="*/ 235799 w 1921488"/>
              <a:gd name="connsiteY23" fmla="*/ 1339634 h 1921207"/>
              <a:gd name="connsiteX24" fmla="*/ 179882 w 1921488"/>
              <a:gd name="connsiteY24" fmla="*/ 1205014 h 1921207"/>
              <a:gd name="connsiteX25" fmla="*/ 55886 w 1921488"/>
              <a:gd name="connsiteY25" fmla="*/ 1089126 h 1921207"/>
              <a:gd name="connsiteX26" fmla="*/ 47345 w 1921488"/>
              <a:gd name="connsiteY26" fmla="*/ 840170 h 1921207"/>
              <a:gd name="connsiteX27" fmla="*/ 55886 w 1921488"/>
              <a:gd name="connsiteY27" fmla="*/ 831628 h 1921207"/>
              <a:gd name="connsiteX28" fmla="*/ 179882 w 1921488"/>
              <a:gd name="connsiteY28" fmla="*/ 715740 h 1921207"/>
              <a:gd name="connsiteX29" fmla="*/ 235799 w 1921488"/>
              <a:gd name="connsiteY29" fmla="*/ 580980 h 1921207"/>
              <a:gd name="connsiteX30" fmla="*/ 230067 w 1921488"/>
              <a:gd name="connsiteY30" fmla="*/ 411412 h 1921207"/>
              <a:gd name="connsiteX31" fmla="*/ 401006 w 1921488"/>
              <a:gd name="connsiteY31" fmla="*/ 229682 h 1921207"/>
              <a:gd name="connsiteX32" fmla="*/ 411797 w 1921488"/>
              <a:gd name="connsiteY32" fmla="*/ 229682 h 1921207"/>
              <a:gd name="connsiteX33" fmla="*/ 581366 w 1921488"/>
              <a:gd name="connsiteY33" fmla="*/ 235413 h 1921207"/>
              <a:gd name="connsiteX34" fmla="*/ 716126 w 1921488"/>
              <a:gd name="connsiteY34" fmla="*/ 179496 h 1921207"/>
              <a:gd name="connsiteX35" fmla="*/ 831595 w 1921488"/>
              <a:gd name="connsiteY35" fmla="*/ 55640 h 1921207"/>
              <a:gd name="connsiteX36" fmla="*/ 1080761 w 1921488"/>
              <a:gd name="connsiteY36" fmla="*/ 47448 h 1921207"/>
              <a:gd name="connsiteX37" fmla="*/ 1088952 w 1921488"/>
              <a:gd name="connsiteY37" fmla="*/ 55640 h 1921207"/>
              <a:gd name="connsiteX38" fmla="*/ 1204981 w 1921488"/>
              <a:gd name="connsiteY38" fmla="*/ 179636 h 1921207"/>
              <a:gd name="connsiteX39" fmla="*/ 1339601 w 1921488"/>
              <a:gd name="connsiteY39" fmla="*/ 235553 h 1921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921488" h="1921207">
                <a:moveTo>
                  <a:pt x="1509588" y="229682"/>
                </a:moveTo>
                <a:cubicBezTo>
                  <a:pt x="1606982" y="226704"/>
                  <a:pt x="1688341" y="303241"/>
                  <a:pt x="1691319" y="400620"/>
                </a:cubicBezTo>
                <a:cubicBezTo>
                  <a:pt x="1691430" y="404213"/>
                  <a:pt x="1691430" y="407819"/>
                  <a:pt x="1691319" y="411412"/>
                </a:cubicBezTo>
                <a:lnTo>
                  <a:pt x="1685588" y="580980"/>
                </a:lnTo>
                <a:cubicBezTo>
                  <a:pt x="1683909" y="631865"/>
                  <a:pt x="1704291" y="680988"/>
                  <a:pt x="1741505" y="715740"/>
                </a:cubicBezTo>
                <a:lnTo>
                  <a:pt x="1865500" y="831628"/>
                </a:lnTo>
                <a:cubicBezTo>
                  <a:pt x="1936612" y="898016"/>
                  <a:pt x="1940429" y="1009473"/>
                  <a:pt x="1874041" y="1080585"/>
                </a:cubicBezTo>
                <a:cubicBezTo>
                  <a:pt x="1871301" y="1083521"/>
                  <a:pt x="1868450" y="1086372"/>
                  <a:pt x="1865500" y="1089126"/>
                </a:cubicBezTo>
                <a:lnTo>
                  <a:pt x="1741505" y="1205014"/>
                </a:lnTo>
                <a:cubicBezTo>
                  <a:pt x="1704221" y="1239655"/>
                  <a:pt x="1683826" y="1288778"/>
                  <a:pt x="1685588" y="1339634"/>
                </a:cubicBezTo>
                <a:lnTo>
                  <a:pt x="1691319" y="1509203"/>
                </a:lnTo>
                <a:cubicBezTo>
                  <a:pt x="1694296" y="1606596"/>
                  <a:pt x="1617759" y="1687955"/>
                  <a:pt x="1520380" y="1690933"/>
                </a:cubicBezTo>
                <a:cubicBezTo>
                  <a:pt x="1516788" y="1691045"/>
                  <a:pt x="1513181" y="1691045"/>
                  <a:pt x="1509588" y="1690933"/>
                </a:cubicBezTo>
                <a:lnTo>
                  <a:pt x="1340020" y="1685202"/>
                </a:lnTo>
                <a:cubicBezTo>
                  <a:pt x="1289135" y="1683524"/>
                  <a:pt x="1240013" y="1703906"/>
                  <a:pt x="1205260" y="1741119"/>
                </a:cubicBezTo>
                <a:lnTo>
                  <a:pt x="1089512" y="1865114"/>
                </a:lnTo>
                <a:cubicBezTo>
                  <a:pt x="1023124" y="1936227"/>
                  <a:pt x="911668" y="1940043"/>
                  <a:pt x="840555" y="1873656"/>
                </a:cubicBezTo>
                <a:cubicBezTo>
                  <a:pt x="837620" y="1870916"/>
                  <a:pt x="834768" y="1868064"/>
                  <a:pt x="832015" y="1865114"/>
                </a:cubicBezTo>
                <a:lnTo>
                  <a:pt x="716126" y="1741119"/>
                </a:lnTo>
                <a:cubicBezTo>
                  <a:pt x="681374" y="1703906"/>
                  <a:pt x="632251" y="1683524"/>
                  <a:pt x="581366" y="1685202"/>
                </a:cubicBezTo>
                <a:lnTo>
                  <a:pt x="411797" y="1690933"/>
                </a:lnTo>
                <a:cubicBezTo>
                  <a:pt x="314404" y="1693910"/>
                  <a:pt x="233045" y="1617374"/>
                  <a:pt x="230067" y="1519995"/>
                </a:cubicBezTo>
                <a:cubicBezTo>
                  <a:pt x="229955" y="1516402"/>
                  <a:pt x="229955" y="1512795"/>
                  <a:pt x="230067" y="1509203"/>
                </a:cubicBezTo>
                <a:lnTo>
                  <a:pt x="235799" y="1339634"/>
                </a:lnTo>
                <a:cubicBezTo>
                  <a:pt x="237560" y="1288778"/>
                  <a:pt x="217165" y="1239655"/>
                  <a:pt x="179882" y="1205014"/>
                </a:cubicBezTo>
                <a:lnTo>
                  <a:pt x="55886" y="1089126"/>
                </a:lnTo>
                <a:cubicBezTo>
                  <a:pt x="-15227" y="1022739"/>
                  <a:pt x="-19042" y="911282"/>
                  <a:pt x="47345" y="840170"/>
                </a:cubicBezTo>
                <a:cubicBezTo>
                  <a:pt x="50084" y="837234"/>
                  <a:pt x="52937" y="834382"/>
                  <a:pt x="55886" y="831628"/>
                </a:cubicBezTo>
                <a:lnTo>
                  <a:pt x="179882" y="715740"/>
                </a:lnTo>
                <a:cubicBezTo>
                  <a:pt x="217137" y="681030"/>
                  <a:pt x="237533" y="631879"/>
                  <a:pt x="235799" y="580980"/>
                </a:cubicBezTo>
                <a:lnTo>
                  <a:pt x="230067" y="411412"/>
                </a:lnTo>
                <a:cubicBezTo>
                  <a:pt x="227090" y="314019"/>
                  <a:pt x="303626" y="232659"/>
                  <a:pt x="401006" y="229682"/>
                </a:cubicBezTo>
                <a:cubicBezTo>
                  <a:pt x="404599" y="229570"/>
                  <a:pt x="408205" y="229570"/>
                  <a:pt x="411797" y="229682"/>
                </a:cubicBezTo>
                <a:lnTo>
                  <a:pt x="581366" y="235413"/>
                </a:lnTo>
                <a:cubicBezTo>
                  <a:pt x="632265" y="237147"/>
                  <a:pt x="681416" y="216751"/>
                  <a:pt x="716126" y="179496"/>
                </a:cubicBezTo>
                <a:lnTo>
                  <a:pt x="831595" y="55640"/>
                </a:lnTo>
                <a:cubicBezTo>
                  <a:pt x="898136" y="-15430"/>
                  <a:pt x="1009690" y="-19093"/>
                  <a:pt x="1080761" y="47448"/>
                </a:cubicBezTo>
                <a:cubicBezTo>
                  <a:pt x="1083571" y="50090"/>
                  <a:pt x="1086311" y="52816"/>
                  <a:pt x="1088952" y="55640"/>
                </a:cubicBezTo>
                <a:lnTo>
                  <a:pt x="1204981" y="179636"/>
                </a:lnTo>
                <a:cubicBezTo>
                  <a:pt x="1239621" y="216919"/>
                  <a:pt x="1288745" y="237314"/>
                  <a:pt x="1339601" y="235553"/>
                </a:cubicBezTo>
                <a:close/>
              </a:path>
            </a:pathLst>
          </a:custGeom>
          <a:solidFill>
            <a:schemeClr val="accent3"/>
          </a:solidFill>
          <a:ln w="1397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3D0E4D-0E54-A2A3-1023-AB657196CD8A}"/>
              </a:ext>
            </a:extLst>
          </p:cNvPr>
          <p:cNvSpPr txBox="1"/>
          <p:nvPr/>
        </p:nvSpPr>
        <p:spPr>
          <a:xfrm>
            <a:off x="576274" y="4220303"/>
            <a:ext cx="1661615" cy="246221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Develop efficient KT techniques to distill high-level representations from resource-rich modalities to resource-constrained ones without performance degradation.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33F761-C972-646A-8251-BE362784D043}"/>
              </a:ext>
            </a:extLst>
          </p:cNvPr>
          <p:cNvSpPr txBox="1"/>
          <p:nvPr/>
        </p:nvSpPr>
        <p:spPr>
          <a:xfrm>
            <a:off x="2692710" y="4242595"/>
            <a:ext cx="2132908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Design a robust CMKD framework that generalizes across subjects and real-world conditions, minimizing dependency on personalized data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73BAA5-58D4-258D-CBDE-97BEC7F058D2}"/>
              </a:ext>
            </a:extLst>
          </p:cNvPr>
          <p:cNvSpPr txBox="1"/>
          <p:nvPr/>
        </p:nvSpPr>
        <p:spPr>
          <a:xfrm>
            <a:off x="5086160" y="4221213"/>
            <a:ext cx="2132908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Implement lightweight feature compression strategies to reduce computational overhead.</a:t>
            </a:r>
            <a:endParaRPr lang="en-GB" sz="1400" b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+mn-lt"/>
              <a:cs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D1FDAB-B466-93E6-D37D-FA08B67B829B}"/>
              </a:ext>
            </a:extLst>
          </p:cNvPr>
          <p:cNvSpPr txBox="1"/>
          <p:nvPr/>
        </p:nvSpPr>
        <p:spPr>
          <a:xfrm>
            <a:off x="7513909" y="4220303"/>
            <a:ext cx="1921488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Develop a dynamic knowledge distillation framework that adjusts to resource constraints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6D40D1-807E-4536-0C0F-DC5E8EF8CFE0}"/>
              </a:ext>
            </a:extLst>
          </p:cNvPr>
          <p:cNvSpPr txBox="1"/>
          <p:nvPr/>
        </p:nvSpPr>
        <p:spPr>
          <a:xfrm>
            <a:off x="9956482" y="4220303"/>
            <a:ext cx="1661615" cy="138499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+mn-lt"/>
                <a:cs typeface="+mn-lt"/>
              </a:rPr>
              <a:t>Integrate diverse sensor modalities through efficient fusion techniques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917F0-C432-A912-7B86-2C49374C5A5A}"/>
              </a:ext>
            </a:extLst>
          </p:cNvPr>
          <p:cNvSpPr txBox="1"/>
          <p:nvPr/>
        </p:nvSpPr>
        <p:spPr>
          <a:xfrm>
            <a:off x="818429" y="2090348"/>
            <a:ext cx="1229804" cy="160043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1400" b="1" dirty="0">
                <a:solidFill>
                  <a:srgbClr val="FFFFFF"/>
                </a:solidFill>
                <a:latin typeface="Lora"/>
                <a:ea typeface="Fira Sans Medium"/>
                <a:cs typeface="Fira Sans Medium"/>
                <a:sym typeface="Fira Sans Medium"/>
              </a:rPr>
              <a:t>Cross-Modal Knowledge Transfer for Resource-Constrained Edge AI</a:t>
            </a:r>
            <a:endParaRPr lang="en" sz="1400" b="1" dirty="0">
              <a:solidFill>
                <a:srgbClr val="FFFFFF"/>
              </a:solidFill>
              <a:latin typeface="Lora" pitchFamily="2" charset="0"/>
              <a:ea typeface="Fira Sans Medium"/>
              <a:cs typeface="Fira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DF562-33D7-5FE4-4941-4212F3FF7AF9}"/>
              </a:ext>
            </a:extLst>
          </p:cNvPr>
          <p:cNvSpPr txBox="1"/>
          <p:nvPr/>
        </p:nvSpPr>
        <p:spPr>
          <a:xfrm>
            <a:off x="2993961" y="2187284"/>
            <a:ext cx="1593748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ora"/>
                <a:sym typeface="Fira Sans Medium"/>
              </a:rPr>
              <a:t>Subject-Independent Learning for Multi-Modal AI Systems</a:t>
            </a:r>
            <a:endParaRPr lang="en" sz="1600" b="1" dirty="0">
              <a:solidFill>
                <a:srgbClr val="FFFFFF"/>
              </a:solidFill>
              <a:latin typeface="Lora" pitchFamily="2" charset="0"/>
              <a:ea typeface="Fira Sans Medium"/>
              <a:cs typeface="Fira Sans Medium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C59D30-C4D2-FA45-7721-CD79EE7DEA5F}"/>
              </a:ext>
            </a:extLst>
          </p:cNvPr>
          <p:cNvSpPr txBox="1"/>
          <p:nvPr/>
        </p:nvSpPr>
        <p:spPr>
          <a:xfrm>
            <a:off x="7620183" y="2254486"/>
            <a:ext cx="164255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ora"/>
                <a:sym typeface="Fira Sans Medium"/>
              </a:rPr>
              <a:t>Adaptive Resource-Aware CMKD for Edge AI</a:t>
            </a:r>
            <a:endParaRPr lang="en" sz="1600" b="1" dirty="0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B4857-CF9E-FC8E-3711-68117D2FC2DF}"/>
              </a:ext>
            </a:extLst>
          </p:cNvPr>
          <p:cNvSpPr txBox="1"/>
          <p:nvPr/>
        </p:nvSpPr>
        <p:spPr>
          <a:xfrm>
            <a:off x="9980440" y="2187284"/>
            <a:ext cx="1674303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Lora"/>
                <a:ea typeface="+mn-lt"/>
                <a:cs typeface="+mn-lt"/>
                <a:sym typeface="Fira Sans Medium"/>
              </a:rPr>
              <a:t>Multi-Modal Fusion for Enhanced Representation Learning</a:t>
            </a:r>
            <a:endParaRPr lang="en-US" sz="16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779AD-1758-B417-4648-6F0706DF137F}"/>
              </a:ext>
            </a:extLst>
          </p:cNvPr>
          <p:cNvSpPr txBox="1"/>
          <p:nvPr/>
        </p:nvSpPr>
        <p:spPr>
          <a:xfrm>
            <a:off x="15679701" y="5178260"/>
            <a:ext cx="164255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1600" b="1">
                <a:solidFill>
                  <a:srgbClr val="FFFFFF"/>
                </a:solidFill>
                <a:latin typeface="Lora"/>
                <a:sym typeface="Fira Sans Medium"/>
              </a:rPr>
              <a:t>Feature extraction method</a:t>
            </a:r>
            <a:endParaRPr lang="en" sz="1600" b="1">
              <a:solidFill>
                <a:srgbClr val="FFFFFF"/>
              </a:solidFill>
              <a:latin typeface="Lora"/>
              <a:cs typeface="Calibri"/>
            </a:endParaRPr>
          </a:p>
          <a:p>
            <a:pPr algn="ctr">
              <a:buSzPts val="1100"/>
              <a:buFont typeface="Arial"/>
            </a:pPr>
            <a:endParaRPr lang="en" sz="1600" b="1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DFC6B-538F-1F89-3791-FF8C52D120AC}"/>
              </a:ext>
            </a:extLst>
          </p:cNvPr>
          <p:cNvSpPr txBox="1"/>
          <p:nvPr/>
        </p:nvSpPr>
        <p:spPr>
          <a:xfrm>
            <a:off x="15679701" y="5178260"/>
            <a:ext cx="1642554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" sz="1600" b="1">
                <a:solidFill>
                  <a:srgbClr val="FFFFFF"/>
                </a:solidFill>
                <a:latin typeface="Lora"/>
                <a:sym typeface="Fira Sans Medium"/>
              </a:rPr>
              <a:t>Feature extraction method</a:t>
            </a:r>
            <a:endParaRPr lang="en" sz="1600" b="1">
              <a:solidFill>
                <a:srgbClr val="FFFFFF"/>
              </a:solidFill>
              <a:latin typeface="Lora"/>
              <a:cs typeface="Calibri"/>
            </a:endParaRPr>
          </a:p>
          <a:p>
            <a:pPr algn="ctr">
              <a:buSzPts val="1100"/>
              <a:buFont typeface="Arial"/>
            </a:pPr>
            <a:endParaRPr lang="en" sz="1600" b="1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989E-548B-4F38-C246-9B6187BAF6CA}"/>
              </a:ext>
            </a:extLst>
          </p:cNvPr>
          <p:cNvSpPr txBox="1"/>
          <p:nvPr/>
        </p:nvSpPr>
        <p:spPr>
          <a:xfrm>
            <a:off x="5295372" y="2374375"/>
            <a:ext cx="1642554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  <a:latin typeface="Lora"/>
                <a:sym typeface="Fira Sans Medium"/>
              </a:rPr>
              <a:t>Dimensionality Reduction and Feature Compression for Edge Devices</a:t>
            </a:r>
            <a:endParaRPr lang="en" sz="1400" b="1" dirty="0">
              <a:solidFill>
                <a:srgbClr val="FFFFFF"/>
              </a:solidFill>
              <a:latin typeface="Lora" pitchFamily="2" charset="0"/>
              <a:ea typeface="Fira Sans Medium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347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618A-9140-E856-019A-633B5EB0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SDG</a:t>
            </a:r>
            <a:br>
              <a:rPr lang="en-I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Cambria" panose="02040503050406030204" pitchFamily="18" charset="0"/>
                <a:cs typeface="+mj-cs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722E6-E566-2A44-1E26-F0FCD2B540BA}"/>
              </a:ext>
            </a:extLst>
          </p:cNvPr>
          <p:cNvSpPr txBox="1"/>
          <p:nvPr/>
        </p:nvSpPr>
        <p:spPr>
          <a:xfrm>
            <a:off x="457200" y="1205345"/>
            <a:ext cx="11544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“The most sustainable way is to not make things. The second most sustainable way is to make something very useful, to solve a problem that hasn’t been solved.” </a:t>
            </a:r>
          </a:p>
          <a:p>
            <a:pPr algn="ctr"/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/>
                <a:ea typeface="Cambria" panose="02040503050406030204" pitchFamily="18" charset="0"/>
                <a:cs typeface="+mj-cs"/>
              </a:rPr>
              <a:t>– Thomas Sigsgaard</a:t>
            </a:r>
            <a:endParaRPr lang="en-IN" sz="2400" i="1" dirty="0">
              <a:solidFill>
                <a:schemeClr val="tx1">
                  <a:lumMod val="75000"/>
                  <a:lumOff val="25000"/>
                </a:schemeClr>
              </a:solidFill>
              <a:latin typeface="Lora"/>
              <a:ea typeface="Cambria" panose="02040503050406030204" pitchFamily="18" charset="0"/>
              <a:cs typeface="+mj-cs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F42919A-D879-0BCF-B617-6628A893D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890596"/>
              </p:ext>
            </p:extLst>
          </p:nvPr>
        </p:nvGraphicFramePr>
        <p:xfrm>
          <a:off x="2105169" y="2405674"/>
          <a:ext cx="8248362" cy="4215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Graphic 8" descr="Bonsai outline">
            <a:extLst>
              <a:ext uri="{FF2B5EF4-FFF2-40B4-BE49-F238E27FC236}">
                <a16:creationId xmlns:a16="http://schemas.microsoft.com/office/drawing/2014/main" id="{B660095F-1E3B-6C1E-5795-13CBA1880D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10715" y="4769429"/>
            <a:ext cx="914400" cy="914400"/>
          </a:xfrm>
          <a:prstGeom prst="rect">
            <a:avLst/>
          </a:prstGeom>
        </p:spPr>
      </p:pic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B272204C-D892-E6D8-6B54-003A27DDC6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72150" y="41108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e6a634-0652-4942-bace-803f2c83809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4F47DEF4333E45A4FEF83C10773BF2" ma:contentTypeVersion="16" ma:contentTypeDescription="Create a new document." ma:contentTypeScope="" ma:versionID="a06ae4e2782a0c37722ee1efce568455">
  <xsd:schema xmlns:xsd="http://www.w3.org/2001/XMLSchema" xmlns:xs="http://www.w3.org/2001/XMLSchema" xmlns:p="http://schemas.microsoft.com/office/2006/metadata/properties" xmlns:ns3="c77d09f9-d3e6-41eb-8837-d79c17428db7" xmlns:ns4="81e6a634-0652-4942-bace-803f2c838095" targetNamespace="http://schemas.microsoft.com/office/2006/metadata/properties" ma:root="true" ma:fieldsID="2e0e114f70808c0d626e1ccd0a1d2591" ns3:_="" ns4:_="">
    <xsd:import namespace="c77d09f9-d3e6-41eb-8837-d79c17428db7"/>
    <xsd:import namespace="81e6a634-0652-4942-bace-803f2c83809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_activity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7d09f9-d3e6-41eb-8837-d79c17428db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e6a634-0652-4942-bace-803f2c838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729B60-094B-417F-969F-B28146FFED5C}">
  <ds:schemaRefs>
    <ds:schemaRef ds:uri="81e6a634-0652-4942-bace-803f2c838095"/>
    <ds:schemaRef ds:uri="c77d09f9-d3e6-41eb-8837-d79c17428d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DCB952-DAA1-46C6-AB18-E22482CBF7F9}">
  <ds:schemaRefs>
    <ds:schemaRef ds:uri="81e6a634-0652-4942-bace-803f2c838095"/>
    <ds:schemaRef ds:uri="c77d09f9-d3e6-41eb-8837-d79c17428d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AB34C4A-9D92-47C4-B775-454AE6B838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1884</Words>
  <Application>Microsoft Office PowerPoint</Application>
  <PresentationFormat>Widescreen</PresentationFormat>
  <Paragraphs>245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__fkGroteskNeue_598ab8</vt:lpstr>
      <vt:lpstr>Arial</vt:lpstr>
      <vt:lpstr>Calibri</vt:lpstr>
      <vt:lpstr>Calibri Light</vt:lpstr>
      <vt:lpstr>Lora</vt:lpstr>
      <vt:lpstr>Segoe UI</vt:lpstr>
      <vt:lpstr>Times New Roman</vt:lpstr>
      <vt:lpstr>ui-sans-serif</vt:lpstr>
      <vt:lpstr>Office Theme</vt:lpstr>
      <vt:lpstr>Cross-Modal Knowledge Distillation for Ultra-Lightweight Edge AI: A Resource-Aware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Review: Tabular</vt:lpstr>
      <vt:lpstr>PowerPoint Presentation</vt:lpstr>
      <vt:lpstr>SDG </vt:lpstr>
      <vt:lpstr>Proposed Architecture Design</vt:lpstr>
      <vt:lpstr>Component Interaction</vt:lpstr>
      <vt:lpstr>System Data Flow Diagram</vt:lpstr>
      <vt:lpstr>System Class Diagram</vt:lpstr>
      <vt:lpstr>PowerPoint Presentation</vt:lpstr>
      <vt:lpstr>Analytical Description </vt:lpstr>
      <vt:lpstr> Software tools and Simulation Parameters</vt:lpstr>
      <vt:lpstr>Results Analysis</vt:lpstr>
      <vt:lpstr>Resource Adaptation Performance</vt:lpstr>
      <vt:lpstr>Ablation Studies</vt:lpstr>
      <vt:lpstr>PowerPoint Presentation</vt:lpstr>
      <vt:lpstr>Societal and Environmental Impact</vt:lpstr>
      <vt:lpstr>OUTCOME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NIDHI BHAT</dc:creator>
  <cp:lastModifiedBy>Aaron Mano Cherian</cp:lastModifiedBy>
  <cp:revision>23</cp:revision>
  <dcterms:created xsi:type="dcterms:W3CDTF">2024-09-15T19:32:07Z</dcterms:created>
  <dcterms:modified xsi:type="dcterms:W3CDTF">2025-04-21T06:14:01Z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0x0101009A4F47DEF4333E45A4FEF83C10773BF2</vt:lpwstr>
  </property>
</Properties>
</file>