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9"/>
  </p:notesMasterIdLst>
  <p:handoutMasterIdLst>
    <p:handoutMasterId r:id="rId10"/>
  </p:handoutMasterIdLst>
  <p:sldIdLst>
    <p:sldId id="289" r:id="rId5"/>
    <p:sldId id="291" r:id="rId6"/>
    <p:sldId id="280"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70"/>
  </p:normalViewPr>
  <p:slideViewPr>
    <p:cSldViewPr snapToGrid="0">
      <p:cViewPr varScale="1">
        <p:scale>
          <a:sx n="72" d="100"/>
          <a:sy n="72" d="100"/>
        </p:scale>
        <p:origin x="456" y="48"/>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6/8/2023</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6/8/2023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188956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2744192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6/8/2023</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a:t>Click icon to add picture</a:t>
            </a:r>
            <a:endParaRPr lang="en-US"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6/8/2023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03057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6/8/2023</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6/8/2023</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6/8/2023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6/8/2023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6/8/2023</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6/8/2023</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6/8/2023</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6/8/2023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6/8/2023</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509"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439618" y="1082922"/>
            <a:ext cx="9144000" cy="2128049"/>
          </a:xfrm>
        </p:spPr>
        <p:txBody>
          <a:bodyPr>
            <a:normAutofit/>
          </a:bodyPr>
          <a:lstStyle/>
          <a:p>
            <a:pPr>
              <a:lnSpc>
                <a:spcPct val="125000"/>
              </a:lnSpc>
            </a:pPr>
            <a:r>
              <a:rPr lang="en-US" sz="5000" dirty="0">
                <a:latin typeface="Gill Sans MT" panose="020B0502020104020203" pitchFamily="34" charset="0"/>
              </a:rPr>
              <a:t>CONGRUENCE</a:t>
            </a:r>
            <a:br>
              <a:rPr lang="en-US" sz="5000" dirty="0">
                <a:solidFill>
                  <a:schemeClr val="bg1"/>
                </a:solidFill>
                <a:latin typeface="Gill Sans MT" panose="020B0502020104020203" pitchFamily="34" charset="0"/>
              </a:rPr>
            </a:br>
            <a:r>
              <a:rPr lang="en-US" sz="5000" dirty="0">
                <a:solidFill>
                  <a:schemeClr val="bg1"/>
                </a:solidFill>
                <a:latin typeface="Gill Sans MT" panose="020B0502020104020203" pitchFamily="34" charset="0"/>
              </a:rPr>
              <a:t>SENTINELS</a:t>
            </a: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834201" y="4087044"/>
            <a:ext cx="10520039" cy="2128049"/>
          </a:xfrm>
          <a:solidFill>
            <a:schemeClr val="accent2">
              <a:alpha val="90000"/>
            </a:schemeClr>
          </a:solidFill>
        </p:spPr>
        <p:txBody>
          <a:bodyPr anchor="ctr" anchorCtr="0">
            <a:normAutofit/>
          </a:bodyPr>
          <a:lstStyle/>
          <a:p>
            <a:r>
              <a:rPr lang="en-US" sz="2500" b="1" i="1" spc="65" dirty="0">
                <a:solidFill>
                  <a:schemeClr val="accent1"/>
                </a:solidFill>
                <a:latin typeface="Arial"/>
                <a:cs typeface="Arial"/>
              </a:rPr>
              <a:t>Design an innovative digital platform, application, or software that addresses financial disparities and promotes inclusive access to financial services. This solution should enable affordable banking services, facilitate financial literacy, and support economic empowerment for marginalized communities.</a:t>
            </a: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6221" y="2368736"/>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140CF4-2DAA-4239-BB77-274BDD82AB49}"/>
              </a:ext>
            </a:extLst>
          </p:cNvPr>
          <p:cNvSpPr>
            <a:spLocks noGrp="1"/>
          </p:cNvSpPr>
          <p:nvPr>
            <p:ph type="sldNum" sz="quarter" idx="12"/>
          </p:nvPr>
        </p:nvSpPr>
        <p:spPr/>
        <p:txBody>
          <a:bodyPr/>
          <a:lstStyle/>
          <a:p>
            <a:fld id="{82EE24B5-652C-4DB5-B7C3-B5BBEC1280B1}" type="slidenum">
              <a:rPr lang="en-US" smtClean="0"/>
              <a:t>2</a:t>
            </a:fld>
            <a:endParaRPr lang="en-US" dirty="0"/>
          </a:p>
        </p:txBody>
      </p:sp>
      <p:pic>
        <p:nvPicPr>
          <p:cNvPr id="4" name="Picture Placeholder 11" descr="Two men near laptop ">
            <a:extLst>
              <a:ext uri="{FF2B5EF4-FFF2-40B4-BE49-F238E27FC236}">
                <a16:creationId xmlns:a16="http://schemas.microsoft.com/office/drawing/2014/main" id="{509FA566-1699-4388-B44C-C3EE5EC0516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0" y="2"/>
            <a:ext cx="6256751" cy="6857998"/>
          </a:xfrm>
          <a:prstGeom prst="rect">
            <a:avLst/>
          </a:prstGeom>
        </p:spPr>
      </p:pic>
      <p:sp>
        <p:nvSpPr>
          <p:cNvPr id="5" name="object 3" descr="Beige rectangle">
            <a:extLst>
              <a:ext uri="{FF2B5EF4-FFF2-40B4-BE49-F238E27FC236}">
                <a16:creationId xmlns:a16="http://schemas.microsoft.com/office/drawing/2014/main" id="{857A0168-DBD5-47D4-A751-3B39262D8254}"/>
              </a:ext>
            </a:extLst>
          </p:cNvPr>
          <p:cNvSpPr/>
          <p:nvPr/>
        </p:nvSpPr>
        <p:spPr>
          <a:xfrm>
            <a:off x="8355283"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7F009843-AFA3-44E8-B7D5-3F39B363C92E}"/>
              </a:ext>
            </a:extLst>
          </p:cNvPr>
          <p:cNvSpPr/>
          <p:nvPr/>
        </p:nvSpPr>
        <p:spPr>
          <a:xfrm>
            <a:off x="6256751" y="-1"/>
            <a:ext cx="5935249"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8" name="Text Placeholder 3">
            <a:extLst>
              <a:ext uri="{FF2B5EF4-FFF2-40B4-BE49-F238E27FC236}">
                <a16:creationId xmlns:a16="http://schemas.microsoft.com/office/drawing/2014/main" id="{FC6730AE-386B-426F-9F29-221DCC5F714D}"/>
              </a:ext>
            </a:extLst>
          </p:cNvPr>
          <p:cNvSpPr txBox="1">
            <a:spLocks/>
          </p:cNvSpPr>
          <p:nvPr/>
        </p:nvSpPr>
        <p:spPr>
          <a:xfrm>
            <a:off x="7444226" y="3015906"/>
            <a:ext cx="2981822" cy="74975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bg2">
                    <a:lumMod val="20000"/>
                    <a:lumOff val="80000"/>
                  </a:schemeClr>
                </a:solidFill>
              </a:rPr>
              <a:t>Financial Illiteracy			</a:t>
            </a:r>
          </a:p>
        </p:txBody>
      </p:sp>
      <p:pic>
        <p:nvPicPr>
          <p:cNvPr id="9" name="Picture Placeholder 27" descr="Check mark">
            <a:extLst>
              <a:ext uri="{FF2B5EF4-FFF2-40B4-BE49-F238E27FC236}">
                <a16:creationId xmlns:a16="http://schemas.microsoft.com/office/drawing/2014/main" id="{9FC370A7-FF9A-42B0-9C14-95C57A9BC6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740067" y="2803684"/>
            <a:ext cx="720000" cy="720000"/>
          </a:xfrm>
          <a:prstGeom prst="rect">
            <a:avLst/>
          </a:prstGeom>
        </p:spPr>
      </p:pic>
      <p:pic>
        <p:nvPicPr>
          <p:cNvPr id="10" name="Picture Placeholder 29" descr="Check mark">
            <a:extLst>
              <a:ext uri="{FF2B5EF4-FFF2-40B4-BE49-F238E27FC236}">
                <a16:creationId xmlns:a16="http://schemas.microsoft.com/office/drawing/2014/main" id="{1630545B-ED3D-48DD-8CD5-CB200AA2D7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740067" y="3693320"/>
            <a:ext cx="720000" cy="719999"/>
          </a:xfrm>
          <a:prstGeom prst="rect">
            <a:avLst/>
          </a:prstGeom>
        </p:spPr>
      </p:pic>
      <p:sp>
        <p:nvSpPr>
          <p:cNvPr id="11" name="Text Placeholder 17">
            <a:extLst>
              <a:ext uri="{FF2B5EF4-FFF2-40B4-BE49-F238E27FC236}">
                <a16:creationId xmlns:a16="http://schemas.microsoft.com/office/drawing/2014/main" id="{186A1D66-9F36-434B-9677-0FE61760AB97}"/>
              </a:ext>
            </a:extLst>
          </p:cNvPr>
          <p:cNvSpPr txBox="1">
            <a:spLocks/>
          </p:cNvSpPr>
          <p:nvPr/>
        </p:nvSpPr>
        <p:spPr>
          <a:xfrm>
            <a:off x="7472817" y="3794464"/>
            <a:ext cx="3307960" cy="74018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solidFill>
                <a:schemeClr val="bg2">
                  <a:lumMod val="20000"/>
                  <a:lumOff val="80000"/>
                </a:schemeClr>
              </a:solidFill>
            </a:endParaRPr>
          </a:p>
        </p:txBody>
      </p:sp>
      <p:pic>
        <p:nvPicPr>
          <p:cNvPr id="12" name="Picture Placeholder 31" descr="Check mark">
            <a:extLst>
              <a:ext uri="{FF2B5EF4-FFF2-40B4-BE49-F238E27FC236}">
                <a16:creationId xmlns:a16="http://schemas.microsoft.com/office/drawing/2014/main" id="{33C53E5C-0A10-46F8-9546-AB2C675452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740067" y="4621055"/>
            <a:ext cx="720000" cy="719999"/>
          </a:xfrm>
          <a:prstGeom prst="rect">
            <a:avLst/>
          </a:prstGeom>
        </p:spPr>
      </p:pic>
      <p:sp>
        <p:nvSpPr>
          <p:cNvPr id="13" name="Text Placeholder 19">
            <a:extLst>
              <a:ext uri="{FF2B5EF4-FFF2-40B4-BE49-F238E27FC236}">
                <a16:creationId xmlns:a16="http://schemas.microsoft.com/office/drawing/2014/main" id="{8744334E-DF9D-4600-8180-292072510183}"/>
              </a:ext>
            </a:extLst>
          </p:cNvPr>
          <p:cNvSpPr txBox="1">
            <a:spLocks/>
          </p:cNvSpPr>
          <p:nvPr/>
        </p:nvSpPr>
        <p:spPr>
          <a:xfrm>
            <a:off x="7472816" y="4704536"/>
            <a:ext cx="4353144" cy="10929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bg2">
                    <a:lumMod val="20000"/>
                    <a:lumOff val="80000"/>
                  </a:schemeClr>
                </a:solidFill>
              </a:rPr>
              <a:t>Burdens of the Economically marginalized communities</a:t>
            </a:r>
          </a:p>
        </p:txBody>
      </p:sp>
      <p:sp>
        <p:nvSpPr>
          <p:cNvPr id="14" name="object 27" descr="Beige rectangle">
            <a:extLst>
              <a:ext uri="{FF2B5EF4-FFF2-40B4-BE49-F238E27FC236}">
                <a16:creationId xmlns:a16="http://schemas.microsoft.com/office/drawing/2014/main" id="{7F820741-8871-4D59-8ED1-466FEFD2AF94}"/>
              </a:ext>
            </a:extLst>
          </p:cNvPr>
          <p:cNvSpPr/>
          <p:nvPr/>
        </p:nvSpPr>
        <p:spPr>
          <a:xfrm flipV="1">
            <a:off x="6740067" y="1431553"/>
            <a:ext cx="4923176" cy="4571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95668119-9603-4701-8EEC-F2E48B808491}"/>
              </a:ext>
            </a:extLst>
          </p:cNvPr>
          <p:cNvSpPr>
            <a:spLocks noGrp="1"/>
          </p:cNvSpPr>
          <p:nvPr>
            <p:ph type="title"/>
          </p:nvPr>
        </p:nvSpPr>
        <p:spPr>
          <a:xfrm>
            <a:off x="6652183" y="242721"/>
            <a:ext cx="5243895" cy="1408526"/>
          </a:xfrm>
        </p:spPr>
        <p:txBody>
          <a:bodyPr>
            <a:normAutofit/>
          </a:bodyPr>
          <a:lstStyle/>
          <a:p>
            <a:r>
              <a:rPr lang="en-US" dirty="0">
                <a:solidFill>
                  <a:schemeClr val="bg1"/>
                </a:solidFill>
              </a:rPr>
              <a:t>Ditch the Hitch:</a:t>
            </a:r>
            <a:endParaRPr lang="en-US" dirty="0"/>
          </a:p>
        </p:txBody>
      </p:sp>
      <p:pic>
        <p:nvPicPr>
          <p:cNvPr id="16" name="Picture Placeholder 27" descr="Check mark">
            <a:extLst>
              <a:ext uri="{FF2B5EF4-FFF2-40B4-BE49-F238E27FC236}">
                <a16:creationId xmlns:a16="http://schemas.microsoft.com/office/drawing/2014/main" id="{D0D46D22-CB13-D0E5-CE6D-96DCEBFA9B2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740067" y="1875745"/>
            <a:ext cx="720000" cy="720000"/>
          </a:xfrm>
          <a:prstGeom prst="rect">
            <a:avLst/>
          </a:prstGeom>
        </p:spPr>
      </p:pic>
      <p:sp>
        <p:nvSpPr>
          <p:cNvPr id="18" name="TextBox 17">
            <a:extLst>
              <a:ext uri="{FF2B5EF4-FFF2-40B4-BE49-F238E27FC236}">
                <a16:creationId xmlns:a16="http://schemas.microsoft.com/office/drawing/2014/main" id="{45B85480-635D-7178-0F90-F9B5C5EA7C0D}"/>
              </a:ext>
            </a:extLst>
          </p:cNvPr>
          <p:cNvSpPr txBox="1"/>
          <p:nvPr/>
        </p:nvSpPr>
        <p:spPr>
          <a:xfrm>
            <a:off x="7444226" y="2060473"/>
            <a:ext cx="4203176" cy="646331"/>
          </a:xfrm>
          <a:prstGeom prst="rect">
            <a:avLst/>
          </a:prstGeom>
          <a:noFill/>
        </p:spPr>
        <p:txBody>
          <a:bodyPr wrap="square">
            <a:spAutoFit/>
          </a:bodyPr>
          <a:lstStyle/>
          <a:p>
            <a:pPr>
              <a:lnSpc>
                <a:spcPct val="90000"/>
              </a:lnSpc>
              <a:spcBef>
                <a:spcPts val="1000"/>
              </a:spcBef>
            </a:pPr>
            <a:r>
              <a:rPr lang="en-US" sz="2000" b="1" dirty="0">
                <a:solidFill>
                  <a:schemeClr val="bg2">
                    <a:lumMod val="20000"/>
                    <a:lumOff val="80000"/>
                  </a:schemeClr>
                </a:solidFill>
              </a:rPr>
              <a:t>Less Affordable Banking Services</a:t>
            </a:r>
          </a:p>
        </p:txBody>
      </p:sp>
      <p:sp>
        <p:nvSpPr>
          <p:cNvPr id="19" name="Text Placeholder 19">
            <a:extLst>
              <a:ext uri="{FF2B5EF4-FFF2-40B4-BE49-F238E27FC236}">
                <a16:creationId xmlns:a16="http://schemas.microsoft.com/office/drawing/2014/main" id="{03FCF822-3318-630C-2547-26187030CEC1}"/>
              </a:ext>
            </a:extLst>
          </p:cNvPr>
          <p:cNvSpPr txBox="1">
            <a:spLocks/>
          </p:cNvSpPr>
          <p:nvPr/>
        </p:nvSpPr>
        <p:spPr>
          <a:xfrm>
            <a:off x="7444226" y="3765659"/>
            <a:ext cx="3098931" cy="10929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chemeClr val="bg2">
                    <a:lumMod val="20000"/>
                    <a:lumOff val="80000"/>
                  </a:schemeClr>
                </a:solidFill>
              </a:rPr>
              <a:t>Lack of Financial Management</a:t>
            </a:r>
          </a:p>
        </p:txBody>
      </p:sp>
    </p:spTree>
    <p:extLst>
      <p:ext uri="{BB962C8B-B14F-4D97-AF65-F5344CB8AC3E}">
        <p14:creationId xmlns:p14="http://schemas.microsoft.com/office/powerpoint/2010/main" val="329896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30884" y="-5955"/>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lstStyle/>
          <a:p>
            <a:r>
              <a:rPr lang="en-US" dirty="0" err="1">
                <a:solidFill>
                  <a:schemeClr val="bg1"/>
                </a:solidFill>
              </a:rPr>
              <a:t>Dissaprearo</a:t>
            </a:r>
            <a:r>
              <a:rPr lang="en-US" dirty="0">
                <a:solidFill>
                  <a:schemeClr val="bg1"/>
                </a:solidFill>
              </a:rPr>
              <a:t> </a:t>
            </a:r>
            <a:r>
              <a:rPr lang="en-US" dirty="0" err="1">
                <a:solidFill>
                  <a:schemeClr val="bg1"/>
                </a:solidFill>
              </a:rPr>
              <a:t>Problemo</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3</a:t>
            </a:fld>
            <a:endParaRPr lang="en-US" dirty="0"/>
          </a:p>
        </p:txBody>
      </p:sp>
      <p:graphicFrame>
        <p:nvGraphicFramePr>
          <p:cNvPr id="13" name="Content Placeholder 12" descr="Table">
            <a:extLst>
              <a:ext uri="{FF2B5EF4-FFF2-40B4-BE49-F238E27FC236}">
                <a16:creationId xmlns:a16="http://schemas.microsoft.com/office/drawing/2014/main" id="{1D6AB21B-0AB3-44DD-AD8E-D2EDD77DEA42}"/>
              </a:ext>
            </a:extLst>
          </p:cNvPr>
          <p:cNvGraphicFramePr>
            <a:graphicFrameLocks noGrp="1"/>
          </p:cNvGraphicFramePr>
          <p:nvPr>
            <p:ph sz="half" idx="4294967295"/>
            <p:extLst>
              <p:ext uri="{D42A27DB-BD31-4B8C-83A1-F6EECF244321}">
                <p14:modId xmlns:p14="http://schemas.microsoft.com/office/powerpoint/2010/main" val="569535563"/>
              </p:ext>
            </p:extLst>
          </p:nvPr>
        </p:nvGraphicFramePr>
        <p:xfrm>
          <a:off x="514905" y="1708049"/>
          <a:ext cx="11124957" cy="3320836"/>
        </p:xfrm>
        <a:graphic>
          <a:graphicData uri="http://schemas.openxmlformats.org/drawingml/2006/table">
            <a:tbl>
              <a:tblPr firstRow="1" bandRow="1">
                <a:tableStyleId>{5C22544A-7EE6-4342-B048-85BDC9FD1C3A}</a:tableStyleId>
              </a:tblPr>
              <a:tblGrid>
                <a:gridCol w="2051978">
                  <a:extLst>
                    <a:ext uri="{9D8B030D-6E8A-4147-A177-3AD203B41FA5}">
                      <a16:colId xmlns:a16="http://schemas.microsoft.com/office/drawing/2014/main" val="1440817424"/>
                    </a:ext>
                  </a:extLst>
                </a:gridCol>
                <a:gridCol w="2578315">
                  <a:extLst>
                    <a:ext uri="{9D8B030D-6E8A-4147-A177-3AD203B41FA5}">
                      <a16:colId xmlns:a16="http://schemas.microsoft.com/office/drawing/2014/main" val="1835666774"/>
                    </a:ext>
                  </a:extLst>
                </a:gridCol>
                <a:gridCol w="2257866">
                  <a:extLst>
                    <a:ext uri="{9D8B030D-6E8A-4147-A177-3AD203B41FA5}">
                      <a16:colId xmlns:a16="http://schemas.microsoft.com/office/drawing/2014/main" val="3312468757"/>
                    </a:ext>
                  </a:extLst>
                </a:gridCol>
                <a:gridCol w="2230445">
                  <a:extLst>
                    <a:ext uri="{9D8B030D-6E8A-4147-A177-3AD203B41FA5}">
                      <a16:colId xmlns:a16="http://schemas.microsoft.com/office/drawing/2014/main" val="388103177"/>
                    </a:ext>
                  </a:extLst>
                </a:gridCol>
                <a:gridCol w="2006353">
                  <a:extLst>
                    <a:ext uri="{9D8B030D-6E8A-4147-A177-3AD203B41FA5}">
                      <a16:colId xmlns:a16="http://schemas.microsoft.com/office/drawing/2014/main" val="1904519112"/>
                    </a:ext>
                  </a:extLst>
                </a:gridCol>
              </a:tblGrid>
              <a:tr h="1710734">
                <a:tc>
                  <a:txBody>
                    <a:bodyPr/>
                    <a:lstStyle/>
                    <a:p>
                      <a:pPr algn="ctr"/>
                      <a:r>
                        <a:rPr lang="en-US" sz="3200" b="1" dirty="0">
                          <a:solidFill>
                            <a:schemeClr val="accent1"/>
                          </a:solidFill>
                          <a:latin typeface="+mj-lt"/>
                        </a:rPr>
                        <a:t>Expense Tracking</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1" dirty="0">
                          <a:solidFill>
                            <a:schemeClr val="accent1"/>
                          </a:solidFill>
                          <a:latin typeface="+mj-lt"/>
                        </a:rPr>
                        <a:t>Risk Assessment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1" dirty="0">
                          <a:solidFill>
                            <a:schemeClr val="accent1"/>
                          </a:solidFill>
                          <a:latin typeface="+mj-lt"/>
                        </a:rPr>
                        <a:t>Scheme</a:t>
                      </a:r>
                    </a:p>
                    <a:p>
                      <a:pPr algn="ctr"/>
                      <a:r>
                        <a:rPr lang="en-US" sz="3200" b="1" dirty="0">
                          <a:solidFill>
                            <a:schemeClr val="accent1"/>
                          </a:solidFill>
                          <a:latin typeface="+mj-lt"/>
                        </a:rPr>
                        <a:t>Filtration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1" dirty="0">
                          <a:solidFill>
                            <a:schemeClr val="accent1"/>
                          </a:solidFill>
                          <a:latin typeface="+mj-lt"/>
                        </a:rPr>
                        <a:t>Blogs</a:t>
                      </a:r>
                    </a:p>
                    <a:p>
                      <a:pPr algn="ctr"/>
                      <a:r>
                        <a:rPr lang="en-US" sz="3200" b="1" dirty="0">
                          <a:solidFill>
                            <a:schemeClr val="accent1"/>
                          </a:solidFill>
                          <a:latin typeface="+mj-lt"/>
                        </a:rPr>
                        <a:t>&amp; </a:t>
                      </a:r>
                    </a:p>
                    <a:p>
                      <a:pPr algn="ctr"/>
                      <a:r>
                        <a:rPr lang="en-US" sz="3200" b="1" dirty="0">
                          <a:solidFill>
                            <a:schemeClr val="accent1"/>
                          </a:solidFill>
                          <a:latin typeface="+mj-lt"/>
                        </a:rPr>
                        <a:t>Forums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1" dirty="0" err="1">
                          <a:solidFill>
                            <a:schemeClr val="accent1"/>
                          </a:solidFill>
                          <a:latin typeface="+mj-lt"/>
                        </a:rPr>
                        <a:t>ChatBots</a:t>
                      </a:r>
                      <a:endParaRPr lang="en-US" sz="3200" b="1" dirty="0">
                        <a:solidFill>
                          <a:schemeClr val="accent1"/>
                        </a:solidFill>
                        <a:latin typeface="+mj-lt"/>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120738"/>
                  </a:ext>
                </a:extLst>
              </a:tr>
              <a:tr h="16101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Financial Management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mn-lt"/>
                          <a:ea typeface="+mn-ea"/>
                          <a:cs typeface="Arial"/>
                        </a:rPr>
                        <a:t>Financial Iiteracy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mn-lt"/>
                          <a:ea typeface="+mn-ea"/>
                          <a:cs typeface="Arial"/>
                        </a:rPr>
                        <a:t>Affordable Banking Services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mn-lt"/>
                          <a:ea typeface="+mn-ea"/>
                          <a:cs typeface="Arial"/>
                        </a:rPr>
                        <a:t>Financial literacy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1" u="none" strike="noStrike" kern="1200" cap="none" spc="-25" normalizeH="0" baseline="0" noProof="0" dirty="0">
                          <a:ln>
                            <a:noFill/>
                          </a:ln>
                          <a:solidFill>
                            <a:srgbClr val="64B2C1">
                              <a:lumMod val="20000"/>
                              <a:lumOff val="80000"/>
                            </a:srgbClr>
                          </a:solidFill>
                          <a:effectLst/>
                          <a:uLnTx/>
                          <a:uFillTx/>
                          <a:latin typeface="Arial "/>
                          <a:ea typeface="+mn-ea"/>
                          <a:cs typeface="Arial"/>
                        </a:rPr>
                        <a:t>Financial Literacy</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001753"/>
                  </a:ext>
                </a:extLst>
              </a:tr>
            </a:tbl>
          </a:graphicData>
        </a:graphic>
      </p:graphicFrame>
      <p:sp>
        <p:nvSpPr>
          <p:cNvPr id="11" name="object 5" descr="Beige rectangle">
            <a:extLst>
              <a:ext uri="{FF2B5EF4-FFF2-40B4-BE49-F238E27FC236}">
                <a16:creationId xmlns:a16="http://schemas.microsoft.com/office/drawing/2014/main" id="{B07BA1F9-2C19-4C07-B29B-18B9FBCC4755}"/>
              </a:ext>
            </a:extLst>
          </p:cNvPr>
          <p:cNvSpPr/>
          <p:nvPr/>
        </p:nvSpPr>
        <p:spPr>
          <a:xfrm>
            <a:off x="915637" y="1309143"/>
            <a:ext cx="9497870"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id="{4C3F4FC5-0C01-4592-9483-D476EA2BDF93}"/>
              </a:ext>
            </a:extLst>
          </p:cNvPr>
          <p:cNvCxnSpPr/>
          <p:nvPr/>
        </p:nvCxnSpPr>
        <p:spPr>
          <a:xfrm>
            <a:off x="6096000" y="412437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70199D-DDAE-4D88-9F00-88EB8E080218}"/>
              </a:ext>
            </a:extLst>
          </p:cNvPr>
          <p:cNvSpPr/>
          <p:nvPr/>
        </p:nvSpPr>
        <p:spPr>
          <a:xfrm>
            <a:off x="1429305" y="5776143"/>
            <a:ext cx="9472473" cy="647700"/>
          </a:xfrm>
          <a:prstGeom prst="rect">
            <a:avLst/>
          </a:prstGeom>
          <a:solidFill>
            <a:schemeClr val="accent1"/>
          </a:solidFill>
        </p:spPr>
        <p:txBody>
          <a:bodyPr wrap="square" anchor="ctr" anchorCtr="0">
            <a:noAutofit/>
          </a:bodyPr>
          <a:lstStyle/>
          <a:p>
            <a:pPr algn="ctr">
              <a:lnSpc>
                <a:spcPct val="100000"/>
              </a:lnSpc>
              <a:spcBef>
                <a:spcPts val="1055"/>
              </a:spcBef>
            </a:pPr>
            <a:r>
              <a:rPr lang="en-US" sz="3000" dirty="0">
                <a:solidFill>
                  <a:schemeClr val="tx2"/>
                </a:solidFill>
                <a:latin typeface="+mj-lt"/>
              </a:rPr>
              <a:t>Social Problems require not so Social Solutions</a:t>
            </a:r>
          </a:p>
        </p:txBody>
      </p:sp>
    </p:spTree>
    <p:extLst>
      <p:ext uri="{BB962C8B-B14F-4D97-AF65-F5344CB8AC3E}">
        <p14:creationId xmlns:p14="http://schemas.microsoft.com/office/powerpoint/2010/main" val="226321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12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798064" y="361648"/>
            <a:ext cx="10515600" cy="1325563"/>
          </a:xfrm>
        </p:spPr>
        <p:txBody>
          <a:bodyPr/>
          <a:lstStyle/>
          <a:p>
            <a:r>
              <a:rPr lang="en-US" dirty="0"/>
              <a:t>FUTURE SCOPE:</a:t>
            </a:r>
          </a:p>
        </p:txBody>
      </p:sp>
      <p:sp>
        <p:nvSpPr>
          <p:cNvPr id="4" name="Text Placeholder 3">
            <a:extLst>
              <a:ext uri="{FF2B5EF4-FFF2-40B4-BE49-F238E27FC236}">
                <a16:creationId xmlns:a16="http://schemas.microsoft.com/office/drawing/2014/main" id="{293C1E99-672F-46AE-BB08-DD22B0928366}"/>
              </a:ext>
            </a:extLst>
          </p:cNvPr>
          <p:cNvSpPr>
            <a:spLocks noGrp="1"/>
          </p:cNvSpPr>
          <p:nvPr>
            <p:ph type="body" idx="1"/>
          </p:nvPr>
        </p:nvSpPr>
        <p:spPr>
          <a:xfrm>
            <a:off x="857949" y="2130341"/>
            <a:ext cx="3789362" cy="823912"/>
          </a:xfrm>
        </p:spPr>
        <p:txBody>
          <a:bodyPr>
            <a:normAutofit/>
          </a:bodyPr>
          <a:lstStyle/>
          <a:p>
            <a:r>
              <a:rPr lang="en-US" sz="2000" dirty="0"/>
              <a:t>Virtual Finance Worlds</a:t>
            </a:r>
          </a:p>
        </p:txBody>
      </p:sp>
      <p:sp>
        <p:nvSpPr>
          <p:cNvPr id="5" name="Content Placeholder 4">
            <a:extLst>
              <a:ext uri="{FF2B5EF4-FFF2-40B4-BE49-F238E27FC236}">
                <a16:creationId xmlns:a16="http://schemas.microsoft.com/office/drawing/2014/main" id="{6DEAD4F2-C5CC-44E9-A092-76413D5CA7F4}"/>
              </a:ext>
            </a:extLst>
          </p:cNvPr>
          <p:cNvSpPr>
            <a:spLocks noGrp="1"/>
          </p:cNvSpPr>
          <p:nvPr>
            <p:ph sz="half" idx="2"/>
          </p:nvPr>
        </p:nvSpPr>
        <p:spPr>
          <a:xfrm>
            <a:off x="821373" y="3434046"/>
            <a:ext cx="3132000" cy="3059785"/>
          </a:xfrm>
        </p:spPr>
        <p:txBody>
          <a:bodyPr>
            <a:noAutofit/>
          </a:bodyPr>
          <a:lstStyle/>
          <a:p>
            <a:pPr>
              <a:lnSpc>
                <a:spcPct val="100000"/>
              </a:lnSpc>
              <a:spcBef>
                <a:spcPts val="600"/>
              </a:spcBef>
              <a:buClr>
                <a:schemeClr val="accent1"/>
              </a:buClr>
            </a:pPr>
            <a:r>
              <a:rPr lang="en-US" i="1" dirty="0">
                <a:solidFill>
                  <a:srgbClr val="FFFFFF"/>
                </a:solidFill>
                <a:cs typeface="Arial"/>
              </a:rPr>
              <a:t>This is a simulation of financial expenditure outcomes.</a:t>
            </a:r>
          </a:p>
          <a:p>
            <a:pPr>
              <a:lnSpc>
                <a:spcPct val="100000"/>
              </a:lnSpc>
              <a:spcBef>
                <a:spcPts val="600"/>
              </a:spcBef>
              <a:buClr>
                <a:schemeClr val="accent1"/>
              </a:buClr>
            </a:pPr>
            <a:r>
              <a:rPr lang="en-US" i="1" dirty="0">
                <a:solidFill>
                  <a:srgbClr val="FFFFFF"/>
                </a:solidFill>
                <a:cs typeface="Arial"/>
              </a:rPr>
              <a:t>It allows you to simulate multiple financial planning strategies to feasibly maximize savings</a:t>
            </a:r>
          </a:p>
          <a:p>
            <a:pPr>
              <a:lnSpc>
                <a:spcPct val="100000"/>
              </a:lnSpc>
              <a:spcBef>
                <a:spcPts val="600"/>
              </a:spcBef>
              <a:buClr>
                <a:schemeClr val="accent1"/>
              </a:buClr>
            </a:pPr>
            <a:r>
              <a:rPr lang="en-US" i="1" dirty="0">
                <a:solidFill>
                  <a:srgbClr val="FFFFFF"/>
                </a:solidFill>
                <a:cs typeface="Arial"/>
              </a:rPr>
              <a:t>Tech Approach: Multiple instances of the Expenses Tracking System will run with customized inputs.</a:t>
            </a:r>
          </a:p>
        </p:txBody>
      </p:sp>
      <p:sp>
        <p:nvSpPr>
          <p:cNvPr id="6" name="Text Placeholder 5">
            <a:extLst>
              <a:ext uri="{FF2B5EF4-FFF2-40B4-BE49-F238E27FC236}">
                <a16:creationId xmlns:a16="http://schemas.microsoft.com/office/drawing/2014/main" id="{38A73375-FA03-4191-8AD5-B40CD9B59B94}"/>
              </a:ext>
            </a:extLst>
          </p:cNvPr>
          <p:cNvSpPr>
            <a:spLocks noGrp="1"/>
          </p:cNvSpPr>
          <p:nvPr>
            <p:ph type="body" sz="quarter" idx="3"/>
          </p:nvPr>
        </p:nvSpPr>
        <p:spPr>
          <a:xfrm>
            <a:off x="4553711" y="2130341"/>
            <a:ext cx="4745038" cy="823912"/>
          </a:xfrm>
        </p:spPr>
        <p:txBody>
          <a:bodyPr>
            <a:normAutofit/>
          </a:bodyPr>
          <a:lstStyle/>
          <a:p>
            <a:r>
              <a:rPr lang="en-US" sz="2000" dirty="0"/>
              <a:t>Blog Integration</a:t>
            </a:r>
          </a:p>
        </p:txBody>
      </p:sp>
      <p:sp>
        <p:nvSpPr>
          <p:cNvPr id="7" name="Content Placeholder 6">
            <a:extLst>
              <a:ext uri="{FF2B5EF4-FFF2-40B4-BE49-F238E27FC236}">
                <a16:creationId xmlns:a16="http://schemas.microsoft.com/office/drawing/2014/main" id="{7E0C6FDF-5982-4E37-B65D-F7B05D0FFB52}"/>
              </a:ext>
            </a:extLst>
          </p:cNvPr>
          <p:cNvSpPr>
            <a:spLocks noGrp="1"/>
          </p:cNvSpPr>
          <p:nvPr>
            <p:ph sz="quarter" idx="4"/>
          </p:nvPr>
        </p:nvSpPr>
        <p:spPr>
          <a:xfrm>
            <a:off x="4553711" y="3434047"/>
            <a:ext cx="3361615" cy="2755616"/>
          </a:xfrm>
        </p:spPr>
        <p:txBody>
          <a:bodyPr>
            <a:noAutofit/>
          </a:bodyPr>
          <a:lstStyle/>
          <a:p>
            <a:pPr>
              <a:lnSpc>
                <a:spcPct val="100000"/>
              </a:lnSpc>
              <a:spcBef>
                <a:spcPts val="600"/>
              </a:spcBef>
              <a:buClr>
                <a:schemeClr val="accent1"/>
              </a:buClr>
            </a:pPr>
            <a:r>
              <a:rPr lang="en-US" i="1" dirty="0">
                <a:solidFill>
                  <a:srgbClr val="FFFFFF"/>
                </a:solidFill>
                <a:cs typeface="Arial"/>
              </a:rPr>
              <a:t>A simple integration system that allows certain financial newsletters and blogs to personalize and display their contents for users  </a:t>
            </a: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a:off x="915637" y="1337103"/>
            <a:ext cx="374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4" name="Text Placeholder 5">
            <a:extLst>
              <a:ext uri="{FF2B5EF4-FFF2-40B4-BE49-F238E27FC236}">
                <a16:creationId xmlns:a16="http://schemas.microsoft.com/office/drawing/2014/main" id="{A93FB3A3-CCE4-43B1-B396-B8819D20B354}"/>
              </a:ext>
            </a:extLst>
          </p:cNvPr>
          <p:cNvSpPr txBox="1">
            <a:spLocks/>
          </p:cNvSpPr>
          <p:nvPr/>
        </p:nvSpPr>
        <p:spPr>
          <a:xfrm>
            <a:off x="8568793" y="2133184"/>
            <a:ext cx="3429699"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GDP-Oriented Personalized Scheme Recommendations</a:t>
            </a:r>
          </a:p>
        </p:txBody>
      </p:sp>
      <p:sp>
        <p:nvSpPr>
          <p:cNvPr id="15" name="Content Placeholder 6">
            <a:extLst>
              <a:ext uri="{FF2B5EF4-FFF2-40B4-BE49-F238E27FC236}">
                <a16:creationId xmlns:a16="http://schemas.microsoft.com/office/drawing/2014/main" id="{17423A2D-9BA5-4783-9D7D-85F493300696}"/>
              </a:ext>
            </a:extLst>
          </p:cNvPr>
          <p:cNvSpPr txBox="1">
            <a:spLocks/>
          </p:cNvSpPr>
          <p:nvPr/>
        </p:nvSpPr>
        <p:spPr>
          <a:xfrm>
            <a:off x="8552751" y="3436890"/>
            <a:ext cx="3132000" cy="275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1"/>
              </a:buClr>
            </a:pPr>
            <a:r>
              <a:rPr lang="en-US" i="1" dirty="0">
                <a:solidFill>
                  <a:srgbClr val="FFFFFF"/>
                </a:solidFill>
                <a:cs typeface="Arial"/>
              </a:rPr>
              <a:t>Statistics indicate that certain Yojanas are successful in particular localities/States.</a:t>
            </a:r>
          </a:p>
          <a:p>
            <a:pPr>
              <a:lnSpc>
                <a:spcPct val="100000"/>
              </a:lnSpc>
              <a:spcBef>
                <a:spcPts val="600"/>
              </a:spcBef>
              <a:buClr>
                <a:schemeClr val="accent1"/>
              </a:buClr>
            </a:pPr>
            <a:r>
              <a:rPr lang="en-US" i="1" dirty="0">
                <a:solidFill>
                  <a:srgbClr val="FFFFFF"/>
                </a:solidFill>
                <a:cs typeface="Arial"/>
              </a:rPr>
              <a:t>Using databases linked to location, we would be able to display specific yojanas to the user on the basis of efficiency.</a:t>
            </a:r>
          </a:p>
        </p:txBody>
      </p:sp>
    </p:spTree>
    <p:extLst>
      <p:ext uri="{BB962C8B-B14F-4D97-AF65-F5344CB8AC3E}">
        <p14:creationId xmlns:p14="http://schemas.microsoft.com/office/powerpoint/2010/main" val="3327019842"/>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968</TotalTime>
  <Words>216</Words>
  <Application>Microsoft Office PowerPoint</Application>
  <PresentationFormat>Widescreen</PresentationFormat>
  <Paragraphs>39</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vt:lpstr>
      <vt:lpstr>Calibri</vt:lpstr>
      <vt:lpstr>Gill Sans MT</vt:lpstr>
      <vt:lpstr>Office Theme</vt:lpstr>
      <vt:lpstr>CONGRUENCE SENTINELS</vt:lpstr>
      <vt:lpstr>Ditch the Hitch:</vt:lpstr>
      <vt:lpstr>Dissaprearo Problemo</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CONGRUENCE SENTINELS</dc:title>
  <dc:creator>Aaron Cherian</dc:creator>
  <cp:lastModifiedBy>Aaron Cherian</cp:lastModifiedBy>
  <cp:revision>4</cp:revision>
  <dcterms:created xsi:type="dcterms:W3CDTF">2023-06-07T19:13:52Z</dcterms:created>
  <dcterms:modified xsi:type="dcterms:W3CDTF">2023-06-08T11:22:02Z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