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Code Pro"/>
      <p:regular r:id="rId29"/>
      <p:bold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5c46301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5c4630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5c463019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5c4630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5c46301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5c4630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f5c46301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f5c4630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5c46301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f5c4630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5c463019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f5c463019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5c463019_2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5c463019_2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5c463019_2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f5c463019_2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5c463019_3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5c463019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5c463019_2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5c463019_2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5c463019_3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f5c463019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5c463019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5c463019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5c463019_2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5c463019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5c463019_2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5c463019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5c463019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f5c463019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gradFill>
            <a:gsLst>
              <a:gs pos="0">
                <a:srgbClr val="FAED5C"/>
              </a:gs>
              <a:gs pos="100000">
                <a:srgbClr val="C6B60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gradFill>
            <a:gsLst>
              <a:gs pos="0">
                <a:srgbClr val="FAED5C"/>
              </a:gs>
              <a:gs pos="100000">
                <a:srgbClr val="C6B60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gradFill>
          <a:gsLst>
            <a:gs pos="0">
              <a:srgbClr val="FAED5C"/>
            </a:gs>
            <a:gs pos="100000">
              <a:srgbClr val="C6B60E"/>
            </a:gs>
          </a:gsLst>
          <a:lin ang="5400012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92000"/>
          </a:blip>
          <a:srcRect b="13224" l="0" r="0" t="0"/>
          <a:stretch/>
        </p:blipFill>
        <p:spPr>
          <a:xfrm>
            <a:off x="0" y="-87675"/>
            <a:ext cx="9205700" cy="5231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fundacion-jala.org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Grasshopper</a:t>
            </a:r>
            <a:r>
              <a:rPr lang="en"/>
              <a:t> Convertor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19825" y="3602800"/>
            <a:ext cx="31290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AWT01 - 24/09/2018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Jalasoft </a:t>
            </a:r>
            <a:r>
              <a:rPr lang="en" sz="2400">
                <a:solidFill>
                  <a:schemeClr val="lt1"/>
                </a:solidFill>
              </a:rPr>
              <a:t>Foundation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						</a:t>
            </a:r>
            <a:endParaRPr sz="1400"/>
          </a:p>
        </p:txBody>
      </p:sp>
      <p:sp>
        <p:nvSpPr>
          <p:cNvPr id="65" name="Google Shape;65;p13"/>
          <p:cNvSpPr txBox="1"/>
          <p:nvPr/>
        </p:nvSpPr>
        <p:spPr>
          <a:xfrm>
            <a:off x="5193900" y="3266700"/>
            <a:ext cx="3389700" cy="1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Kevin Aaron Herrera Claros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Eliana Angélica López Hurtado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Adrián Rojas Arévalo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Kevin CSánchez D.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775" y="1014525"/>
            <a:ext cx="1206225" cy="12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1416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Options available to  search audio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6000"/>
            <a:ext cx="53928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Extension.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MP3, WMA, WAV, OGG, FLAC.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Sample Rate.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11025, 22050, 44100, 48000.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Bit Depth.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U8, s16, s16p, fltp.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Bitrate.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24000, 32000, 48000, 64000, 96000, 127999, 128000, 129737, 176456, 838371.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Channels.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1, 2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Audio Codec.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Mp3, pcm_u8, wmav2, ogg, flac, aac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675" y="1396828"/>
            <a:ext cx="3369800" cy="25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AED5C"/>
            </a:gs>
            <a:gs pos="100000">
              <a:srgbClr val="C6B60E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Convertor Options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Options available to  convertor video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5875"/>
            <a:ext cx="43245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795250"/>
            <a:ext cx="4806300" cy="4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New Name.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Output Path.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Format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MP4, AVI, FLV, MKV, MOV, 3GP.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Frame Rate.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24, 25, 29, 29.7,30, 60.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Aspect Ratio.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16:9, 16:10, 0:1, 4:3, 40:23.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Resolution.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1920X1080, 1280X720, 640X480, 640X368, 480X270, 320X240, 256X240, 176X144.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Video Codec.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H264, h263, vp6f, indeo4, mpeg4, flv, avi.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Audio Codec.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Mp3, pcm_u8, wmav2, ogg, flac, aac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8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Options available to  convertor audio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838" y="1041850"/>
            <a:ext cx="4760226" cy="22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06000"/>
            <a:ext cx="53928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New Name.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Output Path.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Extension.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MP3, WMA, WAV, OGG, FLAC.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Sample Rate.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11025, 22050, 44100, 48000.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Bit Depth.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U8, s16, s16p, fltp.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Bitrate.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24000, 32000, 48000, 64000, 96000, 127999, 128000, 129737, 176456, 838371.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Channels.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1, 2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Audio Codec.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Mp3, pcm_u8, wmav2, ogg, flac, aac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PROGRAM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MVC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Model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View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Controller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PACKAGES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969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Gradle Build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182177"/>
            <a:ext cx="1752600" cy="15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4">
            <a:alphaModFix/>
          </a:blip>
          <a:srcRect b="0" l="19614" r="0" t="19993"/>
          <a:stretch/>
        </p:blipFill>
        <p:spPr>
          <a:xfrm>
            <a:off x="235500" y="2883751"/>
            <a:ext cx="2249225" cy="18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5">
            <a:alphaModFix/>
          </a:blip>
          <a:srcRect b="63639" l="8907" r="27145" t="26610"/>
          <a:stretch/>
        </p:blipFill>
        <p:spPr>
          <a:xfrm>
            <a:off x="2621588" y="538775"/>
            <a:ext cx="1752600" cy="57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 rotWithShape="1">
          <a:blip r:embed="rId6">
            <a:alphaModFix/>
          </a:blip>
          <a:srcRect b="66133" l="0" r="0" t="0"/>
          <a:stretch/>
        </p:blipFill>
        <p:spPr>
          <a:xfrm>
            <a:off x="4863900" y="3803125"/>
            <a:ext cx="1924060" cy="11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7">
            <a:alphaModFix/>
          </a:blip>
          <a:srcRect b="0" l="0" r="0" t="27969"/>
          <a:stretch/>
        </p:blipFill>
        <p:spPr>
          <a:xfrm>
            <a:off x="6986900" y="2288350"/>
            <a:ext cx="2080900" cy="20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5">
            <a:alphaModFix/>
          </a:blip>
          <a:srcRect b="72325" l="8416" r="8912" t="4401"/>
          <a:stretch/>
        </p:blipFill>
        <p:spPr>
          <a:xfrm>
            <a:off x="4854375" y="2577523"/>
            <a:ext cx="1924050" cy="1174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5">
            <a:alphaModFix/>
          </a:blip>
          <a:srcRect b="0" l="8908" r="0" t="36411"/>
          <a:stretch/>
        </p:blipFill>
        <p:spPr>
          <a:xfrm>
            <a:off x="2621603" y="1510444"/>
            <a:ext cx="2095900" cy="3172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6">
            <a:alphaModFix/>
          </a:blip>
          <a:srcRect b="7559" l="0" r="0" t="32488"/>
          <a:stretch/>
        </p:blipFill>
        <p:spPr>
          <a:xfrm>
            <a:off x="4827212" y="386385"/>
            <a:ext cx="1954025" cy="211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7">
            <a:alphaModFix/>
          </a:blip>
          <a:srcRect b="70635" l="8906" r="23360" t="0"/>
          <a:stretch/>
        </p:blipFill>
        <p:spPr>
          <a:xfrm>
            <a:off x="6971900" y="1072175"/>
            <a:ext cx="1954025" cy="98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CLASSES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2276" l="1858" r="1820" t="4440"/>
          <a:stretch/>
        </p:blipFill>
        <p:spPr>
          <a:xfrm>
            <a:off x="118100" y="-74825"/>
            <a:ext cx="8922402" cy="52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About 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>
                <a:solidFill>
                  <a:srgbClr val="FFFFFF"/>
                </a:solidFill>
              </a:rPr>
              <a:t>I'll</a:t>
            </a:r>
            <a:r>
              <a:rPr lang="en">
                <a:solidFill>
                  <a:srgbClr val="FFFFFF"/>
                </a:solidFill>
              </a:rPr>
              <a:t> help you convert videos and audio files to the format of your choosing making media management a lot easier.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  <a:r>
              <a:rPr lang="en">
                <a:solidFill>
                  <a:srgbClr val="FFFFFF"/>
                </a:solidFill>
              </a:rPr>
              <a:t>´m an open source application which means that the code and the installer is free.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I’m excited to partner with you!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210700" y="229000"/>
            <a:ext cx="437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Code Coverage - IntelliJ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0" y="1481250"/>
            <a:ext cx="8839199" cy="35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825" y="381400"/>
            <a:ext cx="4973675" cy="55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AED5C"/>
            </a:gs>
            <a:gs pos="100000">
              <a:srgbClr val="C6B60E"/>
            </a:gs>
          </a:gsLst>
          <a:lin ang="5400012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230875" y="0"/>
            <a:ext cx="8709600" cy="49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info@fundacion-jala.org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www.fundacion-jala.org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4">
            <a:alphaModFix/>
          </a:blip>
          <a:srcRect b="6178" l="0" r="0" t="6187"/>
          <a:stretch/>
        </p:blipFill>
        <p:spPr>
          <a:xfrm>
            <a:off x="5029892" y="647221"/>
            <a:ext cx="3430700" cy="30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513875"/>
            <a:ext cx="41910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99975" y="3879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Easy Process</a:t>
            </a:r>
            <a:r>
              <a:rPr lang="en"/>
              <a:t> </a:t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898801" y="2046343"/>
            <a:ext cx="1329949" cy="1329900"/>
            <a:chOff x="421176" y="2235693"/>
            <a:chExt cx="1329949" cy="1329900"/>
          </a:xfrm>
        </p:grpSpPr>
        <p:sp>
          <p:nvSpPr>
            <p:cNvPr id="79" name="Google Shape;79;p15"/>
            <p:cNvSpPr/>
            <p:nvPr/>
          </p:nvSpPr>
          <p:spPr>
            <a:xfrm>
              <a:off x="421176" y="2235693"/>
              <a:ext cx="1329900" cy="1329900"/>
            </a:xfrm>
            <a:prstGeom prst="ellipse">
              <a:avLst/>
            </a:prstGeom>
            <a:gradFill>
              <a:gsLst>
                <a:gs pos="0">
                  <a:srgbClr val="FAED5C"/>
                </a:gs>
                <a:gs pos="100000">
                  <a:srgbClr val="C6B60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421225" y="2596750"/>
              <a:ext cx="1329900" cy="6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Easy View</a:t>
              </a:r>
              <a:r>
                <a:rPr lang="en" sz="18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design</a:t>
              </a:r>
              <a:endParaRPr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601650" y="159385"/>
            <a:ext cx="1500103" cy="1436871"/>
            <a:chOff x="2253119" y="1423415"/>
            <a:chExt cx="2954703" cy="2954700"/>
          </a:xfrm>
        </p:grpSpPr>
        <p:sp>
          <p:nvSpPr>
            <p:cNvPr id="82" name="Google Shape;82;p15"/>
            <p:cNvSpPr/>
            <p:nvPr/>
          </p:nvSpPr>
          <p:spPr>
            <a:xfrm>
              <a:off x="2253122" y="1423415"/>
              <a:ext cx="2954700" cy="2954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253119" y="2656531"/>
              <a:ext cx="2870700" cy="548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Converter options</a:t>
              </a:r>
              <a:r>
                <a:rPr lang="en" sz="30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endParaRPr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3622945" y="1860839"/>
            <a:ext cx="1457527" cy="1436844"/>
            <a:chOff x="5709626" y="2147440"/>
            <a:chExt cx="1506799" cy="1506600"/>
          </a:xfrm>
        </p:grpSpPr>
        <p:sp>
          <p:nvSpPr>
            <p:cNvPr id="85" name="Google Shape;85;p15"/>
            <p:cNvSpPr/>
            <p:nvPr/>
          </p:nvSpPr>
          <p:spPr>
            <a:xfrm>
              <a:off x="5709626" y="2147440"/>
              <a:ext cx="1506600" cy="150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5709825" y="2596750"/>
              <a:ext cx="1506600" cy="6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Search media through metadata </a:t>
              </a:r>
              <a:endParaRPr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87" name="Google Shape;87;p15"/>
          <p:cNvCxnSpPr>
            <a:stCxn id="80" idx="3"/>
            <a:endCxn id="83" idx="1"/>
          </p:cNvCxnSpPr>
          <p:nvPr/>
        </p:nvCxnSpPr>
        <p:spPr>
          <a:xfrm flipH="1" rot="10800000">
            <a:off x="2228750" y="892400"/>
            <a:ext cx="1372800" cy="181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80" idx="3"/>
            <a:endCxn id="86" idx="1"/>
          </p:cNvCxnSpPr>
          <p:nvPr/>
        </p:nvCxnSpPr>
        <p:spPr>
          <a:xfrm flipH="1" rot="10800000">
            <a:off x="2228750" y="2579300"/>
            <a:ext cx="1394400" cy="132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83" idx="3"/>
            <a:endCxn id="90" idx="2"/>
          </p:cNvCxnSpPr>
          <p:nvPr/>
        </p:nvCxnSpPr>
        <p:spPr>
          <a:xfrm>
            <a:off x="5059104" y="892321"/>
            <a:ext cx="1856100" cy="270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" name="Google Shape;91;p15"/>
          <p:cNvGrpSpPr/>
          <p:nvPr/>
        </p:nvGrpSpPr>
        <p:grpSpPr>
          <a:xfrm>
            <a:off x="6877375" y="498400"/>
            <a:ext cx="1500050" cy="1329900"/>
            <a:chOff x="6877375" y="498400"/>
            <a:chExt cx="1500050" cy="1329900"/>
          </a:xfrm>
        </p:grpSpPr>
        <p:sp>
          <p:nvSpPr>
            <p:cNvPr id="90" name="Google Shape;90;p15"/>
            <p:cNvSpPr/>
            <p:nvPr/>
          </p:nvSpPr>
          <p:spPr>
            <a:xfrm>
              <a:off x="6915225" y="498400"/>
              <a:ext cx="1462200" cy="1329900"/>
            </a:xfrm>
            <a:prstGeom prst="ellipse">
              <a:avLst/>
            </a:prstGeom>
            <a:gradFill>
              <a:gsLst>
                <a:gs pos="0">
                  <a:srgbClr val="FAED5C"/>
                </a:gs>
                <a:gs pos="100000">
                  <a:srgbClr val="C6B60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6877375" y="821675"/>
              <a:ext cx="1462200" cy="60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Converted File</a:t>
              </a:r>
              <a:endParaRPr/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3601683" y="3562276"/>
            <a:ext cx="1457527" cy="1436844"/>
            <a:chOff x="5709626" y="2147440"/>
            <a:chExt cx="1506799" cy="1506600"/>
          </a:xfrm>
        </p:grpSpPr>
        <p:sp>
          <p:nvSpPr>
            <p:cNvPr id="94" name="Google Shape;94;p15"/>
            <p:cNvSpPr/>
            <p:nvPr/>
          </p:nvSpPr>
          <p:spPr>
            <a:xfrm>
              <a:off x="5709626" y="2147440"/>
              <a:ext cx="1506600" cy="15066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5709825" y="2596750"/>
              <a:ext cx="1506600" cy="607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Play your media</a:t>
              </a:r>
              <a:endParaRPr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96" name="Google Shape;96;p15"/>
          <p:cNvCxnSpPr>
            <a:stCxn id="80" idx="3"/>
            <a:endCxn id="95" idx="1"/>
          </p:cNvCxnSpPr>
          <p:nvPr/>
        </p:nvCxnSpPr>
        <p:spPr>
          <a:xfrm>
            <a:off x="2228750" y="2711300"/>
            <a:ext cx="1373100" cy="1569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DESIGN</a:t>
            </a:r>
            <a:endParaRPr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1159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SEARCH PANEL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393325" y="1111200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search section allows you to search for multimedia files on the local </a:t>
            </a:r>
            <a:r>
              <a:rPr lang="en" sz="1800">
                <a:solidFill>
                  <a:srgbClr val="FFFFFF"/>
                </a:solidFill>
              </a:rPr>
              <a:t>environment</a:t>
            </a:r>
            <a:r>
              <a:rPr lang="en" sz="1800">
                <a:solidFill>
                  <a:srgbClr val="FFFFFF"/>
                </a:solidFill>
              </a:rPr>
              <a:t> through their metadatas.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*Current version supports audio and video files search.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149" y="186250"/>
            <a:ext cx="3023225" cy="477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858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 PANEL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25650"/>
            <a:ext cx="3087300" cy="3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section shows a list of results from the search criteria entered. These files are displayed with all the metadata details specific to the media type.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Making a double click in a file of the list will play the file.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074" y="514350"/>
            <a:ext cx="57449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388" y="2847138"/>
            <a:ext cx="54483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CONVERSION PANEL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468825"/>
            <a:ext cx="3677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conversion section gives you the available options to do the conversion of audio files and video files.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875" y="1632175"/>
            <a:ext cx="506512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Options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1288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Options available to search video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67225"/>
            <a:ext cx="48063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Extension.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MP4, AVI, FLV, MKV, MOV, 3GP.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Frame Rate.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24, 25, 29, 29.7,30, 60.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Aspect Ratio.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16:9, 16:10, 0:1, 4:3, 40:23.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Resolution.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1920X1080, 1280X720, 640X480, 640X368, 480X270, 320X240, 256X240, 176X144.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Video Codec.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H264, h263, vp6f, indeo4, mpeg4, flv, avi.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Audio Codec.</a:t>
            </a:r>
            <a:endParaRPr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Mp3, pcm_u8, wmav2, ogg, flac, aac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42640" l="0" r="0" t="26902"/>
          <a:stretch/>
        </p:blipFill>
        <p:spPr>
          <a:xfrm>
            <a:off x="5014475" y="2013804"/>
            <a:ext cx="3817825" cy="19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