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1" r:id="rId12"/>
    <p:sldId id="263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77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5FCB77-8CE4-4586-9023-A9369E3982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547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F3079F-0986-48BE-A617-A3454DF7503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5FCB77-8CE4-4586-9023-A9369E3982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35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9DF7D22-4BE6-4A73-B376-31DC99AA22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48E5012-A946-4B44-A448-2C92C4792F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5FCB77-8CE4-4586-9023-A9369E3982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21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48E5012-A946-4B44-A448-2C92C4792F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51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119125-9648-417E-BB76-DC95121A694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7C6FCB-6154-487B-AD59-4CB417EFB1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7C6FCB-6154-487B-AD59-4CB417EFB16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317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415ED0B-3C6F-41EE-BC71-B446A5FC959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464640" y="2141640"/>
            <a:ext cx="4573440" cy="364860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464640" y="2141640"/>
            <a:ext cx="4573440" cy="364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464640" y="2141640"/>
            <a:ext cx="4573440" cy="36486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464640" y="2141640"/>
            <a:ext cx="4573440" cy="364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10131120" cy="674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580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3648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877360" y="404784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77360" y="2142000"/>
            <a:ext cx="494388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5800" y="4047840"/>
            <a:ext cx="10131120" cy="174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480" cy="24210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93268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8CFD88-7561-4BD3-BB9E-DBB1D8887A42}" type="datetime"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12/15/2016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962520" y="5870520"/>
            <a:ext cx="4893480" cy="3776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060884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01B5CE-7A3A-41DD-A156-E0C7ABE5C07D}" type="slidenum"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10131120" cy="36486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42960" lvl="3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00160" lvl="4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0E3D5D-CB42-422A-98FF-747A60EC224E}" type="datetime"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12/15/2016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E83210-96F0-4A15-A902-9DEEA0AC522B}" type="slidenum"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962520" y="1964160"/>
            <a:ext cx="7197480" cy="2421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Urban Sound Classification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962520" y="4385880"/>
            <a:ext cx="7197480" cy="14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Chih-Wei Chang &amp; Benjamin Doran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14630" y="524263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Accuracy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-1171994" y="2222531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Model Comparison Across Datase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1685925"/>
            <a:ext cx="8045042" cy="5018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35424" y="962025"/>
            <a:ext cx="5656261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Calibri"/>
              </a:rPr>
              <a:t>const_MFCC</a:t>
            </a:r>
            <a:r>
              <a:rPr lang="EN-US" sz="1600" dirty="0">
                <a:solidFill>
                  <a:srgbClr val="FFFFFF"/>
                </a:solidFill>
                <a:latin typeface="Calibri"/>
              </a:rPr>
              <a:t>: Random Forest  52%, SVM 55%, NB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Calibri"/>
              </a:rPr>
              <a:t>feature193: Random Forest  61%, SVM 60%, NB 24</a:t>
            </a:r>
            <a:r>
              <a:rPr lang="EN-US" sz="1600" dirty="0">
                <a:solidFill>
                  <a:srgbClr val="FFFFFF"/>
                </a:solidFill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581025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x-none" sz="36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Accuracy</a:t>
            </a:r>
            <a:endParaRPr lang="x-non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33680" y="1676520"/>
            <a:ext cx="10131120" cy="3648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193feat_ac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37" y="1685925"/>
            <a:ext cx="7640683" cy="47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9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Overfitting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43040" y="2209680"/>
            <a:ext cx="9888120" cy="22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all models overfitting was a serious issue.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Nets needed regularization on all layers 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DeepNN's</a:t>
            </a: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did best with 80% dropout on each layer.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Neural Nets with more than 3 hidden layers.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DeepNN</a:t>
            </a: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RNN had most trouble, followed by CNN. </a:t>
            </a:r>
            <a:endParaRPr lang="x-none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However, </a:t>
            </a:r>
            <a:r>
              <a:rPr lang="x-none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DeepNN</a:t>
            </a: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was also the easiest to compensate for the overfitting.</a:t>
            </a:r>
            <a:endParaRPr lang="x-none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Step would be increasing dataset size … 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solidFill>
                  <a:srgbClr val="FFFFFF"/>
                </a:solidFill>
                <a:latin typeface="Calibri"/>
              </a:rPr>
              <a:t>Training Curve Plot</a:t>
            </a:r>
          </a:p>
        </p:txBody>
      </p:sp>
      <p:pic>
        <p:nvPicPr>
          <p:cNvPr id="5" name="Picture 4" descr="TrainingCurveHWF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83" y="1828800"/>
            <a:ext cx="7530602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Overview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37280" y="2052720"/>
            <a:ext cx="9312840" cy="41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data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extraction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Types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Variability of data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Overfitting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Accuracy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81329" y="2073043"/>
            <a:ext cx="9823320" cy="419544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tested:</a:t>
            </a:r>
            <a:endParaRPr lang="x-non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ive Bayes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SVM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Neural Networks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 Neural Networks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 Neural Networks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907600" y="2052720"/>
            <a:ext cx="41014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Libraries Used: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-Kit Learn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Librosa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(for handling .wav file)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 err="1">
                <a:solidFill>
                  <a:schemeClr val="bg1"/>
                </a:solidFill>
              </a:rPr>
              <a:t>UrbanSound</a:t>
            </a:r>
            <a:r>
              <a:rPr lang="en-US" sz="36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3071361"/>
            <a:ext cx="10131120" cy="145584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by Justin </a:t>
            </a:r>
            <a:r>
              <a:rPr lang="en-US" sz="2000" dirty="0" err="1">
                <a:solidFill>
                  <a:schemeClr val="bg1"/>
                </a:solidFill>
              </a:rPr>
              <a:t>Salamon</a:t>
            </a:r>
            <a:r>
              <a:rPr lang="en-US" sz="2000" dirty="0">
                <a:solidFill>
                  <a:schemeClr val="bg1"/>
                </a:solidFill>
              </a:rPr>
              <a:t> &amp; Christopher Jacoby &amp; Juan Pablo Bello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Contains 8732 labeled sound excerpts (shorter than 4s) of real field-recording urban sounds from 10 classes : (1).air conditioner, (2).car horn, (3).children playing, (4). Dog bark, (5). Drilling, (6). Engine idling, (7). Jackhammer, (8) gun shot, (9) siren, and (10.) street music.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largest free urban sound dataset. 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2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165"/>
            <a:ext cx="10131120" cy="647183"/>
          </a:xfrm>
        </p:spPr>
        <p:txBody>
          <a:bodyPr anchor="t"/>
          <a:lstStyle/>
          <a:p>
            <a:r>
              <a:rPr lang="en-US" sz="3600" dirty="0">
                <a:solidFill>
                  <a:srgbClr val="FFFFFF"/>
                </a:solidFill>
              </a:rPr>
              <a:t>Feature Extraction for Sound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989091"/>
            <a:ext cx="10131120" cy="4569501"/>
          </a:xfrm>
        </p:spPr>
        <p:txBody>
          <a:bodyPr anchor="t"/>
          <a:lstStyle/>
          <a:p>
            <a:r>
              <a:rPr lang="en-US" sz="2000" dirty="0">
                <a:solidFill>
                  <a:schemeClr val="bg1"/>
                </a:solidFill>
              </a:rPr>
              <a:t>Most classification problems have data that can be easily expressed as vector forms. But when it comes to sound data, feature extraction is not straightforward.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7" y="1864697"/>
            <a:ext cx="5104551" cy="1273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19" y="1864697"/>
            <a:ext cx="5324364" cy="1273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7" y="3478106"/>
            <a:ext cx="5104551" cy="1312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18" y="3478106"/>
            <a:ext cx="5324365" cy="1312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57" y="5200619"/>
            <a:ext cx="5104551" cy="1307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318" y="5188408"/>
            <a:ext cx="5324365" cy="12784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457" y="1539123"/>
            <a:ext cx="167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Air conditioner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3319" y="1511943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 horn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5723" y="3124633"/>
            <a:ext cx="183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Children playing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3318" y="3108774"/>
            <a:ext cx="123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Dog barks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723" y="4831287"/>
            <a:ext cx="8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Drilling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3318" y="4822724"/>
            <a:ext cx="150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Engine idling</a:t>
            </a:r>
          </a:p>
        </p:txBody>
      </p:sp>
    </p:spTree>
    <p:extLst>
      <p:ext uri="{BB962C8B-B14F-4D97-AF65-F5344CB8AC3E}">
        <p14:creationId xmlns:p14="http://schemas.microsoft.com/office/powerpoint/2010/main" val="23255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90" y="122702"/>
            <a:ext cx="10131120" cy="145584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Feature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63681" y="1690193"/>
            <a:ext cx="11159689" cy="36486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Mel Frequencies </a:t>
            </a:r>
            <a:r>
              <a:rPr lang="en-US" sz="2000" dirty="0" err="1">
                <a:solidFill>
                  <a:schemeClr val="bg1"/>
                </a:solidFill>
              </a:rPr>
              <a:t>Cepstral</a:t>
            </a:r>
            <a:r>
              <a:rPr lang="en-US" sz="2000" dirty="0">
                <a:solidFill>
                  <a:schemeClr val="bg1"/>
                </a:solidFill>
              </a:rPr>
              <a:t> Coefficient (MFCC) are features that is widely in automatic speech and speech recognition.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Steps to extract features include: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1. Frame the signal into shorter frames. (20-40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2. For each frame, calculate the </a:t>
            </a:r>
            <a:r>
              <a:rPr lang="en-US" sz="2000" dirty="0" err="1">
                <a:solidFill>
                  <a:schemeClr val="bg1"/>
                </a:solidFill>
              </a:rPr>
              <a:t>periodogram</a:t>
            </a:r>
            <a:r>
              <a:rPr lang="en-US" sz="2000" dirty="0">
                <a:solidFill>
                  <a:schemeClr val="bg1"/>
                </a:solidFill>
              </a:rPr>
              <a:t> estimate of power spectrum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3. Apply the </a:t>
            </a:r>
            <a:r>
              <a:rPr lang="en-US" sz="2000" dirty="0" err="1">
                <a:solidFill>
                  <a:schemeClr val="bg1"/>
                </a:solidFill>
              </a:rPr>
              <a:t>mel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filterbank</a:t>
            </a:r>
            <a:r>
              <a:rPr lang="en-US" sz="2000" dirty="0">
                <a:solidFill>
                  <a:schemeClr val="bg1"/>
                </a:solidFill>
              </a:rPr>
              <a:t>, sum the energy in each filter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4. Take logarithm of the </a:t>
            </a:r>
            <a:r>
              <a:rPr lang="en-US" sz="2000" dirty="0" err="1">
                <a:solidFill>
                  <a:schemeClr val="bg1"/>
                </a:solidFill>
              </a:rPr>
              <a:t>filterbank</a:t>
            </a:r>
            <a:r>
              <a:rPr lang="en-US" sz="2000" dirty="0">
                <a:solidFill>
                  <a:schemeClr val="bg1"/>
                </a:solidFill>
              </a:rPr>
              <a:t> energy.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9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1893"/>
            <a:ext cx="10131120" cy="965738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Challenge in Feature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5800" y="1611851"/>
            <a:ext cx="10131120" cy="4178749"/>
          </a:xfrm>
        </p:spPr>
        <p:txBody>
          <a:bodyPr anchor="t"/>
          <a:lstStyle/>
          <a:p>
            <a:r>
              <a:rPr lang="en-US" sz="2000" dirty="0">
                <a:solidFill>
                  <a:srgbClr val="FFFFFF"/>
                </a:solidFill>
              </a:rPr>
              <a:t>Get equal size of features from sound files of different length, different resolutions, and different number of channel.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Our 3 approaches: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Approach 1: Extract “characteristics” of each sound clips, so the number   of  characteristics is independent from original data shape. 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Approach 2: Zero Padding to make shorter samples longer.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Approach 3: Having different density of </a:t>
            </a:r>
            <a:r>
              <a:rPr lang="en-US" sz="2000" dirty="0" err="1">
                <a:solidFill>
                  <a:srgbClr val="FFFFFF"/>
                </a:solidFill>
              </a:rPr>
              <a:t>filterbanks</a:t>
            </a:r>
            <a:r>
              <a:rPr lang="en-US" sz="2000" dirty="0">
                <a:solidFill>
                  <a:srgbClr val="FFFFFF"/>
                </a:solidFill>
              </a:rPr>
              <a:t> in each sample.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Shorter samples have denser </a:t>
            </a:r>
            <a:r>
              <a:rPr lang="en-US" sz="2000" dirty="0" err="1">
                <a:solidFill>
                  <a:srgbClr val="FFFFFF"/>
                </a:solidFill>
              </a:rPr>
              <a:t>filterbanks</a:t>
            </a:r>
            <a:r>
              <a:rPr lang="en-US" sz="2000" dirty="0">
                <a:solidFill>
                  <a:srgbClr val="FFFFFF"/>
                </a:solidFill>
              </a:rPr>
              <a:t> so all the sample can have the same number of </a:t>
            </a:r>
            <a:r>
              <a:rPr lang="en-US" sz="2000" dirty="0" err="1">
                <a:solidFill>
                  <a:srgbClr val="FFFFFF"/>
                </a:solidFill>
              </a:rPr>
              <a:t>filterbanks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Models Types: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781329" y="2073043"/>
            <a:ext cx="9823320" cy="4195440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tested:</a:t>
            </a:r>
            <a:endParaRPr lang="x-none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ive Bayes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SVM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Neural Networks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Recurrent Neural Networks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Convolutional Neural Networks</a:t>
            </a:r>
            <a:endParaRPr lang="x-none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602701" y="2073043"/>
            <a:ext cx="3997598" cy="1004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Libraries Used: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Sci-Kit Learn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Librosa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                                     (for handling .wav file)</a:t>
            </a:r>
          </a:p>
          <a:p>
            <a:pPr marL="800460" lvl="1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Python_speech_features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    (for handling .wav file) </a:t>
            </a:r>
          </a:p>
        </p:txBody>
      </p:sp>
    </p:spTree>
    <p:extLst>
      <p:ext uri="{BB962C8B-B14F-4D97-AF65-F5344CB8AC3E}">
        <p14:creationId xmlns:p14="http://schemas.microsoft.com/office/powerpoint/2010/main" val="140213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609480"/>
            <a:ext cx="10131120" cy="14558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Variability of Data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3" name="Table 2"/>
          <p:cNvGraphicFramePr/>
          <p:nvPr>
            <p:extLst>
              <p:ext uri="{D42A27DB-BD31-4B8C-83A1-F6EECF244321}">
                <p14:modId xmlns:p14="http://schemas.microsoft.com/office/powerpoint/2010/main" val="3592001276"/>
              </p:ext>
            </p:extLst>
          </p:nvPr>
        </p:nvGraphicFramePr>
        <p:xfrm>
          <a:off x="1705584" y="2076450"/>
          <a:ext cx="8096130" cy="249408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Data Set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Total Dimensions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Size per Sample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Raw data(not modeled)</a:t>
                      </a:r>
                      <a:endParaRPr lang="x-none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2D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1D: Variable length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Flattened Zero-padded  MFCC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2D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1D: 27600 features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193features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2D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1D: 193 features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Const_shape</a:t>
                      </a: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MFCC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3D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2D:20 rows 41 features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Const_shape</a:t>
                      </a: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lang="x-none" sz="18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LogMFCC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3D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sz="18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2D:20 rows 41 features</a:t>
                      </a:r>
                      <a:endParaRPr lang="x-none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CustomShape 3"/>
          <p:cNvSpPr/>
          <p:nvPr/>
        </p:nvSpPr>
        <p:spPr>
          <a:xfrm>
            <a:off x="1266840" y="4991040"/>
            <a:ext cx="93261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Sklearn</a:t>
            </a:r>
            <a:r>
              <a:rPr lang="x-non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only able to take 2D data, meaning we needed to flatten data such as the MFCC data that gave us additional rows per sample.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x-none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Sklearn</a:t>
            </a:r>
            <a:r>
              <a:rPr lang="x-non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x-none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TensorFlow</a:t>
            </a:r>
            <a:r>
              <a:rPr lang="x-non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both unable to handle variable sized data meaning we often needed to use zero padding.</a:t>
            </a:r>
            <a:endParaRPr lang="x-non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77</TotalTime>
  <Words>468</Words>
  <Application>Microsoft Office PowerPoint</Application>
  <PresentationFormat>Widescreen</PresentationFormat>
  <Paragraphs>103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The UrbanSound Dataset</vt:lpstr>
      <vt:lpstr>Feature Extraction for Sound Data</vt:lpstr>
      <vt:lpstr>Feature Extraction</vt:lpstr>
      <vt:lpstr>Challenge in 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Curve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 </dc:creator>
  <dc:description/>
  <cp:lastModifiedBy>Ted Ted</cp:lastModifiedBy>
  <cp:revision>54</cp:revision>
  <dcterms:created xsi:type="dcterms:W3CDTF">2014-09-12T02:08:24Z</dcterms:created>
  <dcterms:modified xsi:type="dcterms:W3CDTF">2016-12-15T23:56:06Z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