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y="5143500" cx="9144000"/>
  <p:notesSz cx="6858000" cy="9144000"/>
  <p:embeddedFontLst>
    <p:embeddedFont>
      <p:font typeface="Proxima Nova"/>
      <p:regular r:id="rId77"/>
      <p:bold r:id="rId78"/>
      <p:italic r:id="rId79"/>
      <p:boldItalic r:id="rId80"/>
    </p:embeddedFont>
    <p:embeddedFont>
      <p:font typeface="Alfa Slab One"/>
      <p:regular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ProximaNova-boldItalic.fntdata"/><Relationship Id="rId81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ProximaNova-regular.fntdata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ProximaNova-italic.fntdata"/><Relationship Id="rId34" Type="http://schemas.openxmlformats.org/officeDocument/2006/relationships/slide" Target="slides/slide29.xml"/><Relationship Id="rId78" Type="http://schemas.openxmlformats.org/officeDocument/2006/relationships/font" Target="fonts/ProximaNova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accent4"/>
              </a:buClr>
              <a:buSzPct val="100000"/>
              <a:defRPr sz="54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4"/>
              </a:buClr>
              <a:buSzPct val="100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3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github.com/showcases/programming-languages?s=stars" TargetMode="External"/><Relationship Id="rId4" Type="http://schemas.openxmlformats.org/officeDocument/2006/relationships/hyperlink" Target="https://github.com/CocoaHeadsCR/Swift-at-Artsy/tree/master/Informed" TargetMode="External"/><Relationship Id="rId5" Type="http://schemas.openxmlformats.org/officeDocument/2006/relationships/hyperlink" Target="https://developer.apple.com/library/ios/documentation/Swift/Conceptual/Swift_Programming_Language/index.html" TargetMode="External"/><Relationship Id="rId6" Type="http://schemas.openxmlformats.org/officeDocument/2006/relationships/hyperlink" Target="https://teamtreehouse.com/library/swift-20-basic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Desarrollo en iOS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Día uno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212" y="3899326"/>
            <a:ext cx="1083075" cy="10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El curso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Instructores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Formato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Objetivos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Swift!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 es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Orientado a Objetos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Propósito general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Tipado fuerte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Compilado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Pero antes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Lenguajes de Programación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Propósito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Tipado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Implementación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Propósito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General (GPL)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Muchos usos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incluye entidades para un problema específico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PHP, 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Específicos al Dominio del Problema (DSL)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Contiene estructuras para un problema específico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Lenguajes para facturación, simulación de combate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HTML, SQL, Logo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Tipado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Débil: las variables pueden tomar cualquier forma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JavaScript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PHP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Fuerte: las variables tienen un solo tipo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Swift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Java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Implementación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Compilado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Análisis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Síntesis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Generación de Código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Intepretados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Analizado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Ejecutado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Swift es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Orientado a Objetos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Propósito general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Tipado fuerte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Compilado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Finalmente, Swift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Xcode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C, Java, Python, Ruby, Objetive-C, Swift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Integración con Git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Gratis (mientras tenga MacOSX)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Proyectos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Espacios de trabajo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Proyectos en Xcode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Nombre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Organización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Identificador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Lenguaje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Dispositivos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Adicionales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El curso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CocoaHeads Costa Rica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Mucha demanda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Pocas oportunidades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Proveer herramientas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Comandos básicos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Compilar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Product &gt; Build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⌘ + 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Ejecutar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Product &gt; Run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⌘ + 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Limpiar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Product &gt; Clean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highlight>
                  <a:srgbClr val="FAFAFA"/>
                </a:highlight>
              </a:rPr>
              <a:t>⇧ + </a:t>
            </a:r>
            <a:r>
              <a:rPr lang="en">
                <a:highlight>
                  <a:srgbClr val="FFFFFF"/>
                </a:highlight>
              </a:rPr>
              <a:t>⌘ + 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Buscar archivo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highlight>
                  <a:srgbClr val="FAFAFA"/>
                </a:highlight>
              </a:rPr>
              <a:t>File &gt; Open Quickly...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>
                <a:highlight>
                  <a:srgbClr val="FAFAFA"/>
                </a:highlight>
              </a:rPr>
              <a:t>⇧ + </a:t>
            </a:r>
            <a:r>
              <a:rPr lang="en">
                <a:highlight>
                  <a:srgbClr val="FFFFFF"/>
                </a:highlight>
              </a:rPr>
              <a:t>⌘ + O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1" name="Shape 181"/>
          <p:cNvSpPr/>
          <p:nvPr/>
        </p:nvSpPr>
        <p:spPr>
          <a:xfrm>
            <a:off x="518000" y="1894075"/>
            <a:ext cx="1146899" cy="764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Navigator</a:t>
            </a:r>
          </a:p>
        </p:txBody>
      </p:sp>
      <p:sp>
        <p:nvSpPr>
          <p:cNvPr id="182" name="Shape 182"/>
          <p:cNvSpPr/>
          <p:nvPr/>
        </p:nvSpPr>
        <p:spPr>
          <a:xfrm>
            <a:off x="4140325" y="3888400"/>
            <a:ext cx="1146899" cy="764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Debug</a:t>
            </a:r>
          </a:p>
        </p:txBody>
      </p:sp>
      <p:sp>
        <p:nvSpPr>
          <p:cNvPr id="183" name="Shape 183"/>
          <p:cNvSpPr/>
          <p:nvPr/>
        </p:nvSpPr>
        <p:spPr>
          <a:xfrm>
            <a:off x="7368400" y="1833925"/>
            <a:ext cx="1146899" cy="7647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Utilities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89" name="Shape 189"/>
          <p:cNvSpPr/>
          <p:nvPr/>
        </p:nvSpPr>
        <p:spPr>
          <a:xfrm>
            <a:off x="7463700" y="477875"/>
            <a:ext cx="1146899" cy="764700"/>
          </a:xfrm>
          <a:prstGeom prst="wedgeRectCallout">
            <a:avLst>
              <a:gd fmla="val 21347" name="adj1"/>
              <a:gd fmla="val -7159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Switches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Paneles de Xcode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3999899" cy="220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Navigator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Lista de archivos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Buscador de símbolos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Errores y advertencias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Breakpoints</a:t>
            </a:r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4832400" y="1152475"/>
            <a:ext cx="3999899" cy="220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Utilities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Inspector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Descripción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Identidad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Atributos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Conexiones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3762050"/>
            <a:ext cx="8520599" cy="111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Debug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Variables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Consola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Antes de seguir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Xcode &gt; Settings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Navigation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512" y="1963575"/>
            <a:ext cx="6346974" cy="31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Playgrounds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Pruebas rápidas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Compiladas y ejecutadas automáticamente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Perfectos para aprender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File &gt; New &gt; Playground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Hagamos un Nuevo Playground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Xcode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File &gt; New &gt; Playground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Operadores básicos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/>
              <a:t> 	Suma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/>
              <a:t>	Resta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/>
              <a:t>	Multiplicación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/>
              <a:t>	División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/>
              <a:t> 	Residuo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/>
              <a:t> 	Asignación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Operadores de comparación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/>
              <a:t>	Igualdad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/>
              <a:t>	Desigualdad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/>
              <a:t> 	Igualidad de indentidad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/>
              <a:t>	Mayor que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/>
              <a:t> 	Menor que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"/>
              <a:t>	Mayor o igual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/>
              <a:t>	Menor o igual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/>
              <a:t>	Ternario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Más Operadores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/>
              <a:t> 	y lógico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/>
              <a:t>	or lógico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/>
              <a:t>	Rango cerrado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..&lt;</a:t>
            </a:r>
            <a:r>
              <a:rPr lang="en"/>
              <a:t>	Rango medio-abierto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Instructores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Esteban Torres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iOS Developer, Brewbot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Seis años de experiencia en iOS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@esttorhe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Chris Jimenez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Senior Software Developer / Team Lead, SOIN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Ocho años de experiencia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@ChrisJimenezNat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Leo Picado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Software Engineer, Gorilla Logic (iOS Developer wannabe)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 año de experiencia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@leopyc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Variables y Constantes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(var|let) nombre:[tipo] = [valor]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Variable: su valor cambiará dentro del programa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cadenaDeTexto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 Mundo!"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8369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Constante: su valor no cambiará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numero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86B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arregloDeTexto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"uno"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"dos"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"tres"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"catorce"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Las anotaciones de tipos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 compilador infiere el tipo cuando se crea y asigna la variable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cadenaDeTexto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 Mundo!"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Es igual a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cadenaDeTexto: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 Mundo!"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numero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Es igual a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numero: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Rompamos algunas cosas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Válido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constante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"Constante"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Una constante no puede cambiar valor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constante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"nuevo valor"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Válido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numero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Conversión de tipo inválida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numero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"Cinco"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Estructuras de Control: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if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nombre: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No usamos ()'s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algunaCondicion 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nombre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"Ash"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nombre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"Orta"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(nombre)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Estructuras de Control: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No usamos ()'s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"Hola: 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Estructuras de Control: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/>
              <a:t> con rango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El compilador crea el rango de 0 10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Le asigna a i el valor del índice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..&lt;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"Hola: 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Tipos de datos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Texto: 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Character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(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Numerales: 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Double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Booleano: 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Boolean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Complejos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Clases</a:t>
            </a:r>
          </a:p>
          <a:p>
            <a:pPr indent="-228600" lvl="1" marL="914400" rtl="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Structs</a:t>
            </a:r>
          </a:p>
          <a:p>
            <a:pPr indent="-228600" lvl="1" marL="91440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Enums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String: Operaciones Comunes 1/2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Interpolaciones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humano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"leo"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 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humano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)."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Reemplazos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base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 Humano"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stringByReplacingOccurrencesOfString(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withString: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"Adios"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Verificar contenido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profes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"Chris Esteban Leo"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profes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rangeOfString(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"Leo"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String: Operaciones Comunes 2/2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Convertir a array usando " " como separador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profesores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"Chris Esteban Leo"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profesores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componentsSeparatedByString(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6989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Verificar contenido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nombre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"leo"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"leo"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isEmpty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Remover caracteres en blanco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nombreConEspacios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  leo  "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nombreConEspacios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stringByTrimmingCharactersInSet(NSCharacterSet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whitespaceAndNewlineCharacterSet())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Funciones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Declaradas con func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Función traducir: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Recibe un parámetro: espanol de tipo String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Retorna un String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traducir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(espanol: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"algo"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Formato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Clase magistral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Descanso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Sesión práctica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Funciones, parte dos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traducir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(espanol: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0" lvl="0" mar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// Switches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espanol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lowercaseString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// Sin break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"¿que hora es?"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"What time is it?"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// Exhaustivos: cada posible escenario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El problema con nuestra función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Poco contenido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falla cuando no maneja algo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Debería fallar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Funciones, Parte Tres: El Ataque de los Opcionales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Retornamos String si podemos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traducir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(espanol: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String?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espanol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lowercaseString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"¿que hora es?"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"What time is it?"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  // Si no podemos, retornamos nil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nil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String?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Sabemos en que casos tenemos traducciones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El resto de casos deben fallar y no retornar un String vacío (“”)</a:t>
            </a:r>
          </a:p>
          <a:p>
            <a:pPr indent="-228600" lvl="0" marL="457200">
              <a:spcBef>
                <a:spcPts val="0"/>
              </a:spcBef>
              <a:buFont typeface="Consolas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String?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Consumiendo opcionales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stringTraducido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traducir(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"Resultado 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stringTraducido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"Resultado Optional("Hello")\n"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Opcionales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Demuestran posible falta de valor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Debemos extraer su valor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Denotados como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Tipo </a:t>
            </a:r>
            <a:r>
              <a:rPr lang="en">
                <a:solidFill>
                  <a:srgbClr val="0086B3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?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Obteniendo el valor de un opcional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Si al llamar a traducir(“Hola”) se retorna un valor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stringTraducido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traducir(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Asígnelo a stringTraducido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"Traducido como '\(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stringTraducido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)'"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Si se retorna nil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"Favor contactar a soporte técnico, la traducción fallo."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Funciones: El Despertar de los Parámetros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Función con más de un parámetro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Dividido por comas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saludo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(nombre: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dia: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 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hoy es 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dia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)."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Invocado con el nombre del parámetro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saludo(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"Esteban"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dia: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"Lunes"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Valores predeterminados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Función con valores predeterminados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segundoSaludo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(nombre: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"Chris"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dia: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"Martes"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Retornamos el llamado a la función anterior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saludo(nombre, dia: dia)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Sin parámetros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segundoSaludo() </a:t>
            </a: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Hola Chris, hoy es Martes.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 solo un parámetro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segundoSaludo(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"Jose"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Hola Jose, hoy es Martes.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 ambos parámetros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segundoSaludo(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"Leo"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dia: 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"Miércoles"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Hola Leo, hoy es Miércoles.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Colecciones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Arrays: 		[ 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Ordenados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Diccionarios: 	{ }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JavaScript Objetos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PHP: Array Asociativo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Conjuntos sin orden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Objetivos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Salir de la zona de comfort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Terminar con un app completo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Aprender :)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Arrays: 1/3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Creamos un arreglo vacio, contiene Strings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arreglo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]()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Agregamos un elemento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arreglo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append(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El primer elemento es un Opcional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primeraEntradaPre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arreglo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"Iniciamos con: 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primeraEntradaPre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En caso de no existir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"Arreglo vacio"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Arrays: 2/3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Acceder directamente un elemento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(arreglo[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Iterando sobre los elementos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entrada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arreglo {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(entrada)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Arrays: 3/3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Revisamos si tiene contenido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arreglo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isEmpty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Total entradas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"Count: 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arreglo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Removemos el primer elemento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arreglo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removeAtIndex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primeraEntradaPost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arreglo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"Iniciamos con: 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primeraEntradaPost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"Arreglo vacio"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Diccionarios: 1/3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Creamos un diccionario vacio, contendrá Strings como llaves: Ints como valores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diccionario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]()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Agregamos un elemento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diccionario[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El primer elemento es Opcional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primeraEntradaPre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diccionario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"Llave: 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primeraEntradaPre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 Valor 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primeraEntradaPre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En caso de no existir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"Diccionario vacio"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Diccionarios: 2/3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Acceder directamente un elemento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(diccionario[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Iterando sobre los elementos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entrada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diccionario {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(entrada)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Iterando sobre los elementos, separados como llave, valor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(key, value)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diccionario {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: 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Diccionarios: 3/3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diccionario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isEmpty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Total entradas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"Count: 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diccionario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Removemos el único elemento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diccionario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removeValueForKey(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primeraEntradaPost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diccionario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"Llave: 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primeraEntradaPost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 Valor \(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primeraEntradaPost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4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"Diccionario vacio"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Descanso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Ejercicios: 1 Variables/Constantes</a:t>
            </a:r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Declare una variable llamada lenguaje y asignele el valor “Swift”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Declare una constante llamada postreFavorito y asignele el nombre de su postre favorito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Ejercicios: 2 Sintaxis y Convenciones 1/2</a:t>
            </a:r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¿Cuál de las siguientes se usa para declarar una constante?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final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 debe siempre usar “let” a menos que ocupe cambiar o mutar el valor más adelante, en ese caso usamos “var”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Verdadero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Falso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Iniciamos los comentarios de una sola línea con los siguientes caracteres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 sz="850">
                <a:solidFill>
                  <a:srgbClr val="2222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(╯°□°）╯︵ ┻━┻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\\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Ejercicios: 3 Sintaxis y Convenciones 2/2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¿Cúal de los siguientes símbolos representa el operador de asignación?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?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¿Cúal de los siguientes es un nombre válido para las variables, siguiendo la sintaxis y convenciones de código vistas en clase?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1Variable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algunaVariable</a:t>
            </a:r>
          </a:p>
          <a:p>
            <a:pPr indent="-228600" lvl="1" marL="914400" rtl="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alguna Variable</a:t>
            </a:r>
          </a:p>
          <a:p>
            <a:pPr indent="-228600" lvl="1" marL="914400">
              <a:spcBef>
                <a:spcPts val="0"/>
              </a:spcBef>
              <a:buFont typeface="Consolas"/>
              <a:buAutoNum type="alphaL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algunavariable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Introducción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Ejercicios: 4 Strings</a:t>
            </a: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Declare una constante llamada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"/>
              <a:t> y asignele un String con su nombre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Declare una constante llamada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saludo</a:t>
            </a:r>
            <a:r>
              <a:rPr lang="en"/>
              <a:t> y asígnele el valor de la interpolación de “Hola amigo “ y el valor almacenado en la constante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n"/>
              <a:t>. El resultado final deberá ser algo como “Hola amigo Esteban.” Asegurese de usar un punto al final de su saludo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Declare una constante llamada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saludoFinal</a:t>
            </a:r>
            <a:r>
              <a:rPr lang="en"/>
              <a:t> y concatene el valor de saludo con el String “¿Cómo está?” El ejemplo anterior debe leerse como “Hola amigo Esteban. ¿Cómo está?”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Ejercicios: 5 Tipos 1/4</a:t>
            </a:r>
          </a:p>
        </p:txBody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Vamos a trabajar en un ejemplo de un libro dentro del contexto de una librería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Declare una constante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titulo</a:t>
            </a:r>
            <a:r>
              <a:rPr lang="en"/>
              <a:t> y asígnele el string “Bailando con dragones”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Declare una variable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calificacion</a:t>
            </a:r>
            <a:r>
              <a:rPr lang="en"/>
              <a:t> y asígnele el valor 7.5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Declare una variable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disponible</a:t>
            </a:r>
            <a:r>
              <a:rPr lang="en"/>
              <a:t> y asignele el valor booleano de false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Ejercicios: 6 Tipos 2/4</a:t>
            </a:r>
          </a:p>
        </p:txBody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Pretendamos que vamos a construir una calculadora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Declare dos constantes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primerValor</a:t>
            </a:r>
            <a:r>
              <a:rPr lang="en"/>
              <a:t> 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segundoValor</a:t>
            </a:r>
            <a:r>
              <a:rPr lang="en"/>
              <a:t> y asigneles algún valor que corresponda a un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Declare una constante llamada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lang="en"/>
              <a:t> y asignele el valor de la multiplicación del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primerValor</a:t>
            </a:r>
            <a:r>
              <a:rPr lang="en"/>
              <a:t> y el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segundoValor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Usando interpolación de strings, cree una constante llamada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resultado</a:t>
            </a:r>
            <a:r>
              <a:rPr lang="en"/>
              <a:t> que describa la operación que acabamos de realizar, si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primerValor</a:t>
            </a:r>
            <a:r>
              <a:rPr lang="en"/>
              <a:t> tenía el valor de 2 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segundoValor</a:t>
            </a:r>
            <a:r>
              <a:rPr lang="en"/>
              <a:t> el valor de 4, la constante debe contener “El producto de multiplicar 2 por 4 es 8”.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Ejercicios: 7 Tipos 3/4</a:t>
            </a:r>
          </a:p>
        </p:txBody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Los números de coma flotante en Swift se representan con el siguiente tipo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Double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Bool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Float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Double y Float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¿Cúal de los siguientes no es un tipo de número?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Int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Float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Double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Bool</a:t>
            </a:r>
          </a:p>
          <a:p>
            <a:pPr indent="-228600" lvl="1" marL="914400">
              <a:spcBef>
                <a:spcPts val="0"/>
              </a:spcBef>
              <a:buAutoNum type="alphaLcPeriod"/>
            </a:pPr>
            <a:r>
              <a:rPr lang="en"/>
              <a:t>Ninguno de los anteriores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Ejercicios: 8 Tipos 4/4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Falso o verdadero, un valor booleano se representa como Int con los siguientes valores: 1, 2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Falso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Verdadero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¿Cuál de las siguientes afirmaciones es correcta?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La concatenación le permite mezclar tipos distintos de datos en un String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La interpolación le permite mezclar tipos distintos de datos en un String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El valor binario para true es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0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Ejercicios: 9 Operadores 1/6</a:t>
            </a:r>
          </a:p>
        </p:txBody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Cree una constante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dividendo</a:t>
            </a:r>
            <a:r>
              <a:rPr lang="en"/>
              <a:t>, asígnele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200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Cree una constante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divisor</a:t>
            </a:r>
            <a:r>
              <a:rPr lang="en"/>
              <a:t>, asígnele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5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Usando el operador de residuo guarde el valor dado por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dividendo</a:t>
            </a:r>
            <a:r>
              <a:rPr lang="en"/>
              <a:t> 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divisor</a:t>
            </a:r>
            <a:r>
              <a:rPr lang="en"/>
              <a:t> en una constante llamada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resultado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Cuando el residuo obtenido es 0, significa que el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dividendo</a:t>
            </a:r>
            <a:r>
              <a:rPr lang="en"/>
              <a:t> es un múltiplo del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divisor</a:t>
            </a:r>
            <a:r>
              <a:rPr lang="en"/>
              <a:t>. Compare el resultado contra 0 usando el operador de igualdad y asignele el resultado en una constante llamada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esMultiplo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Ejercicios: 10 Operadores 2/6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Cree la constante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unaOperacion</a:t>
            </a:r>
            <a:r>
              <a:rPr lang="en"/>
              <a:t>, asígnele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20 + 400 % 10 / 2 - 15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Cree la constante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otraOperacion</a:t>
            </a:r>
            <a:r>
              <a:rPr lang="en"/>
              <a:t>, asígnele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52 * 27 % 200 / 2 + 5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Cree una nueva constante booleana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esMayor</a:t>
            </a:r>
            <a:r>
              <a:rPr lang="en"/>
              <a:t> y sin volver a calcular las operaciones verifique si el valor resultante 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unaOperacion</a:t>
            </a:r>
            <a:r>
              <a:rPr lang="en"/>
              <a:t> es mayor al 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otraOperacion</a:t>
            </a:r>
            <a:r>
              <a:rPr lang="en"/>
              <a:t>. Use el operador mayor o igual qué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Ejercicios: 11 Operadores 3/6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¿Cúal es el valor 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/>
              <a:t>? Si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/>
              <a:t> está definida por 25 - 5 * 2 + 5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45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20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-10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10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¿Cúal es el valor 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? Si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 está definida por 100 / 5 + 5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110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25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10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15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¿Cúal es el valor 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1800"/>
              <a:t>? Si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1800"/>
              <a:t> está definida por </a:t>
            </a:r>
            <a:r>
              <a:rPr lang="en"/>
              <a:t>5 + 5 - 5 * 2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0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5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Ejercicios: 12 Operadores 4/6</a:t>
            </a:r>
          </a:p>
        </p:txBody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¿Cúal es el valor 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? Si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 está definida por (2 + 2) * 2 + 2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16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10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8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¿Cúal es el valor del residuo de 15 % 7?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1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8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2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0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Ejercicios: 13 Operadores 5/6</a:t>
            </a:r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Vamos a pretender que creamos un juego, cada vez que un usuario completa un objetivo, obtiene un punto.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Cree una variable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marcadorInicial</a:t>
            </a:r>
            <a:r>
              <a:rPr lang="en"/>
              <a:t> y asígnele el valor de 8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Incremente en uno el valor de marcadorInicial y asigne el valor a una constante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marcadorTotal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Declare una constante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juegoTerminado</a:t>
            </a:r>
            <a:r>
              <a:rPr lang="en"/>
              <a:t> y asígenele el resultado de la comparación 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marcadorTotal</a:t>
            </a:r>
            <a:r>
              <a:rPr lang="en"/>
              <a:t> con 10. Si el marcador es 10 el jugador ganó, si no lo es, perdió. Use el operador de desigualdad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Desarrollo en iOS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Primer iPhone 2006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Objetive-C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Manejo de memoria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Punteros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Círculo cerrado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Ejercicios: 14 Operadores 6/6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¿Cúal es el valor 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gameOver</a:t>
            </a:r>
            <a:r>
              <a:rPr lang="en"/>
              <a:t> si se declara como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!false</a:t>
            </a:r>
            <a:r>
              <a:rPr lang="en"/>
              <a:t>?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True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False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¿Cúal es el valor de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marcadorTotal</a:t>
            </a:r>
            <a:r>
              <a:rPr lang="en"/>
              <a:t> si: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marcador = 100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let marcadorTotal = -marcador</a:t>
            </a:r>
          </a:p>
          <a:p>
            <a:pPr indent="-228600" lvl="1" marL="1828800" rtl="0">
              <a:spcBef>
                <a:spcPts val="0"/>
              </a:spcBef>
              <a:buAutoNum type="alphaLcPeriod"/>
            </a:pPr>
            <a:r>
              <a:rPr lang="en"/>
              <a:t>100</a:t>
            </a:r>
          </a:p>
          <a:p>
            <a:pPr indent="-228600" lvl="1" marL="1828800" rtl="0">
              <a:spcBef>
                <a:spcPts val="0"/>
              </a:spcBef>
              <a:buAutoNum type="alphaLcPeriod"/>
            </a:pPr>
            <a:r>
              <a:rPr lang="en"/>
              <a:t>-100</a:t>
            </a:r>
          </a:p>
          <a:p>
            <a:pPr indent="-228600" lvl="1" marL="1828800" rtl="0">
              <a:spcBef>
                <a:spcPts val="0"/>
              </a:spcBef>
              <a:buAutoNum type="alphaLcPeriod"/>
            </a:pPr>
            <a:r>
              <a:rPr lang="en"/>
              <a:t>99</a:t>
            </a:r>
          </a:p>
          <a:p>
            <a:pPr indent="-228600" lvl="1" marL="1828800" rtl="0">
              <a:spcBef>
                <a:spcPts val="0"/>
              </a:spcBef>
              <a:buAutoNum type="alphaLcPeriod"/>
            </a:pPr>
            <a:r>
              <a:rPr lang="en"/>
              <a:t>0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Referencias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Estadísticas de Swift en GitHub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Curso de "Swift at Artsy"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The Swift Programming Language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Treehouse.com - Swift 2.0 Basics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WWDC 2014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Menor curva de aprendizaje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Bootcamps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Rápida adopción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Lenguaje más popular en GitHub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Rust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Ruby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PHP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Swift se usa en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OS 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watchOS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tvOS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