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8243" autoAdjust="0"/>
  </p:normalViewPr>
  <p:slideViewPr>
    <p:cSldViewPr snapToGrid="0">
      <p:cViewPr varScale="1">
        <p:scale>
          <a:sx n="51" d="100"/>
          <a:sy n="51" d="100"/>
        </p:scale>
        <p:origin x="12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D7307-A784-4F89-8CAA-6A3C1B09B90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530E-C96C-4289-831C-44D15B68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6530E-C96C-4289-831C-44D15B689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BB9D-FCA4-4404-AC7D-D4C230CEF264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0" y="36020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1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F54-FD37-4837-8C35-DC53C06D6B23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EA1-F70D-4135-BCCD-4D82EA1EEDCF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262322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203-3406-4CD7-B03F-83D5034A39E9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28082"/>
            <a:ext cx="10522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5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87A-B04F-487F-AD5E-CAFCE90961EC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DC1D-2B8D-4EA4-BD05-43986AEADEF3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7795-59C6-48B1-8469-4E972CCC0AF7}" type="datetime1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C37F-6C9D-4735-9B9D-73301DCDEDD0}" type="datetime1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319-A0D2-4B80-8A47-5257417523F9}" type="datetime1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120D-09C4-4E27-A281-461394A0A154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C4B-0682-42CB-BD8E-40543FD0EA93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8AD29-1C2A-4A00-AB14-C542BCBBC766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NewCo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BD30-7B8D-4C5E-8A75-16E47727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jp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7.jp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Privacy-Preserving SAS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Remove</a:t>
            </a:r>
            <a:r>
              <a:rPr lang="en-US" dirty="0" smtClean="0"/>
              <a:t> obstacles out of the way of dynamic spectrum access</a:t>
            </a:r>
          </a:p>
          <a:p>
            <a:r>
              <a:rPr lang="en-US" dirty="0" smtClean="0"/>
              <a:t> to make all the stakeholders win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0106" y="6007396"/>
            <a:ext cx="362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/>
              <a:t>Yanzhi Dou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Yaling</a:t>
            </a:r>
            <a:r>
              <a:rPr lang="en-US" altLang="zh-CN" sz="2000" dirty="0" smtClean="0"/>
              <a:t> Yang, </a:t>
            </a:r>
            <a:r>
              <a:rPr lang="en-US" altLang="zh-CN" sz="2000" dirty="0" err="1" smtClean="0"/>
              <a:t>Kui</a:t>
            </a:r>
            <a:r>
              <a:rPr lang="en-US" altLang="zh-CN" sz="2000" dirty="0" smtClean="0"/>
              <a:t> Ren</a:t>
            </a:r>
          </a:p>
          <a:p>
            <a:r>
              <a:rPr lang="en-US" altLang="zh-CN" sz="2000" dirty="0" smtClean="0"/>
              <a:t>   Virginia Tech, SUNY at Buffalo  </a:t>
            </a:r>
          </a:p>
        </p:txBody>
      </p:sp>
    </p:spTree>
    <p:extLst>
      <p:ext uri="{BB962C8B-B14F-4D97-AF65-F5344CB8AC3E}">
        <p14:creationId xmlns:p14="http://schemas.microsoft.com/office/powerpoint/2010/main" val="71610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proble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Privacy-Preserving 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98198" y="2911847"/>
            <a:ext cx="7170921" cy="1635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32" y="2541671"/>
            <a:ext cx="1162932" cy="387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90" y="2579712"/>
            <a:ext cx="1371739" cy="270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21" y="4595216"/>
            <a:ext cx="762707" cy="50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12" y="2568947"/>
            <a:ext cx="1683696" cy="375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16" y="4650796"/>
            <a:ext cx="1195728" cy="4150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6" y="4557597"/>
            <a:ext cx="1525772" cy="450103"/>
          </a:xfrm>
          <a:prstGeom prst="rect">
            <a:avLst/>
          </a:prstGeom>
        </p:spPr>
      </p:pic>
      <p:pic>
        <p:nvPicPr>
          <p:cNvPr id="1028" name="Picture 4" descr="Image result for governmen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66" y="2799905"/>
            <a:ext cx="886122" cy="8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eviews.123rf.com/images/dudass/dudass1210/dudass121000006/15751855-Radar-screen-Stock-Vector-military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05" y="3782486"/>
            <a:ext cx="792383" cy="7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2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xisting solution limits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IUs </a:t>
            </a:r>
            <a:r>
              <a:rPr lang="en-US" dirty="0"/>
              <a:t>prefer to share a fuzzed version of their operation data and call for extended perimeter </a:t>
            </a:r>
            <a:r>
              <a:rPr lang="en-US" dirty="0" smtClean="0"/>
              <a:t>protection.</a:t>
            </a:r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Google, </a:t>
            </a:r>
            <a:r>
              <a:rPr lang="en-US" dirty="0" smtClean="0"/>
              <a:t>this approach is </a:t>
            </a:r>
            <a:r>
              <a:rPr lang="en-US" dirty="0"/>
              <a:t>“overprotective” and would limit spectrum </a:t>
            </a:r>
            <a:r>
              <a:rPr lang="en-US" dirty="0" smtClean="0"/>
              <a:t>utilization [1].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Privacy-Preserving 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8624" y="5734524"/>
            <a:ext cx="1029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http</a:t>
            </a:r>
            <a:r>
              <a:rPr lang="en-US" dirty="0"/>
              <a:t>://www.fiercewireless.com/tech/story/google-calls-out-incumbents-plans-35-ghz-spectrum-sharing-overprotective/2016-01-13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2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Privacy-Preserving 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privacy-preserving design can fundamentally address the privacy challenge in SAS, thus increasing the prospects of SAS-driven spectrum sharing market.  </a:t>
            </a:r>
            <a:endParaRPr lang="en-US" dirty="0" smtClean="0"/>
          </a:p>
          <a:p>
            <a:r>
              <a:rPr lang="en-US" dirty="0" smtClean="0"/>
              <a:t>All the stakeholders are happy.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451" y="4010286"/>
            <a:ext cx="7170921" cy="1635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85" y="3640110"/>
            <a:ext cx="1162932" cy="387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43" y="3678151"/>
            <a:ext cx="1371739" cy="270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74" y="5693655"/>
            <a:ext cx="762707" cy="505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65" y="3667386"/>
            <a:ext cx="1683696" cy="375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69" y="5749235"/>
            <a:ext cx="1195728" cy="415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39" y="5656036"/>
            <a:ext cx="1525772" cy="450103"/>
          </a:xfrm>
          <a:prstGeom prst="rect">
            <a:avLst/>
          </a:prstGeom>
        </p:spPr>
      </p:pic>
      <p:pic>
        <p:nvPicPr>
          <p:cNvPr id="15" name="Picture 4" descr="Image result for governmen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819" y="3898344"/>
            <a:ext cx="886122" cy="8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previews.123rf.com/images/dudass/dudass1210/dudass121000006/15751855-Radar-screen-Stock-Vector-military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58" y="4880925"/>
            <a:ext cx="792383" cy="7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9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Merit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Privacy-Preserving 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an efficient multi-party computation (MPC) design, our privacy-preserving SAS guarantees that </a:t>
            </a:r>
            <a:r>
              <a:rPr lang="en-US" dirty="0">
                <a:solidFill>
                  <a:srgbClr val="FF0000"/>
                </a:solidFill>
              </a:rPr>
              <a:t>no snooping entities</a:t>
            </a:r>
            <a:r>
              <a:rPr lang="en-US" dirty="0"/>
              <a:t>, including SAS itself, can obtain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information about </a:t>
            </a:r>
            <a:r>
              <a:rPr lang="en-US" dirty="0" smtClean="0"/>
              <a:t>IU </a:t>
            </a:r>
            <a:r>
              <a:rPr lang="en-US" dirty="0"/>
              <a:t>operation data during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spectrum allocation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everal technical problems are solved in the design.</a:t>
            </a:r>
          </a:p>
          <a:p>
            <a:r>
              <a:rPr lang="en-US" dirty="0" smtClean="0"/>
              <a:t>The base design is highly optimized to boost efficiency.</a:t>
            </a:r>
          </a:p>
          <a:p>
            <a:r>
              <a:rPr lang="en-US" dirty="0" smtClean="0"/>
              <a:t>Evaluation on Washington D.C.: </a:t>
            </a:r>
            <a:r>
              <a:rPr lang="en-US" dirty="0" smtClean="0">
                <a:solidFill>
                  <a:srgbClr val="FF0000"/>
                </a:solidFill>
              </a:rPr>
              <a:t>1.25 seconds </a:t>
            </a:r>
            <a:r>
              <a:rPr lang="en-US" dirty="0" smtClean="0"/>
              <a:t>per spectrum request, less than </a:t>
            </a:r>
            <a:r>
              <a:rPr lang="en-US" dirty="0" smtClean="0">
                <a:solidFill>
                  <a:srgbClr val="FF0000"/>
                </a:solidFill>
              </a:rPr>
              <a:t>18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 smtClean="0"/>
              <a:t>communication overhead. </a:t>
            </a:r>
          </a:p>
          <a:p>
            <a:r>
              <a:rPr lang="en-US" dirty="0" smtClean="0"/>
              <a:t>Eligible </a:t>
            </a:r>
            <a:r>
              <a:rPr lang="en-US" dirty="0"/>
              <a:t>as a barrier to entry for the </a:t>
            </a:r>
            <a:r>
              <a:rPr lang="en-US" dirty="0" smtClean="0"/>
              <a:t>competition.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6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Privacy-Preserving 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Go-to-market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Provide software product to IUs, SAS Server, and SUs.</a:t>
            </a:r>
          </a:p>
          <a:p>
            <a:pPr lvl="2"/>
            <a:r>
              <a:rPr lang="en-US" dirty="0" smtClean="0"/>
              <a:t>IUs: Privacy protection feature</a:t>
            </a:r>
          </a:p>
          <a:p>
            <a:pPr lvl="2"/>
            <a:r>
              <a:rPr lang="en-US" dirty="0" smtClean="0"/>
              <a:t>SAS Server: Higher </a:t>
            </a:r>
            <a:r>
              <a:rPr lang="en-US" dirty="0"/>
              <a:t>spectrum </a:t>
            </a:r>
            <a:r>
              <a:rPr lang="en-US" dirty="0" smtClean="0"/>
              <a:t>utilization, more revenue </a:t>
            </a:r>
          </a:p>
          <a:p>
            <a:pPr lvl="2"/>
            <a:r>
              <a:rPr lang="en-US" dirty="0" smtClean="0"/>
              <a:t>SUs: Lower cost of secondary spectrum access</a:t>
            </a:r>
          </a:p>
          <a:p>
            <a:r>
              <a:rPr lang="en-US" dirty="0" smtClean="0"/>
              <a:t>Revenue model:</a:t>
            </a:r>
          </a:p>
          <a:p>
            <a:pPr lvl="1"/>
            <a:r>
              <a:rPr lang="en-US" dirty="0" smtClean="0"/>
              <a:t>How to make $$$: Sell software licenses to IUs, SAS Server, and SUs.</a:t>
            </a:r>
          </a:p>
          <a:p>
            <a:pPr lvl="1"/>
            <a:r>
              <a:rPr lang="en-US" dirty="0" smtClean="0"/>
              <a:t>DSA Market size </a:t>
            </a:r>
            <a:r>
              <a:rPr lang="en-US" dirty="0"/>
              <a:t>is huge: </a:t>
            </a:r>
            <a:r>
              <a:rPr lang="en-US" dirty="0" smtClean="0"/>
              <a:t>PCAST [2] </a:t>
            </a:r>
            <a:r>
              <a:rPr lang="en-US" dirty="0"/>
              <a:t>report has identified </a:t>
            </a:r>
            <a:r>
              <a:rPr lang="en-US" dirty="0">
                <a:solidFill>
                  <a:srgbClr val="FF0000"/>
                </a:solidFill>
              </a:rPr>
              <a:t>1,000 MHz </a:t>
            </a:r>
            <a:r>
              <a:rPr lang="en-US" dirty="0"/>
              <a:t>of government spectrum for shared use, and a </a:t>
            </a:r>
            <a:r>
              <a:rPr lang="en-US" dirty="0">
                <a:solidFill>
                  <a:srgbClr val="FF0000"/>
                </a:solidFill>
              </a:rPr>
              <a:t>15MHz</a:t>
            </a:r>
            <a:r>
              <a:rPr lang="en-US" dirty="0"/>
              <a:t> spectrum band in 3.5GHz around </a:t>
            </a:r>
            <a:r>
              <a:rPr lang="en-US" dirty="0">
                <a:solidFill>
                  <a:srgbClr val="FF0000"/>
                </a:solidFill>
              </a:rPr>
              <a:t>Washington DC metro areas </a:t>
            </a:r>
            <a:r>
              <a:rPr lang="en-US" dirty="0"/>
              <a:t>solely is already worth approximately </a:t>
            </a:r>
            <a:r>
              <a:rPr lang="en-US" dirty="0">
                <a:solidFill>
                  <a:srgbClr val="FF0000"/>
                </a:solidFill>
              </a:rPr>
              <a:t>$58 </a:t>
            </a:r>
            <a:r>
              <a:rPr lang="en-US" dirty="0" smtClean="0">
                <a:solidFill>
                  <a:srgbClr val="FF0000"/>
                </a:solidFill>
              </a:rPr>
              <a:t>million</a:t>
            </a:r>
            <a:r>
              <a:rPr lang="en-US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8353" y="6083578"/>
            <a:ext cx="6605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[2] President’s Council of </a:t>
            </a:r>
            <a:r>
              <a:rPr lang="en-US" dirty="0"/>
              <a:t>Advisors on Science and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[03/2015] Preliminary design got accepted to </a:t>
            </a:r>
            <a:r>
              <a:rPr lang="en-US" dirty="0" smtClean="0">
                <a:solidFill>
                  <a:srgbClr val="FF0000"/>
                </a:solidFill>
              </a:rPr>
              <a:t>ACM Mobicom’15 </a:t>
            </a:r>
            <a:r>
              <a:rPr lang="en-US" dirty="0" smtClean="0"/>
              <a:t>poster session, and selected to participate in the ACM SRC Grand Finals. </a:t>
            </a:r>
          </a:p>
          <a:p>
            <a:pPr algn="just"/>
            <a:r>
              <a:rPr lang="en-US" dirty="0" smtClean="0"/>
              <a:t>[</a:t>
            </a:r>
            <a:r>
              <a:rPr lang="en-US" dirty="0"/>
              <a:t>09/2015] Proposal won a funding award of </a:t>
            </a:r>
            <a:r>
              <a:rPr lang="en-US" dirty="0">
                <a:solidFill>
                  <a:srgbClr val="FF0000"/>
                </a:solidFill>
              </a:rPr>
              <a:t>~$450k </a:t>
            </a:r>
            <a:r>
              <a:rPr lang="en-US" dirty="0"/>
              <a:t>from NSF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[02/2016] Provisional application for </a:t>
            </a:r>
            <a:r>
              <a:rPr lang="en-US" dirty="0">
                <a:solidFill>
                  <a:srgbClr val="FF0000"/>
                </a:solidFill>
              </a:rPr>
              <a:t>patent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</a:t>
            </a:r>
            <a:r>
              <a:rPr lang="en-US" dirty="0"/>
              <a:t>03/2016] </a:t>
            </a:r>
            <a:r>
              <a:rPr lang="en-US" dirty="0" smtClean="0"/>
              <a:t>Drew interests from </a:t>
            </a:r>
            <a:r>
              <a:rPr lang="en-US" dirty="0" smtClean="0">
                <a:solidFill>
                  <a:srgbClr val="FF0000"/>
                </a:solidFill>
              </a:rPr>
              <a:t>Google and Federated Wireless </a:t>
            </a:r>
            <a:r>
              <a:rPr lang="en-US" dirty="0" smtClean="0"/>
              <a:t>in </a:t>
            </a:r>
            <a:r>
              <a:rPr lang="en-US" dirty="0"/>
              <a:t>NSF PI meeting. </a:t>
            </a:r>
          </a:p>
          <a:p>
            <a:pPr algn="just"/>
            <a:r>
              <a:rPr lang="en-US" dirty="0" smtClean="0"/>
              <a:t>[</a:t>
            </a:r>
            <a:r>
              <a:rPr lang="en-US" dirty="0"/>
              <a:t>03/2016] One poster got accepted to </a:t>
            </a:r>
            <a:r>
              <a:rPr lang="en-US" i="1" dirty="0">
                <a:solidFill>
                  <a:srgbClr val="FF0000"/>
                </a:solidFill>
              </a:rPr>
              <a:t>IEEE </a:t>
            </a:r>
            <a:r>
              <a:rPr lang="en-US" dirty="0">
                <a:solidFill>
                  <a:srgbClr val="FF0000"/>
                </a:solidFill>
              </a:rPr>
              <a:t>ICDCS’16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[04/2016</a:t>
            </a:r>
            <a:r>
              <a:rPr lang="en-US" dirty="0"/>
              <a:t>] One paper got accepted to </a:t>
            </a:r>
            <a:r>
              <a:rPr lang="en-US" i="1" dirty="0">
                <a:solidFill>
                  <a:srgbClr val="FF0000"/>
                </a:solidFill>
              </a:rPr>
              <a:t>ACM </a:t>
            </a:r>
            <a:r>
              <a:rPr lang="en-US" dirty="0">
                <a:solidFill>
                  <a:srgbClr val="FF0000"/>
                </a:solidFill>
              </a:rPr>
              <a:t>MobiHoc’16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Privacy-Preserving </a:t>
            </a:r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30-7B8D-4C5E-8A75-16E477271C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8|6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1.6|34.6"/>
</p:tagLst>
</file>

<file path=ppt/theme/theme1.xml><?xml version="1.0" encoding="utf-8"?>
<a:theme xmlns:a="http://schemas.openxmlformats.org/drawingml/2006/main" name="HDOfficeLightV0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2291</TotalTime>
  <Words>426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 2</vt:lpstr>
      <vt:lpstr>HDOfficeLightV0</vt:lpstr>
      <vt:lpstr>Privacy-Preserving SAS</vt:lpstr>
      <vt:lpstr>What is the problem</vt:lpstr>
      <vt:lpstr>Existing solution limits utilization</vt:lpstr>
      <vt:lpstr>Our Solution</vt:lpstr>
      <vt:lpstr>Technical Merit</vt:lpstr>
      <vt:lpstr>Business model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NewCo</dc:title>
  <dc:creator>Srini Seetharaman</dc:creator>
  <cp:lastModifiedBy>Yanzhi Dou</cp:lastModifiedBy>
  <cp:revision>55</cp:revision>
  <dcterms:created xsi:type="dcterms:W3CDTF">2016-04-01T14:07:17Z</dcterms:created>
  <dcterms:modified xsi:type="dcterms:W3CDTF">2016-04-14T17:15:31Z</dcterms:modified>
</cp:coreProperties>
</file>