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6887FF-F74C-4CD1-9CA6-7F8624F9C3A7}">
  <a:tblStyle styleId="{D86887FF-F74C-4CD1-9CA6-7F8624F9C3A7}" styleName="Table_0">
    <a:wholeTbl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42" d="100"/>
          <a:sy n="142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63285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24577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24204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45, 85, 70, 54 R2 values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Charizard, Blastoise, Caterpie, Charmander, Beedrill</a:t>
            </a:r>
          </a:p>
        </p:txBody>
      </p:sp>
    </p:spTree>
    <p:extLst>
      <p:ext uri="{BB962C8B-B14F-4D97-AF65-F5344CB8AC3E}">
        <p14:creationId xmlns:p14="http://schemas.microsoft.com/office/powerpoint/2010/main" val="3010528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2792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335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458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181144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4006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090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41706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78856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1070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399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738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04239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0570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4620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aaron.m.feldman@drake.edu" TargetMode="External"/><Relationship Id="rId4" Type="http://schemas.openxmlformats.org/officeDocument/2006/relationships/hyperlink" Target="mailto:kate.mccoy@drake.edu" TargetMode="External"/><Relationship Id="rId5" Type="http://schemas.openxmlformats.org/officeDocument/2006/relationships/hyperlink" Target="mailto:jacqueline.thompson@drake.edu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Hy-Vee </a:t>
            </a:r>
            <a:r>
              <a:rPr lang="en-US" dirty="0" smtClean="0"/>
              <a:t>Retail</a:t>
            </a:r>
            <a:r>
              <a:rPr lang="en" dirty="0" smtClean="0"/>
              <a:t> </a:t>
            </a:r>
            <a:r>
              <a:rPr lang="en" dirty="0"/>
              <a:t>Data Analysis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Aaron Feldman, Kate McCoy, Jacque Thompson</a:t>
            </a: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l="7098" t="12898" r="19571" b="12972"/>
          <a:stretch/>
        </p:blipFill>
        <p:spPr>
          <a:xfrm>
            <a:off x="7530174" y="4375374"/>
            <a:ext cx="1613825" cy="76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Hypothesis 4: Predict Quantities Based on Prices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Multiple Linear Regression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Use Variables That Help Tell The Story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Weight Those Variables Based On Relationships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l="7098" t="12898" r="19571" b="12972"/>
          <a:stretch/>
        </p:blipFill>
        <p:spPr>
          <a:xfrm>
            <a:off x="7530174" y="4375374"/>
            <a:ext cx="1613825" cy="76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Hypothesis 4: Predict Quantities Based on Prices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Validating Predictions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Significant Predictors Made Up Majority Of Explanation Of The Quantity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Statistical testing supported our hypothesis</a:t>
            </a:r>
          </a:p>
          <a:p>
            <a:pPr marL="1371600" lvl="2" indent="-228600" rtl="0"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Small Differences between Predicted and Actual Quantities</a:t>
            </a:r>
          </a:p>
          <a:p>
            <a:pPr marL="1828800" lvl="3" indent="-228600" rtl="0"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But not for Beedrill</a:t>
            </a:r>
          </a:p>
          <a:p>
            <a:pPr marL="1371600" lvl="2" indent="-228600" rtl="0"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Significant Predictors verified by </a:t>
            </a:r>
            <a:r>
              <a:rPr lang="en" dirty="0" smtClean="0">
                <a:solidFill>
                  <a:srgbClr val="000000"/>
                </a:solidFill>
              </a:rPr>
              <a:t>P-values</a:t>
            </a:r>
            <a:endParaRPr dirty="0">
              <a:solidFill>
                <a:srgbClr val="000000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 Solution: We Can Predict Quantities Sold Based on Top 5 Brands’ Prices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However, We Do Not Feel Comfortable Predicting The Quantity Sold Of Beedrill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l="7098" t="12898" r="19571" b="12972"/>
          <a:stretch/>
        </p:blipFill>
        <p:spPr>
          <a:xfrm>
            <a:off x="7530174" y="4375374"/>
            <a:ext cx="1613825" cy="76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Deliverables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Code To Organize Data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Python, R, SAS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Regression To Predict Quantity Sold Of Top 4 Brands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Excel Interface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Corporate View Prototype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Individual Store Prototype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Documentation Of How To Redo Our Process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l="7098" t="12898" r="19571" b="12972"/>
          <a:stretch/>
        </p:blipFill>
        <p:spPr>
          <a:xfrm>
            <a:off x="7530174" y="4375374"/>
            <a:ext cx="1613825" cy="76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2983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Deliverables - Excel Interface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1700" y="9589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Interactive Way To Predict Quantities and Profit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Corporate View Of Sales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What Happens If Hy-Vee Runs A Storewide Ad?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l="7098" t="12898" r="19571" b="12972"/>
          <a:stretch/>
        </p:blipFill>
        <p:spPr>
          <a:xfrm>
            <a:off x="7530174" y="4375374"/>
            <a:ext cx="1613825" cy="76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4">
            <a:alphaModFix/>
          </a:blip>
          <a:srcRect t="26217" r="36980" b="36535"/>
          <a:stretch/>
        </p:blipFill>
        <p:spPr>
          <a:xfrm>
            <a:off x="570412" y="1994174"/>
            <a:ext cx="7450825" cy="2381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Deliverables - Excel Interface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5700600" y="1066200"/>
            <a:ext cx="34434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Individual Store View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New Regression Weights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Only Works For That Store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Goal: Predict Quantities Sold For That Specific Store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l="7098" t="12898" r="19571" b="12972"/>
          <a:stretch/>
        </p:blipFill>
        <p:spPr>
          <a:xfrm>
            <a:off x="7530174" y="4375374"/>
            <a:ext cx="1613825" cy="76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4">
            <a:alphaModFix/>
          </a:blip>
          <a:srcRect l="2388" t="32370" r="37446" b="6181"/>
          <a:stretch/>
        </p:blipFill>
        <p:spPr>
          <a:xfrm>
            <a:off x="250549" y="1203675"/>
            <a:ext cx="5261248" cy="290565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Recommendations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Implement The Excel Workbook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Adjust Regression For Individual Stores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Aggregate By Store (Clean Data in R, output in SAS)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Calculate Store Specific Regression Weights in 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Input Into Store Specific Workbook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A/B Testing</a:t>
            </a: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l="7098" t="12898" r="19571" b="12972"/>
          <a:stretch/>
        </p:blipFill>
        <p:spPr>
          <a:xfrm>
            <a:off x="7530174" y="4375374"/>
            <a:ext cx="1613825" cy="76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Questions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Solutions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Deliverables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Recommendations</a:t>
            </a: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l="7098" t="12898" r="19571" b="12972"/>
          <a:stretch/>
        </p:blipFill>
        <p:spPr>
          <a:xfrm>
            <a:off x="7530174" y="4375374"/>
            <a:ext cx="1613825" cy="76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789650"/>
            <a:ext cx="8520600" cy="105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/>
              <a:t>Questions?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aaron.m.feldman@drake.edu</a:t>
            </a:r>
            <a:r>
              <a:rPr lang="en" sz="1200"/>
              <a:t> 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kate.mccoy@drake.edu</a:t>
            </a:r>
            <a:r>
              <a:rPr lang="en" sz="1200"/>
              <a:t>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jacqueline.thompson@drake.edu</a:t>
            </a:r>
          </a:p>
          <a:p>
            <a:pPr lvl="0" algn="ctr">
              <a:spcBef>
                <a:spcPts val="0"/>
              </a:spcBef>
              <a:buNone/>
            </a:pPr>
            <a:endParaRPr sz="1200"/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6">
            <a:alphaModFix/>
          </a:blip>
          <a:srcRect l="7098" t="12898" r="19571" b="12972"/>
          <a:stretch/>
        </p:blipFill>
        <p:spPr>
          <a:xfrm>
            <a:off x="5886575" y="2853875"/>
            <a:ext cx="3115449" cy="148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1975" y="3093275"/>
            <a:ext cx="3579526" cy="116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Questions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Solutions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Deliverables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Recommendations</a:t>
            </a: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l="7098" t="12898" r="19571" b="12972"/>
          <a:stretch/>
        </p:blipFill>
        <p:spPr>
          <a:xfrm>
            <a:off x="7530174" y="4375374"/>
            <a:ext cx="1613825" cy="76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Do Different Brands’ Prices Affect Other Brands?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Hypothesis 1: Sales Price Affects Quantity Sold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Hypothesis 2: Top Brands Are Sensitive To Each Other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Hypothesis 3: Less Popular Brands Less Sensitive To Price Change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Can We Predict Inventory Turnover Of The Top 5 Brands?</a:t>
            </a:r>
          </a:p>
          <a:p>
            <a:pPr marL="914400" lvl="1" indent="-228600">
              <a:spcBef>
                <a:spcPts val="0"/>
              </a:spcBef>
            </a:pPr>
            <a:r>
              <a:rPr lang="en"/>
              <a:t>Hypothesis 4: Using Top 5 Brands’ Sales Prices, We Can Predict Quantity Sold Of Top 5 Brands</a:t>
            </a: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l="7098" t="12898" r="19571" b="12972"/>
          <a:stretch/>
        </p:blipFill>
        <p:spPr>
          <a:xfrm>
            <a:off x="7530174" y="4375374"/>
            <a:ext cx="1613825" cy="76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260100" y="1723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Hypothesis 1: Sales Price Affects Quantity Sold</a:t>
            </a:r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l="7098" t="12898" r="19571" b="12972"/>
          <a:stretch/>
        </p:blipFill>
        <p:spPr>
          <a:xfrm>
            <a:off x="7530174" y="4375374"/>
            <a:ext cx="1613825" cy="76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 rotWithShape="1">
          <a:blip r:embed="rId4">
            <a:alphaModFix/>
          </a:blip>
          <a:srcRect t="2082" b="31397"/>
          <a:stretch/>
        </p:blipFill>
        <p:spPr>
          <a:xfrm>
            <a:off x="311700" y="1137600"/>
            <a:ext cx="8670325" cy="38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Hypothesis 2: Top Brands Affect Each Other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7000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-Solution</a:t>
            </a:r>
            <a:r>
              <a:rPr lang="en" dirty="0"/>
              <a:t>: On </a:t>
            </a:r>
            <a:r>
              <a:rPr lang="en" u="sng" dirty="0"/>
              <a:t>average</a:t>
            </a:r>
            <a:r>
              <a:rPr lang="en" dirty="0"/>
              <a:t>, prices of top brands not sensitive to each other.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-Weak </a:t>
            </a:r>
            <a:r>
              <a:rPr lang="en" dirty="0"/>
              <a:t>correlation between CharizardPrice and BlastoiseQuantity; Vice Versa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l="7098" t="12898" r="19571" b="12972"/>
          <a:stretch/>
        </p:blipFill>
        <p:spPr>
          <a:xfrm>
            <a:off x="7530174" y="4375374"/>
            <a:ext cx="1613825" cy="76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4">
            <a:alphaModFix/>
          </a:blip>
          <a:srcRect t="3409"/>
          <a:stretch/>
        </p:blipFill>
        <p:spPr>
          <a:xfrm>
            <a:off x="3527675" y="1152475"/>
            <a:ext cx="5339675" cy="381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Hypothesis 2: Top Brands Affect Each Other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-Solution</a:t>
            </a:r>
            <a:r>
              <a:rPr lang="en" dirty="0"/>
              <a:t>: Prices of top brands sensitive to each other based on flavor</a:t>
            </a:r>
            <a:r>
              <a:rPr lang="en" dirty="0" smtClean="0"/>
              <a:t>.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-Blastoise </a:t>
            </a:r>
            <a:r>
              <a:rPr lang="en" dirty="0"/>
              <a:t>decreased price Jan 5th.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.28 Correlation between CharizardQuantity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 BlastoisePrice                      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t="16247" r="58959"/>
          <a:stretch/>
        </p:blipFill>
        <p:spPr>
          <a:xfrm>
            <a:off x="5724500" y="1646249"/>
            <a:ext cx="2430325" cy="32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6852550" y="2719150"/>
            <a:ext cx="1064700" cy="35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/>
              <a:t>Charizard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6950825" y="4668600"/>
            <a:ext cx="1285800" cy="47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/>
              <a:t>Blastoise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Hypothesis 3: Less Popular Brands Less Price Sensitive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7000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-Beedrill </a:t>
            </a:r>
            <a:r>
              <a:rPr lang="en" dirty="0"/>
              <a:t>Quite Insensitive To Price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-Charmander </a:t>
            </a:r>
            <a:r>
              <a:rPr lang="en" dirty="0"/>
              <a:t>Less Sensitive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-Solution</a:t>
            </a:r>
            <a:r>
              <a:rPr lang="en" dirty="0"/>
              <a:t>: Yes, Less Popular Brands are Less Price Sensitive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-Hypothesis</a:t>
            </a:r>
            <a:r>
              <a:rPr lang="en" dirty="0"/>
              <a:t>: More Loyalty, Niche market.   </a:t>
            </a: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l="7098" t="12898" r="19571" b="12972"/>
          <a:stretch/>
        </p:blipFill>
        <p:spPr>
          <a:xfrm>
            <a:off x="7530174" y="4375374"/>
            <a:ext cx="1613825" cy="76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4">
            <a:alphaModFix/>
          </a:blip>
          <a:srcRect l="3855" t="9793" r="-1207" b="-54"/>
          <a:stretch/>
        </p:blipFill>
        <p:spPr>
          <a:xfrm>
            <a:off x="3093200" y="1017725"/>
            <a:ext cx="5864250" cy="398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trike="sngStrike"/>
              <a:t>Do Different Brands’ Prices Affect Other Brands?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trike="sngStrike"/>
              <a:t>Hypothesis 1: Sales Price Affects Quantity Sold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trike="sngStrike"/>
              <a:t>Hypothesis 2: Top Brands Are Sensitive To Each Other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trike="sngStrike"/>
              <a:t>Hypothesis 3: Less Popular Brands Less Sensitive To Price Change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Can We Predict Inventory Turnover Of The Top 5 Brands?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Hypothesis 4: Using Top 5 Brands’ Sales Prices, We Can Predict Quantity Sold Of Top 5 Brands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l="7098" t="12898" r="19571" b="12972"/>
          <a:stretch/>
        </p:blipFill>
        <p:spPr>
          <a:xfrm>
            <a:off x="7530174" y="4375374"/>
            <a:ext cx="1613825" cy="76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Hypothesis 4: Predict Quantities Based on Prices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Top 5 Brands Of </a:t>
            </a:r>
            <a:r>
              <a:rPr lang="en-US" dirty="0" smtClean="0"/>
              <a:t>Product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Predicting Quantities Based On Sales Price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Input: Sales Prices 1-5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Output: Quantity Sold 1-5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121" name="Shape 121"/>
          <p:cNvGraphicFramePr/>
          <p:nvPr/>
        </p:nvGraphicFramePr>
        <p:xfrm>
          <a:off x="5667625" y="1619250"/>
          <a:ext cx="2705100" cy="1918716"/>
        </p:xfrm>
        <a:graphic>
          <a:graphicData uri="http://schemas.openxmlformats.org/drawingml/2006/table">
            <a:tbl>
              <a:tblPr>
                <a:noFill/>
                <a:tableStyleId>{D86887FF-F74C-4CD1-9CA6-7F8624F9C3A7}</a:tableStyleId>
              </a:tblPr>
              <a:tblGrid>
                <a:gridCol w="984250"/>
                <a:gridCol w="879475"/>
                <a:gridCol w="841375"/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Brand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TotQuant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TotSal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Charizard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1,831,160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1,484,433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Blastoise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868,810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642,533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Caterpie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564,643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664,659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Charmander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237,982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196,284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Beedrill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209,122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381,925</a:t>
                      </a:r>
                    </a:p>
                  </a:txBody>
                  <a:tcPr marL="63500" marR="63500" marT="63500" marB="635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l="7098" t="12898" r="19571" b="12972"/>
          <a:stretch/>
        </p:blipFill>
        <p:spPr>
          <a:xfrm>
            <a:off x="7530174" y="4375374"/>
            <a:ext cx="1613825" cy="76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565</Words>
  <Application>Microsoft Macintosh PowerPoint</Application>
  <PresentationFormat>On-screen Show (16:9)</PresentationFormat>
  <Paragraphs>109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Proxima Nova</vt:lpstr>
      <vt:lpstr>Arial</vt:lpstr>
      <vt:lpstr>spearmint</vt:lpstr>
      <vt:lpstr>Hy-Vee Retail Data Analysis</vt:lpstr>
      <vt:lpstr>Agenda</vt:lpstr>
      <vt:lpstr>Questions</vt:lpstr>
      <vt:lpstr>Hypothesis 1: Sales Price Affects Quantity Sold</vt:lpstr>
      <vt:lpstr>Hypothesis 2: Top Brands Affect Each Other</vt:lpstr>
      <vt:lpstr>Hypothesis 2: Top Brands Affect Each Other </vt:lpstr>
      <vt:lpstr>Hypothesis 3: Less Popular Brands Less Price Sensitive</vt:lpstr>
      <vt:lpstr>Questions</vt:lpstr>
      <vt:lpstr>Hypothesis 4: Predict Quantities Based on Prices</vt:lpstr>
      <vt:lpstr>Hypothesis 4: Predict Quantities Based on Prices</vt:lpstr>
      <vt:lpstr>Hypothesis 4: Predict Quantities Based on Prices</vt:lpstr>
      <vt:lpstr>Deliverables</vt:lpstr>
      <vt:lpstr>Deliverables - Excel Interface</vt:lpstr>
      <vt:lpstr>Deliverables - Excel Interface</vt:lpstr>
      <vt:lpstr>Recommendations</vt:lpstr>
      <vt:lpstr>Overview</vt:lpstr>
      <vt:lpstr>Questions? aaron.m.feldman@drake.edu  kate.mccoy@drake.edu jacqueline.thompson@drake.edu 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Hy-Vee Yogurt Data Analysis</dc:title>
  <dc:creator>Aaron</dc:creator>
  <cp:lastModifiedBy>Feldman, Calissa</cp:lastModifiedBy>
  <cp:revision>3</cp:revision>
  <dcterms:modified xsi:type="dcterms:W3CDTF">2017-07-10T22:01:13Z</dcterms:modified>
</cp:coreProperties>
</file>