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 Moines Area Metropolitan Planning Organization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Wet and Muddy Conditions Particularly dangerous on I-235 more so than other highways. Also SE 14th street.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i keep getting different numbers than alex’s graph.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Both images exclude highways.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see more crashes occur without some sort of median present.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Specific cases/roads that illustrate main takeaways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16 -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27 -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8 -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28 -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31 -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Bar chart that shows severity metric for each significant factor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1- dry. 2- wet. 3- ice/frost 4- snow 5-slush 6- mud/dirt 8- sand.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Muddy conditions led to 16 crashes.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9" name="Shape 9" descr="dmampc.jp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58049" y="90875"/>
            <a:ext cx="2263099" cy="11722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Aaron, Alex, and Sam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An Exploration of Crash Severity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CSurfCond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 descr="wetandmudd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650" y="146749"/>
            <a:ext cx="5682650" cy="45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MedType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More fatal deaths with Grass Surface without barrier than hard surface without barrier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			</a:t>
            </a:r>
          </a:p>
        </p:txBody>
      </p:sp>
      <p:pic>
        <p:nvPicPr>
          <p:cNvPr id="122" name="Shape 122" descr="Medtyp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25" y="1828075"/>
            <a:ext cx="4412424" cy="325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5182750" y="2149475"/>
            <a:ext cx="3146100" cy="262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 Surface without barrier fatality rate: .0016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Grass surface without barrier (SL) fatality rate: .0054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Grass vs. Hard Surface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68500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I-65: Grass surface without barrier has nine deaths along single stretch.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I-6: Hard surface without barrier (raised median) only has two.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Hard surface/raised median safer than grass surface median for interstates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7082850" y="4787300"/>
            <a:ext cx="1531800" cy="1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Transposed I-6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168225" y="4787300"/>
            <a:ext cx="927600" cy="1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I-65</a:t>
            </a:r>
          </a:p>
        </p:txBody>
      </p:sp>
      <p:pic>
        <p:nvPicPr>
          <p:cNvPr id="132" name="Shape 132" descr="hickma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747112" y="2345862"/>
            <a:ext cx="3950324" cy="9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i65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225" y="822924"/>
            <a:ext cx="720099" cy="391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Exploration: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Although we suspect hard surface without barrier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       is safer, 9 deaths happened on SE 14th street, so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       further qualitative analysis is needed.  </a:t>
            </a:r>
          </a:p>
        </p:txBody>
      </p:sp>
      <p:pic>
        <p:nvPicPr>
          <p:cNvPr id="140" name="Shape 140" descr="se1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225" y="1785741"/>
            <a:ext cx="2535099" cy="214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No Medians                         Medians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7" name="Shape 147" descr="withoutmedian.JPG"/>
          <p:cNvPicPr preferRelativeResize="0"/>
          <p:nvPr/>
        </p:nvPicPr>
        <p:blipFill rotWithShape="1">
          <a:blip r:embed="rId3">
            <a:alphaModFix/>
          </a:blip>
          <a:srcRect l="1437" r="1437"/>
          <a:stretch/>
        </p:blipFill>
        <p:spPr>
          <a:xfrm>
            <a:off x="4850899" y="1017725"/>
            <a:ext cx="4171950" cy="377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 descr="withmedian.JPG"/>
          <p:cNvPicPr preferRelativeResize="0"/>
          <p:nvPr/>
        </p:nvPicPr>
        <p:blipFill rotWithShape="1">
          <a:blip r:embed="rId4">
            <a:alphaModFix/>
          </a:blip>
          <a:srcRect l="8249" r="8249"/>
          <a:stretch/>
        </p:blipFill>
        <p:spPr>
          <a:xfrm>
            <a:off x="493575" y="974725"/>
            <a:ext cx="4094325" cy="377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CSurfcond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Mud/Dirt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Medtype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Without Barrier: Hard Surface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For interstates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With Barrier: Grass Surface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Streets with medians have less deaths than those without medians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Roadtype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Worst is unknown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Bike lanes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T-, Y-, and five point intersection dangers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Distracted Driving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Conclusion: Findings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aaron.m.feldman@drake.edu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samuel.hehir@drake.edu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hongbo.zhang@drake.edu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Hypotheses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Distracted Driving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Important Factors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Tableau Visualizations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Hypotheses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Factors beside human error, such as street layout, design, etc., contribute to a crash’s severity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 Geographic correlation with crash severity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Further Exploration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Fatalities could be explained through the crash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Traffic would contribute to CSeverity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Distracted Driving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91575" y="1380925"/>
            <a:ext cx="2694300" cy="28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16: Failed to keep in proper lane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8: Operating vehicle in a reckless, erratic,   careless, negligent manner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31: Passing where prohibited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374" y="1445000"/>
            <a:ext cx="5519924" cy="3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Controllable Significant Factors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CSURFCONDITION, ROADTYPE, MEDTYPE, MEDWIDTH, NUMLANES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n" sz="1600"/>
              <a:t>Determined through statistical testing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CSURFCONDITION, ROADTYPE, MEDTYPE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n" sz="1600"/>
              <a:t>Poisson Stepwise Regression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CSURFCOND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926" y="1428651"/>
            <a:ext cx="5123375" cy="30782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91575" y="1380925"/>
            <a:ext cx="2694300" cy="28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/>
              <a:t>6: Mud/Dirt</a:t>
            </a:r>
          </a:p>
          <a:p>
            <a:pPr lvl="0" rtl="0">
              <a:spcBef>
                <a:spcPts val="0"/>
              </a:spcBef>
              <a:buNone/>
            </a:pPr>
            <a:endParaRPr sz="1700"/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4: Snow</a:t>
            </a:r>
          </a:p>
          <a:p>
            <a:pPr lvl="0" rtl="0">
              <a:spcBef>
                <a:spcPts val="0"/>
              </a:spcBef>
              <a:buNone/>
            </a:pPr>
            <a:endParaRPr sz="1700"/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1: Dry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ROADTYPE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052" y="1440327"/>
            <a:ext cx="5613249" cy="33725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291575" y="1380925"/>
            <a:ext cx="2694300" cy="28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19: Unknown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2: Bike Lanes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13: T-Intersection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15: Five points or more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14: Y-Intersection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MEDTYPE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276" y="1497625"/>
            <a:ext cx="5240024" cy="314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291575" y="1380925"/>
            <a:ext cx="2694300" cy="28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1: Hard surface without barrier</a:t>
            </a:r>
          </a:p>
          <a:p>
            <a:pPr lv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4: Grass surface with barrier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Tableau Demonstration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Macintosh PowerPoint</Application>
  <PresentationFormat>On-screen Show (16:9)</PresentationFormat>
  <Paragraphs>96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simple-light-2</vt:lpstr>
      <vt:lpstr>An Exploration of Crash Severity</vt:lpstr>
      <vt:lpstr>Topics</vt:lpstr>
      <vt:lpstr>Initial Hypotheses</vt:lpstr>
      <vt:lpstr>Distracted Driving</vt:lpstr>
      <vt:lpstr>Controllable Significant Factors</vt:lpstr>
      <vt:lpstr>CSURFCOND</vt:lpstr>
      <vt:lpstr>ROADTYPE </vt:lpstr>
      <vt:lpstr>MEDTYPE</vt:lpstr>
      <vt:lpstr>Tableau Demonstration</vt:lpstr>
      <vt:lpstr>CSurfCond</vt:lpstr>
      <vt:lpstr>MedType</vt:lpstr>
      <vt:lpstr>Grass vs. Hard Surface</vt:lpstr>
      <vt:lpstr>Further Exploration:</vt:lpstr>
      <vt:lpstr> No Medians                         Medians</vt:lpstr>
      <vt:lpstr>In Conclusion: Findings </vt:lpstr>
      <vt:lpstr>Questions? 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Exploration of Crash Severity</dc:title>
  <cp:lastModifiedBy>Feldman, Calissa</cp:lastModifiedBy>
  <cp:revision>1</cp:revision>
  <dcterms:modified xsi:type="dcterms:W3CDTF">2017-07-11T00:02:20Z</dcterms:modified>
</cp:coreProperties>
</file>