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75" r:id="rId4"/>
    <p:sldId id="841" r:id="rId5"/>
    <p:sldId id="842" r:id="rId6"/>
    <p:sldId id="312" r:id="rId7"/>
    <p:sldId id="300" r:id="rId8"/>
    <p:sldId id="843" r:id="rId10"/>
    <p:sldId id="855" r:id="rId11"/>
    <p:sldId id="856" r:id="rId12"/>
    <p:sldId id="857" r:id="rId13"/>
    <p:sldId id="858" r:id="rId14"/>
    <p:sldId id="859" r:id="rId15"/>
    <p:sldId id="860" r:id="rId16"/>
    <p:sldId id="861" r:id="rId17"/>
    <p:sldId id="772" r:id="rId18"/>
    <p:sldId id="845" r:id="rId19"/>
    <p:sldId id="844" r:id="rId20"/>
    <p:sldId id="846" r:id="rId21"/>
    <p:sldId id="847" r:id="rId22"/>
    <p:sldId id="848" r:id="rId23"/>
    <p:sldId id="849" r:id="rId24"/>
    <p:sldId id="850" r:id="rId25"/>
    <p:sldId id="851" r:id="rId26"/>
    <p:sldId id="852" r:id="rId27"/>
    <p:sldId id="853" r:id="rId28"/>
    <p:sldId id="854" r:id="rId29"/>
    <p:sldId id="773" r:id="rId30"/>
    <p:sldId id="862" r:id="rId31"/>
    <p:sldId id="863" r:id="rId32"/>
    <p:sldId id="864" r:id="rId33"/>
    <p:sldId id="865" r:id="rId34"/>
    <p:sldId id="745" r:id="rId3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47" d="100"/>
          <a:sy n="147" d="100"/>
        </p:scale>
        <p:origin x="-540" y="-96"/>
      </p:cViewPr>
      <p:guideLst>
        <p:guide orient="horz" pos="670"/>
        <p:guide orient="horz" pos="16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Microsoft YaHei" panose="020B0503020204020204" charset="-122"/>
          <a:ea typeface="Microsoft YaHei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121410" y="1923415"/>
            <a:ext cx="65481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Calibri" panose="020F0502020204030204" pitchFamily="34" charset="0"/>
              </a:rPr>
              <a:t>自然语言处理介绍及应用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46825" y="2741295"/>
            <a:ext cx="218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Microsoft YaHei" panose="020B0503020204020204" charset="-122"/>
                <a:ea typeface="Microsoft YaHei" panose="020B0503020204020204" charset="-122"/>
              </a:rPr>
              <a:t>@</a:t>
            </a:r>
            <a:r>
              <a:rPr lang="zh-CN" altLang="en-US" sz="1600">
                <a:latin typeface="Microsoft YaHei" panose="020B0503020204020204" charset="-122"/>
                <a:ea typeface="Microsoft YaHei" panose="020B0503020204020204" charset="-122"/>
              </a:rPr>
              <a:t>徐胜全</a:t>
            </a:r>
            <a:endParaRPr lang="zh-CN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自然语言处理的层次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2" name="图片 1" descr="JX$TPPVU4M72V`CTZ~UCQ`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2238375"/>
            <a:ext cx="8543925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自然语言处理的层次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9800" y="1767840"/>
            <a:ext cx="675830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>
                <a:solidFill>
                  <a:srgbClr val="FF0000"/>
                </a:solidFill>
              </a:rPr>
              <a:t>语音分析</a:t>
            </a:r>
            <a:r>
              <a:rPr lang="en-US" altLang="zh-CN"/>
              <a:t>是要根据音位规则，从语音流中区分出一个个独立的音素，再根据音位形态规则找出音节及其对应的词素或词。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9800" y="3739515"/>
            <a:ext cx="675830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>
                <a:solidFill>
                  <a:srgbClr val="FF0000"/>
                </a:solidFill>
              </a:rPr>
              <a:t>句法分析</a:t>
            </a:r>
            <a:r>
              <a:rPr lang="en-US" altLang="zh-CN"/>
              <a:t>是对句子和短语的结构进行分析，目的是要找出词、短语等的相互关系以及各自在句中的作用。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39800" y="3033395"/>
            <a:ext cx="675830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>
                <a:solidFill>
                  <a:srgbClr val="FF0000"/>
                </a:solidFill>
              </a:rPr>
              <a:t>词法分析</a:t>
            </a:r>
            <a:r>
              <a:rPr lang="en-US" altLang="zh-CN"/>
              <a:t>是找出词汇的各个词素，从中获得语言学的信息。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自然语言处理的层次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9800" y="2009140"/>
            <a:ext cx="6758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>
                <a:solidFill>
                  <a:srgbClr val="FF0000"/>
                </a:solidFill>
              </a:rPr>
              <a:t>语义分析</a:t>
            </a:r>
            <a:r>
              <a:rPr lang="en-US" altLang="zh-CN"/>
              <a:t>是找出词义、结构意义及其结合意义，从而确定语言所表达的真正含义或概念。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>
                <a:solidFill>
                  <a:srgbClr val="FF0000"/>
                </a:solidFill>
              </a:rPr>
              <a:t>语用分析</a:t>
            </a:r>
            <a:r>
              <a:rPr lang="en-US" altLang="zh-CN"/>
              <a:t>是研究语言所存在的外界环境对语言使用者所产生的影响。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自然语言处理由浅入深的四个层面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2" name="图片 1" descr="Q[1K@`{5SQ%W`VFX0~ICW1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1718945"/>
            <a:ext cx="7323455" cy="3005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86446" y="2294739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自然语言处理学习方法及技术总结</a:t>
            </a:r>
            <a:endParaRPr lang="zh-CN" altLang="en-US" sz="3000" b="1" u="none" strike="noStrike" kern="0" cap="none" spc="0" baseline="0" dirty="0" err="1">
              <a:solidFill>
                <a:srgbClr val="FF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2194421" y="386564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自然语言处理研究的内容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2256790" y="4216400"/>
            <a:ext cx="4799965" cy="90233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资源建设</a:t>
            </a:r>
            <a:endParaRPr lang="zh-CN" altLang="en-US"/>
          </a:p>
          <a:p>
            <a:pPr algn="l"/>
            <a:r>
              <a:rPr lang="zh-CN" altLang="en-US"/>
              <a:t>      语言学知识库、语料库</a:t>
            </a:r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256155" y="3147695"/>
            <a:ext cx="4799965" cy="9239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基础研究</a:t>
            </a:r>
            <a:endParaRPr lang="zh-CN" altLang="en-US"/>
          </a:p>
          <a:p>
            <a:pPr algn="l"/>
            <a:r>
              <a:rPr lang="zh-CN" altLang="en-US"/>
              <a:t>      词法分析、句法分析、语义分析</a:t>
            </a:r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291715" y="2141855"/>
            <a:ext cx="4764405" cy="8604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应用技术研究</a:t>
            </a:r>
            <a:endParaRPr lang="zh-CN" altLang="en-US"/>
          </a:p>
          <a:p>
            <a:pPr algn="l"/>
            <a:r>
              <a:rPr lang="zh-CN" altLang="en-US"/>
              <a:t>      信息抽取、机器翻译、问答系统</a:t>
            </a:r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2273935" y="1162050"/>
            <a:ext cx="4764405" cy="88709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应用系统</a:t>
            </a:r>
            <a:r>
              <a:rPr lang="en-US" altLang="zh-CN"/>
              <a:t>(NLP+)</a:t>
            </a:r>
            <a:endParaRPr lang="en-US" altLang="zh-CN"/>
          </a:p>
          <a:p>
            <a:pPr algn="l"/>
            <a:r>
              <a:rPr lang="en-US" altLang="zh-CN"/>
              <a:t>     </a:t>
            </a:r>
            <a:r>
              <a:rPr lang="zh-CN" altLang="en-US">
                <a:ea typeface="SimSun" panose="02010600030101010101" pitchFamily="2" charset="-122"/>
              </a:rPr>
              <a:t>教育、医疗、司法、金融、机器人</a:t>
            </a: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7308215" y="1343660"/>
            <a:ext cx="485775" cy="3641725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41254"/>
            <a:ext cx="7886700" cy="3677603"/>
          </a:xfrm>
        </p:spPr>
        <p:txBody>
          <a:bodyPr>
            <a:normAutofit/>
          </a:bodyPr>
          <a:p>
            <a:pPr marL="0" indent="0">
              <a:lnSpc>
                <a:spcPct val="180000"/>
              </a:lnSpc>
              <a:buNone/>
            </a:pPr>
            <a:r>
              <a:rPr lang="en-US" altLang="zh-CN" sz="1800" b="0"/>
              <a:t>       </a:t>
            </a:r>
            <a:r>
              <a:rPr lang="zh-CN" altLang="en-US" sz="1800" b="0">
                <a:sym typeface="+mn-ea"/>
              </a:rPr>
              <a:t>分</a:t>
            </a:r>
            <a:r>
              <a:rPr lang="zh-CN" altLang="en-US" sz="1800" b="0"/>
              <a:t>自然语言处理研究的内容十分广泛，根据其应用目的的不同，我们可以大致为如下几个方向：</a:t>
            </a:r>
            <a:endParaRPr lang="zh-CN" altLang="en-US" sz="1800" b="0"/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sz="1800" b="0"/>
              <a:t>       </a:t>
            </a:r>
            <a:r>
              <a:rPr lang="en-US" altLang="zh-CN" sz="1800" b="0"/>
              <a:t>(1)</a:t>
            </a:r>
            <a:r>
              <a:rPr lang="zh-CN" altLang="en-US" sz="1800" b="0"/>
              <a:t>、机器翻译</a:t>
            </a:r>
            <a:r>
              <a:rPr lang="en-US" altLang="zh-CN" sz="1800" b="0"/>
              <a:t>(machine translation, MT)</a:t>
            </a:r>
            <a:r>
              <a:rPr lang="zh-CN" altLang="en-US" sz="1800" b="0"/>
              <a:t>：实现一种语言到另一种语言的自动翻译；</a:t>
            </a:r>
            <a:endParaRPr lang="zh-CN" altLang="en-US" sz="1800" b="0"/>
          </a:p>
          <a:p>
            <a:pPr marL="0" indent="0">
              <a:lnSpc>
                <a:spcPct val="180000"/>
              </a:lnSpc>
              <a:buNone/>
            </a:pPr>
            <a:r>
              <a:rPr lang="zh-CN" altLang="en-US" sz="1800" b="0"/>
              <a:t>       </a:t>
            </a:r>
            <a:r>
              <a:rPr lang="en-US" altLang="zh-CN" sz="1800" b="0"/>
              <a:t>(2)</a:t>
            </a:r>
            <a:r>
              <a:rPr lang="zh-CN" altLang="en-US" sz="1800" b="0"/>
              <a:t>、自动文摘</a:t>
            </a:r>
            <a:r>
              <a:rPr lang="en-US" altLang="zh-CN" sz="1800" b="0"/>
              <a:t>(Automatic Abstracting, AB)</a:t>
            </a:r>
            <a:r>
              <a:rPr lang="zh-CN" altLang="en-US" sz="1800" b="0"/>
              <a:t>：将原文档的主要内容和含义自动归档、提炼出来，形成摘要或缩写。</a:t>
            </a:r>
            <a:r>
              <a:rPr lang="zh-CN" altLang="en-US" b="0"/>
              <a:t>   </a:t>
            </a:r>
            <a:endParaRPr lang="zh-CN" altLang="en-US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290000"/>
              </a:lnSpc>
              <a:buNone/>
            </a:pPr>
            <a:r>
              <a:rPr lang="en-US" altLang="zh-CN" b="0">
                <a:sym typeface="+mn-ea"/>
              </a:rPr>
              <a:t>       (3)</a:t>
            </a:r>
            <a:r>
              <a:rPr lang="zh-CN" altLang="en-US" b="0">
                <a:sym typeface="+mn-ea"/>
              </a:rPr>
              <a:t>、信息检索</a:t>
            </a:r>
            <a:r>
              <a:rPr lang="en-US" altLang="zh-CN" b="0">
                <a:sym typeface="+mn-ea"/>
              </a:rPr>
              <a:t>(Infomation Retrieval, IR)</a:t>
            </a:r>
            <a:r>
              <a:rPr lang="zh-CN" altLang="en-US" b="0">
                <a:sym typeface="+mn-ea"/>
              </a:rPr>
              <a:t>：信息检索也称情报检索，就是利</a:t>
            </a:r>
            <a:r>
              <a:rPr lang="zh-CN" altLang="en-US" b="0"/>
              <a:t>用计算机系统从海量文本中找到符合用户需要的相关文档。面对两种或两种以上语言的信息检索叫做跨语言信息检索。</a:t>
            </a:r>
            <a:endParaRPr lang="zh-CN" altLang="en-US" b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b="0"/>
              <a:t>      </a:t>
            </a:r>
            <a:endParaRPr lang="zh-CN" altLang="en-US"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230000"/>
              </a:lnSpc>
              <a:buNone/>
            </a:pPr>
            <a:r>
              <a:rPr lang="en-US" altLang="zh-CN" b="0">
                <a:sym typeface="+mn-ea"/>
              </a:rPr>
              <a:t>      (4)</a:t>
            </a:r>
            <a:r>
              <a:rPr lang="zh-CN" altLang="en-US" b="0">
                <a:sym typeface="+mn-ea"/>
              </a:rPr>
              <a:t>、文本分类</a:t>
            </a:r>
            <a:r>
              <a:rPr lang="en-US" altLang="zh-CN" b="0">
                <a:sym typeface="+mn-ea"/>
              </a:rPr>
              <a:t>(Text Classification, TC)</a:t>
            </a:r>
            <a:r>
              <a:rPr lang="zh-CN" altLang="en-US" b="0">
                <a:sym typeface="+mn-ea"/>
              </a:rPr>
              <a:t>：文本分类的目的是利用计算机对大量的文档按照一定的分类标准</a:t>
            </a:r>
            <a:r>
              <a:rPr lang="en-US" altLang="zh-CN" b="0">
                <a:sym typeface="+mn-ea"/>
              </a:rPr>
              <a:t>(</a:t>
            </a:r>
            <a:r>
              <a:rPr lang="zh-CN" altLang="en-US" b="0">
                <a:sym typeface="+mn-ea"/>
              </a:rPr>
              <a:t>例如主题、内容或者标签</a:t>
            </a:r>
            <a:r>
              <a:rPr lang="en-US" altLang="zh-CN" b="0">
                <a:sym typeface="+mn-ea"/>
              </a:rPr>
              <a:t>)</a:t>
            </a:r>
            <a:r>
              <a:rPr lang="zh-CN" altLang="en-US" b="0">
                <a:sym typeface="+mn-ea"/>
              </a:rPr>
              <a:t>实现自动归类。近年来，情感分类</a:t>
            </a:r>
            <a:r>
              <a:rPr lang="en-US" altLang="zh-CN" b="0">
                <a:sym typeface="+mn-ea"/>
              </a:rPr>
              <a:t>(Sentiment classifacation)</a:t>
            </a:r>
            <a:r>
              <a:rPr lang="zh-CN" altLang="en-US" b="0">
                <a:sym typeface="+mn-ea"/>
              </a:rPr>
              <a:t>成</a:t>
            </a:r>
            <a:r>
              <a:rPr lang="zh-CN" altLang="en-US" b="0"/>
              <a:t>为该领域研究的热点。</a:t>
            </a:r>
            <a:r>
              <a:rPr lang="zh-CN" altLang="en-US" b="0">
                <a:sym typeface="+mn-ea"/>
              </a:rPr>
              <a:t>企业可以利用该项技术了解用户对产品的评价，政府部门</a:t>
            </a:r>
            <a:endParaRPr lang="zh-CN" altLang="en-US" b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300000"/>
              </a:lnSpc>
              <a:buNone/>
            </a:pPr>
            <a:r>
              <a:rPr lang="zh-CN" altLang="en-US" b="0">
                <a:sym typeface="+mn-ea"/>
              </a:rPr>
              <a:t>也可以通过分析网民对某一事件、政策法规或者或者社会现象的评论，实时了解百姓的态度。目前，情感分类已经成为支撑舆情分析</a:t>
            </a:r>
            <a:r>
              <a:rPr lang="en-US" altLang="zh-CN" b="0">
                <a:sym typeface="+mn-ea"/>
              </a:rPr>
              <a:t>(Public Opinion Analysis)</a:t>
            </a:r>
            <a:r>
              <a:rPr lang="zh-CN" altLang="en-US" b="0">
                <a:sym typeface="+mn-ea"/>
              </a:rPr>
              <a:t>的基本技术。</a:t>
            </a:r>
            <a:r>
              <a:rPr lang="en-US" altLang="zh-CN" b="0">
                <a:sym typeface="+mn-ea"/>
              </a:rPr>
              <a:t>	</a:t>
            </a:r>
            <a:endParaRPr lang="zh-CN" altLang="en-US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G9R98KA1N0EA}(]4C}EDNK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659" y="132398"/>
            <a:ext cx="4507230" cy="47201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240000"/>
              </a:lnSpc>
              <a:buNone/>
            </a:pPr>
            <a:r>
              <a:rPr lang="en-US" altLang="zh-CN" b="0">
                <a:sym typeface="+mn-ea"/>
              </a:rPr>
              <a:t>       (5)</a:t>
            </a:r>
            <a:r>
              <a:rPr lang="zh-CN" altLang="en-US" b="0">
                <a:sym typeface="+mn-ea"/>
              </a:rPr>
              <a:t>、对话系统</a:t>
            </a:r>
            <a:r>
              <a:rPr lang="en-US" altLang="zh-CN" b="0">
                <a:sym typeface="+mn-ea"/>
              </a:rPr>
              <a:t>(Chatbot)</a:t>
            </a:r>
            <a:r>
              <a:rPr lang="zh-CN" altLang="en-US" b="0">
                <a:sym typeface="+mn-ea"/>
              </a:rPr>
              <a:t>：通过计算机系统对用户输入的文本的理解，利用知识推理、文本生成等技术，给出合理的回答。对话</a:t>
            </a:r>
            <a:r>
              <a:rPr lang="zh-CN" altLang="en-US" b="0">
                <a:sym typeface="+mn-ea"/>
              </a:rPr>
              <a:t>系统通常与语音技术和多模态输入输出技术结合，构成人机对话系统。</a:t>
            </a:r>
            <a:endParaRPr lang="zh-CN" altLang="en-US" b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pic>
        <p:nvPicPr>
          <p:cNvPr id="4" name="图片 3" descr="PDVF4@63)5MF2IA]E$WAX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2620" y="1063625"/>
            <a:ext cx="2539365" cy="36023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220000"/>
              </a:lnSpc>
              <a:buNone/>
            </a:pPr>
            <a:r>
              <a:rPr lang="en-US" altLang="zh-CN" b="0"/>
              <a:t>       (6)</a:t>
            </a:r>
            <a:r>
              <a:rPr lang="zh-CN" altLang="en-US" b="0"/>
              <a:t>、知识抽取</a:t>
            </a:r>
            <a:r>
              <a:rPr lang="en-US" altLang="zh-CN" b="0"/>
              <a:t>(Infomation Extraction, IE)</a:t>
            </a:r>
            <a:r>
              <a:rPr lang="zh-CN" altLang="en-US" b="0"/>
              <a:t>：指从文本数据中抽取出特定的信息。简而言之也是一种将非结构化数据转换为结构化的过程。知识抽取的子任务一般分为：</a:t>
            </a:r>
            <a:endParaRPr lang="zh-CN" altLang="en-US" b="0"/>
          </a:p>
          <a:p>
            <a:pPr marL="0" indent="0">
              <a:lnSpc>
                <a:spcPct val="220000"/>
              </a:lnSpc>
              <a:buNone/>
            </a:pPr>
            <a:r>
              <a:rPr lang="zh-CN" altLang="en-US" b="0"/>
              <a:t>      实体抽取：包括时间、地点、人名、机构名、金额等等；</a:t>
            </a:r>
            <a:endParaRPr lang="zh-CN" altLang="en-US" b="0"/>
          </a:p>
          <a:p>
            <a:pPr marL="0" indent="0">
              <a:lnSpc>
                <a:spcPct val="220000"/>
              </a:lnSpc>
              <a:buNone/>
            </a:pPr>
            <a:r>
              <a:rPr lang="zh-CN" altLang="en-US" b="0"/>
              <a:t>      关系抽取：文本中实体之间的关系；              </a:t>
            </a:r>
            <a:endParaRPr lang="zh-CN" altLang="en-US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210000"/>
              </a:lnSpc>
              <a:buNone/>
            </a:pPr>
            <a:r>
              <a:rPr lang="en-US" altLang="zh-CN" b="0">
                <a:sym typeface="+mn-ea"/>
              </a:rPr>
              <a:t>       </a:t>
            </a:r>
            <a:r>
              <a:rPr lang="zh-CN" altLang="en-US" b="0">
                <a:sym typeface="+mn-ea"/>
              </a:rPr>
              <a:t>事件抽取：主要任务是识别出文本数据中所描述的事件的触发词、事件类型、论元以及论元角色。比如从一篇新闻报道中抽取出某一恐怖事件的基本信息：时间、地点、事件制造者、受害者、袭击目标、伤亡人数等；</a:t>
            </a:r>
            <a:endParaRPr lang="zh-CN" altLang="en-US" b="0">
              <a:sym typeface="+mn-ea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lang="zh-CN" altLang="en-US" b="0">
                <a:sym typeface="+mn-ea"/>
              </a:rPr>
              <a:t>      术语抽取：抽取出文本数据中的专业术语。 </a:t>
            </a:r>
            <a:endParaRPr lang="zh-CN" altLang="en-US" b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自然语言处理研究内容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210000"/>
              </a:lnSpc>
              <a:buNone/>
            </a:pPr>
            <a:r>
              <a:rPr lang="en-US" altLang="zh-CN" b="0"/>
              <a:t>       </a:t>
            </a:r>
            <a:r>
              <a:rPr lang="zh-CN" altLang="en-US" b="0"/>
              <a:t>除了上面这些，</a:t>
            </a:r>
            <a:r>
              <a:rPr lang="en-US" altLang="zh-CN" b="0"/>
              <a:t>NLP</a:t>
            </a:r>
            <a:r>
              <a:rPr lang="zh-CN" altLang="en-US" b="0"/>
              <a:t>还有很多其他方面的应用，包括：隐喻计算、自动校对、作文评分、语音识别等等。</a:t>
            </a:r>
            <a:endParaRPr lang="zh-CN" altLang="en-US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自然语言处理学习方法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210000"/>
              </a:lnSpc>
              <a:buNone/>
            </a:pPr>
            <a:r>
              <a:rPr lang="en-US" altLang="zh-CN" b="0"/>
              <a:t>       </a:t>
            </a:r>
            <a:r>
              <a:rPr lang="zh-CN" altLang="en-US" b="0"/>
              <a:t>一、数学基础</a:t>
            </a:r>
            <a:endParaRPr lang="zh-CN" altLang="en-US" b="0"/>
          </a:p>
          <a:p>
            <a:pPr marL="0" indent="0">
              <a:lnSpc>
                <a:spcPct val="210000"/>
              </a:lnSpc>
              <a:buNone/>
            </a:pPr>
            <a:r>
              <a:rPr lang="zh-CN" altLang="en-US" b="0"/>
              <a:t>       二、英语基础</a:t>
            </a:r>
            <a:endParaRPr lang="zh-CN" altLang="en-US" b="0"/>
          </a:p>
          <a:p>
            <a:pPr marL="0" indent="0">
              <a:lnSpc>
                <a:spcPct val="210000"/>
              </a:lnSpc>
              <a:buNone/>
            </a:pPr>
            <a:r>
              <a:rPr lang="zh-CN" altLang="en-US" b="0"/>
              <a:t>       三、多读论文、多写代码</a:t>
            </a:r>
            <a:endParaRPr lang="zh-CN" altLang="en-US" b="0"/>
          </a:p>
          <a:p>
            <a:pPr marL="0" indent="0">
              <a:lnSpc>
                <a:spcPct val="210000"/>
              </a:lnSpc>
              <a:buNone/>
            </a:pPr>
            <a:r>
              <a:rPr lang="zh-CN" altLang="en-US" b="0"/>
              <a:t>       四、知乎、博客、</a:t>
            </a:r>
            <a:r>
              <a:rPr lang="en-US" altLang="zh-CN" b="0"/>
              <a:t>github</a:t>
            </a:r>
            <a:endParaRPr lang="en-US" altLang="zh-CN" b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06206" y="2294739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自然语言处理技术应用实践</a:t>
            </a:r>
            <a:endParaRPr lang="zh-CN" altLang="en-US" sz="3000" b="1" u="none" strike="noStrike" kern="0" cap="none" spc="0" baseline="0" dirty="0" err="1">
              <a:solidFill>
                <a:srgbClr val="FF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智慧医疗</a:t>
            </a:r>
            <a:r>
              <a:rPr lang="en-US" altLang="zh-CN"/>
              <a:t>(Intelligent Healthcare)</a:t>
            </a:r>
            <a:endParaRPr lang="en-US" altLang="zh-CN"/>
          </a:p>
        </p:txBody>
      </p:sp>
      <p:pic>
        <p:nvPicPr>
          <p:cNvPr id="5" name="图片 4" descr="2CDC5){76GKKOMHUEU)`PZ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171575"/>
            <a:ext cx="8394065" cy="32943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智慧司法</a:t>
            </a:r>
            <a:r>
              <a:rPr lang="en-US" altLang="zh-CN"/>
              <a:t>(Smart Judiciary)</a:t>
            </a:r>
            <a:endParaRPr lang="en-US" altLang="zh-CN"/>
          </a:p>
        </p:txBody>
      </p:sp>
      <p:pic>
        <p:nvPicPr>
          <p:cNvPr id="3" name="图片 2" descr="3[M)L158A82{$_9TG$[L@9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1063625"/>
            <a:ext cx="6471285" cy="3018790"/>
          </a:xfrm>
          <a:prstGeom prst="rect">
            <a:avLst/>
          </a:prstGeom>
        </p:spPr>
      </p:pic>
      <p:pic>
        <p:nvPicPr>
          <p:cNvPr id="4" name="图片 3" descr="LN69DEMGL}}X]0}4HRV]YZ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05" y="332105"/>
            <a:ext cx="261556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智能教育</a:t>
            </a:r>
            <a:r>
              <a:rPr lang="en-US" altLang="zh-CN"/>
              <a:t>(Smart Education)</a:t>
            </a:r>
            <a:endParaRPr lang="en-US" altLang="zh-CN"/>
          </a:p>
        </p:txBody>
      </p:sp>
      <p:pic>
        <p:nvPicPr>
          <p:cNvPr id="5" name="图片 4" descr="QUSSP9R7W3M$VZ0HNO]GLA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892175"/>
            <a:ext cx="604647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$1YI)`@~PVQ~~6$0(@_5(]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838" y="307181"/>
            <a:ext cx="4886325" cy="47577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小爱同学</a:t>
            </a:r>
            <a:r>
              <a:rPr lang="en-US" altLang="zh-CN"/>
              <a:t>(Xiao AI)</a:t>
            </a:r>
            <a:endParaRPr lang="en-US" altLang="zh-CN"/>
          </a:p>
        </p:txBody>
      </p:sp>
      <p:pic>
        <p:nvPicPr>
          <p:cNvPr id="3" name="图片 2" descr="OB~(R3V5XBGK8~SRT)X~0S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063625"/>
            <a:ext cx="4888230" cy="2559050"/>
          </a:xfrm>
          <a:prstGeom prst="rect">
            <a:avLst/>
          </a:prstGeom>
        </p:spPr>
      </p:pic>
      <p:pic>
        <p:nvPicPr>
          <p:cNvPr id="4" name="图片 3" descr="0%G19S0W@CYS50X8M00JW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0" y="206375"/>
            <a:ext cx="2646045" cy="4672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57461" y="200390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谢谢大家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720975" y="1917700"/>
            <a:ext cx="3834130" cy="53721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>
                <a:latin typeface="Microsoft YaHei" panose="020B0503020204020204" charset="-122"/>
                <a:ea typeface="Microsoft YaHei" panose="020B0503020204020204" charset="-122"/>
              </a:rPr>
              <a:t>二、自然语言处理学习方法及技术总结</a:t>
            </a:r>
            <a:endParaRPr lang="zh-CN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20975" y="3007360"/>
            <a:ext cx="3834130" cy="53721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>
                <a:latin typeface="Microsoft YaHei" panose="020B0503020204020204" charset="-122"/>
                <a:ea typeface="Microsoft YaHei" panose="020B0503020204020204" charset="-122"/>
              </a:rPr>
              <a:t>三、自然语言处理技术应用实践</a:t>
            </a:r>
            <a:endParaRPr lang="zh-CN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20975" y="828040"/>
            <a:ext cx="3834130" cy="53721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600">
                <a:latin typeface="Microsoft YaHei" panose="020B0503020204020204" charset="-122"/>
                <a:ea typeface="Microsoft YaHei" panose="020B0503020204020204" charset="-122"/>
              </a:rPr>
              <a:t>一、自然语言处理简介</a:t>
            </a:r>
            <a:endParaRPr lang="zh-CN" altLang="en-US" sz="1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6921" y="229473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什么是自然语言处理？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9800" y="1767840"/>
            <a:ext cx="6758305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/>
              <a:t>        </a:t>
            </a:r>
            <a:r>
              <a:rPr lang="zh-CN" altLang="en-US">
                <a:sym typeface="+mn-ea"/>
              </a:rPr>
              <a:t>冯志伟对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自然语言处理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的解释为：自然语言处理就是利用计算机为工具对人类特有的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书面形式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口头形式</a:t>
            </a:r>
            <a:r>
              <a:rPr lang="zh-CN" altLang="en-US">
                <a:sym typeface="+mn-ea"/>
              </a:rPr>
              <a:t>的自然语言的信息进行各种类型处理和加工的技术。简言之就是让计算机理解我们的语言。</a:t>
            </a:r>
            <a:r>
              <a:rPr lang="en-US" altLang="zh-CN"/>
              <a:t>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什么是自然语言处理？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9800" y="1767840"/>
            <a:ext cx="675830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自然语言处理，是指用计算机对自然语言的形、音、义等信息进行处理，即对字、词、句、篇章的输入、输出、识别、分析、理解、生成等的操作和加工， 实现人机间的信息交流。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什么是自然语言处理？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9800" y="1767840"/>
            <a:ext cx="6758305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所以自然语言处理机制又会涉及到两个流程：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	1</a:t>
            </a:r>
            <a:r>
              <a:rPr lang="zh-CN" altLang="en-US"/>
              <a:t>、自然语言理解</a:t>
            </a:r>
            <a:r>
              <a:rPr lang="en-US" altLang="zh-CN"/>
              <a:t>(NLU)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	2</a:t>
            </a:r>
            <a:r>
              <a:rPr lang="zh-CN" altLang="en-US"/>
              <a:t>、自然语言生成</a:t>
            </a:r>
            <a:r>
              <a:rPr lang="en-US" altLang="zh-CN"/>
              <a:t>(NLG)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en-US" altLang="zh-CN"/>
              <a:t>NLU</a:t>
            </a:r>
            <a:r>
              <a:rPr lang="zh-CN" altLang="en-US"/>
              <a:t>是指计算机能够理解自然语言文本的意义。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NLG</a:t>
            </a:r>
            <a:r>
              <a:rPr lang="zh-CN" altLang="en-US"/>
              <a:t>是指能以自然语言文本来表达给定的意图。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19050" y="1170940"/>
            <a:ext cx="5297170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>
              <a:buFont typeface="Wingdings" panose="05000000000000000000" pitchFamily="2" charset="2"/>
            </a:pPr>
            <a:r>
              <a:rPr lang="zh-CN" altLang="en-US" sz="1600" u="none" strike="noStrike" kern="1200" cap="none" spc="0" baseline="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自然语言处理的层次</a:t>
            </a:r>
            <a:endParaRPr lang="zh-CN" altLang="en-US" sz="1600" u="none" strike="noStrike" kern="1200" cap="none" spc="0" baseline="0" dirty="0">
              <a:solidFill>
                <a:srgbClr val="C0000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2917686" y="379579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自然语言处理简介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9800" y="1767840"/>
            <a:ext cx="675830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自然语言的理解和分析是一个层次化的过程，许多语言学家把这一过程分为五个层次，可以更好地体现语言本身的构成，五个层次分别是语音分析、词法分析、句法分析、语义分析和语用分析。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2167</Words>
  <Application>WPS 演示</Application>
  <PresentationFormat>全屏显示(16:9)</PresentationFormat>
  <Paragraphs>140</Paragraphs>
  <Slides>31</Slides>
  <Notes>87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自然语言处理研究内容</vt:lpstr>
      <vt:lpstr>自然语言处理研究内容</vt:lpstr>
      <vt:lpstr>自然语言处理研究内容</vt:lpstr>
      <vt:lpstr>自然语言处理研究内容</vt:lpstr>
      <vt:lpstr>自然语言处理研究内容</vt:lpstr>
      <vt:lpstr>自然语言处理研究内容</vt:lpstr>
      <vt:lpstr>自然语言处理研究内容</vt:lpstr>
      <vt:lpstr>自然语言处理研究内容</vt:lpstr>
      <vt:lpstr>自然语言处理研究内容</vt:lpstr>
      <vt:lpstr>自然语言处理学习方法</vt:lpstr>
      <vt:lpstr>PowerPoint 演示文稿</vt:lpstr>
      <vt:lpstr>智慧医疗(Intelligent Healthcare)</vt:lpstr>
      <vt:lpstr>智慧司法(Smart Judiciary)</vt:lpstr>
      <vt:lpstr>智能教育(Smart Education)</vt:lpstr>
      <vt:lpstr>小爱同学(Xiao AI)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湖心小笨酸</cp:lastModifiedBy>
  <cp:revision>96</cp:revision>
  <dcterms:created xsi:type="dcterms:W3CDTF">2016-04-25T01:54:00Z</dcterms:created>
  <dcterms:modified xsi:type="dcterms:W3CDTF">2019-03-14T13:53:41Z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  <property fmtid="{D5CDD505-2E9C-101B-9397-08002B2CF9AE}" pid="3" name="KSORubyTemplateID">
    <vt:lpwstr>13</vt:lpwstr>
  </property>
</Properties>
</file>