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sldIdLst>
    <p:sldId id="258" r:id="rId3"/>
    <p:sldId id="335" r:id="rId4"/>
    <p:sldId id="271" r:id="rId5"/>
    <p:sldId id="420" r:id="rId6"/>
    <p:sldId id="272" r:id="rId7"/>
    <p:sldId id="336" r:id="rId8"/>
    <p:sldId id="275" r:id="rId9"/>
    <p:sldId id="338" r:id="rId10"/>
    <p:sldId id="339" r:id="rId11"/>
    <p:sldId id="340" r:id="rId12"/>
    <p:sldId id="341" r:id="rId13"/>
    <p:sldId id="370" r:id="rId14"/>
    <p:sldId id="371" r:id="rId15"/>
    <p:sldId id="372" r:id="rId16"/>
    <p:sldId id="346" r:id="rId17"/>
    <p:sldId id="373" r:id="rId18"/>
    <p:sldId id="392" r:id="rId19"/>
    <p:sldId id="393" r:id="rId20"/>
    <p:sldId id="532" r:id="rId21"/>
    <p:sldId id="531" r:id="rId22"/>
    <p:sldId id="533" r:id="rId23"/>
    <p:sldId id="534" r:id="rId24"/>
    <p:sldId id="535" r:id="rId25"/>
    <p:sldId id="536" r:id="rId26"/>
    <p:sldId id="537" r:id="rId27"/>
    <p:sldId id="374" r:id="rId28"/>
    <p:sldId id="376" r:id="rId29"/>
    <p:sldId id="375" r:id="rId30"/>
    <p:sldId id="377" r:id="rId31"/>
    <p:sldId id="378" r:id="rId32"/>
    <p:sldId id="379" r:id="rId33"/>
    <p:sldId id="394" r:id="rId34"/>
    <p:sldId id="395" r:id="rId35"/>
    <p:sldId id="396" r:id="rId36"/>
    <p:sldId id="397" r:id="rId37"/>
    <p:sldId id="398" r:id="rId38"/>
    <p:sldId id="399" r:id="rId39"/>
    <p:sldId id="400" r:id="rId40"/>
    <p:sldId id="402" r:id="rId41"/>
    <p:sldId id="403" r:id="rId42"/>
    <p:sldId id="404" r:id="rId43"/>
    <p:sldId id="405" r:id="rId44"/>
    <p:sldId id="406" r:id="rId45"/>
    <p:sldId id="538" r:id="rId46"/>
    <p:sldId id="539" r:id="rId47"/>
    <p:sldId id="540" r:id="rId48"/>
    <p:sldId id="541" r:id="rId49"/>
    <p:sldId id="542" r:id="rId50"/>
    <p:sldId id="543" r:id="rId51"/>
    <p:sldId id="544" r:id="rId52"/>
    <p:sldId id="347" r:id="rId53"/>
    <p:sldId id="348" r:id="rId54"/>
    <p:sldId id="407" r:id="rId55"/>
    <p:sldId id="408" r:id="rId56"/>
    <p:sldId id="349" r:id="rId57"/>
    <p:sldId id="409" r:id="rId58"/>
    <p:sldId id="410" r:id="rId59"/>
    <p:sldId id="350" r:id="rId60"/>
    <p:sldId id="412" r:id="rId61"/>
    <p:sldId id="413" r:id="rId62"/>
    <p:sldId id="415" r:id="rId63"/>
    <p:sldId id="417" r:id="rId64"/>
    <p:sldId id="418" r:id="rId65"/>
    <p:sldId id="419" r:id="rId66"/>
    <p:sldId id="353" r:id="rId67"/>
    <p:sldId id="504" r:id="rId68"/>
    <p:sldId id="608" r:id="rId69"/>
    <p:sldId id="649" r:id="rId70"/>
    <p:sldId id="650" r:id="rId71"/>
    <p:sldId id="651" r:id="rId72"/>
    <p:sldId id="652" r:id="rId73"/>
    <p:sldId id="653" r:id="rId74"/>
    <p:sldId id="655" r:id="rId75"/>
    <p:sldId id="656" r:id="rId76"/>
    <p:sldId id="657" r:id="rId77"/>
    <p:sldId id="658" r:id="rId78"/>
    <p:sldId id="659" r:id="rId79"/>
    <p:sldId id="660" r:id="rId80"/>
    <p:sldId id="661" r:id="rId81"/>
    <p:sldId id="662" r:id="rId82"/>
    <p:sldId id="663" r:id="rId83"/>
    <p:sldId id="664" r:id="rId84"/>
    <p:sldId id="665" r:id="rId85"/>
    <p:sldId id="666" r:id="rId86"/>
    <p:sldId id="667" r:id="rId87"/>
    <p:sldId id="668" r:id="rId88"/>
    <p:sldId id="669" r:id="rId89"/>
    <p:sldId id="477" r:id="rId90"/>
    <p:sldId id="476" r:id="rId91"/>
    <p:sldId id="475" r:id="rId92"/>
    <p:sldId id="479" r:id="rId93"/>
    <p:sldId id="489" r:id="rId94"/>
    <p:sldId id="490" r:id="rId95"/>
    <p:sldId id="480" r:id="rId96"/>
    <p:sldId id="481" r:id="rId98"/>
    <p:sldId id="482" r:id="rId99"/>
    <p:sldId id="483" r:id="rId100"/>
    <p:sldId id="500" r:id="rId101"/>
    <p:sldId id="478" r:id="rId102"/>
    <p:sldId id="284" r:id="rId103"/>
    <p:sldId id="267"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notesMaster" Target="notesMasters/notesMaster1.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0.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69.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33.vml.rels><?xml version="1.0" encoding="UTF-8" standalone="yes"?>
<Relationships xmlns="http://schemas.openxmlformats.org/package/2006/relationships"><Relationship Id="rId7" Type="http://schemas.openxmlformats.org/officeDocument/2006/relationships/image" Target="../media/image87.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each decoder hidden state </a:t>
            </a:r>
            <a:r>
              <a:rPr lang="en-US" altLang="zh-CN" sz="1200" b="0" i="1" kern="1200" dirty="0" smtClean="0">
                <a:solidFill>
                  <a:schemeClr val="tx1"/>
                </a:solidFill>
                <a:effectLst/>
                <a:latin typeface="+mn-lt"/>
                <a:ea typeface="+mn-ea"/>
                <a:cs typeface="+mn-cs"/>
              </a:rPr>
              <a:t>attends to </a:t>
            </a:r>
            <a:r>
              <a:rPr lang="en-US" altLang="zh-CN" sz="1200" b="0" i="0" kern="1200" dirty="0" smtClean="0">
                <a:solidFill>
                  <a:schemeClr val="tx1"/>
                </a:solidFill>
                <a:effectLst/>
                <a:latin typeface="+mn-lt"/>
                <a:ea typeface="+mn-ea"/>
                <a:cs typeface="+mn-cs"/>
              </a:rPr>
              <a:t>the encoder hidden states</a:t>
            </a:r>
            <a:r>
              <a:rPr lang="en-US" altLang="zh-CN" dirty="0" smtClean="0"/>
              <a:t>  </a:t>
            </a:r>
            <a:r>
              <a:rPr lang="zh-CN" altLang="en-US" dirty="0" smtClean="0"/>
              <a:t>（</a:t>
            </a:r>
            <a:r>
              <a:rPr lang="en-US" altLang="zh-CN" dirty="0" smtClean="0"/>
              <a:t>decoder</a:t>
            </a:r>
            <a:r>
              <a:rPr lang="zh-CN" altLang="en-US" dirty="0" smtClean="0"/>
              <a:t>的第</a:t>
            </a:r>
            <a:r>
              <a:rPr lang="en-US" altLang="zh-CN" dirty="0" smtClean="0"/>
              <a:t>t</a:t>
            </a:r>
            <a:r>
              <a:rPr lang="zh-CN" altLang="en-US" dirty="0" smtClean="0"/>
              <a:t>步的</a:t>
            </a:r>
            <a:r>
              <a:rPr lang="en-US" altLang="zh-CN" dirty="0" smtClean="0"/>
              <a:t>hidden state----</a:t>
            </a:r>
            <a:r>
              <a:rPr lang="en-US" altLang="zh-CN" dirty="0" err="1" smtClean="0"/>
              <a:t>st</a:t>
            </a:r>
            <a:r>
              <a:rPr lang="zh-CN" altLang="en-US" dirty="0" smtClean="0"/>
              <a:t>是</a:t>
            </a:r>
            <a:r>
              <a:rPr lang="en-US" altLang="zh-CN" dirty="0" smtClean="0"/>
              <a:t>query</a:t>
            </a:r>
            <a:r>
              <a:rPr lang="zh-CN" altLang="en-US" dirty="0" smtClean="0"/>
              <a:t>，</a:t>
            </a:r>
            <a:r>
              <a:rPr lang="en-US" altLang="zh-CN" dirty="0" smtClean="0"/>
              <a:t>encoder</a:t>
            </a:r>
            <a:r>
              <a:rPr lang="zh-CN" altLang="en-US" dirty="0" smtClean="0"/>
              <a:t>的</a:t>
            </a:r>
            <a:r>
              <a:rPr lang="en-US" altLang="zh-CN" dirty="0" smtClean="0"/>
              <a:t>hidden states</a:t>
            </a:r>
            <a:r>
              <a:rPr lang="zh-CN" altLang="en-US" dirty="0" smtClean="0"/>
              <a:t>是</a:t>
            </a:r>
            <a:r>
              <a:rPr lang="en-US" altLang="zh-CN" dirty="0" smtClean="0"/>
              <a:t>values</a:t>
            </a:r>
            <a:r>
              <a:rPr lang="zh-CN" altLang="en-US"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each decoder hidden state </a:t>
            </a:r>
            <a:r>
              <a:rPr lang="en-US" altLang="zh-CN" sz="1200" b="0" i="1" kern="1200" dirty="0" smtClean="0">
                <a:solidFill>
                  <a:schemeClr val="tx1"/>
                </a:solidFill>
                <a:effectLst/>
                <a:latin typeface="+mn-lt"/>
                <a:ea typeface="+mn-ea"/>
                <a:cs typeface="+mn-cs"/>
              </a:rPr>
              <a:t>attends to </a:t>
            </a:r>
            <a:r>
              <a:rPr lang="en-US" altLang="zh-CN" sz="1200" b="0" i="0" kern="1200" dirty="0" smtClean="0">
                <a:solidFill>
                  <a:schemeClr val="tx1"/>
                </a:solidFill>
                <a:effectLst/>
                <a:latin typeface="+mn-lt"/>
                <a:ea typeface="+mn-ea"/>
                <a:cs typeface="+mn-cs"/>
              </a:rPr>
              <a:t>the encoder hidden states</a:t>
            </a:r>
            <a:r>
              <a:rPr lang="en-US" altLang="zh-CN" dirty="0" smtClean="0"/>
              <a:t>  </a:t>
            </a:r>
            <a:r>
              <a:rPr lang="zh-CN" altLang="en-US" dirty="0" smtClean="0"/>
              <a:t>（</a:t>
            </a:r>
            <a:r>
              <a:rPr lang="en-US" altLang="zh-CN" dirty="0" smtClean="0"/>
              <a:t>decoder</a:t>
            </a:r>
            <a:r>
              <a:rPr lang="zh-CN" altLang="en-US" dirty="0" smtClean="0"/>
              <a:t>的第</a:t>
            </a:r>
            <a:r>
              <a:rPr lang="en-US" altLang="zh-CN" dirty="0" smtClean="0"/>
              <a:t>t</a:t>
            </a:r>
            <a:r>
              <a:rPr lang="zh-CN" altLang="en-US" dirty="0" smtClean="0"/>
              <a:t>步的</a:t>
            </a:r>
            <a:r>
              <a:rPr lang="en-US" altLang="zh-CN" dirty="0" smtClean="0"/>
              <a:t>hidden state----</a:t>
            </a:r>
            <a:r>
              <a:rPr lang="en-US" altLang="zh-CN" dirty="0" err="1" smtClean="0"/>
              <a:t>st</a:t>
            </a:r>
            <a:r>
              <a:rPr lang="zh-CN" altLang="en-US" dirty="0" smtClean="0"/>
              <a:t>是</a:t>
            </a:r>
            <a:r>
              <a:rPr lang="en-US" altLang="zh-CN" dirty="0" smtClean="0"/>
              <a:t>query</a:t>
            </a:r>
            <a:r>
              <a:rPr lang="zh-CN" altLang="en-US" dirty="0" smtClean="0"/>
              <a:t>，</a:t>
            </a:r>
            <a:r>
              <a:rPr lang="en-US" altLang="zh-CN" dirty="0" smtClean="0"/>
              <a:t>encoder</a:t>
            </a:r>
            <a:r>
              <a:rPr lang="zh-CN" altLang="en-US" dirty="0" smtClean="0"/>
              <a:t>的</a:t>
            </a:r>
            <a:r>
              <a:rPr lang="en-US" altLang="zh-CN" dirty="0" smtClean="0"/>
              <a:t>hidden states</a:t>
            </a:r>
            <a:r>
              <a:rPr lang="zh-CN" altLang="en-US" dirty="0" smtClean="0"/>
              <a:t>是</a:t>
            </a:r>
            <a:r>
              <a:rPr lang="en-US" altLang="zh-CN" dirty="0" smtClean="0"/>
              <a:t>values</a:t>
            </a:r>
            <a:r>
              <a:rPr lang="zh-CN" altLang="en-US"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加权和是已有信息（</a:t>
            </a:r>
            <a:r>
              <a:rPr lang="en-US" altLang="zh-CN" dirty="0" smtClean="0"/>
              <a:t>values</a:t>
            </a:r>
            <a:r>
              <a:rPr lang="zh-CN" altLang="en-US" dirty="0" smtClean="0"/>
              <a:t>）的选择性摘要信息（</a:t>
            </a:r>
            <a:r>
              <a:rPr lang="en-US" altLang="zh-CN" dirty="0" smtClean="0">
                <a:solidFill>
                  <a:srgbClr val="7030A0"/>
                </a:solidFill>
              </a:rPr>
              <a:t>selective summary </a:t>
            </a:r>
            <a:r>
              <a:rPr lang="zh-CN" altLang="en-US" dirty="0" smtClean="0"/>
              <a:t>），其中摘要信息是查询（</a:t>
            </a:r>
            <a:r>
              <a:rPr lang="en-US" altLang="zh-CN" dirty="0" smtClean="0"/>
              <a:t>query</a:t>
            </a:r>
            <a:r>
              <a:rPr lang="zh-CN" altLang="en-US" dirty="0" smtClean="0"/>
              <a:t>）根据自己需要选择确定要关注的信息</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稍微有点拗口，反正就是说</a:t>
            </a:r>
            <a:r>
              <a:rPr lang="en-US" altLang="zh-CN" dirty="0" smtClean="0"/>
              <a:t>attention</a:t>
            </a:r>
            <a:r>
              <a:rPr lang="zh-CN" altLang="en-US" dirty="0" smtClean="0"/>
              <a:t>机制就是根据当前的某个状态，从已有的大量信息中选择性的关注部分信息的方法。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首先从大的概念来讲，针对</a:t>
            </a:r>
            <a:r>
              <a:rPr lang="en-US" altLang="zh-CN" dirty="0" smtClean="0"/>
              <a:t>attention</a:t>
            </a:r>
            <a:r>
              <a:rPr lang="zh-CN" altLang="en-US" dirty="0" smtClean="0"/>
              <a:t>的变体主要有两种方式：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一种是在</a:t>
            </a:r>
            <a:r>
              <a:rPr lang="en-US" altLang="zh-CN" dirty="0" smtClean="0"/>
              <a:t>attention </a:t>
            </a:r>
            <a:r>
              <a:rPr lang="zh-CN" altLang="en-US" dirty="0" smtClean="0"/>
              <a:t>向量的计算方式上进行创新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另一种是在</a:t>
            </a:r>
            <a:r>
              <a:rPr lang="en-US" altLang="zh-CN" dirty="0" smtClean="0"/>
              <a:t>attention score</a:t>
            </a:r>
            <a:r>
              <a:rPr lang="zh-CN" altLang="en-US" dirty="0" smtClean="0"/>
              <a:t>（匹配度计算）的计算方式上进行创新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当然还有一种就是把二者都有改变的结合性创新，或者是迁移性创新，比如借鉴</a:t>
            </a:r>
            <a:r>
              <a:rPr lang="en-US" altLang="zh-CN" dirty="0" smtClean="0"/>
              <a:t>CNN</a:t>
            </a:r>
            <a:r>
              <a:rPr lang="zh-CN" altLang="en-US" dirty="0" smtClean="0"/>
              <a:t>的</a:t>
            </a:r>
            <a:r>
              <a:rPr lang="en-US" altLang="zh-CN" dirty="0" smtClean="0"/>
              <a:t>Inception</a:t>
            </a:r>
            <a:r>
              <a:rPr lang="zh-CN" altLang="en-US" dirty="0" smtClean="0"/>
              <a:t>思想等等，后续会提到一点，详细的应该是在下一次的</a:t>
            </a:r>
            <a:r>
              <a:rPr lang="en-US" altLang="zh-CN" dirty="0" err="1" smtClean="0"/>
              <a:t>Tranformer</a:t>
            </a:r>
            <a:r>
              <a:rPr lang="zh-CN" altLang="en-US" dirty="0" smtClean="0"/>
              <a:t>里面会详细提到。</a:t>
            </a:r>
            <a:endParaRPr lang="en-US" altLang="zh-CN" dirty="0" smtClean="0"/>
          </a:p>
          <a:p>
            <a:endParaRPr lang="en-US" altLang="zh-CN" dirty="0" smtClean="0"/>
          </a:p>
          <a:p>
            <a:r>
              <a:rPr lang="zh-CN" altLang="en-US" dirty="0" smtClean="0"/>
              <a:t>我们先针对第一种方法讲讲区别，其实虽然名字变来变去，他们的差异没有那么多。</a:t>
            </a: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当然除了上面三种常规的</a:t>
            </a:r>
            <a:r>
              <a:rPr lang="en-US" altLang="zh-CN" dirty="0" smtClean="0"/>
              <a:t>attention score</a:t>
            </a:r>
            <a:r>
              <a:rPr lang="zh-CN" altLang="en-US" dirty="0" smtClean="0"/>
              <a:t>的计算方法外，我们还有两种比较特殊的</a:t>
            </a:r>
            <a:r>
              <a:rPr lang="en-US" altLang="zh-CN" dirty="0" smtClean="0"/>
              <a:t>attention score</a:t>
            </a:r>
            <a:r>
              <a:rPr lang="zh-CN" altLang="en-US" dirty="0" smtClean="0"/>
              <a:t>计算方式：</a:t>
            </a:r>
            <a:endParaRPr lang="en-US" altLang="zh-CN" dirty="0" smtClean="0"/>
          </a:p>
          <a:p>
            <a:r>
              <a:rPr lang="zh-CN" altLang="en-US" dirty="0" smtClean="0"/>
              <a:t>第一种也是比较常用的一种：</a:t>
            </a:r>
            <a:endParaRPr lang="en-US" altLang="zh-CN" dirty="0" smtClean="0"/>
          </a:p>
          <a:p>
            <a:r>
              <a:rPr lang="en-US" altLang="zh-CN" dirty="0" smtClean="0"/>
              <a:t>Self</a:t>
            </a:r>
            <a:r>
              <a:rPr lang="en-US" altLang="zh-CN" baseline="0" dirty="0" smtClean="0"/>
              <a:t> attention </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微软雅黑" panose="020B0503020204020204" pitchFamily="34" charset="-122"/>
                <a:ea typeface="微软雅黑" panose="020B0503020204020204" pitchFamily="34" charset="-122"/>
              </a:rPr>
              <a:t>已经被证明是非常有效的，而且所以我们下面重点关注一下。</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Cheng, J., Dong, L., &amp; </a:t>
            </a:r>
            <a:r>
              <a:rPr lang="en-US" altLang="zh-CN" sz="1200" b="0" i="0" kern="1200" dirty="0" err="1" smtClean="0">
                <a:solidFill>
                  <a:schemeClr val="tx1"/>
                </a:solidFill>
                <a:effectLst/>
                <a:latin typeface="+mn-lt"/>
                <a:ea typeface="+mn-ea"/>
                <a:cs typeface="+mn-cs"/>
              </a:rPr>
              <a:t>Lapata</a:t>
            </a:r>
            <a:r>
              <a:rPr lang="en-US" altLang="zh-CN" sz="1200" b="0" i="0" kern="1200" dirty="0" smtClean="0">
                <a:solidFill>
                  <a:schemeClr val="tx1"/>
                </a:solidFill>
                <a:effectLst/>
                <a:latin typeface="+mn-lt"/>
                <a:ea typeface="+mn-ea"/>
                <a:cs typeface="+mn-cs"/>
              </a:rPr>
              <a:t>, M. (2016). Long Short-Term Memory-Networks for Machine Reading</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Parikh, A. P., </a:t>
            </a:r>
            <a:r>
              <a:rPr lang="en-US" altLang="zh-CN" sz="1200" b="0" i="0" kern="1200" dirty="0" err="1" smtClean="0">
                <a:solidFill>
                  <a:schemeClr val="tx1"/>
                </a:solidFill>
                <a:effectLst/>
                <a:latin typeface="+mn-lt"/>
                <a:ea typeface="+mn-ea"/>
                <a:cs typeface="+mn-cs"/>
              </a:rPr>
              <a:t>Täckström</a:t>
            </a:r>
            <a:r>
              <a:rPr lang="en-US" altLang="zh-CN" sz="1200" b="0" i="0" kern="1200" dirty="0" smtClean="0">
                <a:solidFill>
                  <a:schemeClr val="tx1"/>
                </a:solidFill>
                <a:effectLst/>
                <a:latin typeface="+mn-lt"/>
                <a:ea typeface="+mn-ea"/>
                <a:cs typeface="+mn-cs"/>
              </a:rPr>
              <a:t>, O., Das, D., &amp; </a:t>
            </a:r>
            <a:r>
              <a:rPr lang="en-US" altLang="zh-CN" sz="1200" b="0" i="0" kern="1200" dirty="0" err="1" smtClean="0">
                <a:solidFill>
                  <a:schemeClr val="tx1"/>
                </a:solidFill>
                <a:effectLst/>
                <a:latin typeface="+mn-lt"/>
                <a:ea typeface="+mn-ea"/>
                <a:cs typeface="+mn-cs"/>
              </a:rPr>
              <a:t>Uszkoreit</a:t>
            </a:r>
            <a:r>
              <a:rPr lang="en-US" altLang="zh-CN" sz="1200" b="0" i="0" kern="1200" dirty="0" smtClean="0">
                <a:solidFill>
                  <a:schemeClr val="tx1"/>
                </a:solidFill>
                <a:effectLst/>
                <a:latin typeface="+mn-lt"/>
                <a:ea typeface="+mn-ea"/>
                <a:cs typeface="+mn-cs"/>
              </a:rPr>
              <a:t>, J. (2016). A Decomposable Attention Model for Natural Language Inference. In Proceedings of the 2016 Conference on Empirical Methods in Natural Language Processing.</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Paulus, R., </a:t>
            </a:r>
            <a:r>
              <a:rPr lang="en-US" altLang="zh-CN" sz="1200" b="0" i="0" kern="1200" dirty="0" err="1" smtClean="0">
                <a:solidFill>
                  <a:schemeClr val="tx1"/>
                </a:solidFill>
                <a:effectLst/>
                <a:latin typeface="+mn-lt"/>
                <a:ea typeface="+mn-ea"/>
                <a:cs typeface="+mn-cs"/>
              </a:rPr>
              <a:t>Xiong</a:t>
            </a:r>
            <a:r>
              <a:rPr lang="en-US" altLang="zh-CN" sz="1200" b="0" i="0" kern="1200" dirty="0" smtClean="0">
                <a:solidFill>
                  <a:schemeClr val="tx1"/>
                </a:solidFill>
                <a:effectLst/>
                <a:latin typeface="+mn-lt"/>
                <a:ea typeface="+mn-ea"/>
                <a:cs typeface="+mn-cs"/>
              </a:rPr>
              <a:t>, C., &amp; </a:t>
            </a:r>
            <a:r>
              <a:rPr lang="en-US" altLang="zh-CN" sz="1200" b="0" i="0" kern="1200" dirty="0" err="1" smtClean="0">
                <a:solidFill>
                  <a:schemeClr val="tx1"/>
                </a:solidFill>
                <a:effectLst/>
                <a:latin typeface="+mn-lt"/>
                <a:ea typeface="+mn-ea"/>
                <a:cs typeface="+mn-cs"/>
              </a:rPr>
              <a:t>Socher</a:t>
            </a:r>
            <a:r>
              <a:rPr lang="en-US" altLang="zh-CN" sz="1200" b="0" i="0" kern="1200" dirty="0" smtClean="0">
                <a:solidFill>
                  <a:schemeClr val="tx1"/>
                </a:solidFill>
                <a:effectLst/>
                <a:latin typeface="+mn-lt"/>
                <a:ea typeface="+mn-ea"/>
                <a:cs typeface="+mn-cs"/>
              </a:rPr>
              <a:t>, R. (2017). A Deep Reinforced Model for Abstractive Summarization. In </a:t>
            </a:r>
            <a:r>
              <a:rPr lang="en-US" altLang="zh-CN" sz="1200" b="0" i="0" kern="1200" dirty="0" err="1" smtClean="0">
                <a:solidFill>
                  <a:schemeClr val="tx1"/>
                </a:solidFill>
                <a:effectLst/>
                <a:latin typeface="+mn-lt"/>
                <a:ea typeface="+mn-ea"/>
                <a:cs typeface="+mn-cs"/>
              </a:rPr>
              <a:t>arXiv</a:t>
            </a:r>
            <a:r>
              <a:rPr lang="en-US" altLang="zh-CN" sz="1200" b="0" i="0" kern="1200" dirty="0" smtClean="0">
                <a:solidFill>
                  <a:schemeClr val="tx1"/>
                </a:solidFill>
                <a:effectLst/>
                <a:latin typeface="+mn-lt"/>
                <a:ea typeface="+mn-ea"/>
                <a:cs typeface="+mn-cs"/>
              </a:rPr>
              <a:t> preprint arXiv:1705.04304,. </a:t>
            </a:r>
            <a:endParaRPr lang="zh-CN" altLang="en-US" dirty="0"/>
          </a:p>
        </p:txBody>
      </p:sp>
      <p:sp>
        <p:nvSpPr>
          <p:cNvPr id="4" name="灯片编号占位符 3"/>
          <p:cNvSpPr>
            <a:spLocks noGrp="1"/>
          </p:cNvSpPr>
          <p:nvPr>
            <p:ph type="sldNum" sz="quarter" idx="10"/>
          </p:nvPr>
        </p:nvSpPr>
        <p:spPr/>
        <p:txBody>
          <a:bodyPr/>
          <a:lstStyle/>
          <a:p>
            <a:fld id="{7C82D6E7-A897-4E01-A9F4-E6D3DAA539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90500"/>
            <a:ext cx="10972800" cy="5826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174750"/>
            <a:ext cx="538480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174750"/>
            <a:ext cx="538480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190500"/>
            <a:ext cx="10972800" cy="58261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1747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97600" y="11747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09600" y="37274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6197600" y="37274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90500"/>
            <a:ext cx="10972800" cy="5826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174750"/>
            <a:ext cx="538480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97600" y="11747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97600" y="3727450"/>
            <a:ext cx="5384800" cy="2400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zh-CN" altLang="zh-CN" dirty="0">
                <a:latin typeface="Arial" panose="020B0604020202020204" pitchFamily="34" charset="0"/>
              </a:rPr>
            </a:fld>
            <a:endParaRPr lang="zh-CN"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8.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1.jpeg"/><Relationship Id="rId1" Type="http://schemas.openxmlformats.org/officeDocument/2006/relationships/image" Target="../media/image110.jpe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 Id="rId3" Type="http://schemas.openxmlformats.org/officeDocument/2006/relationships/oleObject" Target="../embeddings/oleObject12.bin"/><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16.bin"/><Relationship Id="rId2" Type="http://schemas.openxmlformats.org/officeDocument/2006/relationships/image" Target="../media/image20.wmf"/><Relationship Id="rId1"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21.bin"/><Relationship Id="rId2" Type="http://schemas.openxmlformats.org/officeDocument/2006/relationships/image" Target="../media/image25.wmf"/><Relationship Id="rId1"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27.wmf"/><Relationship Id="rId3" Type="http://schemas.openxmlformats.org/officeDocument/2006/relationships/oleObject" Target="../embeddings/oleObject25.bin"/><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 Id="rId3" Type="http://schemas.openxmlformats.org/officeDocument/2006/relationships/oleObject" Target="../embeddings/oleObject27.bin"/><Relationship Id="rId2" Type="http://schemas.openxmlformats.org/officeDocument/2006/relationships/image" Target="../media/image25.wmf"/><Relationship Id="rId1"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2.wmf"/><Relationship Id="rId7" Type="http://schemas.openxmlformats.org/officeDocument/2006/relationships/oleObject" Target="../embeddings/oleObject32.bin"/><Relationship Id="rId6" Type="http://schemas.openxmlformats.org/officeDocument/2006/relationships/image" Target="../media/image31.wmf"/><Relationship Id="rId5" Type="http://schemas.openxmlformats.org/officeDocument/2006/relationships/oleObject" Target="../embeddings/oleObject31.bin"/><Relationship Id="rId4" Type="http://schemas.openxmlformats.org/officeDocument/2006/relationships/image" Target="../media/image30.wmf"/><Relationship Id="rId3" Type="http://schemas.openxmlformats.org/officeDocument/2006/relationships/oleObject" Target="../embeddings/oleObject30.bin"/><Relationship Id="rId2" Type="http://schemas.openxmlformats.org/officeDocument/2006/relationships/image" Target="../media/image25.wmf"/><Relationship Id="rId12" Type="http://schemas.openxmlformats.org/officeDocument/2006/relationships/vmlDrawing" Target="../drawings/vmlDrawing18.vml"/><Relationship Id="rId11" Type="http://schemas.openxmlformats.org/officeDocument/2006/relationships/slideLayout" Target="../slideLayouts/slideLayout2.xml"/><Relationship Id="rId10" Type="http://schemas.openxmlformats.org/officeDocument/2006/relationships/image" Target="../media/image33.wmf"/><Relationship Id="rId1" Type="http://schemas.openxmlformats.org/officeDocument/2006/relationships/oleObject" Target="../embeddings/oleObject2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3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37.bin"/><Relationship Id="rId4" Type="http://schemas.openxmlformats.org/officeDocument/2006/relationships/image" Target="../media/image34.wmf"/><Relationship Id="rId3" Type="http://schemas.openxmlformats.org/officeDocument/2006/relationships/oleObject" Target="../embeddings/oleObject36.bin"/><Relationship Id="rId2" Type="http://schemas.openxmlformats.org/officeDocument/2006/relationships/image" Target="../media/image30.wmf"/><Relationship Id="rId1" Type="http://schemas.openxmlformats.org/officeDocument/2006/relationships/oleObject" Target="../embeddings/oleObject35.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39.wmf"/><Relationship Id="rId7" Type="http://schemas.openxmlformats.org/officeDocument/2006/relationships/oleObject" Target="../embeddings/oleObject41.bin"/><Relationship Id="rId6" Type="http://schemas.openxmlformats.org/officeDocument/2006/relationships/image" Target="../media/image38.wmf"/><Relationship Id="rId5" Type="http://schemas.openxmlformats.org/officeDocument/2006/relationships/oleObject" Target="../embeddings/oleObject40.bin"/><Relationship Id="rId4" Type="http://schemas.openxmlformats.org/officeDocument/2006/relationships/image" Target="../media/image37.wmf"/><Relationship Id="rId3" Type="http://schemas.openxmlformats.org/officeDocument/2006/relationships/oleObject" Target="../embeddings/oleObject39.bin"/><Relationship Id="rId2" Type="http://schemas.openxmlformats.org/officeDocument/2006/relationships/image" Target="../media/image36.wmf"/><Relationship Id="rId12" Type="http://schemas.openxmlformats.org/officeDocument/2006/relationships/vmlDrawing" Target="../drawings/vmlDrawing21.vml"/><Relationship Id="rId11" Type="http://schemas.openxmlformats.org/officeDocument/2006/relationships/slideLayout" Target="../slideLayouts/slideLayout2.xml"/><Relationship Id="rId10" Type="http://schemas.openxmlformats.org/officeDocument/2006/relationships/image" Target="../media/image40.wmf"/><Relationship Id="rId1" Type="http://schemas.openxmlformats.org/officeDocument/2006/relationships/oleObject" Target="../embeddings/oleObject3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43.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44.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45.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46.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47.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48.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9.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1.xml.rels><?xml version="1.0" encoding="UTF-8" standalone="yes"?>
<Relationships xmlns="http://schemas.openxmlformats.org/package/2006/relationships"><Relationship Id="rId9" Type="http://schemas.openxmlformats.org/officeDocument/2006/relationships/vmlDrawing" Target="../drawings/vmlDrawing28.vml"/><Relationship Id="rId8" Type="http://schemas.openxmlformats.org/officeDocument/2006/relationships/slideLayout" Target="../slideLayouts/slideLayout15.xml"/><Relationship Id="rId7" Type="http://schemas.openxmlformats.org/officeDocument/2006/relationships/image" Target="../media/image55.wmf"/><Relationship Id="rId6" Type="http://schemas.openxmlformats.org/officeDocument/2006/relationships/oleObject" Target="../embeddings/oleObject49.bin"/><Relationship Id="rId5" Type="http://schemas.openxmlformats.org/officeDocument/2006/relationships/image" Target="../media/image54.png"/><Relationship Id="rId4" Type="http://schemas.openxmlformats.org/officeDocument/2006/relationships/image" Target="../media/image50.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62.xml.rels><?xml version="1.0" encoding="UTF-8" standalone="yes"?>
<Relationships xmlns="http://schemas.openxmlformats.org/package/2006/relationships"><Relationship Id="rId7" Type="http://schemas.openxmlformats.org/officeDocument/2006/relationships/vmlDrawing" Target="../drawings/vmlDrawing29.vml"/><Relationship Id="rId6" Type="http://schemas.openxmlformats.org/officeDocument/2006/relationships/slideLayout" Target="../slideLayouts/slideLayout16.xml"/><Relationship Id="rId5" Type="http://schemas.openxmlformats.org/officeDocument/2006/relationships/image" Target="../media/image58.emf"/><Relationship Id="rId4" Type="http://schemas.openxmlformats.org/officeDocument/2006/relationships/oleObject" Target="../embeddings/oleObject51.bin"/><Relationship Id="rId3" Type="http://schemas.openxmlformats.org/officeDocument/2006/relationships/image" Target="../media/image57.emf"/><Relationship Id="rId2" Type="http://schemas.openxmlformats.org/officeDocument/2006/relationships/oleObject" Target="../embeddings/oleObject50.bin"/><Relationship Id="rId1" Type="http://schemas.openxmlformats.org/officeDocument/2006/relationships/image" Target="../media/image56.png"/></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image" Target="../media/image62.png"/><Relationship Id="rId4" Type="http://schemas.openxmlformats.org/officeDocument/2006/relationships/image" Target="../media/image56.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66.wmf"/><Relationship Id="rId7" Type="http://schemas.openxmlformats.org/officeDocument/2006/relationships/oleObject" Target="../embeddings/oleObject55.bin"/><Relationship Id="rId6" Type="http://schemas.openxmlformats.org/officeDocument/2006/relationships/image" Target="../media/image65.wmf"/><Relationship Id="rId5" Type="http://schemas.openxmlformats.org/officeDocument/2006/relationships/oleObject" Target="../embeddings/oleObject54.bin"/><Relationship Id="rId4" Type="http://schemas.openxmlformats.org/officeDocument/2006/relationships/image" Target="../media/image64.wmf"/><Relationship Id="rId3" Type="http://schemas.openxmlformats.org/officeDocument/2006/relationships/oleObject" Target="../embeddings/oleObject53.bin"/><Relationship Id="rId2" Type="http://schemas.openxmlformats.org/officeDocument/2006/relationships/image" Target="../media/image63.wmf"/><Relationship Id="rId16" Type="http://schemas.openxmlformats.org/officeDocument/2006/relationships/vmlDrawing" Target="../drawings/vmlDrawing30.vml"/><Relationship Id="rId15" Type="http://schemas.openxmlformats.org/officeDocument/2006/relationships/slideLayout" Target="../slideLayouts/slideLayout16.xml"/><Relationship Id="rId14" Type="http://schemas.openxmlformats.org/officeDocument/2006/relationships/image" Target="../media/image69.wmf"/><Relationship Id="rId13" Type="http://schemas.openxmlformats.org/officeDocument/2006/relationships/oleObject" Target="../embeddings/oleObject58.bin"/><Relationship Id="rId12" Type="http://schemas.openxmlformats.org/officeDocument/2006/relationships/image" Target="../media/image68.wmf"/><Relationship Id="rId11" Type="http://schemas.openxmlformats.org/officeDocument/2006/relationships/oleObject" Target="../embeddings/oleObject57.bin"/><Relationship Id="rId10" Type="http://schemas.openxmlformats.org/officeDocument/2006/relationships/image" Target="../media/image67.wmf"/><Relationship Id="rId1" Type="http://schemas.openxmlformats.org/officeDocument/2006/relationships/oleObject" Target="../embeddings/oleObject5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image" Target="../media/image76.wmf"/><Relationship Id="rId2" Type="http://schemas.openxmlformats.org/officeDocument/2006/relationships/oleObject" Target="../embeddings/oleObject59.bin"/><Relationship Id="rId1" Type="http://schemas.openxmlformats.org/officeDocument/2006/relationships/image" Target="../media/image75.png"/></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79.wmf"/><Relationship Id="rId7" Type="http://schemas.openxmlformats.org/officeDocument/2006/relationships/oleObject" Target="../embeddings/oleObject63.bin"/><Relationship Id="rId6" Type="http://schemas.openxmlformats.org/officeDocument/2006/relationships/image" Target="../media/image78.wmf"/><Relationship Id="rId5" Type="http://schemas.openxmlformats.org/officeDocument/2006/relationships/oleObject" Target="../embeddings/oleObject62.bin"/><Relationship Id="rId4" Type="http://schemas.openxmlformats.org/officeDocument/2006/relationships/image" Target="../media/image77.wmf"/><Relationship Id="rId3" Type="http://schemas.openxmlformats.org/officeDocument/2006/relationships/oleObject" Target="../embeddings/oleObject61.bin"/><Relationship Id="rId2" Type="http://schemas.openxmlformats.org/officeDocument/2006/relationships/image" Target="../media/image76.wmf"/><Relationship Id="rId11" Type="http://schemas.openxmlformats.org/officeDocument/2006/relationships/vmlDrawing" Target="../drawings/vmlDrawing32.vml"/><Relationship Id="rId10" Type="http://schemas.openxmlformats.org/officeDocument/2006/relationships/slideLayout" Target="../slideLayouts/slideLayout2.xml"/><Relationship Id="rId1" Type="http://schemas.openxmlformats.org/officeDocument/2006/relationships/oleObject" Target="../embeddings/oleObject60.bin"/></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84.wmf"/><Relationship Id="rId7" Type="http://schemas.openxmlformats.org/officeDocument/2006/relationships/oleObject" Target="../embeddings/oleObject68.bin"/><Relationship Id="rId6" Type="http://schemas.openxmlformats.org/officeDocument/2006/relationships/image" Target="../media/image83.wmf"/><Relationship Id="rId5" Type="http://schemas.openxmlformats.org/officeDocument/2006/relationships/oleObject" Target="../embeddings/oleObject67.bin"/><Relationship Id="rId4" Type="http://schemas.openxmlformats.org/officeDocument/2006/relationships/image" Target="../media/image82.wmf"/><Relationship Id="rId3" Type="http://schemas.openxmlformats.org/officeDocument/2006/relationships/oleObject" Target="../embeddings/oleObject66.bin"/><Relationship Id="rId2" Type="http://schemas.openxmlformats.org/officeDocument/2006/relationships/image" Target="../media/image81.wmf"/><Relationship Id="rId16" Type="http://schemas.openxmlformats.org/officeDocument/2006/relationships/vmlDrawing" Target="../drawings/vmlDrawing33.vml"/><Relationship Id="rId15" Type="http://schemas.openxmlformats.org/officeDocument/2006/relationships/slideLayout" Target="../slideLayouts/slideLayout2.xml"/><Relationship Id="rId14" Type="http://schemas.openxmlformats.org/officeDocument/2006/relationships/image" Target="../media/image87.wmf"/><Relationship Id="rId13" Type="http://schemas.openxmlformats.org/officeDocument/2006/relationships/oleObject" Target="../embeddings/oleObject71.bin"/><Relationship Id="rId12" Type="http://schemas.openxmlformats.org/officeDocument/2006/relationships/image" Target="../media/image86.wmf"/><Relationship Id="rId11" Type="http://schemas.openxmlformats.org/officeDocument/2006/relationships/oleObject" Target="../embeddings/oleObject70.bin"/><Relationship Id="rId10" Type="http://schemas.openxmlformats.org/officeDocument/2006/relationships/image" Target="../media/image85.wmf"/><Relationship Id="rId1" Type="http://schemas.openxmlformats.org/officeDocument/2006/relationships/oleObject" Target="../embeddings/oleObject65.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2.xml"/><Relationship Id="rId2" Type="http://schemas.openxmlformats.org/officeDocument/2006/relationships/image" Target="../media/image88.wmf"/><Relationship Id="rId1" Type="http://schemas.openxmlformats.org/officeDocument/2006/relationships/oleObject" Target="../embeddings/oleObject7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90.png"/><Relationship Id="rId2" Type="http://schemas.openxmlformats.org/officeDocument/2006/relationships/image" Target="../media/image89.wmf"/><Relationship Id="rId1" Type="http://schemas.openxmlformats.org/officeDocument/2006/relationships/oleObject" Target="../embeddings/oleObject73.bin"/></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36.vml"/><Relationship Id="rId4" Type="http://schemas.openxmlformats.org/officeDocument/2006/relationships/slideLayout" Target="../slideLayouts/slideLayout2.xml"/><Relationship Id="rId3" Type="http://schemas.openxmlformats.org/officeDocument/2006/relationships/image" Target="../media/image92.png"/><Relationship Id="rId2" Type="http://schemas.openxmlformats.org/officeDocument/2006/relationships/image" Target="../media/image91.wmf"/><Relationship Id="rId1" Type="http://schemas.openxmlformats.org/officeDocument/2006/relationships/oleObject" Target="../embeddings/oleObject74.bin"/></Relationships>
</file>

<file path=ppt/slides/_rels/slide82.xml.rels><?xml version="1.0" encoding="UTF-8" standalone="yes"?>
<Relationships xmlns="http://schemas.openxmlformats.org/package/2006/relationships"><Relationship Id="rId5" Type="http://schemas.openxmlformats.org/officeDocument/2006/relationships/vmlDrawing" Target="../drawings/vmlDrawing37.vml"/><Relationship Id="rId4" Type="http://schemas.openxmlformats.org/officeDocument/2006/relationships/slideLayout" Target="../slideLayouts/slideLayout2.xml"/><Relationship Id="rId3" Type="http://schemas.openxmlformats.org/officeDocument/2006/relationships/image" Target="../media/image94.png"/><Relationship Id="rId2" Type="http://schemas.openxmlformats.org/officeDocument/2006/relationships/image" Target="../media/image93.wmf"/><Relationship Id="rId1" Type="http://schemas.openxmlformats.org/officeDocument/2006/relationships/oleObject" Target="../embeddings/oleObject75.bin"/></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95.wmf"/><Relationship Id="rId1" Type="http://schemas.openxmlformats.org/officeDocument/2006/relationships/oleObject" Target="../embeddings/oleObject76.bin"/></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8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0.wmf"/><Relationship Id="rId7" Type="http://schemas.openxmlformats.org/officeDocument/2006/relationships/oleObject" Target="../embeddings/oleObject80.bin"/><Relationship Id="rId6" Type="http://schemas.openxmlformats.org/officeDocument/2006/relationships/image" Target="../media/image99.wmf"/><Relationship Id="rId5" Type="http://schemas.openxmlformats.org/officeDocument/2006/relationships/oleObject" Target="../embeddings/oleObject79.bin"/><Relationship Id="rId4" Type="http://schemas.openxmlformats.org/officeDocument/2006/relationships/image" Target="../media/image98.wmf"/><Relationship Id="rId3" Type="http://schemas.openxmlformats.org/officeDocument/2006/relationships/oleObject" Target="../embeddings/oleObject78.bin"/><Relationship Id="rId2" Type="http://schemas.openxmlformats.org/officeDocument/2006/relationships/image" Target="../media/image97.wmf"/><Relationship Id="rId10" Type="http://schemas.openxmlformats.org/officeDocument/2006/relationships/vmlDrawing" Target="../drawings/vmlDrawing39.vml"/><Relationship Id="rId1" Type="http://schemas.openxmlformats.org/officeDocument/2006/relationships/oleObject" Target="../embeddings/oleObject77.bin"/></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image" Target="../media/image101.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7.png"/><Relationship Id="rId1" Type="http://schemas.openxmlformats.org/officeDocument/2006/relationships/image" Target="../media/image10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wmf"/><Relationship Id="rId7" Type="http://schemas.openxmlformats.org/officeDocument/2006/relationships/oleObject" Target="../embeddings/oleObject7.bin"/><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wmf"/><Relationship Id="rId10" Type="http://schemas.openxmlformats.org/officeDocument/2006/relationships/vmlDrawing" Target="../drawings/vmlDrawing3.vml"/><Relationship Id="rId1"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微软雅黑" panose="020B0503020204020204" pitchFamily="34" charset="-122"/>
                <a:ea typeface="微软雅黑" panose="020B0503020204020204" pitchFamily="34" charset="-122"/>
              </a:rPr>
              <a:t>自然语言处理</a:t>
            </a:r>
            <a:endParaRPr lang="en-US" altLang="zh-CN" sz="4400" b="1">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                               第四讲  语言模型</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rPr>
              <a:t>徐胜全</a:t>
            </a:r>
            <a:endPar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endParaRPr>
          </a:p>
          <a:p>
            <a:pPr algn="ctr"/>
            <a:r>
              <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rPr>
              <a:t>2018.11.25</a:t>
            </a:r>
            <a:endPar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p>
            <a:pPr>
              <a:lnSpc>
                <a:spcPct val="110000"/>
              </a:lnSpc>
            </a:pPr>
            <a:r>
              <a:rPr lang="zh-CN" altLang="en-US"/>
              <a:t>概念</a:t>
            </a:r>
            <a:endParaRPr lang="zh-CN" altLang="en-US"/>
          </a:p>
          <a:p>
            <a:pPr marL="0" indent="0">
              <a:lnSpc>
                <a:spcPct val="110000"/>
              </a:lnSpc>
              <a:buNone/>
            </a:pPr>
            <a:r>
              <a:rPr lang="zh-CN" altLang="en-US"/>
              <a:t>  </a:t>
            </a:r>
            <a:endParaRPr lang="zh-CN" altLang="en-US"/>
          </a:p>
          <a:p>
            <a:pPr marL="0" indent="0">
              <a:lnSpc>
                <a:spcPct val="200000"/>
              </a:lnSpc>
              <a:buNone/>
            </a:pPr>
            <a:endParaRPr lang="en-US" altLang="zh-CN"/>
          </a:p>
          <a:p>
            <a:pPr marL="0" indent="0">
              <a:lnSpc>
                <a:spcPct val="200000"/>
              </a:lnSpc>
              <a:buNone/>
            </a:pPr>
            <a:endParaRPr lang="en-US" altLang="zh-CN"/>
          </a:p>
          <a:p>
            <a:pPr marL="0" indent="0">
              <a:lnSpc>
                <a:spcPct val="200000"/>
              </a:lnSpc>
              <a:buNone/>
            </a:pPr>
            <a:r>
              <a:rPr lang="en-US" altLang="zh-CN"/>
              <a:t>                   </a:t>
            </a:r>
            <a:r>
              <a:rPr lang="zh-CN" altLang="en-US">
                <a:solidFill>
                  <a:srgbClr val="FF0000"/>
                </a:solidFill>
              </a:rPr>
              <a:t>参数的计算？</a:t>
            </a:r>
            <a:r>
              <a:rPr lang="en-US" altLang="zh-CN"/>
              <a:t> 	</a:t>
            </a:r>
            <a:endParaRPr lang="en-US" altLang="zh-CN"/>
          </a:p>
        </p:txBody>
      </p:sp>
      <p:graphicFrame>
        <p:nvGraphicFramePr>
          <p:cNvPr id="9" name="对象 8"/>
          <p:cNvGraphicFramePr/>
          <p:nvPr/>
        </p:nvGraphicFramePr>
        <p:xfrm>
          <a:off x="1416685" y="2975610"/>
          <a:ext cx="9665970" cy="1311910"/>
        </p:xfrm>
        <a:graphic>
          <a:graphicData uri="http://schemas.openxmlformats.org/presentationml/2006/ole">
            <mc:AlternateContent xmlns:mc="http://schemas.openxmlformats.org/markup-compatibility/2006">
              <mc:Choice xmlns:v="urn:schemas-microsoft-com:vml" Requires="v">
                <p:oleObj spid="_x0000_s13" name="" r:id="rId1" imgW="7444105" imgH="1743075" progId="Equation.KSEE3">
                  <p:embed/>
                </p:oleObj>
              </mc:Choice>
              <mc:Fallback>
                <p:oleObj name="" r:id="rId1" imgW="7444105" imgH="1743075" progId="Equation.KSEE3">
                  <p:embed/>
                  <p:pic>
                    <p:nvPicPr>
                      <p:cNvPr id="0" name="图片 12"/>
                      <p:cNvPicPr/>
                      <p:nvPr/>
                    </p:nvPicPr>
                    <p:blipFill>
                      <a:blip r:embed="rId2"/>
                      <a:stretch>
                        <a:fillRect/>
                      </a:stretch>
                    </p:blipFill>
                    <p:spPr>
                      <a:xfrm>
                        <a:off x="1416685" y="2975610"/>
                        <a:ext cx="9665970" cy="1311910"/>
                      </a:xfrm>
                      <a:prstGeom prst="rect">
                        <a:avLst/>
                      </a:prstGeom>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normAutofit fontScale="50000"/>
          </a:bodyPr>
          <a:p>
            <a:pPr eaLnBrk="1" hangingPunct="1"/>
            <a:r>
              <a:rPr lang="zh-CN" altLang="en-US" dirty="0">
                <a:sym typeface="+mn-ea"/>
              </a:rPr>
              <a:t>[1] http://blog.csdn.net/mytestmy/article/details/26969149  深度学习word2vec笔记之算法篇 </a:t>
            </a:r>
            <a:endParaRPr lang="zh-CN" altLang="en-US" dirty="0"/>
          </a:p>
          <a:p>
            <a:pPr eaLnBrk="1" hangingPunct="1"/>
            <a:r>
              <a:rPr lang="zh-CN" altLang="en-US" dirty="0">
                <a:sym typeface="+mn-ea"/>
              </a:rPr>
              <a:t>[2] http://blog.csdn.net/itplus/article/details/37969979 word2vec 中的数学原理详解（四）基于 Hierarchical Softmax 的模型 </a:t>
            </a:r>
            <a:endParaRPr lang="zh-CN" altLang="en-US" dirty="0"/>
          </a:p>
          <a:p>
            <a:pPr eaLnBrk="1" hangingPunct="1"/>
            <a:r>
              <a:rPr lang="zh-CN" altLang="en-US" dirty="0">
                <a:sym typeface="+mn-ea"/>
              </a:rPr>
              <a:t>[3] http://www.zhihu.com/question/21661274/answer/19331979  @杨超在知乎上的问答《Word2Vec的一些理解》</a:t>
            </a:r>
            <a:endParaRPr lang="zh-CN" altLang="en-US" dirty="0"/>
          </a:p>
          <a:p>
            <a:pPr eaLnBrk="1" hangingPunct="1"/>
            <a:r>
              <a:rPr lang="zh-CN" altLang="en-US" dirty="0">
                <a:sym typeface="+mn-ea"/>
              </a:rPr>
              <a:t>[4] http://xiaoquanzi.net/?p=156  hisen博客的博文</a:t>
            </a:r>
            <a:endParaRPr lang="zh-CN" altLang="en-US" dirty="0"/>
          </a:p>
          <a:p>
            <a:pPr eaLnBrk="1" hangingPunct="1"/>
            <a:r>
              <a:rPr lang="zh-CN" altLang="en-US" dirty="0">
                <a:sym typeface="+mn-ea"/>
              </a:rPr>
              <a:t>[5] http://blog.csdn.net/mytestmy/article/details/38612907 深度学习word2vec笔记之应用篇 </a:t>
            </a:r>
            <a:endParaRPr lang="zh-CN" altLang="en-US" dirty="0"/>
          </a:p>
          <a:p>
            <a:pPr eaLnBrk="1" hangingPunct="1"/>
            <a:r>
              <a:rPr lang="zh-CN" altLang="en-US" dirty="0">
                <a:sym typeface="+mn-ea"/>
              </a:rPr>
              <a:t>[6] http://techblog.youdao.com/?p=915      Deep Learning实战之word2vec，网易有道的pdf</a:t>
            </a:r>
            <a:endParaRPr lang="zh-CN" altLang="en-US" dirty="0"/>
          </a:p>
          <a:p>
            <a:pPr eaLnBrk="1" hangingPunct="1"/>
            <a:r>
              <a:rPr lang="zh-CN" altLang="en-US" dirty="0">
                <a:sym typeface="+mn-ea"/>
              </a:rPr>
              <a:t>[7] http://blog.csdn.net/lingerlanlan/article/details/38232755 word2vec源码解析之word2vec.c </a:t>
            </a:r>
            <a:endParaRPr lang="zh-CN" altLang="en-US" dirty="0"/>
          </a:p>
          <a:p>
            <a:pPr eaLnBrk="1" hangingPunct="1"/>
            <a:r>
              <a:rPr lang="zh-CN" altLang="en-US" dirty="0">
                <a:sym typeface="+mn-ea"/>
              </a:rPr>
              <a:t>[8] Hierarchical probabilistic neural network language model. Frederic Morin and Yoshua Bengio.</a:t>
            </a:r>
            <a:endParaRPr lang="zh-CN" altLang="en-US" dirty="0"/>
          </a:p>
          <a:p>
            <a:pPr eaLnBrk="1" hangingPunct="1"/>
            <a:r>
              <a:rPr lang="zh-CN" altLang="en-US" dirty="0">
                <a:sym typeface="+mn-ea"/>
              </a:rPr>
              <a:t>[9] Distributed Representations of Words and Phrases and their Compositionality T. Mikolov, I. Sutskever, K. Chen, G. Corrado, and J. Dean.</a:t>
            </a:r>
            <a:endParaRPr lang="zh-CN" altLang="en-US" dirty="0"/>
          </a:p>
          <a:p>
            <a:pPr eaLnBrk="1" hangingPunct="1"/>
            <a:r>
              <a:rPr lang="zh-CN" altLang="en-US" dirty="0">
                <a:sym typeface="+mn-ea"/>
              </a:rPr>
              <a:t>[10] A neural probabilistic language model Y. Bengio, R. Ducharme, P. Vincent.</a:t>
            </a:r>
            <a:endParaRPr lang="zh-CN" altLang="en-US" dirty="0"/>
          </a:p>
          <a:p>
            <a:pPr eaLnBrk="1" hangingPunct="1"/>
            <a:r>
              <a:rPr lang="zh-CN" altLang="en-US" dirty="0">
                <a:sym typeface="+mn-ea"/>
              </a:rPr>
              <a:t>[11] Linguistic Regularities in Continuous Space Word Representations. Tomas Mikolov,Wen-tau Yih,Geoffrey Zweig.</a:t>
            </a:r>
            <a:endParaRPr lang="zh-CN" altLang="en-US" dirty="0"/>
          </a:p>
          <a:p>
            <a:pPr eaLnBrk="1" hangingPunct="1"/>
            <a:r>
              <a:rPr lang="zh-CN" altLang="en-US" dirty="0">
                <a:sym typeface="+mn-ea"/>
              </a:rPr>
              <a:t>[12] Efficient Estimation of Word Representations in Vector Space. Tomas Mikolov,Kai Chen,Greg Corrado,Jeffrey Dean.</a:t>
            </a:r>
            <a:endParaRPr lang="zh-CN" altLang="en-US" dirty="0"/>
          </a:p>
          <a:p>
            <a:pPr eaLnBrk="1" hangingPunct="1"/>
            <a:r>
              <a:rPr lang="zh-CN" altLang="en-US" dirty="0">
                <a:sym typeface="+mn-ea"/>
              </a:rPr>
              <a:t>[13]http://licstar.net/archives/328   Deep Learning in NLP （一）词向量和语言模型</a:t>
            </a:r>
            <a:endParaRPr lang="zh-CN" altLang="en-US" dirty="0"/>
          </a:p>
          <a:p>
            <a:pPr marL="0" indent="0">
              <a:buNone/>
            </a:pPr>
            <a:endParaRPr lang="zh-CN" altLang="en-US"/>
          </a:p>
          <a:p>
            <a:endParaRPr lang="zh-CN" altLang="en-US"/>
          </a:p>
          <a:p>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fontScale="90000" lnSpcReduction="10000"/>
          </a:bodyPr>
          <a:p>
            <a:pPr>
              <a:lnSpc>
                <a:spcPct val="210000"/>
              </a:lnSpc>
            </a:pPr>
            <a:r>
              <a:rPr lang="zh-CN" altLang="en-US"/>
              <a:t>缺点</a:t>
            </a:r>
            <a:endParaRPr lang="zh-CN" altLang="en-US"/>
          </a:p>
          <a:p>
            <a:pPr lvl="1">
              <a:lnSpc>
                <a:spcPct val="210000"/>
              </a:lnSpc>
            </a:pPr>
            <a:r>
              <a:rPr lang="zh-CN" altLang="en-US" sz="2400"/>
              <a:t>参数空间过大：条件概率                                   的可能性太多，无法估算。</a:t>
            </a:r>
            <a:endParaRPr lang="zh-CN" altLang="en-US" sz="2400"/>
          </a:p>
          <a:p>
            <a:pPr lvl="1">
              <a:lnSpc>
                <a:spcPct val="210000"/>
              </a:lnSpc>
            </a:pPr>
            <a:r>
              <a:rPr lang="zh-CN" altLang="en-US" sz="2400"/>
              <a:t>数据稀疏严重：对于非常多词对的组合，在语料库中都没有出现，根据最大似然估计得到的概率将会是</a:t>
            </a:r>
            <a:r>
              <a:rPr lang="en-US" altLang="zh-CN" sz="2400"/>
              <a:t>0</a:t>
            </a:r>
            <a:r>
              <a:rPr lang="zh-CN" altLang="en-US" sz="2400"/>
              <a:t>，最后的结果是我们的模型仅仅能算出几个句子，而大部分的句子求得的概率为</a:t>
            </a:r>
            <a:r>
              <a:rPr lang="en-US" altLang="zh-CN" sz="2400"/>
              <a:t>0</a:t>
            </a:r>
            <a:endParaRPr lang="zh-CN" altLang="en-US"/>
          </a:p>
          <a:p>
            <a:pPr marL="0" indent="0">
              <a:lnSpc>
                <a:spcPct val="110000"/>
              </a:lnSpc>
              <a:buNone/>
            </a:pPr>
            <a:r>
              <a:rPr lang="zh-CN" altLang="en-US"/>
              <a:t>                                                              </a:t>
            </a:r>
            <a:endParaRPr lang="en-US" altLang="zh-CN"/>
          </a:p>
        </p:txBody>
      </p:sp>
      <p:graphicFrame>
        <p:nvGraphicFramePr>
          <p:cNvPr id="5" name="对象 4"/>
          <p:cNvGraphicFramePr/>
          <p:nvPr/>
        </p:nvGraphicFramePr>
        <p:xfrm>
          <a:off x="4716780" y="2880360"/>
          <a:ext cx="2582545" cy="462915"/>
        </p:xfrm>
        <a:graphic>
          <a:graphicData uri="http://schemas.openxmlformats.org/presentationml/2006/ole">
            <mc:AlternateContent xmlns:mc="http://schemas.openxmlformats.org/markup-compatibility/2006">
              <mc:Choice xmlns:v="urn:schemas-microsoft-com:vml" Requires="v">
                <p:oleObj spid="_x0000_s6" name="" r:id="rId1" imgW="2468880" imgH="382270" progId="Equation.KSEE3">
                  <p:embed/>
                </p:oleObj>
              </mc:Choice>
              <mc:Fallback>
                <p:oleObj name="" r:id="rId1" imgW="2468880" imgH="382270" progId="Equation.KSEE3">
                  <p:embed/>
                  <p:pic>
                    <p:nvPicPr>
                      <p:cNvPr id="0" name="图片 5"/>
                      <p:cNvPicPr/>
                      <p:nvPr/>
                    </p:nvPicPr>
                    <p:blipFill>
                      <a:blip r:embed="rId2"/>
                      <a:stretch>
                        <a:fillRect/>
                      </a:stretch>
                    </p:blipFill>
                    <p:spPr>
                      <a:xfrm>
                        <a:off x="4716780" y="2880360"/>
                        <a:ext cx="2582545" cy="46291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a:bodyPr>
          <a:p>
            <a:pPr>
              <a:lnSpc>
                <a:spcPct val="130000"/>
              </a:lnSpc>
            </a:pPr>
            <a:r>
              <a:rPr lang="zh-CN" altLang="en-US"/>
              <a:t>问题一的解决</a:t>
            </a:r>
            <a:endParaRPr lang="zh-CN" altLang="en-US"/>
          </a:p>
          <a:p>
            <a:pPr marL="0" indent="0">
              <a:lnSpc>
                <a:spcPct val="130000"/>
              </a:lnSpc>
              <a:buNone/>
            </a:pPr>
            <a:r>
              <a:rPr lang="zh-CN" altLang="en-US"/>
              <a:t>                                                              </a:t>
            </a:r>
            <a:endParaRPr lang="en-US" altLang="zh-CN"/>
          </a:p>
        </p:txBody>
      </p:sp>
      <p:pic>
        <p:nvPicPr>
          <p:cNvPr id="7" name="图片 6" descr=")0}$[NHEF8INJ[HDVIR[T9O"/>
          <p:cNvPicPr>
            <a:picLocks noChangeAspect="1"/>
          </p:cNvPicPr>
          <p:nvPr/>
        </p:nvPicPr>
        <p:blipFill>
          <a:blip r:embed="rId1"/>
          <a:stretch>
            <a:fillRect/>
          </a:stretch>
        </p:blipFill>
        <p:spPr>
          <a:xfrm>
            <a:off x="1297940" y="2536825"/>
            <a:ext cx="9241790" cy="3640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a:bodyPr>
          <a:p>
            <a:pPr>
              <a:lnSpc>
                <a:spcPct val="200000"/>
              </a:lnSpc>
            </a:pPr>
            <a:r>
              <a:rPr lang="zh-CN" altLang="en-US"/>
              <a:t>问题一的解决</a:t>
            </a:r>
            <a:endParaRPr lang="zh-CN" altLang="en-US"/>
          </a:p>
          <a:p>
            <a:pPr marL="0" indent="0">
              <a:lnSpc>
                <a:spcPct val="200000"/>
              </a:lnSpc>
              <a:buNone/>
            </a:pPr>
            <a:r>
              <a:rPr lang="zh-CN" altLang="en-US"/>
              <a:t> 马尔科夫过程</a:t>
            </a:r>
            <a:r>
              <a:rPr lang="en-US" altLang="zh-CN"/>
              <a:t>(Markov Process):</a:t>
            </a:r>
            <a:endParaRPr lang="en-US" altLang="zh-CN"/>
          </a:p>
          <a:p>
            <a:pPr marL="0" indent="0">
              <a:lnSpc>
                <a:spcPct val="200000"/>
              </a:lnSpc>
              <a:buNone/>
            </a:pPr>
            <a:r>
              <a:rPr lang="zh-CN" altLang="en-US"/>
              <a:t>        若随机过程                  满足马尔可夫性，则称为马尔可夫过程。                 </a:t>
            </a:r>
            <a:endParaRPr lang="en-US" altLang="zh-CN"/>
          </a:p>
        </p:txBody>
      </p:sp>
      <p:graphicFrame>
        <p:nvGraphicFramePr>
          <p:cNvPr id="5" name="对象 4"/>
          <p:cNvGraphicFramePr/>
          <p:nvPr/>
        </p:nvGraphicFramePr>
        <p:xfrm>
          <a:off x="3468370" y="4138295"/>
          <a:ext cx="1725295" cy="508635"/>
        </p:xfrm>
        <a:graphic>
          <a:graphicData uri="http://schemas.openxmlformats.org/presentationml/2006/ole">
            <mc:AlternateContent xmlns:mc="http://schemas.openxmlformats.org/markup-compatibility/2006">
              <mc:Choice xmlns:v="urn:schemas-microsoft-com:vml" Requires="v">
                <p:oleObj spid="_x0000_s6" name="" r:id="rId1" imgW="1614805" imgH="435610" progId="Equation.KSEE3">
                  <p:embed/>
                </p:oleObj>
              </mc:Choice>
              <mc:Fallback>
                <p:oleObj name="" r:id="rId1" imgW="1614805" imgH="435610" progId="Equation.KSEE3">
                  <p:embed/>
                  <p:pic>
                    <p:nvPicPr>
                      <p:cNvPr id="0" name="图片 5"/>
                      <p:cNvPicPr/>
                      <p:nvPr/>
                    </p:nvPicPr>
                    <p:blipFill>
                      <a:blip r:embed="rId2"/>
                      <a:stretch>
                        <a:fillRect/>
                      </a:stretch>
                    </p:blipFill>
                    <p:spPr>
                      <a:xfrm>
                        <a:off x="3468370" y="4138295"/>
                        <a:ext cx="1725295" cy="50863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normAutofit lnSpcReduction="10000"/>
          </a:bodyPr>
          <a:p>
            <a:pPr>
              <a:lnSpc>
                <a:spcPct val="200000"/>
              </a:lnSpc>
            </a:pPr>
            <a:r>
              <a:rPr lang="zh-CN" altLang="en-US"/>
              <a:t>问题一的解决</a:t>
            </a:r>
            <a:endParaRPr lang="zh-CN" altLang="en-US"/>
          </a:p>
          <a:p>
            <a:pPr marL="0" indent="0">
              <a:lnSpc>
                <a:spcPct val="200000"/>
              </a:lnSpc>
              <a:buNone/>
            </a:pPr>
            <a:r>
              <a:rPr lang="zh-CN" altLang="en-US"/>
              <a:t>        一个马尔科夫过程就是指过程中的每个状态的转移只依赖于之前的 n个状态，这个过程被称为1个 n阶的模型，其中 n是影响转移状态的数目。最简单的马尔科夫过程就是一阶过程，每一个状态的转移只依赖于其之前的那一个状态。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p>
            <a:pPr marL="0" indent="0">
              <a:lnSpc>
                <a:spcPct val="190000"/>
              </a:lnSpc>
              <a:buNone/>
            </a:pPr>
            <a:r>
              <a:rPr lang="zh-CN" altLang="en-US"/>
              <a:t>马尔科夫假设任意一个单词     ，出现的概率只同它前面的词       有关，于是问题就变得简单了：</a:t>
            </a:r>
            <a:endParaRPr lang="zh-CN" altLang="en-US"/>
          </a:p>
          <a:p>
            <a:pPr marL="0" indent="0">
              <a:lnSpc>
                <a:spcPct val="190000"/>
              </a:lnSpc>
              <a:buNone/>
            </a:pPr>
            <a:endParaRPr lang="zh-CN" altLang="en-US"/>
          </a:p>
        </p:txBody>
      </p:sp>
      <p:graphicFrame>
        <p:nvGraphicFramePr>
          <p:cNvPr id="5" name="对象 4"/>
          <p:cNvGraphicFramePr/>
          <p:nvPr/>
        </p:nvGraphicFramePr>
        <p:xfrm>
          <a:off x="5233670" y="2088515"/>
          <a:ext cx="421005" cy="532130"/>
        </p:xfrm>
        <a:graphic>
          <a:graphicData uri="http://schemas.openxmlformats.org/presentationml/2006/ole">
            <mc:AlternateContent xmlns:mc="http://schemas.openxmlformats.org/markup-compatibility/2006">
              <mc:Choice xmlns:v="urn:schemas-microsoft-com:vml" Requires="v">
                <p:oleObj spid="_x0000_s6" name="" r:id="rId1" imgW="191770" imgH="348615" progId="Equation.KSEE3">
                  <p:embed/>
                </p:oleObj>
              </mc:Choice>
              <mc:Fallback>
                <p:oleObj name="" r:id="rId1" imgW="191770" imgH="348615" progId="Equation.KSEE3">
                  <p:embed/>
                  <p:pic>
                    <p:nvPicPr>
                      <p:cNvPr id="0" name="图片 5"/>
                      <p:cNvPicPr/>
                      <p:nvPr/>
                    </p:nvPicPr>
                    <p:blipFill>
                      <a:blip r:embed="rId2"/>
                      <a:stretch>
                        <a:fillRect/>
                      </a:stretch>
                    </p:blipFill>
                    <p:spPr>
                      <a:xfrm>
                        <a:off x="5233670" y="2088515"/>
                        <a:ext cx="421005" cy="5321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281285" y="2088515"/>
          <a:ext cx="724535" cy="587375"/>
        </p:xfrm>
        <a:graphic>
          <a:graphicData uri="http://schemas.openxmlformats.org/presentationml/2006/ole">
            <mc:AlternateContent xmlns:mc="http://schemas.openxmlformats.org/markup-compatibility/2006">
              <mc:Choice xmlns:v="urn:schemas-microsoft-com:vml" Requires="v">
                <p:oleObj spid="_x0000_s2050" name="" r:id="rId3" imgW="266700" imgH="215900" progId="Equation.KSEE3">
                  <p:embed/>
                </p:oleObj>
              </mc:Choice>
              <mc:Fallback>
                <p:oleObj name="" r:id="rId3" imgW="266700" imgH="215900" progId="Equation.KSEE3">
                  <p:embed/>
                  <p:pic>
                    <p:nvPicPr>
                      <p:cNvPr id="0" name="图片 2049"/>
                      <p:cNvPicPr/>
                      <p:nvPr/>
                    </p:nvPicPr>
                    <p:blipFill>
                      <a:blip r:embed="rId4"/>
                      <a:stretch>
                        <a:fillRect/>
                      </a:stretch>
                    </p:blipFill>
                    <p:spPr>
                      <a:xfrm>
                        <a:off x="10281285" y="2088515"/>
                        <a:ext cx="724535" cy="5873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523365" y="3966845"/>
          <a:ext cx="9341485" cy="923925"/>
        </p:xfrm>
        <a:graphic>
          <a:graphicData uri="http://schemas.openxmlformats.org/presentationml/2006/ole">
            <mc:AlternateContent xmlns:mc="http://schemas.openxmlformats.org/markup-compatibility/2006">
              <mc:Choice xmlns:v="urn:schemas-microsoft-com:vml" Requires="v">
                <p:oleObj spid="_x0000_s2051" name="" r:id="rId5" imgW="2311400" imgH="228600" progId="Equation.KSEE3">
                  <p:embed/>
                </p:oleObj>
              </mc:Choice>
              <mc:Fallback>
                <p:oleObj name="" r:id="rId5" imgW="2311400" imgH="228600" progId="Equation.KSEE3">
                  <p:embed/>
                  <p:pic>
                    <p:nvPicPr>
                      <p:cNvPr id="0" name="图片 2050"/>
                      <p:cNvPicPr/>
                      <p:nvPr/>
                    </p:nvPicPr>
                    <p:blipFill>
                      <a:blip r:embed="rId6"/>
                      <a:stretch>
                        <a:fillRect/>
                      </a:stretch>
                    </p:blipFill>
                    <p:spPr>
                      <a:xfrm>
                        <a:off x="1523365" y="3966845"/>
                        <a:ext cx="9341485" cy="92392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p>
            <a:pPr marL="0" indent="0">
              <a:lnSpc>
                <a:spcPct val="180000"/>
              </a:lnSpc>
              <a:buNone/>
            </a:pPr>
            <a:r>
              <a:rPr lang="zh-CN" altLang="en-US"/>
              <a:t>这种只和前一个词有关</a:t>
            </a:r>
            <a:r>
              <a:rPr lang="en-US" altLang="zh-CN"/>
              <a:t>(</a:t>
            </a:r>
            <a:r>
              <a:rPr lang="zh-CN" altLang="en-US"/>
              <a:t>只涉及</a:t>
            </a:r>
            <a:r>
              <a:rPr lang="en-US" altLang="zh-CN"/>
              <a:t>2</a:t>
            </a:r>
            <a:r>
              <a:rPr lang="zh-CN" altLang="en-US"/>
              <a:t>个单词</a:t>
            </a:r>
            <a:r>
              <a:rPr lang="en-US" altLang="zh-CN"/>
              <a:t>)</a:t>
            </a:r>
            <a:r>
              <a:rPr lang="zh-CN" altLang="en-US"/>
              <a:t>的成为二元模型</a:t>
            </a:r>
            <a:endParaRPr lang="zh-CN" altLang="en-US"/>
          </a:p>
          <a:p>
            <a:pPr marL="0" indent="0">
              <a:lnSpc>
                <a:spcPct val="180000"/>
              </a:lnSpc>
              <a:buNone/>
            </a:pPr>
            <a:r>
              <a:rPr lang="zh-CN" altLang="en-US"/>
              <a:t>            </a:t>
            </a:r>
            <a:r>
              <a:rPr lang="en-US" altLang="zh-CN"/>
              <a:t>bi-gram</a:t>
            </a:r>
            <a:endParaRPr lang="en-US" altLang="zh-CN"/>
          </a:p>
          <a:p>
            <a:pPr marL="0" indent="0">
              <a:lnSpc>
                <a:spcPct val="180000"/>
              </a:lnSpc>
              <a:buNone/>
            </a:pPr>
            <a:r>
              <a:rPr lang="zh-CN" altLang="en-US"/>
              <a:t>同理，依赖于前面两个词</a:t>
            </a:r>
            <a:r>
              <a:rPr lang="en-US" altLang="zh-CN"/>
              <a:t>(</a:t>
            </a:r>
            <a:r>
              <a:rPr lang="zh-CN" altLang="en-US"/>
              <a:t>涉及</a:t>
            </a:r>
            <a:r>
              <a:rPr lang="en-US" altLang="zh-CN"/>
              <a:t>3</a:t>
            </a:r>
            <a:r>
              <a:rPr lang="zh-CN" altLang="en-US"/>
              <a:t>个单词</a:t>
            </a:r>
            <a:r>
              <a:rPr lang="en-US" altLang="zh-CN"/>
              <a:t>)</a:t>
            </a:r>
            <a:r>
              <a:rPr lang="zh-CN" altLang="en-US"/>
              <a:t>的称为三元模型</a:t>
            </a:r>
            <a:endParaRPr lang="zh-CN" altLang="en-US"/>
          </a:p>
          <a:p>
            <a:pPr marL="0" indent="0">
              <a:lnSpc>
                <a:spcPct val="180000"/>
              </a:lnSpc>
              <a:buNone/>
            </a:pPr>
            <a:r>
              <a:rPr lang="zh-CN" altLang="en-US"/>
              <a:t>           </a:t>
            </a:r>
            <a:r>
              <a:rPr lang="en-US" altLang="zh-CN"/>
              <a:t>tri-gram</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10000"/>
              </a:lnSpc>
            </a:pPr>
            <a:r>
              <a:rPr lang="en-US" altLang="zh-CN" sz="2800" dirty="0">
                <a:sym typeface="+mn-ea"/>
              </a:rPr>
              <a:t>n-1</a:t>
            </a:r>
            <a:r>
              <a:rPr lang="zh-CN" altLang="en-US" sz="2800" dirty="0">
                <a:sym typeface="+mn-ea"/>
              </a:rPr>
              <a:t>阶马尔科夫近似称为</a:t>
            </a:r>
            <a:r>
              <a:rPr lang="en-US" altLang="zh-CN" sz="2800" dirty="0">
                <a:sym typeface="+mn-ea"/>
              </a:rPr>
              <a:t>n</a:t>
            </a:r>
            <a:r>
              <a:rPr lang="zh-CN" altLang="en-US" sz="2800" dirty="0">
                <a:sym typeface="+mn-ea"/>
              </a:rPr>
              <a:t>元语言模型</a:t>
            </a:r>
            <a:r>
              <a:rPr lang="en-US" altLang="zh-CN" sz="2800">
                <a:sym typeface="+mn-ea"/>
              </a:rPr>
              <a:t>(LM, Language Model)</a:t>
            </a:r>
            <a:endParaRPr lang="en-US" altLang="zh-CN" sz="2800"/>
          </a:p>
          <a:p>
            <a:pPr marL="457200" lvl="1" indent="0">
              <a:lnSpc>
                <a:spcPct val="210000"/>
              </a:lnSpc>
              <a:buNone/>
            </a:pPr>
            <a:endParaRPr lang="en-US" altLang="zh-CN" sz="2800"/>
          </a:p>
          <a:p>
            <a:pPr>
              <a:lnSpc>
                <a:spcPct val="210000"/>
              </a:lnSpc>
            </a:pPr>
            <a:r>
              <a:rPr lang="en-US" altLang="zh-CN" sz="2800" dirty="0">
                <a:sym typeface="+mn-ea"/>
              </a:rPr>
              <a:t>n</a:t>
            </a:r>
            <a:r>
              <a:rPr lang="zh-CN" altLang="en-US" sz="2800" dirty="0">
                <a:sym typeface="+mn-ea"/>
              </a:rPr>
              <a:t>越大，需要估计的参数越多。</a:t>
            </a:r>
            <a:endParaRPr lang="en-US" altLang="zh-CN" sz="2800"/>
          </a:p>
          <a:p>
            <a:pPr>
              <a:lnSpc>
                <a:spcPct val="80000"/>
              </a:lnSpc>
            </a:pPr>
            <a:endParaRPr lang="en-US" altLang="zh-CN" sz="2800"/>
          </a:p>
          <a:p>
            <a:pPr>
              <a:lnSpc>
                <a:spcPct val="80000"/>
              </a:lnSpc>
              <a:buNone/>
            </a:pPr>
            <a:r>
              <a:rPr lang="en-US" altLang="zh-CN" sz="2800">
                <a:sym typeface="+mn-ea"/>
              </a:rPr>
              <a:t>           </a:t>
            </a:r>
            <a:endParaRPr lang="en-US" altLang="zh-CN" sz="2800" baseline="30000"/>
          </a:p>
          <a:p>
            <a:pPr marL="0" indent="0">
              <a:lnSpc>
                <a:spcPct val="180000"/>
              </a:lnSpc>
              <a:buNone/>
            </a:pP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marL="0" indent="0">
              <a:lnSpc>
                <a:spcPct val="100000"/>
              </a:lnSpc>
              <a:buNone/>
            </a:pPr>
            <a:r>
              <a:rPr lang="zh-CN" altLang="en-US" dirty="0">
                <a:sym typeface="+mn-ea"/>
              </a:rPr>
              <a:t>假设词汇量为</a:t>
            </a:r>
            <a:r>
              <a:rPr lang="en-US" altLang="zh-CN">
                <a:sym typeface="+mn-ea"/>
              </a:rPr>
              <a:t>20,000</a:t>
            </a:r>
            <a:endParaRPr lang="en-US" altLang="zh-CN" sz="2800"/>
          </a:p>
          <a:p>
            <a:pPr marL="0" indent="0">
              <a:lnSpc>
                <a:spcPct val="100000"/>
              </a:lnSpc>
              <a:buNone/>
            </a:pPr>
            <a:endParaRPr lang="en-US" altLang="zh-CN" sz="2800">
              <a:sym typeface="+mn-ea"/>
            </a:endParaRPr>
          </a:p>
          <a:p>
            <a:pPr marL="0" indent="0">
              <a:lnSpc>
                <a:spcPct val="100000"/>
              </a:lnSpc>
              <a:buNone/>
            </a:pPr>
            <a:r>
              <a:rPr lang="en-US" altLang="zh-CN" sz="2800">
                <a:sym typeface="+mn-ea"/>
              </a:rPr>
              <a:t>           </a:t>
            </a:r>
            <a:endParaRPr lang="en-US" altLang="zh-CN" sz="2800" baseline="30000"/>
          </a:p>
          <a:p>
            <a:pPr marL="0" indent="0">
              <a:lnSpc>
                <a:spcPct val="180000"/>
              </a:lnSpc>
              <a:buNone/>
            </a:pPr>
            <a:endParaRPr lang="en-US" altLang="zh-CN"/>
          </a:p>
        </p:txBody>
      </p:sp>
      <p:pic>
        <p:nvPicPr>
          <p:cNvPr id="4" name="图片 3"/>
          <p:cNvPicPr>
            <a:picLocks noChangeAspect="1"/>
          </p:cNvPicPr>
          <p:nvPr/>
        </p:nvPicPr>
        <p:blipFill>
          <a:blip r:embed="rId1"/>
          <a:stretch>
            <a:fillRect/>
          </a:stretch>
        </p:blipFill>
        <p:spPr>
          <a:xfrm>
            <a:off x="2101850" y="2603500"/>
            <a:ext cx="6602730" cy="27959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solidFill>
                  <a:schemeClr val="tx1"/>
                </a:solidFill>
                <a:effectLst>
                  <a:outerShdw blurRad="38100" dist="19050" dir="2700000" algn="tl" rotWithShape="0">
                    <a:schemeClr val="dk1">
                      <a:alpha val="40000"/>
                    </a:schemeClr>
                  </a:outerShdw>
                </a:effectLst>
              </a:rPr>
              <a:t>怎样判断一个语言模型的好坏？</a:t>
            </a:r>
            <a:endParaRPr lang="zh-CN" altLang="en-US">
              <a:solidFill>
                <a:schemeClr val="tx1"/>
              </a:solidFill>
              <a:effectLst>
                <a:outerShdw blurRad="38100" dist="19050" dir="2700000" algn="tl" rotWithShape="0">
                  <a:schemeClr val="dk1">
                    <a:alpha val="40000"/>
                  </a:schemeClr>
                </a:outerShdw>
              </a:effectLst>
            </a:endParaRPr>
          </a:p>
          <a:p>
            <a:pPr lvl="1">
              <a:lnSpc>
                <a:spcPct val="220000"/>
              </a:lnSpc>
            </a:pPr>
            <a:r>
              <a:rPr lang="zh-CN" altLang="en-US">
                <a:solidFill>
                  <a:schemeClr val="tx1"/>
                </a:solidFill>
                <a:effectLst>
                  <a:outerShdw blurRad="38100" dist="19050" dir="2700000" algn="tl" rotWithShape="0">
                    <a:schemeClr val="dk1">
                      <a:alpha val="40000"/>
                    </a:schemeClr>
                  </a:outerShdw>
                </a:effectLst>
              </a:rPr>
              <a:t>实用方法：通过查看该模型在实际应用（如拼写检查、机器翻译）中的表现来评价，优点是直观、实用，缺点是缺乏针对性、不够客观；</a:t>
            </a:r>
            <a:endParaRPr lang="zh-CN" altLang="en-US">
              <a:solidFill>
                <a:schemeClr val="tx1"/>
              </a:solidFill>
              <a:effectLst>
                <a:outerShdw blurRad="38100" dist="19050" dir="2700000" algn="tl" rotWithShape="0">
                  <a:schemeClr val="dk1">
                    <a:alpha val="40000"/>
                  </a:schemeClr>
                </a:outerShdw>
              </a:effectLst>
            </a:endParaRPr>
          </a:p>
          <a:p>
            <a:pPr lvl="1">
              <a:lnSpc>
                <a:spcPct val="220000"/>
              </a:lnSpc>
            </a:pPr>
            <a:r>
              <a:rPr lang="zh-CN" altLang="en-US">
                <a:solidFill>
                  <a:schemeClr val="tx1"/>
                </a:solidFill>
                <a:effectLst>
                  <a:outerShdw blurRad="38100" dist="19050" dir="2700000" algn="tl" rotWithShape="0">
                    <a:schemeClr val="dk1">
                      <a:alpha val="40000"/>
                    </a:schemeClr>
                  </a:outerShdw>
                </a:effectLst>
              </a:rPr>
              <a:t>理论方法：困惑度</a:t>
            </a:r>
            <a:r>
              <a:rPr lang="en-US" altLang="zh-CN">
                <a:solidFill>
                  <a:schemeClr val="tx1"/>
                </a:solidFill>
                <a:effectLst>
                  <a:outerShdw blurRad="38100" dist="19050" dir="2700000" algn="tl" rotWithShape="0">
                    <a:schemeClr val="dk1">
                      <a:alpha val="40000"/>
                    </a:schemeClr>
                  </a:outerShdw>
                </a:effectLst>
              </a:rPr>
              <a:t>(Perplexity)</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课程整体结构图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fontScale="90000" lnSpcReduction="10000"/>
          </a:bodyPr>
          <a:p>
            <a:pPr>
              <a:lnSpc>
                <a:spcPct val="220000"/>
              </a:lnSpc>
            </a:pPr>
            <a:r>
              <a:rPr lang="en-US" altLang="zh-CN"/>
              <a:t>Perplexity</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Perplexity</a:t>
            </a:r>
            <a:r>
              <a:rPr lang="zh-CN" altLang="en-US">
                <a:solidFill>
                  <a:schemeClr val="tx1"/>
                </a:solidFill>
                <a:effectLst>
                  <a:outerShdw blurRad="38100" dist="19050" dir="2700000" algn="tl" rotWithShape="0">
                    <a:schemeClr val="dk1">
                      <a:alpha val="40000"/>
                    </a:schemeClr>
                  </a:outerShdw>
                </a:effectLst>
              </a:rPr>
              <a:t>是对于</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元语法模型的一种最常见的评测度量指标。</a:t>
            </a:r>
            <a:endParaRPr lang="zh-CN" altLang="en-US">
              <a:solidFill>
                <a:schemeClr val="tx1"/>
              </a:solidFill>
              <a:effectLst>
                <a:outerShdw blurRad="38100" dist="19050" dir="2700000" algn="tl" rotWithShape="0">
                  <a:schemeClr val="dk1">
                    <a:alpha val="40000"/>
                  </a:schemeClr>
                </a:outerShdw>
              </a:effectLst>
            </a:endParaRPr>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其基本思想是给测试集的句子赋予较高概率值的语言模型较好,当语言模型训练完之后，测试集中的句子都是正常的句子，那么训练好的模型就是在测试集上的概率越高越好</a:t>
            </a:r>
            <a:r>
              <a:rPr lang="zh-CN" altLang="en-US">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a:lnSpc>
                <a:spcPct val="220000"/>
              </a:lnSpc>
            </a:pPr>
            <a:r>
              <a:rPr lang="en-US" altLang="zh-CN"/>
              <a:t>Perplexity(PP)</a:t>
            </a:r>
            <a:endParaRPr lang="en-US" altLang="zh-CN"/>
          </a:p>
          <a:p>
            <a:pPr marL="0" indent="0">
              <a:lnSpc>
                <a:spcPct val="220000"/>
              </a:lnSpc>
              <a:buNone/>
            </a:pPr>
            <a:r>
              <a:rPr lang="en-US" altLang="zh-CN"/>
              <a:t>	PP</a:t>
            </a:r>
            <a:r>
              <a:rPr lang="zh-CN" altLang="en-US"/>
              <a:t>是该语言模型指派给测试集的概率的函数。对于测试集</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PP</a:t>
            </a:r>
            <a:r>
              <a:rPr lang="zh-CN" altLang="en-US">
                <a:solidFill>
                  <a:schemeClr val="tx1"/>
                </a:solidFill>
                <a:effectLst>
                  <a:outerShdw blurRad="38100" dist="19050" dir="2700000" algn="tl" rotWithShape="0">
                    <a:schemeClr val="dk1">
                      <a:alpha val="40000"/>
                    </a:schemeClr>
                  </a:outerShdw>
                </a:effectLst>
              </a:rPr>
              <a:t>就是用单词归一化之后的的测试集的概率。</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579245" y="4443095"/>
          <a:ext cx="1671320" cy="371475"/>
        </p:xfrm>
        <a:graphic>
          <a:graphicData uri="http://schemas.openxmlformats.org/presentationml/2006/ole">
            <mc:AlternateContent xmlns:mc="http://schemas.openxmlformats.org/markup-compatibility/2006">
              <mc:Choice xmlns:v="urn:schemas-microsoft-com:vml" Requires="v">
                <p:oleObj spid="_x0000_s1025" name="" r:id="rId1" imgW="1028700" imgH="228600" progId="Equation.KSEE3">
                  <p:embed/>
                </p:oleObj>
              </mc:Choice>
              <mc:Fallback>
                <p:oleObj name="" r:id="rId1" imgW="1028700" imgH="228600" progId="Equation.KSEE3">
                  <p:embed/>
                  <p:pic>
                    <p:nvPicPr>
                      <p:cNvPr id="0" name="图片 1024"/>
                      <p:cNvPicPr/>
                      <p:nvPr/>
                    </p:nvPicPr>
                    <p:blipFill>
                      <a:blip r:embed="rId2"/>
                      <a:stretch>
                        <a:fillRect/>
                      </a:stretch>
                    </p:blipFill>
                    <p:spPr>
                      <a:xfrm>
                        <a:off x="1579245" y="4443095"/>
                        <a:ext cx="1671320" cy="37147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a:lnSpc>
                <a:spcPct val="220000"/>
              </a:lnSpc>
            </a:pPr>
            <a:r>
              <a:rPr lang="en-US" altLang="zh-CN"/>
              <a:t>Perplexity(PP)</a:t>
            </a:r>
            <a:endParaRPr lang="en-US" altLang="zh-CN"/>
          </a:p>
          <a:p>
            <a:pPr marL="0" indent="0">
              <a:lnSpc>
                <a:spcPct val="220000"/>
              </a:lnSpc>
              <a:buNone/>
            </a:pPr>
            <a:r>
              <a:rPr lang="en-US" altLang="zh-CN"/>
              <a:t>	</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2669540" y="3114675"/>
          <a:ext cx="4980940" cy="804545"/>
        </p:xfrm>
        <a:graphic>
          <a:graphicData uri="http://schemas.openxmlformats.org/presentationml/2006/ole">
            <mc:AlternateContent xmlns:mc="http://schemas.openxmlformats.org/markup-compatibility/2006">
              <mc:Choice xmlns:v="urn:schemas-microsoft-com:vml" Requires="v">
                <p:oleObj spid="_x0000_s2049" name="" r:id="rId1" imgW="1651000" imgH="266700" progId="Equation.KSEE3">
                  <p:embed/>
                </p:oleObj>
              </mc:Choice>
              <mc:Fallback>
                <p:oleObj name="" r:id="rId1" imgW="1651000" imgH="266700" progId="Equation.KSEE3">
                  <p:embed/>
                  <p:pic>
                    <p:nvPicPr>
                      <p:cNvPr id="0" name="图片 2048"/>
                      <p:cNvPicPr/>
                      <p:nvPr/>
                    </p:nvPicPr>
                    <p:blipFill>
                      <a:blip r:embed="rId2"/>
                      <a:stretch>
                        <a:fillRect/>
                      </a:stretch>
                    </p:blipFill>
                    <p:spPr>
                      <a:xfrm>
                        <a:off x="2669540" y="3114675"/>
                        <a:ext cx="4980940" cy="80454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036695" y="4584065"/>
          <a:ext cx="3613785" cy="1205230"/>
        </p:xfrm>
        <a:graphic>
          <a:graphicData uri="http://schemas.openxmlformats.org/presentationml/2006/ole">
            <mc:AlternateContent xmlns:mc="http://schemas.openxmlformats.org/markup-compatibility/2006">
              <mc:Choice xmlns:v="urn:schemas-microsoft-com:vml" Requires="v">
                <p:oleObj spid="_x0000_s2051" name="" r:id="rId3" imgW="876300" imgH="292100" progId="Equation.KSEE3">
                  <p:embed/>
                </p:oleObj>
              </mc:Choice>
              <mc:Fallback>
                <p:oleObj name="" r:id="rId3" imgW="876300" imgH="292100" progId="Equation.KSEE3">
                  <p:embed/>
                  <p:pic>
                    <p:nvPicPr>
                      <p:cNvPr id="0" name="图片 2050"/>
                      <p:cNvPicPr/>
                      <p:nvPr/>
                    </p:nvPicPr>
                    <p:blipFill>
                      <a:blip r:embed="rId4"/>
                      <a:stretch>
                        <a:fillRect/>
                      </a:stretch>
                    </p:blipFill>
                    <p:spPr>
                      <a:xfrm>
                        <a:off x="4036695" y="4584065"/>
                        <a:ext cx="3613785" cy="120523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marL="0" indent="0">
              <a:lnSpc>
                <a:spcPct val="220000"/>
              </a:lnSpc>
              <a:buNone/>
            </a:pPr>
            <a:r>
              <a:rPr lang="zh-CN" altLang="en-US"/>
              <a:t>我们可以根据链式规则展开：</a:t>
            </a:r>
            <a:endParaRPr lang="zh-CN" altLang="en-US"/>
          </a:p>
          <a:p>
            <a:pPr marL="0" indent="0">
              <a:lnSpc>
                <a:spcPct val="220000"/>
              </a:lnSpc>
              <a:buNone/>
            </a:pPr>
            <a:endParaRPr lang="en-US" altLang="zh-CN"/>
          </a:p>
          <a:p>
            <a:pPr marL="0" indent="0">
              <a:lnSpc>
                <a:spcPct val="220000"/>
              </a:lnSpc>
              <a:buNone/>
            </a:pPr>
            <a:r>
              <a:rPr lang="en-US" altLang="zh-CN"/>
              <a:t>	</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2447290" y="3130550"/>
          <a:ext cx="5902325" cy="1868805"/>
        </p:xfrm>
        <a:graphic>
          <a:graphicData uri="http://schemas.openxmlformats.org/presentationml/2006/ole">
            <mc:AlternateContent xmlns:mc="http://schemas.openxmlformats.org/markup-compatibility/2006">
              <mc:Choice xmlns:v="urn:schemas-microsoft-com:vml" Requires="v">
                <p:oleObj spid="_x0000_s3073" name="" r:id="rId1" imgW="1524000" imgH="482600" progId="Equation.KSEE3">
                  <p:embed/>
                </p:oleObj>
              </mc:Choice>
              <mc:Fallback>
                <p:oleObj name="" r:id="rId1" imgW="1524000" imgH="482600" progId="Equation.KSEE3">
                  <p:embed/>
                  <p:pic>
                    <p:nvPicPr>
                      <p:cNvPr id="0" name="图片 3072"/>
                      <p:cNvPicPr/>
                      <p:nvPr/>
                    </p:nvPicPr>
                    <p:blipFill>
                      <a:blip r:embed="rId2"/>
                      <a:stretch>
                        <a:fillRect/>
                      </a:stretch>
                    </p:blipFill>
                    <p:spPr>
                      <a:xfrm>
                        <a:off x="2447290" y="3130550"/>
                        <a:ext cx="5902325" cy="186880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marL="0" indent="0">
              <a:lnSpc>
                <a:spcPct val="220000"/>
              </a:lnSpc>
              <a:buNone/>
            </a:pPr>
            <a:r>
              <a:rPr lang="zh-CN" altLang="en-US"/>
              <a:t>因此如果要计算二元语法中</a:t>
            </a:r>
            <a:r>
              <a:rPr lang="en-US" altLang="zh-CN"/>
              <a:t>W</a:t>
            </a:r>
            <a:r>
              <a:rPr lang="zh-CN" altLang="en-US"/>
              <a:t>的困惑度，则有：</a:t>
            </a:r>
            <a:endParaRPr lang="zh-CN" altLang="en-US"/>
          </a:p>
          <a:p>
            <a:pPr marL="0" indent="0">
              <a:lnSpc>
                <a:spcPct val="220000"/>
              </a:lnSpc>
              <a:buNone/>
            </a:pPr>
            <a:endParaRPr lang="zh-CN" altLang="en-US"/>
          </a:p>
          <a:p>
            <a:pPr marL="0" indent="0">
              <a:lnSpc>
                <a:spcPct val="220000"/>
              </a:lnSpc>
              <a:buNone/>
            </a:pPr>
            <a:endParaRPr lang="en-US" altLang="zh-CN"/>
          </a:p>
          <a:p>
            <a:pPr marL="0" indent="0">
              <a:lnSpc>
                <a:spcPct val="220000"/>
              </a:lnSpc>
              <a:buNone/>
            </a:pPr>
            <a:r>
              <a:rPr lang="en-US" altLang="zh-CN"/>
              <a:t>	</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2945130" y="3101975"/>
          <a:ext cx="5407025" cy="1885315"/>
        </p:xfrm>
        <a:graphic>
          <a:graphicData uri="http://schemas.openxmlformats.org/presentationml/2006/ole">
            <mc:AlternateContent xmlns:mc="http://schemas.openxmlformats.org/markup-compatibility/2006">
              <mc:Choice xmlns:v="urn:schemas-microsoft-com:vml" Requires="v">
                <p:oleObj spid="_x0000_s4097" name="" r:id="rId1" imgW="1384300" imgH="482600" progId="Equation.KSEE3">
                  <p:embed/>
                </p:oleObj>
              </mc:Choice>
              <mc:Fallback>
                <p:oleObj name="" r:id="rId1" imgW="1384300" imgH="482600" progId="Equation.KSEE3">
                  <p:embed/>
                  <p:pic>
                    <p:nvPicPr>
                      <p:cNvPr id="0" name="图片 4096"/>
                      <p:cNvPicPr/>
                      <p:nvPr/>
                    </p:nvPicPr>
                    <p:blipFill>
                      <a:blip r:embed="rId2"/>
                      <a:stretch>
                        <a:fillRect/>
                      </a:stretch>
                    </p:blipFill>
                    <p:spPr>
                      <a:xfrm>
                        <a:off x="2945130" y="3101975"/>
                        <a:ext cx="5407025" cy="188531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语言模型评测</a:t>
            </a:r>
            <a:r>
              <a:rPr lang="en-US" altLang="zh-CN">
                <a:sym typeface="+mn-ea"/>
              </a:rPr>
              <a:t>-</a:t>
            </a:r>
            <a:r>
              <a:rPr lang="zh-CN" altLang="en-US">
                <a:sym typeface="+mn-ea"/>
              </a:rPr>
              <a:t>困惑度</a:t>
            </a:r>
            <a:endParaRPr lang="zh-CN" altLang="en-US"/>
          </a:p>
        </p:txBody>
      </p:sp>
      <p:sp>
        <p:nvSpPr>
          <p:cNvPr id="3" name="内容占位符 2"/>
          <p:cNvSpPr>
            <a:spLocks noGrp="1"/>
          </p:cNvSpPr>
          <p:nvPr>
            <p:ph idx="1"/>
          </p:nvPr>
        </p:nvSpPr>
        <p:spPr/>
        <p:txBody>
          <a:bodyPr>
            <a:normAutofit/>
          </a:bodyPr>
          <a:p>
            <a:pPr marL="0" indent="0">
              <a:lnSpc>
                <a:spcPct val="220000"/>
              </a:lnSpc>
              <a:buNone/>
            </a:pPr>
            <a:r>
              <a:rPr lang="en-US" altLang="zh-CN"/>
              <a:t>     </a:t>
            </a:r>
            <a:r>
              <a:rPr lang="zh-CN" altLang="en-US"/>
              <a:t>因此我们有</a:t>
            </a:r>
            <a:r>
              <a:rPr lang="en-US" altLang="zh-CN"/>
              <a:t>:</a:t>
            </a:r>
            <a:endParaRPr lang="zh-CN" altLang="en-US"/>
          </a:p>
          <a:p>
            <a:pPr marL="0" indent="0">
              <a:lnSpc>
                <a:spcPct val="220000"/>
              </a:lnSpc>
              <a:buNone/>
            </a:pPr>
            <a:r>
              <a:rPr lang="zh-CN" altLang="en-US"/>
              <a:t>    单词序列的条件概率越高，</a:t>
            </a:r>
            <a:r>
              <a:rPr lang="en-US" altLang="zh-CN"/>
              <a:t>PP</a:t>
            </a:r>
            <a:r>
              <a:rPr lang="zh-CN" altLang="en-US"/>
              <a:t>越低，这样一来，</a:t>
            </a:r>
            <a:r>
              <a:rPr lang="en-US" altLang="zh-CN"/>
              <a:t>PP</a:t>
            </a:r>
            <a:r>
              <a:rPr lang="zh-CN" altLang="en-US"/>
              <a:t>的最小化就等价于语言模型测试集概率的最大化。</a:t>
            </a:r>
            <a:endParaRPr lang="en-US" altLang="zh-CN"/>
          </a:p>
          <a:p>
            <a:pPr marL="0" indent="0">
              <a:lnSpc>
                <a:spcPct val="220000"/>
              </a:lnSpc>
              <a:buNone/>
            </a:pPr>
            <a:r>
              <a:rPr lang="en-US" altLang="zh-CN"/>
              <a:t>	</a:t>
            </a: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p>
            <a:pPr>
              <a:lnSpc>
                <a:spcPct val="140000"/>
              </a:lnSpc>
            </a:pPr>
            <a:r>
              <a:rPr lang="zh-CN" altLang="en-US"/>
              <a:t>第二个问题的解决</a:t>
            </a:r>
            <a:endParaRPr lang="zh-CN" altLang="en-US"/>
          </a:p>
          <a:p>
            <a:pPr marL="0" indent="0">
              <a:lnSpc>
                <a:spcPct val="140000"/>
              </a:lnSpc>
              <a:buNone/>
            </a:pPr>
            <a:endParaRPr lang="zh-CN" altLang="en-US"/>
          </a:p>
          <a:p>
            <a:pPr marL="0" indent="0">
              <a:lnSpc>
                <a:spcPct val="140000"/>
              </a:lnSpc>
              <a:buNone/>
            </a:pPr>
            <a:r>
              <a:rPr lang="zh-CN" altLang="en-US"/>
              <a:t>                 </a:t>
            </a:r>
            <a:r>
              <a:rPr lang="zh-CN" altLang="en-US" sz="5400">
                <a:solidFill>
                  <a:srgbClr val="FF0000"/>
                </a:solidFill>
                <a:effectLst>
                  <a:outerShdw blurRad="38100" dist="19050" dir="2700000" algn="tl" rotWithShape="0">
                    <a:schemeClr val="dk1">
                      <a:alpha val="40000"/>
                    </a:schemeClr>
                  </a:outerShdw>
                </a:effectLst>
              </a:rPr>
              <a:t>数据平滑</a:t>
            </a:r>
            <a:r>
              <a:rPr lang="en-US" altLang="zh-CN" sz="5400">
                <a:solidFill>
                  <a:srgbClr val="FF0000"/>
                </a:solidFill>
                <a:effectLst>
                  <a:outerShdw blurRad="38100" dist="19050" dir="2700000" algn="tl" rotWithShape="0">
                    <a:schemeClr val="dk1">
                      <a:alpha val="40000"/>
                    </a:schemeClr>
                  </a:outerShdw>
                </a:effectLst>
              </a:rPr>
              <a:t>(Smoothing)</a:t>
            </a:r>
            <a:endParaRPr lang="en-US" altLang="zh-CN" sz="5400">
              <a:solidFill>
                <a:srgbClr val="FF0000"/>
              </a:solidFill>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t>数据平滑</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对语言而言，由于数据稀疏的存在，极大似然法不是一种很好的参数估计办法。这时的解决办法，我们称之为“平滑技术”。</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t>数据平滑的目的</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1</a:t>
            </a:r>
            <a:r>
              <a:rPr lang="zh-CN" altLang="en-US">
                <a:solidFill>
                  <a:schemeClr val="tx1"/>
                </a:solidFill>
                <a:effectLst>
                  <a:outerShdw blurRad="38100" dist="19050" dir="2700000" algn="tl" rotWithShape="0">
                    <a:schemeClr val="dk1">
                      <a:alpha val="40000"/>
                    </a:schemeClr>
                  </a:outerShdw>
                </a:effectLst>
              </a:rPr>
              <a:t>、使全部的</a:t>
            </a:r>
            <a:r>
              <a:rPr lang="en-US" altLang="zh-CN">
                <a:solidFill>
                  <a:schemeClr val="tx1"/>
                </a:solidFill>
                <a:effectLst>
                  <a:outerShdw blurRad="38100" dist="19050" dir="2700000" algn="tl" rotWithShape="0">
                    <a:schemeClr val="dk1">
                      <a:alpha val="40000"/>
                    </a:schemeClr>
                  </a:outerShdw>
                </a:effectLst>
              </a:rPr>
              <a:t>N-gram</a:t>
            </a:r>
            <a:r>
              <a:rPr lang="zh-CN" altLang="en-US">
                <a:solidFill>
                  <a:schemeClr val="tx1"/>
                </a:solidFill>
                <a:effectLst>
                  <a:outerShdw blurRad="38100" dist="19050" dir="2700000" algn="tl" rotWithShape="0">
                    <a:schemeClr val="dk1">
                      <a:alpha val="40000"/>
                    </a:schemeClr>
                  </a:outerShdw>
                </a:effectLst>
              </a:rPr>
              <a:t>概率之和为</a:t>
            </a:r>
            <a:r>
              <a:rPr lang="en-US" altLang="zh-CN">
                <a:solidFill>
                  <a:schemeClr val="tx1"/>
                </a:solidFill>
                <a:effectLst>
                  <a:outerShdw blurRad="38100" dist="19050" dir="2700000" algn="tl" rotWithShape="0">
                    <a:schemeClr val="dk1">
                      <a:alpha val="40000"/>
                    </a:schemeClr>
                  </a:outerShdw>
                </a:effectLst>
              </a:rPr>
              <a:t>1.</a:t>
            </a:r>
            <a:endParaRPr lang="en-US" altLang="zh-CN">
              <a:solidFill>
                <a:schemeClr val="tx1"/>
              </a:solidFill>
              <a:effectLst>
                <a:outerShdw blurRad="38100" dist="19050" dir="2700000" algn="tl" rotWithShape="0">
                  <a:schemeClr val="dk1">
                    <a:alpha val="40000"/>
                  </a:schemeClr>
                </a:outerShdw>
              </a:effectLst>
            </a:endParaRPr>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2</a:t>
            </a:r>
            <a:r>
              <a:rPr lang="zh-CN" altLang="en-US">
                <a:solidFill>
                  <a:schemeClr val="tx1"/>
                </a:solidFill>
                <a:effectLst>
                  <a:outerShdw blurRad="38100" dist="19050" dir="2700000" algn="tl" rotWithShape="0">
                    <a:schemeClr val="dk1">
                      <a:alpha val="40000"/>
                    </a:schemeClr>
                  </a:outerShdw>
                </a:effectLst>
              </a:rPr>
              <a:t>、使全部的</a:t>
            </a:r>
            <a:r>
              <a:rPr lang="en-US" altLang="zh-CN">
                <a:solidFill>
                  <a:schemeClr val="tx1"/>
                </a:solidFill>
                <a:effectLst>
                  <a:outerShdw blurRad="38100" dist="19050" dir="2700000" algn="tl" rotWithShape="0">
                    <a:schemeClr val="dk1">
                      <a:alpha val="40000"/>
                    </a:schemeClr>
                  </a:outerShdw>
                </a:effectLst>
              </a:rPr>
              <a:t>N-gram</a:t>
            </a:r>
            <a:r>
              <a:rPr lang="zh-CN" altLang="en-US">
                <a:solidFill>
                  <a:schemeClr val="tx1"/>
                </a:solidFill>
                <a:effectLst>
                  <a:outerShdw blurRad="38100" dist="19050" dir="2700000" algn="tl" rotWithShape="0">
                    <a:schemeClr val="dk1">
                      <a:alpha val="40000"/>
                    </a:schemeClr>
                  </a:outerShdw>
                </a:effectLst>
              </a:rPr>
              <a:t>概率都不为</a:t>
            </a:r>
            <a:r>
              <a:rPr lang="en-US" altLang="zh-CN">
                <a:solidFill>
                  <a:schemeClr val="tx1"/>
                </a:solidFill>
                <a:effectLst>
                  <a:outerShdw blurRad="38100" dist="19050" dir="2700000" algn="tl" rotWithShape="0">
                    <a:schemeClr val="dk1">
                      <a:alpha val="40000"/>
                    </a:schemeClr>
                  </a:outerShdw>
                </a:effectLst>
              </a:rPr>
              <a:t>0</a:t>
            </a:r>
            <a:r>
              <a:rPr lang="zh-CN" altLang="en-US">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20000"/>
              </a:lnSpc>
            </a:pPr>
            <a:r>
              <a:rPr lang="zh-CN" altLang="en-US"/>
              <a:t>数据平滑的策略</a:t>
            </a:r>
            <a:endParaRPr lang="zh-CN" altLang="en-US"/>
          </a:p>
          <a:p>
            <a:pPr marL="0" indent="0">
              <a:lnSpc>
                <a:spcPct val="220000"/>
              </a:lnSpc>
              <a:buNone/>
            </a:pPr>
            <a:r>
              <a:rPr lang="en-US" altLang="zh-CN">
                <a:solidFill>
                  <a:schemeClr val="tx1"/>
                </a:solidFill>
                <a:effectLst>
                  <a:outerShdw blurRad="38100" dist="19050" dir="2700000" algn="tl" rotWithShape="0">
                    <a:schemeClr val="dk1">
                      <a:alpha val="40000"/>
                    </a:schemeClr>
                  </a:outerShdw>
                </a:effectLst>
              </a:rPr>
              <a:t>       其主要策略是把在训练样本中出现过的事件的概率适当减小，然后把减小得到的概率密度分配给训练语料中没有出现过的事件。</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语言模型</a:t>
            </a:r>
            <a:endParaRPr lang="zh-CN" altLang="en-US"/>
          </a:p>
        </p:txBody>
      </p:sp>
      <p:sp>
        <p:nvSpPr>
          <p:cNvPr id="3" name="内容占位符 2"/>
          <p:cNvSpPr>
            <a:spLocks noGrp="1"/>
          </p:cNvSpPr>
          <p:nvPr>
            <p:ph idx="1"/>
          </p:nvPr>
        </p:nvSpPr>
        <p:spPr/>
        <p:txBody>
          <a:bodyPr>
            <a:normAutofit lnSpcReduction="10000"/>
          </a:bodyPr>
          <a:p>
            <a:pPr>
              <a:lnSpc>
                <a:spcPct val="140000"/>
              </a:lnSpc>
            </a:pPr>
            <a:r>
              <a:rPr lang="zh-CN" altLang="en-US"/>
              <a:t>传统语言模型</a:t>
            </a:r>
            <a:endParaRPr lang="zh-CN" altLang="en-US"/>
          </a:p>
          <a:p>
            <a:pPr lvl="1">
              <a:lnSpc>
                <a:spcPct val="140000"/>
              </a:lnSpc>
            </a:pPr>
            <a:r>
              <a:rPr lang="zh-CN" altLang="en-US" sz="2400"/>
              <a:t>统计语言模型</a:t>
            </a:r>
            <a:endParaRPr lang="zh-CN" altLang="en-US"/>
          </a:p>
          <a:p>
            <a:pPr lvl="1">
              <a:lnSpc>
                <a:spcPct val="140000"/>
              </a:lnSpc>
            </a:pPr>
            <a:r>
              <a:rPr lang="en-US" altLang="zh-CN" sz="2400"/>
              <a:t>N-gram</a:t>
            </a:r>
            <a:r>
              <a:rPr lang="zh-CN" altLang="en-US" sz="2400"/>
              <a:t>语言模型</a:t>
            </a:r>
            <a:endParaRPr lang="zh-CN" altLang="en-US"/>
          </a:p>
          <a:p>
            <a:pPr marL="0" indent="0">
              <a:buNone/>
            </a:pPr>
            <a:endParaRPr lang="zh-CN" altLang="en-US"/>
          </a:p>
          <a:p>
            <a:r>
              <a:rPr lang="zh-CN" altLang="en-US"/>
              <a:t>语言模型评估</a:t>
            </a:r>
            <a:endParaRPr lang="zh-CN" altLang="en-US"/>
          </a:p>
          <a:p>
            <a:pPr marL="0" indent="0">
              <a:buNone/>
            </a:pPr>
            <a:endParaRPr lang="zh-CN" altLang="en-US"/>
          </a:p>
          <a:p>
            <a:pPr>
              <a:lnSpc>
                <a:spcPct val="130000"/>
              </a:lnSpc>
            </a:pPr>
            <a:r>
              <a:rPr lang="zh-CN" altLang="en-US"/>
              <a:t>神经网络语言模型</a:t>
            </a:r>
            <a:endParaRPr lang="zh-CN" altLang="en-US"/>
          </a:p>
          <a:p>
            <a:pPr lvl="1">
              <a:lnSpc>
                <a:spcPct val="130000"/>
              </a:lnSpc>
            </a:pPr>
            <a:r>
              <a:rPr lang="en-US" altLang="zh-CN" sz="2400"/>
              <a:t>word2vec</a:t>
            </a:r>
            <a:r>
              <a:rPr lang="zh-CN" altLang="en-US" sz="2400"/>
              <a:t>、</a:t>
            </a:r>
            <a:r>
              <a:rPr lang="en-US" altLang="zh-CN" sz="2400"/>
              <a:t>Glove</a:t>
            </a:r>
            <a:r>
              <a:rPr lang="zh-CN" altLang="en-US" sz="2400"/>
              <a:t>、</a:t>
            </a:r>
            <a:r>
              <a:rPr lang="en-US" altLang="zh-CN" sz="2400"/>
              <a:t>FastText</a:t>
            </a:r>
            <a:r>
              <a:rPr lang="zh-CN" altLang="en-US" sz="2400"/>
              <a:t>、</a:t>
            </a:r>
            <a:r>
              <a:rPr lang="en-US" altLang="zh-CN" sz="2400"/>
              <a:t>ELMo</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60000"/>
              </a:lnSpc>
            </a:pPr>
            <a:r>
              <a:rPr lang="zh-CN" altLang="en-US"/>
              <a:t>数据平滑的主要方法</a:t>
            </a:r>
            <a:endParaRPr lang="zh-CN" altLang="en-US"/>
          </a:p>
          <a:p>
            <a:pPr lvl="1">
              <a:lnSpc>
                <a:spcPct val="160000"/>
              </a:lnSpc>
            </a:pPr>
            <a:r>
              <a:rPr lang="en-US" altLang="zh-CN">
                <a:solidFill>
                  <a:schemeClr val="tx1"/>
                </a:solidFill>
                <a:effectLst>
                  <a:outerShdw blurRad="38100" dist="19050" dir="2700000" algn="tl" rotWithShape="0">
                    <a:schemeClr val="dk1">
                      <a:alpha val="40000"/>
                    </a:schemeClr>
                  </a:outerShdw>
                </a:effectLst>
              </a:rPr>
              <a:t>Laplace</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(+1</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lvl="1">
              <a:lnSpc>
                <a:spcPct val="160000"/>
              </a:lnSpc>
            </a:pPr>
            <a:r>
              <a:rPr lang="en-US" altLang="zh-CN">
                <a:solidFill>
                  <a:schemeClr val="tx1"/>
                </a:solidFill>
                <a:effectLst>
                  <a:outerShdw blurRad="38100" dist="19050" dir="2700000" algn="tl" rotWithShape="0">
                    <a:schemeClr val="dk1">
                      <a:alpha val="40000"/>
                    </a:schemeClr>
                  </a:outerShdw>
                </a:effectLst>
              </a:rPr>
              <a:t>Good-Turing Smoothing</a:t>
            </a:r>
            <a:endParaRPr lang="en-US" altLang="zh-CN">
              <a:solidFill>
                <a:schemeClr val="tx1"/>
              </a:solidFill>
              <a:effectLst>
                <a:outerShdw blurRad="38100" dist="19050" dir="2700000" algn="tl" rotWithShape="0">
                  <a:schemeClr val="dk1">
                    <a:alpha val="40000"/>
                  </a:schemeClr>
                </a:outerShdw>
              </a:effectLst>
            </a:endParaRPr>
          </a:p>
          <a:p>
            <a:pPr lvl="1">
              <a:lnSpc>
                <a:spcPct val="160000"/>
              </a:lnSpc>
            </a:pPr>
            <a:r>
              <a:rPr lang="en-US" altLang="zh-CN">
                <a:solidFill>
                  <a:schemeClr val="tx1"/>
                </a:solidFill>
                <a:effectLst>
                  <a:outerShdw blurRad="38100" dist="19050" dir="2700000" algn="tl" rotWithShape="0">
                    <a:schemeClr val="dk1">
                      <a:alpha val="40000"/>
                    </a:schemeClr>
                  </a:outerShdw>
                </a:effectLst>
              </a:rPr>
              <a:t>Backoff(</a:t>
            </a:r>
            <a:r>
              <a:rPr lang="zh-CN" altLang="en-US">
                <a:solidFill>
                  <a:schemeClr val="tx1"/>
                </a:solidFill>
                <a:effectLst>
                  <a:outerShdw blurRad="38100" dist="19050" dir="2700000" algn="tl" rotWithShape="0">
                    <a:schemeClr val="dk1">
                      <a:alpha val="40000"/>
                    </a:schemeClr>
                  </a:outerShdw>
                </a:effectLst>
              </a:rPr>
              <a:t>回退法</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lvl="1">
              <a:lnSpc>
                <a:spcPct val="160000"/>
              </a:lnSpc>
            </a:pPr>
            <a:r>
              <a:rPr lang="zh-CN" altLang="en-US">
                <a:solidFill>
                  <a:schemeClr val="tx1"/>
                </a:solidFill>
                <a:effectLst>
                  <a:outerShdw blurRad="38100" dist="19050" dir="2700000" algn="tl" rotWithShape="0">
                    <a:schemeClr val="dk1">
                      <a:alpha val="40000"/>
                    </a:schemeClr>
                  </a:outerShdw>
                </a:effectLst>
              </a:rPr>
              <a:t>插值法</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60000"/>
              </a:lnSpc>
            </a:pPr>
            <a:r>
              <a:rPr lang="en-US" altLang="zh-CN">
                <a:effectLst>
                  <a:outerShdw blurRad="38100" dist="19050" dir="2700000" algn="tl" rotWithShape="0">
                    <a:schemeClr val="dk1">
                      <a:alpha val="40000"/>
                    </a:schemeClr>
                  </a:outerShdw>
                </a:effectLst>
                <a:sym typeface="+mn-ea"/>
              </a:rPr>
              <a:t>Laplace</a:t>
            </a:r>
            <a:r>
              <a:rPr lang="zh-CN" altLang="en-US">
                <a:effectLst>
                  <a:outerShdw blurRad="38100" dist="19050" dir="2700000" algn="tl" rotWithShape="0">
                    <a:schemeClr val="dk1">
                      <a:alpha val="40000"/>
                    </a:schemeClr>
                  </a:outerShdw>
                </a:effectLst>
                <a:sym typeface="+mn-ea"/>
              </a:rPr>
              <a:t>平滑</a:t>
            </a:r>
            <a:endParaRPr lang="zh-CN" altLang="en-US"/>
          </a:p>
          <a:p>
            <a:pPr marL="457200" lvl="1" indent="0">
              <a:lnSpc>
                <a:spcPct val="16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取二元语法的计数矩阵，在我们把它归一化为概率之前，先给所有的计数加一。</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594485" y="4486275"/>
          <a:ext cx="8719185" cy="1329690"/>
        </p:xfrm>
        <a:graphic>
          <a:graphicData uri="http://schemas.openxmlformats.org/presentationml/2006/ole">
            <mc:AlternateContent xmlns:mc="http://schemas.openxmlformats.org/markup-compatibility/2006">
              <mc:Choice xmlns:v="urn:schemas-microsoft-com:vml" Requires="v">
                <p:oleObj spid="_x0000_s2049" name="" r:id="rId1" imgW="2831465" imgH="431800" progId="Equation.KSEE3">
                  <p:embed/>
                </p:oleObj>
              </mc:Choice>
              <mc:Fallback>
                <p:oleObj name="" r:id="rId1" imgW="2831465" imgH="431800" progId="Equation.KSEE3">
                  <p:embed/>
                  <p:pic>
                    <p:nvPicPr>
                      <p:cNvPr id="0" name="图片 2048"/>
                      <p:cNvPicPr/>
                      <p:nvPr/>
                    </p:nvPicPr>
                    <p:blipFill>
                      <a:blip r:embed="rId2"/>
                      <a:stretch>
                        <a:fillRect/>
                      </a:stretch>
                    </p:blipFill>
                    <p:spPr>
                      <a:xfrm>
                        <a:off x="1594485" y="4486275"/>
                        <a:ext cx="8719185" cy="132969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60000"/>
              </a:lnSpc>
            </a:pPr>
            <a:r>
              <a:rPr lang="en-US" altLang="zh-CN">
                <a:effectLst>
                  <a:outerShdw blurRad="38100" dist="19050" dir="2700000" algn="tl" rotWithShape="0">
                    <a:schemeClr val="dk1">
                      <a:alpha val="40000"/>
                    </a:schemeClr>
                  </a:outerShdw>
                </a:effectLst>
                <a:sym typeface="+mn-ea"/>
              </a:rPr>
              <a:t>Laplace</a:t>
            </a:r>
            <a:r>
              <a:rPr lang="zh-CN" altLang="en-US">
                <a:effectLst>
                  <a:outerShdw blurRad="38100" dist="19050" dir="2700000" algn="tl" rotWithShape="0">
                    <a:schemeClr val="dk1">
                      <a:alpha val="40000"/>
                    </a:schemeClr>
                  </a:outerShdw>
                </a:effectLst>
                <a:sym typeface="+mn-ea"/>
              </a:rPr>
              <a:t>平滑</a:t>
            </a:r>
            <a:endParaRPr lang="zh-CN" altLang="en-US"/>
          </a:p>
          <a:p>
            <a:pPr marL="457200" lvl="1" indent="0">
              <a:lnSpc>
                <a:spcPct val="16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扩展：</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p:cNvGraphicFramePr/>
          <p:nvPr/>
        </p:nvGraphicFramePr>
        <p:xfrm>
          <a:off x="1849755" y="4096385"/>
          <a:ext cx="8895715" cy="1358265"/>
        </p:xfrm>
        <a:graphic>
          <a:graphicData uri="http://schemas.openxmlformats.org/presentationml/2006/ole">
            <mc:AlternateContent xmlns:mc="http://schemas.openxmlformats.org/markup-compatibility/2006">
              <mc:Choice xmlns:v="urn:schemas-microsoft-com:vml" Requires="v">
                <p:oleObj spid="_x0000_s8" name="" r:id="rId3" imgW="9483725" imgH="1399540" progId="Equation.KSEE3">
                  <p:embed/>
                </p:oleObj>
              </mc:Choice>
              <mc:Fallback>
                <p:oleObj name="" r:id="rId3" imgW="9483725" imgH="1399540" progId="Equation.KSEE3">
                  <p:embed/>
                  <p:pic>
                    <p:nvPicPr>
                      <p:cNvPr id="0" name="图片 7"/>
                      <p:cNvPicPr/>
                      <p:nvPr/>
                    </p:nvPicPr>
                    <p:blipFill>
                      <a:blip r:embed="rId4"/>
                      <a:stretch>
                        <a:fillRect/>
                      </a:stretch>
                    </p:blipFill>
                    <p:spPr>
                      <a:xfrm>
                        <a:off x="1849755" y="4096385"/>
                        <a:ext cx="8895715" cy="1358265"/>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Good-Turing</a:t>
            </a:r>
            <a:r>
              <a:rPr lang="zh-CN" altLang="en-US">
                <a:solidFill>
                  <a:schemeClr val="tx1"/>
                </a:solidFill>
                <a:effectLst>
                  <a:outerShdw blurRad="38100" dist="19050" dir="2700000" algn="tl" rotWithShape="0">
                    <a:schemeClr val="dk1">
                      <a:alpha val="40000"/>
                    </a:schemeClr>
                  </a:outerShdw>
                </a:effectLst>
              </a:rPr>
              <a:t>平滑法的思想是使用单元素的频率作为零计数的一元语法的频率来重新估计概率量的大小</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解释：利用在训练语料库中出现次数为</a:t>
            </a:r>
            <a:r>
              <a:rPr lang="en-US" altLang="zh-CN">
                <a:solidFill>
                  <a:schemeClr val="tx1"/>
                </a:solidFill>
                <a:effectLst>
                  <a:outerShdw blurRad="38100" dist="19050" dir="2700000" algn="tl" rotWithShape="0">
                    <a:schemeClr val="dk1">
                      <a:alpha val="40000"/>
                    </a:schemeClr>
                  </a:outerShdw>
                </a:effectLst>
              </a:rPr>
              <a:t>c+1</a:t>
            </a:r>
            <a:r>
              <a:rPr lang="zh-CN" altLang="en-US">
                <a:solidFill>
                  <a:schemeClr val="tx1"/>
                </a:solidFill>
                <a:effectLst>
                  <a:outerShdw blurRad="38100" dist="19050" dir="2700000" algn="tl" rotWithShape="0">
                    <a:schemeClr val="dk1">
                      <a:alpha val="40000"/>
                    </a:schemeClr>
                  </a:outerShdw>
                </a:effectLst>
              </a:rPr>
              <a:t>的事物的概率来估计该语料库中出现次数为</a:t>
            </a:r>
            <a:r>
              <a:rPr lang="en-US" altLang="zh-CN">
                <a:solidFill>
                  <a:schemeClr val="tx1"/>
                </a:solidFill>
                <a:effectLst>
                  <a:outerShdw blurRad="38100" dist="19050" dir="2700000" algn="tl" rotWithShape="0">
                    <a:schemeClr val="dk1">
                      <a:alpha val="40000"/>
                    </a:schemeClr>
                  </a:outerShdw>
                </a:effectLst>
              </a:rPr>
              <a:t>c</a:t>
            </a:r>
            <a:r>
              <a:rPr lang="zh-CN" altLang="en-US">
                <a:solidFill>
                  <a:schemeClr val="tx1"/>
                </a:solidFill>
                <a:effectLst>
                  <a:outerShdw blurRad="38100" dist="19050" dir="2700000" algn="tl" rotWithShape="0">
                    <a:schemeClr val="dk1">
                      <a:alpha val="40000"/>
                    </a:schemeClr>
                  </a:outerShdw>
                </a:effectLst>
              </a:rPr>
              <a:t>的事物的概率。</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p:cNvGraphicFramePr/>
          <p:nvPr/>
        </p:nvGraphicFramePr>
        <p:xfrm>
          <a:off x="1525270" y="3825240"/>
          <a:ext cx="8197215" cy="1346200"/>
        </p:xfrm>
        <a:graphic>
          <a:graphicData uri="http://schemas.openxmlformats.org/presentationml/2006/ole">
            <mc:AlternateContent xmlns:mc="http://schemas.openxmlformats.org/markup-compatibility/2006">
              <mc:Choice xmlns:v="urn:schemas-microsoft-com:vml" Requires="v">
                <p:oleObj spid="_x0000_s7" name="" r:id="rId3" imgW="7498715" imgH="1197610" progId="Equation.KSEE3">
                  <p:embed/>
                </p:oleObj>
              </mc:Choice>
              <mc:Fallback>
                <p:oleObj name="" r:id="rId3" imgW="7498715" imgH="1197610" progId="Equation.KSEE3">
                  <p:embed/>
                  <p:pic>
                    <p:nvPicPr>
                      <p:cNvPr id="0" name="图片 6"/>
                      <p:cNvPicPr/>
                      <p:nvPr/>
                    </p:nvPicPr>
                    <p:blipFill>
                      <a:blip r:embed="rId4"/>
                      <a:stretch>
                        <a:fillRect/>
                      </a:stretch>
                    </p:blipFill>
                    <p:spPr>
                      <a:xfrm>
                        <a:off x="1525270" y="3825240"/>
                        <a:ext cx="8197215" cy="134620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a:lnSpc>
                <a:spcPct val="240000"/>
              </a:lnSpc>
            </a:pPr>
            <a:r>
              <a:rPr lang="en-US" altLang="zh-CN">
                <a:solidFill>
                  <a:schemeClr val="tx1"/>
                </a:solidFill>
                <a:effectLst>
                  <a:outerShdw blurRad="38100" dist="19050" dir="2700000" algn="tl" rotWithShape="0">
                    <a:schemeClr val="dk1">
                      <a:alpha val="40000"/>
                    </a:schemeClr>
                  </a:outerShdw>
                </a:effectLst>
              </a:rPr>
              <a:t>Good-Turing</a:t>
            </a:r>
            <a:r>
              <a:rPr lang="zh-CN" altLang="en-US">
                <a:solidFill>
                  <a:schemeClr val="tx1"/>
                </a:solidFill>
                <a:effectLst>
                  <a:outerShdw blurRad="38100" dist="19050" dir="2700000" algn="tl" rotWithShape="0">
                    <a:schemeClr val="dk1">
                      <a:alpha val="40000"/>
                    </a:schemeClr>
                  </a:outerShdw>
                </a:effectLst>
              </a:rPr>
              <a:t>平滑</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古德</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图灵平滑</a:t>
            </a:r>
            <a:r>
              <a:rPr lang="en-US" altLang="zh-CN">
                <a:solidFill>
                  <a:schemeClr val="tx1"/>
                </a:solidFill>
                <a:effectLst>
                  <a:outerShdw blurRad="38100" dist="19050" dir="2700000" algn="tl" rotWithShape="0">
                    <a:schemeClr val="dk1">
                      <a:alpha val="40000"/>
                    </a:schemeClr>
                  </a:outerShdw>
                </a:effectLst>
              </a:rPr>
              <a:t>)</a:t>
            </a:r>
            <a:endParaRPr lang="en-US" altLang="zh-CN">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上式中：     是箱子</a:t>
            </a:r>
            <a:r>
              <a:rPr lang="en-US" altLang="zh-CN">
                <a:solidFill>
                  <a:schemeClr val="tx1"/>
                </a:solidFill>
                <a:effectLst>
                  <a:outerShdw blurRad="38100" dist="19050" dir="2700000" algn="tl" rotWithShape="0">
                    <a:schemeClr val="dk1">
                      <a:alpha val="40000"/>
                    </a:schemeClr>
                  </a:outerShdw>
                </a:effectLst>
              </a:rPr>
              <a:t>1</a:t>
            </a:r>
            <a:r>
              <a:rPr lang="zh-CN" altLang="en-US">
                <a:solidFill>
                  <a:schemeClr val="tx1"/>
                </a:solidFill>
                <a:effectLst>
                  <a:outerShdw blurRad="38100" dist="19050" dir="2700000" algn="tl" rotWithShape="0">
                    <a:schemeClr val="dk1">
                      <a:alpha val="40000"/>
                    </a:schemeClr>
                  </a:outerShdw>
                </a:effectLst>
              </a:rPr>
              <a:t>中的项目的计数</a:t>
            </a:r>
            <a:endParaRPr lang="zh-CN" altLang="en-US">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solidFill>
                  <a:schemeClr val="tx1"/>
                </a:solidFill>
                <a:effectLst>
                  <a:outerShdw blurRad="38100" dist="19050" dir="2700000" algn="tl" rotWithShape="0">
                    <a:schemeClr val="dk1">
                      <a:alpha val="40000"/>
                    </a:schemeClr>
                  </a:outerShdw>
                </a:effectLst>
              </a:rPr>
              <a:t>		    N</a:t>
            </a:r>
            <a:r>
              <a:rPr lang="zh-CN" altLang="en-US">
                <a:solidFill>
                  <a:schemeClr val="tx1"/>
                </a:solidFill>
                <a:effectLst>
                  <a:outerShdw blurRad="38100" dist="19050" dir="2700000" algn="tl" rotWithShape="0">
                    <a:schemeClr val="dk1">
                      <a:alpha val="40000"/>
                    </a:schemeClr>
                  </a:outerShdw>
                </a:effectLst>
              </a:rPr>
              <a:t>是训练集中的总数</a:t>
            </a:r>
            <a:endParaRPr lang="zh-CN" altLang="en-US">
              <a:solidFill>
                <a:schemeClr val="tx1"/>
              </a:solidFill>
              <a:effectLst>
                <a:outerShdw blurRad="38100" dist="19050" dir="2700000" algn="tl" rotWithShape="0">
                  <a:schemeClr val="dk1">
                    <a:alpha val="40000"/>
                  </a:schemeClr>
                </a:outerShdw>
              </a:effectLst>
            </a:endParaRPr>
          </a:p>
          <a:p>
            <a:pPr marL="0" indent="0">
              <a:lnSpc>
                <a:spcPct val="240000"/>
              </a:lnSpc>
              <a:buNone/>
            </a:pPr>
            <a:r>
              <a:rPr lang="zh-CN" altLang="en-US">
                <a:solidFill>
                  <a:schemeClr val="tx1"/>
                </a:solidFill>
                <a:effectLst>
                  <a:outerShdw blurRad="38100" dist="19050" dir="2700000" algn="tl" rotWithShape="0">
                    <a:schemeClr val="dk1">
                      <a:alpha val="40000"/>
                    </a:schemeClr>
                  </a:outerShdw>
                </a:effectLst>
              </a:rPr>
              <a:t>                                 是零计数事物的概率，也称为</a:t>
            </a:r>
            <a:r>
              <a:rPr lang="zh-CN" altLang="en-US">
                <a:solidFill>
                  <a:srgbClr val="FF0000"/>
                </a:solidFill>
                <a:effectLst>
                  <a:outerShdw blurRad="38100" dist="19050" dir="2700000" algn="tl" rotWithShape="0">
                    <a:schemeClr val="dk1">
                      <a:alpha val="40000"/>
                    </a:schemeClr>
                  </a:outerShdw>
                </a:effectLst>
              </a:rPr>
              <a:t>遗漏量</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3169920" y="3321050"/>
          <a:ext cx="382270" cy="406400"/>
        </p:xfrm>
        <a:graphic>
          <a:graphicData uri="http://schemas.openxmlformats.org/presentationml/2006/ole">
            <mc:AlternateContent xmlns:mc="http://schemas.openxmlformats.org/markup-compatibility/2006">
              <mc:Choice xmlns:v="urn:schemas-microsoft-com:vml" Requires="v">
                <p:oleObj spid="_x0000_s5121" name="" r:id="rId3" imgW="203200" imgH="215900" progId="Equation.KSEE3">
                  <p:embed/>
                </p:oleObj>
              </mc:Choice>
              <mc:Fallback>
                <p:oleObj name="" r:id="rId3" imgW="203200" imgH="215900" progId="Equation.KSEE3">
                  <p:embed/>
                  <p:pic>
                    <p:nvPicPr>
                      <p:cNvPr id="0" name="图片 5120"/>
                      <p:cNvPicPr/>
                      <p:nvPr/>
                    </p:nvPicPr>
                    <p:blipFill>
                      <a:blip r:embed="rId4"/>
                      <a:stretch>
                        <a:fillRect/>
                      </a:stretch>
                    </p:blipFill>
                    <p:spPr>
                      <a:xfrm>
                        <a:off x="3169920" y="3321050"/>
                        <a:ext cx="382270" cy="4064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169920" y="5324475"/>
          <a:ext cx="810895" cy="540385"/>
        </p:xfrm>
        <a:graphic>
          <a:graphicData uri="http://schemas.openxmlformats.org/presentationml/2006/ole">
            <mc:AlternateContent xmlns:mc="http://schemas.openxmlformats.org/markup-compatibility/2006">
              <mc:Choice xmlns:v="urn:schemas-microsoft-com:vml" Requires="v">
                <p:oleObj spid="_x0000_s5122" name="" r:id="rId5" imgW="304800" imgH="203200" progId="Equation.KSEE3">
                  <p:embed/>
                </p:oleObj>
              </mc:Choice>
              <mc:Fallback>
                <p:oleObj name="" r:id="rId5" imgW="304800" imgH="203200" progId="Equation.KSEE3">
                  <p:embed/>
                  <p:pic>
                    <p:nvPicPr>
                      <p:cNvPr id="0" name="图片 5121"/>
                      <p:cNvPicPr/>
                      <p:nvPr/>
                    </p:nvPicPr>
                    <p:blipFill>
                      <a:blip r:embed="rId6"/>
                      <a:stretch>
                        <a:fillRect/>
                      </a:stretch>
                    </p:blipFill>
                    <p:spPr>
                      <a:xfrm>
                        <a:off x="3169920" y="5324475"/>
                        <a:ext cx="810895" cy="540385"/>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marL="0" indent="0">
              <a:lnSpc>
                <a:spcPct val="170000"/>
              </a:lnSpc>
              <a:buNone/>
            </a:pPr>
            <a:r>
              <a:rPr lang="zh-CN" altLang="en-US">
                <a:solidFill>
                  <a:schemeClr val="tx1"/>
                </a:solidFill>
                <a:effectLst>
                  <a:outerShdw blurRad="38100" dist="19050" dir="2700000" algn="tl" rotWithShape="0">
                    <a:schemeClr val="dk1">
                      <a:alpha val="40000"/>
                    </a:schemeClr>
                  </a:outerShdw>
                </a:effectLst>
              </a:rPr>
              <a:t>假设一种情况：</a:t>
            </a:r>
            <a:endParaRPr lang="zh-CN" altLang="en-US">
              <a:solidFill>
                <a:schemeClr val="tx1"/>
              </a:solidFill>
              <a:effectLst>
                <a:outerShdw blurRad="38100" dist="19050" dir="2700000" algn="tl" rotWithShape="0">
                  <a:schemeClr val="dk1">
                    <a:alpha val="40000"/>
                  </a:schemeClr>
                </a:outerShdw>
              </a:effectLst>
            </a:endParaRPr>
          </a:p>
          <a:p>
            <a:pPr marL="0" indent="0">
              <a:lnSpc>
                <a:spcPct val="17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如果我们要计算概率                     ，但是我们没有特定的三元语法                      的实例，这时我们可以不直接计算三元语法的概率，而使用二元语法概率                 来估计三元语法的概率。以此类推。</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135880" y="2878455"/>
          <a:ext cx="1920240" cy="442595"/>
        </p:xfrm>
        <a:graphic>
          <a:graphicData uri="http://schemas.openxmlformats.org/presentationml/2006/ole">
            <mc:AlternateContent xmlns:mc="http://schemas.openxmlformats.org/markup-compatibility/2006">
              <mc:Choice xmlns:v="urn:schemas-microsoft-com:vml" Requires="v">
                <p:oleObj spid="_x0000_s6145" name="" r:id="rId3" imgW="990600" imgH="228600" progId="Equation.KSEE3">
                  <p:embed/>
                </p:oleObj>
              </mc:Choice>
              <mc:Fallback>
                <p:oleObj name="" r:id="rId3" imgW="990600" imgH="228600" progId="Equation.KSEE3">
                  <p:embed/>
                  <p:pic>
                    <p:nvPicPr>
                      <p:cNvPr id="0" name="图片 6144"/>
                      <p:cNvPicPr/>
                      <p:nvPr/>
                    </p:nvPicPr>
                    <p:blipFill>
                      <a:blip r:embed="rId4"/>
                      <a:stretch>
                        <a:fillRect/>
                      </a:stretch>
                    </p:blipFill>
                    <p:spPr>
                      <a:xfrm>
                        <a:off x="5135880" y="2878455"/>
                        <a:ext cx="1920240" cy="44259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091055" y="3435350"/>
          <a:ext cx="2054225" cy="485775"/>
        </p:xfrm>
        <a:graphic>
          <a:graphicData uri="http://schemas.openxmlformats.org/presentationml/2006/ole">
            <mc:AlternateContent xmlns:mc="http://schemas.openxmlformats.org/markup-compatibility/2006">
              <mc:Choice xmlns:v="urn:schemas-microsoft-com:vml" Requires="v">
                <p:oleObj spid="_x0000_s6146" name="" r:id="rId5" imgW="736600" imgH="215900" progId="Equation.KSEE3">
                  <p:embed/>
                </p:oleObj>
              </mc:Choice>
              <mc:Fallback>
                <p:oleObj name="" r:id="rId5" imgW="736600" imgH="215900" progId="Equation.KSEE3">
                  <p:embed/>
                  <p:pic>
                    <p:nvPicPr>
                      <p:cNvPr id="0" name="图片 6145"/>
                      <p:cNvPicPr/>
                      <p:nvPr/>
                    </p:nvPicPr>
                    <p:blipFill>
                      <a:blip r:embed="rId6"/>
                      <a:stretch>
                        <a:fillRect/>
                      </a:stretch>
                    </p:blipFill>
                    <p:spPr>
                      <a:xfrm>
                        <a:off x="2091055" y="3435350"/>
                        <a:ext cx="2054225" cy="4857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334000" y="4065905"/>
          <a:ext cx="1524000" cy="473075"/>
        </p:xfrm>
        <a:graphic>
          <a:graphicData uri="http://schemas.openxmlformats.org/presentationml/2006/ole">
            <mc:AlternateContent xmlns:mc="http://schemas.openxmlformats.org/markup-compatibility/2006">
              <mc:Choice xmlns:v="urn:schemas-microsoft-com:vml" Requires="v">
                <p:oleObj spid="_x0000_s6147" name="" r:id="rId7" imgW="736600" imgH="228600" progId="Equation.KSEE3">
                  <p:embed/>
                </p:oleObj>
              </mc:Choice>
              <mc:Fallback>
                <p:oleObj name="" r:id="rId7" imgW="736600" imgH="228600" progId="Equation.KSEE3">
                  <p:embed/>
                  <p:pic>
                    <p:nvPicPr>
                      <p:cNvPr id="0" name="图片 6146"/>
                      <p:cNvPicPr/>
                      <p:nvPr/>
                    </p:nvPicPr>
                    <p:blipFill>
                      <a:blip r:embed="rId8"/>
                      <a:stretch>
                        <a:fillRect/>
                      </a:stretch>
                    </p:blipFill>
                    <p:spPr>
                      <a:xfrm>
                        <a:off x="5334000" y="4065905"/>
                        <a:ext cx="1524000" cy="473075"/>
                      </a:xfrm>
                      <a:prstGeom prst="rect">
                        <a:avLst/>
                      </a:prstGeom>
                    </p:spPr>
                  </p:pic>
                </p:oleObj>
              </mc:Fallback>
            </mc:AlternateContent>
          </a:graphicData>
        </a:graphic>
      </p:graphicFrame>
      <p:graphicFrame>
        <p:nvGraphicFramePr>
          <p:cNvPr id="10" name="对象 9"/>
          <p:cNvGraphicFramePr/>
          <p:nvPr/>
        </p:nvGraphicFramePr>
        <p:xfrm>
          <a:off x="4759960" y="5683885"/>
          <a:ext cx="2296795" cy="494030"/>
        </p:xfrm>
        <a:graphic>
          <a:graphicData uri="http://schemas.openxmlformats.org/presentationml/2006/ole">
            <mc:AlternateContent xmlns:mc="http://schemas.openxmlformats.org/markup-compatibility/2006">
              <mc:Choice xmlns:v="urn:schemas-microsoft-com:vml" Requires="v">
                <p:oleObj spid="_x0000_s11" name="" r:id="rId9" imgW="736600" imgH="228600" progId="Equation.KSEE3">
                  <p:embed/>
                </p:oleObj>
              </mc:Choice>
              <mc:Fallback>
                <p:oleObj name="" r:id="rId9" imgW="736600" imgH="228600" progId="Equation.KSEE3">
                  <p:embed/>
                  <p:pic>
                    <p:nvPicPr>
                      <p:cNvPr id="0" name="图片 10"/>
                      <p:cNvPicPr/>
                      <p:nvPr/>
                    </p:nvPicPr>
                    <p:blipFill>
                      <a:blip r:embed="rId10"/>
                      <a:stretch>
                        <a:fillRect/>
                      </a:stretch>
                    </p:blipFill>
                    <p:spPr>
                      <a:xfrm>
                        <a:off x="4759960" y="5683885"/>
                        <a:ext cx="2296795" cy="494030"/>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160000"/>
              </a:lnSpc>
              <a:buNone/>
            </a:pPr>
            <a:r>
              <a:rPr lang="zh-CN" altLang="en-US">
                <a:solidFill>
                  <a:schemeClr val="tx1"/>
                </a:solidFill>
                <a:effectLst>
                  <a:outerShdw blurRad="38100" dist="19050" dir="2700000" algn="tl" rotWithShape="0">
                    <a:schemeClr val="dk1">
                      <a:alpha val="40000"/>
                    </a:schemeClr>
                  </a:outerShdw>
                </a:effectLst>
              </a:rPr>
              <a:t>                           </a:t>
            </a:r>
            <a:r>
              <a:rPr lang="zh-CN" altLang="en-US" sz="3200">
                <a:solidFill>
                  <a:schemeClr val="tx1"/>
                </a:solidFill>
                <a:effectLst>
                  <a:outerShdw blurRad="38100" dist="19050" dir="2700000" algn="tl" rotWithShape="0">
                    <a:schemeClr val="dk1">
                      <a:alpha val="40000"/>
                    </a:schemeClr>
                  </a:outerShdw>
                </a:effectLst>
              </a:rPr>
              <a:t> 插值法</a:t>
            </a:r>
            <a:endParaRPr lang="zh-CN" altLang="en-US" sz="3200">
              <a:solidFill>
                <a:schemeClr val="tx1"/>
              </a:solidFill>
              <a:effectLst>
                <a:outerShdw blurRad="38100" dist="19050" dir="2700000" algn="tl" rotWithShape="0">
                  <a:schemeClr val="dk1">
                    <a:alpha val="40000"/>
                  </a:schemeClr>
                </a:outerShdw>
              </a:effectLst>
            </a:endParaRPr>
          </a:p>
          <a:p>
            <a:pPr marL="457200" lvl="1" indent="0">
              <a:lnSpc>
                <a:spcPct val="160000"/>
              </a:lnSpc>
              <a:buNone/>
            </a:pPr>
            <a:r>
              <a:rPr lang="zh-CN" altLang="en-US" sz="3200">
                <a:solidFill>
                  <a:schemeClr val="tx1"/>
                </a:solidFill>
                <a:effectLst>
                  <a:outerShdw blurRad="38100" dist="19050" dir="2700000" algn="tl" rotWithShape="0">
                    <a:schemeClr val="dk1">
                      <a:alpha val="40000"/>
                    </a:schemeClr>
                  </a:outerShdw>
                </a:effectLst>
              </a:rPr>
              <a:t>                     回退法</a:t>
            </a:r>
            <a:endParaRPr lang="zh-CN" altLang="en-US" sz="32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lnSpcReduction="20000"/>
          </a:bodyPr>
          <a:p>
            <a:pPr>
              <a:lnSpc>
                <a:spcPct val="260000"/>
              </a:lnSpc>
            </a:pPr>
            <a:r>
              <a:rPr lang="zh-CN" altLang="en-US">
                <a:solidFill>
                  <a:schemeClr val="tx1"/>
                </a:solidFill>
                <a:effectLst>
                  <a:outerShdw blurRad="38100" dist="19050" dir="2700000" algn="tl" rotWithShape="0">
                    <a:schemeClr val="dk1">
                      <a:alpha val="40000"/>
                    </a:schemeClr>
                  </a:outerShdw>
                </a:effectLst>
              </a:rPr>
              <a:t>插值法</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线性</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r>
              <a:rPr lang="zh-CN" altLang="en-US">
                <a:solidFill>
                  <a:schemeClr val="tx1"/>
                </a:solidFill>
                <a:effectLst>
                  <a:outerShdw blurRad="38100" dist="19050" dir="2700000" algn="tl" rotWithShape="0">
                    <a:schemeClr val="dk1">
                      <a:alpha val="40000"/>
                    </a:schemeClr>
                  </a:outerShdw>
                </a:effectLst>
              </a:rPr>
              <a:t>         该数据平滑技术主要利用低元n-gram模型对高元n-gram模型进行线性插值。因为在没有足够的数据对高元n-gram模型进行概率估计时，低元n-gram模型通常可以提供有用的信息。</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1" imgW="914400" imgH="215900" progId="Equation.KSEE3">
                  <p:embed/>
                </p:oleObj>
              </mc:Choice>
              <mc:Fallback>
                <p:oleObj name="" r:id="rId1" imgW="914400" imgH="215900" progId="Equation.KSEE3">
                  <p:embed/>
                  <p:pic>
                    <p:nvPicPr>
                      <p:cNvPr id="0" name="图片 3072"/>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语言模型</a:t>
            </a:r>
            <a:endParaRPr lang="zh-CN" altLang="en-US"/>
          </a:p>
        </p:txBody>
      </p:sp>
      <p:sp>
        <p:nvSpPr>
          <p:cNvPr id="3" name="内容占位符 2"/>
          <p:cNvSpPr>
            <a:spLocks noGrp="1"/>
          </p:cNvSpPr>
          <p:nvPr>
            <p:ph idx="1"/>
          </p:nvPr>
        </p:nvSpPr>
        <p:spPr/>
        <p:txBody>
          <a:bodyPr>
            <a:normAutofit lnSpcReduction="10000"/>
          </a:bodyPr>
          <a:p>
            <a:pPr>
              <a:lnSpc>
                <a:spcPct val="140000"/>
              </a:lnSpc>
            </a:pPr>
            <a:r>
              <a:rPr lang="zh-CN" altLang="en-US"/>
              <a:t>序列模型 </a:t>
            </a:r>
            <a:r>
              <a:rPr lang="en-US" altLang="zh-CN"/>
              <a:t>Seq2Seq</a:t>
            </a:r>
            <a:endParaRPr lang="en-US" altLang="zh-CN"/>
          </a:p>
          <a:p>
            <a:pPr>
              <a:lnSpc>
                <a:spcPct val="140000"/>
              </a:lnSpc>
            </a:pPr>
            <a:r>
              <a:rPr lang="en-US" altLang="zh-CN"/>
              <a:t>Attention</a:t>
            </a:r>
            <a:r>
              <a:rPr lang="zh-CN" altLang="en-US"/>
              <a:t>机制</a:t>
            </a:r>
            <a:endParaRPr lang="zh-CN" altLang="en-US"/>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sz="2400">
                <a:solidFill>
                  <a:schemeClr val="tx1"/>
                </a:solidFill>
                <a:effectLst>
                  <a:outerShdw blurRad="38100" dist="19050" dir="2700000" algn="tl" rotWithShape="0">
                    <a:schemeClr val="dk1">
                      <a:alpha val="40000"/>
                    </a:schemeClr>
                  </a:outerShdw>
                </a:effectLst>
              </a:rPr>
              <a:t>插值法思想</a:t>
            </a:r>
            <a:endParaRPr lang="zh-CN" altLang="en-US" sz="2400">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sz="2400">
                <a:solidFill>
                  <a:schemeClr val="tx1"/>
                </a:solidFill>
                <a:effectLst>
                  <a:outerShdw blurRad="38100" dist="19050" dir="2700000" algn="tl" rotWithShape="0">
                    <a:schemeClr val="dk1">
                      <a:alpha val="40000"/>
                    </a:schemeClr>
                  </a:outerShdw>
                </a:effectLst>
              </a:rPr>
              <a:t>        在线性插值中，我们把不同阶的</a:t>
            </a:r>
            <a:r>
              <a:rPr lang="en-US" altLang="zh-CN" sz="2400">
                <a:solidFill>
                  <a:schemeClr val="tx1"/>
                </a:solidFill>
                <a:effectLst>
                  <a:outerShdw blurRad="38100" dist="19050" dir="2700000" algn="tl" rotWithShape="0">
                    <a:schemeClr val="dk1">
                      <a:alpha val="40000"/>
                    </a:schemeClr>
                  </a:outerShdw>
                </a:effectLst>
              </a:rPr>
              <a:t>N</a:t>
            </a:r>
            <a:r>
              <a:rPr lang="zh-CN" altLang="en-US" sz="2400">
                <a:solidFill>
                  <a:schemeClr val="tx1"/>
                </a:solidFill>
                <a:effectLst>
                  <a:outerShdw blurRad="38100" dist="19050" dir="2700000" algn="tl" rotWithShape="0">
                    <a:schemeClr val="dk1">
                      <a:alpha val="40000"/>
                    </a:schemeClr>
                  </a:outerShdw>
                </a:effectLst>
              </a:rPr>
              <a:t>元语法结合起来，对所有的模型进行线性插值。</a:t>
            </a:r>
            <a:endParaRPr lang="zh-CN" altLang="en-US" sz="2400">
              <a:solidFill>
                <a:schemeClr val="tx1"/>
              </a:solidFill>
              <a:effectLst>
                <a:outerShdw blurRad="38100" dist="19050" dir="2700000" algn="tl" rotWithShape="0">
                  <a:schemeClr val="dk1">
                    <a:alpha val="40000"/>
                  </a:schemeClr>
                </a:outerShdw>
              </a:effectLst>
            </a:endParaRPr>
          </a:p>
          <a:p>
            <a:pPr marL="0" indent="0">
              <a:lnSpc>
                <a:spcPct val="190000"/>
              </a:lnSpc>
              <a:buNone/>
            </a:pPr>
            <a:r>
              <a:rPr lang="en-US" altLang="zh-CN" sz="2400">
                <a:solidFill>
                  <a:schemeClr val="tx1"/>
                </a:solidFill>
                <a:effectLst>
                  <a:outerShdw blurRad="38100" dist="19050" dir="2700000" algn="tl" rotWithShape="0">
                    <a:schemeClr val="dk1">
                      <a:alpha val="40000"/>
                    </a:schemeClr>
                  </a:outerShdw>
                </a:effectLst>
              </a:rPr>
              <a:t>	</a:t>
            </a:r>
            <a:r>
              <a:rPr lang="zh-CN" altLang="en-US" sz="2400">
                <a:solidFill>
                  <a:schemeClr val="tx1"/>
                </a:solidFill>
                <a:effectLst>
                  <a:outerShdw blurRad="38100" dist="19050" dir="2700000" algn="tl" rotWithShape="0">
                    <a:schemeClr val="dk1">
                      <a:alpha val="40000"/>
                    </a:schemeClr>
                  </a:outerShdw>
                </a:effectLst>
              </a:rPr>
              <a:t>比如：当我们估计三元语法的概率                         的时候，要把一元、二元、三元语法语法结合在一起，用      来加权。所以有：</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6" name="对象 5">
            <a:hlinkClick r:id="" action="ppaction://ole?verb="/>
          </p:cNvPr>
          <p:cNvGraphicFramePr>
            <a:graphicFrameLocks noChangeAspect="1"/>
          </p:cNvGraphicFramePr>
          <p:nvPr/>
        </p:nvGraphicFramePr>
        <p:xfrm>
          <a:off x="6487795" y="4457065"/>
          <a:ext cx="1920240" cy="442595"/>
        </p:xfrm>
        <a:graphic>
          <a:graphicData uri="http://schemas.openxmlformats.org/presentationml/2006/ole">
            <mc:AlternateContent xmlns:mc="http://schemas.openxmlformats.org/markup-compatibility/2006">
              <mc:Choice xmlns:v="urn:schemas-microsoft-com:vml" Requires="v">
                <p:oleObj spid="_x0000_s6145" name="" r:id="rId1" imgW="990600" imgH="228600" progId="Equation.KSEE3">
                  <p:embed/>
                </p:oleObj>
              </mc:Choice>
              <mc:Fallback>
                <p:oleObj name="" r:id="rId1" imgW="990600" imgH="228600" progId="Equation.KSEE3">
                  <p:embed/>
                  <p:pic>
                    <p:nvPicPr>
                      <p:cNvPr id="0" name="图片 6144"/>
                      <p:cNvPicPr/>
                      <p:nvPr/>
                    </p:nvPicPr>
                    <p:blipFill>
                      <a:blip r:embed="rId2"/>
                      <a:stretch>
                        <a:fillRect/>
                      </a:stretch>
                    </p:blipFill>
                    <p:spPr>
                      <a:xfrm>
                        <a:off x="6487795" y="4457065"/>
                        <a:ext cx="1920240" cy="442595"/>
                      </a:xfrm>
                      <a:prstGeom prst="rect">
                        <a:avLst/>
                      </a:prstGeom>
                    </p:spPr>
                  </p:pic>
                </p:oleObj>
              </mc:Fallback>
            </mc:AlternateContent>
          </a:graphicData>
        </a:graphic>
      </p:graphicFrame>
      <p:graphicFrame>
        <p:nvGraphicFramePr>
          <p:cNvPr id="7" name="对象 6"/>
          <p:cNvGraphicFramePr/>
          <p:nvPr/>
        </p:nvGraphicFramePr>
        <p:xfrm>
          <a:off x="5725795" y="5046345"/>
          <a:ext cx="762000" cy="595630"/>
        </p:xfrm>
        <a:graphic>
          <a:graphicData uri="http://schemas.openxmlformats.org/presentationml/2006/ole">
            <mc:AlternateContent xmlns:mc="http://schemas.openxmlformats.org/markup-compatibility/2006">
              <mc:Choice xmlns:v="urn:schemas-microsoft-com:vml" Requires="v">
                <p:oleObj spid="_x0000_s8" name="" r:id="rId3" imgW="407035" imgH="366395" progId="Equation.KSEE3">
                  <p:embed/>
                </p:oleObj>
              </mc:Choice>
              <mc:Fallback>
                <p:oleObj name="" r:id="rId3" imgW="407035" imgH="366395" progId="Equation.KSEE3">
                  <p:embed/>
                  <p:pic>
                    <p:nvPicPr>
                      <p:cNvPr id="0" name="图片 7"/>
                      <p:cNvPicPr/>
                      <p:nvPr/>
                    </p:nvPicPr>
                    <p:blipFill>
                      <a:blip r:embed="rId4"/>
                      <a:stretch>
                        <a:fillRect/>
                      </a:stretch>
                    </p:blipFill>
                    <p:spPr>
                      <a:xfrm>
                        <a:off x="5725795" y="5046345"/>
                        <a:ext cx="762000" cy="595630"/>
                      </a:xfrm>
                      <a:prstGeom prst="rect">
                        <a:avLst/>
                      </a:prstGeom>
                    </p:spPr>
                  </p:pic>
                </p:oleObj>
              </mc:Fallback>
            </mc:AlternateContent>
          </a:graphicData>
        </a:graphic>
      </p:graphicFrame>
      <p:graphicFrame>
        <p:nvGraphicFramePr>
          <p:cNvPr id="9" name="对象 8"/>
          <p:cNvGraphicFramePr/>
          <p:nvPr/>
        </p:nvGraphicFramePr>
        <p:xfrm>
          <a:off x="6038850" y="3351530"/>
          <a:ext cx="114300" cy="154305"/>
        </p:xfrm>
        <a:graphic>
          <a:graphicData uri="http://schemas.openxmlformats.org/presentationml/2006/ole">
            <mc:AlternateContent xmlns:mc="http://schemas.openxmlformats.org/markup-compatibility/2006">
              <mc:Choice xmlns:v="urn:schemas-microsoft-com:vml" Requires="v">
                <p:oleObj spid="_x0000_s10" name="" r:id="rId5" imgW="139700" imgH="177165" progId="Equation.KSEE3">
                  <p:embed/>
                </p:oleObj>
              </mc:Choice>
              <mc:Fallback>
                <p:oleObj name="" r:id="rId5" imgW="139700" imgH="177165" progId="Equation.KSEE3">
                  <p:embed/>
                  <p:pic>
                    <p:nvPicPr>
                      <p:cNvPr id="0" name="图片 9"/>
                      <p:cNvPicPr/>
                      <p:nvPr/>
                    </p:nvPicPr>
                    <p:blipFill>
                      <a:blip r:embed="rId6"/>
                      <a:stretch>
                        <a:fillRect/>
                      </a:stretch>
                    </p:blipFill>
                    <p:spPr>
                      <a:xfrm>
                        <a:off x="6038850" y="3351530"/>
                        <a:ext cx="114300" cy="154305"/>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sz="2400">
                <a:solidFill>
                  <a:schemeClr val="tx1"/>
                </a:solidFill>
                <a:effectLst>
                  <a:outerShdw blurRad="38100" dist="19050" dir="2700000" algn="tl" rotWithShape="0">
                    <a:schemeClr val="dk1">
                      <a:alpha val="40000"/>
                    </a:schemeClr>
                  </a:outerShdw>
                </a:effectLst>
              </a:rPr>
              <a:t>插值法思想</a:t>
            </a:r>
            <a:endParaRPr lang="zh-CN" altLang="en-US" sz="2400">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sz="2400">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endParaRPr lang="zh-CN" altLang="en-US">
              <a:solidFill>
                <a:schemeClr val="tx1"/>
              </a:solidFill>
              <a:effectLst>
                <a:outerShdw blurRad="38100" dist="19050" dir="2700000" algn="tl" rotWithShape="0">
                  <a:schemeClr val="dk1">
                    <a:alpha val="40000"/>
                  </a:schemeClr>
                </a:outerShdw>
              </a:effectLst>
            </a:endParaRPr>
          </a:p>
          <a:p>
            <a:pPr marL="457200" lvl="1" indent="0">
              <a:lnSpc>
                <a:spcPct val="260000"/>
              </a:lnSpc>
              <a:buNone/>
            </a:pPr>
            <a:r>
              <a:rPr lang="zh-CN" altLang="en-US">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的求法？</a:t>
            </a: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830070" y="3091180"/>
          <a:ext cx="8204835" cy="675640"/>
        </p:xfrm>
        <a:graphic>
          <a:graphicData uri="http://schemas.openxmlformats.org/presentationml/2006/ole">
            <mc:AlternateContent xmlns:mc="http://schemas.openxmlformats.org/markup-compatibility/2006">
              <mc:Choice xmlns:v="urn:schemas-microsoft-com:vml" Requires="v">
                <p:oleObj spid="_x0000_s8193" name="" r:id="rId1" imgW="3848100" imgH="316865" progId="Equation.KSEE3">
                  <p:embed/>
                </p:oleObj>
              </mc:Choice>
              <mc:Fallback>
                <p:oleObj name="" r:id="rId1" imgW="3848100" imgH="316865" progId="Equation.KSEE3">
                  <p:embed/>
                  <p:pic>
                    <p:nvPicPr>
                      <p:cNvPr id="0" name="图片 8192"/>
                      <p:cNvPicPr/>
                      <p:nvPr/>
                    </p:nvPicPr>
                    <p:blipFill>
                      <a:blip r:embed="rId2"/>
                      <a:stretch>
                        <a:fillRect/>
                      </a:stretch>
                    </p:blipFill>
                    <p:spPr>
                      <a:xfrm>
                        <a:off x="1830070" y="3091180"/>
                        <a:ext cx="8204835" cy="6756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823268" y="3257550"/>
          <a:ext cx="545465" cy="342900"/>
        </p:xfrm>
        <a:graphic>
          <a:graphicData uri="http://schemas.openxmlformats.org/presentationml/2006/ole">
            <mc:AlternateContent xmlns:mc="http://schemas.openxmlformats.org/markup-compatibility/2006">
              <mc:Choice xmlns:v="urn:schemas-microsoft-com:vml" Requires="v">
                <p:oleObj spid="_x0000_s8194" name="" r:id="rId3" imgW="545465" imgH="342900" progId="Equation.KSEE3">
                  <p:embed/>
                </p:oleObj>
              </mc:Choice>
              <mc:Fallback>
                <p:oleObj name="" r:id="rId3" imgW="545465" imgH="342900" progId="Equation.KSEE3">
                  <p:embed/>
                  <p:pic>
                    <p:nvPicPr>
                      <p:cNvPr id="0" name="图片 8193"/>
                      <p:cNvPicPr/>
                      <p:nvPr/>
                    </p:nvPicPr>
                    <p:blipFill>
                      <a:blip r:embed="rId4"/>
                      <a:stretch>
                        <a:fillRect/>
                      </a:stretch>
                    </p:blipFill>
                    <p:spPr>
                      <a:xfrm>
                        <a:off x="5823268" y="3257550"/>
                        <a:ext cx="545465" cy="342900"/>
                      </a:xfrm>
                      <a:prstGeom prst="rect">
                        <a:avLst/>
                      </a:prstGeom>
                    </p:spPr>
                  </p:pic>
                </p:oleObj>
              </mc:Fallback>
            </mc:AlternateContent>
          </a:graphicData>
        </a:graphic>
      </p:graphicFrame>
      <p:graphicFrame>
        <p:nvGraphicFramePr>
          <p:cNvPr id="11" name="对象 10"/>
          <p:cNvGraphicFramePr/>
          <p:nvPr/>
        </p:nvGraphicFramePr>
        <p:xfrm>
          <a:off x="1830070" y="4734560"/>
          <a:ext cx="2676525" cy="946150"/>
        </p:xfrm>
        <a:graphic>
          <a:graphicData uri="http://schemas.openxmlformats.org/presentationml/2006/ole">
            <mc:AlternateContent xmlns:mc="http://schemas.openxmlformats.org/markup-compatibility/2006">
              <mc:Choice xmlns:v="urn:schemas-microsoft-com:vml" Requires="v">
                <p:oleObj spid="_x0000_s12" name="" r:id="rId5" imgW="2184400" imgH="1062990" progId="Equation.KSEE3">
                  <p:embed/>
                </p:oleObj>
              </mc:Choice>
              <mc:Fallback>
                <p:oleObj name="" r:id="rId5" imgW="2184400" imgH="1062990" progId="Equation.KSEE3">
                  <p:embed/>
                  <p:pic>
                    <p:nvPicPr>
                      <p:cNvPr id="0" name="图片 11"/>
                      <p:cNvPicPr/>
                      <p:nvPr/>
                    </p:nvPicPr>
                    <p:blipFill>
                      <a:blip r:embed="rId6"/>
                      <a:stretch>
                        <a:fillRect/>
                      </a:stretch>
                    </p:blipFill>
                    <p:spPr>
                      <a:xfrm>
                        <a:off x="1830070" y="4734560"/>
                        <a:ext cx="2676525" cy="9461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6026150" y="3340418"/>
          <a:ext cx="139700" cy="177165"/>
        </p:xfrm>
        <a:graphic>
          <a:graphicData uri="http://schemas.openxmlformats.org/presentationml/2006/ole">
            <mc:AlternateContent xmlns:mc="http://schemas.openxmlformats.org/markup-compatibility/2006">
              <mc:Choice xmlns:v="urn:schemas-microsoft-com:vml" Requires="v">
                <p:oleObj spid="_x0000_s8195" name="" r:id="rId7" imgW="139700" imgH="177165" progId="Equation.KSEE3">
                  <p:embed/>
                </p:oleObj>
              </mc:Choice>
              <mc:Fallback>
                <p:oleObj name="" r:id="rId7" imgW="139700" imgH="177165" progId="Equation.KSEE3">
                  <p:embed/>
                  <p:pic>
                    <p:nvPicPr>
                      <p:cNvPr id="0" name="图片 8194"/>
                      <p:cNvPicPr/>
                      <p:nvPr/>
                    </p:nvPicPr>
                    <p:blipFill>
                      <a:blip r:embed="rId8"/>
                      <a:stretch>
                        <a:fillRect/>
                      </a:stretch>
                    </p:blipFill>
                    <p:spPr>
                      <a:xfrm>
                        <a:off x="6026150" y="3340418"/>
                        <a:ext cx="139700" cy="177165"/>
                      </a:xfrm>
                      <a:prstGeom prst="rect">
                        <a:avLst/>
                      </a:prstGeom>
                    </p:spPr>
                  </p:pic>
                </p:oleObj>
              </mc:Fallback>
            </mc:AlternateContent>
          </a:graphicData>
        </a:graphic>
      </p:graphicFrame>
      <p:graphicFrame>
        <p:nvGraphicFramePr>
          <p:cNvPr id="14" name="对象 13"/>
          <p:cNvGraphicFramePr/>
          <p:nvPr/>
        </p:nvGraphicFramePr>
        <p:xfrm>
          <a:off x="5419725" y="4734560"/>
          <a:ext cx="746125" cy="803275"/>
        </p:xfrm>
        <a:graphic>
          <a:graphicData uri="http://schemas.openxmlformats.org/presentationml/2006/ole">
            <mc:AlternateContent xmlns:mc="http://schemas.openxmlformats.org/markup-compatibility/2006">
              <mc:Choice xmlns:v="urn:schemas-microsoft-com:vml" Requires="v">
                <p:oleObj spid="_x0000_s15" name="" r:id="rId9" imgW="951230" imgH="745490" progId="Equation.KSEE3">
                  <p:embed/>
                </p:oleObj>
              </mc:Choice>
              <mc:Fallback>
                <p:oleObj name="" r:id="rId9" imgW="951230" imgH="745490" progId="Equation.KSEE3">
                  <p:embed/>
                  <p:pic>
                    <p:nvPicPr>
                      <p:cNvPr id="0" name="图片 14"/>
                      <p:cNvPicPr/>
                      <p:nvPr/>
                    </p:nvPicPr>
                    <p:blipFill>
                      <a:blip r:embed="rId10"/>
                      <a:stretch>
                        <a:fillRect/>
                      </a:stretch>
                    </p:blipFill>
                    <p:spPr>
                      <a:xfrm>
                        <a:off x="5419725" y="4734560"/>
                        <a:ext cx="746125" cy="803275"/>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a:solidFill>
                  <a:schemeClr val="tx1"/>
                </a:solidFill>
                <a:effectLst>
                  <a:outerShdw blurRad="38100" dist="19050" dir="2700000" algn="tl" rotWithShape="0">
                    <a:schemeClr val="dk1">
                      <a:alpha val="40000"/>
                    </a:schemeClr>
                  </a:outerShdw>
                </a:effectLst>
              </a:rPr>
              <a:t>回退法  </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又叫做</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其基本思想是当一个n元对的出现次数足够大时，用最大似然估计方法估计其概率；当n元对的出现次数不够大时，采用Good-Turing估计对其平滑，将其部分概率折扣给未出现的n元对；当n元对的出现次数为0时，模型回退到低元模型。</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zh-CN" altLang="en-US">
                <a:solidFill>
                  <a:schemeClr val="tx1"/>
                </a:solidFill>
                <a:effectLst>
                  <a:outerShdw blurRad="38100" dist="19050" dir="2700000" algn="tl" rotWithShape="0">
                    <a:schemeClr val="dk1">
                      <a:alpha val="40000"/>
                    </a:schemeClr>
                  </a:outerShdw>
                </a:effectLst>
              </a:rPr>
              <a:t>回退法  </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又叫做</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我们有一些更好的算法，其中之一是回退</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元语法模型。</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在使用</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回退的</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元语法模型中</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定义：在使用</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回退的</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元语法模型中，如果我们需要的</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元语法有零计数，我们就采用回退到</a:t>
            </a:r>
            <a:r>
              <a:rPr lang="en-US" altLang="zh-CN">
                <a:solidFill>
                  <a:schemeClr val="tx1"/>
                </a:solidFill>
                <a:effectLst>
                  <a:outerShdw blurRad="38100" dist="19050" dir="2700000" algn="tl" rotWithShape="0">
                    <a:schemeClr val="dk1">
                      <a:alpha val="40000"/>
                    </a:schemeClr>
                  </a:outerShdw>
                </a:effectLst>
              </a:rPr>
              <a:t>(N-1)</a:t>
            </a:r>
            <a:r>
              <a:rPr lang="zh-CN" altLang="en-US">
                <a:solidFill>
                  <a:schemeClr val="tx1"/>
                </a:solidFill>
                <a:effectLst>
                  <a:outerShdw blurRad="38100" dist="19050" dir="2700000" algn="tl" rotWithShape="0">
                    <a:schemeClr val="dk1">
                      <a:alpha val="40000"/>
                    </a:schemeClr>
                  </a:outerShdw>
                </a:effectLst>
              </a:rPr>
              <a:t>元语法的方法来近似的计算他。我们不断的回退，直到达到具有计数的历史为止。</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227455" y="3190240"/>
          <a:ext cx="10464165" cy="1622425"/>
        </p:xfrm>
        <a:graphic>
          <a:graphicData uri="http://schemas.openxmlformats.org/presentationml/2006/ole">
            <mc:AlternateContent xmlns:mc="http://schemas.openxmlformats.org/markup-compatibility/2006">
              <mc:Choice xmlns:v="urn:schemas-microsoft-com:vml" Requires="v">
                <p:oleObj spid="_x0000_s5121" name="" r:id="rId1" imgW="3276600" imgH="508000" progId="Equation.KSEE3">
                  <p:embed/>
                </p:oleObj>
              </mc:Choice>
              <mc:Fallback>
                <p:oleObj name="" r:id="rId1" imgW="3276600" imgH="508000" progId="Equation.KSEE3">
                  <p:embed/>
                  <p:pic>
                    <p:nvPicPr>
                      <p:cNvPr id="0" name="图片 5120"/>
                      <p:cNvPicPr/>
                      <p:nvPr/>
                    </p:nvPicPr>
                    <p:blipFill>
                      <a:blip r:embed="rId2"/>
                      <a:stretch>
                        <a:fillRect/>
                      </a:stretch>
                    </p:blipFill>
                    <p:spPr>
                      <a:xfrm>
                        <a:off x="1227455" y="3190240"/>
                        <a:ext cx="10464165" cy="1622425"/>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227455" y="3190240"/>
          <a:ext cx="10464165" cy="1622425"/>
        </p:xfrm>
        <a:graphic>
          <a:graphicData uri="http://schemas.openxmlformats.org/presentationml/2006/ole">
            <mc:AlternateContent xmlns:mc="http://schemas.openxmlformats.org/markup-compatibility/2006">
              <mc:Choice xmlns:v="urn:schemas-microsoft-com:vml" Requires="v">
                <p:oleObj spid="_x0000_s5121" name="" r:id="rId1" imgW="3276600" imgH="508000" progId="Equation.KSEE3">
                  <p:embed/>
                </p:oleObj>
              </mc:Choice>
              <mc:Fallback>
                <p:oleObj name="" r:id="rId1" imgW="3276600" imgH="508000" progId="Equation.KSEE3">
                  <p:embed/>
                  <p:pic>
                    <p:nvPicPr>
                      <p:cNvPr id="0" name="图片 5120"/>
                      <p:cNvPicPr/>
                      <p:nvPr/>
                    </p:nvPicPr>
                    <p:blipFill>
                      <a:blip r:embed="rId2"/>
                      <a:stretch>
                        <a:fillRect/>
                      </a:stretch>
                    </p:blipFill>
                    <p:spPr>
                      <a:xfrm>
                        <a:off x="1227455" y="3190240"/>
                        <a:ext cx="10464165" cy="1622425"/>
                      </a:xfrm>
                      <a:prstGeom prst="rect">
                        <a:avLst/>
                      </a:prstGeom>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上式说明，</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元语法的回退概率，仅当我们在前面看到了这个</a:t>
            </a:r>
            <a:r>
              <a:rPr lang="en-US" altLang="zh-CN">
                <a:solidFill>
                  <a:schemeClr val="tx1"/>
                </a:solidFill>
                <a:effectLst>
                  <a:outerShdw blurRad="38100" dist="19050" dir="2700000" algn="tl" rotWithShape="0">
                    <a:schemeClr val="dk1">
                      <a:alpha val="40000"/>
                    </a:schemeClr>
                  </a:outerShdw>
                </a:effectLst>
              </a:rPr>
              <a:t>N</a:t>
            </a:r>
            <a:r>
              <a:rPr lang="zh-CN" altLang="en-US">
                <a:solidFill>
                  <a:schemeClr val="tx1"/>
                </a:solidFill>
                <a:effectLst>
                  <a:outerShdw blurRad="38100" dist="19050" dir="2700000" algn="tl" rotWithShape="0">
                    <a:schemeClr val="dk1">
                      <a:alpha val="40000"/>
                    </a:schemeClr>
                  </a:outerShdw>
                </a:effectLst>
              </a:rPr>
              <a:t>元语法的时候</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也就是如果我们有非零的计数的时候</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，才依赖于打折概率      ，否则我们要递归的回到历史较短的</a:t>
            </a:r>
            <a:r>
              <a:rPr lang="en-US" altLang="zh-CN">
                <a:solidFill>
                  <a:schemeClr val="tx1"/>
                </a:solidFill>
                <a:effectLst>
                  <a:outerShdw blurRad="38100" dist="19050" dir="2700000" algn="tl" rotWithShape="0">
                    <a:schemeClr val="dk1">
                      <a:alpha val="40000"/>
                    </a:schemeClr>
                  </a:outerShdw>
                </a:effectLst>
              </a:rPr>
              <a:t>(N-1)</a:t>
            </a:r>
            <a:r>
              <a:rPr lang="zh-CN" altLang="en-US">
                <a:solidFill>
                  <a:schemeClr val="tx1"/>
                </a:solidFill>
                <a:effectLst>
                  <a:outerShdw blurRad="38100" dist="19050" dir="2700000" algn="tl" rotWithShape="0">
                    <a:schemeClr val="dk1">
                      <a:alpha val="40000"/>
                    </a:schemeClr>
                  </a:outerShdw>
                </a:effectLst>
              </a:rPr>
              <a:t>元语法的</a:t>
            </a: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概率。</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1776730" y="3790950"/>
          <a:ext cx="391160" cy="420370"/>
        </p:xfrm>
        <a:graphic>
          <a:graphicData uri="http://schemas.openxmlformats.org/presentationml/2006/ole">
            <mc:AlternateContent xmlns:mc="http://schemas.openxmlformats.org/markup-compatibility/2006">
              <mc:Choice xmlns:v="urn:schemas-microsoft-com:vml" Requires="v">
                <p:oleObj spid="_x0000_s6145" name="" r:id="rId1" imgW="177165" imgH="190500" progId="Equation.KSEE3">
                  <p:embed/>
                </p:oleObj>
              </mc:Choice>
              <mc:Fallback>
                <p:oleObj name="" r:id="rId1" imgW="177165" imgH="190500" progId="Equation.KSEE3">
                  <p:embed/>
                  <p:pic>
                    <p:nvPicPr>
                      <p:cNvPr id="0" name="图片 6144"/>
                      <p:cNvPicPr/>
                      <p:nvPr/>
                    </p:nvPicPr>
                    <p:blipFill>
                      <a:blip r:embed="rId2"/>
                      <a:stretch>
                        <a:fillRect/>
                      </a:stretch>
                    </p:blipFill>
                    <p:spPr>
                      <a:xfrm>
                        <a:off x="1776730" y="3790950"/>
                        <a:ext cx="391160" cy="420370"/>
                      </a:xfrm>
                      <a:prstGeom prst="rect">
                        <a:avLst/>
                      </a:prstGeom>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例：介绍三元语法的回退法。</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三个单词的顺序为</a:t>
            </a:r>
            <a:r>
              <a:rPr lang="en-US" altLang="zh-CN">
                <a:solidFill>
                  <a:schemeClr val="tx1"/>
                </a:solidFill>
                <a:effectLst>
                  <a:outerShdw blurRad="38100" dist="19050" dir="2700000" algn="tl" rotWithShape="0">
                    <a:schemeClr val="dk1">
                      <a:alpha val="40000"/>
                    </a:schemeClr>
                  </a:outerShdw>
                </a:effectLst>
              </a:rPr>
              <a:t>x,y,z)</a:t>
            </a:r>
            <a:r>
              <a:rPr lang="zh-CN" altLang="en-US">
                <a:solidFill>
                  <a:schemeClr val="tx1"/>
                </a:solidFill>
                <a:effectLst>
                  <a:outerShdw blurRad="38100" dist="19050" dir="2700000" algn="tl" rotWithShape="0">
                    <a:schemeClr val="dk1">
                      <a:alpha val="40000"/>
                    </a:schemeClr>
                  </a:outerShdw>
                </a:effectLst>
              </a:rPr>
              <a:t>。则有</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4" name="对象 3">
            <a:hlinkClick r:id="" action="ppaction://ole?verb="/>
          </p:cNvPr>
          <p:cNvGraphicFramePr>
            <a:graphicFrameLocks noChangeAspect="1"/>
          </p:cNvGraphicFramePr>
          <p:nvPr/>
        </p:nvGraphicFramePr>
        <p:xfrm>
          <a:off x="1960245" y="3203575"/>
          <a:ext cx="8881745" cy="2279650"/>
        </p:xfrm>
        <a:graphic>
          <a:graphicData uri="http://schemas.openxmlformats.org/presentationml/2006/ole">
            <mc:AlternateContent xmlns:mc="http://schemas.openxmlformats.org/markup-compatibility/2006">
              <mc:Choice xmlns:v="urn:schemas-microsoft-com:vml" Requires="v">
                <p:oleObj spid="_x0000_s7169" name="" r:id="rId1" imgW="2870200" imgH="736600" progId="Equation.KSEE3">
                  <p:embed/>
                </p:oleObj>
              </mc:Choice>
              <mc:Fallback>
                <p:oleObj name="" r:id="rId1" imgW="2870200" imgH="736600" progId="Equation.KSEE3">
                  <p:embed/>
                  <p:pic>
                    <p:nvPicPr>
                      <p:cNvPr id="0" name="图片 7168"/>
                      <p:cNvPicPr/>
                      <p:nvPr/>
                    </p:nvPicPr>
                    <p:blipFill>
                      <a:blip r:embed="rId2"/>
                      <a:stretch>
                        <a:fillRect/>
                      </a:stretch>
                    </p:blipFill>
                    <p:spPr>
                      <a:xfrm>
                        <a:off x="1960245" y="3203575"/>
                        <a:ext cx="8881745" cy="2279650"/>
                      </a:xfrm>
                      <a:prstGeom prst="rect">
                        <a:avLst/>
                      </a:prstGeom>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marL="0" indent="0">
              <a:lnSpc>
                <a:spcPct val="190000"/>
              </a:lnSpc>
              <a:buNone/>
            </a:pP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其中：</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a:t>
            </a: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5" name="对象 4">
            <a:hlinkClick r:id="" action="ppaction://ole?verb="/>
          </p:cNvPr>
          <p:cNvGraphicFramePr>
            <a:graphicFrameLocks noChangeAspect="1"/>
          </p:cNvGraphicFramePr>
          <p:nvPr/>
        </p:nvGraphicFramePr>
        <p:xfrm>
          <a:off x="2618740" y="3146425"/>
          <a:ext cx="6866255" cy="1578610"/>
        </p:xfrm>
        <a:graphic>
          <a:graphicData uri="http://schemas.openxmlformats.org/presentationml/2006/ole">
            <mc:AlternateContent xmlns:mc="http://schemas.openxmlformats.org/markup-compatibility/2006">
              <mc:Choice xmlns:v="urn:schemas-microsoft-com:vml" Requires="v">
                <p:oleObj spid="_x0000_s8193" name="" r:id="rId1" imgW="2209800" imgH="508000" progId="Equation.KSEE3">
                  <p:embed/>
                </p:oleObj>
              </mc:Choice>
              <mc:Fallback>
                <p:oleObj name="" r:id="rId1" imgW="2209800" imgH="508000" progId="Equation.KSEE3">
                  <p:embed/>
                  <p:pic>
                    <p:nvPicPr>
                      <p:cNvPr id="0" name="图片 8192"/>
                      <p:cNvPicPr/>
                      <p:nvPr/>
                    </p:nvPicPr>
                    <p:blipFill>
                      <a:blip r:embed="rId2"/>
                      <a:stretch>
                        <a:fillRect/>
                      </a:stretch>
                    </p:blipFill>
                    <p:spPr>
                      <a:xfrm>
                        <a:off x="2618740" y="3146425"/>
                        <a:ext cx="6866255" cy="157861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一、语言模型概念</a:t>
            </a:r>
            <a:endParaRPr lang="zh-CN" altLang="en-US"/>
          </a:p>
        </p:txBody>
      </p:sp>
      <p:sp>
        <p:nvSpPr>
          <p:cNvPr id="3" name="内容占位符 2"/>
          <p:cNvSpPr>
            <a:spLocks noGrp="1"/>
          </p:cNvSpPr>
          <p:nvPr>
            <p:ph idx="1"/>
          </p:nvPr>
        </p:nvSpPr>
        <p:spPr/>
        <p:txBody>
          <a:bodyPr>
            <a:normAutofit fontScale="90000"/>
          </a:bodyPr>
          <a:p>
            <a:pPr>
              <a:lnSpc>
                <a:spcPct val="240000"/>
              </a:lnSpc>
            </a:pPr>
            <a:r>
              <a:rPr lang="zh-CN" altLang="en-US" sz="3200">
                <a:solidFill>
                  <a:schemeClr val="tx1"/>
                </a:solidFill>
                <a:effectLst>
                  <a:outerShdw blurRad="38100" dist="19050" dir="2700000" algn="tl" rotWithShape="0">
                    <a:schemeClr val="dk1">
                      <a:alpha val="40000"/>
                    </a:schemeClr>
                  </a:outerShdw>
                </a:effectLst>
              </a:rPr>
              <a:t>什么是语言模型</a:t>
            </a:r>
            <a:endParaRPr lang="zh-CN" altLang="en-US" sz="3200">
              <a:solidFill>
                <a:schemeClr val="tx1"/>
              </a:solidFill>
              <a:effectLst>
                <a:outerShdw blurRad="38100" dist="19050" dir="2700000" algn="tl" rotWithShape="0">
                  <a:schemeClr val="dk1">
                    <a:alpha val="40000"/>
                  </a:schemeClr>
                </a:outerShdw>
              </a:effectLst>
            </a:endParaRPr>
          </a:p>
          <a:p>
            <a:pPr marL="0" indent="0">
              <a:lnSpc>
                <a:spcPct val="240000"/>
              </a:lnSpc>
              <a:buNone/>
            </a:pPr>
            <a:r>
              <a:rPr lang="en-US" altLang="zh-CN"/>
              <a:t>	</a:t>
            </a:r>
            <a:r>
              <a:rPr lang="zh-CN" altLang="en-US"/>
              <a:t>语言模型是针对某种语言所建立的概率模型，目的是建立一个能够描述给定词序列在语言中出现的</a:t>
            </a:r>
            <a:r>
              <a:rPr lang="zh-CN" altLang="en-US" b="1">
                <a:solidFill>
                  <a:srgbClr val="FF0000"/>
                </a:solidFill>
              </a:rPr>
              <a:t>概率分布</a:t>
            </a:r>
            <a:r>
              <a:rPr lang="zh-CN" altLang="en-US"/>
              <a:t>。即</a:t>
            </a:r>
            <a:endParaRPr lang="en-US" altLang="zh-CN"/>
          </a:p>
          <a:p>
            <a:pPr marL="0" indent="0">
              <a:lnSpc>
                <a:spcPct val="210000"/>
              </a:lnSpc>
              <a:buNone/>
            </a:pPr>
            <a:r>
              <a:rPr lang="en-US" altLang="zh-CN"/>
              <a:t>      </a:t>
            </a:r>
            <a:endParaRPr lang="zh-CN" altLang="en-US"/>
          </a:p>
        </p:txBody>
      </p:sp>
      <p:graphicFrame>
        <p:nvGraphicFramePr>
          <p:cNvPr id="7" name="对象 6">
            <a:hlinkClick r:id="" action="ppaction://ole?verb="/>
          </p:cNvPr>
          <p:cNvGraphicFramePr>
            <a:graphicFrameLocks noChangeAspect="1"/>
          </p:cNvGraphicFramePr>
          <p:nvPr/>
        </p:nvGraphicFramePr>
        <p:xfrm>
          <a:off x="3467735" y="4967605"/>
          <a:ext cx="3977640" cy="1022985"/>
        </p:xfrm>
        <a:graphic>
          <a:graphicData uri="http://schemas.openxmlformats.org/presentationml/2006/ole">
            <mc:AlternateContent xmlns:mc="http://schemas.openxmlformats.org/markup-compatibility/2006">
              <mc:Choice xmlns:v="urn:schemas-microsoft-com:vml" Requires="v">
                <p:oleObj spid="_x0000_s1026" name="" r:id="rId1" imgW="889000" imgH="228600" progId="Equation.KSEE3">
                  <p:embed/>
                </p:oleObj>
              </mc:Choice>
              <mc:Fallback>
                <p:oleObj name="" r:id="rId1" imgW="889000" imgH="228600" progId="Equation.KSEE3">
                  <p:embed/>
                  <p:pic>
                    <p:nvPicPr>
                      <p:cNvPr id="0" name="图片 1025"/>
                      <p:cNvPicPr/>
                      <p:nvPr/>
                    </p:nvPicPr>
                    <p:blipFill>
                      <a:blip r:embed="rId2"/>
                      <a:stretch>
                        <a:fillRect/>
                      </a:stretch>
                    </p:blipFill>
                    <p:spPr>
                      <a:xfrm>
                        <a:off x="3467735" y="4967605"/>
                        <a:ext cx="3977640" cy="1022985"/>
                      </a:xfrm>
                      <a:prstGeom prst="rect">
                        <a:avLst/>
                      </a:prstGeom>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N-gram</a:t>
            </a:r>
            <a:r>
              <a:rPr lang="zh-CN" altLang="en-US"/>
              <a:t>语言模型</a:t>
            </a:r>
            <a:endParaRPr lang="zh-CN" altLang="en-US"/>
          </a:p>
        </p:txBody>
      </p:sp>
      <p:sp>
        <p:nvSpPr>
          <p:cNvPr id="3" name="内容占位符 2"/>
          <p:cNvSpPr>
            <a:spLocks noGrp="1"/>
          </p:cNvSpPr>
          <p:nvPr>
            <p:ph idx="1"/>
          </p:nvPr>
        </p:nvSpPr>
        <p:spPr/>
        <p:txBody>
          <a:bodyPr>
            <a:normAutofit/>
          </a:bodyPr>
          <a:p>
            <a:pPr>
              <a:lnSpc>
                <a:spcPct val="190000"/>
              </a:lnSpc>
            </a:pPr>
            <a:r>
              <a:rPr lang="en-US" altLang="zh-CN">
                <a:solidFill>
                  <a:schemeClr val="tx1"/>
                </a:solidFill>
                <a:effectLst>
                  <a:outerShdw blurRad="38100" dist="19050" dir="2700000" algn="tl" rotWithShape="0">
                    <a:schemeClr val="dk1">
                      <a:alpha val="40000"/>
                    </a:schemeClr>
                  </a:outerShdw>
                </a:effectLst>
              </a:rPr>
              <a:t>Kats</a:t>
            </a:r>
            <a:r>
              <a:rPr lang="zh-CN" altLang="en-US">
                <a:solidFill>
                  <a:schemeClr val="tx1"/>
                </a:solidFill>
                <a:effectLst>
                  <a:outerShdw blurRad="38100" dist="19050" dir="2700000" algn="tl" rotWithShape="0">
                    <a:schemeClr val="dk1">
                      <a:alpha val="40000"/>
                    </a:schemeClr>
                  </a:outerShdw>
                </a:effectLst>
              </a:rPr>
              <a:t>回退法</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r>
              <a:rPr lang="zh-CN" altLang="en-US">
                <a:solidFill>
                  <a:schemeClr val="tx1"/>
                </a:solidFill>
                <a:effectLst>
                  <a:outerShdw blurRad="38100" dist="19050" dir="2700000" algn="tl" rotWithShape="0">
                    <a:schemeClr val="dk1">
                      <a:alpha val="40000"/>
                    </a:schemeClr>
                  </a:outerShdw>
                </a:effectLst>
              </a:rPr>
              <a:t>                                          求法？       </a:t>
            </a:r>
            <a:endParaRPr lang="zh-CN" altLang="en-US">
              <a:solidFill>
                <a:schemeClr val="tx1"/>
              </a:solidFill>
              <a:effectLst>
                <a:outerShdw blurRad="38100" dist="19050" dir="2700000" algn="tl" rotWithShape="0">
                  <a:schemeClr val="dk1">
                    <a:alpha val="40000"/>
                  </a:schemeClr>
                </a:outerShdw>
              </a:effectLst>
            </a:endParaRPr>
          </a:p>
          <a:p>
            <a:pPr marL="0" indent="0">
              <a:lnSpc>
                <a:spcPct val="190000"/>
              </a:lnSpc>
              <a:buNone/>
            </a:pPr>
            <a:endParaRPr lang="zh-CN" altLang="en-US">
              <a:solidFill>
                <a:schemeClr val="tx1"/>
              </a:solidFill>
              <a:effectLst>
                <a:outerShdw blurRad="38100" dist="19050" dir="2700000" algn="tl" rotWithShape="0">
                  <a:schemeClr val="dk1">
                    <a:alpha val="40000"/>
                  </a:schemeClr>
                </a:outerShdw>
              </a:effectLst>
            </a:endParaRPr>
          </a:p>
        </p:txBody>
      </p:sp>
      <p:graphicFrame>
        <p:nvGraphicFramePr>
          <p:cNvPr id="6" name="对象 5">
            <a:hlinkClick r:id="" action="ppaction://ole?verb="/>
          </p:cNvPr>
          <p:cNvGraphicFramePr>
            <a:graphicFrameLocks noChangeAspect="1"/>
          </p:cNvGraphicFramePr>
          <p:nvPr/>
        </p:nvGraphicFramePr>
        <p:xfrm>
          <a:off x="3314065" y="2970530"/>
          <a:ext cx="1390650" cy="674370"/>
        </p:xfrm>
        <a:graphic>
          <a:graphicData uri="http://schemas.openxmlformats.org/presentationml/2006/ole">
            <mc:AlternateContent xmlns:mc="http://schemas.openxmlformats.org/markup-compatibility/2006">
              <mc:Choice xmlns:v="urn:schemas-microsoft-com:vml" Requires="v">
                <p:oleObj spid="_x0000_s9218" name="" r:id="rId1" imgW="419100" imgH="203200" progId="Equation.KSEE3">
                  <p:embed/>
                </p:oleObj>
              </mc:Choice>
              <mc:Fallback>
                <p:oleObj name="" r:id="rId1" imgW="419100" imgH="203200" progId="Equation.KSEE3">
                  <p:embed/>
                  <p:pic>
                    <p:nvPicPr>
                      <p:cNvPr id="0" name="图片 9217"/>
                      <p:cNvPicPr/>
                      <p:nvPr/>
                    </p:nvPicPr>
                    <p:blipFill>
                      <a:blip r:embed="rId2"/>
                      <a:stretch>
                        <a:fillRect/>
                      </a:stretch>
                    </p:blipFill>
                    <p:spPr>
                      <a:xfrm>
                        <a:off x="3314065" y="2970530"/>
                        <a:ext cx="1390650" cy="674370"/>
                      </a:xfrm>
                      <a:prstGeom prst="rect">
                        <a:avLst/>
                      </a:prstGeom>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210000"/>
              </a:lnSpc>
            </a:pPr>
            <a:r>
              <a:rPr lang="en-US" altLang="zh-CN"/>
              <a:t>Word2Vec                              </a:t>
            </a:r>
            <a:endParaRPr lang="en-US" altLang="zh-CN"/>
          </a:p>
          <a:p>
            <a:pPr>
              <a:lnSpc>
                <a:spcPct val="210000"/>
              </a:lnSpc>
            </a:pPr>
            <a:r>
              <a:rPr lang="en-US" altLang="zh-CN"/>
              <a:t>Glove                                    </a:t>
            </a:r>
            <a:endParaRPr lang="en-US" altLang="zh-CN"/>
          </a:p>
          <a:p>
            <a:pPr>
              <a:lnSpc>
                <a:spcPct val="210000"/>
              </a:lnSpc>
            </a:pPr>
            <a:r>
              <a:rPr lang="en-US" altLang="zh-CN"/>
              <a:t>FastText   </a:t>
            </a:r>
            <a:endParaRPr lang="en-US" altLang="zh-CN"/>
          </a:p>
          <a:p>
            <a:pPr>
              <a:lnSpc>
                <a:spcPct val="210000"/>
              </a:lnSpc>
            </a:pPr>
            <a:r>
              <a:rPr lang="en-US" altLang="zh-CN"/>
              <a:t>ELMo</a:t>
            </a:r>
            <a:endParaRPr lang="en-US" altLang="zh-CN"/>
          </a:p>
          <a:p>
            <a:endParaRPr lang="en-US" altLang="zh-CN"/>
          </a:p>
        </p:txBody>
      </p:sp>
      <p:pic>
        <p:nvPicPr>
          <p:cNvPr id="4" name="图片 3" descr="~}KX[W`L}{4SNA9B(%F`ASE"/>
          <p:cNvPicPr>
            <a:picLocks noChangeAspect="1"/>
          </p:cNvPicPr>
          <p:nvPr/>
        </p:nvPicPr>
        <p:blipFill>
          <a:blip r:embed="rId1"/>
          <a:stretch>
            <a:fillRect/>
          </a:stretch>
        </p:blipFill>
        <p:spPr>
          <a:xfrm>
            <a:off x="3782060" y="3559810"/>
            <a:ext cx="2271395" cy="774065"/>
          </a:xfrm>
          <a:prstGeom prst="rect">
            <a:avLst/>
          </a:prstGeom>
        </p:spPr>
      </p:pic>
      <p:pic>
        <p:nvPicPr>
          <p:cNvPr id="5" name="图片 4" descr="%A(6LG68EWD4BCS)0$~KIBN"/>
          <p:cNvPicPr>
            <a:picLocks noChangeAspect="1"/>
          </p:cNvPicPr>
          <p:nvPr/>
        </p:nvPicPr>
        <p:blipFill>
          <a:blip r:embed="rId2"/>
          <a:stretch>
            <a:fillRect/>
          </a:stretch>
        </p:blipFill>
        <p:spPr>
          <a:xfrm>
            <a:off x="6711950" y="2375535"/>
            <a:ext cx="2987675" cy="314261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r>
              <a:rPr lang="en-US" altLang="zh-CN"/>
              <a:t>(NNLM)</a:t>
            </a:r>
            <a:endParaRPr lang="en-US" altLang="zh-CN"/>
          </a:p>
        </p:txBody>
      </p:sp>
      <p:sp>
        <p:nvSpPr>
          <p:cNvPr id="3" name="内容占位符 2"/>
          <p:cNvSpPr>
            <a:spLocks noGrp="1"/>
          </p:cNvSpPr>
          <p:nvPr>
            <p:ph idx="1"/>
          </p:nvPr>
        </p:nvSpPr>
        <p:spPr/>
        <p:txBody>
          <a:bodyPr/>
          <a:p>
            <a:pPr marL="0" indent="0">
              <a:lnSpc>
                <a:spcPct val="170000"/>
              </a:lnSpc>
              <a:buNone/>
            </a:pPr>
            <a:r>
              <a:rPr lang="en-US" altLang="zh-CN"/>
              <a:t>	该模型由Bengio在2001年提出，这是最经典的神经网络语言模型，后面的模型都是基于此进行改造的，该模型网络结构如下图所示：</a:t>
            </a:r>
            <a:endParaRPr lang="en-US" altLang="zh-CN"/>
          </a:p>
          <a:p>
            <a:pPr marL="0" indent="0">
              <a:buNone/>
            </a:pPr>
            <a:r>
              <a:rPr lang="en-US" altLang="zh-CN"/>
              <a:t>	</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r>
              <a:rPr lang="en-US" altLang="zh-CN"/>
              <a:t>(NNLM)</a:t>
            </a:r>
            <a:endParaRPr lang="en-US" altLang="zh-CN"/>
          </a:p>
        </p:txBody>
      </p:sp>
      <p:sp>
        <p:nvSpPr>
          <p:cNvPr id="3" name="内容占位符 2"/>
          <p:cNvSpPr>
            <a:spLocks noGrp="1"/>
          </p:cNvSpPr>
          <p:nvPr>
            <p:ph idx="1"/>
          </p:nvPr>
        </p:nvSpPr>
        <p:spPr/>
        <p:txBody>
          <a:bodyPr/>
          <a:p>
            <a:pPr marL="0" indent="0">
              <a:lnSpc>
                <a:spcPct val="170000"/>
              </a:lnSpc>
              <a:buNone/>
            </a:pPr>
            <a:r>
              <a:rPr lang="en-US" altLang="zh-CN"/>
              <a:t>	</a:t>
            </a:r>
            <a:endParaRPr lang="en-US" altLang="zh-CN"/>
          </a:p>
          <a:p>
            <a:pPr marL="0" indent="0">
              <a:buNone/>
            </a:pPr>
            <a:r>
              <a:rPr lang="en-US" altLang="zh-CN"/>
              <a:t>	</a:t>
            </a:r>
            <a:endParaRPr lang="en-US" altLang="zh-CN"/>
          </a:p>
        </p:txBody>
      </p:sp>
      <p:pic>
        <p:nvPicPr>
          <p:cNvPr id="4" name="图片 3"/>
          <p:cNvPicPr>
            <a:picLocks noChangeAspect="1"/>
          </p:cNvPicPr>
          <p:nvPr/>
        </p:nvPicPr>
        <p:blipFill>
          <a:blip r:embed="rId1"/>
          <a:stretch>
            <a:fillRect/>
          </a:stretch>
        </p:blipFill>
        <p:spPr>
          <a:xfrm>
            <a:off x="3204210" y="1391285"/>
            <a:ext cx="5784215" cy="522097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r>
              <a:rPr lang="en-US" altLang="zh-CN"/>
              <a:t>(NNLM)</a:t>
            </a:r>
            <a:endParaRPr lang="en-US" altLang="zh-CN"/>
          </a:p>
        </p:txBody>
      </p:sp>
      <p:sp>
        <p:nvSpPr>
          <p:cNvPr id="3" name="内容占位符 2"/>
          <p:cNvSpPr>
            <a:spLocks noGrp="1"/>
          </p:cNvSpPr>
          <p:nvPr>
            <p:ph idx="1"/>
          </p:nvPr>
        </p:nvSpPr>
        <p:spPr/>
        <p:txBody>
          <a:bodyPr>
            <a:normAutofit/>
          </a:bodyPr>
          <a:p>
            <a:pPr marL="0" indent="0">
              <a:lnSpc>
                <a:spcPct val="170000"/>
              </a:lnSpc>
              <a:buNone/>
            </a:pPr>
            <a:r>
              <a:rPr lang="en-US" altLang="zh-CN"/>
              <a:t>	整个网络分为两部分，第一部分是利用词特征矩阵C获得词的分布式表示（即词嵌入）。第二部分是将表示context的n个词的词嵌入拼接起来，通过一个隐藏层和一个输出层，最后通过softmax输出当前的p(wt|context)(当前上下文语义的概率分布，最大化要预测的那个词的概率，就可以训练此模型)。</a:t>
            </a:r>
            <a:endParaRPr lang="en-US" altLang="zh-CN"/>
          </a:p>
          <a:p>
            <a:pPr marL="0" indent="0">
              <a:buNone/>
            </a:pPr>
            <a:r>
              <a:rPr lang="en-US" altLang="zh-CN"/>
              <a:t>	</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normAutofit fontScale="80000"/>
          </a:bodyPr>
          <a:p>
            <a:pPr marL="0" indent="0">
              <a:lnSpc>
                <a:spcPct val="120000"/>
              </a:lnSpc>
              <a:buNone/>
            </a:pPr>
            <a:r>
              <a:rPr lang="zh-CN" altLang="en-US"/>
              <a:t>词向量</a:t>
            </a:r>
            <a:endParaRPr lang="zh-CN" altLang="en-US"/>
          </a:p>
          <a:p>
            <a:pPr eaLnBrk="1" hangingPunct="1"/>
            <a:r>
              <a:rPr lang="zh-CN" altLang="en-US" sz="2800" dirty="0">
                <a:sym typeface="+mn-ea"/>
              </a:rPr>
              <a:t>自然语言中的词语在机器学习中表示符号</a:t>
            </a:r>
            <a:endParaRPr lang="zh-CN" altLang="en-US" sz="2800" dirty="0"/>
          </a:p>
          <a:p>
            <a:pPr lvl="1" eaLnBrk="1" hangingPunct="1"/>
            <a:r>
              <a:rPr lang="zh-CN" altLang="en-US" sz="2800" dirty="0">
                <a:sym typeface="+mn-ea"/>
              </a:rPr>
              <a:t>One-hot Representation   </a:t>
            </a:r>
            <a:r>
              <a:rPr lang="en-US" altLang="zh-CN" sz="2800" dirty="0">
                <a:sym typeface="+mn-ea"/>
              </a:rPr>
              <a:t>(</a:t>
            </a:r>
            <a:r>
              <a:rPr lang="zh-CN" altLang="en-US" sz="2800" dirty="0">
                <a:sym typeface="+mn-ea"/>
              </a:rPr>
              <a:t>独热向量</a:t>
            </a:r>
            <a:r>
              <a:rPr lang="en-US" altLang="zh-CN" sz="2800" dirty="0">
                <a:sym typeface="+mn-ea"/>
              </a:rPr>
              <a:t>)</a:t>
            </a:r>
            <a:endParaRPr lang="zh-CN" altLang="en-US" sz="2800" dirty="0"/>
          </a:p>
          <a:p>
            <a:pPr lvl="1" eaLnBrk="1" hangingPunct="1">
              <a:buNone/>
            </a:pPr>
            <a:r>
              <a:rPr lang="zh-CN" altLang="en-US" sz="2800" dirty="0">
                <a:sym typeface="+mn-ea"/>
              </a:rPr>
              <a:t>例如：</a:t>
            </a:r>
            <a:endParaRPr lang="zh-CN" altLang="en-US" sz="2800" dirty="0"/>
          </a:p>
          <a:p>
            <a:pPr lvl="2" eaLnBrk="1" hangingPunct="1"/>
            <a:r>
              <a:rPr lang="zh-CN" altLang="en-US" sz="2800" dirty="0">
                <a:sym typeface="+mn-ea"/>
              </a:rPr>
              <a:t>“话筒”表示为 [0 0 0 1 0 0 0 0 0 0 0 0 0 0 0 0 ...]</a:t>
            </a:r>
            <a:endParaRPr lang="zh-CN" altLang="en-US" sz="2800" dirty="0"/>
          </a:p>
          <a:p>
            <a:pPr lvl="2" eaLnBrk="1" hangingPunct="1"/>
            <a:r>
              <a:rPr lang="zh-CN" altLang="en-US" sz="2800" dirty="0">
                <a:sym typeface="+mn-ea"/>
              </a:rPr>
              <a:t>“麦克”表示为 [0 0 0 0 0 0 0 0 1 0 0 0 0 0 0 0 ...]</a:t>
            </a:r>
            <a:endParaRPr lang="zh-CN" altLang="en-US" sz="2800" dirty="0"/>
          </a:p>
          <a:p>
            <a:pPr lvl="2" eaLnBrk="1" hangingPunct="1"/>
            <a:r>
              <a:rPr lang="zh-CN" altLang="en-US" sz="2800" dirty="0">
                <a:sym typeface="+mn-ea"/>
              </a:rPr>
              <a:t>实现时就可以用0,1,2,3,...来表示词语进行计算，这样“话筒”就为3，“麦克”为8.</a:t>
            </a:r>
            <a:endParaRPr lang="zh-CN" altLang="en-US" sz="2800" dirty="0"/>
          </a:p>
          <a:p>
            <a:pPr lvl="1" eaLnBrk="1" hangingPunct="1"/>
            <a:r>
              <a:rPr lang="zh-CN" altLang="en-US" sz="2800" dirty="0">
                <a:sym typeface="+mn-ea"/>
              </a:rPr>
              <a:t>存在两个问题</a:t>
            </a:r>
            <a:endParaRPr lang="zh-CN" altLang="en-US" sz="2800" dirty="0"/>
          </a:p>
          <a:p>
            <a:pPr lvl="2" eaLnBrk="1" hangingPunct="1"/>
            <a:r>
              <a:rPr lang="zh-CN" altLang="en-US" sz="2800" dirty="0">
                <a:sym typeface="+mn-ea"/>
              </a:rPr>
              <a:t>维度比较大,尤其是用于 Deep Learning 的一些算法时</a:t>
            </a:r>
            <a:endParaRPr lang="zh-CN" altLang="en-US" sz="2800" dirty="0"/>
          </a:p>
          <a:p>
            <a:pPr lvl="2" eaLnBrk="1" hangingPunct="1"/>
            <a:r>
              <a:rPr lang="zh-CN" altLang="en-US" sz="2800" dirty="0">
                <a:sym typeface="+mn-ea"/>
              </a:rPr>
              <a:t>词汇鸿沟：任意两个词之间都是孤立的，不能体现词和词之间的关系</a:t>
            </a:r>
            <a:endParaRPr lang="en-US" altLang="zh-CN"/>
          </a:p>
          <a:p>
            <a:pPr marL="0" indent="0">
              <a:lnSpc>
                <a:spcPct val="120000"/>
              </a:lnSpc>
              <a:buNone/>
            </a:pPr>
            <a:endParaRPr lang="en-US" altLang="zh-CN"/>
          </a:p>
          <a:p>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normAutofit lnSpcReduction="20000"/>
          </a:bodyPr>
          <a:p>
            <a:pPr marL="0" indent="0">
              <a:lnSpc>
                <a:spcPct val="120000"/>
              </a:lnSpc>
              <a:buNone/>
            </a:pPr>
            <a:r>
              <a:rPr lang="zh-CN" altLang="en-US"/>
              <a:t>词向量</a:t>
            </a:r>
            <a:endParaRPr lang="zh-CN" altLang="en-US"/>
          </a:p>
          <a:p>
            <a:pPr eaLnBrk="1" hangingPunct="1">
              <a:lnSpc>
                <a:spcPct val="130000"/>
              </a:lnSpc>
            </a:pPr>
            <a:r>
              <a:rPr lang="zh-CN" altLang="en-US" sz="2800" dirty="0">
                <a:sym typeface="+mn-ea"/>
              </a:rPr>
              <a:t>Distributional Representation</a:t>
            </a:r>
            <a:endParaRPr lang="zh-CN" altLang="en-US" sz="2800" dirty="0"/>
          </a:p>
          <a:p>
            <a:pPr lvl="1" eaLnBrk="1" hangingPunct="1">
              <a:lnSpc>
                <a:spcPct val="130000"/>
              </a:lnSpc>
            </a:pPr>
            <a:r>
              <a:rPr lang="zh-CN" altLang="en-US" sz="2800" dirty="0">
                <a:sym typeface="+mn-ea"/>
              </a:rPr>
              <a:t>词表示为：</a:t>
            </a:r>
            <a:endParaRPr lang="zh-CN" altLang="en-US" sz="2800" dirty="0"/>
          </a:p>
          <a:p>
            <a:pPr lvl="2" eaLnBrk="1" hangingPunct="1">
              <a:lnSpc>
                <a:spcPct val="130000"/>
              </a:lnSpc>
            </a:pPr>
            <a:r>
              <a:rPr lang="zh-CN" altLang="en-US" sz="2800" dirty="0">
                <a:sym typeface="+mn-ea"/>
              </a:rPr>
              <a:t>[0.792, −0.177, −0.107, 0.109, 0.542, ...]，常见维度50或者100</a:t>
            </a:r>
            <a:endParaRPr lang="zh-CN" altLang="en-US" sz="2800" dirty="0"/>
          </a:p>
          <a:p>
            <a:pPr lvl="1" eaLnBrk="1" hangingPunct="1">
              <a:lnSpc>
                <a:spcPct val="130000"/>
              </a:lnSpc>
            </a:pPr>
            <a:r>
              <a:rPr lang="zh-CN" altLang="en-US" sz="2800" dirty="0">
                <a:sym typeface="+mn-ea"/>
              </a:rPr>
              <a:t>解决“词汇鸿沟”问题</a:t>
            </a:r>
            <a:endParaRPr lang="zh-CN" altLang="en-US" sz="2800" dirty="0"/>
          </a:p>
          <a:p>
            <a:pPr lvl="2" eaLnBrk="1" hangingPunct="1">
              <a:lnSpc>
                <a:spcPct val="130000"/>
              </a:lnSpc>
            </a:pPr>
            <a:r>
              <a:rPr lang="zh-CN" altLang="en-US" sz="2800" dirty="0">
                <a:sym typeface="+mn-ea"/>
              </a:rPr>
              <a:t>可以通过计算向量之间的距离（欧式距离、余弦距离等）来体现词与词的相似性</a:t>
            </a:r>
            <a:endParaRPr lang="en-US" altLang="zh-CN"/>
          </a:p>
          <a:p>
            <a:pPr marL="0" indent="0">
              <a:lnSpc>
                <a:spcPct val="120000"/>
              </a:lnSpc>
              <a:buNone/>
            </a:pPr>
            <a:endParaRPr lang="en-US" altLang="zh-CN"/>
          </a:p>
          <a:p>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normAutofit lnSpcReduction="20000"/>
          </a:bodyPr>
          <a:p>
            <a:pPr marL="0" indent="0">
              <a:lnSpc>
                <a:spcPct val="120000"/>
              </a:lnSpc>
              <a:buNone/>
            </a:pPr>
            <a:r>
              <a:rPr lang="zh-CN" altLang="en-US"/>
              <a:t>词向量</a:t>
            </a:r>
            <a:endParaRPr lang="zh-CN" altLang="en-US"/>
          </a:p>
          <a:p>
            <a:pPr marL="0" indent="0" eaLnBrk="1" hangingPunct="1">
              <a:buNone/>
            </a:pPr>
            <a:endParaRPr lang="zh-CN" altLang="en-US" sz="2800" dirty="0"/>
          </a:p>
          <a:p>
            <a:pPr eaLnBrk="1" hangingPunct="1">
              <a:lnSpc>
                <a:spcPct val="200000"/>
              </a:lnSpc>
            </a:pPr>
            <a:r>
              <a:rPr lang="zh-CN" altLang="en-US" sz="2800" dirty="0">
                <a:sym typeface="+mn-ea"/>
              </a:rPr>
              <a:t>如何训练这样的词向量</a:t>
            </a:r>
            <a:endParaRPr lang="zh-CN" altLang="en-US" sz="2800" dirty="0"/>
          </a:p>
          <a:p>
            <a:pPr lvl="1" eaLnBrk="1" hangingPunct="1">
              <a:lnSpc>
                <a:spcPct val="200000"/>
              </a:lnSpc>
            </a:pPr>
            <a:r>
              <a:rPr lang="zh-CN" altLang="en-US" sz="2800" dirty="0">
                <a:sym typeface="+mn-ea"/>
              </a:rPr>
              <a:t>没有直接的模型可训练得到</a:t>
            </a:r>
            <a:endParaRPr lang="zh-CN" altLang="en-US" sz="2800" dirty="0"/>
          </a:p>
          <a:p>
            <a:pPr lvl="1" eaLnBrk="1" hangingPunct="1">
              <a:lnSpc>
                <a:spcPct val="200000"/>
              </a:lnSpc>
            </a:pPr>
            <a:r>
              <a:rPr lang="zh-CN" altLang="en-US" sz="2800" dirty="0">
                <a:sym typeface="+mn-ea"/>
              </a:rPr>
              <a:t>可通过训练语言模型的同时，得到词向量</a:t>
            </a:r>
            <a:endParaRPr lang="en-US" altLang="zh-CN"/>
          </a:p>
          <a:p>
            <a:pPr marL="0" indent="0">
              <a:lnSpc>
                <a:spcPct val="120000"/>
              </a:lnSpc>
              <a:buNone/>
            </a:pPr>
            <a:endParaRPr lang="en-US" altLang="zh-CN"/>
          </a:p>
          <a:p>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四、神经网络语言模型</a:t>
            </a:r>
            <a:endParaRPr lang="zh-CN" altLang="en-US"/>
          </a:p>
        </p:txBody>
      </p:sp>
      <p:sp>
        <p:nvSpPr>
          <p:cNvPr id="3" name="内容占位符 2"/>
          <p:cNvSpPr>
            <a:spLocks noGrp="1"/>
          </p:cNvSpPr>
          <p:nvPr>
            <p:ph idx="1"/>
          </p:nvPr>
        </p:nvSpPr>
        <p:spPr/>
        <p:txBody>
          <a:bodyPr/>
          <a:p>
            <a:pPr>
              <a:lnSpc>
                <a:spcPct val="150000"/>
              </a:lnSpc>
            </a:pPr>
            <a:r>
              <a:rPr lang="en-US" altLang="zh-CN"/>
              <a:t>Word2Vec</a:t>
            </a:r>
            <a:endParaRPr lang="en-US" altLang="zh-CN"/>
          </a:p>
          <a:p>
            <a:pPr marL="0" indent="0">
              <a:lnSpc>
                <a:spcPct val="150000"/>
              </a:lnSpc>
              <a:buNone/>
            </a:pPr>
            <a:r>
              <a:rPr lang="zh-CN" altLang="en-US" dirty="0">
                <a:sym typeface="+mn-ea"/>
              </a:rPr>
              <a:t>两种模型，两种方法</a:t>
            </a:r>
            <a:endParaRPr lang="zh-CN" altLang="en-US" dirty="0"/>
          </a:p>
          <a:p>
            <a:pPr>
              <a:lnSpc>
                <a:spcPct val="120000"/>
              </a:lnSpc>
            </a:pPr>
            <a:endParaRPr lang="en-US" altLang="zh-CN"/>
          </a:p>
          <a:p>
            <a:pPr marL="0" indent="0">
              <a:lnSpc>
                <a:spcPct val="120000"/>
              </a:lnSpc>
              <a:buNone/>
            </a:pPr>
            <a:r>
              <a:rPr lang="en-US" altLang="zh-CN"/>
              <a:t>	                      </a:t>
            </a:r>
            <a:endParaRPr lang="en-US" altLang="zh-CN"/>
          </a:p>
          <a:p>
            <a:endParaRPr lang="en-US" altLang="zh-CN"/>
          </a:p>
        </p:txBody>
      </p:sp>
      <p:graphicFrame>
        <p:nvGraphicFramePr>
          <p:cNvPr id="10244" name="Group 4"/>
          <p:cNvGraphicFramePr>
            <a:graphicFrameLocks noGrp="1"/>
          </p:cNvGraphicFramePr>
          <p:nvPr/>
        </p:nvGraphicFramePr>
        <p:xfrm>
          <a:off x="2234883" y="3641090"/>
          <a:ext cx="6624637" cy="2356485"/>
        </p:xfrm>
        <a:graphic>
          <a:graphicData uri="http://schemas.openxmlformats.org/drawingml/2006/table">
            <a:tbl>
              <a:tblPr/>
              <a:tblGrid>
                <a:gridCol w="1323975"/>
                <a:gridCol w="1325562"/>
                <a:gridCol w="1323975"/>
                <a:gridCol w="1323975"/>
                <a:gridCol w="1327150"/>
              </a:tblGrid>
              <a:tr h="1186180">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rPr>
                        <a:t>模型</a:t>
                      </a:r>
                      <a:endPar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rPr>
                        <a:t>CBOW</a:t>
                      </a:r>
                      <a:endParaRPr kumimoji="0" lang="zh-CN" altLang="en-US"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cPr/>
                </a:tc>
                <a:tc gridSpan="2">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rPr>
                        <a:t>Skip-Gram</a:t>
                      </a:r>
                      <a:endParaRPr kumimoji="0" lang="zh-CN" altLang="zh-CN" sz="1800" b="1" i="0" u="none" strike="noStrike" cap="none" normalizeH="0" baseline="0" smtClean="0">
                        <a:ln>
                          <a:noFill/>
                        </a:ln>
                        <a:solidFill>
                          <a:srgbClr val="FFFFFF"/>
                        </a:solidFill>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hMerge="1">
                  <a:tcPr/>
                </a:tc>
              </a:tr>
              <a:tr h="1169988">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effectLst/>
                          <a:latin typeface="Calibri" panose="020F0502020204030204" charset="0"/>
                          <a:ea typeface="宋体" panose="02010600030101010101" pitchFamily="2" charset="-122"/>
                        </a:rPr>
                        <a:t>方法</a:t>
                      </a:r>
                      <a:endParaRPr kumimoji="0" lang="zh-CN" altLang="en-US" sz="1800" b="0" i="0" u="none" strike="noStrike" cap="none" normalizeH="0" baseline="0" smtClean="0">
                        <a:ln>
                          <a:noFill/>
                        </a:ln>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rPr>
                        <a:t>Hierarchical Softmax</a:t>
                      </a:r>
                      <a:endPar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effectLst/>
                          <a:latin typeface="Calibri" panose="020F0502020204030204" charset="0"/>
                          <a:ea typeface="宋体" panose="02010600030101010101" pitchFamily="2" charset="-122"/>
                        </a:rPr>
                        <a:t>Negative Sampling</a:t>
                      </a:r>
                      <a:endParaRPr kumimoji="0" lang="zh-CN" altLang="zh-CN" sz="1800" b="0" i="0" u="none" strike="noStrike" cap="none" normalizeH="0" baseline="0" smtClean="0">
                        <a:ln>
                          <a:noFill/>
                        </a:ln>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rPr>
                        <a:t>Hierarchical Softmax</a:t>
                      </a:r>
                      <a:endParaRPr kumimoji="0" lang="zh-CN" altLang="en-US" sz="1800" b="0" i="0" u="none" strike="noStrike" cap="none" normalizeH="0" baseline="0" smtClean="0">
                        <a:ln>
                          <a:noFill/>
                        </a:ln>
                        <a:effectLst/>
                        <a:latin typeface="Calibri" panose="020F0502020204030204" charset="0"/>
                        <a:ea typeface="宋体"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effectLst/>
                        <a:latin typeface="Calibri" panose="020F050202020403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zh-CN" sz="1800" b="0" i="0" u="none" strike="noStrike" cap="none" normalizeH="0" baseline="0" smtClean="0">
                          <a:ln>
                            <a:noFill/>
                          </a:ln>
                          <a:effectLst/>
                          <a:latin typeface="Calibri" panose="020F0502020204030204" charset="0"/>
                          <a:ea typeface="宋体" panose="02010600030101010101" pitchFamily="2" charset="-122"/>
                        </a:rPr>
                        <a:t>Negative Sampling</a:t>
                      </a:r>
                      <a:endParaRPr kumimoji="0" lang="zh-CN" altLang="zh-CN" sz="1800" b="0" i="0" u="none" strike="noStrike" cap="none" normalizeH="0" baseline="0" smtClean="0">
                        <a:ln>
                          <a:noFill/>
                        </a:ln>
                        <a:effectLst/>
                        <a:latin typeface="Calibri" panose="020F0502020204030204"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2000" fill="hold">
                                          <p:stCondLst>
                                            <p:cond delay="0"/>
                                          </p:stCondLst>
                                        </p:cTn>
                                        <p:tgtEl>
                                          <p:spTgt spid="10244"/>
                                        </p:tgtEl>
                                        <p:attrNameLst>
                                          <p:attrName>style.visibility</p:attrName>
                                        </p:attrNameLst>
                                      </p:cBhvr>
                                      <p:to>
                                        <p:strVal val="visible"/>
                                      </p:to>
                                    </p:set>
                                    <p:animEffect transition="in" filter="fade">
                                      <p:cBhvr>
                                        <p:cTn id="7" dur="2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ctr">
            <a:normAutofit fontScale="90000"/>
          </a:bodyPr>
          <a:p>
            <a:pPr eaLnBrk="1" hangingPunct="1"/>
            <a:r>
              <a:rPr lang="zh-CN" altLang="en-US" dirty="0"/>
              <a:t>CBOW模型+Hierarchical Softmax方法</a:t>
            </a:r>
            <a:endParaRPr lang="zh-CN" altLang="en-US" dirty="0"/>
          </a:p>
        </p:txBody>
      </p:sp>
      <p:sp>
        <p:nvSpPr>
          <p:cNvPr id="11267" name="Rectangle 3"/>
          <p:cNvSpPr>
            <a:spLocks noGrp="1"/>
          </p:cNvSpPr>
          <p:nvPr>
            <p:ph type="body" sz="half" idx="1"/>
          </p:nvPr>
        </p:nvSpPr>
        <p:spPr>
          <a:xfrm>
            <a:off x="1982788" y="1174750"/>
            <a:ext cx="4545012" cy="4953000"/>
          </a:xfrm>
        </p:spPr>
        <p:txBody>
          <a:bodyPr vert="horz" wrap="square" lIns="91440" tIns="45720" rIns="91440" bIns="45720" anchor="t"/>
          <a:p>
            <a:pPr eaLnBrk="1" hangingPunct="1"/>
            <a:r>
              <a:rPr lang="zh-CN" altLang="en-US" sz="2800" dirty="0"/>
              <a:t>CBOW模型</a:t>
            </a:r>
            <a:endParaRPr lang="zh-CN" altLang="en-US" sz="2800" dirty="0"/>
          </a:p>
          <a:p>
            <a:pPr lvl="1" eaLnBrk="1" hangingPunct="1"/>
            <a:r>
              <a:rPr lang="zh-CN" altLang="en-US" sz="2400" dirty="0"/>
              <a:t>INPUT:输入层</a:t>
            </a:r>
            <a:endParaRPr lang="zh-CN" altLang="en-US" sz="2400" dirty="0"/>
          </a:p>
          <a:p>
            <a:pPr lvl="1" eaLnBrk="1" hangingPunct="1"/>
            <a:r>
              <a:rPr lang="zh-CN" altLang="en-US" sz="2400" dirty="0"/>
              <a:t>PROJECTION:投影层</a:t>
            </a:r>
            <a:endParaRPr lang="zh-CN" altLang="en-US" sz="2400" dirty="0"/>
          </a:p>
          <a:p>
            <a:pPr lvl="1" eaLnBrk="1" hangingPunct="1"/>
            <a:r>
              <a:rPr lang="zh-CN" altLang="en-US" sz="2400" dirty="0"/>
              <a:t>OUTPUT:输出层</a:t>
            </a:r>
            <a:endParaRPr lang="zh-CN" altLang="en-US" sz="2400" dirty="0"/>
          </a:p>
          <a:p>
            <a:pPr lvl="1" eaLnBrk="1" hangingPunct="1"/>
            <a:r>
              <a:rPr lang="zh-CN" altLang="en-US" sz="2400" dirty="0"/>
              <a:t>w(t):当前词语（向量）</a:t>
            </a:r>
            <a:endParaRPr lang="zh-CN" altLang="en-US" sz="2400" dirty="0"/>
          </a:p>
          <a:p>
            <a:pPr lvl="1" eaLnBrk="1" hangingPunct="1"/>
            <a:r>
              <a:rPr lang="zh-CN" altLang="en-US" sz="2400" dirty="0"/>
              <a:t>w(t-2),w(t-1),w(t+1),w(t+2):当前词语的上下文</a:t>
            </a:r>
            <a:endParaRPr lang="zh-CN" altLang="en-US" sz="2400" dirty="0"/>
          </a:p>
          <a:p>
            <a:pPr lvl="1" eaLnBrk="1" hangingPunct="1"/>
            <a:r>
              <a:rPr lang="zh-CN" altLang="en-US" sz="2400" dirty="0"/>
              <a:t>SUM:上下文的累加和</a:t>
            </a:r>
            <a:endParaRPr lang="zh-CN" altLang="en-US" sz="2400" dirty="0"/>
          </a:p>
          <a:p>
            <a:pPr eaLnBrk="1" hangingPunct="1"/>
            <a:endParaRPr lang="zh-CN" altLang="en-US" sz="2800" dirty="0"/>
          </a:p>
        </p:txBody>
      </p:sp>
      <p:pic>
        <p:nvPicPr>
          <p:cNvPr id="16388" name="Picture 4"/>
          <p:cNvPicPr>
            <a:picLocks noChangeAspect="1"/>
          </p:cNvPicPr>
          <p:nvPr>
            <p:ph sz="half" idx="2"/>
          </p:nvPr>
        </p:nvPicPr>
        <p:blipFill>
          <a:blip r:embed="rId1"/>
          <a:srcRect/>
          <a:stretch>
            <a:fillRect/>
          </a:stretch>
        </p:blipFill>
        <p:spPr>
          <a:xfrm>
            <a:off x="6484938" y="1196975"/>
            <a:ext cx="3500437" cy="42037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charRg st="0" end="7"/>
                                            </p:txEl>
                                          </p:spTgt>
                                        </p:tgtEl>
                                        <p:attrNameLst>
                                          <p:attrName>style.visibility</p:attrName>
                                        </p:attrNameLst>
                                      </p:cBhvr>
                                      <p:to>
                                        <p:strVal val="visible"/>
                                      </p:to>
                                    </p:set>
                                    <p:animEffect transition="in" filter="fade">
                                      <p:cBhvr>
                                        <p:cTn id="7" dur="500"/>
                                        <p:tgtEl>
                                          <p:spTgt spid="11267">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charRg st="7" end="17"/>
                                            </p:txEl>
                                          </p:spTgt>
                                        </p:tgtEl>
                                        <p:attrNameLst>
                                          <p:attrName>style.visibility</p:attrName>
                                        </p:attrNameLst>
                                      </p:cBhvr>
                                      <p:to>
                                        <p:strVal val="visible"/>
                                      </p:to>
                                    </p:set>
                                    <p:animEffect transition="in" filter="fade">
                                      <p:cBhvr>
                                        <p:cTn id="12" dur="500"/>
                                        <p:tgtEl>
                                          <p:spTgt spid="11267">
                                            <p:txEl>
                                              <p:charRg st="7"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charRg st="17" end="32"/>
                                            </p:txEl>
                                          </p:spTgt>
                                        </p:tgtEl>
                                        <p:attrNameLst>
                                          <p:attrName>style.visibility</p:attrName>
                                        </p:attrNameLst>
                                      </p:cBhvr>
                                      <p:to>
                                        <p:strVal val="visible"/>
                                      </p:to>
                                    </p:set>
                                    <p:animEffect transition="in" filter="fade">
                                      <p:cBhvr>
                                        <p:cTn id="17" dur="500"/>
                                        <p:tgtEl>
                                          <p:spTgt spid="11267">
                                            <p:txEl>
                                              <p:charRg st="17" end="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charRg st="32" end="43"/>
                                            </p:txEl>
                                          </p:spTgt>
                                        </p:tgtEl>
                                        <p:attrNameLst>
                                          <p:attrName>style.visibility</p:attrName>
                                        </p:attrNameLst>
                                      </p:cBhvr>
                                      <p:to>
                                        <p:strVal val="visible"/>
                                      </p:to>
                                    </p:set>
                                    <p:animEffect transition="in" filter="fade">
                                      <p:cBhvr>
                                        <p:cTn id="22" dur="500"/>
                                        <p:tgtEl>
                                          <p:spTgt spid="11267">
                                            <p:txEl>
                                              <p:charRg st="32" end="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charRg st="43" end="57"/>
                                            </p:txEl>
                                          </p:spTgt>
                                        </p:tgtEl>
                                        <p:attrNameLst>
                                          <p:attrName>style.visibility</p:attrName>
                                        </p:attrNameLst>
                                      </p:cBhvr>
                                      <p:to>
                                        <p:strVal val="visible"/>
                                      </p:to>
                                    </p:set>
                                    <p:animEffect transition="in" filter="fade">
                                      <p:cBhvr>
                                        <p:cTn id="27" dur="500"/>
                                        <p:tgtEl>
                                          <p:spTgt spid="11267">
                                            <p:txEl>
                                              <p:charRg st="43" end="5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charRg st="57" end="94"/>
                                            </p:txEl>
                                          </p:spTgt>
                                        </p:tgtEl>
                                        <p:attrNameLst>
                                          <p:attrName>style.visibility</p:attrName>
                                        </p:attrNameLst>
                                      </p:cBhvr>
                                      <p:to>
                                        <p:strVal val="visible"/>
                                      </p:to>
                                    </p:set>
                                    <p:animEffect transition="in" filter="fade">
                                      <p:cBhvr>
                                        <p:cTn id="32" dur="500"/>
                                        <p:tgtEl>
                                          <p:spTgt spid="11267">
                                            <p:txEl>
                                              <p:charRg st="57" end="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charRg st="94" end="106"/>
                                            </p:txEl>
                                          </p:spTgt>
                                        </p:tgtEl>
                                        <p:attrNameLst>
                                          <p:attrName>style.visibility</p:attrName>
                                        </p:attrNameLst>
                                      </p:cBhvr>
                                      <p:to>
                                        <p:strVal val="visible"/>
                                      </p:to>
                                    </p:set>
                                    <p:animEffect transition="in" filter="fade">
                                      <p:cBhvr>
                                        <p:cTn id="37" dur="500"/>
                                        <p:tgtEl>
                                          <p:spTgt spid="11267">
                                            <p:txEl>
                                              <p:charRg st="94"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一、语言模型概念</a:t>
            </a:r>
            <a:endParaRPr lang="zh-CN" altLang="en-US"/>
          </a:p>
        </p:txBody>
      </p:sp>
      <p:sp>
        <p:nvSpPr>
          <p:cNvPr id="3" name="内容占位符 2"/>
          <p:cNvSpPr>
            <a:spLocks noGrp="1"/>
          </p:cNvSpPr>
          <p:nvPr>
            <p:ph idx="1"/>
          </p:nvPr>
        </p:nvSpPr>
        <p:spPr/>
        <p:txBody>
          <a:bodyPr/>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r>
              <a:rPr lang="zh-CN" altLang="en-US">
                <a:sym typeface="+mn-ea"/>
              </a:rPr>
              <a:t>         </a:t>
            </a:r>
            <a:endParaRPr lang="zh-CN" altLang="en-US">
              <a:sym typeface="+mn-ea"/>
            </a:endParaRPr>
          </a:p>
          <a:p>
            <a:pPr marL="0" indent="0">
              <a:buNone/>
            </a:pPr>
            <a:r>
              <a:rPr lang="zh-CN" altLang="en-US">
                <a:sym typeface="+mn-ea"/>
              </a:rPr>
              <a:t>       </a:t>
            </a:r>
            <a:endParaRPr lang="zh-CN" altLang="en-US">
              <a:sym typeface="+mn-ea"/>
            </a:endParaRPr>
          </a:p>
          <a:p>
            <a:pPr marL="0" indent="0">
              <a:buNone/>
            </a:pPr>
            <a:endParaRPr lang="zh-CN" altLang="en-US"/>
          </a:p>
        </p:txBody>
      </p:sp>
      <p:graphicFrame>
        <p:nvGraphicFramePr>
          <p:cNvPr id="8" name="对象 7">
            <a:hlinkClick r:id="" action="ppaction://ole?verb="/>
          </p:cNvPr>
          <p:cNvGraphicFramePr>
            <a:graphicFrameLocks noChangeAspect="1"/>
          </p:cNvGraphicFramePr>
          <p:nvPr/>
        </p:nvGraphicFramePr>
        <p:xfrm>
          <a:off x="2305685" y="2454275"/>
          <a:ext cx="6289040" cy="1089025"/>
        </p:xfrm>
        <a:graphic>
          <a:graphicData uri="http://schemas.openxmlformats.org/presentationml/2006/ole">
            <mc:AlternateContent xmlns:mc="http://schemas.openxmlformats.org/markup-compatibility/2006">
              <mc:Choice xmlns:v="urn:schemas-microsoft-com:vml" Requires="v">
                <p:oleObj spid="_x0000_s2051" name="" r:id="rId1" imgW="1320165" imgH="228600" progId="Equation.KSEE3">
                  <p:embed/>
                </p:oleObj>
              </mc:Choice>
              <mc:Fallback>
                <p:oleObj name="" r:id="rId1" imgW="1320165" imgH="228600" progId="Equation.KSEE3">
                  <p:embed/>
                  <p:pic>
                    <p:nvPicPr>
                      <p:cNvPr id="0" name="图片 2050"/>
                      <p:cNvPicPr/>
                      <p:nvPr/>
                    </p:nvPicPr>
                    <p:blipFill>
                      <a:blip r:embed="rId2"/>
                      <a:stretch>
                        <a:fillRect/>
                      </a:stretch>
                    </p:blipFill>
                    <p:spPr>
                      <a:xfrm>
                        <a:off x="2305685" y="2454275"/>
                        <a:ext cx="6289040" cy="108902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305685" y="4260215"/>
          <a:ext cx="2489835" cy="1158875"/>
        </p:xfrm>
        <a:graphic>
          <a:graphicData uri="http://schemas.openxmlformats.org/presentationml/2006/ole">
            <mc:AlternateContent xmlns:mc="http://schemas.openxmlformats.org/markup-compatibility/2006">
              <mc:Choice xmlns:v="urn:schemas-microsoft-com:vml" Requires="v">
                <p:oleObj spid="_x0000_s2052" name="" r:id="rId3" imgW="736600" imgH="342900" progId="Equation.KSEE3">
                  <p:embed/>
                </p:oleObj>
              </mc:Choice>
              <mc:Fallback>
                <p:oleObj name="" r:id="rId3" imgW="736600" imgH="342900" progId="Equation.KSEE3">
                  <p:embed/>
                  <p:pic>
                    <p:nvPicPr>
                      <p:cNvPr id="0" name="图片 2051"/>
                      <p:cNvPicPr/>
                      <p:nvPr/>
                    </p:nvPicPr>
                    <p:blipFill>
                      <a:blip r:embed="rId4"/>
                      <a:stretch>
                        <a:fillRect/>
                      </a:stretch>
                    </p:blipFill>
                    <p:spPr>
                      <a:xfrm>
                        <a:off x="2305685" y="4260215"/>
                        <a:ext cx="2489835" cy="1158875"/>
                      </a:xfrm>
                      <a:prstGeom prst="rect">
                        <a:avLst/>
                      </a:prstGeom>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pic>
        <p:nvPicPr>
          <p:cNvPr id="17411" name="Picture 3"/>
          <p:cNvPicPr>
            <a:picLocks noChangeAspect="1"/>
          </p:cNvPicPr>
          <p:nvPr>
            <p:ph idx="1"/>
          </p:nvPr>
        </p:nvPicPr>
        <p:blipFill>
          <a:blip r:embed="rId1"/>
          <a:srcRect/>
          <a:stretch>
            <a:fillRect/>
          </a:stretch>
        </p:blipFill>
        <p:spPr>
          <a:xfrm>
            <a:off x="3000375" y="1341438"/>
            <a:ext cx="5786438" cy="4953000"/>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a:spLocks noGrp="1"/>
          </p:cNvSpPr>
          <p:nvPr>
            <p:ph type="title" sz="quarter"/>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pic>
        <p:nvPicPr>
          <p:cNvPr id="13315" name="Picture 3"/>
          <p:cNvPicPr>
            <a:picLocks noChangeAspect="1"/>
          </p:cNvPicPr>
          <p:nvPr>
            <p:ph sz="quarter" idx="1"/>
          </p:nvPr>
        </p:nvPicPr>
        <p:blipFill>
          <a:blip r:embed="rId1"/>
          <a:srcRect/>
          <a:stretch>
            <a:fillRect/>
          </a:stretch>
        </p:blipFill>
        <p:spPr>
          <a:xfrm>
            <a:off x="1992313" y="1196975"/>
            <a:ext cx="7056437" cy="511175"/>
          </a:xfrm>
        </p:spPr>
      </p:pic>
      <p:pic>
        <p:nvPicPr>
          <p:cNvPr id="13316" name="Picture 4"/>
          <p:cNvPicPr>
            <a:picLocks noChangeAspect="1"/>
          </p:cNvPicPr>
          <p:nvPr>
            <p:ph sz="quarter" idx="2"/>
          </p:nvPr>
        </p:nvPicPr>
        <p:blipFill>
          <a:blip r:embed="rId2"/>
          <a:srcRect/>
          <a:stretch>
            <a:fillRect/>
          </a:stretch>
        </p:blipFill>
        <p:spPr>
          <a:xfrm>
            <a:off x="1992313" y="1844675"/>
            <a:ext cx="7056437" cy="523875"/>
          </a:xfrm>
        </p:spPr>
      </p:pic>
      <p:pic>
        <p:nvPicPr>
          <p:cNvPr id="13317" name="Picture 5"/>
          <p:cNvPicPr>
            <a:picLocks noChangeAspect="1"/>
          </p:cNvPicPr>
          <p:nvPr>
            <p:ph sz="quarter" idx="3"/>
          </p:nvPr>
        </p:nvPicPr>
        <p:blipFill>
          <a:blip r:embed="rId3"/>
          <a:srcRect/>
          <a:stretch>
            <a:fillRect/>
          </a:stretch>
        </p:blipFill>
        <p:spPr>
          <a:xfrm>
            <a:off x="1992313" y="2492375"/>
            <a:ext cx="6950075" cy="793750"/>
          </a:xfrm>
        </p:spPr>
      </p:pic>
      <p:pic>
        <p:nvPicPr>
          <p:cNvPr id="2055" name="Picture 6"/>
          <p:cNvPicPr>
            <a:picLocks noChangeAspect="1"/>
          </p:cNvPicPr>
          <p:nvPr>
            <p:ph sz="quarter" idx="4"/>
          </p:nvPr>
        </p:nvPicPr>
        <p:blipFill>
          <a:blip r:embed="rId4"/>
          <a:srcRect/>
          <a:stretch>
            <a:fillRect/>
          </a:stretch>
        </p:blipFill>
        <p:spPr>
          <a:xfrm>
            <a:off x="5160963" y="3502025"/>
            <a:ext cx="3673475" cy="3144838"/>
          </a:xfrm>
        </p:spPr>
      </p:pic>
      <p:sp>
        <p:nvSpPr>
          <p:cNvPr id="13319" name="AutoShape 7"/>
          <p:cNvSpPr/>
          <p:nvPr/>
        </p:nvSpPr>
        <p:spPr>
          <a:xfrm>
            <a:off x="1776413" y="4221163"/>
            <a:ext cx="3311525" cy="576262"/>
          </a:xfrm>
          <a:prstGeom prst="flowChartAlternateProcess">
            <a:avLst/>
          </a:prstGeom>
          <a:solidFill>
            <a:srgbClr val="99CCFF"/>
          </a:solidFill>
          <a:ln w="9525" cap="flat" cmpd="sng">
            <a:solidFill>
              <a:schemeClr val="tx1"/>
            </a:solidFill>
            <a:prstDash val="solid"/>
            <a:miter/>
            <a:headEnd type="none" w="med" len="med"/>
            <a:tailEnd type="none" w="med" len="med"/>
          </a:ln>
        </p:spPr>
        <p:txBody>
          <a:bodyPr wrap="none" anchor="ctr"/>
          <a:p>
            <a:pPr algn="ctr"/>
            <a:r>
              <a:rPr lang="zh-CN" altLang="en-US" sz="2800" dirty="0">
                <a:latin typeface="Arial" panose="020B0604020202020204" pitchFamily="34" charset="0"/>
                <a:ea typeface="LiSu" panose="02010509060101010101" pitchFamily="49" charset="-122"/>
              </a:rPr>
              <a:t>为什么建哈夫曼树？</a:t>
            </a:r>
            <a:endParaRPr lang="zh-CN" altLang="en-US" sz="2800" dirty="0">
              <a:latin typeface="Arial" panose="020B0604020202020204" pitchFamily="34" charset="0"/>
              <a:ea typeface="LiSu" panose="02010509060101010101" pitchFamily="49" charset="-122"/>
            </a:endParaRPr>
          </a:p>
        </p:txBody>
      </p:sp>
      <p:pic>
        <p:nvPicPr>
          <p:cNvPr id="13320" name="Picture 8"/>
          <p:cNvPicPr>
            <a:picLocks noChangeAspect="1"/>
          </p:cNvPicPr>
          <p:nvPr/>
        </p:nvPicPr>
        <p:blipFill>
          <a:blip r:embed="rId5"/>
          <a:stretch>
            <a:fillRect/>
          </a:stretch>
        </p:blipFill>
        <p:spPr>
          <a:xfrm>
            <a:off x="1774825" y="4840288"/>
            <a:ext cx="830263" cy="677862"/>
          </a:xfrm>
          <a:prstGeom prst="rect">
            <a:avLst/>
          </a:prstGeom>
          <a:noFill/>
          <a:ln w="9525">
            <a:noFill/>
          </a:ln>
        </p:spPr>
      </p:pic>
      <p:sp>
        <p:nvSpPr>
          <p:cNvPr id="13321" name="AutoShape 9"/>
          <p:cNvSpPr/>
          <p:nvPr/>
        </p:nvSpPr>
        <p:spPr>
          <a:xfrm>
            <a:off x="8832850" y="3789363"/>
            <a:ext cx="1368425" cy="755650"/>
          </a:xfrm>
          <a:prstGeom prst="wedgeRoundRectCallout">
            <a:avLst>
              <a:gd name="adj1" fmla="val -100204"/>
              <a:gd name="adj2" fmla="val 102986"/>
              <a:gd name="adj3" fmla="val 16667"/>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非叶子结点</a:t>
            </a:r>
            <a:endParaRPr lang="zh-CN" altLang="en-US" dirty="0">
              <a:latin typeface="Arial" panose="020B0604020202020204" pitchFamily="34" charset="0"/>
            </a:endParaRPr>
          </a:p>
          <a:p>
            <a:pPr algn="ctr"/>
            <a:r>
              <a:rPr lang="zh-CN" altLang="en-US" dirty="0">
                <a:latin typeface="Arial" panose="020B0604020202020204" pitchFamily="34" charset="0"/>
              </a:rPr>
              <a:t>为LR分类器</a:t>
            </a:r>
            <a:endParaRPr lang="zh-CN" altLang="en-US" dirty="0">
              <a:latin typeface="Arial" panose="020B0604020202020204" pitchFamily="34" charset="0"/>
            </a:endParaRPr>
          </a:p>
        </p:txBody>
      </p:sp>
      <p:sp>
        <p:nvSpPr>
          <p:cNvPr id="13322" name="AutoShape 10"/>
          <p:cNvSpPr/>
          <p:nvPr/>
        </p:nvSpPr>
        <p:spPr>
          <a:xfrm>
            <a:off x="3792538" y="5445125"/>
            <a:ext cx="1922462" cy="647700"/>
          </a:xfrm>
          <a:prstGeom prst="wedgeRoundRectCallout">
            <a:avLst>
              <a:gd name="adj1" fmla="val 94731"/>
              <a:gd name="adj2" fmla="val 45296"/>
              <a:gd name="adj3" fmla="val 16667"/>
            </a:avLst>
          </a:prstGeom>
          <a:solidFill>
            <a:srgbClr val="99CCFF"/>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叶子结点对应</a:t>
            </a:r>
            <a:endParaRPr lang="zh-CN" altLang="en-US" dirty="0">
              <a:latin typeface="Arial" panose="020B0604020202020204" pitchFamily="34" charset="0"/>
            </a:endParaRPr>
          </a:p>
          <a:p>
            <a:pPr algn="ctr"/>
            <a:r>
              <a:rPr lang="zh-CN" altLang="en-US" dirty="0">
                <a:latin typeface="Arial" panose="020B0604020202020204" pitchFamily="34" charset="0"/>
              </a:rPr>
              <a:t>词典中的一个词</a:t>
            </a:r>
            <a:endParaRPr lang="zh-CN" altLang="en-US" dirty="0">
              <a:latin typeface="Arial" panose="020B0604020202020204" pitchFamily="34" charset="0"/>
            </a:endParaRPr>
          </a:p>
        </p:txBody>
      </p:sp>
      <p:sp>
        <p:nvSpPr>
          <p:cNvPr id="13323" name="Text Box 11"/>
          <p:cNvSpPr txBox="1"/>
          <p:nvPr/>
        </p:nvSpPr>
        <p:spPr>
          <a:xfrm>
            <a:off x="1887538" y="3357563"/>
            <a:ext cx="2697162" cy="460375"/>
          </a:xfrm>
          <a:prstGeom prst="rect">
            <a:avLst/>
          </a:prstGeom>
          <a:noFill/>
          <a:ln w="9525">
            <a:noFill/>
          </a:ln>
        </p:spPr>
        <p:txBody>
          <a:bodyPr>
            <a:spAutoFit/>
          </a:bodyPr>
          <a:p>
            <a:r>
              <a:rPr lang="zh-CN" altLang="en-US" sz="2400" dirty="0">
                <a:latin typeface="Arial" panose="020B0604020202020204" pitchFamily="34" charset="0"/>
                <a:ea typeface="黑体" panose="02010609060101010101" pitchFamily="49" charset="-122"/>
              </a:rPr>
              <a:t>目标</a:t>
            </a:r>
            <a:r>
              <a:rPr lang="zh-CN" altLang="en-US" sz="2400" dirty="0">
                <a:latin typeface="Arial" panose="020B0604020202020204" pitchFamily="34" charset="0"/>
              </a:rPr>
              <a:t>：</a:t>
            </a:r>
            <a:endParaRPr lang="zh-CN" altLang="en-US" sz="2400" dirty="0">
              <a:latin typeface="Arial" panose="020B0604020202020204" pitchFamily="34" charset="0"/>
            </a:endParaRPr>
          </a:p>
        </p:txBody>
      </p:sp>
      <p:graphicFrame>
        <p:nvGraphicFramePr>
          <p:cNvPr id="13324" name="Object 12"/>
          <p:cNvGraphicFramePr>
            <a:graphicFrameLocks noChangeAspect="1"/>
          </p:cNvGraphicFramePr>
          <p:nvPr/>
        </p:nvGraphicFramePr>
        <p:xfrm>
          <a:off x="2711450" y="3429000"/>
          <a:ext cx="1657350" cy="384175"/>
        </p:xfrm>
        <a:graphic>
          <a:graphicData uri="http://schemas.openxmlformats.org/presentationml/2006/ole">
            <mc:AlternateContent xmlns:mc="http://schemas.openxmlformats.org/markup-compatibility/2006">
              <mc:Choice xmlns:v="urn:schemas-microsoft-com:vml" Requires="v">
                <p:oleObj spid="_x0000_s3088" name="" r:id="rId6" imgW="991235" imgH="228600" progId="Equation.3">
                  <p:embed/>
                </p:oleObj>
              </mc:Choice>
              <mc:Fallback>
                <p:oleObj name="" r:id="rId6" imgW="991235" imgH="228600" progId="Equation.3">
                  <p:embed/>
                  <p:pic>
                    <p:nvPicPr>
                      <p:cNvPr id="0" name="图片 3087"/>
                      <p:cNvPicPr/>
                      <p:nvPr/>
                    </p:nvPicPr>
                    <p:blipFill>
                      <a:blip r:embed="rId7"/>
                      <a:stretch>
                        <a:fillRect/>
                      </a:stretch>
                    </p:blipFill>
                    <p:spPr>
                      <a:xfrm>
                        <a:off x="2711450" y="3429000"/>
                        <a:ext cx="1657350" cy="3841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fade">
                                      <p:cBhvr>
                                        <p:cTn id="12" dur="5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fade">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22"/>
                                        </p:tgtEl>
                                        <p:attrNameLst>
                                          <p:attrName>style.visibility</p:attrName>
                                        </p:attrNameLst>
                                      </p:cBhvr>
                                      <p:to>
                                        <p:strVal val="visible"/>
                                      </p:to>
                                    </p:set>
                                    <p:animEffect transition="in" filter="fade">
                                      <p:cBhvr>
                                        <p:cTn id="22" dur="1000"/>
                                        <p:tgtEl>
                                          <p:spTgt spid="133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21"/>
                                        </p:tgtEl>
                                        <p:attrNameLst>
                                          <p:attrName>style.visibility</p:attrName>
                                        </p:attrNameLst>
                                      </p:cBhvr>
                                      <p:to>
                                        <p:strVal val="visible"/>
                                      </p:to>
                                    </p:set>
                                    <p:animEffect transition="in" filter="fade">
                                      <p:cBhvr>
                                        <p:cTn id="27" dur="1000"/>
                                        <p:tgtEl>
                                          <p:spTgt spid="1332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3323">
                                            <p:txEl>
                                              <p:charRg st="0" end="4"/>
                                            </p:txEl>
                                          </p:spTgt>
                                        </p:tgtEl>
                                        <p:attrNameLst>
                                          <p:attrName>style.visibility</p:attrName>
                                        </p:attrNameLst>
                                      </p:cBhvr>
                                      <p:to>
                                        <p:strVal val="visible"/>
                                      </p:to>
                                    </p:set>
                                    <p:anim calcmode="lin" valueType="num">
                                      <p:cBhvr additive="base">
                                        <p:cTn id="32" dur="500" fill="hold"/>
                                        <p:tgtEl>
                                          <p:spTgt spid="13323">
                                            <p:txEl>
                                              <p:charRg st="0"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323">
                                            <p:txEl>
                                              <p:charRg st="0" end="4"/>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13324"/>
                                        </p:tgtEl>
                                        <p:attrNameLst>
                                          <p:attrName>style.visibility</p:attrName>
                                        </p:attrNameLst>
                                      </p:cBhvr>
                                      <p:to>
                                        <p:strVal val="visible"/>
                                      </p:to>
                                    </p:set>
                                    <p:anim calcmode="lin" valueType="num">
                                      <p:cBhvr additive="base">
                                        <p:cTn id="38" dur="500" fill="hold"/>
                                        <p:tgtEl>
                                          <p:spTgt spid="13324"/>
                                        </p:tgtEl>
                                        <p:attrNameLst>
                                          <p:attrName>ppt_x</p:attrName>
                                        </p:attrNameLst>
                                      </p:cBhvr>
                                      <p:tavLst>
                                        <p:tav tm="0">
                                          <p:val>
                                            <p:strVal val="1+#ppt_w/2"/>
                                          </p:val>
                                        </p:tav>
                                        <p:tav tm="100000">
                                          <p:val>
                                            <p:strVal val="#ppt_x"/>
                                          </p:val>
                                        </p:tav>
                                      </p:tavLst>
                                    </p:anim>
                                    <p:anim calcmode="lin" valueType="num">
                                      <p:cBhvr additive="base">
                                        <p:cTn id="39" dur="500" fill="hold"/>
                                        <p:tgtEl>
                                          <p:spTgt spid="1332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13319"/>
                                        </p:tgtEl>
                                        <p:attrNameLst>
                                          <p:attrName>style.visibility</p:attrName>
                                        </p:attrNameLst>
                                      </p:cBhvr>
                                      <p:to>
                                        <p:strVal val="visible"/>
                                      </p:to>
                                    </p:set>
                                    <p:animEffect transition="in" filter="wipe(down)">
                                      <p:cBhvr>
                                        <p:cTn id="44" dur="580">
                                          <p:stCondLst>
                                            <p:cond delay="0"/>
                                          </p:stCondLst>
                                        </p:cTn>
                                        <p:tgtEl>
                                          <p:spTgt spid="13319"/>
                                        </p:tgtEl>
                                      </p:cBhvr>
                                    </p:animEffect>
                                    <p:anim calcmode="lin" valueType="num">
                                      <p:cBhvr>
                                        <p:cTn id="45" dur="1822">
                                          <p:stCondLst>
                                            <p:cond delay="0"/>
                                          </p:stCondLst>
                                        </p:cTn>
                                        <p:tgtEl>
                                          <p:spTgt spid="13319"/>
                                        </p:tgtEl>
                                        <p:attrNameLst>
                                          <p:attrName>ppt_x</p:attrName>
                                        </p:attrNameLst>
                                      </p:cBhvr>
                                      <p:tavLst>
                                        <p:tav tm="0">
                                          <p:val>
                                            <p:strVal val="#ppt_x-0.25"/>
                                          </p:val>
                                        </p:tav>
                                        <p:tav tm="100000">
                                          <p:val>
                                            <p:strVal val="#ppt_x"/>
                                          </p:val>
                                        </p:tav>
                                      </p:tavLst>
                                    </p:anim>
                                    <p:anim calcmode="lin" valueType="num">
                                      <p:cBhvr>
                                        <p:cTn id="46" dur="664">
                                          <p:stCondLst>
                                            <p:cond delay="0"/>
                                          </p:stCondLst>
                                        </p:cTn>
                                        <p:tgtEl>
                                          <p:spTgt spid="13319"/>
                                        </p:tgtEl>
                                        <p:attrNameLst>
                                          <p:attrName>ppt_y</p:attrName>
                                        </p:attrNameLst>
                                      </p:cBhvr>
                                      <p:tavLst>
                                        <p:tav tm="0" fmla="#ppt_y-sin(pi*$)/3">
                                          <p:val>
                                            <p:fltVal val="0.500000"/>
                                          </p:val>
                                        </p:tav>
                                        <p:tav tm="100000">
                                          <p:val>
                                            <p:fltVal val="1.000000"/>
                                          </p:val>
                                        </p:tav>
                                      </p:tavLst>
                                    </p:anim>
                                    <p:anim calcmode="lin" valueType="num">
                                      <p:cBhvr>
                                        <p:cTn id="47" dur="664">
                                          <p:stCondLst>
                                            <p:cond delay="664"/>
                                          </p:stCondLst>
                                        </p:cTn>
                                        <p:tgtEl>
                                          <p:spTgt spid="13319"/>
                                        </p:tgtEl>
                                        <p:attrNameLst>
                                          <p:attrName>ppt_y</p:attrName>
                                        </p:attrNameLst>
                                      </p:cBhvr>
                                      <p:tavLst>
                                        <p:tav tm="0" fmla="#ppt_y-sin(pi*$)/9">
                                          <p:val>
                                            <p:fltVal val="0.000000"/>
                                          </p:val>
                                        </p:tav>
                                        <p:tav tm="100000">
                                          <p:val>
                                            <p:fltVal val="1.000000"/>
                                          </p:val>
                                        </p:tav>
                                      </p:tavLst>
                                    </p:anim>
                                    <p:anim calcmode="lin" valueType="num">
                                      <p:cBhvr>
                                        <p:cTn id="48" dur="332">
                                          <p:stCondLst>
                                            <p:cond delay="1324"/>
                                          </p:stCondLst>
                                        </p:cTn>
                                        <p:tgtEl>
                                          <p:spTgt spid="13319"/>
                                        </p:tgtEl>
                                        <p:attrNameLst>
                                          <p:attrName>ppt_y</p:attrName>
                                        </p:attrNameLst>
                                      </p:cBhvr>
                                      <p:tavLst>
                                        <p:tav tm="0" fmla="#ppt_y-sin(pi*$)/27">
                                          <p:val>
                                            <p:fltVal val="0.000000"/>
                                          </p:val>
                                        </p:tav>
                                        <p:tav tm="100000">
                                          <p:val>
                                            <p:fltVal val="1.000000"/>
                                          </p:val>
                                        </p:tav>
                                      </p:tavLst>
                                    </p:anim>
                                    <p:anim calcmode="lin" valueType="num">
                                      <p:cBhvr>
                                        <p:cTn id="49" dur="164">
                                          <p:stCondLst>
                                            <p:cond delay="1656"/>
                                          </p:stCondLst>
                                        </p:cTn>
                                        <p:tgtEl>
                                          <p:spTgt spid="13319"/>
                                        </p:tgtEl>
                                        <p:attrNameLst>
                                          <p:attrName>ppt_y</p:attrName>
                                        </p:attrNameLst>
                                      </p:cBhvr>
                                      <p:tavLst>
                                        <p:tav tm="0" fmla="#ppt_y-sin(pi*$)/81">
                                          <p:val>
                                            <p:fltVal val="0.000000"/>
                                          </p:val>
                                        </p:tav>
                                        <p:tav tm="100000">
                                          <p:val>
                                            <p:fltVal val="1.000000"/>
                                          </p:val>
                                        </p:tav>
                                      </p:tavLst>
                                    </p:anim>
                                    <p:animScale>
                                      <p:cBhvr>
                                        <p:cTn id="50" dur="26">
                                          <p:stCondLst>
                                            <p:cond delay="650"/>
                                          </p:stCondLst>
                                        </p:cTn>
                                        <p:tgtEl>
                                          <p:spTgt spid="13319"/>
                                        </p:tgtEl>
                                      </p:cBhvr>
                                      <p:to x="100000" y="60000"/>
                                    </p:animScale>
                                    <p:animScale>
                                      <p:cBhvr>
                                        <p:cTn id="51" dur="166" decel="50000">
                                          <p:stCondLst>
                                            <p:cond delay="676"/>
                                          </p:stCondLst>
                                        </p:cTn>
                                        <p:tgtEl>
                                          <p:spTgt spid="13319"/>
                                        </p:tgtEl>
                                      </p:cBhvr>
                                      <p:to x="100000" y="100000"/>
                                    </p:animScale>
                                    <p:animScale>
                                      <p:cBhvr>
                                        <p:cTn id="52" dur="26">
                                          <p:stCondLst>
                                            <p:cond delay="1312"/>
                                          </p:stCondLst>
                                        </p:cTn>
                                        <p:tgtEl>
                                          <p:spTgt spid="13319"/>
                                        </p:tgtEl>
                                      </p:cBhvr>
                                      <p:to x="100000" y="80000"/>
                                    </p:animScale>
                                    <p:animScale>
                                      <p:cBhvr>
                                        <p:cTn id="53" dur="166" decel="50000">
                                          <p:stCondLst>
                                            <p:cond delay="1338"/>
                                          </p:stCondLst>
                                        </p:cTn>
                                        <p:tgtEl>
                                          <p:spTgt spid="13319"/>
                                        </p:tgtEl>
                                      </p:cBhvr>
                                      <p:to x="100000" y="100000"/>
                                    </p:animScale>
                                    <p:animScale>
                                      <p:cBhvr>
                                        <p:cTn id="54" dur="26">
                                          <p:stCondLst>
                                            <p:cond delay="1642"/>
                                          </p:stCondLst>
                                        </p:cTn>
                                        <p:tgtEl>
                                          <p:spTgt spid="13319"/>
                                        </p:tgtEl>
                                      </p:cBhvr>
                                      <p:to x="100000" y="90000"/>
                                    </p:animScale>
                                    <p:animScale>
                                      <p:cBhvr>
                                        <p:cTn id="55" dur="166" decel="50000">
                                          <p:stCondLst>
                                            <p:cond delay="1668"/>
                                          </p:stCondLst>
                                        </p:cTn>
                                        <p:tgtEl>
                                          <p:spTgt spid="13319"/>
                                        </p:tgtEl>
                                      </p:cBhvr>
                                      <p:to x="100000" y="100000"/>
                                    </p:animScale>
                                    <p:animScale>
                                      <p:cBhvr>
                                        <p:cTn id="56" dur="26">
                                          <p:stCondLst>
                                            <p:cond delay="1808"/>
                                          </p:stCondLst>
                                        </p:cTn>
                                        <p:tgtEl>
                                          <p:spTgt spid="13319"/>
                                        </p:tgtEl>
                                      </p:cBhvr>
                                      <p:to x="100000" y="95000"/>
                                    </p:animScale>
                                    <p:animScale>
                                      <p:cBhvr>
                                        <p:cTn id="57" dur="166" decel="50000">
                                          <p:stCondLst>
                                            <p:cond delay="1834"/>
                                          </p:stCondLst>
                                        </p:cTn>
                                        <p:tgtEl>
                                          <p:spTgt spid="13319"/>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3320"/>
                                        </p:tgtEl>
                                        <p:attrNameLst>
                                          <p:attrName>style.visibility</p:attrName>
                                        </p:attrNameLst>
                                      </p:cBhvr>
                                      <p:to>
                                        <p:strVal val="visible"/>
                                      </p:to>
                                    </p:set>
                                    <p:animEffect transition="in" filter="fade">
                                      <p:cBhvr>
                                        <p:cTn id="62" dur="1000"/>
                                        <p:tgtEl>
                                          <p:spTgt spid="13320"/>
                                        </p:tgtEl>
                                      </p:cBhvr>
                                    </p:animEffect>
                                    <p:anim calcmode="lin" valueType="num">
                                      <p:cBhvr>
                                        <p:cTn id="63" dur="1000" fill="hold"/>
                                        <p:tgtEl>
                                          <p:spTgt spid="13320"/>
                                        </p:tgtEl>
                                        <p:attrNameLst>
                                          <p:attrName>ppt_x</p:attrName>
                                        </p:attrNameLst>
                                      </p:cBhvr>
                                      <p:tavLst>
                                        <p:tav tm="0">
                                          <p:val>
                                            <p:strVal val="#ppt_x"/>
                                          </p:val>
                                        </p:tav>
                                        <p:tav tm="100000">
                                          <p:val>
                                            <p:strVal val="#ppt_x"/>
                                          </p:val>
                                        </p:tav>
                                      </p:tavLst>
                                    </p:anim>
                                    <p:anim calcmode="lin" valueType="num">
                                      <p:cBhvr>
                                        <p:cTn id="64" dur="1000" fill="hold"/>
                                        <p:tgtEl>
                                          <p:spTgt spid="13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bldLvl="0" animBg="1"/>
      <p:bldP spid="13321" grpId="0" bldLvl="0" animBg="1"/>
      <p:bldP spid="13322"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pic>
        <p:nvPicPr>
          <p:cNvPr id="3077" name="Picture 3"/>
          <p:cNvPicPr>
            <a:picLocks noChangeAspect="1"/>
          </p:cNvPicPr>
          <p:nvPr>
            <p:ph sz="quarter" idx="2"/>
          </p:nvPr>
        </p:nvPicPr>
        <p:blipFill>
          <a:blip r:embed="rId1"/>
          <a:srcRect/>
          <a:stretch>
            <a:fillRect/>
          </a:stretch>
        </p:blipFill>
        <p:spPr>
          <a:xfrm>
            <a:off x="2422525" y="3213100"/>
            <a:ext cx="4178300" cy="3455988"/>
          </a:xfrm>
        </p:spPr>
      </p:pic>
      <p:sp>
        <p:nvSpPr>
          <p:cNvPr id="14340" name="Rectangle 4"/>
          <p:cNvSpPr>
            <a:spLocks noGrp="1"/>
          </p:cNvSpPr>
          <p:nvPr>
            <p:ph type="body" sz="half" idx="1"/>
          </p:nvPr>
        </p:nvSpPr>
        <p:spPr>
          <a:xfrm>
            <a:off x="1981200" y="1174750"/>
            <a:ext cx="8291513" cy="5684838"/>
          </a:xfrm>
        </p:spPr>
        <p:txBody>
          <a:bodyPr vert="horz" wrap="square" lIns="91440" tIns="45720" rIns="91440" bIns="45720" anchor="t"/>
          <a:p>
            <a:pPr eaLnBrk="1" hangingPunct="1">
              <a:lnSpc>
                <a:spcPct val="80000"/>
              </a:lnSpc>
            </a:pPr>
            <a:r>
              <a:rPr lang="zh-CN" altLang="en-US" dirty="0"/>
              <a:t>句子：我,喜欢,观看,巴西,</a:t>
            </a:r>
            <a:r>
              <a:rPr lang="zh-CN" altLang="en-US" dirty="0">
                <a:solidFill>
                  <a:schemeClr val="hlink"/>
                </a:solidFill>
              </a:rPr>
              <a:t>足球</a:t>
            </a:r>
            <a:r>
              <a:rPr lang="zh-CN" altLang="en-US" dirty="0"/>
              <a:t>,世界杯</a:t>
            </a:r>
            <a:endParaRPr lang="zh-CN" altLang="en-US" dirty="0"/>
          </a:p>
          <a:p>
            <a:pPr eaLnBrk="1" hangingPunct="1">
              <a:lnSpc>
                <a:spcPct val="80000"/>
              </a:lnSpc>
            </a:pPr>
            <a:r>
              <a:rPr lang="zh-CN" altLang="en-US" dirty="0"/>
              <a:t>w=足球</a:t>
            </a:r>
            <a:endParaRPr lang="zh-CN" altLang="en-US" dirty="0"/>
          </a:p>
          <a:p>
            <a:pPr eaLnBrk="1" hangingPunct="1">
              <a:lnSpc>
                <a:spcPct val="80000"/>
              </a:lnSpc>
            </a:pPr>
            <a:endParaRPr lang="zh-CN" altLang="en-US" dirty="0"/>
          </a:p>
        </p:txBody>
      </p:sp>
      <p:graphicFrame>
        <p:nvGraphicFramePr>
          <p:cNvPr id="14341" name="Object 5"/>
          <p:cNvGraphicFramePr/>
          <p:nvPr/>
        </p:nvGraphicFramePr>
        <p:xfrm>
          <a:off x="2495550" y="2133600"/>
          <a:ext cx="2066925" cy="942975"/>
        </p:xfrm>
        <a:graphic>
          <a:graphicData uri="http://schemas.openxmlformats.org/presentationml/2006/ole">
            <mc:AlternateContent xmlns:mc="http://schemas.openxmlformats.org/markup-compatibility/2006">
              <mc:Choice xmlns:v="urn:schemas-microsoft-com:vml" Requires="v">
                <p:oleObj spid="_x0000_s3089" name="" r:id="rId2" imgW="2781300" imgH="1270000" progId="Visio.Drawing.11">
                  <p:embed/>
                </p:oleObj>
              </mc:Choice>
              <mc:Fallback>
                <p:oleObj name="" r:id="rId2" imgW="2781300" imgH="1270000" progId="Visio.Drawing.11">
                  <p:embed/>
                  <p:pic>
                    <p:nvPicPr>
                      <p:cNvPr id="0" name="图片 3088"/>
                      <p:cNvPicPr/>
                      <p:nvPr/>
                    </p:nvPicPr>
                    <p:blipFill>
                      <a:blip r:embed="rId3"/>
                      <a:stretch>
                        <a:fillRect/>
                      </a:stretch>
                    </p:blipFill>
                    <p:spPr>
                      <a:xfrm>
                        <a:off x="2495550" y="2133600"/>
                        <a:ext cx="2066925" cy="942975"/>
                      </a:xfrm>
                      <a:prstGeom prst="rect">
                        <a:avLst/>
                      </a:prstGeom>
                      <a:noFill/>
                      <a:ln w="38100">
                        <a:noFill/>
                        <a:miter/>
                      </a:ln>
                    </p:spPr>
                  </p:pic>
                </p:oleObj>
              </mc:Fallback>
            </mc:AlternateContent>
          </a:graphicData>
        </a:graphic>
      </p:graphicFrame>
      <p:graphicFrame>
        <p:nvGraphicFramePr>
          <p:cNvPr id="14342" name="Object 6"/>
          <p:cNvGraphicFramePr/>
          <p:nvPr/>
        </p:nvGraphicFramePr>
        <p:xfrm>
          <a:off x="4727575" y="2060575"/>
          <a:ext cx="4105275" cy="914400"/>
        </p:xfrm>
        <a:graphic>
          <a:graphicData uri="http://schemas.openxmlformats.org/presentationml/2006/ole">
            <mc:AlternateContent xmlns:mc="http://schemas.openxmlformats.org/markup-compatibility/2006">
              <mc:Choice xmlns:v="urn:schemas-microsoft-com:vml" Requires="v">
                <p:oleObj spid="_x0000_s3090" name="" r:id="rId4" imgW="5486400" imgH="1231900" progId="Visio.Drawing.11">
                  <p:embed/>
                </p:oleObj>
              </mc:Choice>
              <mc:Fallback>
                <p:oleObj name="" r:id="rId4" imgW="5486400" imgH="1231900" progId="Visio.Drawing.11">
                  <p:embed/>
                  <p:pic>
                    <p:nvPicPr>
                      <p:cNvPr id="0" name="图片 3089"/>
                      <p:cNvPicPr/>
                      <p:nvPr/>
                    </p:nvPicPr>
                    <p:blipFill>
                      <a:blip r:embed="rId5"/>
                      <a:stretch>
                        <a:fillRect/>
                      </a:stretch>
                    </p:blipFill>
                    <p:spPr>
                      <a:xfrm>
                        <a:off x="4727575" y="2060575"/>
                        <a:ext cx="4105275" cy="914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0">
                                            <p:txEl>
                                              <p:charRg st="0" end="21"/>
                                            </p:txEl>
                                          </p:spTgt>
                                        </p:tgtEl>
                                        <p:attrNameLst>
                                          <p:attrName>style.visibility</p:attrName>
                                        </p:attrNameLst>
                                      </p:cBhvr>
                                      <p:to>
                                        <p:strVal val="visible"/>
                                      </p:to>
                                    </p:set>
                                    <p:animEffect transition="in" filter="fade">
                                      <p:cBhvr>
                                        <p:cTn id="7" dur="500"/>
                                        <p:tgtEl>
                                          <p:spTgt spid="14340">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0">
                                            <p:txEl>
                                              <p:charRg st="21" end="26"/>
                                            </p:txEl>
                                          </p:spTgt>
                                        </p:tgtEl>
                                        <p:attrNameLst>
                                          <p:attrName>style.visibility</p:attrName>
                                        </p:attrNameLst>
                                      </p:cBhvr>
                                      <p:to>
                                        <p:strVal val="visible"/>
                                      </p:to>
                                    </p:set>
                                    <p:animEffect transition="in" filter="fade">
                                      <p:cBhvr>
                                        <p:cTn id="12" dur="500"/>
                                        <p:tgtEl>
                                          <p:spTgt spid="14340">
                                            <p:txEl>
                                              <p:charRg st="21"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fade">
                                      <p:cBhvr>
                                        <p:cTn id="17" dur="2000"/>
                                        <p:tgtEl>
                                          <p:spTgt spid="143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fade">
                                      <p:cBhvr>
                                        <p:cTn id="22" dur="10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sp>
        <p:nvSpPr>
          <p:cNvPr id="15363" name="Rectangle 3"/>
          <p:cNvSpPr>
            <a:spLocks noGrp="1"/>
          </p:cNvSpPr>
          <p:nvPr>
            <p:ph type="body" sz="half" idx="1"/>
          </p:nvPr>
        </p:nvSpPr>
        <p:spPr>
          <a:xfrm>
            <a:off x="1981200" y="981075"/>
            <a:ext cx="7859713" cy="5473700"/>
          </a:xfrm>
        </p:spPr>
        <p:txBody>
          <a:bodyPr vert="horz" wrap="square" lIns="91440" tIns="45720" rIns="91440" bIns="45720" anchor="t"/>
          <a:p>
            <a:pPr eaLnBrk="1" hangingPunct="1"/>
            <a:r>
              <a:rPr lang="zh-CN" altLang="en-US" sz="2800" dirty="0"/>
              <a:t>正类概率:</a:t>
            </a:r>
            <a:endParaRPr lang="zh-CN" altLang="en-US" sz="2800" dirty="0"/>
          </a:p>
          <a:p>
            <a:pPr eaLnBrk="1" hangingPunct="1"/>
            <a:r>
              <a:rPr lang="zh-CN" altLang="en-US" sz="2800" dirty="0"/>
              <a:t>负类概率:</a:t>
            </a:r>
            <a:endParaRPr lang="zh-CN" altLang="en-US" sz="2800" dirty="0"/>
          </a:p>
          <a:p>
            <a:pPr eaLnBrk="1" hangingPunct="1"/>
            <a:r>
              <a:rPr lang="zh-CN" altLang="en-US" sz="2800" dirty="0"/>
              <a:t>"足球" 叶子节点经过4次二分类，每次分类结果对应的概率为</a:t>
            </a:r>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r>
              <a:rPr lang="zh-CN" altLang="en-US" sz="2800" dirty="0"/>
              <a:t>由Context("足球")预测"足球"出现的概率</a:t>
            </a:r>
            <a:endParaRPr lang="zh-CN" altLang="en-US" sz="2800" dirty="0"/>
          </a:p>
        </p:txBody>
      </p:sp>
      <p:pic>
        <p:nvPicPr>
          <p:cNvPr id="15364" name="Picture 4"/>
          <p:cNvPicPr>
            <a:picLocks noChangeAspect="1"/>
          </p:cNvPicPr>
          <p:nvPr>
            <p:ph sz="quarter" idx="3"/>
          </p:nvPr>
        </p:nvPicPr>
        <p:blipFill>
          <a:blip r:embed="rId1"/>
          <a:srcRect/>
          <a:stretch>
            <a:fillRect/>
          </a:stretch>
        </p:blipFill>
        <p:spPr>
          <a:xfrm>
            <a:off x="4006850" y="1557338"/>
            <a:ext cx="1325563" cy="458787"/>
          </a:xfrm>
        </p:spPr>
      </p:pic>
      <p:pic>
        <p:nvPicPr>
          <p:cNvPr id="15365" name="Picture 5"/>
          <p:cNvPicPr>
            <a:picLocks noChangeAspect="1"/>
          </p:cNvPicPr>
          <p:nvPr/>
        </p:nvPicPr>
        <p:blipFill>
          <a:blip r:embed="rId2"/>
          <a:stretch>
            <a:fillRect/>
          </a:stretch>
        </p:blipFill>
        <p:spPr>
          <a:xfrm>
            <a:off x="4008438" y="981075"/>
            <a:ext cx="2057400" cy="542925"/>
          </a:xfrm>
          <a:prstGeom prst="rect">
            <a:avLst/>
          </a:prstGeom>
          <a:noFill/>
          <a:ln w="9525">
            <a:noFill/>
          </a:ln>
        </p:spPr>
      </p:pic>
      <p:pic>
        <p:nvPicPr>
          <p:cNvPr id="15366" name="Picture 6"/>
          <p:cNvPicPr>
            <a:picLocks noChangeAspect="1"/>
          </p:cNvPicPr>
          <p:nvPr/>
        </p:nvPicPr>
        <p:blipFill>
          <a:blip r:embed="rId3"/>
          <a:stretch>
            <a:fillRect/>
          </a:stretch>
        </p:blipFill>
        <p:spPr>
          <a:xfrm>
            <a:off x="2136775" y="2998788"/>
            <a:ext cx="4116388" cy="2057400"/>
          </a:xfrm>
          <a:prstGeom prst="rect">
            <a:avLst/>
          </a:prstGeom>
          <a:noFill/>
          <a:ln w="9525">
            <a:noFill/>
          </a:ln>
        </p:spPr>
      </p:pic>
      <p:pic>
        <p:nvPicPr>
          <p:cNvPr id="18439" name="Picture 7"/>
          <p:cNvPicPr>
            <a:picLocks noChangeAspect="1"/>
          </p:cNvPicPr>
          <p:nvPr/>
        </p:nvPicPr>
        <p:blipFill>
          <a:blip r:embed="rId4"/>
          <a:stretch>
            <a:fillRect/>
          </a:stretch>
        </p:blipFill>
        <p:spPr>
          <a:xfrm>
            <a:off x="6456363" y="2493963"/>
            <a:ext cx="3308350" cy="2735262"/>
          </a:xfrm>
          <a:prstGeom prst="rect">
            <a:avLst/>
          </a:prstGeom>
          <a:noFill/>
          <a:ln w="9525">
            <a:noFill/>
          </a:ln>
        </p:spPr>
      </p:pic>
      <p:pic>
        <p:nvPicPr>
          <p:cNvPr id="15368" name="Picture 8"/>
          <p:cNvPicPr>
            <a:picLocks noChangeAspect="1"/>
          </p:cNvPicPr>
          <p:nvPr/>
        </p:nvPicPr>
        <p:blipFill>
          <a:blip r:embed="rId5"/>
          <a:stretch>
            <a:fillRect/>
          </a:stretch>
        </p:blipFill>
        <p:spPr>
          <a:xfrm>
            <a:off x="2495550" y="6021388"/>
            <a:ext cx="4210050" cy="714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charRg st="0" end="6"/>
                                            </p:txEl>
                                          </p:spTgt>
                                        </p:tgtEl>
                                        <p:attrNameLst>
                                          <p:attrName>style.visibility</p:attrName>
                                        </p:attrNameLst>
                                      </p:cBhvr>
                                      <p:to>
                                        <p:strVal val="visible"/>
                                      </p:to>
                                    </p:set>
                                    <p:animEffect transition="in" filter="fade">
                                      <p:cBhvr>
                                        <p:cTn id="7" dur="500"/>
                                        <p:tgtEl>
                                          <p:spTgt spid="15363">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fade">
                                      <p:cBhvr>
                                        <p:cTn id="12" dur="500"/>
                                        <p:tgtEl>
                                          <p:spTgt spid="153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3">
                                            <p:txEl>
                                              <p:charRg st="6" end="12"/>
                                            </p:txEl>
                                          </p:spTgt>
                                        </p:tgtEl>
                                        <p:attrNameLst>
                                          <p:attrName>style.visibility</p:attrName>
                                        </p:attrNameLst>
                                      </p:cBhvr>
                                      <p:to>
                                        <p:strVal val="visible"/>
                                      </p:to>
                                    </p:set>
                                    <p:animEffect transition="in" filter="fade">
                                      <p:cBhvr>
                                        <p:cTn id="17" dur="500"/>
                                        <p:tgtEl>
                                          <p:spTgt spid="15363">
                                            <p:txEl>
                                              <p:charRg st="6"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500"/>
                                        <p:tgtEl>
                                          <p:spTgt spid="153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363">
                                            <p:txEl>
                                              <p:charRg st="12" end="42"/>
                                            </p:txEl>
                                          </p:spTgt>
                                        </p:tgtEl>
                                        <p:attrNameLst>
                                          <p:attrName>style.visibility</p:attrName>
                                        </p:attrNameLst>
                                      </p:cBhvr>
                                      <p:to>
                                        <p:strVal val="visible"/>
                                      </p:to>
                                    </p:set>
                                    <p:animEffect transition="in" filter="fade">
                                      <p:cBhvr>
                                        <p:cTn id="27" dur="500"/>
                                        <p:tgtEl>
                                          <p:spTgt spid="15363">
                                            <p:txEl>
                                              <p:charRg st="12" end="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366"/>
                                        </p:tgtEl>
                                        <p:attrNameLst>
                                          <p:attrName>style.visibility</p:attrName>
                                        </p:attrNameLst>
                                      </p:cBhvr>
                                      <p:to>
                                        <p:strVal val="visible"/>
                                      </p:to>
                                    </p:set>
                                    <p:animEffect transition="in" filter="fade">
                                      <p:cBhvr>
                                        <p:cTn id="32" dur="500"/>
                                        <p:tgtEl>
                                          <p:spTgt spid="153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363">
                                            <p:txEl>
                                              <p:charRg st="47" end="73"/>
                                            </p:txEl>
                                          </p:spTgt>
                                        </p:tgtEl>
                                        <p:attrNameLst>
                                          <p:attrName>style.visibility</p:attrName>
                                        </p:attrNameLst>
                                      </p:cBhvr>
                                      <p:to>
                                        <p:strVal val="visible"/>
                                      </p:to>
                                    </p:set>
                                    <p:animEffect transition="in" filter="fade">
                                      <p:cBhvr>
                                        <p:cTn id="37" dur="500"/>
                                        <p:tgtEl>
                                          <p:spTgt spid="15363">
                                            <p:txEl>
                                              <p:charRg st="47" end="7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368"/>
                                        </p:tgtEl>
                                        <p:attrNameLst>
                                          <p:attrName>style.visibility</p:attrName>
                                        </p:attrNameLst>
                                      </p:cBhvr>
                                      <p:to>
                                        <p:strVal val="visible"/>
                                      </p:to>
                                    </p:set>
                                    <p:animEffect transition="in" filter="fade">
                                      <p:cBhvr>
                                        <p:cTn id="42"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9" name="Rectangle 2"/>
          <p:cNvSpPr>
            <a:spLocks noGrp="1"/>
          </p:cNvSpPr>
          <p:nvPr>
            <p:ph type="title"/>
          </p:nvPr>
        </p:nvSpPr>
        <p:spPr/>
        <p:txBody>
          <a:bodyPr vert="horz" wrap="square" lIns="91440" tIns="45720" rIns="91440" bIns="45720" anchor="ctr"/>
          <a:p>
            <a:pPr eaLnBrk="1" hangingPunct="1"/>
            <a:r>
              <a:rPr lang="zh-CN" altLang="en-US" sz="3200" dirty="0"/>
              <a:t>CBOW模型+Hierarchical Softmax方法（续）</a:t>
            </a:r>
            <a:endParaRPr lang="zh-CN" altLang="en-US" sz="3200" dirty="0"/>
          </a:p>
        </p:txBody>
      </p:sp>
      <p:graphicFrame>
        <p:nvGraphicFramePr>
          <p:cNvPr id="17411" name="Object 3"/>
          <p:cNvGraphicFramePr>
            <a:graphicFrameLocks noChangeAspect="1"/>
          </p:cNvGraphicFramePr>
          <p:nvPr>
            <p:ph sz="quarter" idx="2"/>
          </p:nvPr>
        </p:nvGraphicFramePr>
        <p:xfrm>
          <a:off x="3143250" y="1701800"/>
          <a:ext cx="6440488" cy="431800"/>
        </p:xfrm>
        <a:graphic>
          <a:graphicData uri="http://schemas.openxmlformats.org/presentationml/2006/ole">
            <mc:AlternateContent xmlns:mc="http://schemas.openxmlformats.org/markup-compatibility/2006">
              <mc:Choice xmlns:v="urn:schemas-microsoft-com:vml" Requires="v">
                <p:oleObj spid="_x0000_s3083" name="" r:id="rId1" imgW="3784600" imgH="254000" progId="Equation.3">
                  <p:embed/>
                </p:oleObj>
              </mc:Choice>
              <mc:Fallback>
                <p:oleObj name="" r:id="rId1" imgW="3784600" imgH="254000" progId="Equation.3">
                  <p:embed/>
                  <p:pic>
                    <p:nvPicPr>
                      <p:cNvPr id="0" name="图片 3082"/>
                      <p:cNvPicPr/>
                      <p:nvPr/>
                    </p:nvPicPr>
                    <p:blipFill>
                      <a:blip r:embed="rId2"/>
                      <a:stretch>
                        <a:fillRect/>
                      </a:stretch>
                    </p:blipFill>
                    <p:spPr>
                      <a:xfrm>
                        <a:off x="3143250" y="1701800"/>
                        <a:ext cx="6440488" cy="431800"/>
                      </a:xfrm>
                      <a:prstGeom prst="rect">
                        <a:avLst/>
                      </a:prstGeom>
                      <a:noFill/>
                      <a:ln w="38100">
                        <a:miter/>
                      </a:ln>
                    </p:spPr>
                  </p:pic>
                </p:oleObj>
              </mc:Fallback>
            </mc:AlternateContent>
          </a:graphicData>
        </a:graphic>
      </p:graphicFrame>
      <p:graphicFrame>
        <p:nvGraphicFramePr>
          <p:cNvPr id="17412" name="Object 4"/>
          <p:cNvGraphicFramePr>
            <a:graphicFrameLocks noChangeAspect="1"/>
          </p:cNvGraphicFramePr>
          <p:nvPr>
            <p:ph sz="quarter" idx="3"/>
          </p:nvPr>
        </p:nvGraphicFramePr>
        <p:xfrm>
          <a:off x="4102100" y="2155825"/>
          <a:ext cx="481013" cy="481013"/>
        </p:xfrm>
        <a:graphic>
          <a:graphicData uri="http://schemas.openxmlformats.org/presentationml/2006/ole">
            <mc:AlternateContent xmlns:mc="http://schemas.openxmlformats.org/markup-compatibility/2006">
              <mc:Choice xmlns:v="urn:schemas-microsoft-com:vml" Requires="v">
                <p:oleObj spid="_x0000_s3076" name="" r:id="rId3" imgW="254635" imgH="254635" progId="Equation.3">
                  <p:embed/>
                </p:oleObj>
              </mc:Choice>
              <mc:Fallback>
                <p:oleObj name="" r:id="rId3" imgW="254635" imgH="254635" progId="Equation.3">
                  <p:embed/>
                  <p:pic>
                    <p:nvPicPr>
                      <p:cNvPr id="0" name="图片 3075"/>
                      <p:cNvPicPr/>
                      <p:nvPr/>
                    </p:nvPicPr>
                    <p:blipFill>
                      <a:blip r:embed="rId4"/>
                      <a:stretch>
                        <a:fillRect/>
                      </a:stretch>
                    </p:blipFill>
                    <p:spPr>
                      <a:xfrm>
                        <a:off x="4102100" y="2155825"/>
                        <a:ext cx="481013" cy="481013"/>
                      </a:xfrm>
                      <a:prstGeom prst="rect">
                        <a:avLst/>
                      </a:prstGeom>
                      <a:noFill/>
                      <a:ln w="38100">
                        <a:miter/>
                      </a:ln>
                    </p:spPr>
                  </p:pic>
                </p:oleObj>
              </mc:Fallback>
            </mc:AlternateContent>
          </a:graphicData>
        </a:graphic>
      </p:graphicFrame>
      <p:sp>
        <p:nvSpPr>
          <p:cNvPr id="17413" name="Rectangle 5"/>
          <p:cNvSpPr>
            <a:spLocks noGrp="1"/>
          </p:cNvSpPr>
          <p:nvPr>
            <p:ph type="body" sz="half" idx="1"/>
          </p:nvPr>
        </p:nvSpPr>
        <p:spPr>
          <a:xfrm>
            <a:off x="1984375" y="1177925"/>
            <a:ext cx="7785100" cy="5135563"/>
          </a:xfrm>
        </p:spPr>
        <p:txBody>
          <a:bodyPr vert="horz" wrap="square" lIns="91440" tIns="45720" rIns="91440" bIns="45720" anchor="t"/>
          <a:p>
            <a:pPr eaLnBrk="1" hangingPunct="1"/>
            <a:r>
              <a:rPr lang="zh-CN" altLang="en-US" sz="2800" dirty="0"/>
              <a:t>梯度下降法进行求解</a:t>
            </a:r>
            <a:endParaRPr lang="zh-CN" altLang="en-US" sz="2800" dirty="0"/>
          </a:p>
          <a:p>
            <a:pPr lvl="1" eaLnBrk="1" hangingPunct="1"/>
            <a:r>
              <a:rPr lang="zh-CN" altLang="en-US" sz="2400" dirty="0"/>
              <a:t>令</a:t>
            </a:r>
            <a:endParaRPr lang="zh-CN" altLang="en-US" sz="2400" dirty="0"/>
          </a:p>
          <a:p>
            <a:pPr lvl="1" eaLnBrk="1" hangingPunct="1"/>
            <a:r>
              <a:rPr lang="zh-CN" altLang="en-US" sz="2400" dirty="0"/>
              <a:t>f(w,j)关于      和     的梯度分别为</a:t>
            </a:r>
            <a:endParaRPr lang="zh-CN" altLang="en-US" sz="2400" dirty="0"/>
          </a:p>
          <a:p>
            <a:pPr eaLnBrk="1" hangingPunct="1"/>
            <a:endParaRPr lang="zh-CN" altLang="en-US" sz="2800" dirty="0"/>
          </a:p>
          <a:p>
            <a:pPr eaLnBrk="1" hangingPunct="1"/>
            <a:endParaRPr lang="zh-CN" altLang="en-US" sz="2800" dirty="0"/>
          </a:p>
          <a:p>
            <a:pPr eaLnBrk="1" hangingPunct="1"/>
            <a:endParaRPr lang="zh-CN" altLang="en-US" sz="2800" dirty="0"/>
          </a:p>
          <a:p>
            <a:pPr lvl="1" eaLnBrk="1" hangingPunct="1"/>
            <a:r>
              <a:rPr lang="zh-CN" altLang="en-US" sz="2400" dirty="0"/>
              <a:t>更新公式</a:t>
            </a:r>
            <a:endParaRPr lang="zh-CN" altLang="en-US" sz="2400" dirty="0"/>
          </a:p>
          <a:p>
            <a:pPr eaLnBrk="1" hangingPunct="1"/>
            <a:endParaRPr lang="zh-CN" altLang="en-US" sz="2800" dirty="0"/>
          </a:p>
        </p:txBody>
      </p:sp>
      <p:graphicFrame>
        <p:nvGraphicFramePr>
          <p:cNvPr id="17414" name="Object 6"/>
          <p:cNvGraphicFramePr>
            <a:graphicFrameLocks noChangeAspect="1"/>
          </p:cNvGraphicFramePr>
          <p:nvPr/>
        </p:nvGraphicFramePr>
        <p:xfrm>
          <a:off x="4872038" y="2133600"/>
          <a:ext cx="396875" cy="396875"/>
        </p:xfrm>
        <a:graphic>
          <a:graphicData uri="http://schemas.openxmlformats.org/presentationml/2006/ole">
            <mc:AlternateContent xmlns:mc="http://schemas.openxmlformats.org/markup-compatibility/2006">
              <mc:Choice xmlns:v="urn:schemas-microsoft-com:vml" Requires="v">
                <p:oleObj spid="_x0000_s3077" name="" r:id="rId5" imgW="229870" imgH="229870" progId="Equation.3">
                  <p:embed/>
                </p:oleObj>
              </mc:Choice>
              <mc:Fallback>
                <p:oleObj name="" r:id="rId5" imgW="229870" imgH="229870" progId="Equation.3">
                  <p:embed/>
                  <p:pic>
                    <p:nvPicPr>
                      <p:cNvPr id="0" name="图片 3076"/>
                      <p:cNvPicPr/>
                      <p:nvPr/>
                    </p:nvPicPr>
                    <p:blipFill>
                      <a:blip r:embed="rId6"/>
                      <a:stretch>
                        <a:fillRect/>
                      </a:stretch>
                    </p:blipFill>
                    <p:spPr>
                      <a:xfrm>
                        <a:off x="4872038" y="2133600"/>
                        <a:ext cx="396875" cy="396875"/>
                      </a:xfrm>
                      <a:prstGeom prst="rect">
                        <a:avLst/>
                      </a:prstGeom>
                      <a:noFill/>
                      <a:ln w="38100">
                        <a:noFill/>
                        <a:miter/>
                      </a:ln>
                    </p:spPr>
                  </p:pic>
                </p:oleObj>
              </mc:Fallback>
            </mc:AlternateContent>
          </a:graphicData>
        </a:graphic>
      </p:graphicFrame>
      <p:graphicFrame>
        <p:nvGraphicFramePr>
          <p:cNvPr id="17415" name="Object 7"/>
          <p:cNvGraphicFramePr>
            <a:graphicFrameLocks noChangeAspect="1"/>
          </p:cNvGraphicFramePr>
          <p:nvPr/>
        </p:nvGraphicFramePr>
        <p:xfrm>
          <a:off x="2784475" y="2709863"/>
          <a:ext cx="3448050" cy="647700"/>
        </p:xfrm>
        <a:graphic>
          <a:graphicData uri="http://schemas.openxmlformats.org/presentationml/2006/ole">
            <mc:AlternateContent xmlns:mc="http://schemas.openxmlformats.org/markup-compatibility/2006">
              <mc:Choice xmlns:v="urn:schemas-microsoft-com:vml" Requires="v">
                <p:oleObj spid="_x0000_s3080" name="" r:id="rId7" imgW="2362200" imgH="444500" progId="Equation.3">
                  <p:embed/>
                </p:oleObj>
              </mc:Choice>
              <mc:Fallback>
                <p:oleObj name="" r:id="rId7" imgW="2362200" imgH="444500" progId="Equation.3">
                  <p:embed/>
                  <p:pic>
                    <p:nvPicPr>
                      <p:cNvPr id="0" name="图片 3079"/>
                      <p:cNvPicPr/>
                      <p:nvPr/>
                    </p:nvPicPr>
                    <p:blipFill>
                      <a:blip r:embed="rId8"/>
                      <a:stretch>
                        <a:fillRect/>
                      </a:stretch>
                    </p:blipFill>
                    <p:spPr>
                      <a:xfrm>
                        <a:off x="2784475" y="2709863"/>
                        <a:ext cx="3448050" cy="647700"/>
                      </a:xfrm>
                      <a:prstGeom prst="rect">
                        <a:avLst/>
                      </a:prstGeom>
                      <a:noFill/>
                      <a:ln w="38100">
                        <a:noFill/>
                        <a:miter/>
                      </a:ln>
                    </p:spPr>
                  </p:pic>
                </p:oleObj>
              </mc:Fallback>
            </mc:AlternateContent>
          </a:graphicData>
        </a:graphic>
      </p:graphicFrame>
      <p:graphicFrame>
        <p:nvGraphicFramePr>
          <p:cNvPr id="17416" name="Object 8"/>
          <p:cNvGraphicFramePr>
            <a:graphicFrameLocks noChangeAspect="1"/>
          </p:cNvGraphicFramePr>
          <p:nvPr/>
        </p:nvGraphicFramePr>
        <p:xfrm>
          <a:off x="2711450" y="3429000"/>
          <a:ext cx="3589338" cy="649288"/>
        </p:xfrm>
        <a:graphic>
          <a:graphicData uri="http://schemas.openxmlformats.org/presentationml/2006/ole">
            <mc:AlternateContent xmlns:mc="http://schemas.openxmlformats.org/markup-compatibility/2006">
              <mc:Choice xmlns:v="urn:schemas-microsoft-com:vml" Requires="v">
                <p:oleObj spid="_x0000_s3084" name="" r:id="rId9" imgW="2387600" imgH="431800" progId="Equation.3">
                  <p:embed/>
                </p:oleObj>
              </mc:Choice>
              <mc:Fallback>
                <p:oleObj name="" r:id="rId9" imgW="2387600" imgH="431800" progId="Equation.3">
                  <p:embed/>
                  <p:pic>
                    <p:nvPicPr>
                      <p:cNvPr id="0" name="图片 3083"/>
                      <p:cNvPicPr/>
                      <p:nvPr/>
                    </p:nvPicPr>
                    <p:blipFill>
                      <a:blip r:embed="rId10"/>
                      <a:stretch>
                        <a:fillRect/>
                      </a:stretch>
                    </p:blipFill>
                    <p:spPr>
                      <a:xfrm>
                        <a:off x="2711450" y="3429000"/>
                        <a:ext cx="3589338" cy="649288"/>
                      </a:xfrm>
                      <a:prstGeom prst="rect">
                        <a:avLst/>
                      </a:prstGeom>
                      <a:noFill/>
                      <a:ln w="38100">
                        <a:noFill/>
                        <a:miter/>
                      </a:ln>
                    </p:spPr>
                  </p:pic>
                </p:oleObj>
              </mc:Fallback>
            </mc:AlternateContent>
          </a:graphicData>
        </a:graphic>
      </p:graphicFrame>
      <p:graphicFrame>
        <p:nvGraphicFramePr>
          <p:cNvPr id="17417" name="Object 9"/>
          <p:cNvGraphicFramePr>
            <a:graphicFrameLocks noChangeAspect="1"/>
          </p:cNvGraphicFramePr>
          <p:nvPr/>
        </p:nvGraphicFramePr>
        <p:xfrm>
          <a:off x="2784475" y="4654550"/>
          <a:ext cx="2409825" cy="719138"/>
        </p:xfrm>
        <a:graphic>
          <a:graphicData uri="http://schemas.openxmlformats.org/presentationml/2006/ole">
            <mc:AlternateContent xmlns:mc="http://schemas.openxmlformats.org/markup-compatibility/2006">
              <mc:Choice xmlns:v="urn:schemas-microsoft-com:vml" Requires="v">
                <p:oleObj spid="_x0000_s3086" name="" r:id="rId11" imgW="1487170" imgH="444500" progId="Equation.3">
                  <p:embed/>
                </p:oleObj>
              </mc:Choice>
              <mc:Fallback>
                <p:oleObj name="" r:id="rId11" imgW="1487170" imgH="444500" progId="Equation.3">
                  <p:embed/>
                  <p:pic>
                    <p:nvPicPr>
                      <p:cNvPr id="0" name="图片 3085"/>
                      <p:cNvPicPr/>
                      <p:nvPr/>
                    </p:nvPicPr>
                    <p:blipFill>
                      <a:blip r:embed="rId12"/>
                      <a:stretch>
                        <a:fillRect/>
                      </a:stretch>
                    </p:blipFill>
                    <p:spPr>
                      <a:xfrm>
                        <a:off x="2784475" y="4654550"/>
                        <a:ext cx="2409825" cy="719138"/>
                      </a:xfrm>
                      <a:prstGeom prst="rect">
                        <a:avLst/>
                      </a:prstGeom>
                      <a:noFill/>
                      <a:ln w="38100">
                        <a:noFill/>
                        <a:miter/>
                      </a:ln>
                    </p:spPr>
                  </p:pic>
                </p:oleObj>
              </mc:Fallback>
            </mc:AlternateContent>
          </a:graphicData>
        </a:graphic>
      </p:graphicFrame>
      <p:graphicFrame>
        <p:nvGraphicFramePr>
          <p:cNvPr id="17418" name="Object 10"/>
          <p:cNvGraphicFramePr>
            <a:graphicFrameLocks noChangeAspect="1"/>
          </p:cNvGraphicFramePr>
          <p:nvPr/>
        </p:nvGraphicFramePr>
        <p:xfrm>
          <a:off x="2784475" y="5518150"/>
          <a:ext cx="4381500" cy="719138"/>
        </p:xfrm>
        <a:graphic>
          <a:graphicData uri="http://schemas.openxmlformats.org/presentationml/2006/ole">
            <mc:AlternateContent xmlns:mc="http://schemas.openxmlformats.org/markup-compatibility/2006">
              <mc:Choice xmlns:v="urn:schemas-microsoft-com:vml" Requires="v">
                <p:oleObj spid="_x0000_s3087" name="" r:id="rId13" imgW="2857500" imgH="469900" progId="Equation.3">
                  <p:embed/>
                </p:oleObj>
              </mc:Choice>
              <mc:Fallback>
                <p:oleObj name="" r:id="rId13" imgW="2857500" imgH="469900" progId="Equation.3">
                  <p:embed/>
                  <p:pic>
                    <p:nvPicPr>
                      <p:cNvPr id="0" name="图片 3086"/>
                      <p:cNvPicPr/>
                      <p:nvPr/>
                    </p:nvPicPr>
                    <p:blipFill>
                      <a:blip r:embed="rId14"/>
                      <a:stretch>
                        <a:fillRect/>
                      </a:stretch>
                    </p:blipFill>
                    <p:spPr>
                      <a:xfrm>
                        <a:off x="2784475" y="5518150"/>
                        <a:ext cx="4381500" cy="7191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3">
                                            <p:txEl>
                                              <p:charRg st="0" end="10"/>
                                            </p:txEl>
                                          </p:spTgt>
                                        </p:tgtEl>
                                        <p:attrNameLst>
                                          <p:attrName>style.visibility</p:attrName>
                                        </p:attrNameLst>
                                      </p:cBhvr>
                                      <p:to>
                                        <p:strVal val="visible"/>
                                      </p:to>
                                    </p:set>
                                    <p:animEffect transition="in" filter="fade">
                                      <p:cBhvr>
                                        <p:cTn id="7" dur="500"/>
                                        <p:tgtEl>
                                          <p:spTgt spid="1741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3">
                                            <p:txEl>
                                              <p:charRg st="10" end="12"/>
                                            </p:txEl>
                                          </p:spTgt>
                                        </p:tgtEl>
                                        <p:attrNameLst>
                                          <p:attrName>style.visibility</p:attrName>
                                        </p:attrNameLst>
                                      </p:cBhvr>
                                      <p:to>
                                        <p:strVal val="visible"/>
                                      </p:to>
                                    </p:set>
                                    <p:animEffect transition="in" filter="fade">
                                      <p:cBhvr>
                                        <p:cTn id="12" dur="500"/>
                                        <p:tgtEl>
                                          <p:spTgt spid="17413">
                                            <p:txEl>
                                              <p:charRg st="1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fade">
                                      <p:cBhvr>
                                        <p:cTn id="17" dur="500"/>
                                        <p:tgtEl>
                                          <p:spTgt spid="174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13">
                                            <p:txEl>
                                              <p:charRg st="12" end="39"/>
                                            </p:txEl>
                                          </p:spTgt>
                                        </p:tgtEl>
                                        <p:attrNameLst>
                                          <p:attrName>style.visibility</p:attrName>
                                        </p:attrNameLst>
                                      </p:cBhvr>
                                      <p:to>
                                        <p:strVal val="visible"/>
                                      </p:to>
                                    </p:set>
                                    <p:animEffect transition="in" filter="fade">
                                      <p:cBhvr>
                                        <p:cTn id="22" dur="500"/>
                                        <p:tgtEl>
                                          <p:spTgt spid="17413">
                                            <p:txEl>
                                              <p:charRg st="12" end="3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12"/>
                                        </p:tgtEl>
                                        <p:attrNameLst>
                                          <p:attrName>style.visibility</p:attrName>
                                        </p:attrNameLst>
                                      </p:cBhvr>
                                      <p:to>
                                        <p:strVal val="visible"/>
                                      </p:to>
                                    </p:set>
                                    <p:animEffect transition="in" filter="fade">
                                      <p:cBhvr>
                                        <p:cTn id="27" dur="500"/>
                                        <p:tgtEl>
                                          <p:spTgt spid="17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14"/>
                                        </p:tgtEl>
                                        <p:attrNameLst>
                                          <p:attrName>style.visibility</p:attrName>
                                        </p:attrNameLst>
                                      </p:cBhvr>
                                      <p:to>
                                        <p:strVal val="visible"/>
                                      </p:to>
                                    </p:set>
                                    <p:animEffect transition="in" filter="fade">
                                      <p:cBhvr>
                                        <p:cTn id="32" dur="500"/>
                                        <p:tgtEl>
                                          <p:spTgt spid="174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415"/>
                                        </p:tgtEl>
                                        <p:attrNameLst>
                                          <p:attrName>style.visibility</p:attrName>
                                        </p:attrNameLst>
                                      </p:cBhvr>
                                      <p:to>
                                        <p:strVal val="visible"/>
                                      </p:to>
                                    </p:set>
                                    <p:animEffect transition="in" filter="fade">
                                      <p:cBhvr>
                                        <p:cTn id="37" dur="500"/>
                                        <p:tgtEl>
                                          <p:spTgt spid="174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416"/>
                                        </p:tgtEl>
                                        <p:attrNameLst>
                                          <p:attrName>style.visibility</p:attrName>
                                        </p:attrNameLst>
                                      </p:cBhvr>
                                      <p:to>
                                        <p:strVal val="visible"/>
                                      </p:to>
                                    </p:set>
                                    <p:animEffect transition="in" filter="fade">
                                      <p:cBhvr>
                                        <p:cTn id="42" dur="500"/>
                                        <p:tgtEl>
                                          <p:spTgt spid="174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413">
                                            <p:txEl>
                                              <p:charRg st="42" end="47"/>
                                            </p:txEl>
                                          </p:spTgt>
                                        </p:tgtEl>
                                        <p:attrNameLst>
                                          <p:attrName>style.visibility</p:attrName>
                                        </p:attrNameLst>
                                      </p:cBhvr>
                                      <p:to>
                                        <p:strVal val="visible"/>
                                      </p:to>
                                    </p:set>
                                    <p:animEffect transition="in" filter="fade">
                                      <p:cBhvr>
                                        <p:cTn id="47" dur="500"/>
                                        <p:tgtEl>
                                          <p:spTgt spid="17413">
                                            <p:txEl>
                                              <p:charRg st="42" end="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417"/>
                                        </p:tgtEl>
                                        <p:attrNameLst>
                                          <p:attrName>style.visibility</p:attrName>
                                        </p:attrNameLst>
                                      </p:cBhvr>
                                      <p:to>
                                        <p:strVal val="visible"/>
                                      </p:to>
                                    </p:set>
                                    <p:animEffect transition="in" filter="fade">
                                      <p:cBhvr>
                                        <p:cTn id="52" dur="500"/>
                                        <p:tgtEl>
                                          <p:spTgt spid="174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418"/>
                                        </p:tgtEl>
                                        <p:attrNameLst>
                                          <p:attrName>style.visibility</p:attrName>
                                        </p:attrNameLst>
                                      </p:cBhvr>
                                      <p:to>
                                        <p:strVal val="visible"/>
                                      </p:to>
                                    </p:set>
                                    <p:animEffect transition="in" filter="fade">
                                      <p:cBhvr>
                                        <p:cTn id="57"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lnSpcReduction="20000"/>
          </a:bodyPr>
          <a:p>
            <a:pPr>
              <a:lnSpc>
                <a:spcPct val="180000"/>
              </a:lnSpc>
            </a:pPr>
            <a:r>
              <a:rPr lang="en-US" altLang="zh-CN"/>
              <a:t> Sequence to Sequence学习最早由Bengio在2014年的[论文](https://arxiv.org/pdf/1406.1078.pdf)中提出。</a:t>
            </a:r>
            <a:endParaRPr lang="en-US" altLang="zh-CN"/>
          </a:p>
          <a:p>
            <a:pPr>
              <a:lnSpc>
                <a:spcPct val="180000"/>
              </a:lnSpc>
            </a:pPr>
            <a:r>
              <a:rPr lang="zh-CN" altLang="en-US"/>
              <a:t>主要提出一种新的Encoder-Decoder算法，其包含两部分，一个负责对输入的信息进行Encoding，将输入转换为向量形式。然后由Decoder对这个向量进行解码，还原为输出序列。</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lnSpcReduction="20000"/>
          </a:bodyPr>
          <a:p>
            <a:pPr marL="0" indent="0">
              <a:lnSpc>
                <a:spcPct val="180000"/>
              </a:lnSpc>
              <a:buNone/>
            </a:pPr>
            <a:endParaRPr lang="zh-CN" altLang="en-US"/>
          </a:p>
          <a:p>
            <a:pPr marL="0" indent="0">
              <a:lnSpc>
                <a:spcPct val="120000"/>
              </a:lnSpc>
              <a:buNone/>
            </a:pPr>
            <a:r>
              <a:rPr lang="en-US" altLang="zh-CN"/>
              <a:t>	                      </a:t>
            </a:r>
            <a:endParaRPr lang="en-US" altLang="zh-CN"/>
          </a:p>
          <a:p>
            <a:endParaRPr lang="en-US" altLang="zh-CN"/>
          </a:p>
        </p:txBody>
      </p:sp>
      <p:pic>
        <p:nvPicPr>
          <p:cNvPr id="4" name="图片 3"/>
          <p:cNvPicPr>
            <a:picLocks noChangeAspect="1"/>
          </p:cNvPicPr>
          <p:nvPr/>
        </p:nvPicPr>
        <p:blipFill>
          <a:blip r:embed="rId1"/>
          <a:stretch>
            <a:fillRect/>
          </a:stretch>
        </p:blipFill>
        <p:spPr>
          <a:xfrm>
            <a:off x="3227705" y="1574800"/>
            <a:ext cx="4885690" cy="44958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fontScale="90000" lnSpcReduction="20000"/>
          </a:bodyPr>
          <a:p>
            <a:pPr>
              <a:lnSpc>
                <a:spcPct val="250000"/>
              </a:lnSpc>
            </a:pPr>
            <a:r>
              <a:rPr lang="en-US" altLang="zh-CN"/>
              <a:t> </a:t>
            </a:r>
            <a:r>
              <a:rPr lang="zh-CN" altLang="en-US"/>
              <a:t>原始的</a:t>
            </a:r>
            <a:r>
              <a:rPr lang="en-US" altLang="zh-CN"/>
              <a:t>N vs N RNN</a:t>
            </a:r>
            <a:r>
              <a:rPr lang="zh-CN" altLang="en-US"/>
              <a:t>要求输入</a:t>
            </a:r>
            <a:r>
              <a:rPr lang="en-US" altLang="zh-CN"/>
              <a:t>\</a:t>
            </a:r>
            <a:r>
              <a:rPr lang="zh-CN" altLang="en-US"/>
              <a:t>输出序列等长，然而我们遇到的大部分序列都是不等长的。如机器翻译，源语言和目标语言的句子往往没有相同的长度。</a:t>
            </a:r>
            <a:endParaRPr lang="zh-CN" altLang="en-US"/>
          </a:p>
          <a:p>
            <a:pPr>
              <a:lnSpc>
                <a:spcPct val="250000"/>
              </a:lnSpc>
            </a:pPr>
            <a:r>
              <a:rPr lang="zh-CN" altLang="en-US"/>
              <a:t>为此</a:t>
            </a:r>
            <a:r>
              <a:rPr lang="en-US" altLang="zh-CN"/>
              <a:t>Encoder-Decoder</a:t>
            </a:r>
            <a:r>
              <a:rPr lang="zh-CN" altLang="en-US"/>
              <a:t>结构先将数据编码成一个上下文向量</a:t>
            </a:r>
            <a:r>
              <a:rPr lang="en-US" altLang="zh-CN"/>
              <a:t>C:</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pPr>
              <a:lnSpc>
                <a:spcPct val="300000"/>
              </a:lnSpc>
            </a:pPr>
            <a:endParaRPr lang="zh-CN" altLang="en-US"/>
          </a:p>
          <a:p>
            <a:pPr marL="0" indent="0">
              <a:lnSpc>
                <a:spcPct val="120000"/>
              </a:lnSpc>
              <a:buNone/>
            </a:pPr>
            <a:r>
              <a:rPr lang="en-US" altLang="zh-CN"/>
              <a:t>	                      </a:t>
            </a:r>
            <a:endParaRPr lang="en-US" altLang="zh-CN"/>
          </a:p>
          <a:p>
            <a:endParaRPr lang="en-US" altLang="zh-CN"/>
          </a:p>
        </p:txBody>
      </p:sp>
      <p:pic>
        <p:nvPicPr>
          <p:cNvPr id="6" name="图片 5" descr="_73(KJP_TUO0_C8JK1~7LV0"/>
          <p:cNvPicPr>
            <a:picLocks noChangeAspect="1"/>
          </p:cNvPicPr>
          <p:nvPr/>
        </p:nvPicPr>
        <p:blipFill>
          <a:blip r:embed="rId1"/>
          <a:stretch>
            <a:fillRect/>
          </a:stretch>
        </p:blipFill>
        <p:spPr>
          <a:xfrm>
            <a:off x="1225550" y="1054735"/>
            <a:ext cx="9740265" cy="363982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lnSpcReduction="20000"/>
          </a:bodyPr>
          <a:p>
            <a:pPr>
              <a:lnSpc>
                <a:spcPct val="250000"/>
              </a:lnSpc>
            </a:pPr>
            <a:r>
              <a:rPr lang="en-US" altLang="zh-CN"/>
              <a:t> </a:t>
            </a:r>
            <a:r>
              <a:rPr lang="zh-CN" altLang="en-US"/>
              <a:t>这里得到</a:t>
            </a:r>
            <a:r>
              <a:rPr lang="en-US" altLang="zh-CN"/>
              <a:t>C</a:t>
            </a:r>
            <a:r>
              <a:rPr lang="zh-CN" altLang="en-US"/>
              <a:t>有很多种方式：</a:t>
            </a:r>
            <a:endParaRPr lang="zh-CN" altLang="en-US"/>
          </a:p>
          <a:p>
            <a:pPr lvl="1">
              <a:lnSpc>
                <a:spcPct val="250000"/>
              </a:lnSpc>
            </a:pPr>
            <a:r>
              <a:rPr lang="zh-CN" altLang="en-US"/>
              <a:t>把</a:t>
            </a:r>
            <a:r>
              <a:rPr lang="en-US" altLang="zh-CN"/>
              <a:t>Encoder</a:t>
            </a:r>
            <a:r>
              <a:rPr lang="zh-CN" altLang="en-US"/>
              <a:t>的最后一个隐状态赋值给</a:t>
            </a:r>
            <a:r>
              <a:rPr lang="en-US" altLang="zh-CN"/>
              <a:t>C</a:t>
            </a:r>
            <a:r>
              <a:rPr lang="zh-CN" altLang="en-US"/>
              <a:t>；</a:t>
            </a:r>
            <a:endParaRPr lang="zh-CN" altLang="en-US"/>
          </a:p>
          <a:p>
            <a:pPr lvl="1">
              <a:lnSpc>
                <a:spcPct val="250000"/>
              </a:lnSpc>
            </a:pPr>
            <a:r>
              <a:rPr lang="zh-CN" altLang="en-US"/>
              <a:t>对最后的状态做变换得到</a:t>
            </a:r>
            <a:r>
              <a:rPr lang="en-US" altLang="zh-CN"/>
              <a:t>C</a:t>
            </a:r>
            <a:r>
              <a:rPr lang="zh-CN" altLang="en-US"/>
              <a:t>；</a:t>
            </a:r>
            <a:endParaRPr lang="zh-CN" altLang="en-US"/>
          </a:p>
          <a:p>
            <a:pPr lvl="1">
              <a:lnSpc>
                <a:spcPct val="250000"/>
              </a:lnSpc>
            </a:pPr>
            <a:r>
              <a:rPr lang="zh-CN" altLang="en-US"/>
              <a:t>对所有的隐状态做变换</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一、语言模型概念</a:t>
            </a:r>
            <a:endParaRPr lang="zh-CN" altLang="en-US"/>
          </a:p>
        </p:txBody>
      </p:sp>
      <p:sp>
        <p:nvSpPr>
          <p:cNvPr id="3" name="内容占位符 2"/>
          <p:cNvSpPr>
            <a:spLocks noGrp="1"/>
          </p:cNvSpPr>
          <p:nvPr>
            <p:ph idx="1"/>
          </p:nvPr>
        </p:nvSpPr>
        <p:spPr/>
        <p:txBody>
          <a:bodyPr>
            <a:normAutofit fontScale="90000"/>
          </a:bodyPr>
          <a:p>
            <a:pPr marL="0" indent="0">
              <a:lnSpc>
                <a:spcPct val="250000"/>
              </a:lnSpc>
              <a:buNone/>
            </a:pPr>
            <a:r>
              <a:rPr lang="zh-CN" altLang="en-US"/>
              <a:t>比如：</a:t>
            </a:r>
            <a:endParaRPr lang="zh-CN" altLang="en-US"/>
          </a:p>
          <a:p>
            <a:pPr marL="0" indent="0">
              <a:lnSpc>
                <a:spcPct val="250000"/>
              </a:lnSpc>
              <a:buNone/>
            </a:pPr>
            <a:r>
              <a:rPr lang="zh-CN" altLang="en-US"/>
              <a:t>    "定义机器人时代的大脑引擎，让生活更便捷、更有趣、更安全"。   </a:t>
            </a:r>
            <a:r>
              <a:rPr lang="zh-CN" altLang="en-US">
                <a:latin typeface="Arial" panose="020B0604020202020204" pitchFamily="34" charset="0"/>
                <a:cs typeface="Arial" panose="020B0604020202020204" pitchFamily="34" charset="0"/>
              </a:rPr>
              <a:t>√</a:t>
            </a:r>
            <a:endParaRPr lang="zh-CN" altLang="en-US"/>
          </a:p>
          <a:p>
            <a:pPr marL="0" indent="0">
              <a:lnSpc>
                <a:spcPct val="250000"/>
              </a:lnSpc>
              <a:buNone/>
            </a:pPr>
            <a:r>
              <a:rPr lang="zh-CN" altLang="en-US"/>
              <a:t>    "代时人机器定义引擎的大脑，生活让更便捷，有趣更，安更全"。</a:t>
            </a:r>
            <a:endParaRPr lang="zh-CN" altLang="en-US"/>
          </a:p>
          <a:p>
            <a:pPr marL="0" indent="0">
              <a:buNone/>
            </a:pP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a:bodyPr>
          <a:p>
            <a:pPr marL="0" indent="0">
              <a:lnSpc>
                <a:spcPct val="250000"/>
              </a:lnSpc>
              <a:buNone/>
            </a:pPr>
            <a:r>
              <a:rPr lang="en-US" altLang="zh-CN"/>
              <a:t>	                      </a:t>
            </a:r>
            <a:endParaRPr lang="en-US" altLang="zh-CN"/>
          </a:p>
          <a:p>
            <a:endParaRPr lang="en-US" altLang="zh-CN"/>
          </a:p>
        </p:txBody>
      </p:sp>
      <p:pic>
        <p:nvPicPr>
          <p:cNvPr id="4" name="图片 3" descr="(PWR@GT8C`[_[G5EQQEZ$A4"/>
          <p:cNvPicPr>
            <a:picLocks noChangeAspect="1"/>
          </p:cNvPicPr>
          <p:nvPr/>
        </p:nvPicPr>
        <p:blipFill>
          <a:blip r:embed="rId1"/>
          <a:stretch>
            <a:fillRect/>
          </a:stretch>
        </p:blipFill>
        <p:spPr>
          <a:xfrm>
            <a:off x="1927860" y="1825625"/>
            <a:ext cx="7303135" cy="360362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a:t>
            </a:r>
            <a:r>
              <a:rPr lang="en-US" altLang="zh-CN">
                <a:sym typeface="+mn-ea"/>
              </a:rPr>
              <a:t>Seq2Seq </a:t>
            </a:r>
            <a:endParaRPr lang="zh-CN" altLang="en-US"/>
          </a:p>
        </p:txBody>
      </p:sp>
      <p:sp>
        <p:nvSpPr>
          <p:cNvPr id="3" name="内容占位符 2"/>
          <p:cNvSpPr>
            <a:spLocks noGrp="1"/>
          </p:cNvSpPr>
          <p:nvPr>
            <p:ph idx="1"/>
          </p:nvPr>
        </p:nvSpPr>
        <p:spPr/>
        <p:txBody>
          <a:bodyPr>
            <a:normAutofit lnSpcReduction="20000"/>
          </a:bodyPr>
          <a:p>
            <a:pPr>
              <a:lnSpc>
                <a:spcPct val="250000"/>
              </a:lnSpc>
            </a:pPr>
            <a:r>
              <a:rPr lang="en-US" altLang="zh-CN"/>
              <a:t> </a:t>
            </a:r>
            <a:r>
              <a:rPr lang="zh-CN" altLang="en-US"/>
              <a:t>得到</a:t>
            </a:r>
            <a:r>
              <a:rPr lang="en-US" altLang="zh-CN"/>
              <a:t>C</a:t>
            </a:r>
            <a:r>
              <a:rPr lang="zh-CN" altLang="en-US"/>
              <a:t>之后，就用另外一个</a:t>
            </a:r>
            <a:r>
              <a:rPr lang="en-US" altLang="zh-CN"/>
              <a:t>RNN</a:t>
            </a:r>
            <a:r>
              <a:rPr lang="zh-CN" altLang="en-US"/>
              <a:t>对其进行解码，这部分网络叫做</a:t>
            </a:r>
            <a:r>
              <a:rPr lang="en-US" altLang="zh-CN"/>
              <a:t>Decoder</a:t>
            </a:r>
            <a:r>
              <a:rPr lang="zh-CN" altLang="en-US"/>
              <a:t>。具体做法就是将</a:t>
            </a:r>
            <a:r>
              <a:rPr lang="en-US" altLang="zh-CN"/>
              <a:t>C</a:t>
            </a:r>
            <a:r>
              <a:rPr lang="zh-CN" altLang="en-US"/>
              <a:t>当做之前的初始状态</a:t>
            </a:r>
            <a:r>
              <a:rPr lang="en-US" altLang="zh-CN"/>
              <a:t>h0</a:t>
            </a:r>
            <a:r>
              <a:rPr lang="zh-CN" altLang="en-US"/>
              <a:t>输入到</a:t>
            </a:r>
            <a:r>
              <a:rPr lang="en-US" altLang="zh-CN"/>
              <a:t>Decoder</a:t>
            </a:r>
            <a:r>
              <a:rPr lang="zh-CN" altLang="en-US"/>
              <a:t>中：</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pPr>
              <a:lnSpc>
                <a:spcPct val="300000"/>
              </a:lnSpc>
            </a:pPr>
            <a:endParaRPr lang="zh-CN" altLang="en-US"/>
          </a:p>
          <a:p>
            <a:pPr marL="0" indent="0">
              <a:lnSpc>
                <a:spcPct val="120000"/>
              </a:lnSpc>
              <a:buNone/>
            </a:pPr>
            <a:r>
              <a:rPr lang="en-US" altLang="zh-CN"/>
              <a:t>	                      </a:t>
            </a:r>
            <a:endParaRPr lang="en-US" altLang="zh-CN"/>
          </a:p>
          <a:p>
            <a:endParaRPr lang="en-US" altLang="zh-CN"/>
          </a:p>
        </p:txBody>
      </p:sp>
      <p:pic>
        <p:nvPicPr>
          <p:cNvPr id="2" name="图片 1" descr="DZKIJCZ3FMZ]_JR1V{I3(D4"/>
          <p:cNvPicPr>
            <a:picLocks noChangeAspect="1"/>
          </p:cNvPicPr>
          <p:nvPr/>
        </p:nvPicPr>
        <p:blipFill>
          <a:blip r:embed="rId1"/>
          <a:stretch>
            <a:fillRect/>
          </a:stretch>
        </p:blipFill>
        <p:spPr>
          <a:xfrm>
            <a:off x="1038225" y="1273810"/>
            <a:ext cx="9511665" cy="413258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50000"/>
              </a:lnSpc>
              <a:buNone/>
            </a:pPr>
            <a:r>
              <a:rPr lang="zh-CN" altLang="en-US"/>
              <a:t>还有一种做法是将</a:t>
            </a:r>
            <a:r>
              <a:rPr lang="en-US" altLang="zh-CN"/>
              <a:t>C</a:t>
            </a:r>
            <a:r>
              <a:rPr lang="zh-CN" altLang="en-US"/>
              <a:t>当做每一步的输入：</a:t>
            </a:r>
            <a:endParaRPr lang="zh-CN" altLang="en-US"/>
          </a:p>
          <a:p>
            <a:pPr marL="0" indent="0">
              <a:lnSpc>
                <a:spcPct val="120000"/>
              </a:lnSpc>
              <a:buNone/>
            </a:pPr>
            <a:r>
              <a:rPr lang="en-US" altLang="zh-CN"/>
              <a:t>	                      </a:t>
            </a:r>
            <a:endParaRPr lang="en-US" altLang="zh-CN"/>
          </a:p>
          <a:p>
            <a:endParaRPr lang="en-US" altLang="zh-CN"/>
          </a:p>
        </p:txBody>
      </p:sp>
      <p:pic>
        <p:nvPicPr>
          <p:cNvPr id="5" name="图片 4" descr="L%KMX}9(988YAY%HO51{78O"/>
          <p:cNvPicPr>
            <a:picLocks noChangeAspect="1"/>
          </p:cNvPicPr>
          <p:nvPr/>
        </p:nvPicPr>
        <p:blipFill>
          <a:blip r:embed="rId1"/>
          <a:stretch>
            <a:fillRect/>
          </a:stretch>
        </p:blipFill>
        <p:spPr>
          <a:xfrm>
            <a:off x="1786890" y="1515745"/>
            <a:ext cx="8295005" cy="461772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120000"/>
              </a:lnSpc>
              <a:buNone/>
            </a:pPr>
            <a:r>
              <a:rPr lang="en-US" altLang="zh-CN"/>
              <a:t>	                      </a:t>
            </a:r>
            <a:endParaRPr lang="en-US" altLang="zh-CN"/>
          </a:p>
          <a:p>
            <a:pPr>
              <a:lnSpc>
                <a:spcPct val="210000"/>
              </a:lnSpc>
            </a:pPr>
            <a:r>
              <a:rPr lang="en-US" altLang="zh-CN"/>
              <a:t>在Encoder-Decoder结构中，Encoder把所有的输入序列都编码成一个统一的语义特征C再解码</a:t>
            </a:r>
            <a:r>
              <a:rPr lang="zh-CN" altLang="en-US"/>
              <a:t>。</a:t>
            </a:r>
            <a:r>
              <a:rPr lang="en-US" altLang="zh-CN" b="1"/>
              <a:t>因此</a:t>
            </a:r>
            <a:r>
              <a:rPr lang="zh-CN" altLang="en-US" b="1"/>
              <a:t>，</a:t>
            </a:r>
            <a:r>
              <a:rPr lang="en-US" altLang="zh-CN" b="1"/>
              <a:t>C中必须包含原始序列中的所有信息，它的长度就成了限制模型性能的瓶颈。</a:t>
            </a:r>
            <a:r>
              <a:rPr lang="en-US" altLang="zh-CN"/>
              <a:t>如机器翻译问题，当要翻译的句子较长时，一个c可能存不下那么多信息，就会造成翻译精度的下降。</a:t>
            </a:r>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120000"/>
              </a:lnSpc>
              <a:buNone/>
            </a:pPr>
            <a:r>
              <a:rPr lang="en-US" altLang="zh-CN"/>
              <a:t>	                      </a:t>
            </a:r>
            <a:endParaRPr lang="en-US" altLang="zh-CN"/>
          </a:p>
          <a:p>
            <a:pPr>
              <a:lnSpc>
                <a:spcPct val="210000"/>
              </a:lnSpc>
            </a:pPr>
            <a:r>
              <a:rPr lang="zh-CN" altLang="en-US"/>
              <a:t>此时，我们就通过在每个时间输入不同的</a:t>
            </a:r>
            <a:r>
              <a:rPr lang="en-US" altLang="zh-CN"/>
              <a:t>C</a:t>
            </a:r>
            <a:r>
              <a:rPr lang="zh-CN" altLang="en-US"/>
              <a:t>来解决这个问题：</a:t>
            </a:r>
            <a:endParaRPr lang="zh-CN" altLang="en-US"/>
          </a:p>
        </p:txBody>
      </p:sp>
      <p:pic>
        <p:nvPicPr>
          <p:cNvPr id="2" name="图片 1" descr=")2RDPF[)I56~NCVPPXD[Z56"/>
          <p:cNvPicPr>
            <a:picLocks noChangeAspect="1"/>
          </p:cNvPicPr>
          <p:nvPr/>
        </p:nvPicPr>
        <p:blipFill>
          <a:blip r:embed="rId1"/>
          <a:stretch>
            <a:fillRect/>
          </a:stretch>
        </p:blipFill>
        <p:spPr>
          <a:xfrm>
            <a:off x="2472055" y="2181225"/>
            <a:ext cx="6148070" cy="4059555"/>
          </a:xfrm>
          <a:prstGeom prst="rect">
            <a:avLst/>
          </a:prstGeom>
        </p:spPr>
      </p:pic>
      <p:graphicFrame>
        <p:nvGraphicFramePr>
          <p:cNvPr id="4" name="对象 3">
            <a:hlinkClick r:id="" action="ppaction://ole?verb="/>
          </p:cNvPr>
          <p:cNvGraphicFramePr>
            <a:graphicFrameLocks noChangeAspect="1"/>
          </p:cNvGraphicFramePr>
          <p:nvPr/>
        </p:nvGraphicFramePr>
        <p:xfrm>
          <a:off x="5003800" y="4815205"/>
          <a:ext cx="626110" cy="743585"/>
        </p:xfrm>
        <a:graphic>
          <a:graphicData uri="http://schemas.openxmlformats.org/presentationml/2006/ole">
            <mc:AlternateContent xmlns:mc="http://schemas.openxmlformats.org/markup-compatibility/2006">
              <mc:Choice xmlns:v="urn:schemas-microsoft-com:vml" Requires="v">
                <p:oleObj spid="_x0000_s1025" name="" r:id="rId2" imgW="203200" imgH="241300" progId="Equation.KSEE3">
                  <p:embed/>
                </p:oleObj>
              </mc:Choice>
              <mc:Fallback>
                <p:oleObj name="" r:id="rId2" imgW="203200" imgH="241300" progId="Equation.KSEE3">
                  <p:embed/>
                  <p:pic>
                    <p:nvPicPr>
                      <p:cNvPr id="0" name="图片 1024"/>
                      <p:cNvPicPr/>
                      <p:nvPr/>
                    </p:nvPicPr>
                    <p:blipFill>
                      <a:blip r:embed="rId3"/>
                      <a:stretch>
                        <a:fillRect/>
                      </a:stretch>
                    </p:blipFill>
                    <p:spPr>
                      <a:xfrm>
                        <a:off x="5003800" y="4815205"/>
                        <a:ext cx="626110" cy="743585"/>
                      </a:xfrm>
                      <a:prstGeom prst="rect">
                        <a:avLst/>
                      </a:prstGeom>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120000"/>
              </a:lnSpc>
              <a:buNone/>
            </a:pPr>
            <a:r>
              <a:rPr lang="en-US" altLang="zh-CN"/>
              <a:t>	                      </a:t>
            </a:r>
            <a:endParaRPr lang="en-US" altLang="zh-CN"/>
          </a:p>
          <a:p>
            <a:pPr>
              <a:lnSpc>
                <a:spcPct val="210000"/>
              </a:lnSpc>
            </a:pPr>
            <a:r>
              <a:rPr lang="zh-CN" altLang="en-US"/>
              <a:t>每一个</a:t>
            </a:r>
            <a:r>
              <a:rPr lang="en-US" altLang="zh-CN"/>
              <a:t>C</a:t>
            </a:r>
            <a:r>
              <a:rPr lang="zh-CN" altLang="en-US"/>
              <a:t>会自动去选取与当前所要输出的y最合适的上下文信息。具体来说，我们用      衡量Encoder中第j阶段的    和解码时第i阶段的相关性，最终Decoder中第i阶段的输入的上下文信息     就来自于所有     对     的加权和。</a:t>
            </a:r>
            <a:endParaRPr lang="zh-CN" altLang="en-US"/>
          </a:p>
        </p:txBody>
      </p:sp>
      <p:graphicFrame>
        <p:nvGraphicFramePr>
          <p:cNvPr id="4" name="对象 3">
            <a:hlinkClick r:id="" action="ppaction://ole?verb="/>
          </p:cNvPr>
          <p:cNvGraphicFramePr>
            <a:graphicFrameLocks noChangeAspect="1"/>
          </p:cNvGraphicFramePr>
          <p:nvPr/>
        </p:nvGraphicFramePr>
        <p:xfrm>
          <a:off x="4013200" y="1889125"/>
          <a:ext cx="626110" cy="743585"/>
        </p:xfrm>
        <a:graphic>
          <a:graphicData uri="http://schemas.openxmlformats.org/presentationml/2006/ole">
            <mc:AlternateContent xmlns:mc="http://schemas.openxmlformats.org/markup-compatibility/2006">
              <mc:Choice xmlns:v="urn:schemas-microsoft-com:vml" Requires="v">
                <p:oleObj spid="_x0000_s1025" name="" r:id="rId1" imgW="203200" imgH="241300" progId="Equation.KSEE3">
                  <p:embed/>
                </p:oleObj>
              </mc:Choice>
              <mc:Fallback>
                <p:oleObj name="" r:id="rId1" imgW="203200" imgH="241300" progId="Equation.KSEE3">
                  <p:embed/>
                  <p:pic>
                    <p:nvPicPr>
                      <p:cNvPr id="0" name="图片 1024"/>
                      <p:cNvPicPr/>
                      <p:nvPr/>
                    </p:nvPicPr>
                    <p:blipFill>
                      <a:blip r:embed="rId2"/>
                      <a:stretch>
                        <a:fillRect/>
                      </a:stretch>
                    </p:blipFill>
                    <p:spPr>
                      <a:xfrm>
                        <a:off x="4013200" y="1889125"/>
                        <a:ext cx="626110" cy="74358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362950" y="1889125"/>
          <a:ext cx="520065" cy="760095"/>
        </p:xfrm>
        <a:graphic>
          <a:graphicData uri="http://schemas.openxmlformats.org/presentationml/2006/ole">
            <mc:AlternateContent xmlns:mc="http://schemas.openxmlformats.org/markup-compatibility/2006">
              <mc:Choice xmlns:v="urn:schemas-microsoft-com:vml" Requires="v">
                <p:oleObj spid="_x0000_s2049" name="" r:id="rId3" imgW="165100" imgH="241300" progId="Equation.KSEE3">
                  <p:embed/>
                </p:oleObj>
              </mc:Choice>
              <mc:Fallback>
                <p:oleObj name="" r:id="rId3" imgW="165100" imgH="241300" progId="Equation.KSEE3">
                  <p:embed/>
                  <p:pic>
                    <p:nvPicPr>
                      <p:cNvPr id="0" name="图片 2048"/>
                      <p:cNvPicPr/>
                      <p:nvPr/>
                    </p:nvPicPr>
                    <p:blipFill>
                      <a:blip r:embed="rId4"/>
                      <a:stretch>
                        <a:fillRect/>
                      </a:stretch>
                    </p:blipFill>
                    <p:spPr>
                      <a:xfrm>
                        <a:off x="8362950" y="1889125"/>
                        <a:ext cx="520065" cy="76009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0010775" y="2649855"/>
          <a:ext cx="498475" cy="815975"/>
        </p:xfrm>
        <a:graphic>
          <a:graphicData uri="http://schemas.openxmlformats.org/presentationml/2006/ole">
            <mc:AlternateContent xmlns:mc="http://schemas.openxmlformats.org/markup-compatibility/2006">
              <mc:Choice xmlns:v="urn:schemas-microsoft-com:vml" Requires="v">
                <p:oleObj spid="_x0000_s2050" name="" r:id="rId5" imgW="139700" imgH="228600" progId="Equation.KSEE3">
                  <p:embed/>
                </p:oleObj>
              </mc:Choice>
              <mc:Fallback>
                <p:oleObj name="" r:id="rId5" imgW="139700" imgH="228600" progId="Equation.KSEE3">
                  <p:embed/>
                  <p:pic>
                    <p:nvPicPr>
                      <p:cNvPr id="0" name="图片 2049"/>
                      <p:cNvPicPr/>
                      <p:nvPr/>
                    </p:nvPicPr>
                    <p:blipFill>
                      <a:blip r:embed="rId6"/>
                      <a:stretch>
                        <a:fillRect/>
                      </a:stretch>
                    </p:blipFill>
                    <p:spPr>
                      <a:xfrm>
                        <a:off x="10010775" y="2649855"/>
                        <a:ext cx="498475" cy="81597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622550" y="3554095"/>
          <a:ext cx="520065" cy="760095"/>
        </p:xfrm>
        <a:graphic>
          <a:graphicData uri="http://schemas.openxmlformats.org/presentationml/2006/ole">
            <mc:AlternateContent xmlns:mc="http://schemas.openxmlformats.org/markup-compatibility/2006">
              <mc:Choice xmlns:v="urn:schemas-microsoft-com:vml" Requires="v">
                <p:oleObj spid="_x0000_s2" name="" r:id="rId7" imgW="165100" imgH="241300" progId="Equation.KSEE3">
                  <p:embed/>
                </p:oleObj>
              </mc:Choice>
              <mc:Fallback>
                <p:oleObj name="" r:id="rId7" imgW="165100" imgH="241300" progId="Equation.KSEE3">
                  <p:embed/>
                  <p:pic>
                    <p:nvPicPr>
                      <p:cNvPr id="0" name="图片 2048"/>
                      <p:cNvPicPr/>
                      <p:nvPr/>
                    </p:nvPicPr>
                    <p:blipFill>
                      <a:blip r:embed="rId8"/>
                      <a:stretch>
                        <a:fillRect/>
                      </a:stretch>
                    </p:blipFill>
                    <p:spPr>
                      <a:xfrm>
                        <a:off x="2622550" y="3554095"/>
                        <a:ext cx="520065" cy="76009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387090" y="3526790"/>
          <a:ext cx="626110" cy="743585"/>
        </p:xfrm>
        <a:graphic>
          <a:graphicData uri="http://schemas.openxmlformats.org/presentationml/2006/ole">
            <mc:AlternateContent xmlns:mc="http://schemas.openxmlformats.org/markup-compatibility/2006">
              <mc:Choice xmlns:v="urn:schemas-microsoft-com:vml" Requires="v">
                <p:oleObj spid="_x0000_s9" name="" r:id="rId9" imgW="203200" imgH="241300" progId="Equation.KSEE3">
                  <p:embed/>
                </p:oleObj>
              </mc:Choice>
              <mc:Fallback>
                <p:oleObj name="" r:id="rId9" imgW="203200" imgH="241300" progId="Equation.KSEE3">
                  <p:embed/>
                  <p:pic>
                    <p:nvPicPr>
                      <p:cNvPr id="0" name="图片 1024"/>
                      <p:cNvPicPr/>
                      <p:nvPr/>
                    </p:nvPicPr>
                    <p:blipFill>
                      <a:blip r:embed="rId2"/>
                      <a:stretch>
                        <a:fillRect/>
                      </a:stretch>
                    </p:blipFill>
                    <p:spPr>
                      <a:xfrm>
                        <a:off x="3387090" y="3526790"/>
                        <a:ext cx="626110" cy="743585"/>
                      </a:xfrm>
                      <a:prstGeom prst="rect">
                        <a:avLst/>
                      </a:prstGeom>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120000"/>
              </a:lnSpc>
              <a:buNone/>
            </a:pPr>
            <a:r>
              <a:rPr lang="zh-CN" altLang="en-US"/>
              <a:t>以机器翻译为例：</a:t>
            </a:r>
            <a:endParaRPr lang="zh-CN" altLang="en-US"/>
          </a:p>
        </p:txBody>
      </p:sp>
      <p:pic>
        <p:nvPicPr>
          <p:cNvPr id="10" name="图片 9" descr="IUOXVQ(P)V)OK)C)I04][Z0"/>
          <p:cNvPicPr>
            <a:picLocks noChangeAspect="1"/>
          </p:cNvPicPr>
          <p:nvPr/>
        </p:nvPicPr>
        <p:blipFill>
          <a:blip r:embed="rId1"/>
          <a:stretch>
            <a:fillRect/>
          </a:stretch>
        </p:blipFill>
        <p:spPr>
          <a:xfrm>
            <a:off x="1207135" y="1374775"/>
            <a:ext cx="10514330" cy="410908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zh-CN" altLang="en-US"/>
              <a:t>输入的序列是“我爱中国”，因此，Encoder中的h1、h2、h3、h4就可以分别看做是“我”、“爱”、“中”、“国”所代表的信息。在翻译成英语时，第一个上下文c1应该和“我”这个字最相关，因此对应的      就比较大，而相应的      、     、      就比较小。c2应该和“爱”最相关，因此对应的        就比较大。最后的c3和h3、h4最相关，因此       、     的值就比较大。</a:t>
            </a:r>
            <a:endParaRPr lang="zh-CN" altLang="en-US"/>
          </a:p>
        </p:txBody>
      </p:sp>
      <p:graphicFrame>
        <p:nvGraphicFramePr>
          <p:cNvPr id="2" name="对象 1">
            <a:hlinkClick r:id="" action="ppaction://ole?verb="/>
          </p:cNvPr>
          <p:cNvGraphicFramePr>
            <a:graphicFrameLocks noChangeAspect="1"/>
          </p:cNvGraphicFramePr>
          <p:nvPr/>
        </p:nvGraphicFramePr>
        <p:xfrm>
          <a:off x="10466070" y="2256790"/>
          <a:ext cx="792480" cy="792480"/>
        </p:xfrm>
        <a:graphic>
          <a:graphicData uri="http://schemas.openxmlformats.org/presentationml/2006/ole">
            <mc:AlternateContent xmlns:mc="http://schemas.openxmlformats.org/markup-compatibility/2006">
              <mc:Choice xmlns:v="urn:schemas-microsoft-com:vml" Requires="v">
                <p:oleObj spid="_x0000_s3073" name="" r:id="rId1" imgW="215900" imgH="215900" progId="Equation.KSEE3">
                  <p:embed/>
                </p:oleObj>
              </mc:Choice>
              <mc:Fallback>
                <p:oleObj name="" r:id="rId1" imgW="215900" imgH="215900" progId="Equation.KSEE3">
                  <p:embed/>
                  <p:pic>
                    <p:nvPicPr>
                      <p:cNvPr id="0" name="图片 3072"/>
                      <p:cNvPicPr/>
                      <p:nvPr/>
                    </p:nvPicPr>
                    <p:blipFill>
                      <a:blip r:embed="rId2"/>
                      <a:stretch>
                        <a:fillRect/>
                      </a:stretch>
                    </p:blipFill>
                    <p:spPr>
                      <a:xfrm>
                        <a:off x="10466070" y="2256790"/>
                        <a:ext cx="792480" cy="79248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4023360" y="3049270"/>
          <a:ext cx="839470" cy="792480"/>
        </p:xfrm>
        <a:graphic>
          <a:graphicData uri="http://schemas.openxmlformats.org/presentationml/2006/ole">
            <mc:AlternateContent xmlns:mc="http://schemas.openxmlformats.org/markup-compatibility/2006">
              <mc:Choice xmlns:v="urn:schemas-microsoft-com:vml" Requires="v">
                <p:oleObj spid="_x0000_s5" name="" r:id="rId3" imgW="228600" imgH="215900" progId="Equation.KSEE3">
                  <p:embed/>
                </p:oleObj>
              </mc:Choice>
              <mc:Fallback>
                <p:oleObj name="" r:id="rId3" imgW="228600" imgH="215900" progId="Equation.KSEE3">
                  <p:embed/>
                  <p:pic>
                    <p:nvPicPr>
                      <p:cNvPr id="0" name="图片 3072"/>
                      <p:cNvPicPr/>
                      <p:nvPr/>
                    </p:nvPicPr>
                    <p:blipFill>
                      <a:blip r:embed="rId4"/>
                      <a:stretch>
                        <a:fillRect/>
                      </a:stretch>
                    </p:blipFill>
                    <p:spPr>
                      <a:xfrm>
                        <a:off x="4023360" y="3049270"/>
                        <a:ext cx="839470" cy="7924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833620" y="3025775"/>
          <a:ext cx="839470" cy="839470"/>
        </p:xfrm>
        <a:graphic>
          <a:graphicData uri="http://schemas.openxmlformats.org/presentationml/2006/ole">
            <mc:AlternateContent xmlns:mc="http://schemas.openxmlformats.org/markup-compatibility/2006">
              <mc:Choice xmlns:v="urn:schemas-microsoft-com:vml" Requires="v">
                <p:oleObj spid="_x0000_s7" name="" r:id="rId5" imgW="228600" imgH="228600" progId="Equation.KSEE3">
                  <p:embed/>
                </p:oleObj>
              </mc:Choice>
              <mc:Fallback>
                <p:oleObj name="" r:id="rId5" imgW="228600" imgH="228600" progId="Equation.KSEE3">
                  <p:embed/>
                  <p:pic>
                    <p:nvPicPr>
                      <p:cNvPr id="0" name="图片 3072"/>
                      <p:cNvPicPr/>
                      <p:nvPr/>
                    </p:nvPicPr>
                    <p:blipFill>
                      <a:blip r:embed="rId6"/>
                      <a:stretch>
                        <a:fillRect/>
                      </a:stretch>
                    </p:blipFill>
                    <p:spPr>
                      <a:xfrm>
                        <a:off x="4833620" y="3025775"/>
                        <a:ext cx="839470" cy="83947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676265" y="3072448"/>
          <a:ext cx="839470" cy="793115"/>
        </p:xfrm>
        <a:graphic>
          <a:graphicData uri="http://schemas.openxmlformats.org/presentationml/2006/ole">
            <mc:AlternateContent xmlns:mc="http://schemas.openxmlformats.org/markup-compatibility/2006">
              <mc:Choice xmlns:v="urn:schemas-microsoft-com:vml" Requires="v">
                <p:oleObj spid="_x0000_s9" name="" r:id="rId7" imgW="228600" imgH="215900" progId="Equation.KSEE3">
                  <p:embed/>
                </p:oleObj>
              </mc:Choice>
              <mc:Fallback>
                <p:oleObj name="" r:id="rId7" imgW="228600" imgH="215900" progId="Equation.KSEE3">
                  <p:embed/>
                  <p:pic>
                    <p:nvPicPr>
                      <p:cNvPr id="0" name="图片 3072"/>
                      <p:cNvPicPr/>
                      <p:nvPr/>
                    </p:nvPicPr>
                    <p:blipFill>
                      <a:blip r:embed="rId8"/>
                      <a:stretch>
                        <a:fillRect/>
                      </a:stretch>
                    </p:blipFill>
                    <p:spPr>
                      <a:xfrm>
                        <a:off x="5676265" y="3072448"/>
                        <a:ext cx="839470" cy="79311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358515" y="3880485"/>
          <a:ext cx="886460" cy="792480"/>
        </p:xfrm>
        <a:graphic>
          <a:graphicData uri="http://schemas.openxmlformats.org/presentationml/2006/ole">
            <mc:AlternateContent xmlns:mc="http://schemas.openxmlformats.org/markup-compatibility/2006">
              <mc:Choice xmlns:v="urn:schemas-microsoft-com:vml" Requires="v">
                <p:oleObj spid="_x0000_s11" name="" r:id="rId9" imgW="241300" imgH="215900" progId="Equation.KSEE3">
                  <p:embed/>
                </p:oleObj>
              </mc:Choice>
              <mc:Fallback>
                <p:oleObj name="" r:id="rId9" imgW="241300" imgH="215900" progId="Equation.KSEE3">
                  <p:embed/>
                  <p:pic>
                    <p:nvPicPr>
                      <p:cNvPr id="0" name="图片 3072"/>
                      <p:cNvPicPr/>
                      <p:nvPr/>
                    </p:nvPicPr>
                    <p:blipFill>
                      <a:blip r:embed="rId10"/>
                      <a:stretch>
                        <a:fillRect/>
                      </a:stretch>
                    </p:blipFill>
                    <p:spPr>
                      <a:xfrm>
                        <a:off x="3358515" y="3880485"/>
                        <a:ext cx="886460" cy="79248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1218248" y="4766945"/>
          <a:ext cx="840105" cy="839470"/>
        </p:xfrm>
        <a:graphic>
          <a:graphicData uri="http://schemas.openxmlformats.org/presentationml/2006/ole">
            <mc:AlternateContent xmlns:mc="http://schemas.openxmlformats.org/markup-compatibility/2006">
              <mc:Choice xmlns:v="urn:schemas-microsoft-com:vml" Requires="v">
                <p:oleObj spid="_x0000_s13" name="" r:id="rId11" imgW="228600" imgH="228600" progId="Equation.KSEE3">
                  <p:embed/>
                </p:oleObj>
              </mc:Choice>
              <mc:Fallback>
                <p:oleObj name="" r:id="rId11" imgW="228600" imgH="228600" progId="Equation.KSEE3">
                  <p:embed/>
                  <p:pic>
                    <p:nvPicPr>
                      <p:cNvPr id="0" name="图片 3072"/>
                      <p:cNvPicPr/>
                      <p:nvPr/>
                    </p:nvPicPr>
                    <p:blipFill>
                      <a:blip r:embed="rId12"/>
                      <a:stretch>
                        <a:fillRect/>
                      </a:stretch>
                    </p:blipFill>
                    <p:spPr>
                      <a:xfrm>
                        <a:off x="1218248" y="4766945"/>
                        <a:ext cx="840105" cy="83947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058353" y="4766945"/>
          <a:ext cx="840105" cy="839470"/>
        </p:xfrm>
        <a:graphic>
          <a:graphicData uri="http://schemas.openxmlformats.org/presentationml/2006/ole">
            <mc:AlternateContent xmlns:mc="http://schemas.openxmlformats.org/markup-compatibility/2006">
              <mc:Choice xmlns:v="urn:schemas-microsoft-com:vml" Requires="v">
                <p:oleObj spid="_x0000_s15" name="" r:id="rId13" imgW="228600" imgH="228600" progId="Equation.KSEE3">
                  <p:embed/>
                </p:oleObj>
              </mc:Choice>
              <mc:Fallback>
                <p:oleObj name="" r:id="rId13" imgW="228600" imgH="228600" progId="Equation.KSEE3">
                  <p:embed/>
                  <p:pic>
                    <p:nvPicPr>
                      <p:cNvPr id="0" name="图片 3072"/>
                      <p:cNvPicPr/>
                      <p:nvPr/>
                    </p:nvPicPr>
                    <p:blipFill>
                      <a:blip r:embed="rId14"/>
                      <a:stretch>
                        <a:fillRect/>
                      </a:stretch>
                    </p:blipFill>
                    <p:spPr>
                      <a:xfrm>
                        <a:off x="2058353" y="4766945"/>
                        <a:ext cx="840105" cy="839470"/>
                      </a:xfrm>
                      <a:prstGeom prst="rect">
                        <a:avLst/>
                      </a:prstGeom>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zh-CN" altLang="en-US"/>
              <a:t>那么问题来了：</a:t>
            </a:r>
            <a:endParaRPr lang="zh-CN" altLang="en-US"/>
          </a:p>
          <a:p>
            <a:pPr marL="0" indent="0">
              <a:lnSpc>
                <a:spcPct val="220000"/>
              </a:lnSpc>
              <a:buNone/>
            </a:pPr>
            <a:endParaRPr lang="zh-CN" altLang="en-US"/>
          </a:p>
          <a:p>
            <a:pPr marL="0" indent="0">
              <a:lnSpc>
                <a:spcPct val="220000"/>
              </a:lnSpc>
              <a:buNone/>
            </a:pPr>
            <a:r>
              <a:rPr lang="zh-CN" altLang="en-US"/>
              <a:t>   这些权重               是怎么来的？</a:t>
            </a:r>
            <a:endParaRPr lang="zh-CN" altLang="en-US"/>
          </a:p>
        </p:txBody>
      </p:sp>
      <p:graphicFrame>
        <p:nvGraphicFramePr>
          <p:cNvPr id="16" name="对象 15">
            <a:hlinkClick r:id="" action="ppaction://ole?verb="/>
          </p:cNvPr>
          <p:cNvGraphicFramePr>
            <a:graphicFrameLocks noChangeAspect="1"/>
          </p:cNvGraphicFramePr>
          <p:nvPr/>
        </p:nvGraphicFramePr>
        <p:xfrm>
          <a:off x="2670175" y="1903095"/>
          <a:ext cx="1473835" cy="1750060"/>
        </p:xfrm>
        <a:graphic>
          <a:graphicData uri="http://schemas.openxmlformats.org/presentationml/2006/ole">
            <mc:AlternateContent xmlns:mc="http://schemas.openxmlformats.org/markup-compatibility/2006">
              <mc:Choice xmlns:v="urn:schemas-microsoft-com:vml" Requires="v">
                <p:oleObj spid="_x0000_s4097" name="" r:id="rId1" imgW="203200" imgH="241300" progId="Equation.KSEE3">
                  <p:embed/>
                </p:oleObj>
              </mc:Choice>
              <mc:Fallback>
                <p:oleObj name="" r:id="rId1" imgW="203200" imgH="241300" progId="Equation.KSEE3">
                  <p:embed/>
                  <p:pic>
                    <p:nvPicPr>
                      <p:cNvPr id="0" name="图片 4096"/>
                      <p:cNvPicPr/>
                      <p:nvPr/>
                    </p:nvPicPr>
                    <p:blipFill>
                      <a:blip r:embed="rId2"/>
                      <a:stretch>
                        <a:fillRect/>
                      </a:stretch>
                    </p:blipFill>
                    <p:spPr>
                      <a:xfrm>
                        <a:off x="2670175" y="1903095"/>
                        <a:ext cx="1473835" cy="175006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a:t>
            </a:r>
            <a:r>
              <a:rPr lang="en-US" altLang="zh-CN">
                <a:sym typeface="+mn-ea"/>
              </a:rPr>
              <a:t>N-gram</a:t>
            </a:r>
            <a:r>
              <a:rPr lang="zh-CN" altLang="en-US">
                <a:sym typeface="+mn-ea"/>
              </a:rPr>
              <a:t>语言模型</a:t>
            </a:r>
            <a:endParaRPr lang="zh-CN" altLang="en-US"/>
          </a:p>
        </p:txBody>
      </p:sp>
      <p:sp>
        <p:nvSpPr>
          <p:cNvPr id="3" name="内容占位符 2"/>
          <p:cNvSpPr>
            <a:spLocks noGrp="1"/>
          </p:cNvSpPr>
          <p:nvPr>
            <p:ph idx="1"/>
          </p:nvPr>
        </p:nvSpPr>
        <p:spPr/>
        <p:txBody>
          <a:bodyPr/>
          <a:p>
            <a:pPr>
              <a:lnSpc>
                <a:spcPct val="260000"/>
              </a:lnSpc>
            </a:pPr>
            <a:r>
              <a:rPr lang="zh-CN" altLang="en-US"/>
              <a:t>简述</a:t>
            </a:r>
            <a:endParaRPr lang="zh-CN" altLang="en-US"/>
          </a:p>
          <a:p>
            <a:pPr marL="0" indent="0">
              <a:lnSpc>
                <a:spcPct val="260000"/>
              </a:lnSpc>
              <a:buNone/>
            </a:pPr>
            <a:r>
              <a:rPr lang="en-US" altLang="zh-CN"/>
              <a:t>	</a:t>
            </a:r>
            <a:r>
              <a:rPr lang="en-US" altLang="zh-CN">
                <a:sym typeface="+mn-ea"/>
              </a:rPr>
              <a:t>1</a:t>
            </a:r>
            <a:r>
              <a:rPr lang="zh-CN" altLang="en-US">
                <a:sym typeface="+mn-ea"/>
              </a:rPr>
              <a:t>、利用</a:t>
            </a:r>
            <a:r>
              <a:rPr lang="en-US" altLang="zh-CN">
                <a:sym typeface="+mn-ea"/>
              </a:rPr>
              <a:t>N-gram</a:t>
            </a:r>
            <a:r>
              <a:rPr lang="zh-CN" altLang="en-US">
                <a:sym typeface="+mn-ea"/>
              </a:rPr>
              <a:t>估计或评估一个句子是否合理。</a:t>
            </a:r>
            <a:endParaRPr lang="zh-CN" altLang="en-US"/>
          </a:p>
          <a:p>
            <a:pPr marL="0" indent="0">
              <a:lnSpc>
                <a:spcPct val="260000"/>
              </a:lnSpc>
              <a:buNone/>
            </a:pPr>
            <a:r>
              <a:rPr lang="en-US" altLang="zh-CN">
                <a:sym typeface="+mn-ea"/>
              </a:rPr>
              <a:t>	2</a:t>
            </a:r>
            <a:r>
              <a:rPr lang="zh-CN" altLang="en-US">
                <a:sym typeface="+mn-ea"/>
              </a:rPr>
              <a:t>、评估两个字符串之间的差异程度。</a:t>
            </a:r>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en-US" altLang="zh-CN"/>
              <a:t>                 </a:t>
            </a:r>
            <a:r>
              <a:rPr lang="zh-CN" altLang="en-US"/>
              <a:t>：</a:t>
            </a:r>
            <a:endParaRPr lang="zh-CN" altLang="en-US"/>
          </a:p>
        </p:txBody>
      </p:sp>
      <p:graphicFrame>
        <p:nvGraphicFramePr>
          <p:cNvPr id="16" name="对象 15">
            <a:hlinkClick r:id="" action="ppaction://ole?verb="/>
          </p:cNvPr>
          <p:cNvGraphicFramePr>
            <a:graphicFrameLocks noChangeAspect="1"/>
          </p:cNvGraphicFramePr>
          <p:nvPr/>
        </p:nvGraphicFramePr>
        <p:xfrm>
          <a:off x="952183" y="150495"/>
          <a:ext cx="1658620" cy="1750060"/>
        </p:xfrm>
        <a:graphic>
          <a:graphicData uri="http://schemas.openxmlformats.org/presentationml/2006/ole">
            <mc:AlternateContent xmlns:mc="http://schemas.openxmlformats.org/markup-compatibility/2006">
              <mc:Choice xmlns:v="urn:schemas-microsoft-com:vml" Requires="v">
                <p:oleObj spid="_x0000_s4097" name="" r:id="rId1" imgW="228600" imgH="241300" progId="Equation.KSEE3">
                  <p:embed/>
                </p:oleObj>
              </mc:Choice>
              <mc:Fallback>
                <p:oleObj name="" r:id="rId1" imgW="228600" imgH="241300" progId="Equation.KSEE3">
                  <p:embed/>
                  <p:pic>
                    <p:nvPicPr>
                      <p:cNvPr id="0" name="图片 4096"/>
                      <p:cNvPicPr/>
                      <p:nvPr/>
                    </p:nvPicPr>
                    <p:blipFill>
                      <a:blip r:embed="rId2"/>
                      <a:stretch>
                        <a:fillRect/>
                      </a:stretch>
                    </p:blipFill>
                    <p:spPr>
                      <a:xfrm>
                        <a:off x="952183" y="150495"/>
                        <a:ext cx="1658620" cy="1750060"/>
                      </a:xfrm>
                      <a:prstGeom prst="rect">
                        <a:avLst/>
                      </a:prstGeom>
                    </p:spPr>
                  </p:pic>
                </p:oleObj>
              </mc:Fallback>
            </mc:AlternateContent>
          </a:graphicData>
        </a:graphic>
      </p:graphicFrame>
      <p:pic>
        <p:nvPicPr>
          <p:cNvPr id="2" name="图片 1" descr="I9BZ1N9)BL}EEOKN[YG1]_U"/>
          <p:cNvPicPr>
            <a:picLocks noChangeAspect="1"/>
          </p:cNvPicPr>
          <p:nvPr/>
        </p:nvPicPr>
        <p:blipFill>
          <a:blip r:embed="rId3"/>
          <a:stretch>
            <a:fillRect/>
          </a:stretch>
        </p:blipFill>
        <p:spPr>
          <a:xfrm>
            <a:off x="3206750" y="800100"/>
            <a:ext cx="6457950" cy="52578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en-US" altLang="zh-CN"/>
              <a:t>                 </a:t>
            </a:r>
            <a:r>
              <a:rPr lang="zh-CN" altLang="en-US"/>
              <a:t>：</a:t>
            </a:r>
            <a:endParaRPr lang="zh-CN" altLang="en-US"/>
          </a:p>
        </p:txBody>
      </p:sp>
      <p:graphicFrame>
        <p:nvGraphicFramePr>
          <p:cNvPr id="16" name="对象 15">
            <a:hlinkClick r:id="" action="ppaction://ole?verb="/>
          </p:cNvPr>
          <p:cNvGraphicFramePr>
            <a:graphicFrameLocks noChangeAspect="1"/>
          </p:cNvGraphicFramePr>
          <p:nvPr/>
        </p:nvGraphicFramePr>
        <p:xfrm>
          <a:off x="905828" y="150495"/>
          <a:ext cx="1751330" cy="1750060"/>
        </p:xfrm>
        <a:graphic>
          <a:graphicData uri="http://schemas.openxmlformats.org/presentationml/2006/ole">
            <mc:AlternateContent xmlns:mc="http://schemas.openxmlformats.org/markup-compatibility/2006">
              <mc:Choice xmlns:v="urn:schemas-microsoft-com:vml" Requires="v">
                <p:oleObj spid="_x0000_s4097" name="" r:id="rId1" imgW="241300" imgH="241300" progId="Equation.KSEE3">
                  <p:embed/>
                </p:oleObj>
              </mc:Choice>
              <mc:Fallback>
                <p:oleObj name="" r:id="rId1" imgW="241300" imgH="241300" progId="Equation.KSEE3">
                  <p:embed/>
                  <p:pic>
                    <p:nvPicPr>
                      <p:cNvPr id="0" name="图片 4096"/>
                      <p:cNvPicPr/>
                      <p:nvPr/>
                    </p:nvPicPr>
                    <p:blipFill>
                      <a:blip r:embed="rId2"/>
                      <a:stretch>
                        <a:fillRect/>
                      </a:stretch>
                    </p:blipFill>
                    <p:spPr>
                      <a:xfrm>
                        <a:off x="905828" y="150495"/>
                        <a:ext cx="1751330" cy="1750060"/>
                      </a:xfrm>
                      <a:prstGeom prst="rect">
                        <a:avLst/>
                      </a:prstGeom>
                    </p:spPr>
                  </p:pic>
                </p:oleObj>
              </mc:Fallback>
            </mc:AlternateContent>
          </a:graphicData>
        </a:graphic>
      </p:graphicFrame>
      <p:pic>
        <p:nvPicPr>
          <p:cNvPr id="4" name="图片 3" descr="ULT55{H`G)2%SX]N$Z5T3{A"/>
          <p:cNvPicPr>
            <a:picLocks noChangeAspect="1"/>
          </p:cNvPicPr>
          <p:nvPr/>
        </p:nvPicPr>
        <p:blipFill>
          <a:blip r:embed="rId3"/>
          <a:stretch>
            <a:fillRect/>
          </a:stretch>
        </p:blipFill>
        <p:spPr>
          <a:xfrm>
            <a:off x="2867025" y="609600"/>
            <a:ext cx="6457950" cy="56388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en-US" altLang="zh-CN"/>
              <a:t>                 </a:t>
            </a:r>
            <a:r>
              <a:rPr lang="zh-CN" altLang="en-US"/>
              <a:t>：</a:t>
            </a:r>
            <a:endParaRPr lang="zh-CN" altLang="en-US"/>
          </a:p>
        </p:txBody>
      </p:sp>
      <p:graphicFrame>
        <p:nvGraphicFramePr>
          <p:cNvPr id="16" name="对象 15">
            <a:hlinkClick r:id="" action="ppaction://ole?verb="/>
          </p:cNvPr>
          <p:cNvGraphicFramePr>
            <a:graphicFrameLocks noChangeAspect="1"/>
          </p:cNvGraphicFramePr>
          <p:nvPr/>
        </p:nvGraphicFramePr>
        <p:xfrm>
          <a:off x="905828" y="150495"/>
          <a:ext cx="1751330" cy="1750060"/>
        </p:xfrm>
        <a:graphic>
          <a:graphicData uri="http://schemas.openxmlformats.org/presentationml/2006/ole">
            <mc:AlternateContent xmlns:mc="http://schemas.openxmlformats.org/markup-compatibility/2006">
              <mc:Choice xmlns:v="urn:schemas-microsoft-com:vml" Requires="v">
                <p:oleObj spid="_x0000_s4097" name="" r:id="rId1" imgW="241300" imgH="241300" progId="Equation.KSEE3">
                  <p:embed/>
                </p:oleObj>
              </mc:Choice>
              <mc:Fallback>
                <p:oleObj name="" r:id="rId1" imgW="241300" imgH="241300" progId="Equation.KSEE3">
                  <p:embed/>
                  <p:pic>
                    <p:nvPicPr>
                      <p:cNvPr id="0" name="图片 4096"/>
                      <p:cNvPicPr/>
                      <p:nvPr/>
                    </p:nvPicPr>
                    <p:blipFill>
                      <a:blip r:embed="rId2"/>
                      <a:stretch>
                        <a:fillRect/>
                      </a:stretch>
                    </p:blipFill>
                    <p:spPr>
                      <a:xfrm>
                        <a:off x="905828" y="150495"/>
                        <a:ext cx="1751330" cy="1750060"/>
                      </a:xfrm>
                      <a:prstGeom prst="rect">
                        <a:avLst/>
                      </a:prstGeom>
                    </p:spPr>
                  </p:pic>
                </p:oleObj>
              </mc:Fallback>
            </mc:AlternateContent>
          </a:graphicData>
        </a:graphic>
      </p:graphicFrame>
      <p:pic>
        <p:nvPicPr>
          <p:cNvPr id="2" name="图片 1" descr="YMVYDWS5IU%()XH)7K~_]ZX"/>
          <p:cNvPicPr>
            <a:picLocks noChangeAspect="1"/>
          </p:cNvPicPr>
          <p:nvPr/>
        </p:nvPicPr>
        <p:blipFill>
          <a:blip r:embed="rId3"/>
          <a:stretch>
            <a:fillRect/>
          </a:stretch>
        </p:blipFill>
        <p:spPr>
          <a:xfrm>
            <a:off x="3155950" y="732155"/>
            <a:ext cx="6381750" cy="540067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zh-CN" altLang="en-US"/>
              <a:t>总结：</a:t>
            </a:r>
            <a:endParaRPr lang="zh-CN" altLang="en-US"/>
          </a:p>
          <a:p>
            <a:pPr marL="0" indent="0">
              <a:lnSpc>
                <a:spcPct val="220000"/>
              </a:lnSpc>
              <a:buNone/>
            </a:pPr>
            <a:endParaRPr lang="zh-CN" altLang="en-US"/>
          </a:p>
          <a:p>
            <a:pPr marL="0" indent="0">
              <a:lnSpc>
                <a:spcPct val="220000"/>
              </a:lnSpc>
              <a:buNone/>
            </a:pPr>
            <a:r>
              <a:rPr lang="zh-CN" altLang="en-US"/>
              <a:t>                   是从模型中学出来的，它实际和Decoder的第i-1阶段的隐状态、Encoder第j个阶段的隐状态有关。</a:t>
            </a:r>
            <a:endParaRPr lang="zh-CN" altLang="en-US"/>
          </a:p>
        </p:txBody>
      </p:sp>
      <p:graphicFrame>
        <p:nvGraphicFramePr>
          <p:cNvPr id="4" name="对象 3">
            <a:hlinkClick r:id="" action="ppaction://ole?verb="/>
          </p:cNvPr>
          <p:cNvGraphicFramePr>
            <a:graphicFrameLocks noChangeAspect="1"/>
          </p:cNvGraphicFramePr>
          <p:nvPr/>
        </p:nvGraphicFramePr>
        <p:xfrm>
          <a:off x="1543685" y="2096770"/>
          <a:ext cx="1356360" cy="1610995"/>
        </p:xfrm>
        <a:graphic>
          <a:graphicData uri="http://schemas.openxmlformats.org/presentationml/2006/ole">
            <mc:AlternateContent xmlns:mc="http://schemas.openxmlformats.org/markup-compatibility/2006">
              <mc:Choice xmlns:v="urn:schemas-microsoft-com:vml" Requires="v">
                <p:oleObj spid="_x0000_s5121" name="" r:id="rId1" imgW="203200" imgH="241300" progId="Equation.KSEE3">
                  <p:embed/>
                </p:oleObj>
              </mc:Choice>
              <mc:Fallback>
                <p:oleObj name="" r:id="rId1" imgW="203200" imgH="241300" progId="Equation.KSEE3">
                  <p:embed/>
                  <p:pic>
                    <p:nvPicPr>
                      <p:cNvPr id="0" name="图片 5120"/>
                      <p:cNvPicPr/>
                      <p:nvPr/>
                    </p:nvPicPr>
                    <p:blipFill>
                      <a:blip r:embed="rId2"/>
                      <a:stretch>
                        <a:fillRect/>
                      </a:stretch>
                    </p:blipFill>
                    <p:spPr>
                      <a:xfrm>
                        <a:off x="1543685" y="2096770"/>
                        <a:ext cx="1356360" cy="1610995"/>
                      </a:xfrm>
                      <a:prstGeom prst="rect">
                        <a:avLst/>
                      </a:prstGeom>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lnSpcReduction="20000"/>
          </a:bodyPr>
          <a:p>
            <a:pPr marL="0" indent="0">
              <a:lnSpc>
                <a:spcPct val="220000"/>
              </a:lnSpc>
              <a:buNone/>
            </a:pPr>
            <a:r>
              <a:rPr lang="zh-CN" altLang="en-US"/>
              <a:t>例：</a:t>
            </a:r>
            <a:endParaRPr lang="zh-CN" altLang="en-US"/>
          </a:p>
        </p:txBody>
      </p:sp>
      <p:pic>
        <p:nvPicPr>
          <p:cNvPr id="2" name="图片 1" descr="Q2Z@PMXFWJ`5`LHJ]$TV(TH"/>
          <p:cNvPicPr>
            <a:picLocks noChangeAspect="1"/>
          </p:cNvPicPr>
          <p:nvPr/>
        </p:nvPicPr>
        <p:blipFill>
          <a:blip r:embed="rId1"/>
          <a:stretch>
            <a:fillRect/>
          </a:stretch>
        </p:blipFill>
        <p:spPr>
          <a:xfrm>
            <a:off x="3433445" y="318770"/>
            <a:ext cx="5324475" cy="62198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fontScale="90000"/>
          </a:bodyPr>
          <a:p>
            <a:pPr marL="0" indent="0">
              <a:lnSpc>
                <a:spcPct val="220000"/>
              </a:lnSpc>
              <a:buNone/>
            </a:pPr>
            <a:r>
              <a:rPr lang="zh-CN" altLang="en-US"/>
              <a:t>计算过程：</a:t>
            </a:r>
            <a:endParaRPr lang="zh-CN" altLang="en-US"/>
          </a:p>
          <a:p>
            <a:pPr marL="0" indent="0">
              <a:lnSpc>
                <a:spcPct val="220000"/>
              </a:lnSpc>
              <a:buNone/>
            </a:pPr>
            <a:r>
              <a:rPr lang="en-US" altLang="zh-CN"/>
              <a:t>1</a:t>
            </a:r>
            <a:r>
              <a:rPr lang="zh-CN" altLang="en-US"/>
              <a:t>、首先我们利用RNN结构得到encoder中的hidden state。</a:t>
            </a:r>
            <a:endParaRPr lang="zh-CN" altLang="en-US"/>
          </a:p>
          <a:p>
            <a:pPr marL="0" indent="0">
              <a:lnSpc>
                <a:spcPct val="220000"/>
              </a:lnSpc>
              <a:buNone/>
            </a:pPr>
            <a:endParaRPr lang="zh-CN" altLang="en-US"/>
          </a:p>
          <a:p>
            <a:pPr marL="0" indent="0">
              <a:lnSpc>
                <a:spcPct val="220000"/>
              </a:lnSpc>
              <a:buNone/>
            </a:pPr>
            <a:r>
              <a:rPr lang="en-US" altLang="zh-CN"/>
              <a:t>2</a:t>
            </a:r>
            <a:r>
              <a:rPr lang="zh-CN" altLang="en-US"/>
              <a:t>、假设当前decoder的hidden state 是         ，我们可以计算每一个输入位置j与当前输出位置的关联性                        ，写成相应的向量形式即为                                  ，其中 a 是一种相关性的算符。</a:t>
            </a:r>
            <a:endParaRPr lang="zh-CN" altLang="en-US"/>
          </a:p>
        </p:txBody>
      </p:sp>
      <p:graphicFrame>
        <p:nvGraphicFramePr>
          <p:cNvPr id="4" name="对象 3">
            <a:hlinkClick r:id="" action="ppaction://ole?verb="/>
          </p:cNvPr>
          <p:cNvGraphicFramePr>
            <a:graphicFrameLocks noChangeAspect="1"/>
          </p:cNvGraphicFramePr>
          <p:nvPr/>
        </p:nvGraphicFramePr>
        <p:xfrm>
          <a:off x="1152525" y="2200275"/>
          <a:ext cx="2506345" cy="676910"/>
        </p:xfrm>
        <a:graphic>
          <a:graphicData uri="http://schemas.openxmlformats.org/presentationml/2006/ole">
            <mc:AlternateContent xmlns:mc="http://schemas.openxmlformats.org/markup-compatibility/2006">
              <mc:Choice xmlns:v="urn:schemas-microsoft-com:vml" Requires="v">
                <p:oleObj spid="_x0000_s6145" name="" r:id="rId1" imgW="800100" imgH="215900" progId="Equation.KSEE3">
                  <p:embed/>
                </p:oleObj>
              </mc:Choice>
              <mc:Fallback>
                <p:oleObj name="" r:id="rId1" imgW="800100" imgH="215900" progId="Equation.KSEE3">
                  <p:embed/>
                  <p:pic>
                    <p:nvPicPr>
                      <p:cNvPr id="0" name="图片 6144"/>
                      <p:cNvPicPr/>
                      <p:nvPr/>
                    </p:nvPicPr>
                    <p:blipFill>
                      <a:blip r:embed="rId2"/>
                      <a:stretch>
                        <a:fillRect/>
                      </a:stretch>
                    </p:blipFill>
                    <p:spPr>
                      <a:xfrm>
                        <a:off x="1152525" y="2200275"/>
                        <a:ext cx="2506345" cy="67691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362065" y="3522345"/>
          <a:ext cx="552450" cy="552450"/>
        </p:xfrm>
        <a:graphic>
          <a:graphicData uri="http://schemas.openxmlformats.org/presentationml/2006/ole">
            <mc:AlternateContent xmlns:mc="http://schemas.openxmlformats.org/markup-compatibility/2006">
              <mc:Choice xmlns:v="urn:schemas-microsoft-com:vml" Requires="v">
                <p:oleObj spid="_x0000_s6146" name="" r:id="rId3" imgW="228600" imgH="228600" progId="Equation.KSEE3">
                  <p:embed/>
                </p:oleObj>
              </mc:Choice>
              <mc:Fallback>
                <p:oleObj name="" r:id="rId3" imgW="228600" imgH="228600" progId="Equation.KSEE3">
                  <p:embed/>
                  <p:pic>
                    <p:nvPicPr>
                      <p:cNvPr id="0" name="图片 6145"/>
                      <p:cNvPicPr/>
                      <p:nvPr/>
                    </p:nvPicPr>
                    <p:blipFill>
                      <a:blip r:embed="rId4"/>
                      <a:stretch>
                        <a:fillRect/>
                      </a:stretch>
                    </p:blipFill>
                    <p:spPr>
                      <a:xfrm>
                        <a:off x="6362065" y="3522345"/>
                        <a:ext cx="552450" cy="55245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794885" y="4402455"/>
          <a:ext cx="2119630" cy="551815"/>
        </p:xfrm>
        <a:graphic>
          <a:graphicData uri="http://schemas.openxmlformats.org/presentationml/2006/ole">
            <mc:AlternateContent xmlns:mc="http://schemas.openxmlformats.org/markup-compatibility/2006">
              <mc:Choice xmlns:v="urn:schemas-microsoft-com:vml" Requires="v">
                <p:oleObj spid="_x0000_s6147" name="" r:id="rId5" imgW="927100" imgH="241300" progId="Equation.KSEE3">
                  <p:embed/>
                </p:oleObj>
              </mc:Choice>
              <mc:Fallback>
                <p:oleObj name="" r:id="rId5" imgW="927100" imgH="241300" progId="Equation.KSEE3">
                  <p:embed/>
                  <p:pic>
                    <p:nvPicPr>
                      <p:cNvPr id="0" name="图片 6146"/>
                      <p:cNvPicPr/>
                      <p:nvPr/>
                    </p:nvPicPr>
                    <p:blipFill>
                      <a:blip r:embed="rId6"/>
                      <a:stretch>
                        <a:fillRect/>
                      </a:stretch>
                    </p:blipFill>
                    <p:spPr>
                      <a:xfrm>
                        <a:off x="4794885" y="4402455"/>
                        <a:ext cx="2119630" cy="55181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270000" y="5295265"/>
          <a:ext cx="2846705" cy="493395"/>
        </p:xfrm>
        <a:graphic>
          <a:graphicData uri="http://schemas.openxmlformats.org/presentationml/2006/ole">
            <mc:AlternateContent xmlns:mc="http://schemas.openxmlformats.org/markup-compatibility/2006">
              <mc:Choice xmlns:v="urn:schemas-microsoft-com:vml" Requires="v">
                <p:oleObj spid="_x0000_s6148" name="" r:id="rId7" imgW="1828800" imgH="316865" progId="Equation.KSEE3">
                  <p:embed/>
                </p:oleObj>
              </mc:Choice>
              <mc:Fallback>
                <p:oleObj name="" r:id="rId7" imgW="1828800" imgH="316865" progId="Equation.KSEE3">
                  <p:embed/>
                  <p:pic>
                    <p:nvPicPr>
                      <p:cNvPr id="0" name="图片 6147"/>
                      <p:cNvPicPr/>
                      <p:nvPr/>
                    </p:nvPicPr>
                    <p:blipFill>
                      <a:blip r:embed="rId8"/>
                      <a:stretch>
                        <a:fillRect/>
                      </a:stretch>
                    </p:blipFill>
                    <p:spPr>
                      <a:xfrm>
                        <a:off x="1270000" y="5295265"/>
                        <a:ext cx="2846705" cy="493395"/>
                      </a:xfrm>
                      <a:prstGeom prst="rect">
                        <a:avLst/>
                      </a:prstGeom>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a:bodyPr>
          <a:p>
            <a:pPr marL="0" indent="0">
              <a:lnSpc>
                <a:spcPct val="220000"/>
              </a:lnSpc>
              <a:buNone/>
            </a:pPr>
            <a:r>
              <a:rPr lang="zh-CN" altLang="en-US"/>
              <a:t>计算过程：</a:t>
            </a:r>
            <a:endParaRPr lang="zh-CN" altLang="en-US"/>
          </a:p>
          <a:p>
            <a:pPr marL="0" indent="0">
              <a:lnSpc>
                <a:spcPct val="220000"/>
              </a:lnSpc>
              <a:buNone/>
            </a:pPr>
            <a:r>
              <a:rPr lang="en-US" altLang="zh-CN"/>
              <a:t>3</a:t>
            </a:r>
            <a:r>
              <a:rPr lang="zh-CN" altLang="en-US"/>
              <a:t>、对于      进行</a:t>
            </a:r>
            <a:r>
              <a:rPr lang="en-US" altLang="zh-CN"/>
              <a:t>sotfmax</a:t>
            </a:r>
            <a:r>
              <a:rPr lang="zh-CN" altLang="en-US"/>
              <a:t>操作将其</a:t>
            </a:r>
            <a:r>
              <a:rPr lang="en-US" altLang="zh-CN"/>
              <a:t>normalize</a:t>
            </a:r>
            <a:r>
              <a:rPr lang="zh-CN" altLang="en-US"/>
              <a:t>得到</a:t>
            </a:r>
            <a:r>
              <a:rPr lang="en-US" altLang="zh-CN"/>
              <a:t>attention</a:t>
            </a:r>
            <a:r>
              <a:rPr lang="zh-CN" altLang="en-US"/>
              <a:t>的分布。</a:t>
            </a:r>
            <a:endParaRPr lang="zh-CN" altLang="en-US"/>
          </a:p>
          <a:p>
            <a:pPr marL="0" indent="0">
              <a:lnSpc>
                <a:spcPct val="220000"/>
              </a:lnSpc>
              <a:buNone/>
            </a:pPr>
            <a:r>
              <a:rPr lang="zh-CN" altLang="en-US"/>
              <a:t>                        ，展开为：</a:t>
            </a:r>
            <a:endParaRPr lang="zh-CN" altLang="en-US"/>
          </a:p>
          <a:p>
            <a:pPr marL="0" indent="0">
              <a:lnSpc>
                <a:spcPct val="220000"/>
              </a:lnSpc>
              <a:buNone/>
            </a:pPr>
            <a:r>
              <a:rPr lang="en-US" altLang="zh-CN"/>
              <a:t>4</a:t>
            </a:r>
            <a:r>
              <a:rPr lang="zh-CN" altLang="en-US"/>
              <a:t>、利用      我们可以进行加权求和得到相应的</a:t>
            </a:r>
            <a:r>
              <a:rPr lang="en-US" altLang="zh-CN"/>
              <a:t>context vector</a:t>
            </a:r>
            <a:r>
              <a:rPr lang="zh-CN" altLang="en-US"/>
              <a:t>：</a:t>
            </a:r>
            <a:endParaRPr lang="zh-CN" altLang="en-US"/>
          </a:p>
          <a:p>
            <a:pPr marL="0" indent="0">
              <a:lnSpc>
                <a:spcPct val="220000"/>
              </a:lnSpc>
              <a:buNone/>
            </a:pPr>
            <a:endParaRPr lang="zh-CN" altLang="en-US"/>
          </a:p>
        </p:txBody>
      </p:sp>
      <p:pic>
        <p:nvPicPr>
          <p:cNvPr id="2" name="图片 1" descr="YNB0CRO%~IC[](J5H1F)S{3"/>
          <p:cNvPicPr>
            <a:picLocks noChangeAspect="1"/>
          </p:cNvPicPr>
          <p:nvPr/>
        </p:nvPicPr>
        <p:blipFill>
          <a:blip r:embed="rId1"/>
          <a:stretch>
            <a:fillRect/>
          </a:stretch>
        </p:blipFill>
        <p:spPr>
          <a:xfrm>
            <a:off x="2248535" y="1764665"/>
            <a:ext cx="499110" cy="575945"/>
          </a:xfrm>
          <a:prstGeom prst="rect">
            <a:avLst/>
          </a:prstGeom>
        </p:spPr>
      </p:pic>
      <p:pic>
        <p:nvPicPr>
          <p:cNvPr id="8" name="图片 7" descr="_`_$ONB%C``5YU]1JY@PZ_R"/>
          <p:cNvPicPr>
            <a:picLocks noChangeAspect="1"/>
          </p:cNvPicPr>
          <p:nvPr/>
        </p:nvPicPr>
        <p:blipFill>
          <a:blip r:embed="rId2"/>
          <a:stretch>
            <a:fillRect/>
          </a:stretch>
        </p:blipFill>
        <p:spPr>
          <a:xfrm>
            <a:off x="838200" y="2842895"/>
            <a:ext cx="2439670" cy="588010"/>
          </a:xfrm>
          <a:prstGeom prst="rect">
            <a:avLst/>
          </a:prstGeom>
        </p:spPr>
      </p:pic>
      <p:pic>
        <p:nvPicPr>
          <p:cNvPr id="9" name="图片 8" descr="2JS`$I3FHVZAQA]6}WZ_YXH"/>
          <p:cNvPicPr>
            <a:picLocks noChangeAspect="1"/>
          </p:cNvPicPr>
          <p:nvPr/>
        </p:nvPicPr>
        <p:blipFill>
          <a:blip r:embed="rId3"/>
          <a:stretch>
            <a:fillRect/>
          </a:stretch>
        </p:blipFill>
        <p:spPr>
          <a:xfrm>
            <a:off x="5200650" y="2818765"/>
            <a:ext cx="2217420" cy="843280"/>
          </a:xfrm>
          <a:prstGeom prst="rect">
            <a:avLst/>
          </a:prstGeom>
        </p:spPr>
      </p:pic>
      <p:pic>
        <p:nvPicPr>
          <p:cNvPr id="10" name="图片 9" descr="5@XOHU[T[H7NB2_{E5YXD`O"/>
          <p:cNvPicPr>
            <a:picLocks noChangeAspect="1"/>
          </p:cNvPicPr>
          <p:nvPr/>
        </p:nvPicPr>
        <p:blipFill>
          <a:blip r:embed="rId4"/>
          <a:stretch>
            <a:fillRect/>
          </a:stretch>
        </p:blipFill>
        <p:spPr>
          <a:xfrm>
            <a:off x="2165985" y="3662045"/>
            <a:ext cx="664845" cy="870585"/>
          </a:xfrm>
          <a:prstGeom prst="rect">
            <a:avLst/>
          </a:prstGeom>
        </p:spPr>
      </p:pic>
      <p:pic>
        <p:nvPicPr>
          <p:cNvPr id="11" name="图片 10" descr="[EB$TX8}KHAP$]3G[5QKJHD"/>
          <p:cNvPicPr>
            <a:picLocks noChangeAspect="1"/>
          </p:cNvPicPr>
          <p:nvPr/>
        </p:nvPicPr>
        <p:blipFill>
          <a:blip r:embed="rId5"/>
          <a:stretch>
            <a:fillRect/>
          </a:stretch>
        </p:blipFill>
        <p:spPr>
          <a:xfrm>
            <a:off x="1534160" y="5165090"/>
            <a:ext cx="2409825" cy="96774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7980"/>
            <a:ext cx="10515600" cy="5784850"/>
          </a:xfrm>
        </p:spPr>
        <p:txBody>
          <a:bodyPr>
            <a:normAutofit/>
          </a:bodyPr>
          <a:p>
            <a:pPr marL="0" indent="0">
              <a:lnSpc>
                <a:spcPct val="220000"/>
              </a:lnSpc>
              <a:buNone/>
            </a:pPr>
            <a:r>
              <a:rPr lang="zh-CN" altLang="en-US"/>
              <a:t>计算过程：</a:t>
            </a:r>
            <a:endParaRPr lang="zh-CN" altLang="en-US"/>
          </a:p>
          <a:p>
            <a:pPr marL="0" indent="0">
              <a:lnSpc>
                <a:spcPct val="220000"/>
              </a:lnSpc>
              <a:buNone/>
            </a:pPr>
            <a:r>
              <a:rPr lang="en-US" altLang="zh-CN"/>
              <a:t>5</a:t>
            </a:r>
            <a:r>
              <a:rPr lang="zh-CN" altLang="en-US"/>
              <a:t>、由此，我们可以计算decoder的下一个hidden state </a:t>
            </a:r>
            <a:endParaRPr lang="zh-CN" altLang="en-US"/>
          </a:p>
          <a:p>
            <a:pPr marL="0" indent="0">
              <a:lnSpc>
                <a:spcPct val="220000"/>
              </a:lnSpc>
              <a:buNone/>
            </a:pPr>
            <a:r>
              <a:rPr lang="zh-CN" altLang="en-US"/>
              <a:t>，以及该位置的输出：</a:t>
            </a:r>
            <a:endParaRPr lang="zh-CN" altLang="en-US"/>
          </a:p>
          <a:p>
            <a:pPr marL="0" indent="0">
              <a:lnSpc>
                <a:spcPct val="220000"/>
              </a:lnSpc>
              <a:buNone/>
            </a:pPr>
            <a:endParaRPr lang="zh-CN" altLang="en-US"/>
          </a:p>
        </p:txBody>
      </p:sp>
      <p:pic>
        <p:nvPicPr>
          <p:cNvPr id="4" name="图片 3" descr="9O0K9U49VI0XSFJGDB~QI_H"/>
          <p:cNvPicPr>
            <a:picLocks noChangeAspect="1"/>
          </p:cNvPicPr>
          <p:nvPr/>
        </p:nvPicPr>
        <p:blipFill>
          <a:blip r:embed="rId1"/>
          <a:stretch>
            <a:fillRect/>
          </a:stretch>
        </p:blipFill>
        <p:spPr>
          <a:xfrm>
            <a:off x="9259570" y="1872615"/>
            <a:ext cx="2560320" cy="436880"/>
          </a:xfrm>
          <a:prstGeom prst="rect">
            <a:avLst/>
          </a:prstGeom>
        </p:spPr>
      </p:pic>
      <p:pic>
        <p:nvPicPr>
          <p:cNvPr id="5" name="图片 4" descr="IMD@NL8H54FT7YT19WC]AQL"/>
          <p:cNvPicPr>
            <a:picLocks noChangeAspect="1"/>
          </p:cNvPicPr>
          <p:nvPr/>
        </p:nvPicPr>
        <p:blipFill>
          <a:blip r:embed="rId2"/>
          <a:stretch>
            <a:fillRect/>
          </a:stretch>
        </p:blipFill>
        <p:spPr>
          <a:xfrm>
            <a:off x="2237740" y="3808095"/>
            <a:ext cx="8138795" cy="80835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六、</a:t>
            </a:r>
            <a:r>
              <a:rPr lang="en-US" altLang="zh-CN">
                <a:sym typeface="+mn-ea"/>
              </a:rPr>
              <a:t>Attention</a:t>
            </a:r>
            <a:r>
              <a:rPr lang="zh-CN" altLang="en-US">
                <a:sym typeface="+mn-ea"/>
              </a:rPr>
              <a:t>机制</a:t>
            </a:r>
            <a:endParaRPr lang="zh-CN" altLang="en-US"/>
          </a:p>
        </p:txBody>
      </p:sp>
      <p:sp>
        <p:nvSpPr>
          <p:cNvPr id="3" name="内容占位符 2"/>
          <p:cNvSpPr>
            <a:spLocks noGrp="1"/>
          </p:cNvSpPr>
          <p:nvPr>
            <p:ph idx="1"/>
          </p:nvPr>
        </p:nvSpPr>
        <p:spPr/>
        <p:txBody>
          <a:bodyPr>
            <a:normAutofit/>
          </a:bodyPr>
          <a:p>
            <a:pPr>
              <a:lnSpc>
                <a:spcPct val="180000"/>
              </a:lnSpc>
            </a:pPr>
            <a:r>
              <a:rPr lang="en-US" altLang="zh-CN">
                <a:latin typeface="+mn-ea"/>
                <a:cs typeface="+mn-ea"/>
              </a:rPr>
              <a:t>Attention</a:t>
            </a:r>
            <a:r>
              <a:rPr lang="zh-CN" altLang="en-US">
                <a:latin typeface="+mn-ea"/>
                <a:cs typeface="+mn-ea"/>
              </a:rPr>
              <a:t>机制通用定义</a:t>
            </a:r>
            <a:endParaRPr lang="zh-CN" altLang="en-US">
              <a:latin typeface="+mn-ea"/>
              <a:cs typeface="+mn-ea"/>
            </a:endParaRPr>
          </a:p>
          <a:p>
            <a:pPr>
              <a:lnSpc>
                <a:spcPct val="180000"/>
              </a:lnSpc>
            </a:pPr>
            <a:r>
              <a:rPr lang="en-US" altLang="zh-CN" dirty="0" smtClean="0">
                <a:latin typeface="+mn-ea"/>
                <a:cs typeface="+mn-ea"/>
                <a:sym typeface="+mn-ea"/>
              </a:rPr>
              <a:t>Attention</a:t>
            </a:r>
            <a:r>
              <a:rPr lang="zh-CN" altLang="en-US" dirty="0" smtClean="0">
                <a:latin typeface="+mn-ea"/>
                <a:cs typeface="+mn-ea"/>
                <a:sym typeface="+mn-ea"/>
              </a:rPr>
              <a:t> </a:t>
            </a:r>
            <a:r>
              <a:rPr lang="en-US" altLang="zh-CN" dirty="0" smtClean="0">
                <a:latin typeface="+mn-ea"/>
                <a:cs typeface="+mn-ea"/>
                <a:sym typeface="+mn-ea"/>
              </a:rPr>
              <a:t>score</a:t>
            </a:r>
            <a:r>
              <a:rPr lang="zh-CN" altLang="en-US" dirty="0" smtClean="0">
                <a:latin typeface="+mn-ea"/>
                <a:cs typeface="+mn-ea"/>
                <a:sym typeface="+mn-ea"/>
              </a:rPr>
              <a:t>的计算变体</a:t>
            </a:r>
            <a:endParaRPr lang="en-US" altLang="zh-CN" dirty="0" smtClean="0">
              <a:latin typeface="+mn-ea"/>
              <a:cs typeface="+mn-ea"/>
              <a:sym typeface="+mn-ea"/>
            </a:endParaRPr>
          </a:p>
          <a:p>
            <a:pPr>
              <a:lnSpc>
                <a:spcPct val="180000"/>
              </a:lnSpc>
            </a:pPr>
            <a:r>
              <a:rPr lang="zh-CN" altLang="en-US" dirty="0" smtClean="0">
                <a:latin typeface="+mn-ea"/>
                <a:cs typeface="+mn-ea"/>
                <a:sym typeface="+mn-ea"/>
              </a:rPr>
              <a:t>更多</a:t>
            </a:r>
            <a:r>
              <a:rPr lang="en-US" altLang="zh-CN" dirty="0" smtClean="0">
                <a:latin typeface="+mn-ea"/>
                <a:cs typeface="+mn-ea"/>
                <a:sym typeface="+mn-ea"/>
              </a:rPr>
              <a:t>Attention</a:t>
            </a:r>
            <a:r>
              <a:rPr lang="zh-CN" altLang="en-US" dirty="0" smtClean="0">
                <a:latin typeface="+mn-ea"/>
                <a:cs typeface="+mn-ea"/>
                <a:sym typeface="+mn-ea"/>
              </a:rPr>
              <a:t>种类</a:t>
            </a:r>
            <a:endParaRPr lang="en-US" altLang="zh-CN" dirty="0" smtClean="0">
              <a:latin typeface="+mn-ea"/>
              <a:cs typeface="+mn-ea"/>
              <a:sym typeface="+mn-ea"/>
            </a:endParaRPr>
          </a:p>
          <a:p>
            <a:pPr>
              <a:lnSpc>
                <a:spcPct val="180000"/>
              </a:lnSpc>
            </a:pPr>
            <a:r>
              <a:rPr lang="zh-CN" altLang="en-US" dirty="0">
                <a:latin typeface="+mn-ea"/>
                <a:cs typeface="+mn-ea"/>
                <a:sym typeface="+mn-ea"/>
              </a:rPr>
              <a:t>总结</a:t>
            </a:r>
            <a:endParaRPr lang="en-US" altLang="zh-CN"/>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p>
            <a:pPr marL="0" indent="0">
              <a:lnSpc>
                <a:spcPct val="180000"/>
              </a:lnSpc>
              <a:buNone/>
            </a:pPr>
            <a:r>
              <a:rPr lang="en-US" altLang="zh-CN"/>
              <a:t>       Attention</a:t>
            </a:r>
            <a:r>
              <a:rPr lang="zh-CN" altLang="en-US"/>
              <a:t>机制最早在视觉图像领域中提出，后来人们使用类似attention的机制在机器翻译任务上将翻译和对齐同时进行，他们的工作算是是第一个提出attention机制应用到NLP领域中。着类似的基于attention机制的RNN模型扩展开始应用到各种NLP任务中。</a:t>
            </a:r>
            <a:endParaRPr lang="zh-CN" altLang="en-US"/>
          </a:p>
          <a:p>
            <a:pPr marL="0" indent="0">
              <a:lnSpc>
                <a:spcPct val="120000"/>
              </a:lnSpc>
              <a:buNone/>
            </a:pPr>
            <a:r>
              <a:rPr lang="en-US" altLang="zh-CN"/>
              <a:t>	                      </a:t>
            </a:r>
            <a:endParaRPr lang="en-US" altLang="zh-CN"/>
          </a:p>
          <a:p>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二、统计语言模型</a:t>
            </a:r>
            <a:endParaRPr lang="zh-CN" altLang="en-US"/>
          </a:p>
        </p:txBody>
      </p:sp>
      <p:sp>
        <p:nvSpPr>
          <p:cNvPr id="3" name="内容占位符 2"/>
          <p:cNvSpPr>
            <a:spLocks noGrp="1"/>
          </p:cNvSpPr>
          <p:nvPr>
            <p:ph idx="1"/>
          </p:nvPr>
        </p:nvSpPr>
        <p:spPr/>
        <p:txBody>
          <a:bodyPr/>
          <a:p>
            <a:pPr>
              <a:lnSpc>
                <a:spcPct val="110000"/>
              </a:lnSpc>
            </a:pPr>
            <a:r>
              <a:rPr lang="zh-CN" altLang="en-US"/>
              <a:t>概念</a:t>
            </a:r>
            <a:endParaRPr lang="zh-CN" altLang="en-US"/>
          </a:p>
          <a:p>
            <a:pPr marL="0" indent="0">
              <a:lnSpc>
                <a:spcPct val="200000"/>
              </a:lnSpc>
              <a:buNone/>
            </a:pPr>
            <a:r>
              <a:rPr lang="en-US" altLang="zh-CN"/>
              <a:t>	</a:t>
            </a:r>
            <a:r>
              <a:rPr lang="zh-CN" altLang="en-US"/>
              <a:t>假定</a:t>
            </a:r>
            <a:r>
              <a:rPr lang="en-US" altLang="zh-CN"/>
              <a:t>S</a:t>
            </a:r>
            <a:r>
              <a:rPr lang="zh-CN" altLang="en-US"/>
              <a:t>表示某个有意义的句子，由一串特定顺序排列的词</a:t>
            </a:r>
            <a:endParaRPr lang="zh-CN" altLang="en-US"/>
          </a:p>
          <a:p>
            <a:pPr marL="0" indent="0">
              <a:lnSpc>
                <a:spcPct val="200000"/>
              </a:lnSpc>
              <a:buNone/>
            </a:pPr>
            <a:r>
              <a:rPr lang="zh-CN" altLang="en-US"/>
              <a:t>     </a:t>
            </a:r>
            <a:r>
              <a:rPr lang="en-US" altLang="zh-CN"/>
              <a:t>...      </a:t>
            </a:r>
            <a:r>
              <a:rPr lang="zh-CN" altLang="en-US"/>
              <a:t>组成，</a:t>
            </a:r>
            <a:r>
              <a:rPr lang="en-US" altLang="zh-CN"/>
              <a:t>n</a:t>
            </a:r>
            <a:r>
              <a:rPr lang="zh-CN" altLang="en-US"/>
              <a:t>是句子的长度。想知道</a:t>
            </a:r>
            <a:r>
              <a:rPr lang="en-US" altLang="zh-CN"/>
              <a:t>S</a:t>
            </a:r>
            <a:r>
              <a:rPr lang="zh-CN" altLang="en-US"/>
              <a:t>在文本中</a:t>
            </a:r>
            <a:r>
              <a:rPr lang="en-US" altLang="zh-CN"/>
              <a:t>(</a:t>
            </a:r>
            <a:r>
              <a:rPr lang="zh-CN" altLang="en-US"/>
              <a:t>语料库</a:t>
            </a:r>
            <a:r>
              <a:rPr lang="en-US" altLang="zh-CN"/>
              <a:t>)</a:t>
            </a:r>
            <a:r>
              <a:rPr lang="zh-CN" altLang="en-US"/>
              <a:t>出现的可能性，也就是所说的概率        </a:t>
            </a:r>
            <a:r>
              <a:rPr lang="en-US" altLang="zh-CN"/>
              <a:t>:</a:t>
            </a:r>
            <a:endParaRPr lang="en-US" altLang="zh-CN"/>
          </a:p>
        </p:txBody>
      </p:sp>
      <p:graphicFrame>
        <p:nvGraphicFramePr>
          <p:cNvPr id="5" name="对象 4"/>
          <p:cNvGraphicFramePr/>
          <p:nvPr/>
        </p:nvGraphicFramePr>
        <p:xfrm>
          <a:off x="10553065" y="2694940"/>
          <a:ext cx="571500" cy="630555"/>
        </p:xfrm>
        <a:graphic>
          <a:graphicData uri="http://schemas.openxmlformats.org/presentationml/2006/ole">
            <mc:AlternateContent xmlns:mc="http://schemas.openxmlformats.org/markup-compatibility/2006">
              <mc:Choice xmlns:v="urn:schemas-microsoft-com:vml" Requires="v">
                <p:oleObj spid="_x0000_s6" name="" r:id="rId1" imgW="393065" imgH="692150" progId="Equation.KSEE3">
                  <p:embed/>
                </p:oleObj>
              </mc:Choice>
              <mc:Fallback>
                <p:oleObj name="" r:id="rId1" imgW="393065" imgH="692150" progId="Equation.KSEE3">
                  <p:embed/>
                  <p:pic>
                    <p:nvPicPr>
                      <p:cNvPr id="0" name="图片 5"/>
                      <p:cNvPicPr/>
                      <p:nvPr/>
                    </p:nvPicPr>
                    <p:blipFill>
                      <a:blip r:embed="rId2"/>
                      <a:stretch>
                        <a:fillRect/>
                      </a:stretch>
                    </p:blipFill>
                    <p:spPr>
                      <a:xfrm>
                        <a:off x="10553065" y="2694940"/>
                        <a:ext cx="571500" cy="630555"/>
                      </a:xfrm>
                      <a:prstGeom prst="rect">
                        <a:avLst/>
                      </a:prstGeom>
                    </p:spPr>
                  </p:pic>
                </p:oleObj>
              </mc:Fallback>
            </mc:AlternateContent>
          </a:graphicData>
        </a:graphic>
      </p:graphicFrame>
      <p:graphicFrame>
        <p:nvGraphicFramePr>
          <p:cNvPr id="7" name="对象 6"/>
          <p:cNvGraphicFramePr/>
          <p:nvPr/>
        </p:nvGraphicFramePr>
        <p:xfrm>
          <a:off x="838200" y="3700780"/>
          <a:ext cx="419100" cy="601980"/>
        </p:xfrm>
        <a:graphic>
          <a:graphicData uri="http://schemas.openxmlformats.org/presentationml/2006/ole">
            <mc:AlternateContent xmlns:mc="http://schemas.openxmlformats.org/markup-compatibility/2006">
              <mc:Choice xmlns:v="urn:schemas-microsoft-com:vml" Requires="v">
                <p:oleObj spid="_x0000_s8" name="" r:id="rId3" imgW="487045" imgH="520700" progId="Equation.KSEE3">
                  <p:embed/>
                </p:oleObj>
              </mc:Choice>
              <mc:Fallback>
                <p:oleObj name="" r:id="rId3" imgW="487045" imgH="520700" progId="Equation.KSEE3">
                  <p:embed/>
                  <p:pic>
                    <p:nvPicPr>
                      <p:cNvPr id="0" name="图片 7"/>
                      <p:cNvPicPr/>
                      <p:nvPr/>
                    </p:nvPicPr>
                    <p:blipFill>
                      <a:blip r:embed="rId4"/>
                      <a:stretch>
                        <a:fillRect/>
                      </a:stretch>
                    </p:blipFill>
                    <p:spPr>
                      <a:xfrm>
                        <a:off x="838200" y="3700780"/>
                        <a:ext cx="419100" cy="601980"/>
                      </a:xfrm>
                      <a:prstGeom prst="rect">
                        <a:avLst/>
                      </a:prstGeom>
                    </p:spPr>
                  </p:pic>
                </p:oleObj>
              </mc:Fallback>
            </mc:AlternateContent>
          </a:graphicData>
        </a:graphic>
      </p:graphicFrame>
      <p:graphicFrame>
        <p:nvGraphicFramePr>
          <p:cNvPr id="10" name="对象 9"/>
          <p:cNvGraphicFramePr/>
          <p:nvPr/>
        </p:nvGraphicFramePr>
        <p:xfrm>
          <a:off x="1729105" y="3700145"/>
          <a:ext cx="424180" cy="601980"/>
        </p:xfrm>
        <a:graphic>
          <a:graphicData uri="http://schemas.openxmlformats.org/presentationml/2006/ole">
            <mc:AlternateContent xmlns:mc="http://schemas.openxmlformats.org/markup-compatibility/2006">
              <mc:Choice xmlns:v="urn:schemas-microsoft-com:vml" Requires="v">
                <p:oleObj spid="_x0000_s11" name="" r:id="rId5" imgW="513080" imgH="520700" progId="Equation.KSEE3">
                  <p:embed/>
                </p:oleObj>
              </mc:Choice>
              <mc:Fallback>
                <p:oleObj name="" r:id="rId5" imgW="513080" imgH="520700" progId="Equation.KSEE3">
                  <p:embed/>
                  <p:pic>
                    <p:nvPicPr>
                      <p:cNvPr id="0" name="图片 10"/>
                      <p:cNvPicPr/>
                      <p:nvPr/>
                    </p:nvPicPr>
                    <p:blipFill>
                      <a:blip r:embed="rId6"/>
                      <a:stretch>
                        <a:fillRect/>
                      </a:stretch>
                    </p:blipFill>
                    <p:spPr>
                      <a:xfrm>
                        <a:off x="1729105" y="3700145"/>
                        <a:ext cx="424180" cy="60198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5147310" y="4647565"/>
          <a:ext cx="786130" cy="484505"/>
        </p:xfrm>
        <a:graphic>
          <a:graphicData uri="http://schemas.openxmlformats.org/presentationml/2006/ole">
            <mc:AlternateContent xmlns:mc="http://schemas.openxmlformats.org/markup-compatibility/2006">
              <mc:Choice xmlns:v="urn:schemas-microsoft-com:vml" Requires="v">
                <p:oleObj spid="_x0000_s3075" name="" r:id="rId7" imgW="330200" imgH="203200" progId="Equation.KSEE3">
                  <p:embed/>
                </p:oleObj>
              </mc:Choice>
              <mc:Fallback>
                <p:oleObj name="" r:id="rId7" imgW="330200" imgH="203200" progId="Equation.KSEE3">
                  <p:embed/>
                  <p:pic>
                    <p:nvPicPr>
                      <p:cNvPr id="0" name="图片 3074"/>
                      <p:cNvPicPr/>
                      <p:nvPr/>
                    </p:nvPicPr>
                    <p:blipFill>
                      <a:blip r:embed="rId8"/>
                      <a:stretch>
                        <a:fillRect/>
                      </a:stretch>
                    </p:blipFill>
                    <p:spPr>
                      <a:xfrm>
                        <a:off x="5147310" y="4647565"/>
                        <a:ext cx="786130" cy="484505"/>
                      </a:xfrm>
                      <a:prstGeom prst="rect">
                        <a:avLst/>
                      </a:prstGeom>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p>
            <a:pPr marL="0" indent="0">
              <a:lnSpc>
                <a:spcPct val="180000"/>
              </a:lnSpc>
              <a:buNone/>
            </a:pPr>
            <a:r>
              <a:rPr lang="en-US" altLang="zh-CN"/>
              <a:t>   </a:t>
            </a:r>
            <a:endParaRPr lang="zh-CN" altLang="en-US"/>
          </a:p>
          <a:p>
            <a:pPr marL="0" indent="0">
              <a:lnSpc>
                <a:spcPct val="120000"/>
              </a:lnSpc>
              <a:buNone/>
            </a:pPr>
            <a:r>
              <a:rPr lang="en-US" altLang="zh-CN"/>
              <a:t>	                      </a:t>
            </a:r>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1255395" y="1953260"/>
            <a:ext cx="9474200" cy="406971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normAutofit fontScale="70000"/>
          </a:bodyPr>
          <a:p>
            <a:pPr marL="0" indent="0">
              <a:lnSpc>
                <a:spcPct val="180000"/>
              </a:lnSpc>
              <a:buNone/>
            </a:pPr>
            <a:r>
              <a:rPr lang="zh-CN" altLang="en-US"/>
              <a:t>为什么要加入</a:t>
            </a:r>
            <a:r>
              <a:rPr lang="en-US" altLang="zh-CN"/>
              <a:t>Attention</a:t>
            </a:r>
            <a:r>
              <a:rPr lang="zh-CN" altLang="en-US"/>
              <a:t>？</a:t>
            </a:r>
            <a:endParaRPr lang="zh-CN" altLang="en-US"/>
          </a:p>
          <a:p>
            <a:pPr marL="0" indent="0">
              <a:lnSpc>
                <a:spcPct val="180000"/>
              </a:lnSpc>
              <a:buNone/>
            </a:pPr>
            <a:r>
              <a:rPr lang="zh-CN" altLang="en-US"/>
              <a:t>      </a:t>
            </a:r>
            <a:r>
              <a:rPr lang="en-US" altLang="zh-CN"/>
              <a:t>1</a:t>
            </a:r>
            <a:r>
              <a:rPr lang="zh-CN" altLang="en-US"/>
              <a:t>、当输入序列非常长时，模型难以学到合理的向量表示</a:t>
            </a:r>
            <a:endParaRPr lang="zh-CN" altLang="en-US"/>
          </a:p>
          <a:p>
            <a:pPr marL="0" indent="0">
              <a:lnSpc>
                <a:spcPct val="180000"/>
              </a:lnSpc>
              <a:buNone/>
            </a:pPr>
            <a:r>
              <a:rPr lang="zh-CN" altLang="en-US"/>
              <a:t>      </a:t>
            </a:r>
            <a:r>
              <a:rPr lang="en-US" altLang="zh-CN"/>
              <a:t>2</a:t>
            </a:r>
            <a:r>
              <a:rPr lang="zh-CN" altLang="en-US"/>
              <a:t>、序列输入时，随着序列的不断增长，原始根据时间步的方式的表现越来越差，这是由于原始的这种时间步模型设计的结构有缺陷，即所有的上下文输入信息都被限制到固定长度，整个模型的能力都同样收到限制，我们暂且把这种原始的模型称为简单的编解码器模型。</a:t>
            </a:r>
            <a:endParaRPr lang="zh-CN" altLang="en-US"/>
          </a:p>
          <a:p>
            <a:pPr marL="0" indent="0">
              <a:lnSpc>
                <a:spcPct val="180000"/>
              </a:lnSpc>
              <a:buNone/>
            </a:pPr>
            <a:r>
              <a:rPr lang="zh-CN" altLang="en-US"/>
              <a:t>      </a:t>
            </a:r>
            <a:r>
              <a:rPr lang="en-US" altLang="zh-CN"/>
              <a:t>3</a:t>
            </a:r>
            <a:r>
              <a:rPr lang="zh-CN" altLang="en-US"/>
              <a:t>、编解码器的结构无法解释，也就导致了其无法设计。</a:t>
            </a:r>
            <a:endParaRPr lang="zh-CN" altLang="en-US"/>
          </a:p>
          <a:p>
            <a:pPr marL="0" indent="0">
              <a:lnSpc>
                <a:spcPct val="180000"/>
              </a:lnSpc>
              <a:buNone/>
            </a:pPr>
            <a:endParaRPr lang="en-US" altLang="zh-CN"/>
          </a:p>
          <a:p>
            <a:pPr marL="0" indent="0">
              <a:buNone/>
            </a:pP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normAutofit/>
          </a:bodyPr>
          <a:p>
            <a:pPr marL="0" indent="0">
              <a:lnSpc>
                <a:spcPct val="180000"/>
              </a:lnSpc>
              <a:buNone/>
            </a:pPr>
            <a:endParaRPr lang="zh-CN" altLang="en-US"/>
          </a:p>
          <a:p>
            <a:pPr marL="0" indent="0">
              <a:lnSpc>
                <a:spcPct val="180000"/>
              </a:lnSpc>
              <a:buNone/>
            </a:pPr>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4448175" y="1838325"/>
            <a:ext cx="4523105" cy="436626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a:t>
            </a:r>
            <a:r>
              <a:rPr lang="en-US" altLang="zh-CN"/>
              <a:t>Attention</a:t>
            </a:r>
            <a:r>
              <a:rPr lang="zh-CN" altLang="en-US"/>
              <a:t>机制</a:t>
            </a:r>
            <a:endParaRPr lang="zh-CN" altLang="en-US"/>
          </a:p>
        </p:txBody>
      </p:sp>
      <p:sp>
        <p:nvSpPr>
          <p:cNvPr id="3" name="内容占位符 2"/>
          <p:cNvSpPr>
            <a:spLocks noGrp="1"/>
          </p:cNvSpPr>
          <p:nvPr>
            <p:ph idx="1"/>
          </p:nvPr>
        </p:nvSpPr>
        <p:spPr/>
        <p:txBody>
          <a:bodyPr>
            <a:normAutofit/>
          </a:bodyPr>
          <a:p>
            <a:pPr marL="0" indent="0">
              <a:lnSpc>
                <a:spcPct val="180000"/>
              </a:lnSpc>
              <a:buNone/>
            </a:pPr>
            <a:r>
              <a:rPr lang="en-US" altLang="zh-CN"/>
              <a:t>        </a:t>
            </a:r>
            <a:r>
              <a:rPr lang="zh-CN" altLang="en-US"/>
              <a:t>在这个模型中，encoder只将最后一个输出递给了decoder，这样一来，decoder就相当于对输入只知道梗概意思，而无法得到更多输入的细节，比如输入的位置信息。所以想想就知道了，如果输入的句子比较短、意思比较简单，翻译起来还行，长了复杂了就不行。</a:t>
            </a:r>
            <a:endParaRPr lang="zh-CN" altLang="en-US"/>
          </a:p>
          <a:p>
            <a:pPr marL="0" indent="0">
              <a:lnSpc>
                <a:spcPct val="180000"/>
              </a:lnSpc>
              <a:buNone/>
            </a:pPr>
            <a:endParaRPr lang="en-US" altLang="zh-CN"/>
          </a:p>
          <a:p>
            <a:pPr marL="0" indent="0">
              <a:buNone/>
            </a:pPr>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47" y="453763"/>
            <a:ext cx="10515600" cy="1325563"/>
          </a:xfrm>
        </p:spPr>
        <p:txBody>
          <a:bodyPr/>
          <a:lstStyle/>
          <a:p>
            <a:r>
              <a:rPr lang="en-US" altLang="zh-CN" dirty="0" smtClean="0">
                <a:latin typeface="+mj-ea"/>
                <a:cs typeface="+mj-ea"/>
              </a:rPr>
              <a:t>Attention</a:t>
            </a:r>
            <a:r>
              <a:rPr lang="zh-CN" altLang="en-US" dirty="0" smtClean="0">
                <a:latin typeface="+mj-ea"/>
                <a:cs typeface="+mj-ea"/>
              </a:rPr>
              <a:t>机制的通用的定义</a:t>
            </a:r>
            <a:endParaRPr lang="zh-CN" altLang="en-US" dirty="0">
              <a:latin typeface="+mj-ea"/>
              <a:cs typeface="+mj-ea"/>
            </a:endParaRPr>
          </a:p>
        </p:txBody>
      </p:sp>
      <p:sp>
        <p:nvSpPr>
          <p:cNvPr id="3" name="内容占位符 2"/>
          <p:cNvSpPr>
            <a:spLocks noGrp="1"/>
          </p:cNvSpPr>
          <p:nvPr>
            <p:ph idx="1"/>
          </p:nvPr>
        </p:nvSpPr>
        <p:spPr>
          <a:xfrm>
            <a:off x="838200" y="1779326"/>
            <a:ext cx="10515600" cy="4351338"/>
          </a:xfrm>
        </p:spPr>
        <p:txBody>
          <a:bodyPr>
            <a:normAutofit lnSpcReduction="10000"/>
          </a:bodyPr>
          <a:lstStyle/>
          <a:p>
            <a:pPr>
              <a:lnSpc>
                <a:spcPct val="140000"/>
              </a:lnSpc>
            </a:pPr>
            <a:r>
              <a:rPr lang="zh-CN" altLang="en-US" dirty="0" smtClean="0">
                <a:latin typeface="+mn-ea"/>
                <a:cs typeface="+mn-ea"/>
              </a:rPr>
              <a:t>给定</a:t>
            </a:r>
            <a:r>
              <a:rPr lang="zh-CN" altLang="en-US" dirty="0" smtClean="0">
                <a:solidFill>
                  <a:srgbClr val="FF0000"/>
                </a:solidFill>
                <a:latin typeface="+mn-ea"/>
                <a:cs typeface="+mn-ea"/>
              </a:rPr>
              <a:t>一组向量集合</a:t>
            </a:r>
            <a:r>
              <a:rPr lang="en-US" altLang="zh-CN" i="1" dirty="0" smtClean="0">
                <a:solidFill>
                  <a:srgbClr val="FF0000"/>
                </a:solidFill>
                <a:latin typeface="+mn-ea"/>
                <a:cs typeface="+mn-ea"/>
              </a:rPr>
              <a:t>values</a:t>
            </a:r>
            <a:r>
              <a:rPr lang="zh-CN" altLang="en-US" dirty="0" smtClean="0">
                <a:latin typeface="+mn-ea"/>
                <a:cs typeface="+mn-ea"/>
              </a:rPr>
              <a:t>，以及</a:t>
            </a:r>
            <a:r>
              <a:rPr lang="zh-CN" altLang="en-US" dirty="0" smtClean="0">
                <a:solidFill>
                  <a:srgbClr val="FF0000"/>
                </a:solidFill>
                <a:latin typeface="+mn-ea"/>
                <a:cs typeface="+mn-ea"/>
              </a:rPr>
              <a:t>一个向量</a:t>
            </a:r>
            <a:r>
              <a:rPr lang="en-US" altLang="zh-CN" i="1" dirty="0" smtClean="0">
                <a:solidFill>
                  <a:srgbClr val="FF0000"/>
                </a:solidFill>
                <a:latin typeface="+mn-ea"/>
                <a:cs typeface="+mn-ea"/>
              </a:rPr>
              <a:t>query</a:t>
            </a:r>
            <a:r>
              <a:rPr lang="zh-CN" altLang="en-US" dirty="0" smtClean="0">
                <a:latin typeface="+mn-ea"/>
                <a:cs typeface="+mn-ea"/>
              </a:rPr>
              <a:t>，</a:t>
            </a:r>
            <a:r>
              <a:rPr lang="en-US" altLang="zh-CN" dirty="0" smtClean="0">
                <a:latin typeface="+mn-ea"/>
                <a:cs typeface="+mn-ea"/>
              </a:rPr>
              <a:t>attention</a:t>
            </a:r>
            <a:r>
              <a:rPr lang="zh-CN" altLang="en-US" dirty="0" smtClean="0">
                <a:latin typeface="+mn-ea"/>
                <a:cs typeface="+mn-ea"/>
              </a:rPr>
              <a:t>机制是一种根据该</a:t>
            </a:r>
            <a:r>
              <a:rPr lang="en-US" altLang="zh-CN" i="1" dirty="0" smtClean="0">
                <a:latin typeface="+mn-ea"/>
                <a:cs typeface="+mn-ea"/>
              </a:rPr>
              <a:t>query</a:t>
            </a:r>
            <a:r>
              <a:rPr lang="zh-CN" altLang="en-US" dirty="0" smtClean="0">
                <a:latin typeface="+mn-ea"/>
                <a:cs typeface="+mn-ea"/>
              </a:rPr>
              <a:t>计算</a:t>
            </a:r>
            <a:r>
              <a:rPr lang="en-US" altLang="zh-CN" i="1" dirty="0" smtClean="0">
                <a:solidFill>
                  <a:srgbClr val="FF0000"/>
                </a:solidFill>
                <a:latin typeface="+mn-ea"/>
                <a:cs typeface="+mn-ea"/>
              </a:rPr>
              <a:t>values</a:t>
            </a:r>
            <a:r>
              <a:rPr lang="zh-CN" altLang="en-US" dirty="0" smtClean="0">
                <a:solidFill>
                  <a:srgbClr val="FF0000"/>
                </a:solidFill>
                <a:latin typeface="+mn-ea"/>
                <a:cs typeface="+mn-ea"/>
              </a:rPr>
              <a:t>的加权求和</a:t>
            </a:r>
            <a:r>
              <a:rPr lang="zh-CN" altLang="en-US" dirty="0" smtClean="0">
                <a:latin typeface="+mn-ea"/>
                <a:cs typeface="+mn-ea"/>
              </a:rPr>
              <a:t>的机制。</a:t>
            </a:r>
            <a:endParaRPr lang="en-US" altLang="zh-CN" dirty="0" smtClean="0">
              <a:latin typeface="+mn-ea"/>
              <a:cs typeface="+mn-ea"/>
            </a:endParaRPr>
          </a:p>
          <a:p>
            <a:pPr>
              <a:lnSpc>
                <a:spcPct val="140000"/>
              </a:lnSpc>
            </a:pPr>
            <a:r>
              <a:rPr lang="en-US" altLang="zh-CN" dirty="0">
                <a:latin typeface="+mn-ea"/>
                <a:cs typeface="+mn-ea"/>
              </a:rPr>
              <a:t>attention</a:t>
            </a:r>
            <a:r>
              <a:rPr lang="zh-CN" altLang="en-US" dirty="0" smtClean="0">
                <a:latin typeface="+mn-ea"/>
                <a:cs typeface="+mn-ea"/>
              </a:rPr>
              <a:t>的重点就是这个集合</a:t>
            </a:r>
            <a:r>
              <a:rPr lang="en-US" altLang="zh-CN" i="1" dirty="0" smtClean="0">
                <a:latin typeface="+mn-ea"/>
                <a:cs typeface="+mn-ea"/>
              </a:rPr>
              <a:t>values</a:t>
            </a:r>
            <a:r>
              <a:rPr lang="zh-CN" altLang="en-US" dirty="0" smtClean="0">
                <a:latin typeface="+mn-ea"/>
                <a:cs typeface="+mn-ea"/>
              </a:rPr>
              <a:t>中的每个</a:t>
            </a:r>
            <a:r>
              <a:rPr lang="en-US" altLang="zh-CN" i="1" dirty="0" smtClean="0">
                <a:latin typeface="+mn-ea"/>
                <a:cs typeface="+mn-ea"/>
              </a:rPr>
              <a:t>value</a:t>
            </a:r>
            <a:r>
              <a:rPr lang="zh-CN" altLang="en-US" dirty="0">
                <a:latin typeface="+mn-ea"/>
                <a:cs typeface="+mn-ea"/>
              </a:rPr>
              <a:t>的“权值”的</a:t>
            </a:r>
            <a:r>
              <a:rPr lang="zh-CN" altLang="en-US" dirty="0" smtClean="0">
                <a:latin typeface="+mn-ea"/>
                <a:cs typeface="+mn-ea"/>
              </a:rPr>
              <a:t>计算方法。</a:t>
            </a:r>
            <a:endParaRPr lang="en-US" altLang="zh-CN" dirty="0" smtClean="0">
              <a:latin typeface="+mn-ea"/>
              <a:cs typeface="+mn-ea"/>
            </a:endParaRPr>
          </a:p>
          <a:p>
            <a:pPr>
              <a:lnSpc>
                <a:spcPct val="140000"/>
              </a:lnSpc>
            </a:pPr>
            <a:r>
              <a:rPr lang="zh-CN" altLang="en-US" dirty="0" smtClean="0">
                <a:latin typeface="+mn-ea"/>
                <a:cs typeface="+mn-ea"/>
              </a:rPr>
              <a:t>有时候也把这种</a:t>
            </a:r>
            <a:r>
              <a:rPr lang="en-US" altLang="zh-CN" dirty="0" smtClean="0">
                <a:latin typeface="+mn-ea"/>
                <a:cs typeface="+mn-ea"/>
              </a:rPr>
              <a:t>attention</a:t>
            </a:r>
            <a:r>
              <a:rPr lang="zh-CN" altLang="en-US" dirty="0" smtClean="0">
                <a:latin typeface="+mn-ea"/>
                <a:cs typeface="+mn-ea"/>
              </a:rPr>
              <a:t>的机制叫做</a:t>
            </a:r>
            <a:r>
              <a:rPr lang="en-US" altLang="zh-CN" dirty="0" smtClean="0">
                <a:latin typeface="+mn-ea"/>
                <a:cs typeface="+mn-ea"/>
              </a:rPr>
              <a:t>query</a:t>
            </a:r>
            <a:r>
              <a:rPr lang="zh-CN" altLang="en-US" dirty="0" smtClean="0">
                <a:latin typeface="+mn-ea"/>
                <a:cs typeface="+mn-ea"/>
              </a:rPr>
              <a:t>的输出关注了（或者说叫考虑到了）原文的不同部分。（</a:t>
            </a:r>
            <a:r>
              <a:rPr lang="en-US" altLang="zh-CN" dirty="0" smtClean="0">
                <a:latin typeface="+mn-ea"/>
                <a:cs typeface="+mn-ea"/>
              </a:rPr>
              <a:t>Query attends to the</a:t>
            </a:r>
            <a:r>
              <a:rPr lang="en-US" altLang="zh-CN" dirty="0">
                <a:latin typeface="+mn-ea"/>
                <a:cs typeface="+mn-ea"/>
              </a:rPr>
              <a:t> </a:t>
            </a:r>
            <a:r>
              <a:rPr lang="en-US" altLang="zh-CN" dirty="0" smtClean="0">
                <a:latin typeface="+mn-ea"/>
                <a:cs typeface="+mn-ea"/>
              </a:rPr>
              <a:t>values</a:t>
            </a:r>
            <a:r>
              <a:rPr lang="zh-CN" altLang="en-US" dirty="0" smtClean="0">
                <a:latin typeface="+mn-ea"/>
                <a:cs typeface="+mn-ea"/>
              </a:rPr>
              <a:t>）</a:t>
            </a:r>
            <a:endParaRPr lang="zh-CN" altLang="en-US" sz="3600" dirty="0">
              <a:solidFill>
                <a:srgbClr val="00B050"/>
              </a:solidFill>
              <a:latin typeface="+mn-ea"/>
              <a:cs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747" y="453763"/>
            <a:ext cx="10515600" cy="1325563"/>
          </a:xfrm>
        </p:spPr>
        <p:txBody>
          <a:bodyPr/>
          <a:lstStyle/>
          <a:p>
            <a:r>
              <a:rPr lang="en-US" altLang="zh-CN" dirty="0" smtClean="0">
                <a:latin typeface="+mj-ea"/>
                <a:cs typeface="+mj-ea"/>
              </a:rPr>
              <a:t>Attention</a:t>
            </a:r>
            <a:r>
              <a:rPr lang="zh-CN" altLang="en-US" dirty="0" smtClean="0">
                <a:latin typeface="+mj-ea"/>
                <a:cs typeface="+mj-ea"/>
              </a:rPr>
              <a:t>机制的通用的定义</a:t>
            </a:r>
            <a:endParaRPr lang="zh-CN" altLang="en-US" dirty="0">
              <a:latin typeface="+mj-ea"/>
              <a:cs typeface="+mj-ea"/>
            </a:endParaRPr>
          </a:p>
        </p:txBody>
      </p:sp>
      <p:sp>
        <p:nvSpPr>
          <p:cNvPr id="3" name="内容占位符 2"/>
          <p:cNvSpPr>
            <a:spLocks noGrp="1"/>
          </p:cNvSpPr>
          <p:nvPr>
            <p:ph idx="1"/>
          </p:nvPr>
        </p:nvSpPr>
        <p:spPr>
          <a:xfrm>
            <a:off x="838200" y="1779326"/>
            <a:ext cx="10515600" cy="4351338"/>
          </a:xfrm>
        </p:spPr>
        <p:txBody>
          <a:bodyPr>
            <a:normAutofit lnSpcReduction="10000"/>
          </a:bodyPr>
          <a:lstStyle/>
          <a:p>
            <a:pPr marL="0" indent="0">
              <a:lnSpc>
                <a:spcPct val="100000"/>
              </a:lnSpc>
              <a:buNone/>
            </a:pP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r>
              <a:rPr lang="zh-CN" altLang="en-US" sz="3600" dirty="0" smtClean="0">
                <a:solidFill>
                  <a:srgbClr val="00B050"/>
                </a:solidFill>
                <a:latin typeface="+mn-ea"/>
                <a:cs typeface="+mn-ea"/>
              </a:rPr>
              <a:t>举例：</a:t>
            </a:r>
            <a:r>
              <a:rPr lang="en-US" altLang="zh-CN" sz="3600" dirty="0" smtClean="0">
                <a:solidFill>
                  <a:srgbClr val="00B050"/>
                </a:solidFill>
                <a:latin typeface="+mn-ea"/>
                <a:cs typeface="+mn-ea"/>
              </a:rPr>
              <a:t>seq2seq</a:t>
            </a:r>
            <a:r>
              <a:rPr lang="zh-CN" altLang="en-US" sz="3600" dirty="0" smtClean="0">
                <a:solidFill>
                  <a:srgbClr val="00B050"/>
                </a:solidFill>
                <a:latin typeface="+mn-ea"/>
                <a:cs typeface="+mn-ea"/>
              </a:rPr>
              <a:t>中，哪个是</a:t>
            </a:r>
            <a:r>
              <a:rPr lang="en-US" altLang="zh-CN" sz="3600" dirty="0" smtClean="0">
                <a:solidFill>
                  <a:srgbClr val="00B050"/>
                </a:solidFill>
                <a:latin typeface="+mn-ea"/>
                <a:cs typeface="+mn-ea"/>
              </a:rPr>
              <a:t>query</a:t>
            </a:r>
            <a:r>
              <a:rPr lang="zh-CN" altLang="en-US" sz="3600" dirty="0" smtClean="0">
                <a:solidFill>
                  <a:srgbClr val="00B050"/>
                </a:solidFill>
                <a:latin typeface="+mn-ea"/>
                <a:cs typeface="+mn-ea"/>
              </a:rPr>
              <a:t>，</a:t>
            </a:r>
            <a:endParaRPr lang="zh-CN" altLang="en-US" sz="3600" dirty="0" smtClean="0">
              <a:solidFill>
                <a:srgbClr val="00B050"/>
              </a:solidFill>
              <a:latin typeface="+mn-ea"/>
              <a:cs typeface="+mn-ea"/>
            </a:endParaRPr>
          </a:p>
          <a:p>
            <a:pPr marL="0" indent="0">
              <a:buNone/>
            </a:pPr>
            <a:r>
              <a:rPr lang="zh-CN" altLang="en-US" sz="3600" dirty="0" smtClean="0">
                <a:solidFill>
                  <a:srgbClr val="00B050"/>
                </a:solidFill>
                <a:latin typeface="+mn-ea"/>
                <a:cs typeface="+mn-ea"/>
              </a:rPr>
              <a:t>                               哪个是</a:t>
            </a:r>
            <a:r>
              <a:rPr lang="en-US" altLang="zh-CN" sz="3600" dirty="0" smtClean="0">
                <a:solidFill>
                  <a:srgbClr val="00B050"/>
                </a:solidFill>
                <a:latin typeface="+mn-ea"/>
                <a:cs typeface="+mn-ea"/>
              </a:rPr>
              <a:t>values</a:t>
            </a:r>
            <a:r>
              <a:rPr lang="zh-CN" altLang="en-US" sz="3600" dirty="0" smtClean="0">
                <a:solidFill>
                  <a:srgbClr val="00B050"/>
                </a:solidFill>
                <a:latin typeface="+mn-ea"/>
                <a:cs typeface="+mn-ea"/>
              </a:rPr>
              <a:t>？</a:t>
            </a:r>
            <a:endParaRPr lang="zh-CN" altLang="en-US" sz="3600" dirty="0">
              <a:solidFill>
                <a:srgbClr val="00B050"/>
              </a:solidFill>
              <a:latin typeface="+mn-ea"/>
              <a:cs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0953"/>
            <a:ext cx="10515600" cy="1325563"/>
          </a:xfrm>
        </p:spPr>
        <p:txBody>
          <a:bodyPr/>
          <a:lstStyle/>
          <a:p>
            <a:r>
              <a:rPr lang="zh-CN" altLang="en-US" dirty="0" smtClean="0">
                <a:latin typeface="+mn-ea"/>
                <a:ea typeface="+mn-ea"/>
                <a:cs typeface="+mn-ea"/>
              </a:rPr>
              <a:t>从定义来看</a:t>
            </a:r>
            <a:r>
              <a:rPr lang="en-US" altLang="zh-CN" dirty="0" smtClean="0">
                <a:latin typeface="+mn-ea"/>
                <a:ea typeface="+mn-ea"/>
                <a:cs typeface="+mn-ea"/>
              </a:rPr>
              <a:t>Attention</a:t>
            </a:r>
            <a:r>
              <a:rPr lang="zh-CN" altLang="en-US" dirty="0" smtClean="0">
                <a:latin typeface="+mn-ea"/>
                <a:ea typeface="+mn-ea"/>
                <a:cs typeface="+mn-ea"/>
              </a:rPr>
              <a:t>的感性认识</a:t>
            </a:r>
            <a:endParaRPr lang="zh-CN" altLang="en-US" dirty="0">
              <a:latin typeface="+mn-ea"/>
              <a:ea typeface="+mn-ea"/>
              <a:cs typeface="+mn-ea"/>
            </a:endParaRPr>
          </a:p>
        </p:txBody>
      </p:sp>
      <p:sp>
        <p:nvSpPr>
          <p:cNvPr id="3" name="内容占位符 2"/>
          <p:cNvSpPr>
            <a:spLocks noGrp="1"/>
          </p:cNvSpPr>
          <p:nvPr>
            <p:ph idx="1"/>
          </p:nvPr>
        </p:nvSpPr>
        <p:spPr>
          <a:xfrm>
            <a:off x="143719" y="1690688"/>
            <a:ext cx="11353800" cy="4351338"/>
          </a:xfrm>
        </p:spPr>
        <p:txBody>
          <a:bodyPr/>
          <a:lstStyle/>
          <a:p>
            <a:pPr>
              <a:lnSpc>
                <a:spcPct val="150000"/>
              </a:lnSpc>
            </a:pPr>
            <a:r>
              <a:rPr lang="en-US" altLang="zh-CN" dirty="0" smtClean="0">
                <a:latin typeface="+mn-ea"/>
                <a:cs typeface="+mn-ea"/>
              </a:rPr>
              <a:t>The	weighted sum</a:t>
            </a:r>
            <a:r>
              <a:rPr lang="en-US" altLang="zh-CN" dirty="0">
                <a:latin typeface="+mn-ea"/>
                <a:cs typeface="+mn-ea"/>
              </a:rPr>
              <a:t> </a:t>
            </a:r>
            <a:r>
              <a:rPr lang="en-US" altLang="zh-CN" dirty="0" smtClean="0">
                <a:latin typeface="+mn-ea"/>
                <a:cs typeface="+mn-ea"/>
              </a:rPr>
              <a:t>is</a:t>
            </a:r>
            <a:r>
              <a:rPr lang="en-US" altLang="zh-CN" dirty="0">
                <a:latin typeface="+mn-ea"/>
                <a:cs typeface="+mn-ea"/>
              </a:rPr>
              <a:t> </a:t>
            </a:r>
            <a:r>
              <a:rPr lang="en-US" altLang="zh-CN" dirty="0" smtClean="0">
                <a:latin typeface="+mn-ea"/>
                <a:cs typeface="+mn-ea"/>
              </a:rPr>
              <a:t>a </a:t>
            </a:r>
            <a:r>
              <a:rPr lang="en-US" altLang="zh-CN" dirty="0" smtClean="0">
                <a:solidFill>
                  <a:srgbClr val="7030A0"/>
                </a:solidFill>
                <a:latin typeface="+mn-ea"/>
                <a:cs typeface="+mn-ea"/>
              </a:rPr>
              <a:t>selective</a:t>
            </a:r>
            <a:r>
              <a:rPr lang="en-US" altLang="zh-CN" dirty="0">
                <a:solidFill>
                  <a:srgbClr val="7030A0"/>
                </a:solidFill>
                <a:latin typeface="+mn-ea"/>
                <a:cs typeface="+mn-ea"/>
              </a:rPr>
              <a:t> </a:t>
            </a:r>
            <a:r>
              <a:rPr lang="en-US" altLang="zh-CN" dirty="0" smtClean="0">
                <a:solidFill>
                  <a:srgbClr val="7030A0"/>
                </a:solidFill>
                <a:latin typeface="+mn-ea"/>
                <a:cs typeface="+mn-ea"/>
              </a:rPr>
              <a:t>summary </a:t>
            </a:r>
            <a:r>
              <a:rPr lang="en-US" altLang="zh-CN" dirty="0" smtClean="0">
                <a:latin typeface="+mn-ea"/>
                <a:cs typeface="+mn-ea"/>
              </a:rPr>
              <a:t>of the information contained in the values, where the query</a:t>
            </a:r>
            <a:r>
              <a:rPr lang="en-US" altLang="zh-CN" dirty="0">
                <a:latin typeface="+mn-ea"/>
                <a:cs typeface="+mn-ea"/>
              </a:rPr>
              <a:t> </a:t>
            </a:r>
            <a:r>
              <a:rPr lang="en-US" altLang="zh-CN" dirty="0" smtClean="0">
                <a:latin typeface="+mn-ea"/>
                <a:cs typeface="+mn-ea"/>
              </a:rPr>
              <a:t>determines</a:t>
            </a:r>
            <a:r>
              <a:rPr lang="en-US" altLang="zh-CN" dirty="0">
                <a:latin typeface="+mn-ea"/>
                <a:cs typeface="+mn-ea"/>
              </a:rPr>
              <a:t> </a:t>
            </a:r>
            <a:r>
              <a:rPr lang="en-US" altLang="zh-CN" dirty="0" smtClean="0">
                <a:latin typeface="+mn-ea"/>
                <a:cs typeface="+mn-ea"/>
              </a:rPr>
              <a:t>which values</a:t>
            </a:r>
            <a:r>
              <a:rPr lang="en-US" altLang="zh-CN" dirty="0">
                <a:latin typeface="+mn-ea"/>
                <a:cs typeface="+mn-ea"/>
              </a:rPr>
              <a:t> </a:t>
            </a:r>
            <a:r>
              <a:rPr lang="en-US" altLang="zh-CN" dirty="0" smtClean="0">
                <a:latin typeface="+mn-ea"/>
                <a:cs typeface="+mn-ea"/>
              </a:rPr>
              <a:t>to</a:t>
            </a:r>
            <a:r>
              <a:rPr lang="en-US" altLang="zh-CN" dirty="0">
                <a:latin typeface="+mn-ea"/>
                <a:cs typeface="+mn-ea"/>
              </a:rPr>
              <a:t> </a:t>
            </a:r>
            <a:r>
              <a:rPr lang="en-US" altLang="zh-CN" dirty="0" smtClean="0">
                <a:latin typeface="+mn-ea"/>
                <a:cs typeface="+mn-ea"/>
              </a:rPr>
              <a:t>focus on.</a:t>
            </a:r>
            <a:endParaRPr lang="en-US" altLang="zh-CN" dirty="0" smtClean="0">
              <a:latin typeface="+mn-ea"/>
              <a:cs typeface="+mn-ea"/>
            </a:endParaRPr>
          </a:p>
          <a:p>
            <a:pPr>
              <a:lnSpc>
                <a:spcPct val="150000"/>
              </a:lnSpc>
            </a:pPr>
            <a:endParaRPr lang="en-US" altLang="zh-CN" dirty="0" smtClean="0">
              <a:latin typeface="+mn-ea"/>
              <a:cs typeface="+mn-ea"/>
            </a:endParaRPr>
          </a:p>
          <a:p>
            <a:pPr>
              <a:lnSpc>
                <a:spcPct val="150000"/>
              </a:lnSpc>
            </a:pPr>
            <a:r>
              <a:rPr lang="zh-CN" altLang="en-US" dirty="0" smtClean="0">
                <a:latin typeface="+mn-ea"/>
                <a:cs typeface="+mn-ea"/>
              </a:rPr>
              <a:t>换句话说，</a:t>
            </a:r>
            <a:r>
              <a:rPr lang="en-US" altLang="zh-CN" dirty="0" smtClean="0">
                <a:latin typeface="+mn-ea"/>
                <a:cs typeface="+mn-ea"/>
              </a:rPr>
              <a:t>attention</a:t>
            </a:r>
            <a:r>
              <a:rPr lang="zh-CN" altLang="en-US" dirty="0" smtClean="0">
                <a:latin typeface="+mn-ea"/>
                <a:cs typeface="+mn-ea"/>
              </a:rPr>
              <a:t>机制也是一种根据一些其他向量表达（</a:t>
            </a:r>
            <a:r>
              <a:rPr lang="en-US" altLang="zh-CN" dirty="0" smtClean="0">
                <a:latin typeface="+mn-ea"/>
                <a:cs typeface="+mn-ea"/>
              </a:rPr>
              <a:t>query</a:t>
            </a:r>
            <a:r>
              <a:rPr lang="zh-CN" altLang="en-US" dirty="0" smtClean="0">
                <a:latin typeface="+mn-ea"/>
                <a:cs typeface="+mn-ea"/>
              </a:rPr>
              <a:t>）从向量表达集合（</a:t>
            </a:r>
            <a:r>
              <a:rPr lang="en-US" altLang="zh-CN" dirty="0" smtClean="0">
                <a:latin typeface="+mn-ea"/>
                <a:cs typeface="+mn-ea"/>
              </a:rPr>
              <a:t>values</a:t>
            </a:r>
            <a:r>
              <a:rPr lang="zh-CN" altLang="en-US" dirty="0" smtClean="0">
                <a:latin typeface="+mn-ea"/>
                <a:cs typeface="+mn-ea"/>
              </a:rPr>
              <a:t>）中获得特定向量表达（</a:t>
            </a:r>
            <a:r>
              <a:rPr lang="en-US" altLang="zh-CN" dirty="0" smtClean="0">
                <a:latin typeface="+mn-ea"/>
                <a:cs typeface="+mn-ea"/>
              </a:rPr>
              <a:t>attention</a:t>
            </a:r>
            <a:r>
              <a:rPr lang="zh-CN" altLang="en-US" dirty="0" smtClean="0">
                <a:latin typeface="+mn-ea"/>
                <a:cs typeface="+mn-ea"/>
              </a:rPr>
              <a:t>）的方法</a:t>
            </a:r>
            <a:endParaRPr lang="en-US" altLang="zh-CN" dirty="0" smtClean="0">
              <a:latin typeface="+mn-ea"/>
              <a:cs typeface="+mn-ea"/>
            </a:endParaRPr>
          </a:p>
          <a:p>
            <a:endParaRPr lang="zh-CN" altLang="en-US" dirty="0">
              <a:latin typeface="+mn-ea"/>
              <a:cs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j-ea"/>
                <a:cs typeface="+mj-ea"/>
              </a:rPr>
              <a:t>Attention</a:t>
            </a:r>
            <a:r>
              <a:rPr lang="zh-CN" altLang="en-US" dirty="0" smtClean="0">
                <a:latin typeface="+mj-ea"/>
                <a:cs typeface="+mj-ea"/>
              </a:rPr>
              <a:t>分类</a:t>
            </a:r>
            <a:endParaRPr lang="zh-CN" altLang="en-US" dirty="0" smtClean="0">
              <a:latin typeface="+mj-ea"/>
              <a:cs typeface="+mj-ea"/>
            </a:endParaRPr>
          </a:p>
        </p:txBody>
      </p:sp>
      <p:sp>
        <p:nvSpPr>
          <p:cNvPr id="3" name="内容占位符 2"/>
          <p:cNvSpPr>
            <a:spLocks noGrp="1"/>
          </p:cNvSpPr>
          <p:nvPr>
            <p:ph idx="1"/>
          </p:nvPr>
        </p:nvSpPr>
        <p:spPr/>
        <p:txBody>
          <a:bodyPr/>
          <a:lstStyle/>
          <a:p>
            <a:r>
              <a:rPr lang="en-US" altLang="zh-CN" dirty="0" smtClean="0">
                <a:latin typeface="+mn-ea"/>
                <a:cs typeface="+mn-ea"/>
              </a:rPr>
              <a:t>Soft attention</a:t>
            </a:r>
            <a:endParaRPr lang="en-US" altLang="zh-CN" dirty="0">
              <a:latin typeface="+mn-ea"/>
              <a:cs typeface="+mn-ea"/>
            </a:endParaRPr>
          </a:p>
          <a:p>
            <a:r>
              <a:rPr lang="en-US" altLang="zh-CN" dirty="0" smtClean="0">
                <a:latin typeface="+mn-ea"/>
                <a:cs typeface="+mn-ea"/>
              </a:rPr>
              <a:t>Hard attention </a:t>
            </a:r>
            <a:endParaRPr lang="en-US" altLang="zh-CN" dirty="0" smtClean="0">
              <a:latin typeface="+mn-ea"/>
              <a:cs typeface="+mn-ea"/>
            </a:endParaRPr>
          </a:p>
          <a:p>
            <a:r>
              <a:rPr lang="zh-CN" altLang="en-US" dirty="0" smtClean="0">
                <a:latin typeface="+mn-ea"/>
                <a:cs typeface="+mn-ea"/>
              </a:rPr>
              <a:t>“半软</a:t>
            </a:r>
            <a:r>
              <a:rPr lang="zh-CN" altLang="en-US" dirty="0">
                <a:latin typeface="+mn-ea"/>
                <a:cs typeface="+mn-ea"/>
              </a:rPr>
              <a:t>半</a:t>
            </a:r>
            <a:r>
              <a:rPr lang="zh-CN" altLang="en-US" dirty="0" smtClean="0">
                <a:latin typeface="+mn-ea"/>
                <a:cs typeface="+mn-ea"/>
              </a:rPr>
              <a:t>硬”的</a:t>
            </a:r>
            <a:r>
              <a:rPr lang="en-US" altLang="zh-CN" dirty="0" smtClean="0">
                <a:latin typeface="+mn-ea"/>
                <a:cs typeface="+mn-ea"/>
              </a:rPr>
              <a:t>attention </a:t>
            </a:r>
            <a:r>
              <a:rPr lang="zh-CN" altLang="en-US" dirty="0" smtClean="0">
                <a:latin typeface="+mn-ea"/>
                <a:cs typeface="+mn-ea"/>
              </a:rPr>
              <a:t>（</a:t>
            </a:r>
            <a:r>
              <a:rPr lang="en-US" altLang="zh-CN" dirty="0" smtClean="0">
                <a:latin typeface="+mn-ea"/>
                <a:cs typeface="+mn-ea"/>
              </a:rPr>
              <a:t>local attention</a:t>
            </a:r>
            <a:r>
              <a:rPr lang="zh-CN" altLang="en-US" dirty="0" smtClean="0">
                <a:latin typeface="+mn-ea"/>
                <a:cs typeface="+mn-ea"/>
              </a:rPr>
              <a:t>）</a:t>
            </a:r>
            <a:endParaRPr lang="en-US" altLang="zh-CN" dirty="0" smtClean="0">
              <a:latin typeface="+mn-ea"/>
              <a:cs typeface="+mn-ea"/>
            </a:endParaRPr>
          </a:p>
          <a:p>
            <a:endParaRPr lang="en-US" altLang="zh-CN" dirty="0" smtClean="0">
              <a:latin typeface="+mn-ea"/>
              <a:cs typeface="+mn-ea"/>
            </a:endParaRPr>
          </a:p>
          <a:p>
            <a:r>
              <a:rPr lang="zh-CN" altLang="en-US" dirty="0" smtClean="0">
                <a:latin typeface="+mn-ea"/>
                <a:cs typeface="+mn-ea"/>
              </a:rPr>
              <a:t>动态</a:t>
            </a:r>
            <a:r>
              <a:rPr lang="en-US" altLang="zh-CN" dirty="0" smtClean="0">
                <a:latin typeface="+mn-ea"/>
                <a:cs typeface="+mn-ea"/>
              </a:rPr>
              <a:t>attention</a:t>
            </a:r>
            <a:endParaRPr lang="en-US" altLang="zh-CN" dirty="0" smtClean="0">
              <a:latin typeface="+mn-ea"/>
              <a:cs typeface="+mn-ea"/>
            </a:endParaRPr>
          </a:p>
          <a:p>
            <a:r>
              <a:rPr lang="zh-CN" altLang="en-US" dirty="0" smtClean="0">
                <a:latin typeface="+mn-ea"/>
                <a:cs typeface="+mn-ea"/>
              </a:rPr>
              <a:t>静态</a:t>
            </a:r>
            <a:r>
              <a:rPr lang="en-US" altLang="zh-CN" dirty="0" smtClean="0">
                <a:latin typeface="+mn-ea"/>
                <a:cs typeface="+mn-ea"/>
              </a:rPr>
              <a:t>attention </a:t>
            </a:r>
            <a:endParaRPr lang="en-US" altLang="zh-CN" dirty="0" smtClean="0">
              <a:latin typeface="+mn-ea"/>
              <a:cs typeface="+mn-ea"/>
            </a:endParaRPr>
          </a:p>
          <a:p>
            <a:r>
              <a:rPr lang="zh-CN" altLang="en-US" dirty="0" smtClean="0">
                <a:latin typeface="+mn-ea"/>
                <a:cs typeface="+mn-ea"/>
              </a:rPr>
              <a:t>强制前向</a:t>
            </a:r>
            <a:r>
              <a:rPr lang="en-US" altLang="zh-CN" dirty="0" smtClean="0">
                <a:latin typeface="+mn-ea"/>
                <a:cs typeface="+mn-ea"/>
              </a:rPr>
              <a:t>attention</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30000"/>
              </a:lnSpc>
            </a:pPr>
            <a:r>
              <a:rPr lang="zh-CN" altLang="en-US" dirty="0" smtClean="0">
                <a:latin typeface="+mn-ea"/>
                <a:cs typeface="+mn-ea"/>
              </a:rPr>
              <a:t>思想：</a:t>
            </a:r>
            <a:r>
              <a:rPr lang="en-US" altLang="zh-CN" dirty="0">
                <a:latin typeface="+mn-ea"/>
                <a:cs typeface="+mn-ea"/>
              </a:rPr>
              <a:t>Self attention</a:t>
            </a:r>
            <a:r>
              <a:rPr lang="zh-CN" altLang="en-US" dirty="0">
                <a:latin typeface="+mn-ea"/>
                <a:cs typeface="+mn-ea"/>
              </a:rPr>
              <a:t>也叫做</a:t>
            </a:r>
            <a:r>
              <a:rPr lang="en-US" altLang="zh-CN" dirty="0">
                <a:latin typeface="+mn-ea"/>
                <a:cs typeface="+mn-ea"/>
              </a:rPr>
              <a:t>intra-attention</a:t>
            </a:r>
            <a:r>
              <a:rPr lang="zh-CN" altLang="en-US" dirty="0">
                <a:latin typeface="+mn-ea"/>
                <a:cs typeface="+mn-ea"/>
              </a:rPr>
              <a:t>。</a:t>
            </a:r>
            <a:r>
              <a:rPr lang="zh-CN" altLang="en-US" dirty="0" smtClean="0">
                <a:latin typeface="+mn-ea"/>
                <a:cs typeface="+mn-ea"/>
              </a:rPr>
              <a:t>在没有任何额外信息的情况下，我们仍然可以通过允许句子使用</a:t>
            </a:r>
            <a:r>
              <a:rPr lang="en-US" altLang="zh-CN" dirty="0" smtClean="0">
                <a:latin typeface="+mn-ea"/>
                <a:cs typeface="+mn-ea"/>
              </a:rPr>
              <a:t>self attention</a:t>
            </a:r>
            <a:r>
              <a:rPr lang="zh-CN" altLang="en-US" dirty="0" smtClean="0">
                <a:latin typeface="+mn-ea"/>
                <a:cs typeface="+mn-ea"/>
              </a:rPr>
              <a:t>机制来处理自己，从句子中提取关注信息。</a:t>
            </a:r>
            <a:endParaRPr lang="en-US" altLang="zh-CN" dirty="0" smtClean="0">
              <a:latin typeface="+mn-ea"/>
              <a:cs typeface="+mn-ea"/>
            </a:endParaRPr>
          </a:p>
          <a:p>
            <a:pPr>
              <a:lnSpc>
                <a:spcPct val="130000"/>
              </a:lnSpc>
            </a:pPr>
            <a:r>
              <a:rPr lang="zh-CN" altLang="en-US" dirty="0" smtClean="0">
                <a:latin typeface="+mn-ea"/>
                <a:cs typeface="+mn-ea"/>
              </a:rPr>
              <a:t>最大的特点：</a:t>
            </a:r>
            <a:endParaRPr lang="zh-CN" altLang="en-US" dirty="0" smtClean="0">
              <a:latin typeface="+mn-ea"/>
              <a:cs typeface="+mn-ea"/>
            </a:endParaRPr>
          </a:p>
          <a:p>
            <a:pPr lvl="1">
              <a:lnSpc>
                <a:spcPct val="130000"/>
              </a:lnSpc>
            </a:pPr>
            <a:r>
              <a:rPr lang="zh-CN" altLang="en-US" dirty="0" smtClean="0">
                <a:latin typeface="+mn-ea"/>
                <a:cs typeface="+mn-ea"/>
              </a:rPr>
              <a:t>完全抛弃</a:t>
            </a:r>
            <a:r>
              <a:rPr lang="en-US" altLang="zh-CN" dirty="0" smtClean="0">
                <a:latin typeface="+mn-ea"/>
                <a:cs typeface="+mn-ea"/>
              </a:rPr>
              <a:t>RNN</a:t>
            </a:r>
            <a:r>
              <a:rPr lang="zh-CN" altLang="en-US" dirty="0" smtClean="0">
                <a:latin typeface="+mn-ea"/>
                <a:cs typeface="+mn-ea"/>
              </a:rPr>
              <a:t>等结构，仅仅依赖于</a:t>
            </a:r>
            <a:r>
              <a:rPr lang="en-US" altLang="zh-CN" dirty="0" smtClean="0">
                <a:latin typeface="+mn-ea"/>
                <a:cs typeface="+mn-ea"/>
              </a:rPr>
              <a:t>Attention</a:t>
            </a:r>
            <a:r>
              <a:rPr lang="zh-CN" altLang="en-US" dirty="0" smtClean="0">
                <a:latin typeface="+mn-ea"/>
                <a:cs typeface="+mn-ea"/>
              </a:rPr>
              <a:t>模型，可以并行化</a:t>
            </a:r>
            <a:endParaRPr lang="zh-CN" altLang="en-US" dirty="0" smtClean="0">
              <a:latin typeface="+mn-ea"/>
              <a:cs typeface="+mn-ea"/>
            </a:endParaRPr>
          </a:p>
          <a:p>
            <a:pPr lvl="1">
              <a:lnSpc>
                <a:spcPct val="130000"/>
              </a:lnSpc>
            </a:pPr>
            <a:r>
              <a:rPr lang="zh-CN" altLang="en-US" dirty="0" smtClean="0">
                <a:latin typeface="+mn-ea"/>
                <a:cs typeface="+mn-ea"/>
              </a:rPr>
              <a:t>可以获得全局信息。</a:t>
            </a:r>
            <a:endParaRPr lang="zh-CN" altLang="en-US" dirty="0" smtClean="0">
              <a:latin typeface="+mn-ea"/>
              <a:cs typeface="+mn-ea"/>
            </a:endParaRPr>
          </a:p>
        </p:txBody>
      </p:sp>
      <p:sp>
        <p:nvSpPr>
          <p:cNvPr id="4" name="标题 1"/>
          <p:cNvSpPr>
            <a:spLocks noGrp="1"/>
          </p:cNvSpPr>
          <p:nvPr>
            <p:ph type="title"/>
          </p:nvPr>
        </p:nvSpPr>
        <p:spPr/>
        <p:txBody>
          <a:bodyPr>
            <a:normAutofit/>
          </a:bodyPr>
          <a:lstStyle/>
          <a:p>
            <a:r>
              <a:rPr lang="en-US" altLang="zh-CN" dirty="0" smtClean="0">
                <a:latin typeface="+mj-ea"/>
                <a:sym typeface="+mn-ea"/>
              </a:rPr>
              <a:t>Self attention &amp;&amp; Transformer</a:t>
            </a:r>
            <a:endParaRPr lang="zh-CN" altLang="en-US" dirty="0">
              <a:latin typeface="+mj-ea"/>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总结</a:t>
            </a:r>
            <a:endParaRPr lang="zh-CN" altLang="en-US" dirty="0">
              <a:latin typeface="+mj-ea"/>
            </a:endParaRPr>
          </a:p>
        </p:txBody>
      </p:sp>
      <p:sp>
        <p:nvSpPr>
          <p:cNvPr id="3" name="内容占位符 2"/>
          <p:cNvSpPr>
            <a:spLocks noGrp="1"/>
          </p:cNvSpPr>
          <p:nvPr>
            <p:ph idx="1"/>
          </p:nvPr>
        </p:nvSpPr>
        <p:spPr/>
        <p:txBody>
          <a:bodyPr/>
          <a:lstStyle/>
          <a:p>
            <a:pPr>
              <a:lnSpc>
                <a:spcPct val="180000"/>
              </a:lnSpc>
            </a:pPr>
            <a:r>
              <a:rPr lang="en-US" altLang="zh-CN" dirty="0" smtClean="0">
                <a:latin typeface="+mn-ea"/>
                <a:cs typeface="+mn-ea"/>
              </a:rPr>
              <a:t>Attention</a:t>
            </a:r>
            <a:r>
              <a:rPr lang="zh-CN" altLang="en-US" dirty="0" smtClean="0">
                <a:latin typeface="+mn-ea"/>
                <a:cs typeface="+mn-ea"/>
              </a:rPr>
              <a:t>机制就是一个加权求和机制</a:t>
            </a:r>
            <a:endParaRPr lang="en-US" altLang="zh-CN" dirty="0" smtClean="0">
              <a:latin typeface="+mn-ea"/>
              <a:cs typeface="+mn-ea"/>
            </a:endParaRPr>
          </a:p>
          <a:p>
            <a:pPr>
              <a:lnSpc>
                <a:spcPct val="180000"/>
              </a:lnSpc>
            </a:pPr>
            <a:r>
              <a:rPr lang="en-US" altLang="zh-CN" dirty="0" smtClean="0">
                <a:latin typeface="+mn-ea"/>
                <a:cs typeface="+mn-ea"/>
              </a:rPr>
              <a:t>Attention</a:t>
            </a:r>
            <a:r>
              <a:rPr lang="zh-CN" altLang="en-US" dirty="0" smtClean="0">
                <a:latin typeface="+mn-ea"/>
                <a:cs typeface="+mn-ea"/>
              </a:rPr>
              <a:t>的权重由当前的</a:t>
            </a:r>
            <a:r>
              <a:rPr lang="en-US" altLang="zh-CN" dirty="0" smtClean="0">
                <a:latin typeface="+mn-ea"/>
                <a:cs typeface="+mn-ea"/>
              </a:rPr>
              <a:t>hidden state</a:t>
            </a:r>
            <a:r>
              <a:rPr lang="zh-CN" altLang="en-US" dirty="0" smtClean="0">
                <a:latin typeface="+mn-ea"/>
                <a:cs typeface="+mn-ea"/>
              </a:rPr>
              <a:t>和需要计算的</a:t>
            </a:r>
            <a:r>
              <a:rPr lang="en-US" altLang="zh-CN" dirty="0" smtClean="0">
                <a:latin typeface="+mn-ea"/>
                <a:cs typeface="+mn-ea"/>
              </a:rPr>
              <a:t>hidden state</a:t>
            </a:r>
            <a:r>
              <a:rPr lang="zh-CN" altLang="en-US" dirty="0" smtClean="0">
                <a:latin typeface="+mn-ea"/>
                <a:cs typeface="+mn-ea"/>
              </a:rPr>
              <a:t>通过一定的方式先判断出</a:t>
            </a:r>
            <a:r>
              <a:rPr lang="en-US" altLang="zh-CN" dirty="0" smtClean="0">
                <a:latin typeface="+mn-ea"/>
                <a:cs typeface="+mn-ea"/>
              </a:rPr>
              <a:t>score</a:t>
            </a:r>
            <a:r>
              <a:rPr lang="zh-CN" altLang="en-US" dirty="0" smtClean="0">
                <a:latin typeface="+mn-ea"/>
                <a:cs typeface="+mn-ea"/>
              </a:rPr>
              <a:t>得分然后再</a:t>
            </a:r>
            <a:r>
              <a:rPr lang="en-US" altLang="zh-CN" dirty="0" err="1" smtClean="0">
                <a:latin typeface="+mn-ea"/>
                <a:cs typeface="+mn-ea"/>
              </a:rPr>
              <a:t>softmax</a:t>
            </a:r>
            <a:r>
              <a:rPr lang="zh-CN" altLang="en-US" dirty="0" smtClean="0">
                <a:latin typeface="+mn-ea"/>
                <a:cs typeface="+mn-ea"/>
              </a:rPr>
              <a:t>得到。</a:t>
            </a:r>
            <a:endParaRPr lang="en-US" altLang="zh-CN" dirty="0" smtClean="0">
              <a:latin typeface="+mn-ea"/>
              <a:cs typeface="+mn-ea"/>
            </a:endParaRPr>
          </a:p>
          <a:p>
            <a:pPr>
              <a:lnSpc>
                <a:spcPct val="180000"/>
              </a:lnSpc>
            </a:pPr>
            <a:r>
              <a:rPr lang="en-US" altLang="zh-CN" dirty="0" smtClean="0">
                <a:latin typeface="+mn-ea"/>
                <a:cs typeface="+mn-ea"/>
              </a:rPr>
              <a:t>Attention</a:t>
            </a:r>
            <a:r>
              <a:rPr lang="zh-CN" altLang="en-US" dirty="0" smtClean="0">
                <a:latin typeface="+mn-ea"/>
                <a:cs typeface="+mn-ea"/>
              </a:rPr>
              <a:t>可以用来干什么：主要是关注到长序列中的关键信息</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9812</Words>
  <Application>WPS 演示</Application>
  <PresentationFormat>宽屏</PresentationFormat>
  <Paragraphs>646</Paragraphs>
  <Slides>101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80</vt:i4>
      </vt:variant>
      <vt:variant>
        <vt:lpstr>幻灯片标题</vt:lpstr>
      </vt:variant>
      <vt:variant>
        <vt:i4>101</vt:i4>
      </vt:variant>
    </vt:vector>
  </HeadingPairs>
  <TitlesOfParts>
    <vt:vector size="192" baseType="lpstr">
      <vt:lpstr>Arial</vt:lpstr>
      <vt:lpstr>宋体</vt:lpstr>
      <vt:lpstr>Wingdings</vt:lpstr>
      <vt:lpstr>微软雅黑</vt:lpstr>
      <vt:lpstr>Arial Unicode MS</vt:lpstr>
      <vt:lpstr>等线 Light</vt:lpstr>
      <vt:lpstr>等线</vt:lpstr>
      <vt:lpstr>Calibri</vt:lpstr>
      <vt:lpstr>LiSu</vt:lpstr>
      <vt:lpstr>黑体</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Visio.Drawing.11</vt:lpstr>
      <vt:lpstr>Visio.Drawing.11</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课程整体结构图</vt:lpstr>
      <vt:lpstr>语言模型</vt:lpstr>
      <vt:lpstr>语言模型</vt:lpstr>
      <vt:lpstr>一、语言模型概念</vt:lpstr>
      <vt:lpstr>一、语言模型概念</vt:lpstr>
      <vt:lpstr>一、语言模型概念</vt:lpstr>
      <vt:lpstr>二、N-gram语言模型</vt:lpstr>
      <vt:lpstr>二、统计语言模型</vt:lpstr>
      <vt:lpstr>二、统计语言模型</vt:lpstr>
      <vt:lpstr>二、统计语言模型</vt:lpstr>
      <vt:lpstr>二、统计语言模型</vt:lpstr>
      <vt:lpstr>二、统计语言模型</vt:lpstr>
      <vt:lpstr>二、统计语言模型</vt:lpstr>
      <vt:lpstr>三、N-gram语言模型</vt:lpstr>
      <vt:lpstr>三、N-gram语言模型</vt:lpstr>
      <vt:lpstr>三、N-gram语言模型</vt:lpstr>
      <vt:lpstr>三、N-gram语言模型</vt:lpstr>
      <vt:lpstr>语言模型评测</vt:lpstr>
      <vt:lpstr>语言模型评测-困惑度</vt:lpstr>
      <vt:lpstr>语言模型评测-困惑度</vt:lpstr>
      <vt:lpstr>语言模型评测-困惑度</vt:lpstr>
      <vt:lpstr>语言模型评测-困惑度</vt:lpstr>
      <vt:lpstr>语言模型评测-困惑度</vt:lpstr>
      <vt:lpstr>语言模型评测-困惑度</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三、N-gram语言模型</vt:lpstr>
      <vt:lpstr>四、神经网络语言模型</vt:lpstr>
      <vt:lpstr>四、神经网络语言模型(NNLM)</vt:lpstr>
      <vt:lpstr>四、神经网络语言模型(NNLM)</vt:lpstr>
      <vt:lpstr>四、神经网络语言模型(NNLM)</vt:lpstr>
      <vt:lpstr>四、神经网络语言模型</vt:lpstr>
      <vt:lpstr>四、神经网络语言模型</vt:lpstr>
      <vt:lpstr>四、神经网络语言模型</vt:lpstr>
      <vt:lpstr>四、神经网络语言模型</vt:lpstr>
      <vt:lpstr>CBOW模型+Hierarchical Softmax方法</vt:lpstr>
      <vt:lpstr>CBOW模型+Hierarchical Softmax方法（续）</vt:lpstr>
      <vt:lpstr>CBOW模型+Hierarchical Softmax方法（续）</vt:lpstr>
      <vt:lpstr>CBOW模型+Hierarchical Softmax方法（续）</vt:lpstr>
      <vt:lpstr>CBOW模型+Hierarchical Softmax方法（续）</vt:lpstr>
      <vt:lpstr>CBOW模型+Hierarchical Softmax方法（续）</vt:lpstr>
      <vt:lpstr>五、Seq2Seq </vt:lpstr>
      <vt:lpstr>五、Seq2Seq </vt:lpstr>
      <vt:lpstr>五、Seq2Seq </vt:lpstr>
      <vt:lpstr>PowerPoint 演示文稿</vt:lpstr>
      <vt:lpstr>五、Seq2Seq </vt:lpstr>
      <vt:lpstr>五、Seq2Seq </vt:lpstr>
      <vt:lpstr>五、Seq2Seq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六、Attention机制</vt:lpstr>
      <vt:lpstr>六、Attention机制</vt:lpstr>
      <vt:lpstr>六、Attention机制</vt:lpstr>
      <vt:lpstr>六、Attention机制</vt:lpstr>
      <vt:lpstr>六、Attention机制</vt:lpstr>
      <vt:lpstr>六、Attention机制</vt:lpstr>
      <vt:lpstr>Attention机制的通用的定义</vt:lpstr>
      <vt:lpstr>Attention机制的通用的定义</vt:lpstr>
      <vt:lpstr>从定义来看Attention的感性认识</vt:lpstr>
      <vt:lpstr>针对attention向量计算方式变体</vt:lpstr>
      <vt:lpstr>Self attention &amp;&amp; Transformer</vt:lpstr>
      <vt:lpstr>总结</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53</cp:revision>
  <dcterms:created xsi:type="dcterms:W3CDTF">2018-09-14T03:53:00Z</dcterms:created>
  <dcterms:modified xsi:type="dcterms:W3CDTF">2019-01-09T07:04:56Z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