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70" r:id="rId4"/>
    <p:sldId id="271" r:id="rId5"/>
    <p:sldId id="334" r:id="rId6"/>
    <p:sldId id="335" r:id="rId7"/>
    <p:sldId id="337" r:id="rId8"/>
    <p:sldId id="496" r:id="rId9"/>
    <p:sldId id="497" r:id="rId10"/>
    <p:sldId id="498" r:id="rId11"/>
    <p:sldId id="638" r:id="rId12"/>
    <p:sldId id="639" r:id="rId13"/>
    <p:sldId id="640" r:id="rId14"/>
    <p:sldId id="339" r:id="rId15"/>
    <p:sldId id="641" r:id="rId16"/>
    <p:sldId id="340" r:id="rId17"/>
    <p:sldId id="341" r:id="rId18"/>
    <p:sldId id="342" r:id="rId19"/>
    <p:sldId id="343" r:id="rId20"/>
    <p:sldId id="344" r:id="rId21"/>
    <p:sldId id="345" r:id="rId22"/>
    <p:sldId id="347" r:id="rId23"/>
    <p:sldId id="348" r:id="rId24"/>
    <p:sldId id="349"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 id="442" r:id="rId116"/>
    <p:sldId id="443" r:id="rId117"/>
    <p:sldId id="444" r:id="rId118"/>
    <p:sldId id="445" r:id="rId119"/>
    <p:sldId id="446" r:id="rId120"/>
    <p:sldId id="447" r:id="rId121"/>
    <p:sldId id="448" r:id="rId122"/>
    <p:sldId id="449" r:id="rId123"/>
    <p:sldId id="450" r:id="rId124"/>
    <p:sldId id="451" r:id="rId125"/>
    <p:sldId id="452" r:id="rId126"/>
    <p:sldId id="453" r:id="rId127"/>
    <p:sldId id="470" r:id="rId128"/>
    <p:sldId id="454" r:id="rId129"/>
    <p:sldId id="455" r:id="rId130"/>
    <p:sldId id="456" r:id="rId131"/>
    <p:sldId id="457" r:id="rId132"/>
    <p:sldId id="458" r:id="rId133"/>
    <p:sldId id="459" r:id="rId134"/>
    <p:sldId id="460" r:id="rId135"/>
    <p:sldId id="642" r:id="rId136"/>
    <p:sldId id="643" r:id="rId137"/>
    <p:sldId id="463" r:id="rId138"/>
    <p:sldId id="464" r:id="rId139"/>
    <p:sldId id="465" r:id="rId140"/>
    <p:sldId id="466" r:id="rId141"/>
    <p:sldId id="467" r:id="rId142"/>
    <p:sldId id="469" r:id="rId143"/>
    <p:sldId id="471" r:id="rId144"/>
    <p:sldId id="472" r:id="rId145"/>
    <p:sldId id="473" r:id="rId146"/>
    <p:sldId id="474" r:id="rId147"/>
    <p:sldId id="475" r:id="rId148"/>
    <p:sldId id="476" r:id="rId149"/>
    <p:sldId id="477" r:id="rId150"/>
    <p:sldId id="478" r:id="rId151"/>
    <p:sldId id="479" r:id="rId152"/>
    <p:sldId id="782" r:id="rId153"/>
    <p:sldId id="783" r:id="rId154"/>
    <p:sldId id="267" r:id="rId1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16619 12849,'25'-25,"-25"25,-25-25,-24 25,-1-25,0 1,1-1,-1 0,-24 0,-1 0,26 1,-26-1,50 25,1 0,-51-25,50 25,-24-25,-26 0,1 1,24-1,1 0,-1 25,25 0,-24 0,-1-25,-24 0,24 25,0 0,1-24,-1 24,1 0,24 0,-25-25</inkml:trace>
  <inkml:trace contextRef="#ctx0" brushRef="#br1">15081 12353,'0'0,"-25"0,25 49,0 1,0 0,0-26,-24 1,24-25,0 50,0-25,0 24,0-24,-25 0,25 49,0-24,0-1,0-24,0 25,0-1,0 1,0 0,0-1,0 1,0 24,0 1,0-1,0 1,0-1,0 0,0-24,0 0,25-26,-25-24,24 0,-24-24,0 24</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18-12-16T10:11:04"/>
    </inkml:context>
    <inkml:brush xml:id="br0">
      <inkml:brushProperty name="width" value="0.0529169998168945" units="cm"/>
      <inkml:brushProperty name="height" value="0.0529169998168945" units="cm"/>
      <inkml:brushProperty name="color" value="#ff0000"/>
      <inkml:brushProperty name="fitToCurve" value="1"/>
    </inkml:brush>
    <inkml:brush xml:id="br1">
      <inkml:brushProperty name="width" value="0.0529169998168945" units="cm"/>
      <inkml:brushProperty name="height" value="0.0529169998168945" units="cm"/>
      <inkml:brushProperty name="color" value="#ff0000"/>
      <inkml:brushProperty name="fitToCurve" value="1"/>
    </inkml:brush>
  </inkml:definitions>
  <inkml:trace contextRef="#ctx0" brushRef="#br0">8930 13519,'0'0,"0"-25,0 0,0 25,0-50,0 1,0-26,0 26,0 49,0-50,0 0,0 1,0 24,0 0,0-24,24 24,1 0,-25-25,0 26,0-1,0-25,0 1,25 49,-25-25,0 0,0-25,0 50,0-24,0 24,0-50,0 25,0 25,0-25,0 1,0 24,0-25,0-25,25 50,-25-25,25 1</inkml:trace>
  <inkml:trace contextRef="#ctx0" brushRef="#br1">9054 12378,'0'0,"25"-25,-25 25,49 0,-49-25,50 25,-25 0,-1 0,26 0,0 0,-1 0,1 0,-1 0,1 0,49 0,-24 25,-1-25,0 25,-24-1,49 26,-74-50,25 25,-1 0,1-25,-25 24,24-24,1 25,-50-25,25 25,0 0,24-25,1 49,-25-24,24-25,-24 0,0 25,24 0,-24 0,0-1,0 1,-25 0,25 0,-25-25,24 49,1-49,0 50,-25-50,50 50,-50-50,24 24,-24 51,0-75,0 25,0-25,0 49,0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r>
              <a:rPr lang="zh-CN" altLang="en-US" dirty="0"/>
              <a:t>中文信息处理--句法分析</a:t>
            </a: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2.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3.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4.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5.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6.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7.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8.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9.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0.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2.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3.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4.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5.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6.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7.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8.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9.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0.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2.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3.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4.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customXml" Target="../ink/ink2.xml"/><Relationship Id="rId4" Type="http://schemas.openxmlformats.org/officeDocument/2006/relationships/image" Target="../media/image107.png"/><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image" Target="../media/image10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11.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3.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5.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7.jpeg"/><Relationship Id="rId1" Type="http://schemas.openxmlformats.org/officeDocument/2006/relationships/image" Target="../media/image1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9.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0.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3.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4.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5.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6.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7.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8.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9.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0.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2.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4.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5.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7.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8.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9.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0.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2.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3.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4.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5.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6.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7.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8.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9.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0.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第六讲  句法分析</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2018.11.18</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fontScale="90000" lnSpcReduction="10000"/>
          </a:bodyPr>
          <a:p>
            <a:pPr marL="0" indent="0">
              <a:lnSpc>
                <a:spcPct val="200000"/>
              </a:lnSpc>
              <a:buNone/>
            </a:pPr>
            <a:r>
              <a:rPr lang="en-US" altLang="zh-CN"/>
              <a:t>	</a:t>
            </a:r>
            <a:r>
              <a:rPr lang="zh-CN" altLang="en-US"/>
              <a:t>一般而言，句法结构分析的任务有三个：</a:t>
            </a:r>
            <a:endParaRPr lang="zh-CN" altLang="en-US"/>
          </a:p>
          <a:p>
            <a:pPr marL="0" indent="0">
              <a:lnSpc>
                <a:spcPct val="200000"/>
              </a:lnSpc>
              <a:buNone/>
            </a:pPr>
            <a:r>
              <a:rPr lang="en-US" altLang="zh-CN"/>
              <a:t>	1</a:t>
            </a:r>
            <a:r>
              <a:rPr lang="zh-CN" altLang="en-US"/>
              <a:t>、判断输入的字符串是否属于某种语言；</a:t>
            </a:r>
            <a:endParaRPr lang="zh-CN" altLang="en-US"/>
          </a:p>
          <a:p>
            <a:pPr marL="0" indent="0">
              <a:lnSpc>
                <a:spcPct val="200000"/>
              </a:lnSpc>
              <a:buNone/>
            </a:pPr>
            <a:r>
              <a:rPr lang="en-US" altLang="zh-CN"/>
              <a:t>	2</a:t>
            </a:r>
            <a:r>
              <a:rPr lang="zh-CN" altLang="en-US"/>
              <a:t>、消除输入句子中词法和结构等方面的歧义；</a:t>
            </a:r>
            <a:endParaRPr lang="zh-CN" altLang="en-US"/>
          </a:p>
          <a:p>
            <a:pPr marL="0" indent="0">
              <a:lnSpc>
                <a:spcPct val="200000"/>
              </a:lnSpc>
              <a:buNone/>
            </a:pPr>
            <a:r>
              <a:rPr lang="en-US" altLang="zh-CN"/>
              <a:t>	3</a:t>
            </a:r>
            <a:r>
              <a:rPr lang="zh-CN" altLang="en-US"/>
              <a:t>、分析输入句子的内部结构，如成分构成、上下文关系等。</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b"/>
          <a:p>
            <a:r>
              <a:rPr lang="zh-CN" altLang="en-US" dirty="0"/>
              <a:t>左角分析法－示例</a:t>
            </a:r>
            <a:r>
              <a:rPr lang="en-US" altLang="zh-CN"/>
              <a:t>38</a:t>
            </a:r>
            <a:endParaRPr lang="en-US" altLang="zh-CN"/>
          </a:p>
        </p:txBody>
      </p:sp>
      <p:pic>
        <p:nvPicPr>
          <p:cNvPr id="100356" name="图片 100355"/>
          <p:cNvPicPr>
            <a:picLocks noChangeAspect="1"/>
          </p:cNvPicPr>
          <p:nvPr/>
        </p:nvPicPr>
        <p:blipFill>
          <a:blip r:embed="rId1"/>
          <a:stretch>
            <a:fillRect/>
          </a:stretch>
        </p:blipFill>
        <p:spPr>
          <a:xfrm>
            <a:off x="3376613" y="2133600"/>
            <a:ext cx="5599112" cy="4137025"/>
          </a:xfrm>
          <a:prstGeom prst="rect">
            <a:avLst/>
          </a:prstGeom>
          <a:noFill/>
          <a:ln w="9525">
            <a:noFill/>
          </a:ln>
        </p:spPr>
      </p:pic>
      <p:pic>
        <p:nvPicPr>
          <p:cNvPr id="100357" name="图片 10035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p:txBody>
          <a:bodyPr anchor="b"/>
          <a:p>
            <a:r>
              <a:rPr lang="zh-CN" altLang="en-US" dirty="0"/>
              <a:t>左角分析法－示例</a:t>
            </a:r>
            <a:r>
              <a:rPr lang="en-US" altLang="zh-CN"/>
              <a:t>39</a:t>
            </a:r>
            <a:endParaRPr lang="en-US" altLang="zh-CN"/>
          </a:p>
        </p:txBody>
      </p:sp>
      <p:pic>
        <p:nvPicPr>
          <p:cNvPr id="101380" name="图片 101379"/>
          <p:cNvPicPr>
            <a:picLocks noChangeAspect="1"/>
          </p:cNvPicPr>
          <p:nvPr/>
        </p:nvPicPr>
        <p:blipFill>
          <a:blip r:embed="rId1"/>
          <a:stretch>
            <a:fillRect/>
          </a:stretch>
        </p:blipFill>
        <p:spPr>
          <a:xfrm>
            <a:off x="3351213" y="2060575"/>
            <a:ext cx="5840412" cy="4284663"/>
          </a:xfrm>
          <a:prstGeom prst="rect">
            <a:avLst/>
          </a:prstGeom>
          <a:noFill/>
          <a:ln w="9525">
            <a:noFill/>
          </a:ln>
        </p:spPr>
      </p:pic>
      <p:pic>
        <p:nvPicPr>
          <p:cNvPr id="101381" name="图片 10138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zh-CN" altLang="en-US" dirty="0"/>
              <a:t>左角分析法－示例</a:t>
            </a:r>
            <a:r>
              <a:rPr lang="en-US" altLang="zh-CN"/>
              <a:t>40</a:t>
            </a:r>
            <a:endParaRPr lang="en-US" altLang="zh-CN"/>
          </a:p>
        </p:txBody>
      </p:sp>
      <p:pic>
        <p:nvPicPr>
          <p:cNvPr id="102404" name="图片 102403"/>
          <p:cNvPicPr>
            <a:picLocks noChangeAspect="1"/>
          </p:cNvPicPr>
          <p:nvPr/>
        </p:nvPicPr>
        <p:blipFill>
          <a:blip r:embed="rId1"/>
          <a:stretch>
            <a:fillRect/>
          </a:stretch>
        </p:blipFill>
        <p:spPr>
          <a:xfrm>
            <a:off x="3432175" y="2060575"/>
            <a:ext cx="5594350" cy="4183063"/>
          </a:xfrm>
          <a:prstGeom prst="rect">
            <a:avLst/>
          </a:prstGeom>
          <a:noFill/>
          <a:ln w="9525">
            <a:noFill/>
          </a:ln>
        </p:spPr>
      </p:pic>
      <p:pic>
        <p:nvPicPr>
          <p:cNvPr id="102405" name="图片 102404"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zh-CN" altLang="en-US" dirty="0"/>
              <a:t>左角分析法－示例</a:t>
            </a:r>
            <a:r>
              <a:rPr lang="en-US" altLang="zh-CN"/>
              <a:t>41</a:t>
            </a:r>
            <a:endParaRPr lang="en-US" altLang="zh-CN"/>
          </a:p>
        </p:txBody>
      </p:sp>
      <p:pic>
        <p:nvPicPr>
          <p:cNvPr id="103428" name="图片 103427"/>
          <p:cNvPicPr>
            <a:picLocks noChangeAspect="1"/>
          </p:cNvPicPr>
          <p:nvPr/>
        </p:nvPicPr>
        <p:blipFill>
          <a:blip r:embed="rId1"/>
          <a:stretch>
            <a:fillRect/>
          </a:stretch>
        </p:blipFill>
        <p:spPr>
          <a:xfrm>
            <a:off x="3503613" y="1989138"/>
            <a:ext cx="5589587" cy="4192587"/>
          </a:xfrm>
          <a:prstGeom prst="rect">
            <a:avLst/>
          </a:prstGeom>
          <a:noFill/>
          <a:ln w="9525">
            <a:noFill/>
          </a:ln>
        </p:spPr>
      </p:pic>
      <p:pic>
        <p:nvPicPr>
          <p:cNvPr id="103429" name="图片 10342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zh-CN" altLang="en-US" dirty="0"/>
              <a:t>左角分析法－示例</a:t>
            </a:r>
            <a:r>
              <a:rPr lang="en-US" altLang="zh-CN"/>
              <a:t>42</a:t>
            </a:r>
            <a:endParaRPr lang="en-US" altLang="zh-CN"/>
          </a:p>
        </p:txBody>
      </p:sp>
      <p:pic>
        <p:nvPicPr>
          <p:cNvPr id="104452" name="图片 104451"/>
          <p:cNvPicPr>
            <a:picLocks noChangeAspect="1"/>
          </p:cNvPicPr>
          <p:nvPr/>
        </p:nvPicPr>
        <p:blipFill>
          <a:blip r:embed="rId1"/>
          <a:stretch>
            <a:fillRect/>
          </a:stretch>
        </p:blipFill>
        <p:spPr>
          <a:xfrm>
            <a:off x="3279775" y="1989138"/>
            <a:ext cx="5624513" cy="4311650"/>
          </a:xfrm>
          <a:prstGeom prst="rect">
            <a:avLst/>
          </a:prstGeom>
          <a:noFill/>
          <a:ln w="9525">
            <a:noFill/>
          </a:ln>
        </p:spPr>
      </p:pic>
      <p:pic>
        <p:nvPicPr>
          <p:cNvPr id="104453" name="图片 104452"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zh-CN" altLang="en-US" dirty="0"/>
              <a:t>左角分析法－示例</a:t>
            </a:r>
            <a:r>
              <a:rPr lang="en-US" altLang="zh-CN"/>
              <a:t>43</a:t>
            </a:r>
            <a:endParaRPr lang="en-US" altLang="zh-CN"/>
          </a:p>
        </p:txBody>
      </p:sp>
      <p:pic>
        <p:nvPicPr>
          <p:cNvPr id="105476" name="图片 105475"/>
          <p:cNvPicPr>
            <a:picLocks noChangeAspect="1"/>
          </p:cNvPicPr>
          <p:nvPr/>
        </p:nvPicPr>
        <p:blipFill>
          <a:blip r:embed="rId1"/>
          <a:stretch>
            <a:fillRect/>
          </a:stretch>
        </p:blipFill>
        <p:spPr>
          <a:xfrm>
            <a:off x="3505200" y="1989138"/>
            <a:ext cx="5399088" cy="4364037"/>
          </a:xfrm>
          <a:prstGeom prst="rect">
            <a:avLst/>
          </a:prstGeom>
          <a:noFill/>
          <a:ln w="9525">
            <a:noFill/>
          </a:ln>
        </p:spPr>
      </p:pic>
      <p:pic>
        <p:nvPicPr>
          <p:cNvPr id="105477" name="图片 105476" descr="捕获"/>
          <p:cNvPicPr>
            <a:picLocks noChangeAspect="1"/>
          </p:cNvPicPr>
          <p:nvPr/>
        </p:nvPicPr>
        <p:blipFill>
          <a:blip r:embed="rId2"/>
          <a:stretch>
            <a:fillRect/>
          </a:stretch>
        </p:blipFill>
        <p:spPr>
          <a:xfrm>
            <a:off x="90487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p:txBody>
          <a:bodyPr anchor="b"/>
          <a:p>
            <a:r>
              <a:rPr lang="zh-CN" altLang="en-US" dirty="0"/>
              <a:t>左角分析法－示例</a:t>
            </a:r>
            <a:r>
              <a:rPr lang="en-US" altLang="zh-CN"/>
              <a:t>44</a:t>
            </a:r>
            <a:endParaRPr lang="en-US" altLang="zh-CN"/>
          </a:p>
        </p:txBody>
      </p:sp>
      <p:pic>
        <p:nvPicPr>
          <p:cNvPr id="106500" name="图片 106499"/>
          <p:cNvPicPr>
            <a:picLocks noChangeAspect="1"/>
          </p:cNvPicPr>
          <p:nvPr/>
        </p:nvPicPr>
        <p:blipFill>
          <a:blip r:embed="rId1"/>
          <a:stretch>
            <a:fillRect/>
          </a:stretch>
        </p:blipFill>
        <p:spPr>
          <a:xfrm>
            <a:off x="3405188" y="2060575"/>
            <a:ext cx="5643562" cy="4195763"/>
          </a:xfrm>
          <a:prstGeom prst="rect">
            <a:avLst/>
          </a:prstGeom>
          <a:noFill/>
          <a:ln w="9525">
            <a:noFill/>
          </a:ln>
        </p:spPr>
      </p:pic>
      <p:pic>
        <p:nvPicPr>
          <p:cNvPr id="106501" name="图片 106500"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zh-CN" altLang="en-US" dirty="0"/>
              <a:t>左角分析法－示例</a:t>
            </a:r>
            <a:r>
              <a:rPr lang="en-US" altLang="zh-CN"/>
              <a:t>45</a:t>
            </a:r>
            <a:endParaRPr lang="en-US" altLang="zh-CN"/>
          </a:p>
        </p:txBody>
      </p:sp>
      <p:pic>
        <p:nvPicPr>
          <p:cNvPr id="107524" name="图片 107523"/>
          <p:cNvPicPr>
            <a:picLocks noChangeAspect="1"/>
          </p:cNvPicPr>
          <p:nvPr/>
        </p:nvPicPr>
        <p:blipFill>
          <a:blip r:embed="rId1"/>
          <a:stretch>
            <a:fillRect/>
          </a:stretch>
        </p:blipFill>
        <p:spPr>
          <a:xfrm>
            <a:off x="3597275" y="2133600"/>
            <a:ext cx="5522913" cy="4094163"/>
          </a:xfrm>
          <a:prstGeom prst="rect">
            <a:avLst/>
          </a:prstGeom>
          <a:noFill/>
          <a:ln w="9525">
            <a:noFill/>
          </a:ln>
        </p:spPr>
      </p:pic>
      <p:pic>
        <p:nvPicPr>
          <p:cNvPr id="107525" name="图片 1075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p:txBody>
          <a:bodyPr anchor="b"/>
          <a:p>
            <a:r>
              <a:rPr lang="zh-CN" altLang="en-US" dirty="0"/>
              <a:t>左角分析法－示例</a:t>
            </a:r>
            <a:r>
              <a:rPr lang="en-US" altLang="zh-CN"/>
              <a:t>46</a:t>
            </a:r>
            <a:endParaRPr lang="en-US" altLang="zh-CN"/>
          </a:p>
        </p:txBody>
      </p:sp>
      <p:pic>
        <p:nvPicPr>
          <p:cNvPr id="108548" name="图片 108547"/>
          <p:cNvPicPr>
            <a:picLocks noChangeAspect="1"/>
          </p:cNvPicPr>
          <p:nvPr/>
        </p:nvPicPr>
        <p:blipFill>
          <a:blip r:embed="rId1"/>
          <a:stretch>
            <a:fillRect/>
          </a:stretch>
        </p:blipFill>
        <p:spPr>
          <a:xfrm>
            <a:off x="3459163" y="2060575"/>
            <a:ext cx="5589587" cy="4173538"/>
          </a:xfrm>
          <a:prstGeom prst="rect">
            <a:avLst/>
          </a:prstGeom>
          <a:noFill/>
          <a:ln w="9525">
            <a:noFill/>
          </a:ln>
        </p:spPr>
      </p:pic>
      <p:pic>
        <p:nvPicPr>
          <p:cNvPr id="108549" name="图片 108548"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zh-CN" altLang="en-US" dirty="0"/>
              <a:t>左角分析法－示例</a:t>
            </a:r>
            <a:r>
              <a:rPr lang="en-US" altLang="zh-CN"/>
              <a:t>47</a:t>
            </a:r>
            <a:endParaRPr lang="en-US" altLang="zh-CN"/>
          </a:p>
        </p:txBody>
      </p:sp>
      <p:pic>
        <p:nvPicPr>
          <p:cNvPr id="109572" name="图片 109571"/>
          <p:cNvPicPr>
            <a:picLocks noChangeAspect="1"/>
          </p:cNvPicPr>
          <p:nvPr/>
        </p:nvPicPr>
        <p:blipFill>
          <a:blip r:embed="rId1"/>
          <a:stretch>
            <a:fillRect/>
          </a:stretch>
        </p:blipFill>
        <p:spPr>
          <a:xfrm>
            <a:off x="3390900" y="2133600"/>
            <a:ext cx="5584825" cy="4094163"/>
          </a:xfrm>
          <a:prstGeom prst="rect">
            <a:avLst/>
          </a:prstGeom>
          <a:noFill/>
          <a:ln w="9525">
            <a:noFill/>
          </a:ln>
        </p:spPr>
      </p:pic>
      <p:pic>
        <p:nvPicPr>
          <p:cNvPr id="109573" name="图片 10957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fontScale="90000"/>
          </a:bodyPr>
          <a:p>
            <a:pPr marL="0" indent="0">
              <a:lnSpc>
                <a:spcPct val="250000"/>
              </a:lnSpc>
              <a:buNone/>
            </a:pPr>
            <a:r>
              <a:rPr lang="en-US" altLang="zh-CN"/>
              <a:t>	</a:t>
            </a:r>
            <a:r>
              <a:rPr lang="zh-CN" altLang="en-US" b="1">
                <a:solidFill>
                  <a:srgbClr val="FF0000"/>
                </a:solidFill>
              </a:rPr>
              <a:t>浅层句法分析</a:t>
            </a:r>
            <a:r>
              <a:rPr lang="zh-CN" altLang="en-US">
                <a:solidFill>
                  <a:schemeClr val="tx1"/>
                </a:solidFill>
              </a:rPr>
              <a:t>也称部分句法分析或语块划分</a:t>
            </a:r>
            <a:r>
              <a:rPr lang="en-US" altLang="zh-CN">
                <a:solidFill>
                  <a:schemeClr val="tx1"/>
                </a:solidFill>
              </a:rPr>
              <a:t>(chunking),</a:t>
            </a:r>
            <a:r>
              <a:rPr lang="zh-CN" altLang="en-US">
                <a:solidFill>
                  <a:schemeClr val="tx1"/>
                </a:solidFill>
              </a:rPr>
              <a:t>它与完全句法分析不同，完全句法分析要求通过一系列的分析过程，最终得到句子的完整句法分析树，而浅层句法分析只要求识别句子中某些相对简单的独立成分，如动词短语</a:t>
            </a:r>
            <a:r>
              <a:rPr lang="en-US" altLang="zh-CN">
                <a:solidFill>
                  <a:schemeClr val="tx1"/>
                </a:solidFill>
              </a:rPr>
              <a:t>(VPs)</a:t>
            </a:r>
            <a:r>
              <a:rPr lang="zh-CN" altLang="en-US">
                <a:solidFill>
                  <a:schemeClr val="tx1"/>
                </a:solidFill>
              </a:rPr>
              <a:t>等。被识别出来的结构称为语块</a:t>
            </a:r>
            <a:r>
              <a:rPr lang="en-US" altLang="zh-CN">
                <a:solidFill>
                  <a:schemeClr val="tx1"/>
                </a:solidFill>
              </a:rPr>
              <a:t>(chunk)</a:t>
            </a:r>
            <a:r>
              <a:rPr lang="zh-CN" altLang="en-US">
                <a:solidFill>
                  <a:schemeClr val="tx1"/>
                </a:solidFill>
              </a:rPr>
              <a:t>。</a:t>
            </a: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p:txBody>
          <a:bodyPr anchor="b"/>
          <a:p>
            <a:r>
              <a:rPr lang="zh-CN" altLang="en-US" dirty="0"/>
              <a:t>左角分析法－示例</a:t>
            </a:r>
            <a:r>
              <a:rPr lang="en-US" altLang="zh-CN"/>
              <a:t>48</a:t>
            </a:r>
            <a:endParaRPr lang="en-US" altLang="zh-CN"/>
          </a:p>
        </p:txBody>
      </p:sp>
      <p:pic>
        <p:nvPicPr>
          <p:cNvPr id="110596" name="图片 110595"/>
          <p:cNvPicPr>
            <a:picLocks noChangeAspect="1"/>
          </p:cNvPicPr>
          <p:nvPr/>
        </p:nvPicPr>
        <p:blipFill>
          <a:blip r:embed="rId1"/>
          <a:stretch>
            <a:fillRect/>
          </a:stretch>
        </p:blipFill>
        <p:spPr>
          <a:xfrm>
            <a:off x="3246438" y="1989138"/>
            <a:ext cx="5873750" cy="4216400"/>
          </a:xfrm>
          <a:prstGeom prst="rect">
            <a:avLst/>
          </a:prstGeom>
          <a:noFill/>
          <a:ln w="9525">
            <a:noFill/>
          </a:ln>
        </p:spPr>
      </p:pic>
      <p:pic>
        <p:nvPicPr>
          <p:cNvPr id="110597" name="图片 11059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p:txBody>
          <a:bodyPr anchor="b"/>
          <a:p>
            <a:r>
              <a:rPr lang="zh-CN" altLang="en-US" dirty="0"/>
              <a:t>左角分析法－示例</a:t>
            </a:r>
            <a:r>
              <a:rPr lang="en-US" altLang="zh-CN"/>
              <a:t>49</a:t>
            </a:r>
            <a:endParaRPr lang="en-US" altLang="zh-CN"/>
          </a:p>
        </p:txBody>
      </p:sp>
      <p:pic>
        <p:nvPicPr>
          <p:cNvPr id="111620" name="图片 111619"/>
          <p:cNvPicPr>
            <a:picLocks noChangeAspect="1"/>
          </p:cNvPicPr>
          <p:nvPr/>
        </p:nvPicPr>
        <p:blipFill>
          <a:blip r:embed="rId1"/>
          <a:stretch>
            <a:fillRect/>
          </a:stretch>
        </p:blipFill>
        <p:spPr>
          <a:xfrm>
            <a:off x="3287713" y="1989138"/>
            <a:ext cx="5619750" cy="4265612"/>
          </a:xfrm>
          <a:prstGeom prst="rect">
            <a:avLst/>
          </a:prstGeom>
          <a:noFill/>
          <a:ln w="9525">
            <a:noFill/>
          </a:ln>
        </p:spPr>
      </p:pic>
      <p:pic>
        <p:nvPicPr>
          <p:cNvPr id="111621" name="图片 111620"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zh-CN" altLang="en-US" dirty="0"/>
              <a:t>左角分析法－示例</a:t>
            </a:r>
            <a:r>
              <a:rPr lang="en-US" altLang="zh-CN"/>
              <a:t>50</a:t>
            </a:r>
            <a:endParaRPr lang="en-US" altLang="zh-CN"/>
          </a:p>
        </p:txBody>
      </p:sp>
      <p:pic>
        <p:nvPicPr>
          <p:cNvPr id="112644" name="图片 112643"/>
          <p:cNvPicPr>
            <a:picLocks noChangeAspect="1"/>
          </p:cNvPicPr>
          <p:nvPr/>
        </p:nvPicPr>
        <p:blipFill>
          <a:blip r:embed="rId1"/>
          <a:stretch>
            <a:fillRect/>
          </a:stretch>
        </p:blipFill>
        <p:spPr>
          <a:xfrm>
            <a:off x="3616325" y="2205038"/>
            <a:ext cx="5359400" cy="4127500"/>
          </a:xfrm>
          <a:prstGeom prst="rect">
            <a:avLst/>
          </a:prstGeom>
          <a:noFill/>
          <a:ln w="9525">
            <a:noFill/>
          </a:ln>
        </p:spPr>
      </p:pic>
      <p:pic>
        <p:nvPicPr>
          <p:cNvPr id="112645" name="图片 11264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b"/>
          <a:p>
            <a:r>
              <a:rPr lang="zh-CN" altLang="en-US" dirty="0"/>
              <a:t>左角分析法－示例</a:t>
            </a:r>
            <a:r>
              <a:rPr lang="en-US" altLang="zh-CN"/>
              <a:t>51</a:t>
            </a:r>
            <a:endParaRPr lang="en-US" altLang="zh-CN"/>
          </a:p>
        </p:txBody>
      </p:sp>
      <p:pic>
        <p:nvPicPr>
          <p:cNvPr id="113668" name="图片 113667"/>
          <p:cNvPicPr>
            <a:picLocks noChangeAspect="1"/>
          </p:cNvPicPr>
          <p:nvPr/>
        </p:nvPicPr>
        <p:blipFill>
          <a:blip r:embed="rId1"/>
          <a:stretch>
            <a:fillRect/>
          </a:stretch>
        </p:blipFill>
        <p:spPr>
          <a:xfrm>
            <a:off x="3459163" y="2060575"/>
            <a:ext cx="5589587" cy="4156075"/>
          </a:xfrm>
          <a:prstGeom prst="rect">
            <a:avLst/>
          </a:prstGeom>
          <a:noFill/>
          <a:ln w="9525">
            <a:noFill/>
          </a:ln>
        </p:spPr>
      </p:pic>
      <p:pic>
        <p:nvPicPr>
          <p:cNvPr id="113669" name="图片 1136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zh-CN" altLang="en-US" dirty="0"/>
              <a:t>左角分析法－示例</a:t>
            </a:r>
            <a:r>
              <a:rPr lang="en-US" altLang="zh-CN"/>
              <a:t>52</a:t>
            </a:r>
            <a:endParaRPr lang="en-US" altLang="zh-CN"/>
          </a:p>
        </p:txBody>
      </p:sp>
      <p:pic>
        <p:nvPicPr>
          <p:cNvPr id="114692" name="图片 114691"/>
          <p:cNvPicPr>
            <a:picLocks noChangeAspect="1"/>
          </p:cNvPicPr>
          <p:nvPr/>
        </p:nvPicPr>
        <p:blipFill>
          <a:blip r:embed="rId1"/>
          <a:stretch>
            <a:fillRect/>
          </a:stretch>
        </p:blipFill>
        <p:spPr>
          <a:xfrm>
            <a:off x="3525838" y="2205038"/>
            <a:ext cx="5665787" cy="4041775"/>
          </a:xfrm>
          <a:prstGeom prst="rect">
            <a:avLst/>
          </a:prstGeom>
          <a:noFill/>
          <a:ln w="9525">
            <a:noFill/>
          </a:ln>
        </p:spPr>
      </p:pic>
      <p:pic>
        <p:nvPicPr>
          <p:cNvPr id="114693" name="图片 114692"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b"/>
          <a:p>
            <a:r>
              <a:rPr lang="zh-CN" altLang="en-US" dirty="0"/>
              <a:t>左角分析法－示例</a:t>
            </a:r>
            <a:r>
              <a:rPr lang="en-US" altLang="zh-CN"/>
              <a:t>53</a:t>
            </a:r>
            <a:endParaRPr lang="en-US" altLang="zh-CN"/>
          </a:p>
        </p:txBody>
      </p:sp>
      <p:pic>
        <p:nvPicPr>
          <p:cNvPr id="115716" name="图片 115715"/>
          <p:cNvPicPr>
            <a:picLocks noChangeAspect="1"/>
          </p:cNvPicPr>
          <p:nvPr/>
        </p:nvPicPr>
        <p:blipFill>
          <a:blip r:embed="rId1"/>
          <a:stretch>
            <a:fillRect/>
          </a:stretch>
        </p:blipFill>
        <p:spPr>
          <a:xfrm>
            <a:off x="3386138" y="2060575"/>
            <a:ext cx="5662612" cy="4175125"/>
          </a:xfrm>
          <a:prstGeom prst="rect">
            <a:avLst/>
          </a:prstGeom>
          <a:noFill/>
          <a:ln w="9525">
            <a:noFill/>
          </a:ln>
        </p:spPr>
      </p:pic>
      <p:pic>
        <p:nvPicPr>
          <p:cNvPr id="115717" name="图片 1157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p:txBody>
          <a:bodyPr anchor="b"/>
          <a:p>
            <a:r>
              <a:rPr lang="zh-CN" altLang="en-US" dirty="0"/>
              <a:t>左角分析法－示例</a:t>
            </a:r>
            <a:r>
              <a:rPr lang="en-US" altLang="zh-CN"/>
              <a:t>54</a:t>
            </a:r>
            <a:endParaRPr lang="en-US" altLang="zh-CN"/>
          </a:p>
        </p:txBody>
      </p:sp>
      <p:pic>
        <p:nvPicPr>
          <p:cNvPr id="116740" name="图片 116739"/>
          <p:cNvPicPr>
            <a:picLocks noChangeAspect="1"/>
          </p:cNvPicPr>
          <p:nvPr/>
        </p:nvPicPr>
        <p:blipFill>
          <a:blip r:embed="rId1"/>
          <a:stretch>
            <a:fillRect/>
          </a:stretch>
        </p:blipFill>
        <p:spPr>
          <a:xfrm>
            <a:off x="3454400" y="2060575"/>
            <a:ext cx="5594350" cy="4217988"/>
          </a:xfrm>
          <a:prstGeom prst="rect">
            <a:avLst/>
          </a:prstGeom>
          <a:noFill/>
          <a:ln w="9525">
            <a:noFill/>
          </a:ln>
        </p:spPr>
      </p:pic>
      <p:pic>
        <p:nvPicPr>
          <p:cNvPr id="116741" name="图片 11674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b"/>
          <a:p>
            <a:r>
              <a:rPr lang="zh-CN" altLang="en-US" dirty="0"/>
              <a:t>左角分析法－示例</a:t>
            </a:r>
            <a:r>
              <a:rPr lang="en-US" altLang="zh-CN"/>
              <a:t>55</a:t>
            </a:r>
            <a:endParaRPr lang="en-US" altLang="zh-CN"/>
          </a:p>
        </p:txBody>
      </p:sp>
      <p:pic>
        <p:nvPicPr>
          <p:cNvPr id="117764" name="图片 117763"/>
          <p:cNvPicPr>
            <a:picLocks noChangeAspect="1"/>
          </p:cNvPicPr>
          <p:nvPr/>
        </p:nvPicPr>
        <p:blipFill>
          <a:blip r:embed="rId1"/>
          <a:stretch>
            <a:fillRect/>
          </a:stretch>
        </p:blipFill>
        <p:spPr>
          <a:xfrm>
            <a:off x="3478213" y="2133600"/>
            <a:ext cx="5570537" cy="4159250"/>
          </a:xfrm>
          <a:prstGeom prst="rect">
            <a:avLst/>
          </a:prstGeom>
          <a:noFill/>
          <a:ln w="9525">
            <a:noFill/>
          </a:ln>
        </p:spPr>
      </p:pic>
      <p:pic>
        <p:nvPicPr>
          <p:cNvPr id="117765" name="图片 11776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p:txBody>
          <a:bodyPr anchor="b"/>
          <a:p>
            <a:r>
              <a:rPr lang="zh-CN" altLang="en-US" dirty="0"/>
              <a:t>左角分析法－示例</a:t>
            </a:r>
            <a:r>
              <a:rPr lang="en-US" altLang="zh-CN"/>
              <a:t>56</a:t>
            </a:r>
            <a:endParaRPr lang="en-US" altLang="zh-CN"/>
          </a:p>
        </p:txBody>
      </p:sp>
      <p:pic>
        <p:nvPicPr>
          <p:cNvPr id="118788" name="图片 118787"/>
          <p:cNvPicPr>
            <a:picLocks noChangeAspect="1"/>
          </p:cNvPicPr>
          <p:nvPr/>
        </p:nvPicPr>
        <p:blipFill>
          <a:blip r:embed="rId1"/>
          <a:stretch>
            <a:fillRect/>
          </a:stretch>
        </p:blipFill>
        <p:spPr>
          <a:xfrm>
            <a:off x="3592513" y="1989138"/>
            <a:ext cx="5527675" cy="4270375"/>
          </a:xfrm>
          <a:prstGeom prst="rect">
            <a:avLst/>
          </a:prstGeom>
          <a:noFill/>
          <a:ln w="9525">
            <a:noFill/>
          </a:ln>
        </p:spPr>
      </p:pic>
      <p:pic>
        <p:nvPicPr>
          <p:cNvPr id="118789" name="图片 1187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p:txBody>
          <a:bodyPr anchor="b"/>
          <a:p>
            <a:r>
              <a:rPr lang="zh-CN" altLang="en-US" dirty="0"/>
              <a:t>左角分析法－示例</a:t>
            </a:r>
            <a:r>
              <a:rPr lang="en-US" altLang="zh-CN"/>
              <a:t>57</a:t>
            </a:r>
            <a:endParaRPr lang="en-US" altLang="zh-CN"/>
          </a:p>
        </p:txBody>
      </p:sp>
      <p:pic>
        <p:nvPicPr>
          <p:cNvPr id="119812" name="图片 119811"/>
          <p:cNvPicPr>
            <a:picLocks noChangeAspect="1"/>
          </p:cNvPicPr>
          <p:nvPr/>
        </p:nvPicPr>
        <p:blipFill>
          <a:blip r:embed="rId1"/>
          <a:stretch>
            <a:fillRect/>
          </a:stretch>
        </p:blipFill>
        <p:spPr>
          <a:xfrm>
            <a:off x="3343275" y="1989138"/>
            <a:ext cx="5561013" cy="4216400"/>
          </a:xfrm>
          <a:prstGeom prst="rect">
            <a:avLst/>
          </a:prstGeom>
          <a:noFill/>
          <a:ln w="9525">
            <a:noFill/>
          </a:ln>
        </p:spPr>
      </p:pic>
      <p:pic>
        <p:nvPicPr>
          <p:cNvPr id="119813" name="图片 119812"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en-US" altLang="zh-CN"/>
              <a:t>	</a:t>
            </a:r>
            <a:r>
              <a:rPr lang="zh-CN" altLang="en-US"/>
              <a:t>浅层句法分析可以分为两个子任务：</a:t>
            </a:r>
            <a:endParaRPr lang="zh-CN" altLang="en-US"/>
          </a:p>
          <a:p>
            <a:pPr marL="0" indent="0">
              <a:lnSpc>
                <a:spcPct val="200000"/>
              </a:lnSpc>
              <a:buNone/>
            </a:pPr>
            <a:r>
              <a:rPr lang="en-US" altLang="zh-CN"/>
              <a:t>	1</a:t>
            </a:r>
            <a:r>
              <a:rPr lang="zh-CN" altLang="en-US"/>
              <a:t>、语块的识别和分析</a:t>
            </a:r>
            <a:endParaRPr lang="zh-CN" altLang="en-US"/>
          </a:p>
          <a:p>
            <a:pPr marL="0" indent="0">
              <a:lnSpc>
                <a:spcPct val="200000"/>
              </a:lnSpc>
              <a:buNone/>
            </a:pPr>
            <a:r>
              <a:rPr lang="en-US" altLang="zh-CN"/>
              <a:t>	2</a:t>
            </a:r>
            <a:r>
              <a:rPr lang="zh-CN" altLang="en-US"/>
              <a:t>、语块之间的依附关系分析。</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p:txBody>
          <a:bodyPr anchor="b"/>
          <a:p>
            <a:r>
              <a:rPr lang="zh-CN" altLang="en-US" dirty="0"/>
              <a:t>左角分析法－示例</a:t>
            </a:r>
            <a:r>
              <a:rPr lang="en-US" altLang="zh-CN"/>
              <a:t>58</a:t>
            </a:r>
            <a:endParaRPr lang="en-US" altLang="zh-CN"/>
          </a:p>
        </p:txBody>
      </p:sp>
      <p:pic>
        <p:nvPicPr>
          <p:cNvPr id="120836" name="图片 120835"/>
          <p:cNvPicPr>
            <a:picLocks noChangeAspect="1"/>
          </p:cNvPicPr>
          <p:nvPr/>
        </p:nvPicPr>
        <p:blipFill>
          <a:blip r:embed="rId1"/>
          <a:stretch>
            <a:fillRect/>
          </a:stretch>
        </p:blipFill>
        <p:spPr>
          <a:xfrm>
            <a:off x="3597275" y="2060575"/>
            <a:ext cx="5594350" cy="4183063"/>
          </a:xfrm>
          <a:prstGeom prst="rect">
            <a:avLst/>
          </a:prstGeom>
          <a:noFill/>
          <a:ln w="9525">
            <a:noFill/>
          </a:ln>
        </p:spPr>
      </p:pic>
      <p:pic>
        <p:nvPicPr>
          <p:cNvPr id="120837" name="图片 120836"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b"/>
          <a:p>
            <a:r>
              <a:rPr lang="zh-CN" altLang="en-US" dirty="0"/>
              <a:t>左角分析法－示例</a:t>
            </a:r>
            <a:r>
              <a:rPr lang="en-US" altLang="zh-CN"/>
              <a:t>59</a:t>
            </a:r>
            <a:endParaRPr lang="en-US" altLang="zh-CN"/>
          </a:p>
        </p:txBody>
      </p:sp>
      <p:pic>
        <p:nvPicPr>
          <p:cNvPr id="121860" name="图片 121859"/>
          <p:cNvPicPr>
            <a:picLocks noChangeAspect="1"/>
          </p:cNvPicPr>
          <p:nvPr/>
        </p:nvPicPr>
        <p:blipFill>
          <a:blip r:embed="rId1"/>
          <a:stretch>
            <a:fillRect/>
          </a:stretch>
        </p:blipFill>
        <p:spPr>
          <a:xfrm>
            <a:off x="3359150" y="1989138"/>
            <a:ext cx="5451475" cy="4243387"/>
          </a:xfrm>
          <a:prstGeom prst="rect">
            <a:avLst/>
          </a:prstGeom>
          <a:noFill/>
          <a:ln w="9525">
            <a:noFill/>
          </a:ln>
        </p:spPr>
      </p:pic>
      <p:pic>
        <p:nvPicPr>
          <p:cNvPr id="121861" name="图片 121860"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p:txBody>
          <a:bodyPr anchor="b"/>
          <a:p>
            <a:r>
              <a:rPr lang="zh-CN" altLang="en-US" dirty="0"/>
              <a:t>左角分析法－示例</a:t>
            </a:r>
            <a:r>
              <a:rPr lang="en-US" altLang="zh-CN"/>
              <a:t>60</a:t>
            </a:r>
            <a:endParaRPr lang="en-US" altLang="zh-CN"/>
          </a:p>
        </p:txBody>
      </p:sp>
      <p:pic>
        <p:nvPicPr>
          <p:cNvPr id="122884" name="图片 122883"/>
          <p:cNvPicPr>
            <a:picLocks noChangeAspect="1"/>
          </p:cNvPicPr>
          <p:nvPr/>
        </p:nvPicPr>
        <p:blipFill>
          <a:blip r:embed="rId1"/>
          <a:stretch>
            <a:fillRect/>
          </a:stretch>
        </p:blipFill>
        <p:spPr>
          <a:xfrm>
            <a:off x="3535363" y="1989138"/>
            <a:ext cx="5368925" cy="4237037"/>
          </a:xfrm>
          <a:prstGeom prst="rect">
            <a:avLst/>
          </a:prstGeom>
          <a:noFill/>
          <a:ln w="9525">
            <a:noFill/>
          </a:ln>
        </p:spPr>
      </p:pic>
      <p:pic>
        <p:nvPicPr>
          <p:cNvPr id="122885" name="图片 122884" descr="捕获"/>
          <p:cNvPicPr>
            <a:picLocks noChangeAspect="1"/>
          </p:cNvPicPr>
          <p:nvPr/>
        </p:nvPicPr>
        <p:blipFill>
          <a:blip r:embed="rId2"/>
          <a:stretch>
            <a:fillRect/>
          </a:stretch>
        </p:blipFill>
        <p:spPr>
          <a:xfrm>
            <a:off x="9048750"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p:txBody>
          <a:bodyPr anchor="b"/>
          <a:p>
            <a:r>
              <a:rPr lang="zh-CN" altLang="en-US" dirty="0"/>
              <a:t>左角分析法－示例</a:t>
            </a:r>
            <a:r>
              <a:rPr lang="en-US" altLang="zh-CN"/>
              <a:t>61</a:t>
            </a:r>
            <a:endParaRPr lang="en-US" altLang="zh-CN"/>
          </a:p>
        </p:txBody>
      </p:sp>
      <p:pic>
        <p:nvPicPr>
          <p:cNvPr id="123908" name="图片 123907"/>
          <p:cNvPicPr>
            <a:picLocks noChangeAspect="1"/>
          </p:cNvPicPr>
          <p:nvPr/>
        </p:nvPicPr>
        <p:blipFill>
          <a:blip r:embed="rId1"/>
          <a:stretch>
            <a:fillRect/>
          </a:stretch>
        </p:blipFill>
        <p:spPr>
          <a:xfrm>
            <a:off x="3433763" y="2060575"/>
            <a:ext cx="5470525" cy="4184650"/>
          </a:xfrm>
          <a:prstGeom prst="rect">
            <a:avLst/>
          </a:prstGeom>
          <a:noFill/>
          <a:ln w="9525">
            <a:noFill/>
          </a:ln>
        </p:spPr>
      </p:pic>
      <p:pic>
        <p:nvPicPr>
          <p:cNvPr id="123909" name="图片 123908"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四、动态规划剖析方法</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t>CKY</a:t>
            </a:r>
            <a:r>
              <a:rPr lang="zh-CN" altLang="en-US"/>
              <a:t>算法</a:t>
            </a:r>
            <a:endParaRPr lang="zh-CN" altLang="en-US"/>
          </a:p>
          <a:p>
            <a:pPr>
              <a:lnSpc>
                <a:spcPct val="190000"/>
              </a:lnSpc>
            </a:pPr>
            <a:r>
              <a:rPr lang="en-US" altLang="zh-CN"/>
              <a:t>Earley</a:t>
            </a:r>
            <a:r>
              <a:rPr lang="zh-CN" altLang="en-US"/>
              <a:t>算法</a:t>
            </a:r>
            <a:endParaRPr lang="zh-CN" altLang="en-US"/>
          </a:p>
          <a:p>
            <a:pPr>
              <a:lnSpc>
                <a:spcPct val="190000"/>
              </a:lnSpc>
            </a:pPr>
            <a:r>
              <a:rPr lang="zh-CN" altLang="en-US"/>
              <a:t>线图分析法</a:t>
            </a:r>
            <a:endParaRPr lang="zh-CN" altLang="en-US"/>
          </a:p>
          <a:p>
            <a:pPr>
              <a:lnSpc>
                <a:spcPct val="110000"/>
              </a:lnSpc>
            </a:pP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算法－概述</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en-US" altLang="zh-CN" sz="2800" dirty="0"/>
              <a:t>CK</a:t>
            </a:r>
            <a:r>
              <a:rPr lang="en-US" altLang="zh-CN" dirty="0">
                <a:sym typeface="+mn-ea"/>
              </a:rPr>
              <a:t>Y</a:t>
            </a:r>
            <a:r>
              <a:rPr lang="zh-CN" altLang="en-US" sz="2800" dirty="0"/>
              <a:t>算法：</a:t>
            </a:r>
            <a:r>
              <a:rPr lang="en-US" altLang="zh-CN" sz="2800" err="1"/>
              <a:t>Cocke-Kasami</a:t>
            </a:r>
            <a:r>
              <a:rPr lang="en-US" altLang="zh-CN" err="1">
                <a:sym typeface="+mn-ea"/>
              </a:rPr>
              <a:t>-Younger</a:t>
            </a:r>
            <a:r>
              <a:rPr lang="zh-CN" altLang="en-US" sz="2800" dirty="0"/>
              <a:t>算法</a:t>
            </a:r>
            <a:endParaRPr lang="zh-CN" altLang="en-US" sz="2800" dirty="0"/>
          </a:p>
          <a:p>
            <a:pPr>
              <a:lnSpc>
                <a:spcPct val="120000"/>
              </a:lnSpc>
            </a:pPr>
            <a:r>
              <a:rPr lang="en-US" altLang="zh-CN" sz="2800" dirty="0"/>
              <a:t>CK</a:t>
            </a:r>
            <a:r>
              <a:rPr lang="en-US" altLang="zh-CN" dirty="0">
                <a:sym typeface="+mn-ea"/>
              </a:rPr>
              <a:t>Y</a:t>
            </a:r>
            <a:r>
              <a:rPr lang="zh-CN" altLang="en-US" sz="2800" dirty="0"/>
              <a:t>算法是一种并行算法，不需要回溯；</a:t>
            </a:r>
            <a:endParaRPr lang="zh-CN" altLang="en-US" sz="2800" dirty="0"/>
          </a:p>
          <a:p>
            <a:pPr>
              <a:lnSpc>
                <a:spcPct val="120000"/>
              </a:lnSpc>
            </a:pPr>
            <a:r>
              <a:rPr lang="en-US" altLang="zh-CN" sz="2800" dirty="0"/>
              <a:t>CK</a:t>
            </a:r>
            <a:r>
              <a:rPr lang="en-US" altLang="zh-CN" dirty="0">
                <a:sym typeface="+mn-ea"/>
              </a:rPr>
              <a:t>Y</a:t>
            </a:r>
            <a:r>
              <a:rPr lang="zh-CN" altLang="en-US" sz="2800" dirty="0"/>
              <a:t>算法建立在</a:t>
            </a:r>
            <a:r>
              <a:rPr lang="en-US" altLang="zh-CN" sz="2800" dirty="0"/>
              <a:t>Chomsky</a:t>
            </a:r>
            <a:r>
              <a:rPr lang="zh-CN" altLang="en-US" sz="2800" dirty="0"/>
              <a:t>范式的基础上</a:t>
            </a:r>
            <a:endParaRPr lang="zh-CN" altLang="en-US" sz="2800" dirty="0"/>
          </a:p>
          <a:p>
            <a:pPr lvl="1">
              <a:lnSpc>
                <a:spcPct val="120000"/>
              </a:lnSpc>
            </a:pPr>
            <a:r>
              <a:rPr lang="en-US" altLang="zh-CN" sz="2400" dirty="0"/>
              <a:t>Chomsky</a:t>
            </a:r>
            <a:r>
              <a:rPr lang="zh-CN" altLang="en-US" sz="2400" dirty="0"/>
              <a:t>范式的规则只有两种形式：</a:t>
            </a:r>
            <a:r>
              <a:rPr lang="en-US" altLang="zh-CN" sz="2400"/>
              <a:t>A</a:t>
            </a:r>
            <a:r>
              <a:rPr lang="en-US" altLang="zh-CN" sz="2400">
                <a:latin typeface="Arial" panose="020B0604020202020204" pitchFamily="34" charset="0"/>
                <a:cs typeface="Arial" panose="020B0604020202020204" pitchFamily="34" charset="0"/>
              </a:rPr>
              <a:t>→</a:t>
            </a:r>
            <a:r>
              <a:rPr lang="en-US" altLang="zh-CN" sz="2400" err="1"/>
              <a:t>BC A</a:t>
            </a:r>
            <a:r>
              <a:rPr lang="en-US" altLang="zh-CN" sz="2400" err="1">
                <a:latin typeface="Arial" panose="020B0604020202020204" pitchFamily="34" charset="0"/>
                <a:cs typeface="Arial" panose="020B0604020202020204" pitchFamily="34" charset="0"/>
              </a:rPr>
              <a:t>→</a:t>
            </a:r>
            <a:r>
              <a:rPr lang="en-US" altLang="zh-CN" sz="2400" err="1"/>
              <a:t>x</a:t>
            </a:r>
            <a:r>
              <a:rPr lang="zh-CN" altLang="en-US" sz="2400" dirty="0"/>
              <a:t>这里</a:t>
            </a:r>
            <a:r>
              <a:rPr lang="en-US" altLang="zh-CN" sz="2400" dirty="0"/>
              <a:t>A,B,C</a:t>
            </a:r>
            <a:r>
              <a:rPr lang="zh-CN" altLang="en-US" sz="2400" dirty="0"/>
              <a:t>是非终结符，</a:t>
            </a:r>
            <a:r>
              <a:rPr lang="en-US" altLang="zh-CN" sz="2400" dirty="0"/>
              <a:t>x</a:t>
            </a:r>
            <a:r>
              <a:rPr lang="zh-CN" altLang="en-US" sz="2400" dirty="0"/>
              <a:t>是终结符</a:t>
            </a:r>
            <a:endParaRPr lang="zh-CN" altLang="en-US" sz="2400" dirty="0"/>
          </a:p>
          <a:p>
            <a:pPr lvl="1">
              <a:lnSpc>
                <a:spcPct val="120000"/>
              </a:lnSpc>
            </a:pPr>
            <a:r>
              <a:rPr lang="zh-CN" altLang="en-US" sz="2400" dirty="0"/>
              <a:t>由于后一种形式实际上就是词典信息，在句法分析之前已经进行了替换，所以在分析中我们只考虑形如</a:t>
            </a:r>
            <a:r>
              <a:rPr lang="en-US" altLang="zh-CN" sz="2400"/>
              <a:t>A</a:t>
            </a:r>
            <a:r>
              <a:rPr lang="en-US" altLang="zh-CN" sz="2400">
                <a:latin typeface="Arial" panose="020B0604020202020204" pitchFamily="34" charset="0"/>
                <a:cs typeface="Arial" panose="020B0604020202020204" pitchFamily="34" charset="0"/>
              </a:rPr>
              <a:t>→</a:t>
            </a:r>
            <a:r>
              <a:rPr lang="en-US" altLang="zh-CN" sz="2400" dirty="0"/>
              <a:t>BC</a:t>
            </a:r>
            <a:r>
              <a:rPr lang="zh-CN" altLang="en-US" sz="2400" dirty="0"/>
              <a:t>形式的规则</a:t>
            </a:r>
            <a:endParaRPr lang="zh-CN" altLang="en-US" sz="2400" dirty="0"/>
          </a:p>
          <a:p>
            <a:pPr lvl="1">
              <a:lnSpc>
                <a:spcPct val="120000"/>
              </a:lnSpc>
            </a:pPr>
            <a:r>
              <a:rPr lang="zh-CN" altLang="en-US" sz="2400" dirty="0"/>
              <a:t>由于任何一个上下文无关语法都可以转化成符合</a:t>
            </a:r>
            <a:r>
              <a:rPr lang="en-US" altLang="zh-CN" sz="2400" dirty="0"/>
              <a:t>Chomsky</a:t>
            </a:r>
            <a:r>
              <a:rPr lang="zh-CN" altLang="en-US" sz="2400" dirty="0"/>
              <a:t>范式的语法，因此</a:t>
            </a:r>
            <a:r>
              <a:rPr lang="en-US" altLang="zh-CN" sz="2400" dirty="0"/>
              <a:t>CYK</a:t>
            </a:r>
            <a:r>
              <a:rPr lang="zh-CN" altLang="en-US" sz="2400" dirty="0"/>
              <a:t>算法可以应用于任何一个上下文无关语法</a:t>
            </a: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xfrm>
            <a:off x="838200" y="307975"/>
            <a:ext cx="10515600" cy="996950"/>
          </a:xfrm>
        </p:spPr>
        <p:txBody>
          <a:bodyPr anchor="b"/>
          <a:p>
            <a:r>
              <a:rPr lang="en-US" altLang="zh-CN" dirty="0">
                <a:latin typeface="+mj-ea"/>
                <a:cs typeface="+mj-ea"/>
              </a:rPr>
              <a:t>CKY</a:t>
            </a:r>
            <a:r>
              <a:rPr lang="zh-CN" altLang="en-US" dirty="0">
                <a:latin typeface="+mj-ea"/>
                <a:cs typeface="+mj-ea"/>
              </a:rPr>
              <a:t>算法之</a:t>
            </a:r>
            <a:r>
              <a:rPr lang="en-US" altLang="zh-CN" dirty="0">
                <a:latin typeface="+mj-ea"/>
                <a:cs typeface="+mj-ea"/>
              </a:rPr>
              <a:t>Chomsky</a:t>
            </a:r>
            <a:r>
              <a:rPr lang="zh-CN" altLang="en-US" dirty="0">
                <a:latin typeface="+mj-ea"/>
                <a:cs typeface="+mj-ea"/>
              </a:rPr>
              <a:t>范式</a:t>
            </a:r>
            <a:endParaRPr lang="zh-CN" altLang="en-US" dirty="0">
              <a:latin typeface="+mj-ea"/>
              <a:cs typeface="+mj-ea"/>
            </a:endParaRPr>
          </a:p>
        </p:txBody>
      </p:sp>
      <p:sp>
        <p:nvSpPr>
          <p:cNvPr id="137219" name="文本占位符 137218"/>
          <p:cNvSpPr>
            <a:spLocks noGrp="1"/>
          </p:cNvSpPr>
          <p:nvPr>
            <p:ph type="body" idx="1"/>
          </p:nvPr>
        </p:nvSpPr>
        <p:spPr>
          <a:xfrm>
            <a:off x="838200" y="1484630"/>
            <a:ext cx="10515600" cy="4692650"/>
          </a:xfrm>
        </p:spPr>
        <p:txBody>
          <a:bodyPr>
            <a:normAutofit lnSpcReduction="10000"/>
          </a:bodyPr>
          <a:p>
            <a:pPr>
              <a:lnSpc>
                <a:spcPct val="120000"/>
              </a:lnSpc>
            </a:pPr>
            <a:r>
              <a:rPr lang="zh-CN" altLang="en-US" sz="2400" err="1">
                <a:solidFill>
                  <a:srgbClr val="000000"/>
                </a:solidFill>
                <a:latin typeface="Times New Roman" panose="02020603050405020304" pitchFamily="18" charset="0"/>
                <a:sym typeface="+mn-ea"/>
              </a:rPr>
              <a:t>假设文法</a:t>
            </a:r>
            <a:r>
              <a:rPr lang="zh-CN" altLang="en-US" sz="2400">
                <a:latin typeface="Times New Roman" panose="02020603050405020304" pitchFamily="18" charset="0"/>
                <a:sym typeface="+mn-ea"/>
              </a:rPr>
              <a:t> </a:t>
            </a:r>
            <a:r>
              <a:rPr lang="en-US" altLang="zh-CN" sz="2400" b="1">
                <a:solidFill>
                  <a:srgbClr val="000000"/>
                </a:solidFill>
                <a:latin typeface="Times New Roman" panose="02020603050405020304" pitchFamily="18" charset="0"/>
                <a:sym typeface="+mn-ea"/>
              </a:rPr>
              <a:t>G(</a:t>
            </a:r>
            <a:r>
              <a:rPr lang="en-US" altLang="zh-CN" sz="2400" b="1" i="1">
                <a:solidFill>
                  <a:srgbClr val="000000"/>
                </a:solidFill>
                <a:latin typeface="Times New Roman" panose="02020603050405020304" pitchFamily="18" charset="0"/>
                <a:sym typeface="+mn-ea"/>
              </a:rPr>
              <a:t>S</a:t>
            </a:r>
            <a:r>
              <a:rPr lang="en-US" altLang="zh-CN" sz="2400" b="1">
                <a:solidFill>
                  <a:srgbClr val="000000"/>
                </a:solidFill>
                <a:latin typeface="Times New Roman" panose="02020603050405020304" pitchFamily="18" charset="0"/>
                <a:sym typeface="+mn-ea"/>
              </a:rPr>
              <a:t>)</a:t>
            </a:r>
            <a:r>
              <a:rPr lang="en-US" altLang="zh-CN" sz="2400">
                <a:latin typeface="Times New Roman" panose="02020603050405020304" pitchFamily="18" charset="0"/>
                <a:sym typeface="+mn-ea"/>
              </a:rPr>
              <a:t> </a:t>
            </a:r>
            <a:r>
              <a:rPr lang="zh-CN" altLang="en-US" sz="2400" err="1">
                <a:solidFill>
                  <a:srgbClr val="000000"/>
                </a:solidFill>
                <a:latin typeface="Times New Roman" panose="02020603050405020304" pitchFamily="18" charset="0"/>
                <a:sym typeface="+mn-ea"/>
              </a:rPr>
              <a:t>的规则只有两种形式</a:t>
            </a:r>
            <a:endParaRPr kumimoji="0" lang="en-US" altLang="zh-CN" sz="2400"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L="0" indent="0">
              <a:lnSpc>
                <a:spcPct val="120000"/>
              </a:lnSpc>
              <a:buNone/>
            </a:pPr>
            <a:endParaRPr lang="zh-CN" altLang="en-US"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
        <p:nvSpPr>
          <p:cNvPr id="12" name="TextBox 1"/>
          <p:cNvSpPr txBox="1"/>
          <p:nvPr/>
        </p:nvSpPr>
        <p:spPr>
          <a:xfrm>
            <a:off x="2773045" y="2443480"/>
            <a:ext cx="1765300" cy="558800"/>
          </a:xfrm>
          <a:prstGeom prst="rect">
            <a:avLst/>
          </a:prstGeom>
          <a:noFill/>
        </p:spPr>
        <p:txBody>
          <a:bodyPr wrap="none" lIns="0" tIns="0" rIns="0" rtlCol="0">
            <a:spAutoFit/>
          </a:bodyPr>
          <a:p>
            <a:pPr marR="0" defTabSz="914400" fontAlgn="auto">
              <a:lnSpc>
                <a:spcPts val="44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endParaRPr kumimoji="0" lang="en-US" altLang="zh-CN" sz="364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1" name="TextBox 1"/>
          <p:cNvSpPr txBox="1"/>
          <p:nvPr/>
        </p:nvSpPr>
        <p:spPr>
          <a:xfrm>
            <a:off x="5269865" y="2443480"/>
            <a:ext cx="1422400" cy="635000"/>
          </a:xfrm>
          <a:prstGeom prst="rect">
            <a:avLst/>
          </a:prstGeom>
          <a:noFill/>
        </p:spPr>
        <p:txBody>
          <a:bodyPr wrap="none" lIns="0" tIns="0" rIns="0" rtlCol="0">
            <a:spAutoFit/>
          </a:bodyPr>
          <a:p>
            <a:pPr marR="0" defTabSz="914400" fontAlgn="auto">
              <a:lnSpc>
                <a:spcPts val="5000"/>
              </a:lnSpc>
              <a:spcBef>
                <a:spcPts val="0"/>
              </a:spcBef>
              <a:spcAft>
                <a:spcPts val="0"/>
              </a:spcAft>
              <a:buClrTx/>
              <a:buSzTx/>
              <a:buFontTx/>
              <a:buNone/>
              <a:defRPr/>
            </a:pP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64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64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T</a:t>
            </a:r>
            <a:endParaRPr kumimoji="0" lang="en-US" altLang="zh-CN" sz="213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3" name="TextBox 1"/>
          <p:cNvSpPr txBox="1"/>
          <p:nvPr/>
        </p:nvSpPr>
        <p:spPr>
          <a:xfrm>
            <a:off x="1130300" y="3178175"/>
            <a:ext cx="8942070" cy="2635885"/>
          </a:xfrm>
          <a:prstGeom prst="rect">
            <a:avLst/>
          </a:prstGeom>
          <a:noFill/>
        </p:spPr>
        <p:txBody>
          <a:bodyPr wrap="square" lIns="0" tIns="0" rIns="0" rtlCol="0">
            <a:spAutoFit/>
          </a:bodyPr>
          <a:p>
            <a:pPr marR="0" defTabSz="914400" fontAlgn="auto">
              <a:lnSpc>
                <a:spcPts val="52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BC</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B</a:t>
            </a:r>
            <a:r>
              <a:rPr kumimoji="0" lang="en-US" altLang="zh-CN" sz="3775"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C</a:t>
            </a:r>
            <a:r>
              <a:rPr kumimoji="0" lang="en-US" altLang="zh-CN" sz="3775" kern="1200" cap="none" spc="0" normalizeH="0" baseline="0" noProof="0" dirty="0" smtClean="0">
                <a:solidFill>
                  <a:srgbClr val="000000"/>
                </a:solidFill>
                <a:latin typeface="Symbol" panose="05050102010706020507" pitchFamily="18" charset="0"/>
                <a:ea typeface="+mn-ea"/>
                <a:cs typeface="Symbol" panose="05050102010706020507" pitchFamily="18" charset="0"/>
              </a:rPr>
              <a:t></a:t>
            </a:r>
            <a:r>
              <a:rPr kumimoji="0" lang="en-US" altLang="zh-CN" sz="3775"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V</a:t>
            </a:r>
            <a:r>
              <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rPr>
              <a:t>N</a:t>
            </a:r>
            <a:endParaRPr kumimoji="0" lang="en-US" altLang="zh-CN" sz="2200" i="1" kern="1200" cap="none" spc="0" normalizeH="0" baseline="0" noProof="0" dirty="0" smtClean="0">
              <a:solidFill>
                <a:srgbClr val="000000"/>
              </a:solidFill>
              <a:latin typeface="Times New Roman" panose="02020603050405020304" pitchFamily="18" charset="0"/>
              <a:ea typeface="+mn-ea"/>
              <a:cs typeface="Times New Roman" panose="02020603050405020304" pitchFamily="18" charset="0"/>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fontAlgn="auto">
              <a:lnSpc>
                <a:spcPts val="4300"/>
              </a:lnSpc>
              <a:spcBef>
                <a:spcPts val="0"/>
              </a:spcBef>
              <a:spcAft>
                <a:spcPts val="0"/>
              </a:spcAft>
              <a:buClrTx/>
              <a:buSzTx/>
              <a:buFontTx/>
              <a:buNone/>
              <a:tabLst>
                <a:tab pos="812800" algn="l"/>
                <a:tab pos="1562100" algn="l"/>
              </a:tabLst>
              <a:defRPr/>
            </a:pPr>
            <a:r>
              <a:rPr kumimoji="0" lang="en-US" altLang="zh-CN" kern="1200" cap="none" spc="0" normalizeH="0" baseline="0" noProof="0" dirty="0" smtClean="0">
                <a:latin typeface="+mn-lt"/>
                <a:ea typeface="+mn-ea"/>
                <a:cs typeface="+mn-cs"/>
              </a:rPr>
              <a:t>	</a:t>
            </a:r>
            <a:r>
              <a:rPr kumimoji="0" lang="en-US" altLang="zh-CN" sz="2800" kern="1200" cap="none" spc="0" normalizeH="0" baseline="0" noProof="0" dirty="0" smtClean="0">
                <a:solidFill>
                  <a:srgbClr val="000000"/>
                </a:solidFill>
                <a:latin typeface="+mn-ea"/>
                <a:cs typeface="+mn-ea"/>
              </a:rPr>
              <a:t>可以通过范式化处理，使</a:t>
            </a:r>
            <a:r>
              <a:rPr kumimoji="0" lang="en-US" altLang="zh-CN" sz="2800" b="1" kern="1200" cap="none" spc="0" normalizeH="0" baseline="0" noProof="0" dirty="0" smtClean="0">
                <a:solidFill>
                  <a:srgbClr val="000000"/>
                </a:solidFill>
                <a:latin typeface="+mn-ea"/>
                <a:cs typeface="+mn-ea"/>
              </a:rPr>
              <a:t>CFG</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规则满足上述形式。这种假设的文法形式称为</a:t>
            </a:r>
            <a:r>
              <a:rPr kumimoji="0" lang="zh-CN" altLang="en-US" sz="2800" kern="1200" cap="none" spc="0" normalizeH="0" baseline="0" noProof="0" dirty="0" smtClean="0">
                <a:solidFill>
                  <a:srgbClr val="000000"/>
                </a:solidFill>
                <a:latin typeface="+mn-ea"/>
                <a:cs typeface="+mn-ea"/>
              </a:rPr>
              <a:t>乔姆斯基范式</a:t>
            </a:r>
            <a:endParaRPr kumimoji="0" lang="en-US" altLang="zh-CN" sz="2800" kern="1200" cap="none" spc="0" normalizeH="0" baseline="0" noProof="0" dirty="0" smtClean="0">
              <a:solidFill>
                <a:srgbClr val="000000"/>
              </a:solidFill>
              <a:latin typeface="+mn-ea"/>
              <a:cs typeface="+mn-ea"/>
            </a:endParaRPr>
          </a:p>
          <a:p>
            <a:pPr marR="0" defTabSz="914400" fontAlgn="auto">
              <a:lnSpc>
                <a:spcPts val="1000"/>
              </a:lnSpc>
              <a:spcBef>
                <a:spcPts val="0"/>
              </a:spcBef>
              <a:spcAft>
                <a:spcPts val="0"/>
              </a:spcAft>
              <a:buClrTx/>
              <a:buSzTx/>
              <a:buFontTx/>
              <a:buNone/>
              <a:defRPr/>
            </a:pPr>
            <a:endParaRPr kumimoji="0" lang="en-US" altLang="zh-CN" sz="2800" kern="1200" cap="none" spc="0" normalizeH="0" baseline="0" noProof="0" dirty="0" smtClean="0">
              <a:latin typeface="+mn-ea"/>
              <a:cs typeface="+mn-ea"/>
            </a:endParaRPr>
          </a:p>
          <a:p>
            <a:pPr marR="0" defTabSz="914400" fontAlgn="auto">
              <a:lnSpc>
                <a:spcPts val="3400"/>
              </a:lnSpc>
              <a:spcBef>
                <a:spcPts val="0"/>
              </a:spcBef>
              <a:spcAft>
                <a:spcPts val="0"/>
              </a:spcAft>
              <a:buClrTx/>
              <a:buSzTx/>
              <a:buFontTx/>
              <a:buNone/>
              <a:tabLst>
                <a:tab pos="812800" algn="l"/>
                <a:tab pos="1562100" algn="l"/>
              </a:tabLst>
              <a:defRPr/>
            </a:pPr>
            <a:r>
              <a:rPr kumimoji="0" lang="en-US" altLang="zh-CN" sz="2800" kern="1200" cap="none" spc="0" normalizeH="0" baseline="0" noProof="0" dirty="0" smtClean="0">
                <a:solidFill>
                  <a:srgbClr val="000000"/>
                </a:solidFill>
                <a:latin typeface="+mn-ea"/>
                <a:cs typeface="+mn-ea"/>
              </a:rPr>
              <a:t>(Chomsky</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Normal</a:t>
            </a:r>
            <a:r>
              <a:rPr kumimoji="0" lang="en-US" altLang="zh-CN" sz="2800" kern="1200" cap="none" spc="0" normalizeH="0" baseline="0" noProof="0" dirty="0" smtClean="0">
                <a:latin typeface="+mn-ea"/>
                <a:cs typeface="+mn-ea"/>
              </a:rPr>
              <a:t> </a:t>
            </a:r>
            <a:r>
              <a:rPr kumimoji="0" lang="en-US" altLang="zh-CN" sz="2800" kern="1200" cap="none" spc="0" normalizeH="0" baseline="0" noProof="0" dirty="0" smtClean="0">
                <a:solidFill>
                  <a:srgbClr val="000000"/>
                </a:solidFill>
                <a:latin typeface="+mn-ea"/>
                <a:cs typeface="+mn-ea"/>
              </a:rPr>
              <a:t>Form)。</a:t>
            </a:r>
            <a:endParaRPr kumimoji="0" lang="en-US" altLang="zh-CN" sz="2800" kern="1200" cap="none" spc="0" normalizeH="0" baseline="0" noProof="0" dirty="0" smtClean="0">
              <a:solidFill>
                <a:srgbClr val="000000"/>
              </a:solidFill>
              <a:latin typeface="+mn-ea"/>
              <a:cs typeface="+mn-e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a:xfrm>
            <a:off x="838200" y="365125"/>
            <a:ext cx="10515600" cy="929640"/>
          </a:xfrm>
        </p:spPr>
        <p:txBody>
          <a:bodyPr anchor="b"/>
          <a:p>
            <a:r>
              <a:rPr lang="en-US" altLang="zh-CN" dirty="0"/>
              <a:t>CK</a:t>
            </a:r>
            <a:r>
              <a:rPr lang="en-US" altLang="zh-CN" dirty="0">
                <a:sym typeface="+mn-ea"/>
              </a:rPr>
              <a:t>Y</a:t>
            </a:r>
            <a:r>
              <a:rPr lang="zh-CN" altLang="en-US" dirty="0"/>
              <a:t>算法－数据结构</a:t>
            </a:r>
            <a:r>
              <a:rPr lang="en-US" altLang="zh-CN"/>
              <a:t>1</a:t>
            </a:r>
            <a:endParaRPr lang="en-US" altLang="zh-CN"/>
          </a:p>
        </p:txBody>
      </p:sp>
      <p:pic>
        <p:nvPicPr>
          <p:cNvPr id="138244" name="图片 138243"/>
          <p:cNvPicPr>
            <a:picLocks noChangeAspect="1"/>
          </p:cNvPicPr>
          <p:nvPr/>
        </p:nvPicPr>
        <p:blipFill>
          <a:blip r:embed="rId1"/>
          <a:stretch>
            <a:fillRect/>
          </a:stretch>
        </p:blipFill>
        <p:spPr>
          <a:xfrm>
            <a:off x="2495550" y="1967865"/>
            <a:ext cx="6972300" cy="4053840"/>
          </a:xfrm>
          <a:prstGeom prst="rect">
            <a:avLst/>
          </a:prstGeom>
          <a:noFill/>
          <a:ln w="9525">
            <a:noFill/>
          </a:ln>
        </p:spPr>
      </p:pic>
      <p:pic>
        <p:nvPicPr>
          <p:cNvPr id="138245" name="图片 138244" descr="捕获"/>
          <p:cNvPicPr>
            <a:picLocks noChangeAspect="1"/>
          </p:cNvPicPr>
          <p:nvPr/>
        </p:nvPicPr>
        <p:blipFill>
          <a:blip r:embed="rId2"/>
          <a:stretch>
            <a:fillRect/>
          </a:stretch>
        </p:blipFill>
        <p:spPr>
          <a:xfrm>
            <a:off x="8975725" y="404813"/>
            <a:ext cx="1209675" cy="2085975"/>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138246" name="墨迹 138245"/>
              <p14:cNvContentPartPr/>
              <p14:nvPr/>
            </p14:nvContentPartPr>
            <p14:xfrm>
              <a:off x="6926263" y="4446588"/>
              <a:ext cx="590550" cy="519112"/>
            </p14:xfrm>
          </p:contentPart>
        </mc:Choice>
        <mc:Fallback xmlns="">
          <p:pic>
            <p:nvPicPr>
              <p:cNvPr id="138246" name="墨迹 138245"/>
            </p:nvPicPr>
            <p:blipFill>
              <a:blip r:embed="rId4"/>
            </p:blipFill>
            <p:spPr>
              <a:xfrm>
                <a:off x="6926263" y="4446588"/>
                <a:ext cx="590550" cy="51911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8247" name="墨迹 138246"/>
              <p14:cNvContentPartPr/>
              <p14:nvPr/>
            </p14:nvContentPartPr>
            <p14:xfrm>
              <a:off x="4738688" y="4438650"/>
              <a:ext cx="696912" cy="428625"/>
            </p14:xfrm>
          </p:contentPart>
        </mc:Choice>
        <mc:Fallback xmlns="">
          <p:pic>
            <p:nvPicPr>
              <p:cNvPr id="138247" name="墨迹 138246"/>
            </p:nvPicPr>
            <p:blipFill>
              <a:blip r:embed="rId6"/>
            </p:blipFill>
            <p:spPr>
              <a:xfrm>
                <a:off x="4738688" y="4438650"/>
                <a:ext cx="696912" cy="428625"/>
              </a:xfrm>
              <a:prstGeom prst="rect"/>
            </p:spPr>
          </p:pic>
        </mc:Fallback>
      </mc:AlternateContent>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p:txBody>
          <a:bodyPr anchor="b"/>
          <a:p>
            <a:r>
              <a:rPr lang="en-US" altLang="zh-CN" dirty="0"/>
              <a:t>CK</a:t>
            </a:r>
            <a:r>
              <a:rPr lang="en-US" altLang="zh-CN" dirty="0">
                <a:sym typeface="+mn-ea"/>
              </a:rPr>
              <a:t>Y</a:t>
            </a:r>
            <a:r>
              <a:rPr lang="zh-CN" altLang="en-US" dirty="0"/>
              <a:t>算法－数据结构</a:t>
            </a:r>
            <a:endParaRPr lang="en-US" altLang="zh-CN"/>
          </a:p>
        </p:txBody>
      </p:sp>
      <p:sp>
        <p:nvSpPr>
          <p:cNvPr id="139267" name="文本占位符 139266"/>
          <p:cNvSpPr>
            <a:spLocks noGrp="1"/>
          </p:cNvSpPr>
          <p:nvPr>
            <p:ph type="body" idx="1"/>
          </p:nvPr>
        </p:nvSpPr>
        <p:spPr/>
        <p:txBody>
          <a:bodyPr/>
          <a:p>
            <a:pPr>
              <a:lnSpc>
                <a:spcPct val="130000"/>
              </a:lnSpc>
            </a:pPr>
            <a:r>
              <a:rPr lang="zh-CN" altLang="en-US" sz="2800" dirty="0">
                <a:latin typeface="+mn-ea"/>
                <a:cs typeface="+mn-ea"/>
              </a:rPr>
              <a:t>一个二维矩阵：</a:t>
            </a:r>
            <a:r>
              <a:rPr lang="en-US" altLang="zh-CN" sz="2800" err="1">
                <a:latin typeface="+mn-ea"/>
                <a:cs typeface="+mn-ea"/>
              </a:rPr>
              <a:t>{ P(i</a:t>
            </a:r>
            <a:r>
              <a:rPr lang="en-US" altLang="zh-CN" sz="2800">
                <a:latin typeface="+mn-ea"/>
                <a:cs typeface="+mn-ea"/>
              </a:rPr>
              <a:t> , j) }</a:t>
            </a:r>
            <a:endParaRPr lang="en-US" altLang="zh-CN" sz="2800">
              <a:latin typeface="+mn-ea"/>
              <a:cs typeface="+mn-ea"/>
            </a:endParaRPr>
          </a:p>
          <a:p>
            <a:pPr lvl="1">
              <a:lnSpc>
                <a:spcPct val="130000"/>
              </a:lnSpc>
            </a:pPr>
            <a:r>
              <a:rPr lang="zh-CN" altLang="en-US" sz="2800" dirty="0">
                <a:latin typeface="+mn-ea"/>
                <a:cs typeface="+mn-ea"/>
              </a:rPr>
              <a:t>每一个元素</a:t>
            </a:r>
            <a:r>
              <a:rPr lang="en-US" altLang="zh-CN" sz="2800" err="1">
                <a:latin typeface="+mn-ea"/>
                <a:cs typeface="+mn-ea"/>
              </a:rPr>
              <a:t>P(i</a:t>
            </a:r>
            <a:r>
              <a:rPr lang="en-US" altLang="zh-CN" sz="2800" dirty="0">
                <a:latin typeface="+mn-ea"/>
                <a:cs typeface="+mn-ea"/>
              </a:rPr>
              <a:t> , j)</a:t>
            </a:r>
            <a:r>
              <a:rPr lang="zh-CN" altLang="en-US" sz="2800" dirty="0">
                <a:latin typeface="+mn-ea"/>
                <a:cs typeface="+mn-ea"/>
              </a:rPr>
              <a:t>对应于输入句子中某一个跨度（</a:t>
            </a:r>
            <a:r>
              <a:rPr lang="en-US" altLang="zh-CN" sz="2800" dirty="0">
                <a:latin typeface="+mn-ea"/>
                <a:cs typeface="+mn-ea"/>
              </a:rPr>
              <a:t>Span</a:t>
            </a:r>
            <a:r>
              <a:rPr lang="zh-CN" altLang="en-US" sz="2800" dirty="0">
                <a:latin typeface="+mn-ea"/>
                <a:cs typeface="+mn-ea"/>
              </a:rPr>
              <a:t>）上所有可能形成的短语的非终结符的集合</a:t>
            </a:r>
            <a:endParaRPr lang="zh-CN" altLang="en-US" sz="2800" dirty="0">
              <a:latin typeface="+mn-ea"/>
              <a:cs typeface="+mn-ea"/>
            </a:endParaRPr>
          </a:p>
          <a:p>
            <a:pPr lvl="1">
              <a:lnSpc>
                <a:spcPct val="130000"/>
              </a:lnSpc>
            </a:pPr>
            <a:r>
              <a:rPr lang="zh-CN" altLang="en-US" sz="2800" dirty="0">
                <a:latin typeface="+mn-ea"/>
                <a:cs typeface="+mn-ea"/>
              </a:rPr>
              <a:t>横坐标</a:t>
            </a:r>
            <a:r>
              <a:rPr lang="en-US" altLang="zh-CN" sz="2800" dirty="0">
                <a:latin typeface="+mn-ea"/>
                <a:cs typeface="+mn-ea"/>
              </a:rPr>
              <a:t>i</a:t>
            </a:r>
            <a:r>
              <a:rPr lang="zh-CN" altLang="en-US" sz="2800" dirty="0">
                <a:latin typeface="+mn-ea"/>
                <a:cs typeface="+mn-ea"/>
              </a:rPr>
              <a:t>：该跨度左侧第一个词的位置</a:t>
            </a:r>
            <a:endParaRPr lang="zh-CN" altLang="en-US" sz="2800" dirty="0">
              <a:latin typeface="+mn-ea"/>
              <a:cs typeface="+mn-ea"/>
            </a:endParaRPr>
          </a:p>
          <a:p>
            <a:pPr lvl="1">
              <a:lnSpc>
                <a:spcPct val="130000"/>
              </a:lnSpc>
            </a:pPr>
            <a:r>
              <a:rPr lang="zh-CN" altLang="en-US" sz="2800" dirty="0">
                <a:latin typeface="+mn-ea"/>
                <a:cs typeface="+mn-ea"/>
              </a:rPr>
              <a:t>纵坐标</a:t>
            </a:r>
            <a:r>
              <a:rPr lang="en-US" altLang="zh-CN" sz="2800" dirty="0">
                <a:latin typeface="+mn-ea"/>
                <a:cs typeface="+mn-ea"/>
              </a:rPr>
              <a:t>j</a:t>
            </a:r>
            <a:r>
              <a:rPr lang="zh-CN" altLang="en-US" sz="2800" dirty="0">
                <a:latin typeface="+mn-ea"/>
                <a:cs typeface="+mn-ea"/>
              </a:rPr>
              <a:t>：该跨度包含的词数</a:t>
            </a:r>
            <a:endParaRPr lang="zh-CN" altLang="en-US" sz="2800" dirty="0">
              <a:latin typeface="+mn-ea"/>
              <a:cs typeface="+mn-ea"/>
            </a:endParaRPr>
          </a:p>
          <a:p>
            <a:pPr>
              <a:lnSpc>
                <a:spcPct val="130000"/>
              </a:lnSpc>
            </a:pPr>
            <a:r>
              <a:rPr lang="zh-CN" altLang="en-US" sz="2800" dirty="0">
                <a:latin typeface="+mn-ea"/>
                <a:cs typeface="+mn-ea"/>
              </a:rPr>
              <a:t>上图中</a:t>
            </a:r>
            <a:r>
              <a:rPr lang="en-US" altLang="zh-CN" sz="2800" dirty="0">
                <a:latin typeface="+mn-ea"/>
                <a:cs typeface="+mn-ea"/>
              </a:rPr>
              <a:t>P(3,1)={NP,N}</a:t>
            </a:r>
            <a:r>
              <a:rPr lang="zh-CN" altLang="en-US" sz="2800" dirty="0">
                <a:latin typeface="+mn-ea"/>
                <a:cs typeface="+mn-ea"/>
              </a:rPr>
              <a:t>表示“县长”可以归约成</a:t>
            </a:r>
            <a:r>
              <a:rPr lang="en-US" altLang="zh-CN" sz="2800" dirty="0">
                <a:latin typeface="+mn-ea"/>
                <a:cs typeface="+mn-ea"/>
              </a:rPr>
              <a:t>N</a:t>
            </a:r>
            <a:r>
              <a:rPr lang="zh-CN" altLang="en-US" sz="2800" dirty="0">
                <a:latin typeface="+mn-ea"/>
                <a:cs typeface="+mn-ea"/>
              </a:rPr>
              <a:t>和</a:t>
            </a:r>
            <a:r>
              <a:rPr lang="en-US" altLang="zh-CN" sz="2800" dirty="0">
                <a:latin typeface="+mn-ea"/>
                <a:cs typeface="+mn-ea"/>
              </a:rPr>
              <a:t>NP</a:t>
            </a:r>
            <a:r>
              <a:rPr lang="zh-CN" altLang="en-US" sz="2800" dirty="0">
                <a:latin typeface="+mn-ea"/>
                <a:cs typeface="+mn-ea"/>
              </a:rPr>
              <a:t>，</a:t>
            </a:r>
            <a:r>
              <a:rPr lang="en-US" altLang="zh-CN" sz="2800" err="1">
                <a:latin typeface="+mn-ea"/>
                <a:cs typeface="+mn-ea"/>
              </a:rPr>
              <a:t>P(3,3)={Sφ</a:t>
            </a:r>
            <a:r>
              <a:rPr lang="en-US" altLang="zh-CN" sz="2800" dirty="0">
                <a:latin typeface="+mn-ea"/>
                <a:cs typeface="+mn-ea"/>
              </a:rPr>
              <a:t>}</a:t>
            </a:r>
            <a:r>
              <a:rPr lang="zh-CN" altLang="en-US" sz="2800" dirty="0">
                <a:latin typeface="+mn-ea"/>
                <a:cs typeface="+mn-ea"/>
              </a:rPr>
              <a:t>表示“县长派来”可以规约成</a:t>
            </a:r>
            <a:r>
              <a:rPr lang="en-US" altLang="zh-CN" sz="2800" err="1">
                <a:latin typeface="+mn-ea"/>
                <a:cs typeface="+mn-ea"/>
              </a:rPr>
              <a:t>Sφ</a:t>
            </a:r>
            <a:endParaRPr lang="en-US" altLang="zh-CN" sz="2800"/>
          </a:p>
          <a:p>
            <a:endParaRPr lang="en-US" altLang="zh-CN"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p:txBody>
          <a:bodyPr anchor="b"/>
          <a:p>
            <a:r>
              <a:rPr lang="en-US" altLang="zh-CN" dirty="0"/>
              <a:t>CK</a:t>
            </a:r>
            <a:r>
              <a:rPr lang="en-US" altLang="zh-CN" dirty="0">
                <a:sym typeface="+mn-ea"/>
              </a:rPr>
              <a:t>Y</a:t>
            </a:r>
            <a:r>
              <a:rPr lang="zh-CN" altLang="en-US" dirty="0"/>
              <a:t>算法：算法描述</a:t>
            </a:r>
            <a:endParaRPr lang="zh-CN" altLang="en-US" dirty="0"/>
          </a:p>
        </p:txBody>
      </p:sp>
      <p:pic>
        <p:nvPicPr>
          <p:cNvPr id="140292" name="图片 140291"/>
          <p:cNvPicPr>
            <a:picLocks noChangeAspect="1"/>
          </p:cNvPicPr>
          <p:nvPr/>
        </p:nvPicPr>
        <p:blipFill>
          <a:blip r:embed="rId1"/>
          <a:stretch>
            <a:fillRect/>
          </a:stretch>
        </p:blipFill>
        <p:spPr>
          <a:xfrm>
            <a:off x="2044065" y="1955165"/>
            <a:ext cx="7724140" cy="4137660"/>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二、与形式语言句法分析的比较</a:t>
            </a:r>
            <a:endParaRPr lang="zh-CN" altLang="en-US"/>
          </a:p>
        </p:txBody>
      </p:sp>
      <p:sp>
        <p:nvSpPr>
          <p:cNvPr id="3" name="内容占位符 2"/>
          <p:cNvSpPr>
            <a:spLocks noGrp="1"/>
          </p:cNvSpPr>
          <p:nvPr>
            <p:ph idx="1"/>
          </p:nvPr>
        </p:nvSpPr>
        <p:spPr/>
        <p:txBody>
          <a:bodyPr>
            <a:normAutofit fontScale="90000"/>
          </a:bodyPr>
          <a:p>
            <a:pPr>
              <a:lnSpc>
                <a:spcPct val="140000"/>
              </a:lnSpc>
            </a:pPr>
            <a:r>
              <a:rPr lang="zh-CN" altLang="en-US" sz="2800" dirty="0">
                <a:latin typeface="+mn-ea"/>
                <a:cs typeface="+mn-ea"/>
                <a:sym typeface="+mn-ea"/>
              </a:rPr>
              <a:t>形式语言一般是人工构造的语言，是一种确定性的语言，即对于语言中的任何一个句子，只有唯一的一种句法结构是合理的，即使语法本身存在歧义，也往往通过人为的方式规定一种合理的解释。</a:t>
            </a:r>
            <a:endParaRPr lang="zh-CN" altLang="en-US" sz="2800" dirty="0">
              <a:latin typeface="+mn-ea"/>
              <a:cs typeface="+mn-ea"/>
            </a:endParaRPr>
          </a:p>
          <a:p>
            <a:pPr lvl="1">
              <a:lnSpc>
                <a:spcPct val="140000"/>
              </a:lnSpc>
            </a:pPr>
            <a:r>
              <a:rPr lang="zh-CN" altLang="en-US" sz="2800" dirty="0">
                <a:latin typeface="+mn-ea"/>
                <a:cs typeface="+mn-ea"/>
                <a:sym typeface="+mn-ea"/>
              </a:rPr>
              <a:t>如程序语言中的</a:t>
            </a:r>
            <a:r>
              <a:rPr lang="en-US" altLang="zh-CN" sz="2800">
                <a:latin typeface="+mn-ea"/>
                <a:cs typeface="+mn-ea"/>
                <a:sym typeface="+mn-ea"/>
              </a:rPr>
              <a:t>if…</a:t>
            </a:r>
            <a:r>
              <a:rPr lang="en-US" altLang="zh-CN" sz="2800" err="1">
                <a:latin typeface="+mn-ea"/>
                <a:cs typeface="+mn-ea"/>
                <a:sym typeface="+mn-ea"/>
              </a:rPr>
              <a:t>then if</a:t>
            </a:r>
            <a:r>
              <a:rPr lang="en-US" altLang="zh-CN" sz="2800">
                <a:latin typeface="+mn-ea"/>
                <a:cs typeface="+mn-ea"/>
                <a:sym typeface="+mn-ea"/>
              </a:rPr>
              <a:t>…then…else…</a:t>
            </a:r>
            <a:r>
              <a:rPr lang="zh-CN" altLang="en-US" sz="2800" dirty="0">
                <a:latin typeface="+mn-ea"/>
                <a:cs typeface="+mn-ea"/>
                <a:sym typeface="+mn-ea"/>
              </a:rPr>
              <a:t>结构，往往都人为规定</a:t>
            </a:r>
            <a:r>
              <a:rPr lang="en-US" altLang="zh-CN" sz="2800" dirty="0">
                <a:latin typeface="+mn-ea"/>
                <a:cs typeface="+mn-ea"/>
                <a:sym typeface="+mn-ea"/>
              </a:rPr>
              <a:t>else </a:t>
            </a:r>
            <a:r>
              <a:rPr lang="zh-CN" altLang="en-US" sz="2800" dirty="0">
                <a:latin typeface="+mn-ea"/>
                <a:cs typeface="+mn-ea"/>
                <a:sym typeface="+mn-ea"/>
              </a:rPr>
              <a:t>子句与最接近的</a:t>
            </a:r>
            <a:r>
              <a:rPr lang="en-US" altLang="zh-CN" sz="2800" dirty="0">
                <a:latin typeface="+mn-ea"/>
                <a:cs typeface="+mn-ea"/>
                <a:sym typeface="+mn-ea"/>
              </a:rPr>
              <a:t>if </a:t>
            </a:r>
            <a:r>
              <a:rPr lang="zh-CN" altLang="en-US" sz="2800" dirty="0">
                <a:latin typeface="+mn-ea"/>
                <a:cs typeface="+mn-ea"/>
                <a:sym typeface="+mn-ea"/>
              </a:rPr>
              <a:t>子句配对；</a:t>
            </a:r>
            <a:endParaRPr lang="zh-CN" altLang="en-US" sz="2800" dirty="0">
              <a:latin typeface="+mn-ea"/>
              <a:cs typeface="+mn-ea"/>
            </a:endParaRPr>
          </a:p>
          <a:p>
            <a:pPr>
              <a:lnSpc>
                <a:spcPct val="140000"/>
              </a:lnSpc>
            </a:pPr>
            <a:r>
              <a:rPr lang="zh-CN" altLang="en-US" sz="2800" dirty="0">
                <a:latin typeface="+mn-ea"/>
                <a:cs typeface="+mn-ea"/>
                <a:sym typeface="+mn-ea"/>
              </a:rPr>
              <a:t>而在自然语言中，歧义现象是天然地大量存在着的，而且这些歧义的解释往往都有可能是合理的，因此，对歧义现象的处理是自然语言句法分</a:t>
            </a:r>
            <a:endParaRPr lang="zh-CN" altLang="en-US"/>
          </a:p>
          <a:p>
            <a:pPr>
              <a:lnSpc>
                <a:spcPct val="110000"/>
              </a:lnSpc>
            </a:pP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p:txBody>
          <a:bodyPr anchor="b"/>
          <a:p>
            <a:r>
              <a:rPr lang="en-US" altLang="zh-CN" dirty="0"/>
              <a:t>CK</a:t>
            </a:r>
            <a:r>
              <a:rPr lang="en-US" altLang="zh-CN" dirty="0">
                <a:sym typeface="+mn-ea"/>
              </a:rPr>
              <a:t>Y</a:t>
            </a:r>
            <a:r>
              <a:rPr lang="zh-CN" altLang="en-US" dirty="0"/>
              <a:t>算法：特点</a:t>
            </a:r>
            <a:endParaRPr lang="zh-CN" altLang="en-US" dirty="0"/>
          </a:p>
        </p:txBody>
      </p:sp>
      <p:sp>
        <p:nvSpPr>
          <p:cNvPr id="141315" name="文本占位符 141314"/>
          <p:cNvSpPr>
            <a:spLocks noGrp="1"/>
          </p:cNvSpPr>
          <p:nvPr>
            <p:ph type="body" idx="1"/>
          </p:nvPr>
        </p:nvSpPr>
        <p:spPr/>
        <p:txBody>
          <a:bodyPr/>
          <a:p>
            <a:pPr>
              <a:lnSpc>
                <a:spcPct val="140000"/>
              </a:lnSpc>
            </a:pPr>
            <a:r>
              <a:rPr lang="zh-CN" altLang="en-US" dirty="0">
                <a:latin typeface="+mn-ea"/>
                <a:cs typeface="+mn-ea"/>
              </a:rPr>
              <a:t>本质上是一种自底向上分析法；</a:t>
            </a:r>
            <a:endParaRPr lang="zh-CN" altLang="en-US" dirty="0">
              <a:latin typeface="+mn-ea"/>
              <a:cs typeface="+mn-ea"/>
            </a:endParaRPr>
          </a:p>
          <a:p>
            <a:pPr>
              <a:lnSpc>
                <a:spcPct val="140000"/>
              </a:lnSpc>
            </a:pPr>
            <a:r>
              <a:rPr lang="zh-CN" altLang="en-US" dirty="0">
                <a:latin typeface="+mn-ea"/>
                <a:cs typeface="+mn-ea"/>
              </a:rPr>
              <a:t>采用广度优先的搜索策略；</a:t>
            </a:r>
            <a:endParaRPr lang="zh-CN" altLang="en-US" dirty="0">
              <a:latin typeface="+mn-ea"/>
              <a:cs typeface="+mn-ea"/>
            </a:endParaRPr>
          </a:p>
          <a:p>
            <a:pPr>
              <a:lnSpc>
                <a:spcPct val="140000"/>
              </a:lnSpc>
            </a:pPr>
            <a:r>
              <a:rPr lang="zh-CN" altLang="en-US" dirty="0">
                <a:latin typeface="+mn-ea"/>
                <a:cs typeface="+mn-ea"/>
              </a:rPr>
              <a:t>采用并行算法，不需要回溯，没有冗余的操作；</a:t>
            </a:r>
            <a:endParaRPr lang="zh-CN" altLang="en-US" dirty="0">
              <a:latin typeface="+mn-ea"/>
              <a:cs typeface="+mn-ea"/>
            </a:endParaRPr>
          </a:p>
          <a:p>
            <a:pPr>
              <a:lnSpc>
                <a:spcPct val="140000"/>
              </a:lnSpc>
            </a:pPr>
            <a:r>
              <a:rPr lang="zh-CN" altLang="en-US" dirty="0">
                <a:latin typeface="+mn-ea"/>
                <a:cs typeface="+mn-ea"/>
              </a:rPr>
              <a:t>时间复杂度</a:t>
            </a:r>
            <a:r>
              <a:rPr lang="en-US" altLang="zh-CN">
                <a:latin typeface="+mn-ea"/>
                <a:cs typeface="+mn-ea"/>
              </a:rPr>
              <a:t>O(n</a:t>
            </a:r>
            <a:r>
              <a:rPr lang="en-US" altLang="zh-CN" baseline="30000">
                <a:latin typeface="+mn-ea"/>
                <a:cs typeface="+mn-ea"/>
              </a:rPr>
              <a:t>3</a:t>
            </a:r>
            <a:r>
              <a:rPr lang="en-US" altLang="zh-CN" dirty="0">
                <a:latin typeface="+mn-ea"/>
                <a:cs typeface="+mn-ea"/>
              </a:rPr>
              <a:t>)</a:t>
            </a:r>
            <a:r>
              <a:rPr lang="zh-CN" altLang="en-US" dirty="0">
                <a:latin typeface="+mn-ea"/>
                <a:cs typeface="+mn-ea"/>
              </a:rPr>
              <a:t>；</a:t>
            </a:r>
            <a:endParaRPr lang="zh-CN" altLang="en-US" dirty="0">
              <a:latin typeface="+mn-ea"/>
              <a:cs typeface="+mn-ea"/>
            </a:endParaRPr>
          </a:p>
          <a:p>
            <a:pPr>
              <a:lnSpc>
                <a:spcPct val="140000"/>
              </a:lnSpc>
            </a:pPr>
            <a:r>
              <a:rPr lang="zh-CN" altLang="en-US" dirty="0">
                <a:latin typeface="+mn-ea"/>
                <a:cs typeface="+mn-ea"/>
              </a:rPr>
              <a:t>由于采用广度优先搜索，在歧义较多时，必须分析到最后才知道结果，无法采用启发式策略进行改进。</a:t>
            </a:r>
            <a:endParaRPr lang="zh-CN" altLang="en-US"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en-US" altLang="zh-CN" err="1"/>
              <a:t>Earley</a:t>
            </a:r>
            <a:r>
              <a:rPr lang="zh-CN" altLang="en-US" dirty="0"/>
              <a:t>算法－概述</a:t>
            </a:r>
            <a:endParaRPr lang="zh-CN" altLang="en-US" dirty="0"/>
          </a:p>
        </p:txBody>
      </p:sp>
      <p:sp>
        <p:nvSpPr>
          <p:cNvPr id="142339" name="文本占位符 142338"/>
          <p:cNvSpPr>
            <a:spLocks noGrp="1"/>
          </p:cNvSpPr>
          <p:nvPr>
            <p:ph type="body" idx="1"/>
          </p:nvPr>
        </p:nvSpPr>
        <p:spPr/>
        <p:txBody>
          <a:bodyPr/>
          <a:p>
            <a:pPr>
              <a:lnSpc>
                <a:spcPct val="140000"/>
              </a:lnSpc>
            </a:pPr>
            <a:r>
              <a:rPr lang="en-US" altLang="zh-CN" err="1">
                <a:latin typeface="+mn-ea"/>
                <a:cs typeface="+mn-ea"/>
              </a:rPr>
              <a:t>Earley</a:t>
            </a:r>
            <a:r>
              <a:rPr lang="zh-CN" altLang="en-US" dirty="0">
                <a:latin typeface="+mn-ea"/>
                <a:cs typeface="+mn-ea"/>
              </a:rPr>
              <a:t>算法也是一种并行算法，不需要回溯；</a:t>
            </a:r>
            <a:endParaRPr lang="zh-CN" altLang="en-US" dirty="0">
              <a:latin typeface="+mn-ea"/>
              <a:cs typeface="+mn-ea"/>
            </a:endParaRPr>
          </a:p>
          <a:p>
            <a:pPr>
              <a:lnSpc>
                <a:spcPct val="140000"/>
              </a:lnSpc>
            </a:pPr>
            <a:r>
              <a:rPr lang="zh-CN" altLang="en-US" dirty="0">
                <a:latin typeface="+mn-ea"/>
                <a:cs typeface="+mn-ea"/>
              </a:rPr>
              <a:t>类似于</a:t>
            </a:r>
            <a:r>
              <a:rPr lang="en-US" altLang="zh-CN" dirty="0">
                <a:latin typeface="+mn-ea"/>
                <a:cs typeface="+mn-ea"/>
              </a:rPr>
              <a:t>CYK</a:t>
            </a:r>
            <a:r>
              <a:rPr lang="zh-CN" altLang="en-US" dirty="0">
                <a:latin typeface="+mn-ea"/>
                <a:cs typeface="+mn-ea"/>
              </a:rPr>
              <a:t>算法，</a:t>
            </a:r>
            <a:r>
              <a:rPr lang="en-US" altLang="zh-CN" err="1">
                <a:latin typeface="+mn-ea"/>
                <a:cs typeface="+mn-ea"/>
              </a:rPr>
              <a:t>Earley</a:t>
            </a:r>
            <a:r>
              <a:rPr lang="zh-CN" altLang="en-US" dirty="0">
                <a:latin typeface="+mn-ea"/>
                <a:cs typeface="+mn-ea"/>
              </a:rPr>
              <a:t>算法中也通过一个二维矩阵来存放已经分析过的结果；</a:t>
            </a:r>
            <a:endParaRPr lang="zh-CN" altLang="en-US" dirty="0">
              <a:latin typeface="+mn-ea"/>
              <a:cs typeface="+mn-ea"/>
            </a:endParaRPr>
          </a:p>
          <a:p>
            <a:pPr>
              <a:lnSpc>
                <a:spcPct val="140000"/>
              </a:lnSpc>
            </a:pPr>
            <a:r>
              <a:rPr lang="en-US" altLang="zh-CN" err="1">
                <a:latin typeface="+mn-ea"/>
                <a:cs typeface="+mn-ea"/>
              </a:rPr>
              <a:t>Earley</a:t>
            </a:r>
            <a:r>
              <a:rPr lang="zh-CN" altLang="en-US" dirty="0">
                <a:latin typeface="+mn-ea"/>
                <a:cs typeface="+mn-ea"/>
              </a:rPr>
              <a:t>算法的一个重要贡献是引入了点规则，进一步减少了规则匹配中的冗余操作；</a:t>
            </a:r>
            <a:endParaRPr lang="zh-CN" altLang="en-US" dirty="0">
              <a:latin typeface="+mn-ea"/>
              <a:cs typeface="+mn-ea"/>
            </a:endParaRPr>
          </a:p>
          <a:p>
            <a:pPr>
              <a:lnSpc>
                <a:spcPct val="140000"/>
              </a:lnSpc>
            </a:pPr>
            <a:r>
              <a:rPr lang="en-US" altLang="zh-CN" err="1">
                <a:latin typeface="+mn-ea"/>
                <a:cs typeface="+mn-ea"/>
              </a:rPr>
              <a:t>Earley</a:t>
            </a:r>
            <a:r>
              <a:rPr lang="zh-CN" altLang="en-US" dirty="0">
                <a:latin typeface="+mn-ea"/>
                <a:cs typeface="+mn-ea"/>
              </a:rPr>
              <a:t>算法是一种自顶向下的分析算法</a:t>
            </a:r>
            <a:endParaRPr lang="zh-CN" altLang="en-US"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p:txBody>
          <a:bodyPr anchor="b"/>
          <a:p>
            <a:r>
              <a:rPr lang="en-US" altLang="zh-CN" err="1"/>
              <a:t>Earley</a:t>
            </a:r>
            <a:r>
              <a:rPr lang="zh-CN" altLang="en-US" dirty="0"/>
              <a:t>算法：点规则</a:t>
            </a:r>
            <a:endParaRPr lang="zh-CN" altLang="en-US" dirty="0"/>
          </a:p>
        </p:txBody>
      </p:sp>
      <p:sp>
        <p:nvSpPr>
          <p:cNvPr id="143363" name="文本占位符 143362"/>
          <p:cNvSpPr>
            <a:spLocks noGrp="1"/>
          </p:cNvSpPr>
          <p:nvPr>
            <p:ph type="body" idx="1"/>
          </p:nvPr>
        </p:nvSpPr>
        <p:spPr/>
        <p:txBody>
          <a:bodyPr/>
          <a:p>
            <a:pPr>
              <a:lnSpc>
                <a:spcPct val="130000"/>
              </a:lnSpc>
            </a:pPr>
            <a:r>
              <a:rPr lang="zh-CN" altLang="en-US" sz="2800" dirty="0">
                <a:latin typeface="+mn-ea"/>
                <a:cs typeface="+mn-ea"/>
              </a:rPr>
              <a:t>所谓点规则，是在规则的右部的终结符或非终结符之间的某一个位置上加上一个圆点，表示规则右部被匹配的程度</a:t>
            </a:r>
            <a:endParaRPr lang="zh-CN" altLang="en-US" sz="2800" dirty="0">
              <a:latin typeface="+mn-ea"/>
              <a:cs typeface="+mn-ea"/>
            </a:endParaRPr>
          </a:p>
          <a:p>
            <a:pPr>
              <a:lnSpc>
                <a:spcPct val="130000"/>
              </a:lnSpc>
            </a:pPr>
            <a:r>
              <a:rPr lang="zh-CN" altLang="en-US" sz="2800" dirty="0">
                <a:latin typeface="+mn-ea"/>
                <a:cs typeface="+mn-ea"/>
              </a:rPr>
              <a:t>例子：</a:t>
            </a:r>
            <a:endParaRPr lang="zh-CN" altLang="en-US" sz="2800" dirty="0">
              <a:latin typeface="+mn-ea"/>
              <a:cs typeface="+mn-ea"/>
            </a:endParaRPr>
          </a:p>
          <a:p>
            <a:pPr lvl="1">
              <a:lnSpc>
                <a:spcPct val="130000"/>
              </a:lnSpc>
            </a:pPr>
            <a:r>
              <a:rPr lang="en-US" altLang="zh-CN" sz="2800">
                <a:latin typeface="+mn-ea"/>
                <a:cs typeface="+mn-ea"/>
              </a:rPr>
              <a:t>– VP → ·</a:t>
            </a:r>
            <a:r>
              <a:rPr lang="en-US" altLang="zh-CN" sz="2800" dirty="0">
                <a:latin typeface="+mn-ea"/>
                <a:cs typeface="+mn-ea"/>
              </a:rPr>
              <a:t> V NP </a:t>
            </a:r>
            <a:r>
              <a:rPr lang="zh-CN" altLang="en-US" sz="2800" dirty="0">
                <a:latin typeface="+mn-ea"/>
                <a:cs typeface="+mn-ea"/>
              </a:rPr>
              <a:t>表示这条规则还没有被匹配</a:t>
            </a:r>
            <a:endParaRPr lang="zh-CN" altLang="en-US" sz="2800" dirty="0">
              <a:latin typeface="+mn-ea"/>
              <a:cs typeface="+mn-ea"/>
            </a:endParaRPr>
          </a:p>
          <a:p>
            <a:pPr lvl="1">
              <a:lnSpc>
                <a:spcPct val="130000"/>
              </a:lnSpc>
            </a:pPr>
            <a:r>
              <a:rPr lang="en-US" altLang="zh-CN" sz="2800">
                <a:latin typeface="+mn-ea"/>
                <a:cs typeface="+mn-ea"/>
              </a:rPr>
              <a:t>– VP → V ·</a:t>
            </a:r>
            <a:r>
              <a:rPr lang="en-US" altLang="zh-CN" sz="2800" dirty="0">
                <a:latin typeface="+mn-ea"/>
                <a:cs typeface="+mn-ea"/>
              </a:rPr>
              <a:t> NP </a:t>
            </a:r>
            <a:r>
              <a:rPr lang="zh-CN" altLang="en-US" sz="2800" dirty="0">
                <a:latin typeface="+mn-ea"/>
                <a:cs typeface="+mn-ea"/>
              </a:rPr>
              <a:t>表示这条规则右部的</a:t>
            </a:r>
            <a:r>
              <a:rPr lang="en-US" altLang="zh-CN" sz="2800" dirty="0">
                <a:latin typeface="+mn-ea"/>
                <a:cs typeface="+mn-ea"/>
              </a:rPr>
              <a:t>V</a:t>
            </a:r>
            <a:r>
              <a:rPr lang="zh-CN" altLang="en-US" sz="2800" dirty="0">
                <a:latin typeface="+mn-ea"/>
                <a:cs typeface="+mn-ea"/>
              </a:rPr>
              <a:t>已经匹配成功，而</a:t>
            </a:r>
            <a:r>
              <a:rPr lang="en-US" altLang="zh-CN" sz="2800" dirty="0">
                <a:latin typeface="+mn-ea"/>
                <a:cs typeface="+mn-ea"/>
              </a:rPr>
              <a:t>NP</a:t>
            </a:r>
            <a:r>
              <a:rPr lang="zh-CN" altLang="en-US" sz="2800" dirty="0">
                <a:latin typeface="+mn-ea"/>
                <a:cs typeface="+mn-ea"/>
              </a:rPr>
              <a:t>还没有被匹配</a:t>
            </a:r>
            <a:endParaRPr lang="zh-CN" altLang="en-US" sz="2800" dirty="0">
              <a:latin typeface="+mn-ea"/>
              <a:cs typeface="+mn-ea"/>
            </a:endParaRPr>
          </a:p>
          <a:p>
            <a:pPr lvl="1">
              <a:lnSpc>
                <a:spcPct val="130000"/>
              </a:lnSpc>
            </a:pPr>
            <a:r>
              <a:rPr lang="en-US" altLang="zh-CN" sz="2800">
                <a:latin typeface="+mn-ea"/>
                <a:cs typeface="+mn-ea"/>
              </a:rPr>
              <a:t>– VP → V NP ·</a:t>
            </a:r>
            <a:r>
              <a:rPr lang="en-US" altLang="zh-CN" sz="2800" dirty="0">
                <a:latin typeface="+mn-ea"/>
                <a:cs typeface="+mn-ea"/>
              </a:rPr>
              <a:t> </a:t>
            </a:r>
            <a:r>
              <a:rPr lang="zh-CN" altLang="en-US" sz="2800" dirty="0">
                <a:latin typeface="+mn-ea"/>
                <a:cs typeface="+mn-ea"/>
              </a:rPr>
              <a:t>表示这条已被完全匹配，并形成了一个短语</a:t>
            </a:r>
            <a:r>
              <a:rPr lang="en-US" altLang="zh-CN" sz="2800">
                <a:latin typeface="+mn-ea"/>
                <a:cs typeface="+mn-ea"/>
              </a:rPr>
              <a:t>VP</a:t>
            </a:r>
            <a:endParaRPr lang="en-US" altLang="zh-CN" sz="280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b"/>
          <a:p>
            <a:r>
              <a:rPr lang="en-US" altLang="zh-CN" err="1"/>
              <a:t>Earley</a:t>
            </a:r>
            <a:r>
              <a:rPr lang="zh-CN" altLang="en-US" dirty="0"/>
              <a:t>算法：数据结构</a:t>
            </a:r>
            <a:endParaRPr lang="zh-CN" altLang="en-US" dirty="0"/>
          </a:p>
        </p:txBody>
      </p:sp>
      <p:sp>
        <p:nvSpPr>
          <p:cNvPr id="144387" name="文本占位符 144386"/>
          <p:cNvSpPr>
            <a:spLocks noGrp="1"/>
          </p:cNvSpPr>
          <p:nvPr>
            <p:ph type="body" idx="1"/>
          </p:nvPr>
        </p:nvSpPr>
        <p:spPr/>
        <p:txBody>
          <a:bodyPr/>
          <a:p>
            <a:pPr>
              <a:lnSpc>
                <a:spcPct val="90000"/>
              </a:lnSpc>
            </a:pPr>
            <a:r>
              <a:rPr lang="zh-CN" altLang="en-US" sz="2800" dirty="0">
                <a:latin typeface="+mn-ea"/>
                <a:cs typeface="+mn-ea"/>
              </a:rPr>
              <a:t>数据结构：二维矩阵</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，其中每个元素是一个点规则的集合，用来存放句子中单词</a:t>
            </a:r>
            <a:r>
              <a:rPr lang="en-US" altLang="zh-CN" sz="2800" dirty="0">
                <a:latin typeface="+mn-ea"/>
                <a:cs typeface="+mn-ea"/>
              </a:rPr>
              <a:t>i</a:t>
            </a:r>
            <a:r>
              <a:rPr lang="zh-CN" altLang="en-US" sz="2800" dirty="0">
                <a:latin typeface="+mn-ea"/>
                <a:cs typeface="+mn-ea"/>
              </a:rPr>
              <a:t>到单词</a:t>
            </a:r>
            <a:r>
              <a:rPr lang="en-US" altLang="zh-CN" sz="2800" dirty="0">
                <a:latin typeface="+mn-ea"/>
                <a:cs typeface="+mn-ea"/>
              </a:rPr>
              <a:t>j</a:t>
            </a:r>
            <a:r>
              <a:rPr lang="zh-CN" altLang="en-US" sz="2800" dirty="0">
                <a:latin typeface="+mn-ea"/>
                <a:cs typeface="+mn-ea"/>
              </a:rPr>
              <a:t>这个跨度上所分析得到的所有点规则</a:t>
            </a:r>
            <a:endParaRPr lang="zh-CN" altLang="en-US" sz="2800" dirty="0">
              <a:latin typeface="+mn-ea"/>
              <a:cs typeface="+mn-ea"/>
            </a:endParaRPr>
          </a:p>
          <a:p>
            <a:pPr>
              <a:lnSpc>
                <a:spcPct val="90000"/>
              </a:lnSpc>
            </a:pPr>
            <a:r>
              <a:rPr lang="zh-CN" altLang="en-US" sz="2800" dirty="0">
                <a:latin typeface="+mn-ea"/>
                <a:cs typeface="+mn-ea"/>
              </a:rPr>
              <a:t>还是以“我是县长派来的”为例：</a:t>
            </a:r>
            <a:endParaRPr lang="zh-CN" altLang="en-US" sz="2800" dirty="0">
              <a:latin typeface="+mn-ea"/>
              <a:cs typeface="+mn-ea"/>
            </a:endParaRPr>
          </a:p>
          <a:p>
            <a:pPr>
              <a:lnSpc>
                <a:spcPct val="90000"/>
              </a:lnSpc>
            </a:pPr>
            <a:endParaRPr lang="zh-CN" altLang="en-US" sz="2800" dirty="0">
              <a:latin typeface="+mn-ea"/>
              <a:cs typeface="+mn-ea"/>
            </a:endParaRPr>
          </a:p>
          <a:p>
            <a:pPr>
              <a:lnSpc>
                <a:spcPct val="90000"/>
              </a:lnSpc>
            </a:pPr>
            <a:endParaRPr lang="zh-CN" altLang="en-US" sz="2800" dirty="0">
              <a:latin typeface="+mn-ea"/>
              <a:cs typeface="+mn-ea"/>
            </a:endParaRPr>
          </a:p>
          <a:p>
            <a:pPr>
              <a:lnSpc>
                <a:spcPct val="90000"/>
              </a:lnSpc>
            </a:pPr>
            <a:endParaRPr lang="zh-CN" altLang="en-US" sz="2800">
              <a:latin typeface="+mn-ea"/>
              <a:cs typeface="+mn-ea"/>
            </a:endParaRPr>
          </a:p>
          <a:p>
            <a:pPr>
              <a:lnSpc>
                <a:spcPct val="90000"/>
              </a:lnSpc>
            </a:pPr>
            <a:endParaRPr lang="zh-CN" altLang="en-US" sz="2800">
              <a:latin typeface="+mn-ea"/>
              <a:cs typeface="+mn-ea"/>
            </a:endParaRPr>
          </a:p>
          <a:p>
            <a:pPr>
              <a:lnSpc>
                <a:spcPct val="90000"/>
              </a:lnSpc>
            </a:pPr>
            <a:r>
              <a:rPr lang="en-US" altLang="zh-CN" sz="2800" err="1">
                <a:latin typeface="+mn-ea"/>
                <a:cs typeface="+mn-ea"/>
              </a:rPr>
              <a:t>Earley</a:t>
            </a:r>
            <a:r>
              <a:rPr lang="zh-CN" altLang="en-US" sz="2800" dirty="0">
                <a:latin typeface="+mn-ea"/>
                <a:cs typeface="+mn-ea"/>
              </a:rPr>
              <a:t>算法就是从左到右逐步填充这个二维矩阵的过程</a:t>
            </a:r>
            <a:endParaRPr lang="zh-CN" altLang="en-US" sz="2800" dirty="0">
              <a:latin typeface="+mn-ea"/>
              <a:cs typeface="+mn-ea"/>
            </a:endParaRPr>
          </a:p>
        </p:txBody>
      </p:sp>
      <p:pic>
        <p:nvPicPr>
          <p:cNvPr id="144388" name="图片 144387"/>
          <p:cNvPicPr>
            <a:picLocks noChangeAspect="1"/>
          </p:cNvPicPr>
          <p:nvPr/>
        </p:nvPicPr>
        <p:blipFill>
          <a:blip r:embed="rId1"/>
          <a:stretch>
            <a:fillRect/>
          </a:stretch>
        </p:blipFill>
        <p:spPr>
          <a:xfrm>
            <a:off x="3219133" y="3787458"/>
            <a:ext cx="6048375" cy="1441450"/>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err="1"/>
              <a:t>Earley</a:t>
            </a:r>
            <a:r>
              <a:rPr lang="zh-CN" altLang="en-US" dirty="0"/>
              <a:t>算法：算法描述</a:t>
            </a:r>
            <a:endParaRPr lang="zh-CN" altLang="en-US" dirty="0"/>
          </a:p>
        </p:txBody>
      </p:sp>
      <p:sp>
        <p:nvSpPr>
          <p:cNvPr id="145411" name="文本占位符 145410"/>
          <p:cNvSpPr>
            <a:spLocks noGrp="1"/>
          </p:cNvSpPr>
          <p:nvPr>
            <p:ph type="body" idx="1"/>
          </p:nvPr>
        </p:nvSpPr>
        <p:spPr/>
        <p:txBody>
          <a:bodyPr>
            <a:noAutofit/>
          </a:bodyPr>
          <a:p>
            <a:pPr>
              <a:lnSpc>
                <a:spcPct val="160000"/>
              </a:lnSpc>
            </a:pPr>
            <a:r>
              <a:rPr lang="zh-CN" altLang="en-US" dirty="0">
                <a:latin typeface="+mn-ea"/>
                <a:cs typeface="+mn-ea"/>
              </a:rPr>
              <a:t>初始化：</a:t>
            </a:r>
            <a:endParaRPr lang="zh-CN" altLang="en-US" dirty="0">
              <a:latin typeface="+mn-ea"/>
              <a:cs typeface="+mn-ea"/>
            </a:endParaRPr>
          </a:p>
          <a:p>
            <a:pPr lvl="1">
              <a:lnSpc>
                <a:spcPct val="160000"/>
              </a:lnSpc>
            </a:pPr>
            <a:r>
              <a:rPr lang="zh-CN" altLang="en-US" sz="2800" dirty="0">
                <a:latin typeface="+mn-ea"/>
                <a:cs typeface="+mn-ea"/>
              </a:rPr>
              <a:t>对于规则集中，所有左端为初始符</a:t>
            </a:r>
            <a:r>
              <a:rPr lang="en-US" altLang="zh-CN" sz="2800" dirty="0">
                <a:latin typeface="+mn-ea"/>
                <a:cs typeface="+mn-ea"/>
              </a:rPr>
              <a:t>S</a:t>
            </a:r>
            <a:r>
              <a:rPr lang="zh-CN" altLang="en-US" sz="2800" dirty="0">
                <a:latin typeface="+mn-ea"/>
                <a:cs typeface="+mn-ea"/>
              </a:rPr>
              <a:t>的规则</a:t>
            </a:r>
            <a:r>
              <a:rPr lang="en-US" altLang="zh-CN" sz="2800">
                <a:latin typeface="+mn-ea"/>
                <a:cs typeface="+mn-ea"/>
              </a:rPr>
              <a:t>S</a:t>
            </a:r>
            <a:r>
              <a:rPr lang="el-GR" altLang="zh-CN" sz="2800" dirty="0">
                <a:latin typeface="+mn-ea"/>
                <a:cs typeface="+mn-ea"/>
              </a:rPr>
              <a:t>→α</a:t>
            </a:r>
            <a:r>
              <a:rPr lang="en-US" altLang="zh-CN" sz="2800" dirty="0">
                <a:latin typeface="+mn-ea"/>
                <a:cs typeface="+mn-ea"/>
              </a:rPr>
              <a:t> </a:t>
            </a:r>
            <a:r>
              <a:rPr lang="zh-CN" altLang="en-US" sz="2800" dirty="0">
                <a:latin typeface="+mn-ea"/>
                <a:cs typeface="+mn-ea"/>
              </a:rPr>
              <a:t>，把</a:t>
            </a:r>
            <a:r>
              <a:rPr lang="en-US" altLang="zh-CN" sz="2800">
                <a:latin typeface="+mn-ea"/>
                <a:cs typeface="+mn-ea"/>
              </a:rPr>
              <a:t>S→·</a:t>
            </a:r>
            <a:r>
              <a:rPr lang="el-GR" altLang="zh-CN" sz="2800" dirty="0">
                <a:latin typeface="+mn-ea"/>
                <a:cs typeface="+mn-ea"/>
              </a:rPr>
              <a:t>α</a:t>
            </a:r>
            <a:r>
              <a:rPr lang="zh-CN" altLang="en-US" sz="2800" dirty="0">
                <a:latin typeface="+mn-ea"/>
                <a:cs typeface="+mn-ea"/>
              </a:rPr>
              <a:t>加入到</a:t>
            </a:r>
            <a:r>
              <a:rPr lang="en-US" altLang="zh-CN" sz="2800" dirty="0">
                <a:latin typeface="+mn-ea"/>
                <a:cs typeface="+mn-ea"/>
              </a:rPr>
              <a:t>E(0,0)</a:t>
            </a:r>
            <a:r>
              <a:rPr lang="zh-CN" altLang="en-US" sz="2800" dirty="0">
                <a:latin typeface="+mn-ea"/>
                <a:cs typeface="+mn-ea"/>
              </a:rPr>
              <a:t>中</a:t>
            </a:r>
            <a:endParaRPr lang="zh-CN" altLang="en-US" sz="2800" dirty="0">
              <a:latin typeface="+mn-ea"/>
              <a:cs typeface="+mn-ea"/>
            </a:endParaRPr>
          </a:p>
          <a:p>
            <a:pPr lvl="1">
              <a:lnSpc>
                <a:spcPct val="160000"/>
              </a:lnSpc>
            </a:pPr>
            <a:r>
              <a:rPr lang="zh-CN" altLang="en-US" sz="2800" dirty="0">
                <a:latin typeface="+mn-ea"/>
                <a:cs typeface="+mn-ea"/>
              </a:rPr>
              <a:t>如果</a:t>
            </a:r>
            <a:r>
              <a:rPr lang="en-US" altLang="zh-CN" sz="2800">
                <a:latin typeface="+mn-ea"/>
                <a:cs typeface="+mn-ea"/>
              </a:rPr>
              <a:t>B→·</a:t>
            </a:r>
            <a:r>
              <a:rPr lang="en-US" altLang="zh-CN" sz="2800" dirty="0">
                <a:latin typeface="+mn-ea"/>
                <a:cs typeface="+mn-ea"/>
              </a:rPr>
              <a:t> A </a:t>
            </a:r>
            <a:r>
              <a:rPr lang="zh-CN" altLang="en-US" sz="2800" dirty="0">
                <a:latin typeface="+mn-ea"/>
                <a:cs typeface="+mn-ea"/>
              </a:rPr>
              <a:t>在</a:t>
            </a:r>
            <a:r>
              <a:rPr lang="en-US" altLang="zh-CN" sz="2800" dirty="0">
                <a:latin typeface="+mn-ea"/>
                <a:cs typeface="+mn-ea"/>
              </a:rPr>
              <a:t>E(0,0)</a:t>
            </a:r>
            <a:r>
              <a:rPr lang="zh-CN" altLang="en-US" sz="2800" dirty="0">
                <a:latin typeface="+mn-ea"/>
                <a:cs typeface="+mn-ea"/>
              </a:rPr>
              <a:t>中，那么对于所有左端为符号</a:t>
            </a:r>
            <a:r>
              <a:rPr lang="en-US" altLang="zh-CN" sz="2800" dirty="0">
                <a:latin typeface="+mn-ea"/>
                <a:cs typeface="+mn-ea"/>
              </a:rPr>
              <a:t>A</a:t>
            </a:r>
            <a:r>
              <a:rPr lang="zh-CN" altLang="en-US" sz="2800" dirty="0">
                <a:latin typeface="+mn-ea"/>
                <a:cs typeface="+mn-ea"/>
              </a:rPr>
              <a:t>的规则</a:t>
            </a:r>
            <a:r>
              <a:rPr lang="en-US" altLang="zh-CN" sz="2800" err="1">
                <a:latin typeface="+mn-ea"/>
                <a:cs typeface="+mn-ea"/>
              </a:rPr>
              <a:t>A→α</a:t>
            </a:r>
            <a:r>
              <a:rPr lang="en-US" altLang="zh-CN" sz="2800" dirty="0">
                <a:latin typeface="+mn-ea"/>
                <a:cs typeface="+mn-ea"/>
              </a:rPr>
              <a:t> </a:t>
            </a:r>
            <a:r>
              <a:rPr lang="zh-CN" altLang="en-US" sz="2800" dirty="0">
                <a:latin typeface="+mn-ea"/>
                <a:cs typeface="+mn-ea"/>
              </a:rPr>
              <a:t>，把</a:t>
            </a:r>
            <a:r>
              <a:rPr lang="en-US" altLang="zh-CN" sz="2800" err="1">
                <a:latin typeface="+mn-ea"/>
                <a:cs typeface="+mn-ea"/>
              </a:rPr>
              <a:t>A→·α</a:t>
            </a:r>
            <a:r>
              <a:rPr lang="zh-CN" altLang="en-US" sz="2800" dirty="0">
                <a:latin typeface="+mn-ea"/>
                <a:cs typeface="+mn-ea"/>
              </a:rPr>
              <a:t>加入到</a:t>
            </a:r>
            <a:r>
              <a:rPr lang="en-US" altLang="zh-CN" sz="2800" dirty="0">
                <a:latin typeface="+mn-ea"/>
                <a:cs typeface="+mn-ea"/>
              </a:rPr>
              <a:t>E(0,0)</a:t>
            </a:r>
            <a:r>
              <a:rPr lang="zh-CN" altLang="en-US" sz="2800" dirty="0">
                <a:latin typeface="+mn-ea"/>
                <a:cs typeface="+mn-ea"/>
              </a:rPr>
              <a:t>中</a:t>
            </a:r>
            <a:endParaRPr lang="zh-CN" altLang="en-US" sz="2800"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err="1"/>
              <a:t>Earley</a:t>
            </a:r>
            <a:r>
              <a:rPr lang="zh-CN" altLang="en-US" dirty="0"/>
              <a:t>算法：算法描述</a:t>
            </a:r>
            <a:endParaRPr lang="zh-CN" altLang="en-US" dirty="0"/>
          </a:p>
        </p:txBody>
      </p:sp>
      <p:sp>
        <p:nvSpPr>
          <p:cNvPr id="145411" name="文本占位符 145410"/>
          <p:cNvSpPr>
            <a:spLocks noGrp="1"/>
          </p:cNvSpPr>
          <p:nvPr>
            <p:ph type="body" idx="1"/>
          </p:nvPr>
        </p:nvSpPr>
        <p:spPr/>
        <p:txBody>
          <a:bodyPr>
            <a:noAutofit/>
          </a:bodyPr>
          <a:p>
            <a:pPr marL="457200" lvl="1" indent="0">
              <a:lnSpc>
                <a:spcPct val="100000"/>
              </a:lnSpc>
              <a:buNone/>
            </a:pPr>
            <a:endParaRPr lang="zh-CN" altLang="en-US" sz="2800" dirty="0">
              <a:latin typeface="+mn-ea"/>
              <a:cs typeface="+mn-ea"/>
            </a:endParaRPr>
          </a:p>
          <a:p>
            <a:pPr>
              <a:lnSpc>
                <a:spcPct val="130000"/>
              </a:lnSpc>
            </a:pPr>
            <a:r>
              <a:rPr lang="zh-CN" altLang="en-US" dirty="0">
                <a:latin typeface="+mn-ea"/>
                <a:cs typeface="+mn-ea"/>
              </a:rPr>
              <a:t>循环执行以下步骤，直到分析成功或失败：</a:t>
            </a:r>
            <a:endParaRPr lang="zh-CN" altLang="en-US"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A→α·x</a:t>
            </a:r>
            <a:r>
              <a:rPr lang="en-US" altLang="zh-CN" sz="2800" baseline="-25000" err="1">
                <a:latin typeface="+mn-ea"/>
                <a:cs typeface="+mn-ea"/>
              </a:rPr>
              <a:t>j</a:t>
            </a:r>
            <a:r>
              <a:rPr lang="zh-CN" altLang="en-US" sz="2800" dirty="0">
                <a:latin typeface="+mn-ea"/>
                <a:cs typeface="+mn-ea"/>
              </a:rPr>
              <a:t>在</a:t>
            </a:r>
            <a:r>
              <a:rPr lang="en-US" altLang="zh-CN" sz="2800" dirty="0">
                <a:latin typeface="+mn-ea"/>
                <a:cs typeface="+mn-ea"/>
              </a:rPr>
              <a:t>E(i,j-1)</a:t>
            </a:r>
            <a:r>
              <a:rPr lang="zh-CN" altLang="en-US" sz="2800" dirty="0">
                <a:latin typeface="+mn-ea"/>
                <a:cs typeface="+mn-ea"/>
              </a:rPr>
              <a:t>中，那么把</a:t>
            </a:r>
            <a:r>
              <a:rPr lang="en-US" altLang="zh-CN" sz="2800" err="1">
                <a:latin typeface="+mn-ea"/>
                <a:cs typeface="+mn-ea"/>
              </a:rPr>
              <a:t>A→αx</a:t>
            </a:r>
            <a:r>
              <a:rPr lang="en-US" altLang="zh-CN" sz="2800" baseline="-25000" err="1">
                <a:latin typeface="+mn-ea"/>
                <a:cs typeface="+mn-ea"/>
              </a:rPr>
              <a:t>j</a:t>
            </a:r>
            <a:r>
              <a:rPr lang="en-US" altLang="zh-CN" sz="2800">
                <a:latin typeface="+mn-ea"/>
                <a:cs typeface="+mn-ea"/>
              </a:rPr>
              <a:t>·</a:t>
            </a:r>
            <a:r>
              <a:rPr lang="zh-CN" altLang="en-US" sz="2800" dirty="0">
                <a:latin typeface="+mn-ea"/>
                <a:cs typeface="+mn-ea"/>
              </a:rPr>
              <a:t>加入到</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A→α·B</a:t>
            </a:r>
            <a:r>
              <a:rPr lang="zh-CN" altLang="en-US" sz="2800" dirty="0">
                <a:latin typeface="+mn-ea"/>
                <a:cs typeface="+mn-ea"/>
              </a:rPr>
              <a:t>在</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中，那么对所有左端为符号</a:t>
            </a:r>
            <a:r>
              <a:rPr lang="en-US" altLang="zh-CN" sz="2800" dirty="0">
                <a:latin typeface="+mn-ea"/>
                <a:cs typeface="+mn-ea"/>
              </a:rPr>
              <a:t>B</a:t>
            </a:r>
            <a:r>
              <a:rPr lang="zh-CN" altLang="en-US" sz="2800" dirty="0">
                <a:latin typeface="+mn-ea"/>
                <a:cs typeface="+mn-ea"/>
              </a:rPr>
              <a:t>的规则</a:t>
            </a:r>
            <a:r>
              <a:rPr lang="en-US" altLang="zh-CN" sz="2800" err="1">
                <a:latin typeface="+mn-ea"/>
                <a:cs typeface="+mn-ea"/>
              </a:rPr>
              <a:t>B→γ</a:t>
            </a:r>
            <a:r>
              <a:rPr lang="zh-CN" altLang="en-US" sz="2800" dirty="0">
                <a:latin typeface="+mn-ea"/>
                <a:cs typeface="+mn-ea"/>
              </a:rPr>
              <a:t>，把</a:t>
            </a:r>
            <a:r>
              <a:rPr lang="en-US" altLang="zh-CN" sz="2800" err="1">
                <a:latin typeface="+mn-ea"/>
                <a:cs typeface="+mn-ea"/>
              </a:rPr>
              <a:t>B→·γ</a:t>
            </a:r>
            <a:r>
              <a:rPr lang="zh-CN" altLang="en-US" sz="2800" dirty="0">
                <a:latin typeface="+mn-ea"/>
                <a:cs typeface="+mn-ea"/>
              </a:rPr>
              <a:t>加入到</a:t>
            </a:r>
            <a:r>
              <a:rPr lang="en-US" altLang="zh-CN" sz="2800" err="1">
                <a:latin typeface="+mn-ea"/>
                <a:cs typeface="+mn-ea"/>
              </a:rPr>
              <a:t>E(j,j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a:p>
            <a:pPr lvl="1">
              <a:lnSpc>
                <a:spcPct val="130000"/>
              </a:lnSpc>
            </a:pPr>
            <a:r>
              <a:rPr lang="zh-CN" altLang="en-US" sz="2800" dirty="0">
                <a:latin typeface="+mn-ea"/>
                <a:cs typeface="+mn-ea"/>
              </a:rPr>
              <a:t>如果</a:t>
            </a:r>
            <a:r>
              <a:rPr lang="en-US" altLang="zh-CN" sz="2800" err="1">
                <a:latin typeface="+mn-ea"/>
                <a:cs typeface="+mn-ea"/>
              </a:rPr>
              <a:t>B→γ</a:t>
            </a:r>
            <a:r>
              <a:rPr lang="zh-CN" altLang="en-US" sz="2800" dirty="0">
                <a:latin typeface="+mn-ea"/>
                <a:cs typeface="+mn-ea"/>
              </a:rPr>
              <a:t>在</a:t>
            </a:r>
            <a:r>
              <a:rPr lang="en-US" altLang="zh-CN" sz="2800" err="1">
                <a:latin typeface="+mn-ea"/>
                <a:cs typeface="+mn-ea"/>
              </a:rPr>
              <a:t>E(i,j</a:t>
            </a:r>
            <a:r>
              <a:rPr lang="en-US" altLang="zh-CN" sz="2800" dirty="0">
                <a:latin typeface="+mn-ea"/>
                <a:cs typeface="+mn-ea"/>
              </a:rPr>
              <a:t>)</a:t>
            </a:r>
            <a:r>
              <a:rPr lang="zh-CN" altLang="en-US" sz="2800" dirty="0">
                <a:latin typeface="+mn-ea"/>
                <a:cs typeface="+mn-ea"/>
              </a:rPr>
              <a:t>中，且在</a:t>
            </a:r>
            <a:r>
              <a:rPr lang="en-US" altLang="zh-CN" sz="2800" dirty="0">
                <a:latin typeface="+mn-ea"/>
                <a:cs typeface="+mn-ea"/>
              </a:rPr>
              <a:t>E(k,i-1)</a:t>
            </a:r>
            <a:r>
              <a:rPr lang="zh-CN" altLang="en-US" sz="2800" dirty="0">
                <a:latin typeface="+mn-ea"/>
                <a:cs typeface="+mn-ea"/>
              </a:rPr>
              <a:t>存在</a:t>
            </a:r>
            <a:r>
              <a:rPr lang="en-US" altLang="zh-CN" sz="2800" err="1">
                <a:latin typeface="+mn-ea"/>
                <a:cs typeface="+mn-ea"/>
              </a:rPr>
              <a:t>A→α·B</a:t>
            </a:r>
            <a:r>
              <a:rPr lang="zh-CN" altLang="en-US" sz="2800" dirty="0">
                <a:latin typeface="+mn-ea"/>
                <a:cs typeface="+mn-ea"/>
              </a:rPr>
              <a:t>，那么把</a:t>
            </a:r>
            <a:r>
              <a:rPr lang="en-US" altLang="zh-CN" sz="2800" err="1">
                <a:latin typeface="+mn-ea"/>
                <a:cs typeface="+mn-ea"/>
              </a:rPr>
              <a:t>A→αB</a:t>
            </a:r>
            <a:r>
              <a:rPr lang="en-US" altLang="zh-CN" sz="2800">
                <a:latin typeface="+mn-ea"/>
                <a:cs typeface="+mn-ea"/>
              </a:rPr>
              <a:t>·</a:t>
            </a:r>
            <a:r>
              <a:rPr lang="zh-CN" altLang="en-US" sz="2800" dirty="0">
                <a:latin typeface="+mn-ea"/>
                <a:cs typeface="+mn-ea"/>
              </a:rPr>
              <a:t>加入到</a:t>
            </a:r>
            <a:r>
              <a:rPr lang="en-US" altLang="zh-CN" sz="2800" err="1">
                <a:latin typeface="+mn-ea"/>
                <a:cs typeface="+mn-ea"/>
              </a:rPr>
              <a:t>E(k,j</a:t>
            </a:r>
            <a:r>
              <a:rPr lang="en-US" altLang="zh-CN" sz="2800" dirty="0">
                <a:latin typeface="+mn-ea"/>
                <a:cs typeface="+mn-ea"/>
              </a:rPr>
              <a:t>)</a:t>
            </a:r>
            <a:r>
              <a:rPr lang="zh-CN" altLang="en-US" sz="2800" dirty="0">
                <a:latin typeface="+mn-ea"/>
                <a:cs typeface="+mn-ea"/>
              </a:rPr>
              <a:t>中</a:t>
            </a:r>
            <a:endParaRPr lang="zh-CN" altLang="en-US" sz="2800" dirty="0">
              <a:latin typeface="+mn-ea"/>
              <a:cs typeface="+mn-ea"/>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文本占位符 145410"/>
          <p:cNvSpPr>
            <a:spLocks noGrp="1"/>
          </p:cNvSpPr>
          <p:nvPr>
            <p:ph type="body" idx="1"/>
          </p:nvPr>
        </p:nvSpPr>
        <p:spPr>
          <a:xfrm>
            <a:off x="838200" y="262890"/>
            <a:ext cx="10515600" cy="5914390"/>
          </a:xfrm>
        </p:spPr>
        <p:txBody>
          <a:bodyPr/>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a:lnSpc>
                <a:spcPct val="90000"/>
              </a:lnSpc>
            </a:pPr>
            <a:endParaRPr lang="zh-CN" altLang="en-US" sz="2000" dirty="0"/>
          </a:p>
          <a:p>
            <a:pPr marL="0" indent="0">
              <a:lnSpc>
                <a:spcPct val="90000"/>
              </a:lnSpc>
              <a:buNone/>
            </a:pPr>
            <a:r>
              <a:rPr lang="zh-CN" altLang="en-US" sz="2000" dirty="0"/>
              <a:t>                                                   </a:t>
            </a:r>
            <a:r>
              <a:rPr lang="zh-CN" altLang="en-US" sz="6000" dirty="0">
                <a:solidFill>
                  <a:schemeClr val="tx1"/>
                </a:solidFill>
                <a:effectLst>
                  <a:outerShdw blurRad="38100" dist="19050" dir="2700000" algn="tl" rotWithShape="0">
                    <a:schemeClr val="dk1">
                      <a:alpha val="40000"/>
                    </a:schemeClr>
                  </a:outerShdw>
                </a:effectLst>
              </a:rPr>
              <a:t>统计剖析</a:t>
            </a:r>
            <a:endParaRPr lang="zh-CN" altLang="en-US" sz="6000" dirty="0">
              <a:solidFill>
                <a:schemeClr val="tx1"/>
              </a:solidFill>
              <a:effectLst>
                <a:outerShdw blurRad="38100" dist="19050" dir="2700000" algn="tl" rotWithShape="0">
                  <a:schemeClr val="dk1">
                    <a:alpha val="40000"/>
                  </a:schemeClr>
                </a:outerShdw>
              </a:effectLst>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标题 203777"/>
          <p:cNvSpPr>
            <a:spLocks noGrp="1"/>
          </p:cNvSpPr>
          <p:nvPr>
            <p:ph type="title"/>
          </p:nvPr>
        </p:nvSpPr>
        <p:spPr/>
        <p:txBody>
          <a:bodyPr anchor="b"/>
          <a:p>
            <a:r>
              <a:rPr lang="zh-CN" altLang="en-US" dirty="0">
                <a:solidFill>
                  <a:srgbClr val="000066"/>
                </a:solidFill>
              </a:rPr>
              <a:t>概率上下文无关文法</a:t>
            </a:r>
            <a:endParaRPr lang="zh-CN" altLang="en-US" dirty="0">
              <a:solidFill>
                <a:srgbClr val="000066"/>
              </a:solidFill>
            </a:endParaRPr>
          </a:p>
        </p:txBody>
      </p:sp>
      <p:sp>
        <p:nvSpPr>
          <p:cNvPr id="203779" name="文本占位符 203778"/>
          <p:cNvSpPr>
            <a:spLocks noGrp="1"/>
          </p:cNvSpPr>
          <p:nvPr>
            <p:ph type="body" idx="1"/>
          </p:nvPr>
        </p:nvSpPr>
        <p:spPr>
          <a:xfrm>
            <a:off x="1041400" y="1914525"/>
            <a:ext cx="9231630" cy="4218305"/>
          </a:xfrm>
        </p:spPr>
        <p:txBody>
          <a:bodyPr/>
          <a:p>
            <a:pPr>
              <a:lnSpc>
                <a:spcPct val="100000"/>
              </a:lnSpc>
              <a:buNone/>
            </a:pPr>
            <a:r>
              <a:rPr lang="en-US" altLang="zh-CN" sz="2800" dirty="0"/>
              <a:t>         </a:t>
            </a:r>
            <a:r>
              <a:rPr lang="zh-CN" altLang="en-US" sz="2800" dirty="0"/>
              <a:t>自顶向下分析法、自底向上分析法、左角分析法、 </a:t>
            </a:r>
            <a:r>
              <a:rPr lang="en-US" altLang="zh-CN" sz="2800" dirty="0"/>
              <a:t>CYK </a:t>
            </a:r>
            <a:r>
              <a:rPr lang="zh-CN" altLang="en-US" sz="2800" dirty="0"/>
              <a:t>算法、</a:t>
            </a:r>
            <a:r>
              <a:rPr lang="en-US" altLang="zh-CN" sz="2800" err="1"/>
              <a:t>Earley</a:t>
            </a:r>
            <a:r>
              <a:rPr lang="en-US" altLang="zh-CN" sz="2800" dirty="0"/>
              <a:t> </a:t>
            </a:r>
            <a:r>
              <a:rPr lang="zh-CN" altLang="en-US" sz="2800" dirty="0"/>
              <a:t>算法、线图分析法等行之有效的分析技术。但是，这些分析方法在处理自然语言的歧义时都显得无能为力。</a:t>
            </a:r>
            <a:endParaRPr lang="zh-CN" altLang="en-US" sz="2800" dirty="0"/>
          </a:p>
          <a:p>
            <a:pPr>
              <a:lnSpc>
                <a:spcPct val="100000"/>
              </a:lnSpc>
              <a:buNone/>
            </a:pPr>
            <a:r>
              <a:rPr lang="zh-CN" altLang="en-US" sz="2800" dirty="0"/>
              <a:t>         近年来对上下文无关语法的改进主要体现在两个方面：一方面是给上下文无关语法的规则加上概率，提出了概率上下文无关语法，另一方面是除了给规则加概率之外，还考虑规则的中心词对于规则概率的影响，提出了概率词汇化上下文无关语法。</a:t>
            </a:r>
            <a:endParaRPr lang="zh-CN" altLang="en-US" sz="28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a:xfrm>
            <a:off x="913130" y="374650"/>
            <a:ext cx="9732010" cy="1042035"/>
          </a:xfrm>
        </p:spPr>
        <p:txBody>
          <a:bodyPr anchor="b"/>
          <a:p>
            <a:r>
              <a:rPr lang="en-US" altLang="zh-CN" dirty="0">
                <a:solidFill>
                  <a:srgbClr val="000066"/>
                </a:solidFill>
              </a:rPr>
              <a:t> </a:t>
            </a:r>
            <a:r>
              <a:rPr lang="zh-CN" altLang="en-US" dirty="0">
                <a:solidFill>
                  <a:srgbClr val="000066"/>
                </a:solidFill>
              </a:rPr>
              <a:t>概率上下文无关文法</a:t>
            </a:r>
            <a:endParaRPr lang="zh-CN" altLang="en-US" dirty="0">
              <a:solidFill>
                <a:srgbClr val="000066"/>
              </a:solidFill>
            </a:endParaRPr>
          </a:p>
        </p:txBody>
      </p:sp>
      <p:sp>
        <p:nvSpPr>
          <p:cNvPr id="149507" name="文本占位符 149506"/>
          <p:cNvSpPr>
            <a:spLocks noGrp="1"/>
          </p:cNvSpPr>
          <p:nvPr>
            <p:ph type="body" idx="1"/>
          </p:nvPr>
        </p:nvSpPr>
        <p:spPr>
          <a:xfrm>
            <a:off x="838200" y="1596390"/>
            <a:ext cx="10515600" cy="4580890"/>
          </a:xfrm>
        </p:spPr>
        <p:txBody>
          <a:bodyPr/>
          <a:p>
            <a:pPr>
              <a:lnSpc>
                <a:spcPct val="120000"/>
              </a:lnSpc>
            </a:pPr>
            <a:r>
              <a:rPr lang="zh-CN" altLang="en-US" sz="2400" dirty="0"/>
              <a:t>随机上下文无关语法可以直接统计语言学中词与词、词与词组以及词组与词组的规约信息，并且可以由语法规则生成给定句子的概率。</a:t>
            </a:r>
            <a:endParaRPr lang="zh-CN" altLang="en-US" sz="2400" dirty="0"/>
          </a:p>
          <a:p>
            <a:pPr>
              <a:lnSpc>
                <a:spcPct val="120000"/>
              </a:lnSpc>
            </a:pPr>
            <a:r>
              <a:rPr lang="zh-CN" altLang="en-US" sz="2400" dirty="0"/>
              <a:t>定义：一个随机上下文无关语法（</a:t>
            </a:r>
            <a:r>
              <a:rPr lang="en-US" altLang="zh-CN" sz="2400" dirty="0"/>
              <a:t>PCFG</a:t>
            </a:r>
            <a:r>
              <a:rPr lang="zh-CN" altLang="en-US" sz="2400" dirty="0"/>
              <a:t>）由以下</a:t>
            </a:r>
            <a:r>
              <a:rPr lang="en-US" altLang="zh-CN" sz="2400" dirty="0"/>
              <a:t>5</a:t>
            </a:r>
            <a:r>
              <a:rPr lang="zh-CN" altLang="en-US" sz="2400" dirty="0"/>
              <a:t>部分组成：</a:t>
            </a:r>
            <a:endParaRPr lang="zh-CN" altLang="en-US" sz="2400" dirty="0"/>
          </a:p>
          <a:p>
            <a:pPr lvl="1">
              <a:lnSpc>
                <a:spcPct val="120000"/>
              </a:lnSpc>
            </a:pPr>
            <a:r>
              <a:rPr lang="zh-CN" altLang="en-US" sz="2200" dirty="0"/>
              <a:t>（</a:t>
            </a:r>
            <a:r>
              <a:rPr lang="en-US" altLang="zh-CN" sz="2200" dirty="0"/>
              <a:t>1</a:t>
            </a:r>
            <a:r>
              <a:rPr lang="zh-CN" altLang="en-US" sz="2200" dirty="0"/>
              <a:t>）一个非终结符号集</a:t>
            </a:r>
            <a:r>
              <a:rPr lang="en-US" altLang="zh-CN" sz="2200"/>
              <a:t>N</a:t>
            </a:r>
            <a:endParaRPr lang="en-US" altLang="zh-CN" sz="2200"/>
          </a:p>
          <a:p>
            <a:pPr lvl="1">
              <a:lnSpc>
                <a:spcPct val="120000"/>
              </a:lnSpc>
            </a:pPr>
            <a:r>
              <a:rPr lang="zh-CN" altLang="en-US" sz="2200" dirty="0"/>
              <a:t>（</a:t>
            </a:r>
            <a:r>
              <a:rPr lang="en-US" altLang="zh-CN" sz="2200" dirty="0"/>
              <a:t>2</a:t>
            </a:r>
            <a:r>
              <a:rPr lang="zh-CN" altLang="en-US" sz="2200" dirty="0"/>
              <a:t>）一个终结符号集</a:t>
            </a:r>
            <a:r>
              <a:rPr lang="en-US" altLang="zh-CN" sz="2200" dirty="0"/>
              <a:t>∑</a:t>
            </a:r>
            <a:endParaRPr lang="en-US" altLang="zh-CN" sz="2200" dirty="0"/>
          </a:p>
          <a:p>
            <a:pPr lvl="1">
              <a:lnSpc>
                <a:spcPct val="120000"/>
              </a:lnSpc>
            </a:pPr>
            <a:r>
              <a:rPr lang="zh-CN" altLang="en-US" sz="2200" dirty="0"/>
              <a:t>（</a:t>
            </a:r>
            <a:r>
              <a:rPr lang="en-US" altLang="zh-CN" sz="2200" dirty="0"/>
              <a:t>3</a:t>
            </a:r>
            <a:r>
              <a:rPr lang="zh-CN" altLang="en-US" sz="2200" dirty="0"/>
              <a:t>）一个开始非终结符</a:t>
            </a:r>
            <a:r>
              <a:rPr lang="en-US" altLang="zh-CN" sz="2200"/>
              <a:t>S∈N</a:t>
            </a:r>
            <a:endParaRPr lang="en-US" altLang="zh-CN" sz="2200"/>
          </a:p>
          <a:p>
            <a:pPr lvl="1">
              <a:lnSpc>
                <a:spcPct val="120000"/>
              </a:lnSpc>
            </a:pPr>
            <a:r>
              <a:rPr lang="zh-CN" altLang="en-US" sz="2200" dirty="0"/>
              <a:t>（</a:t>
            </a:r>
            <a:r>
              <a:rPr lang="en-US" altLang="zh-CN" sz="2200" dirty="0"/>
              <a:t>4</a:t>
            </a:r>
            <a:r>
              <a:rPr lang="zh-CN" altLang="en-US" sz="2200" dirty="0"/>
              <a:t>）一个产生式集</a:t>
            </a:r>
            <a:r>
              <a:rPr lang="en-US" altLang="zh-CN" sz="2200"/>
              <a:t>R</a:t>
            </a:r>
            <a:endParaRPr lang="en-US" altLang="zh-CN" sz="2200"/>
          </a:p>
          <a:p>
            <a:pPr lvl="1">
              <a:lnSpc>
                <a:spcPct val="120000"/>
              </a:lnSpc>
            </a:pPr>
            <a:r>
              <a:rPr lang="zh-CN" altLang="en-US" sz="2200" dirty="0"/>
              <a:t>（</a:t>
            </a:r>
            <a:r>
              <a:rPr lang="en-US" altLang="zh-CN" sz="2200" dirty="0"/>
              <a:t>5</a:t>
            </a:r>
            <a:r>
              <a:rPr lang="zh-CN" altLang="en-US" sz="2200" dirty="0"/>
              <a:t>）对于任意产生式</a:t>
            </a:r>
            <a:r>
              <a:rPr lang="en-US" altLang="zh-CN" sz="2200" err="1"/>
              <a:t>r∈R</a:t>
            </a:r>
            <a:r>
              <a:rPr lang="zh-CN" altLang="en-US" sz="2200" dirty="0"/>
              <a:t>，其概率为</a:t>
            </a:r>
            <a:r>
              <a:rPr lang="en-US" altLang="zh-CN" sz="2200" err="1"/>
              <a:t>P(r</a:t>
            </a:r>
            <a:r>
              <a:rPr lang="en-US" altLang="zh-CN" sz="2200"/>
              <a:t>)</a:t>
            </a:r>
            <a:endParaRPr lang="en-US" altLang="zh-CN" sz="2200"/>
          </a:p>
          <a:p>
            <a:pPr lvl="1">
              <a:lnSpc>
                <a:spcPct val="120000"/>
              </a:lnSpc>
              <a:buNone/>
            </a:pPr>
            <a:r>
              <a:rPr lang="en-US" altLang="zh-CN" sz="2200" dirty="0"/>
              <a:t>       </a:t>
            </a:r>
            <a:r>
              <a:rPr lang="zh-CN" altLang="en-US" sz="2200" dirty="0"/>
              <a:t>产生式具有形式</a:t>
            </a:r>
            <a:r>
              <a:rPr lang="en-US" altLang="zh-CN" sz="2200" dirty="0"/>
              <a:t>X→Y</a:t>
            </a:r>
            <a:r>
              <a:rPr lang="zh-CN" altLang="en-US" sz="2200" dirty="0"/>
              <a:t>，其中，</a:t>
            </a:r>
            <a:r>
              <a:rPr lang="en-US" altLang="zh-CN" sz="2200"/>
              <a:t>X∈ N, Y ∈(N∪ ∑)*</a:t>
            </a:r>
            <a:endParaRPr lang="en-US" altLang="zh-CN" sz="2200"/>
          </a:p>
          <a:p>
            <a:pPr lvl="1">
              <a:lnSpc>
                <a:spcPct val="90000"/>
              </a:lnSpc>
            </a:pPr>
            <a:endParaRPr lang="en-US" altLang="zh-CN" sz="2200"/>
          </a:p>
          <a:p>
            <a:pPr>
              <a:lnSpc>
                <a:spcPct val="90000"/>
              </a:lnSpc>
            </a:pPr>
            <a:endParaRPr lang="en-US" altLang="zh-CN" sz="2400" dirty="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的三个基本假设</a:t>
            </a:r>
            <a:endParaRPr lang="zh-CN" altLang="en-US"/>
          </a:p>
        </p:txBody>
      </p:sp>
      <p:sp>
        <p:nvSpPr>
          <p:cNvPr id="151555" name="文本占位符 151554"/>
          <p:cNvSpPr>
            <a:spLocks noGrp="1"/>
          </p:cNvSpPr>
          <p:nvPr>
            <p:ph type="body" sz="half" idx="1"/>
          </p:nvPr>
        </p:nvSpPr>
        <p:spPr>
          <a:xfrm>
            <a:off x="1026795" y="1833245"/>
            <a:ext cx="9173210" cy="4332605"/>
          </a:xfrm>
        </p:spPr>
        <p:txBody>
          <a:bodyPr/>
          <a:p>
            <a:pPr>
              <a:lnSpc>
                <a:spcPct val="90000"/>
              </a:lnSpc>
            </a:pPr>
            <a:r>
              <a:rPr lang="en-US" altLang="zh-CN" sz="2800" dirty="0"/>
              <a:t>CFG</a:t>
            </a:r>
            <a:r>
              <a:rPr lang="zh-CN" altLang="en-US" sz="2800" dirty="0"/>
              <a:t>的简单概率拓广</a:t>
            </a:r>
            <a:br>
              <a:rPr lang="zh-CN" altLang="en-US" sz="2800" dirty="0"/>
            </a:br>
            <a:endParaRPr lang="zh-CN" altLang="en-US" sz="2800" dirty="0"/>
          </a:p>
          <a:p>
            <a:pPr>
              <a:lnSpc>
                <a:spcPct val="110000"/>
              </a:lnSpc>
            </a:pPr>
            <a:r>
              <a:rPr lang="zh-CN" altLang="en-US" sz="2800" dirty="0"/>
              <a:t>基本假设</a:t>
            </a:r>
            <a:endParaRPr lang="zh-CN" altLang="en-US" sz="2800" dirty="0"/>
          </a:p>
          <a:p>
            <a:pPr lvl="1">
              <a:lnSpc>
                <a:spcPct val="110000"/>
              </a:lnSpc>
            </a:pPr>
            <a:r>
              <a:rPr lang="zh-CN" altLang="en-US" sz="2400" dirty="0"/>
              <a:t>位置无关</a:t>
            </a:r>
            <a:r>
              <a:rPr lang="en-US" altLang="zh-CN" sz="2400"/>
              <a:t>(Place invariance)</a:t>
            </a:r>
            <a:endParaRPr lang="en-US" altLang="zh-CN" sz="2400"/>
          </a:p>
          <a:p>
            <a:pPr lvl="1">
              <a:lnSpc>
                <a:spcPct val="110000"/>
              </a:lnSpc>
            </a:pPr>
            <a:r>
              <a:rPr lang="zh-CN" altLang="en-US" sz="2400" dirty="0"/>
              <a:t>上下文无关</a:t>
            </a:r>
            <a:r>
              <a:rPr lang="en-US" altLang="zh-CN" sz="2400"/>
              <a:t>(Context-free)</a:t>
            </a:r>
            <a:endParaRPr lang="en-US" altLang="zh-CN" sz="2400"/>
          </a:p>
          <a:p>
            <a:pPr lvl="1">
              <a:lnSpc>
                <a:spcPct val="110000"/>
              </a:lnSpc>
            </a:pPr>
            <a:r>
              <a:rPr lang="zh-CN" altLang="en-US" sz="2400" dirty="0"/>
              <a:t>祖先无关</a:t>
            </a:r>
            <a:r>
              <a:rPr lang="en-US" altLang="zh-CN" sz="2400"/>
              <a:t>(Ancestor-free)</a:t>
            </a:r>
            <a:endParaRPr lang="en-US" altLang="zh-CN" sz="2400"/>
          </a:p>
          <a:p>
            <a:pPr>
              <a:lnSpc>
                <a:spcPct val="110000"/>
              </a:lnSpc>
            </a:pPr>
            <a:r>
              <a:rPr lang="zh-CN" altLang="en-US" sz="2800" dirty="0"/>
              <a:t>分析树的概率等于所有施用规则概率之积</a:t>
            </a:r>
            <a:endParaRPr lang="zh-CN" altLang="en-US" sz="2800" dirty="0"/>
          </a:p>
          <a:p>
            <a:endParaRPr lang="zh-CN" altLang="en-US" sz="2800"/>
          </a:p>
        </p:txBody>
      </p:sp>
      <p:graphicFrame>
        <p:nvGraphicFramePr>
          <p:cNvPr id="151556" name="内容占位符 151555"/>
          <p:cNvGraphicFramePr/>
          <p:nvPr>
            <p:ph sz="half" idx="2"/>
          </p:nvPr>
        </p:nvGraphicFramePr>
        <p:xfrm>
          <a:off x="4690110" y="2276475"/>
          <a:ext cx="1846263" cy="563563"/>
        </p:xfrm>
        <a:graphic>
          <a:graphicData uri="http://schemas.openxmlformats.org/presentationml/2006/ole">
            <mc:AlternateContent xmlns:mc="http://schemas.openxmlformats.org/markup-compatibility/2006">
              <mc:Choice xmlns:v="urn:schemas-microsoft-com:vml" Requires="v">
                <p:oleObj spid="_x0000_s3076" name="" r:id="rId1" imgW="1078865" imgH="342900" progId="Equation.DSMT4">
                  <p:embed/>
                </p:oleObj>
              </mc:Choice>
              <mc:Fallback>
                <p:oleObj name="" r:id="rId1" imgW="1078865" imgH="342900" progId="Equation.DSMT4">
                  <p:embed/>
                  <p:pic>
                    <p:nvPicPr>
                      <p:cNvPr id="0" name="图片 3075"/>
                      <p:cNvPicPr/>
                      <p:nvPr/>
                    </p:nvPicPr>
                    <p:blipFill>
                      <a:blip r:embed="rId2"/>
                      <a:stretch>
                        <a:fillRect/>
                      </a:stretch>
                    </p:blipFill>
                    <p:spPr>
                      <a:xfrm>
                        <a:off x="4690110" y="2276475"/>
                        <a:ext cx="1846263" cy="563563"/>
                      </a:xfrm>
                      <a:prstGeom prst="rect">
                        <a:avLst/>
                      </a:prstGeom>
                      <a:noFill/>
                      <a:ln w="38100">
                        <a:miter/>
                      </a:ln>
                    </p:spPr>
                  </p:pic>
                </p:oleObj>
              </mc:Fallback>
            </mc:AlternateContent>
          </a:graphicData>
        </a:graphic>
      </p:graphicFrame>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二、与形式语言句法分析的比较</a:t>
            </a:r>
            <a:endParaRPr lang="zh-CN" altLang="en-US"/>
          </a:p>
        </p:txBody>
      </p:sp>
      <p:sp>
        <p:nvSpPr>
          <p:cNvPr id="3" name="内容占位符 2"/>
          <p:cNvSpPr>
            <a:spLocks noGrp="1"/>
          </p:cNvSpPr>
          <p:nvPr>
            <p:ph idx="1"/>
          </p:nvPr>
        </p:nvSpPr>
        <p:spPr/>
        <p:txBody>
          <a:bodyPr>
            <a:normAutofit/>
          </a:bodyPr>
          <a:p>
            <a:pPr marL="0" indent="0">
              <a:lnSpc>
                <a:spcPct val="210000"/>
              </a:lnSpc>
              <a:buNone/>
            </a:pPr>
            <a:r>
              <a:rPr lang="en-US" altLang="zh-CN" sz="2800" dirty="0">
                <a:sym typeface="+mn-ea"/>
              </a:rPr>
              <a:t>  </a:t>
            </a:r>
            <a:r>
              <a:rPr lang="zh-CN" altLang="en-US" sz="2800" dirty="0">
                <a:sym typeface="+mn-ea"/>
              </a:rPr>
              <a:t>析器最本质的要求。</a:t>
            </a:r>
            <a:endParaRPr lang="zh-CN" altLang="en-US" sz="2800" dirty="0"/>
          </a:p>
          <a:p>
            <a:pPr marL="0" indent="0">
              <a:lnSpc>
                <a:spcPct val="210000"/>
              </a:lnSpc>
              <a:buNone/>
            </a:pPr>
            <a:r>
              <a:rPr lang="zh-CN" altLang="en-US" sz="2800" dirty="0">
                <a:sym typeface="+mn-ea"/>
              </a:rPr>
              <a:t>由于要处理大量的歧义现象，导致自然语言句法分析器的复杂程度远高于形式语言的句法分析器。</a:t>
            </a:r>
            <a:endParaRPr lang="zh-CN" altLang="en-US"/>
          </a:p>
          <a:p>
            <a:pPr>
              <a:lnSpc>
                <a:spcPct val="110000"/>
              </a:lnSpc>
            </a:pP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p:txBody>
          <a:bodyPr anchor="b"/>
          <a:p>
            <a:r>
              <a:rPr lang="zh-CN" altLang="en-US" dirty="0"/>
              <a:t>举例</a:t>
            </a:r>
            <a:endParaRPr lang="zh-CN" altLang="en-US" dirty="0"/>
          </a:p>
        </p:txBody>
      </p:sp>
      <p:sp>
        <p:nvSpPr>
          <p:cNvPr id="153603" name="文本占位符 153602"/>
          <p:cNvSpPr>
            <a:spLocks noGrp="1"/>
          </p:cNvSpPr>
          <p:nvPr>
            <p:ph type="body" sz="half" idx="1"/>
          </p:nvPr>
        </p:nvSpPr>
        <p:spPr>
          <a:xfrm>
            <a:off x="981710" y="2060575"/>
            <a:ext cx="9002395" cy="4105275"/>
          </a:xfrm>
        </p:spPr>
        <p:txBody>
          <a:bodyPr>
            <a:normAutofit lnSpcReduction="10000"/>
          </a:bodyPr>
          <a:p>
            <a:pPr>
              <a:lnSpc>
                <a:spcPct val="80000"/>
              </a:lnSpc>
            </a:pPr>
            <a:r>
              <a:rPr lang="zh-CN" altLang="en-US" sz="2400" dirty="0"/>
              <a:t>给定如下概率文法</a:t>
            </a:r>
            <a:r>
              <a:rPr lang="en-US" altLang="zh-CN" sz="2400"/>
              <a:t>G</a:t>
            </a:r>
            <a:endParaRPr lang="en-US" altLang="zh-CN" sz="2400"/>
          </a:p>
          <a:p>
            <a:pPr lvl="1">
              <a:lnSpc>
                <a:spcPct val="80000"/>
              </a:lnSpc>
            </a:pPr>
            <a:r>
              <a:rPr lang="en-US" altLang="zh-CN" sz="2000"/>
              <a:t>(1)S-&gt;AA p1=1/2</a:t>
            </a:r>
            <a:endParaRPr lang="en-US" altLang="zh-CN" sz="2000"/>
          </a:p>
          <a:p>
            <a:pPr lvl="1">
              <a:lnSpc>
                <a:spcPct val="80000"/>
              </a:lnSpc>
            </a:pPr>
            <a:r>
              <a:rPr lang="en-US" altLang="zh-CN" sz="2000"/>
              <a:t>(2)S-&gt;B p2=1/2</a:t>
            </a:r>
            <a:endParaRPr lang="en-US" altLang="zh-CN" sz="2000"/>
          </a:p>
          <a:p>
            <a:pPr lvl="1">
              <a:lnSpc>
                <a:spcPct val="80000"/>
              </a:lnSpc>
            </a:pPr>
            <a:r>
              <a:rPr lang="en-US" altLang="zh-CN" sz="2000"/>
              <a:t>(3)A-&gt;a p3=2/3</a:t>
            </a:r>
            <a:endParaRPr lang="en-US" altLang="zh-CN" sz="2000"/>
          </a:p>
          <a:p>
            <a:pPr lvl="1">
              <a:lnSpc>
                <a:spcPct val="80000"/>
              </a:lnSpc>
            </a:pPr>
            <a:r>
              <a:rPr lang="en-US" altLang="zh-CN" sz="2000"/>
              <a:t>(4)A-&gt;b p4=1/3</a:t>
            </a:r>
            <a:endParaRPr lang="en-US" altLang="zh-CN" sz="2000"/>
          </a:p>
          <a:p>
            <a:pPr lvl="1">
              <a:lnSpc>
                <a:spcPct val="80000"/>
              </a:lnSpc>
            </a:pPr>
            <a:r>
              <a:rPr lang="en-US" altLang="zh-CN" sz="2000" err="1"/>
              <a:t>(5)B-&gt;aa</a:t>
            </a:r>
            <a:r>
              <a:rPr lang="en-US" altLang="zh-CN" sz="2000"/>
              <a:t> p5=1/2</a:t>
            </a:r>
            <a:endParaRPr lang="en-US" altLang="zh-CN" sz="2000"/>
          </a:p>
          <a:p>
            <a:pPr lvl="1">
              <a:lnSpc>
                <a:spcPct val="80000"/>
              </a:lnSpc>
            </a:pPr>
            <a:r>
              <a:rPr lang="en-US" altLang="zh-CN" sz="2000"/>
              <a:t>(6)B-&gt;bb p6=1/2</a:t>
            </a:r>
            <a:endParaRPr lang="en-US" altLang="zh-CN" sz="2000"/>
          </a:p>
          <a:p>
            <a:pPr lvl="1">
              <a:lnSpc>
                <a:spcPct val="80000"/>
              </a:lnSpc>
              <a:buNone/>
            </a:pPr>
            <a:r>
              <a:rPr lang="zh-CN" altLang="en-US" sz="2000" dirty="0"/>
              <a:t>那么：</a:t>
            </a:r>
            <a:endParaRPr lang="zh-CN" altLang="en-US" sz="2000"/>
          </a:p>
          <a:p>
            <a:pPr>
              <a:lnSpc>
                <a:spcPct val="80000"/>
              </a:lnSpc>
              <a:buNone/>
            </a:pPr>
            <a:r>
              <a:rPr lang="en-US" altLang="zh-CN" sz="2400" err="1"/>
              <a:t>P(tree1)=1/2*2/3*2/3</a:t>
            </a:r>
            <a:r>
              <a:rPr lang="en-US" altLang="zh-CN" sz="2400"/>
              <a:t>=2/9</a:t>
            </a:r>
            <a:endParaRPr lang="en-US" altLang="zh-CN" sz="2400"/>
          </a:p>
          <a:p>
            <a:pPr>
              <a:lnSpc>
                <a:spcPct val="80000"/>
              </a:lnSpc>
              <a:buNone/>
            </a:pPr>
            <a:r>
              <a:rPr lang="en-US" altLang="zh-CN" sz="2400" err="1"/>
              <a:t>P(tree2)=1/2*1/3*1/3</a:t>
            </a:r>
            <a:r>
              <a:rPr lang="en-US" altLang="zh-CN" sz="2400"/>
              <a:t>=1/18</a:t>
            </a:r>
            <a:endParaRPr lang="en-US" altLang="zh-CN" sz="2400"/>
          </a:p>
          <a:p>
            <a:pPr>
              <a:lnSpc>
                <a:spcPct val="80000"/>
              </a:lnSpc>
              <a:buNone/>
            </a:pPr>
            <a:r>
              <a:rPr lang="en-US" altLang="zh-CN" sz="2400" err="1"/>
              <a:t>P(tree3)=1/2*1/2</a:t>
            </a:r>
            <a:r>
              <a:rPr lang="en-US" altLang="zh-CN" sz="2400"/>
              <a:t>=1/4</a:t>
            </a:r>
            <a:endParaRPr lang="en-US" altLang="zh-CN" sz="2400"/>
          </a:p>
          <a:p>
            <a:pPr>
              <a:lnSpc>
                <a:spcPct val="80000"/>
              </a:lnSpc>
              <a:buNone/>
            </a:pPr>
            <a:r>
              <a:rPr lang="en-US" altLang="zh-CN" sz="2400" err="1"/>
              <a:t>P(tree4)=1/2*1/2</a:t>
            </a:r>
            <a:r>
              <a:rPr lang="en-US" altLang="zh-CN" sz="2400"/>
              <a:t>=1/4</a:t>
            </a:r>
            <a:endParaRPr lang="en-US" altLang="zh-CN" sz="2400"/>
          </a:p>
        </p:txBody>
      </p:sp>
      <p:pic>
        <p:nvPicPr>
          <p:cNvPr id="153604" name="内容占位符 153603"/>
          <p:cNvPicPr>
            <a:picLocks noChangeAspect="1"/>
          </p:cNvPicPr>
          <p:nvPr>
            <p:ph sz="half" idx="2"/>
          </p:nvPr>
        </p:nvPicPr>
        <p:blipFill>
          <a:blip r:embed="rId1"/>
          <a:stretch>
            <a:fillRect/>
          </a:stretch>
        </p:blipFill>
        <p:spPr>
          <a:xfrm>
            <a:off x="5776913" y="2043113"/>
            <a:ext cx="4556125" cy="2225675"/>
          </a:xfrm>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p>
            <a:pPr>
              <a:lnSpc>
                <a:spcPct val="157000"/>
              </a:lnSpc>
            </a:pPr>
            <a:r>
              <a:rPr lang="zh-CN" altLang="en-US" dirty="0">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a:t>
            </a:r>
            <a:r>
              <a:rPr lang="zh-CN" altLang="en-US" dirty="0" err="1">
                <a:solidFill>
                  <a:srgbClr val="000000"/>
                </a:solidFill>
                <a:latin typeface="+mn-ea"/>
                <a:cs typeface="+mn-ea"/>
                <a:sym typeface="+mn-ea"/>
              </a:rPr>
              <a:t>如何快速计算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，如何快</a:t>
            </a:r>
            <a:r>
              <a:rPr lang="zh-CN" altLang="en-US" dirty="0" err="1">
                <a:solidFill>
                  <a:srgbClr val="000000"/>
                </a:solidFill>
                <a:latin typeface="+mn-ea"/>
                <a:cs typeface="+mn-ea"/>
                <a:sym typeface="+mn-ea"/>
              </a:rPr>
              <a:t>速地选择最佳句法结构树</a:t>
            </a:r>
            <a:r>
              <a:rPr lang="zh-CN" altLang="en-US">
                <a:solidFill>
                  <a:srgbClr val="000000"/>
                </a:solidFill>
                <a:latin typeface="+mn-ea"/>
                <a:cs typeface="+mn-ea"/>
                <a:sym typeface="+mn-ea"/>
              </a:rPr>
              <a:t>？</a:t>
            </a:r>
            <a:endParaRPr lang="zh-CN" altLang="en-US">
              <a:solidFill>
                <a:srgbClr val="000000"/>
              </a:solidFill>
              <a:latin typeface="+mn-ea"/>
              <a:cs typeface="+mn-ea"/>
              <a:sym typeface="+mn-ea"/>
            </a:endParaRPr>
          </a:p>
          <a:p>
            <a:pPr defTabSz="0">
              <a:lnSpc>
                <a:spcPct val="157000"/>
              </a:lnSpc>
              <a:tabLst>
                <a:tab pos="533400" algn="l"/>
                <a:tab pos="673100" algn="l"/>
              </a:tabLst>
            </a:pPr>
            <a:r>
              <a:rPr lang="zh-CN" altLang="en-US">
                <a:solidFill>
                  <a:srgbClr val="000000"/>
                </a:solidFill>
                <a:latin typeface="+mn-ea"/>
                <a:cs typeface="+mn-ea"/>
                <a:sym typeface="+mn-ea"/>
              </a:rPr>
              <a:t>给定句子</a:t>
            </a:r>
            <a:r>
              <a:rPr lang="zh-CN" altLang="en-US">
                <a:latin typeface="+mn-ea"/>
                <a:cs typeface="+mn-ea"/>
                <a:sym typeface="+mn-ea"/>
              </a:rPr>
              <a:t> </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1</a:t>
            </a:r>
            <a:r>
              <a:rPr lang="en-US" altLang="zh-CN" b="1" i="1">
                <a:solidFill>
                  <a:srgbClr val="000000"/>
                </a:solidFill>
                <a:latin typeface="+mn-ea"/>
                <a:cs typeface="+mn-ea"/>
                <a:sym typeface="+mn-ea"/>
              </a:rPr>
              <a:t>w</a:t>
            </a:r>
            <a:r>
              <a:rPr lang="en-US" altLang="zh-CN" b="1">
                <a:solidFill>
                  <a:srgbClr val="000000"/>
                </a:solidFill>
                <a:latin typeface="+mn-ea"/>
                <a:cs typeface="+mn-ea"/>
                <a:sym typeface="+mn-ea"/>
              </a:rPr>
              <a:t>2…</a:t>
            </a:r>
            <a:r>
              <a:rPr lang="en-US" altLang="zh-CN" b="1" i="1" err="1">
                <a:solidFill>
                  <a:srgbClr val="000000"/>
                </a:solidFill>
                <a:latin typeface="+mn-ea"/>
                <a:cs typeface="+mn-ea"/>
                <a:sym typeface="+mn-ea"/>
              </a:rPr>
              <a:t>wn</a:t>
            </a:r>
            <a:r>
              <a:rPr lang="en-US" altLang="zh-CN">
                <a:latin typeface="+mn-ea"/>
                <a:cs typeface="+mn-ea"/>
                <a:sym typeface="+mn-ea"/>
              </a:rPr>
              <a:t> </a:t>
            </a:r>
            <a:r>
              <a:rPr lang="zh-CN" altLang="en-US">
                <a:solidFill>
                  <a:srgbClr val="000000"/>
                </a:solidFill>
                <a:latin typeface="+mn-ea"/>
                <a:cs typeface="+mn-ea"/>
                <a:sym typeface="+mn-ea"/>
              </a:rPr>
              <a:t>和</a:t>
            </a:r>
            <a:r>
              <a:rPr lang="zh-CN" altLang="en-US">
                <a:latin typeface="+mn-ea"/>
                <a:cs typeface="+mn-ea"/>
                <a:sym typeface="+mn-ea"/>
              </a:rPr>
              <a:t> </a:t>
            </a:r>
            <a:r>
              <a:rPr lang="en-US" altLang="zh-CN" b="1">
                <a:solidFill>
                  <a:srgbClr val="000000"/>
                </a:solidFill>
                <a:latin typeface="+mn-ea"/>
                <a:cs typeface="+mn-ea"/>
                <a:sym typeface="+mn-ea"/>
              </a:rPr>
              <a:t>PCFG</a:t>
            </a:r>
            <a:r>
              <a:rPr lang="en-US" altLang="zh-CN">
                <a:latin typeface="+mn-ea"/>
                <a:cs typeface="+mn-ea"/>
                <a:sym typeface="+mn-ea"/>
              </a:rPr>
              <a:t> </a:t>
            </a:r>
            <a:r>
              <a:rPr lang="en-US" altLang="zh-CN" b="1" i="1">
                <a:solidFill>
                  <a:srgbClr val="000000"/>
                </a:solidFill>
                <a:latin typeface="+mn-ea"/>
                <a:cs typeface="+mn-ea"/>
                <a:sym typeface="+mn-ea"/>
              </a:rPr>
              <a:t>G</a:t>
            </a:r>
            <a:r>
              <a:rPr lang="zh-CN" altLang="en-US">
                <a:solidFill>
                  <a:srgbClr val="000000"/>
                </a:solidFill>
                <a:latin typeface="+mn-ea"/>
                <a:cs typeface="+mn-ea"/>
                <a:sym typeface="+mn-ea"/>
              </a:rPr>
              <a:t>，如何调节</a:t>
            </a:r>
            <a:r>
              <a:rPr lang="zh-CN" altLang="en-US">
                <a:latin typeface="+mn-ea"/>
                <a:cs typeface="+mn-ea"/>
                <a:sym typeface="+mn-ea"/>
              </a:rPr>
              <a:t> </a:t>
            </a:r>
            <a:r>
              <a:rPr lang="en-US" altLang="zh-CN" b="1" i="1">
                <a:solidFill>
                  <a:srgbClr val="000000"/>
                </a:solidFill>
                <a:latin typeface="+mn-ea"/>
                <a:cs typeface="+mn-ea"/>
                <a:sym typeface="+mn-ea"/>
              </a:rPr>
              <a:t>G</a:t>
            </a:r>
            <a:r>
              <a:rPr lang="en-US" altLang="zh-CN">
                <a:latin typeface="+mn-ea"/>
                <a:cs typeface="+mn-ea"/>
                <a:sym typeface="+mn-ea"/>
              </a:rPr>
              <a:t> </a:t>
            </a:r>
            <a:r>
              <a:rPr lang="zh-CN" altLang="en-US" dirty="0" err="1">
                <a:solidFill>
                  <a:srgbClr val="000000"/>
                </a:solidFill>
                <a:latin typeface="+mn-ea"/>
                <a:cs typeface="+mn-ea"/>
                <a:sym typeface="+mn-ea"/>
              </a:rPr>
              <a:t>的参数，使得</a:t>
            </a:r>
            <a:r>
              <a:rPr lang="zh-CN" altLang="en-US">
                <a:latin typeface="+mn-ea"/>
                <a:cs typeface="+mn-ea"/>
                <a:sym typeface="+mn-ea"/>
              </a:rPr>
              <a:t> </a:t>
            </a:r>
            <a:r>
              <a:rPr lang="en-US" altLang="zh-CN" b="1" i="1" err="1">
                <a:solidFill>
                  <a:srgbClr val="000000"/>
                </a:solidFill>
                <a:latin typeface="+mn-ea"/>
                <a:cs typeface="+mn-ea"/>
                <a:sym typeface="+mn-ea"/>
              </a:rPr>
              <a:t>p</a:t>
            </a:r>
            <a:r>
              <a:rPr lang="en-US" altLang="zh-CN" b="1" err="1">
                <a:solidFill>
                  <a:srgbClr val="000000"/>
                </a:solidFill>
                <a:latin typeface="+mn-ea"/>
                <a:cs typeface="+mn-ea"/>
                <a:sym typeface="+mn-ea"/>
              </a:rPr>
              <a:t>(W|G</a:t>
            </a:r>
            <a:r>
              <a:rPr lang="en-US" altLang="zh-CN" b="1">
                <a:solidFill>
                  <a:srgbClr val="000000"/>
                </a:solidFill>
                <a:latin typeface="+mn-ea"/>
                <a:cs typeface="+mn-ea"/>
                <a:sym typeface="+mn-ea"/>
              </a:rPr>
              <a:t>)</a:t>
            </a:r>
            <a:r>
              <a:rPr lang="en-US" altLang="zh-CN">
                <a:latin typeface="+mn-ea"/>
                <a:cs typeface="+mn-ea"/>
                <a:sym typeface="+mn-ea"/>
              </a:rPr>
              <a:t> </a:t>
            </a:r>
            <a:r>
              <a:rPr lang="zh-CN" altLang="en-US" dirty="0" err="1">
                <a:solidFill>
                  <a:srgbClr val="000000"/>
                </a:solidFill>
                <a:latin typeface="+mn-ea"/>
                <a:cs typeface="+mn-ea"/>
                <a:sym typeface="+mn-ea"/>
              </a:rPr>
              <a:t>最大</a:t>
            </a:r>
            <a:r>
              <a:rPr lang="zh-CN" altLang="en-US">
                <a:solidFill>
                  <a:srgbClr val="000000"/>
                </a:solidFill>
                <a:latin typeface="+mn-ea"/>
                <a:cs typeface="+mn-ea"/>
                <a:sym typeface="+mn-ea"/>
              </a:rPr>
              <a:t>？</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的三个问题</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marL="0" indent="0" defTabSz="0">
              <a:lnSpc>
                <a:spcPts val="4000"/>
              </a:lnSpc>
              <a:buNone/>
              <a:tabLst>
                <a:tab pos="50800" algn="l"/>
                <a:tab pos="622300" algn="l"/>
                <a:tab pos="647700" algn="l"/>
              </a:tabLst>
            </a:pPr>
            <a:r>
              <a:rPr lang="en-US" altLang="zh-CN" b="1">
                <a:solidFill>
                  <a:srgbClr val="000066"/>
                </a:solidFill>
                <a:latin typeface="Arial Narrow" pitchFamily="34" charset="0"/>
                <a:sym typeface="+mn-ea"/>
              </a:rPr>
              <a:t>1</a:t>
            </a:r>
            <a:r>
              <a:rPr lang="zh-CN" altLang="en-US">
                <a:solidFill>
                  <a:srgbClr val="000066"/>
                </a:solidFill>
                <a:latin typeface="SimHei" panose="02010609060101010101" pitchFamily="49" charset="-122"/>
                <a:cs typeface="Times New Roman" panose="02020603050405020304" pitchFamily="18" charset="0"/>
                <a:sym typeface="+mn-ea"/>
              </a:rPr>
              <a:t>、内向算法或外向算法解决第一个问题－</a:t>
            </a:r>
            <a:r>
              <a:rPr lang="zh-CN" altLang="en-US" err="1">
                <a:solidFill>
                  <a:srgbClr val="000066"/>
                </a:solidFill>
                <a:latin typeface="SimHei" panose="02010609060101010101" pitchFamily="49" charset="-122"/>
                <a:sym typeface="+mn-ea"/>
              </a:rPr>
              <a:t>计算句子的概率。</a:t>
            </a:r>
            <a:endParaRPr lang="zh-CN" altLang="en-US" err="1">
              <a:solidFill>
                <a:srgbClr val="000066"/>
              </a:solidFill>
              <a:latin typeface="SimHei" panose="02010609060101010101" pitchFamily="49" charset="-122"/>
              <a:sym typeface="+mn-ea"/>
            </a:endParaRPr>
          </a:p>
          <a:p>
            <a:pPr marL="0" indent="0" defTabSz="0">
              <a:lnSpc>
                <a:spcPts val="4200"/>
              </a:lnSpc>
              <a:buNone/>
              <a:tabLst>
                <a:tab pos="50800" algn="l"/>
                <a:tab pos="622300" algn="l"/>
                <a:tab pos="647700" algn="l"/>
              </a:tabLst>
            </a:pPr>
            <a:r>
              <a:rPr lang="zh-CN" altLang="en-US" u="sng">
                <a:solidFill>
                  <a:srgbClr val="000000"/>
                </a:solidFill>
                <a:latin typeface="SimHei" panose="02010609060101010101" pitchFamily="49" charset="-122"/>
                <a:sym typeface="+mn-ea"/>
              </a:rPr>
              <a:t>内 向 算 法</a:t>
            </a:r>
            <a:endParaRPr lang="zh-CN" altLang="en-US" u="sng">
              <a:solidFill>
                <a:srgbClr val="000000"/>
              </a:solidFill>
              <a:latin typeface="SimHei" panose="02010609060101010101" pitchFamily="49" charset="-122"/>
            </a:endParaRPr>
          </a:p>
          <a:p>
            <a:pPr defTabSz="0">
              <a:lnSpc>
                <a:spcPts val="1000"/>
              </a:lnSpc>
              <a:tabLst>
                <a:tab pos="50800" algn="l"/>
                <a:tab pos="622300" algn="l"/>
                <a:tab pos="647700" algn="l"/>
              </a:tabLst>
            </a:pPr>
            <a:endParaRPr lang="zh-CN" altLang="en-US">
              <a:latin typeface="Calibri" panose="020F0502020204030204" charset="0"/>
            </a:endParaRPr>
          </a:p>
          <a:p>
            <a:pPr defTabSz="0">
              <a:lnSpc>
                <a:spcPts val="3700"/>
              </a:lnSpc>
              <a:tabLst>
                <a:tab pos="50800" algn="l"/>
                <a:tab pos="622300" algn="l"/>
                <a:tab pos="647700" algn="l"/>
              </a:tabLst>
            </a:pPr>
            <a:r>
              <a:rPr lang="zh-CN" altLang="en-US" err="1">
                <a:solidFill>
                  <a:srgbClr val="000000"/>
                </a:solidFill>
                <a:latin typeface="SimHei" panose="02010609060101010101" pitchFamily="49" charset="-122"/>
                <a:sym typeface="+mn-ea"/>
              </a:rPr>
              <a:t>基本思想</a:t>
            </a:r>
            <a:r>
              <a:rPr lang="zh-CN" altLang="en-US" err="1">
                <a:solidFill>
                  <a:srgbClr val="000000"/>
                </a:solidFill>
                <a:latin typeface="Times New Roman" panose="02020603050405020304" pitchFamily="18" charset="0"/>
                <a:sym typeface="+mn-ea"/>
              </a:rPr>
              <a:t>：利用动态规划算法计算由非终结符</a:t>
            </a:r>
            <a:r>
              <a:rPr lang="zh-CN" altLang="en-US">
                <a:latin typeface="Times New Roman" panose="02020603050405020304" pitchFamily="18" charset="0"/>
                <a:sym typeface="+mn-ea"/>
              </a:rPr>
              <a:t> </a:t>
            </a:r>
            <a:r>
              <a:rPr lang="en-US" altLang="zh-CN" b="1" i="1">
                <a:solidFill>
                  <a:srgbClr val="000000"/>
                </a:solidFill>
                <a:latin typeface="Times New Roman" panose="02020603050405020304" pitchFamily="18" charset="0"/>
                <a:sym typeface="+mn-ea"/>
              </a:rPr>
              <a:t>A</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推</a:t>
            </a:r>
            <a:r>
              <a:rPr lang="zh-CN" altLang="en-US" err="1">
                <a:solidFill>
                  <a:srgbClr val="000000"/>
                </a:solidFill>
                <a:latin typeface="Times New Roman" panose="02020603050405020304" pitchFamily="18" charset="0"/>
                <a:sym typeface="+mn-ea"/>
              </a:rPr>
              <a:t>导出的某个字串片段</a:t>
            </a:r>
            <a:r>
              <a:rPr lang="zh-CN" altLang="en-US">
                <a:latin typeface="Times New Roman" panose="02020603050405020304" pitchFamily="18" charset="0"/>
                <a:sym typeface="+mn-ea"/>
              </a:rPr>
              <a:t> </a:t>
            </a:r>
            <a:r>
              <a:rPr lang="en-US" altLang="zh-CN">
                <a:solidFill>
                  <a:srgbClr val="000000"/>
                </a:solidFill>
                <a:latin typeface="Times New Roman" panose="02020603050405020304" pitchFamily="18" charset="0"/>
                <a:sym typeface="+mn-ea"/>
              </a:rPr>
              <a:t>wiwi</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1</a:t>
            </a:r>
            <a:r>
              <a:rPr lang="en-US" altLang="zh-CN">
                <a:solidFill>
                  <a:srgbClr val="000000"/>
                </a:solidFill>
                <a:latin typeface="Symbol" panose="05050102010706020507" pitchFamily="18" charset="2"/>
                <a:sym typeface="+mn-ea"/>
              </a:rPr>
              <a:t></a:t>
            </a:r>
            <a:r>
              <a:rPr lang="en-US" altLang="zh-CN">
                <a:solidFill>
                  <a:srgbClr val="000000"/>
                </a:solidFill>
                <a:latin typeface="Times New Roman" panose="02020603050405020304" pitchFamily="18" charset="0"/>
                <a:sym typeface="+mn-ea"/>
              </a:rPr>
              <a:t>wj</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的概率</a:t>
            </a:r>
            <a:r>
              <a:rPr lang="en-US" altLang="zh-CN" err="1">
                <a:solidFill>
                  <a:srgbClr val="000000"/>
                </a:solidFill>
                <a:latin typeface="MT Extra" panose="05050102010205020202" pitchFamily="18" charset="2"/>
                <a:sym typeface="+mn-ea"/>
              </a:rPr>
              <a:t></a:t>
            </a:r>
            <a:r>
              <a:rPr lang="en-US" altLang="zh-CN" err="1">
                <a:solidFill>
                  <a:srgbClr val="000000"/>
                </a:solidFill>
                <a:latin typeface="Times New Roman" panose="02020603050405020304" pitchFamily="18" charset="0"/>
                <a:sym typeface="+mn-ea"/>
              </a:rPr>
              <a:t>ij</a:t>
            </a:r>
            <a:r>
              <a:rPr lang="en-US" altLang="zh-CN" i="1" err="1">
                <a:solidFill>
                  <a:srgbClr val="000000"/>
                </a:solidFill>
                <a:latin typeface="Times New Roman" panose="02020603050405020304" pitchFamily="18" charset="0"/>
                <a:sym typeface="+mn-ea"/>
              </a:rPr>
              <a:t>(</a:t>
            </a:r>
            <a:r>
              <a:rPr lang="en-US" altLang="zh-CN" err="1">
                <a:solidFill>
                  <a:srgbClr val="000000"/>
                </a:solidFill>
                <a:latin typeface="Times New Roman" panose="02020603050405020304" pitchFamily="18" charset="0"/>
                <a:sym typeface="+mn-ea"/>
              </a:rPr>
              <a:t>A</a:t>
            </a:r>
            <a:r>
              <a:rPr lang="en-US" altLang="zh-CN" i="1" err="1">
                <a:solidFill>
                  <a:srgbClr val="000000"/>
                </a:solidFill>
                <a:latin typeface="Times New Roman" panose="02020603050405020304" pitchFamily="18" charset="0"/>
                <a:sym typeface="+mn-ea"/>
              </a:rPr>
              <a:t>)</a:t>
            </a:r>
            <a:r>
              <a:rPr lang="zh-CN" altLang="en-US" err="1">
                <a:solidFill>
                  <a:srgbClr val="000000"/>
                </a:solidFill>
                <a:latin typeface="Times New Roman" panose="02020603050405020304" pitchFamily="18" charset="0"/>
                <a:sym typeface="+mn-ea"/>
              </a:rPr>
              <a:t>。语句</a:t>
            </a:r>
            <a:r>
              <a:rPr lang="en-US" altLang="zh-CN" i="1">
                <a:solidFill>
                  <a:srgbClr val="000000"/>
                </a:solidFill>
                <a:latin typeface="Times New Roman" panose="02020603050405020304" pitchFamily="18" charset="0"/>
                <a:sym typeface="+mn-ea"/>
              </a:rPr>
              <a:t>W</a:t>
            </a:r>
            <a:r>
              <a:rPr lang="en-US" altLang="zh-CN">
                <a:latin typeface="Times New Roman" panose="02020603050405020304" pitchFamily="18" charset="0"/>
                <a:sym typeface="+mn-ea"/>
              </a:rPr>
              <a:t> </a:t>
            </a:r>
            <a:r>
              <a:rPr lang="en-US" altLang="zh-CN">
                <a:solidFill>
                  <a:srgbClr val="000000"/>
                </a:solidFill>
                <a:latin typeface="Symbol" panose="05050102010706020507" pitchFamily="18" charset="2"/>
                <a:sym typeface="+mn-ea"/>
              </a:rPr>
              <a:t></a:t>
            </a:r>
            <a:r>
              <a:rPr lang="en-US" altLang="zh-CN">
                <a:latin typeface="Times New Roman" panose="02020603050405020304" pitchFamily="18" charset="0"/>
                <a:sym typeface="+mn-ea"/>
              </a:rPr>
              <a:t> </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w</a:t>
            </a:r>
            <a:r>
              <a:rPr lang="en-US" altLang="zh-CN">
                <a:solidFill>
                  <a:srgbClr val="000000"/>
                </a:solidFill>
                <a:latin typeface="Times New Roman" panose="02020603050405020304" pitchFamily="18" charset="0"/>
                <a:sym typeface="+mn-ea"/>
              </a:rPr>
              <a:t>2</a:t>
            </a:r>
            <a:r>
              <a:rPr lang="en-US" altLang="zh-CN">
                <a:solidFill>
                  <a:srgbClr val="000000"/>
                </a:solidFill>
                <a:latin typeface="MT Extra" panose="05050102010205020202" pitchFamily="18" charset="2"/>
                <a:sym typeface="+mn-ea"/>
              </a:rPr>
              <a:t></a:t>
            </a:r>
            <a:r>
              <a:rPr lang="en-US" altLang="zh-CN" i="1">
                <a:solidFill>
                  <a:srgbClr val="000000"/>
                </a:solidFill>
                <a:latin typeface="Times New Roman" panose="02020603050405020304" pitchFamily="18" charset="0"/>
                <a:sym typeface="+mn-ea"/>
              </a:rPr>
              <a:t>wn</a:t>
            </a:r>
            <a:r>
              <a:rPr lang="zh-CN" altLang="en-US">
                <a:solidFill>
                  <a:srgbClr val="000000"/>
                </a:solidFill>
                <a:latin typeface="Times New Roman" panose="02020603050405020304" pitchFamily="18" charset="0"/>
                <a:sym typeface="+mn-ea"/>
              </a:rPr>
              <a:t>的概率即为文法</a:t>
            </a:r>
            <a:r>
              <a:rPr lang="zh-CN" altLang="en-US">
                <a:latin typeface="Times New Roman" panose="02020603050405020304" pitchFamily="18" charset="0"/>
                <a:sym typeface="+mn-ea"/>
              </a:rPr>
              <a:t> </a:t>
            </a:r>
            <a:r>
              <a:rPr lang="en-US" altLang="zh-CN" b="1">
                <a:solidFill>
                  <a:srgbClr val="000000"/>
                </a:solidFill>
                <a:latin typeface="Times New Roman" panose="02020603050405020304" pitchFamily="18" charset="0"/>
                <a:sym typeface="+mn-ea"/>
              </a:rPr>
              <a:t>G(</a:t>
            </a:r>
            <a:r>
              <a:rPr lang="en-US" altLang="zh-CN" b="1" i="1">
                <a:solidFill>
                  <a:srgbClr val="000000"/>
                </a:solidFill>
                <a:latin typeface="Times New Roman" panose="02020603050405020304" pitchFamily="18" charset="0"/>
                <a:sym typeface="+mn-ea"/>
              </a:rPr>
              <a:t>S</a:t>
            </a:r>
            <a:r>
              <a:rPr lang="en-US" altLang="zh-CN" b="1">
                <a:solidFill>
                  <a:srgbClr val="000000"/>
                </a:solidFill>
                <a:latin typeface="Times New Roman" panose="02020603050405020304" pitchFamily="18" charset="0"/>
                <a:sym typeface="+mn-ea"/>
              </a:rPr>
              <a:t>)</a:t>
            </a:r>
            <a:r>
              <a:rPr lang="zh-CN" altLang="en-US">
                <a:solidFill>
                  <a:srgbClr val="000000"/>
                </a:solidFill>
                <a:latin typeface="Times New Roman" panose="02020603050405020304" pitchFamily="18" charset="0"/>
                <a:sym typeface="+mn-ea"/>
              </a:rPr>
              <a:t>中</a:t>
            </a:r>
            <a:r>
              <a:rPr lang="en-US" altLang="zh-CN" b="1" i="1">
                <a:solidFill>
                  <a:srgbClr val="000000"/>
                </a:solidFill>
                <a:latin typeface="Times New Roman" panose="02020603050405020304" pitchFamily="18" charset="0"/>
                <a:sym typeface="+mn-ea"/>
              </a:rPr>
              <a:t>S</a:t>
            </a:r>
            <a:r>
              <a:rPr lang="en-US" altLang="zh-CN">
                <a:latin typeface="Times New Roman" panose="02020603050405020304" pitchFamily="18" charset="0"/>
                <a:sym typeface="+mn-ea"/>
              </a:rPr>
              <a:t> </a:t>
            </a:r>
            <a:r>
              <a:rPr lang="zh-CN" altLang="en-US" err="1">
                <a:solidFill>
                  <a:srgbClr val="000000"/>
                </a:solidFill>
                <a:latin typeface="Times New Roman" panose="02020603050405020304" pitchFamily="18" charset="0"/>
                <a:sym typeface="+mn-ea"/>
              </a:rPr>
              <a:t>推导出的字串的概率</a:t>
            </a:r>
            <a:r>
              <a:rPr lang="zh-CN" altLang="en-US">
                <a:latin typeface="Times New Roman" panose="02020603050405020304" pitchFamily="18" charset="0"/>
                <a:sym typeface="+mn-ea"/>
              </a:rPr>
              <a:t> </a:t>
            </a:r>
            <a:r>
              <a:rPr lang="en-US" altLang="zh-CN">
                <a:solidFill>
                  <a:srgbClr val="000000"/>
                </a:solidFill>
                <a:latin typeface="MT Extra" panose="05050102010205020202" pitchFamily="18" charset="2"/>
                <a:sym typeface="+mn-ea"/>
              </a:rPr>
              <a:t></a:t>
            </a:r>
            <a:r>
              <a:rPr lang="en-US" altLang="zh-CN">
                <a:solidFill>
                  <a:srgbClr val="000000"/>
                </a:solidFill>
                <a:latin typeface="Times New Roman" panose="02020603050405020304" pitchFamily="18" charset="0"/>
                <a:sym typeface="+mn-ea"/>
              </a:rPr>
              <a:t>1</a:t>
            </a:r>
            <a:r>
              <a:rPr lang="en-US" altLang="zh-CN" i="1">
                <a:solidFill>
                  <a:srgbClr val="000000"/>
                </a:solidFill>
                <a:latin typeface="Times New Roman" panose="02020603050405020304" pitchFamily="18" charset="0"/>
                <a:sym typeface="+mn-ea"/>
              </a:rPr>
              <a:t>n</a:t>
            </a:r>
            <a:r>
              <a:rPr lang="en-US" altLang="zh-CN">
                <a:solidFill>
                  <a:srgbClr val="000000"/>
                </a:solidFill>
                <a:latin typeface="Times New Roman" panose="02020603050405020304" pitchFamily="18" charset="0"/>
                <a:sym typeface="+mn-ea"/>
              </a:rPr>
              <a:t>(</a:t>
            </a:r>
            <a:r>
              <a:rPr lang="en-US" altLang="zh-CN" i="1">
                <a:solidFill>
                  <a:srgbClr val="000000"/>
                </a:solidFill>
                <a:latin typeface="Times New Roman" panose="02020603050405020304" pitchFamily="18" charset="0"/>
                <a:sym typeface="+mn-ea"/>
              </a:rPr>
              <a:t>S</a:t>
            </a:r>
            <a:r>
              <a:rPr lang="en-US" altLang="zh-CN">
                <a:solidFill>
                  <a:srgbClr val="000000"/>
                </a:solidFill>
                <a:latin typeface="Times New Roman" panose="02020603050405020304" pitchFamily="18" charset="0"/>
                <a:sym typeface="+mn-ea"/>
              </a:rPr>
              <a:t>)</a:t>
            </a:r>
            <a:r>
              <a:rPr lang="en-US" altLang="zh-CN">
                <a:latin typeface="Times New Roman" panose="02020603050405020304" pitchFamily="18" charset="0"/>
                <a:sym typeface="+mn-ea"/>
              </a:rPr>
              <a:t> </a:t>
            </a:r>
            <a:r>
              <a:rPr lang="zh-CN" altLang="en-US">
                <a:solidFill>
                  <a:srgbClr val="000000"/>
                </a:solidFill>
                <a:latin typeface="Times New Roman" panose="02020603050405020304" pitchFamily="18" charset="0"/>
                <a:sym typeface="+mn-ea"/>
              </a:rPr>
              <a:t>。</a:t>
            </a:r>
            <a:endParaRPr lang="zh-CN" altLang="en-US">
              <a:solidFill>
                <a:srgbClr val="000000"/>
              </a:solidFill>
              <a:latin typeface="Times New Roman" panose="02020603050405020304" pitchFamily="18" charset="0"/>
            </a:endParaRPr>
          </a:p>
          <a:p>
            <a:pPr marL="0" indent="0" defTabSz="0">
              <a:lnSpc>
                <a:spcPts val="4000"/>
              </a:lnSpc>
              <a:buNone/>
              <a:tabLst>
                <a:tab pos="50800" algn="l"/>
                <a:tab pos="622300" algn="l"/>
                <a:tab pos="647700" algn="l"/>
              </a:tabLst>
            </a:pP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en-US" altLang="zh-CN" dirty="0"/>
              <a:t>PCFG</a:t>
            </a:r>
            <a:r>
              <a:rPr lang="zh-CN" altLang="en-US" dirty="0"/>
              <a:t>的评价</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err="1">
                <a:solidFill>
                  <a:srgbClr val="0000FF"/>
                </a:solidFill>
                <a:latin typeface="SimHei" panose="02010609060101010101" pitchFamily="49" charset="-122"/>
                <a:sym typeface="+mn-ea"/>
              </a:rPr>
              <a:t>优点</a:t>
            </a:r>
            <a:r>
              <a:rPr lang="zh-CN" altLang="en-US">
                <a:solidFill>
                  <a:srgbClr val="0000FF"/>
                </a:solidFill>
                <a:latin typeface="SimHei" panose="02010609060101010101" pitchFamily="49" charset="-122"/>
                <a:sym typeface="+mn-ea"/>
              </a:rPr>
              <a:t>：</a:t>
            </a:r>
            <a:endParaRPr lang="zh-CN" altLang="en-US">
              <a:solidFill>
                <a:srgbClr val="0000FF"/>
              </a:solidFill>
              <a:latin typeface="SimHei" panose="02010609060101010101" pitchFamily="49" charset="-12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可利用概率减少分析过程的搜索空间</a:t>
            </a:r>
            <a:r>
              <a:rPr lang="zh-CN" altLang="en-US">
                <a:solidFill>
                  <a:srgbClr val="000066"/>
                </a:solidFill>
                <a:latin typeface="楷体_GB2312"/>
                <a:sym typeface="+mn-ea"/>
              </a:rPr>
              <a:t>；</a:t>
            </a:r>
            <a:endParaRPr lang="zh-CN" altLang="en-US">
              <a:solidFill>
                <a:srgbClr val="000066"/>
              </a:solidFill>
              <a:latin typeface="楷体_GB2312"/>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可利用概率对概率较小的子树剪枝</a:t>
            </a:r>
            <a:r>
              <a:rPr lang="en-US" altLang="zh-CN" err="1">
                <a:solidFill>
                  <a:srgbClr val="000066"/>
                </a:solidFill>
                <a:latin typeface="楷体_GB2312"/>
                <a:sym typeface="+mn-ea"/>
              </a:rPr>
              <a:t>	</a:t>
            </a:r>
            <a:r>
              <a:rPr lang="zh-CN" altLang="en-US" err="1">
                <a:solidFill>
                  <a:srgbClr val="000066"/>
                </a:solidFill>
                <a:latin typeface="楷体_GB2312"/>
                <a:sym typeface="+mn-ea"/>
              </a:rPr>
              <a:t>，加快分析效</a:t>
            </a:r>
            <a:r>
              <a:rPr lang="zh-CN" altLang="en-US">
                <a:latin typeface="Calibri" panose="020F0502020204030204" charset="0"/>
                <a:sym typeface="+mn-ea"/>
              </a:rPr>
              <a:t>	</a:t>
            </a:r>
            <a:r>
              <a:rPr lang="zh-CN" altLang="en-US">
                <a:solidFill>
                  <a:srgbClr val="000066"/>
                </a:solidFill>
                <a:latin typeface="楷体_GB2312"/>
                <a:sym typeface="+mn-ea"/>
              </a:rPr>
              <a:t>率；</a:t>
            </a:r>
            <a:endParaRPr lang="zh-CN" altLang="en-US">
              <a:latin typeface="Calibri" panose="020F0502020204030204"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可以定量地比较两个语法的性能</a:t>
            </a:r>
            <a:r>
              <a:rPr lang="zh-CN" altLang="en-US">
                <a:solidFill>
                  <a:srgbClr val="000066"/>
                </a:solidFill>
                <a:latin typeface="楷体_GB2312"/>
                <a:sym typeface="+mn-ea"/>
              </a:rPr>
              <a:t>。</a:t>
            </a:r>
            <a:endParaRPr lang="zh-CN" altLang="en-US">
              <a:solidFill>
                <a:srgbClr val="000066"/>
              </a:solidFill>
              <a:latin typeface="楷体_GB2312"/>
            </a:endParaRPr>
          </a:p>
          <a:p>
            <a:pPr defTabSz="0">
              <a:lnSpc>
                <a:spcPct val="176000"/>
              </a:lnSpc>
              <a:tabLst>
                <a:tab pos="355600" algn="l"/>
                <a:tab pos="622300" algn="l"/>
                <a:tab pos="939800" algn="l"/>
                <a:tab pos="990600" algn="l"/>
              </a:tabLst>
            </a:pPr>
            <a:r>
              <a:rPr lang="zh-CN" altLang="en-US">
                <a:latin typeface="Calibri" panose="020F0502020204030204" charset="0"/>
                <a:sym typeface="+mn-ea"/>
              </a:rPr>
              <a:t>	</a:t>
            </a:r>
            <a:r>
              <a:rPr lang="zh-CN" altLang="en-US" u="sng" err="1">
                <a:solidFill>
                  <a:srgbClr val="0000FF"/>
                </a:solidFill>
                <a:latin typeface="SimHei" panose="02010609060101010101" pitchFamily="49" charset="-122"/>
                <a:sym typeface="+mn-ea"/>
              </a:rPr>
              <a:t>弱点</a:t>
            </a:r>
            <a:r>
              <a:rPr lang="zh-CN" altLang="en-US">
                <a:solidFill>
                  <a:srgbClr val="0000FF"/>
                </a:solidFill>
                <a:latin typeface="Times New Roman" panose="02020603050405020304" pitchFamily="18" charset="0"/>
                <a:sym typeface="+mn-ea"/>
              </a:rPr>
              <a:t>：</a:t>
            </a:r>
            <a:endParaRPr lang="zh-CN" altLang="en-US">
              <a:solidFill>
                <a:srgbClr val="0000FF"/>
              </a:solidFill>
              <a:latin typeface="Times New Roman" panose="02020603050405020304" pitchFamily="18" charset="0"/>
            </a:endParaRPr>
          </a:p>
          <a:p>
            <a:pPr lvl="1" defTabSz="0">
              <a:lnSpc>
                <a:spcPct val="176000"/>
              </a:lnSpc>
              <a:tabLst>
                <a:tab pos="355600" algn="l"/>
                <a:tab pos="622300" algn="l"/>
                <a:tab pos="939800" algn="l"/>
                <a:tab pos="990600" algn="l"/>
              </a:tabLst>
            </a:pPr>
            <a:r>
              <a:rPr lang="zh-CN" altLang="en-US" err="1">
                <a:solidFill>
                  <a:srgbClr val="000066"/>
                </a:solidFill>
                <a:latin typeface="楷体_GB2312"/>
                <a:sym typeface="+mn-ea"/>
              </a:rPr>
              <a:t>分析树的概率计算条件非常苛刻，甚至不够合理</a:t>
            </a:r>
            <a:endParaRPr lang="zh-CN" altLang="en-US"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176000"/>
              </a:lnSpc>
              <a:tabLst>
                <a:tab pos="355600" algn="l"/>
                <a:tab pos="622300" algn="l"/>
                <a:tab pos="939800" algn="l"/>
                <a:tab pos="990600" algn="l"/>
              </a:tabLst>
            </a:pPr>
            <a:r>
              <a:rPr lang="zh-CN" altLang="en-US" sz="2800"/>
              <a:t>概念</a:t>
            </a:r>
            <a:endParaRPr lang="zh-CN" altLang="en-US" sz="2800"/>
          </a:p>
          <a:p>
            <a:pPr marL="0" indent="0" defTabSz="0">
              <a:lnSpc>
                <a:spcPct val="176000"/>
              </a:lnSpc>
              <a:buNone/>
              <a:tabLst>
                <a:tab pos="355600" algn="l"/>
                <a:tab pos="622300" algn="l"/>
                <a:tab pos="939800" algn="l"/>
                <a:tab pos="990600" algn="l"/>
              </a:tabLst>
            </a:pPr>
            <a:r>
              <a:rPr lang="en-US" altLang="zh-CN" sz="2800"/>
              <a:t>	   依存句法通过分析语言单位内成分之前的依存关系解释其句法结构，主张句子中核心动词是支配其他成分的中心成分。而它本身却不受其他任何成分的支配，所有受支配成分都以某种关系从属于支配者。</a:t>
            </a:r>
            <a:endParaRPr lang="en-US" altLang="zh-CN" sz="28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fontScale="80000"/>
          </a:bodyPr>
          <a:p>
            <a:pPr defTabSz="0">
              <a:lnSpc>
                <a:spcPct val="176000"/>
              </a:lnSpc>
              <a:tabLst>
                <a:tab pos="355600" algn="l"/>
                <a:tab pos="622300" algn="l"/>
                <a:tab pos="939800" algn="l"/>
                <a:tab pos="990600" algn="l"/>
              </a:tabLst>
            </a:pPr>
            <a:r>
              <a:rPr lang="zh-CN" altLang="en-US" sz="2800"/>
              <a:t>五个条件</a:t>
            </a:r>
            <a:endParaRPr lang="zh-CN" altLang="en-US" sz="2800"/>
          </a:p>
          <a:p>
            <a:pPr lvl="1" defTabSz="0">
              <a:lnSpc>
                <a:spcPct val="176000"/>
              </a:lnSpc>
              <a:tabLst>
                <a:tab pos="355600" algn="l"/>
                <a:tab pos="622300" algn="l"/>
                <a:tab pos="939800" algn="l"/>
                <a:tab pos="990600" algn="l"/>
              </a:tabLst>
            </a:pPr>
            <a:r>
              <a:rPr lang="zh-CN" altLang="en-US" sz="2400"/>
              <a:t>一个句子中只有一个成分是独立的 </a:t>
            </a:r>
            <a:endParaRPr lang="zh-CN" altLang="en-US" sz="2400"/>
          </a:p>
          <a:p>
            <a:pPr lvl="1" defTabSz="0">
              <a:lnSpc>
                <a:spcPct val="176000"/>
              </a:lnSpc>
              <a:tabLst>
                <a:tab pos="355600" algn="l"/>
                <a:tab pos="622300" algn="l"/>
                <a:tab pos="939800" algn="l"/>
                <a:tab pos="990600" algn="l"/>
              </a:tabLst>
            </a:pPr>
            <a:r>
              <a:rPr lang="zh-CN" altLang="en-US" sz="2400"/>
              <a:t>句子的其他成分都从属于某一成分 </a:t>
            </a:r>
            <a:endParaRPr lang="zh-CN" altLang="en-US" sz="2400"/>
          </a:p>
          <a:p>
            <a:pPr lvl="1" defTabSz="0">
              <a:lnSpc>
                <a:spcPct val="176000"/>
              </a:lnSpc>
              <a:tabLst>
                <a:tab pos="355600" algn="l"/>
                <a:tab pos="622300" algn="l"/>
                <a:tab pos="939800" algn="l"/>
                <a:tab pos="990600" algn="l"/>
              </a:tabLst>
            </a:pPr>
            <a:r>
              <a:rPr lang="zh-CN" altLang="en-US" sz="2400"/>
              <a:t>任何一个成分都不能依存于两个或两个以上的成分 </a:t>
            </a:r>
            <a:endParaRPr lang="zh-CN" altLang="en-US" sz="2400"/>
          </a:p>
          <a:p>
            <a:pPr lvl="1" defTabSz="0">
              <a:lnSpc>
                <a:spcPct val="176000"/>
              </a:lnSpc>
              <a:tabLst>
                <a:tab pos="355600" algn="l"/>
                <a:tab pos="622300" algn="l"/>
                <a:tab pos="939800" algn="l"/>
                <a:tab pos="990600" algn="l"/>
              </a:tabLst>
            </a:pPr>
            <a:r>
              <a:rPr lang="zh-CN" altLang="en-US" sz="2400"/>
              <a:t>如果成分A直接从属成分B，而成分C在句子中位于A和B之间，那么，成分C或者从属于A，或者从属于B，或者从属于A和B之间的某一成分 </a:t>
            </a:r>
            <a:endParaRPr lang="zh-CN" altLang="en-US" sz="2400"/>
          </a:p>
          <a:p>
            <a:pPr lvl="1" defTabSz="0">
              <a:lnSpc>
                <a:spcPct val="176000"/>
              </a:lnSpc>
              <a:tabLst>
                <a:tab pos="355600" algn="l"/>
                <a:tab pos="622300" algn="l"/>
                <a:tab pos="939800" algn="l"/>
                <a:tab pos="990600" algn="l"/>
              </a:tabLst>
            </a:pPr>
            <a:r>
              <a:rPr lang="zh-CN" altLang="en-US" sz="2400"/>
              <a:t>中心成分左右两边的其他成分相互不发生关系</a:t>
            </a:r>
            <a:endParaRPr lang="zh-CN" altLang="en-US" sz="2400"/>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400"/>
              <a:t>标注关系</a:t>
            </a:r>
            <a:r>
              <a:rPr lang="en-US" altLang="zh-CN" sz="2400"/>
              <a:t>(14</a:t>
            </a:r>
            <a:r>
              <a:rPr lang="zh-CN" altLang="en-US" sz="2400"/>
              <a:t>种</a:t>
            </a:r>
            <a:r>
              <a:rPr lang="en-US" altLang="zh-CN" sz="2400"/>
              <a:t>)</a:t>
            </a:r>
            <a:endParaRPr lang="en-US" altLang="zh-CN" sz="2400"/>
          </a:p>
          <a:p>
            <a:pPr marL="457200" lvl="1" indent="0" defTabSz="0">
              <a:lnSpc>
                <a:spcPct val="266000"/>
              </a:lnSpc>
              <a:buNone/>
              <a:tabLst>
                <a:tab pos="355600" algn="l"/>
                <a:tab pos="622300" algn="l"/>
                <a:tab pos="939800" algn="l"/>
                <a:tab pos="990600" algn="l"/>
              </a:tabLst>
            </a:pPr>
            <a:r>
              <a:rPr lang="zh-CN" altLang="en-US" sz="2055"/>
              <a:t> </a:t>
            </a:r>
            <a:r>
              <a:rPr lang="en-US" altLang="zh-CN" sz="2055"/>
              <a:t>		</a:t>
            </a:r>
            <a:r>
              <a:rPr lang="zh-CN" altLang="en-US" sz="2055"/>
              <a:t>分别是：主谓关系、动宾关系、间宾关系、前置宾语、兼语、定中关系、状中结构、动补结构、并列关系、介宾关系、左附加关系、右附加关系、独立结构、核心关系</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2390775" y="226060"/>
            <a:ext cx="6336030" cy="5850255"/>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6" name="图片 5"/>
          <p:cNvPicPr>
            <a:picLocks noChangeAspect="1"/>
          </p:cNvPicPr>
          <p:nvPr/>
        </p:nvPicPr>
        <p:blipFill>
          <a:blip r:embed="rId1"/>
          <a:stretch>
            <a:fillRect/>
          </a:stretch>
        </p:blipFill>
        <p:spPr>
          <a:xfrm>
            <a:off x="1842135" y="929640"/>
            <a:ext cx="8882380" cy="424688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动作体系</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一般有两大体系：   投射</a:t>
            </a:r>
            <a:endParaRPr lang="zh-CN" altLang="en-US" sz="2055"/>
          </a:p>
          <a:p>
            <a:pPr marL="0" indent="0" defTabSz="0">
              <a:lnSpc>
                <a:spcPct val="266000"/>
              </a:lnSpc>
              <a:buNone/>
              <a:tabLst>
                <a:tab pos="355600" algn="l"/>
                <a:tab pos="622300" algn="l"/>
                <a:tab pos="939800" algn="l"/>
                <a:tab pos="990600" algn="l"/>
              </a:tabLst>
            </a:pPr>
            <a:r>
              <a:rPr lang="en-US" altLang="zh-CN" sz="2055"/>
              <a:t>									                        </a:t>
            </a:r>
            <a:r>
              <a:rPr lang="zh-CN" altLang="en-US" sz="2055"/>
              <a:t>非投射</a:t>
            </a: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fontScale="90000"/>
          </a:bodyPr>
          <a:p>
            <a:pPr>
              <a:lnSpc>
                <a:spcPct val="140000"/>
              </a:lnSpc>
            </a:pPr>
            <a:r>
              <a:rPr lang="zh-CN" altLang="en-US" dirty="0">
                <a:sym typeface="+mn-ea"/>
              </a:rPr>
              <a:t>人们正常交流中所使用的语言，放在特定的环境下看，一般是没有歧义的，否则人们将无法交流（某些特殊情况如幽默或双关语除外）</a:t>
            </a:r>
            <a:endParaRPr lang="zh-CN" altLang="en-US" dirty="0"/>
          </a:p>
          <a:p>
            <a:pPr>
              <a:lnSpc>
                <a:spcPct val="140000"/>
              </a:lnSpc>
            </a:pPr>
            <a:r>
              <a:rPr lang="zh-CN" altLang="en-US" dirty="0">
                <a:sym typeface="+mn-ea"/>
              </a:rPr>
              <a:t>如果不考虑语言所处的环境和语言单位的上下文，将会发现语言的歧义现象无所不在；</a:t>
            </a:r>
            <a:endParaRPr lang="zh-CN" altLang="en-US" dirty="0"/>
          </a:p>
          <a:p>
            <a:pPr>
              <a:lnSpc>
                <a:spcPct val="140000"/>
              </a:lnSpc>
            </a:pPr>
            <a:r>
              <a:rPr lang="zh-CN" altLang="en-US" dirty="0">
                <a:sym typeface="+mn-ea"/>
              </a:rPr>
              <a:t>结论：一般来说，语言单位的歧义现象在引入更大的上下文范围或者语言环境时总是可以被被消解的。</a:t>
            </a:r>
            <a:r>
              <a:rPr lang="zh-CN" altLang="en-US" dirty="0">
                <a:solidFill>
                  <a:srgbClr val="FF0000"/>
                </a:solidFill>
                <a:sym typeface="+mn-ea"/>
              </a:rPr>
              <a:t>句法分析的核心任务</a:t>
            </a:r>
            <a:r>
              <a:rPr lang="zh-CN" altLang="en-US" dirty="0">
                <a:sym typeface="+mn-ea"/>
              </a:rPr>
              <a:t>就是消解一个句子在句法结构上的歧义。</a:t>
            </a:r>
            <a:endParaRPr lang="zh-CN" altLang="en-US" dirty="0"/>
          </a:p>
          <a:p>
            <a:pPr>
              <a:lnSpc>
                <a:spcPct val="110000"/>
              </a:lnSpc>
            </a:pPr>
            <a:endParaRPr lang="zh-CN" altLang="en-US"/>
          </a:p>
          <a:p>
            <a:pPr>
              <a:lnSpc>
                <a:spcPct val="110000"/>
              </a:lnSpc>
            </a:pPr>
            <a:endParaRPr lang="zh-CN"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a:bodyPr>
          <a:p>
            <a:pPr defTabSz="0">
              <a:lnSpc>
                <a:spcPct val="266000"/>
              </a:lnSpc>
              <a:tabLst>
                <a:tab pos="355600" algn="l"/>
                <a:tab pos="622300" algn="l"/>
                <a:tab pos="939800" algn="l"/>
                <a:tab pos="990600" algn="l"/>
              </a:tabLst>
            </a:pPr>
            <a:r>
              <a:rPr lang="zh-CN" altLang="en-US" sz="2055"/>
              <a:t>例</a:t>
            </a:r>
            <a:r>
              <a:rPr lang="en-US" altLang="zh-CN" sz="2055"/>
              <a:t>1</a:t>
            </a:r>
            <a:r>
              <a:rPr lang="zh-CN" altLang="en-US" sz="2055"/>
              <a:t>：知乎的内容很好</a:t>
            </a:r>
            <a:endParaRPr lang="zh-CN" altLang="en-US" sz="2055"/>
          </a:p>
          <a:p>
            <a:pPr marL="0" indent="0" defTabSz="0">
              <a:lnSpc>
                <a:spcPct val="266000"/>
              </a:lnSpc>
              <a:buNone/>
              <a:tabLst>
                <a:tab pos="355600" algn="l"/>
                <a:tab pos="622300" algn="l"/>
                <a:tab pos="939800" algn="l"/>
                <a:tab pos="990600" algn="l"/>
              </a:tabLst>
            </a:pPr>
            <a:r>
              <a:rPr lang="en-US" altLang="zh-CN" sz="2055"/>
              <a:t>	这里 “好” 形容的是 “内容质量”。通过依存句法分析，就可以抽取出对应的搭配。</a:t>
            </a:r>
            <a:r>
              <a:rPr lang="zh-CN" altLang="en-US" sz="2055"/>
              <a:t>所以有：</a:t>
            </a:r>
            <a:endParaRPr lang="zh-CN" altLang="en-US" sz="2055"/>
          </a:p>
          <a:p>
            <a:pPr marL="0" indent="0" defTabSz="0">
              <a:lnSpc>
                <a:spcPct val="266000"/>
              </a:lnSpc>
              <a:buNone/>
              <a:tabLst>
                <a:tab pos="355600" algn="l"/>
                <a:tab pos="622300" algn="l"/>
                <a:tab pos="939800" algn="l"/>
                <a:tab pos="990600" algn="l"/>
              </a:tabLst>
            </a:pP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pic>
        <p:nvPicPr>
          <p:cNvPr id="5" name="图片 4" descr="J3UNX4W~OAJHPDLUA(Z2{_Y"/>
          <p:cNvPicPr>
            <a:picLocks noChangeAspect="1"/>
          </p:cNvPicPr>
          <p:nvPr/>
        </p:nvPicPr>
        <p:blipFill>
          <a:blip r:embed="rId1"/>
          <a:stretch>
            <a:fillRect/>
          </a:stretch>
        </p:blipFill>
        <p:spPr>
          <a:xfrm>
            <a:off x="1929765" y="4250055"/>
            <a:ext cx="5417820" cy="176403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lnSpcReduction="10000"/>
          </a:bodyPr>
          <a:p>
            <a:pPr defTabSz="0">
              <a:lnSpc>
                <a:spcPct val="266000"/>
              </a:lnSpc>
              <a:tabLst>
                <a:tab pos="355600" algn="l"/>
                <a:tab pos="622300" algn="l"/>
                <a:tab pos="939800" algn="l"/>
                <a:tab pos="990600" algn="l"/>
              </a:tabLst>
            </a:pPr>
            <a:r>
              <a:rPr lang="zh-CN" altLang="en-US" sz="2055"/>
              <a:t>例</a:t>
            </a:r>
            <a:r>
              <a:rPr lang="en-US" altLang="zh-CN" sz="2055"/>
              <a:t>2</a:t>
            </a:r>
            <a:r>
              <a:rPr lang="zh-CN" altLang="en-US" sz="2055"/>
              <a:t>：</a:t>
            </a:r>
            <a:r>
              <a:rPr lang="en-US" altLang="zh-CN" sz="2055"/>
              <a:t>query1</a:t>
            </a:r>
            <a:r>
              <a:rPr lang="zh-CN" altLang="en-US" sz="2055"/>
              <a:t>：谢霆锋的儿子是谁？</a:t>
            </a:r>
            <a:endParaRPr lang="zh-CN" altLang="en-US" sz="2055"/>
          </a:p>
          <a:p>
            <a:pPr marL="0" indent="0" defTabSz="0">
              <a:lnSpc>
                <a:spcPct val="266000"/>
              </a:lnSpc>
              <a:buNone/>
              <a:tabLst>
                <a:tab pos="355600" algn="l"/>
                <a:tab pos="622300" algn="l"/>
                <a:tab pos="939800" algn="l"/>
                <a:tab pos="990600" algn="l"/>
              </a:tabLst>
            </a:pPr>
            <a:r>
              <a:rPr lang="en-US" altLang="zh-CN" sz="2055"/>
              <a:t>			query2</a:t>
            </a:r>
            <a:r>
              <a:rPr lang="zh-CN" altLang="en-US" sz="2055"/>
              <a:t>：谢霆锋是谁的儿子？</a:t>
            </a:r>
            <a:endParaRPr lang="zh-CN" altLang="en-US" sz="2055"/>
          </a:p>
          <a:p>
            <a:pPr marL="0" indent="0" defTabSz="0">
              <a:lnSpc>
                <a:spcPct val="266000"/>
              </a:lnSpc>
              <a:buNone/>
              <a:tabLst>
                <a:tab pos="355600" algn="l"/>
                <a:tab pos="622300" algn="l"/>
                <a:tab pos="939800" algn="l"/>
                <a:tab pos="990600" algn="l"/>
              </a:tabLst>
            </a:pPr>
            <a:r>
              <a:rPr lang="en-US" altLang="zh-CN" sz="2055"/>
              <a:t>	这两个Query的bag-of-words完全一致，如果不考虑其语法结构，很难直接给用户返回正确的结果。在这种情况下，通过句法分析，我们就能够知道用户询问的真正对象是什么。</a:t>
            </a:r>
            <a:endParaRPr lang="en-US" altLang="zh-CN" sz="2055"/>
          </a:p>
          <a:p>
            <a:pPr marL="0" indent="0" defTabSz="0">
              <a:lnSpc>
                <a:spcPct val="266000"/>
              </a:lnSpc>
              <a:buNone/>
              <a:tabLst>
                <a:tab pos="355600" algn="l"/>
                <a:tab pos="622300" algn="l"/>
                <a:tab pos="939800" algn="l"/>
                <a:tab pos="990600" algn="l"/>
              </a:tabLst>
            </a:pP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838200" y="365125"/>
            <a:ext cx="10515600" cy="1042670"/>
          </a:xfrm>
        </p:spPr>
        <p:txBody>
          <a:bodyPr anchor="b"/>
          <a:p>
            <a:r>
              <a:rPr lang="zh-CN" altLang="en-US"/>
              <a:t>七、依存句法分析</a:t>
            </a:r>
            <a:endParaRPr lang="zh-CN" altLang="en-US"/>
          </a:p>
        </p:txBody>
      </p:sp>
      <p:sp>
        <p:nvSpPr>
          <p:cNvPr id="151555" name="文本占位符 151554"/>
          <p:cNvSpPr>
            <a:spLocks noGrp="1"/>
          </p:cNvSpPr>
          <p:nvPr>
            <p:ph type="body" sz="half" idx="1"/>
          </p:nvPr>
        </p:nvSpPr>
        <p:spPr>
          <a:xfrm>
            <a:off x="1026795" y="1598295"/>
            <a:ext cx="9173210" cy="4567555"/>
          </a:xfrm>
        </p:spPr>
        <p:txBody>
          <a:bodyPr>
            <a:normAutofit lnSpcReduction="10000"/>
          </a:bodyPr>
          <a:p>
            <a:pPr defTabSz="0">
              <a:lnSpc>
                <a:spcPct val="266000"/>
              </a:lnSpc>
              <a:tabLst>
                <a:tab pos="355600" algn="l"/>
                <a:tab pos="622300" algn="l"/>
                <a:tab pos="939800" algn="l"/>
                <a:tab pos="990600" algn="l"/>
              </a:tabLst>
            </a:pPr>
            <a:r>
              <a:rPr sz="2055"/>
              <a:t>句法分析目前的性能是防碍其实际应用的一个关键因素，尤其是在open-domain上。目前在英文WSJ上的parsing性能最高能够做到94%，但是一旦跨领域，性能甚至跌到80%以下，是达不到实际应用标准的。而中文上parsing性能则更低。</a:t>
            </a:r>
            <a:endParaRPr sz="2055"/>
          </a:p>
          <a:p>
            <a:pPr marL="0" indent="0" defTabSz="0">
              <a:lnSpc>
                <a:spcPct val="266000"/>
              </a:lnSpc>
              <a:buNone/>
              <a:tabLst>
                <a:tab pos="355600" algn="l"/>
                <a:tab pos="622300" algn="l"/>
                <a:tab pos="939800" algn="l"/>
                <a:tab pos="990600" algn="l"/>
              </a:tabLst>
            </a:pPr>
            <a:endParaRPr lang="zh-CN" altLang="en-US" sz="2055"/>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短语标记集</a:t>
            </a:r>
            <a:endParaRPr lang="zh-CN" altLang="en-US"/>
          </a:p>
        </p:txBody>
      </p:sp>
      <p:sp>
        <p:nvSpPr>
          <p:cNvPr id="3" name="内容占位符 2"/>
          <p:cNvSpPr>
            <a:spLocks noGrp="1"/>
          </p:cNvSpPr>
          <p:nvPr>
            <p:ph idx="1"/>
          </p:nvPr>
        </p:nvSpPr>
        <p:spPr/>
        <p:txBody>
          <a:bodyPr>
            <a:normAutofit/>
          </a:bodyPr>
          <a:p>
            <a:pPr>
              <a:lnSpc>
                <a:spcPct val="110000"/>
              </a:lnSpc>
            </a:pPr>
            <a:r>
              <a:rPr lang="zh-CN" altLang="en-US"/>
              <a:t>见文件：常用的标注指代</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a:lnSpc>
                <a:spcPct val="140000"/>
              </a:lnSpc>
            </a:pPr>
            <a:r>
              <a:rPr lang="zh-CN" altLang="en-US" dirty="0">
                <a:sym typeface="+mn-ea"/>
              </a:rPr>
              <a:t>咬死了猎人的狗跑了。</a:t>
            </a:r>
            <a:r>
              <a:rPr lang="en-US" altLang="zh-CN" dirty="0">
                <a:sym typeface="+mn-ea"/>
              </a:rPr>
              <a:t>(</a:t>
            </a:r>
            <a:r>
              <a:rPr lang="zh-CN" altLang="en-US" dirty="0">
                <a:sym typeface="+mn-ea"/>
              </a:rPr>
              <a:t>人死了还是狗死</a:t>
            </a:r>
            <a:r>
              <a:rPr lang="en-US" altLang="zh-CN">
                <a:sym typeface="+mn-ea"/>
              </a:rPr>
              <a:t>)</a:t>
            </a:r>
            <a:endParaRPr lang="en-US" altLang="zh-CN"/>
          </a:p>
          <a:p>
            <a:pPr>
              <a:buNone/>
            </a:pPr>
            <a:r>
              <a:rPr lang="en-US" altLang="zh-CN" dirty="0">
                <a:sym typeface="+mn-ea"/>
              </a:rPr>
              <a:t> </a:t>
            </a:r>
            <a:endParaRPr lang="zh-CN" altLang="en-US" dirty="0"/>
          </a:p>
          <a:p>
            <a:pPr>
              <a:lnSpc>
                <a:spcPct val="140000"/>
              </a:lnSpc>
            </a:pPr>
            <a:r>
              <a:rPr lang="zh-CN" altLang="en-US" dirty="0">
                <a:sym typeface="+mn-ea"/>
              </a:rPr>
              <a:t>小王和小李的妹妹结婚了。</a:t>
            </a:r>
            <a:endParaRPr lang="zh-CN" altLang="en-US" dirty="0"/>
          </a:p>
          <a:p>
            <a:pPr>
              <a:buNone/>
            </a:pPr>
            <a:r>
              <a:rPr lang="zh-CN" altLang="en-US" dirty="0">
                <a:sym typeface="+mn-ea"/>
              </a:rPr>
              <a:t>   </a:t>
            </a:r>
            <a:endParaRPr lang="zh-CN" altLang="en-US" dirty="0"/>
          </a:p>
          <a:p>
            <a:pPr>
              <a:lnSpc>
                <a:spcPct val="110000"/>
              </a:lnSpc>
            </a:pPr>
            <a:r>
              <a:rPr lang="zh-CN" altLang="en-US" dirty="0">
                <a:sym typeface="+mn-ea"/>
              </a:rPr>
              <a:t>小王和小李的妹妹都结婚了。</a:t>
            </a:r>
            <a:endParaRPr lang="zh-CN" altLang="en-US"/>
          </a:p>
          <a:p>
            <a:pPr>
              <a:lnSpc>
                <a:spcPct val="11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6388" name="图片 16387"/>
          <p:cNvPicPr>
            <a:picLocks noChangeAspect="1"/>
          </p:cNvPicPr>
          <p:nvPr/>
        </p:nvPicPr>
        <p:blipFill>
          <a:blip r:embed="rId1"/>
          <a:stretch>
            <a:fillRect/>
          </a:stretch>
        </p:blipFill>
        <p:spPr>
          <a:xfrm>
            <a:off x="1877695" y="1825625"/>
            <a:ext cx="7086600" cy="426910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zh-CN" altLang="en-US" dirty="0">
                <a:sym typeface="+mn-ea"/>
              </a:rPr>
              <a:t>句法结构歧义的消解</a:t>
            </a:r>
            <a:endParaRPr lang="zh-CN" altLang="en-US"/>
          </a:p>
        </p:txBody>
      </p:sp>
      <p:sp>
        <p:nvSpPr>
          <p:cNvPr id="3" name="内容占位符 2"/>
          <p:cNvSpPr>
            <a:spLocks noGrp="1"/>
          </p:cNvSpPr>
          <p:nvPr>
            <p:ph idx="1"/>
          </p:nvPr>
        </p:nvSpPr>
        <p:spPr/>
        <p:txBody>
          <a:bodyPr>
            <a:normAutofit/>
          </a:bodyPr>
          <a:p>
            <a:pPr marL="0" indent="0">
              <a:lnSpc>
                <a:spcPct val="140000"/>
              </a:lnSpc>
              <a:buNone/>
            </a:pPr>
            <a:endParaRPr lang="zh-CN" altLang="en-US"/>
          </a:p>
          <a:p>
            <a:pPr>
              <a:lnSpc>
                <a:spcPct val="110000"/>
              </a:lnSpc>
            </a:pPr>
            <a:endParaRPr lang="zh-CN" altLang="en-US"/>
          </a:p>
        </p:txBody>
      </p:sp>
      <p:pic>
        <p:nvPicPr>
          <p:cNvPr id="17412" name="图片 17411"/>
          <p:cNvPicPr>
            <a:picLocks noChangeAspect="1"/>
          </p:cNvPicPr>
          <p:nvPr/>
        </p:nvPicPr>
        <p:blipFill>
          <a:blip r:embed="rId1"/>
          <a:stretch>
            <a:fillRect/>
          </a:stretch>
        </p:blipFill>
        <p:spPr>
          <a:xfrm>
            <a:off x="1543050" y="1992630"/>
            <a:ext cx="8967470" cy="467550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zh-CN" altLang="en-US" dirty="0">
                <a:sym typeface="+mn-ea"/>
              </a:rPr>
              <a:t>句法分析的基本策略</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800" dirty="0">
                <a:sym typeface="+mn-ea"/>
              </a:rPr>
              <a:t>句法分析通常采用的策略有：</a:t>
            </a:r>
            <a:endParaRPr lang="zh-CN" altLang="en-US" sz="2800" dirty="0"/>
          </a:p>
          <a:p>
            <a:pPr lvl="1">
              <a:lnSpc>
                <a:spcPct val="190000"/>
              </a:lnSpc>
            </a:pPr>
            <a:r>
              <a:rPr lang="zh-CN" altLang="en-US" sz="2800" dirty="0">
                <a:sym typeface="+mn-ea"/>
              </a:rPr>
              <a:t>自顶向下分析法；</a:t>
            </a:r>
            <a:endParaRPr lang="zh-CN" altLang="en-US" sz="2800" dirty="0"/>
          </a:p>
          <a:p>
            <a:pPr lvl="1">
              <a:lnSpc>
                <a:spcPct val="190000"/>
              </a:lnSpc>
            </a:pPr>
            <a:r>
              <a:rPr lang="zh-CN" altLang="en-US" sz="2800" dirty="0">
                <a:sym typeface="+mn-ea"/>
              </a:rPr>
              <a:t>自底向上分析法；</a:t>
            </a:r>
            <a:endParaRPr lang="zh-CN" altLang="en-US" sz="2800" dirty="0"/>
          </a:p>
          <a:p>
            <a:pPr lvl="1">
              <a:lnSpc>
                <a:spcPct val="190000"/>
              </a:lnSpc>
            </a:pPr>
            <a:r>
              <a:rPr lang="zh-CN" altLang="en-US" sz="2800" dirty="0">
                <a:sym typeface="+mn-ea"/>
              </a:rPr>
              <a:t>左角分析法；</a:t>
            </a:r>
            <a:endParaRPr lang="zh-CN" altLang="en-US"/>
          </a:p>
          <a:p>
            <a:pPr>
              <a:lnSpc>
                <a:spcPct val="110000"/>
              </a:lnSpc>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a:lnSpc>
                <a:spcPct val="190000"/>
              </a:lnSpc>
            </a:pPr>
            <a:r>
              <a:rPr lang="zh-CN" altLang="en-US" dirty="0">
                <a:sym typeface="+mn-ea"/>
              </a:rPr>
              <a:t>所谓自顶向下分析法也就是先构造句法树的根结点，再逐步向下扩展，直到叶结点。</a:t>
            </a:r>
            <a:endParaRPr lang="zh-CN" altLang="en-US"/>
          </a:p>
          <a:p>
            <a:pPr>
              <a:lnSpc>
                <a:spcPct val="190000"/>
              </a:lnSpc>
            </a:pPr>
            <a:r>
              <a:rPr lang="zh-CN" altLang="en-US" dirty="0">
                <a:solidFill>
                  <a:srgbClr val="FF0000"/>
                </a:solidFill>
                <a:ea typeface="SimHei" panose="02010609060101010101" pitchFamily="49" charset="-122"/>
                <a:sym typeface="+mn-ea"/>
              </a:rPr>
              <a:t>自顶向下的方法又称为基于预测的方法</a:t>
            </a:r>
            <a:r>
              <a:rPr lang="zh-CN" altLang="en-US" dirty="0">
                <a:solidFill>
                  <a:srgbClr val="FF0000"/>
                </a:solidFill>
                <a:sym typeface="+mn-ea"/>
              </a:rPr>
              <a:t>，</a:t>
            </a:r>
            <a:r>
              <a:rPr lang="zh-CN" altLang="en-US" dirty="0">
                <a:sym typeface="+mn-ea"/>
              </a:rPr>
              <a:t>也就是说，这种方法是先产生对后面将要出现的成分的预期，然后再通过逐步吃进待分析的字符串来验证预期。如果预期得到了证明，就说明待分析的</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自顶向下分析法</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dirty="0">
                <a:sym typeface="+mn-ea"/>
              </a:rPr>
              <a:t>字符串可以被分析为所预期的句法结构。如果某一个环节上预期出了差错，那就要用另外的预期来替换（即回溯）。如果所有环节上所有可能的预期都被吃进的待分析字符串所“反驳”，那就说明待分析的字符串不可能是一个合法的句子，分析失败。</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自底向上分析法</a:t>
            </a:r>
            <a:endParaRPr lang="zh-CN" altLang="en-US"/>
          </a:p>
        </p:txBody>
      </p:sp>
      <p:sp>
        <p:nvSpPr>
          <p:cNvPr id="3" name="内容占位符 2"/>
          <p:cNvSpPr>
            <a:spLocks noGrp="1"/>
          </p:cNvSpPr>
          <p:nvPr>
            <p:ph idx="1"/>
          </p:nvPr>
        </p:nvSpPr>
        <p:spPr/>
        <p:txBody>
          <a:bodyPr>
            <a:normAutofit lnSpcReduction="20000"/>
          </a:bodyPr>
          <a:p>
            <a:pPr>
              <a:lnSpc>
                <a:spcPct val="150000"/>
              </a:lnSpc>
            </a:pPr>
            <a:r>
              <a:rPr lang="zh-CN" altLang="en-US" dirty="0">
                <a:sym typeface="+mn-ea"/>
              </a:rPr>
              <a:t>所谓自底向上分析法也就是先构造句法树的叶结点，再逐步向上合并，直到根结点。</a:t>
            </a:r>
            <a:endParaRPr lang="zh-CN" altLang="en-US" dirty="0">
              <a:sym typeface="+mn-ea"/>
            </a:endParaRPr>
          </a:p>
          <a:p>
            <a:pPr>
              <a:lnSpc>
                <a:spcPct val="150000"/>
              </a:lnSpc>
            </a:pPr>
            <a:r>
              <a:rPr lang="zh-CN" altLang="en-US" dirty="0">
                <a:solidFill>
                  <a:srgbClr val="FF0000"/>
                </a:solidFill>
                <a:ea typeface="SimHei" panose="02010609060101010101" pitchFamily="49" charset="-122"/>
                <a:sym typeface="+mn-ea"/>
              </a:rPr>
              <a:t>自底向上的方法也叫基于归约的方法</a:t>
            </a:r>
            <a:r>
              <a:rPr lang="zh-CN" altLang="en-US" dirty="0">
                <a:solidFill>
                  <a:srgbClr val="FF0000"/>
                </a:solidFill>
                <a:sym typeface="+mn-ea"/>
              </a:rPr>
              <a:t>。</a:t>
            </a:r>
            <a:r>
              <a:rPr lang="zh-CN" altLang="en-US" dirty="0">
                <a:sym typeface="+mn-ea"/>
              </a:rPr>
              <a:t>就是说，这种方法是先逐步吃进待分析字符串，把它们从局部到整体层层归约为可能的成分。如果整个待分析字符串被归约为开始符号</a:t>
            </a:r>
            <a:r>
              <a:rPr lang="en-US" altLang="zh-CN" dirty="0">
                <a:sym typeface="+mn-ea"/>
              </a:rPr>
              <a:t>S</a:t>
            </a:r>
            <a:r>
              <a:rPr lang="zh-CN" altLang="en-US" dirty="0">
                <a:sym typeface="+mn-ea"/>
              </a:rPr>
              <a:t>，那么分析成功。如果在某个局部证明不可能有任何从这里把整个待分析字符串归约为句子的方案，那么就需要回溯。</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r>
              <a:rPr lang="zh-CN" altLang="en-US" dirty="0"/>
              <a:t>例子</a:t>
            </a:r>
            <a:endParaRPr lang="zh-CN" altLang="en-US" dirty="0"/>
          </a:p>
        </p:txBody>
      </p:sp>
      <p:sp>
        <p:nvSpPr>
          <p:cNvPr id="18435" name="文本占位符 18434"/>
          <p:cNvSpPr>
            <a:spLocks noGrp="1"/>
          </p:cNvSpPr>
          <p:nvPr>
            <p:ph type="body" idx="1"/>
          </p:nvPr>
        </p:nvSpPr>
        <p:spPr/>
        <p:txBody>
          <a:bodyPr/>
          <a:p>
            <a:r>
              <a:rPr lang="zh-CN" altLang="en-US" dirty="0"/>
              <a:t>我是县长派来的</a:t>
            </a:r>
            <a:endParaRPr lang="zh-CN" altLang="en-US" dirty="0"/>
          </a:p>
        </p:txBody>
      </p:sp>
      <p:pic>
        <p:nvPicPr>
          <p:cNvPr id="18436" name="图片 18435"/>
          <p:cNvPicPr>
            <a:picLocks noChangeAspect="1"/>
          </p:cNvPicPr>
          <p:nvPr/>
        </p:nvPicPr>
        <p:blipFill>
          <a:blip r:embed="rId1"/>
          <a:stretch>
            <a:fillRect/>
          </a:stretch>
        </p:blipFill>
        <p:spPr>
          <a:xfrm>
            <a:off x="3071813" y="2781300"/>
            <a:ext cx="4535487" cy="3254375"/>
          </a:xfrm>
          <a:prstGeom prst="rect">
            <a:avLst/>
          </a:prstGeom>
          <a:noFill/>
          <a:ln w="9525">
            <a:noFill/>
          </a:ln>
        </p:spPr>
      </p:pic>
      <p:sp>
        <p:nvSpPr>
          <p:cNvPr id="18437" name="文本框 18436"/>
          <p:cNvSpPr txBox="1"/>
          <p:nvPr/>
        </p:nvSpPr>
        <p:spPr>
          <a:xfrm>
            <a:off x="7227888" y="3290888"/>
            <a:ext cx="1097280" cy="368300"/>
          </a:xfrm>
          <a:prstGeom prst="rect">
            <a:avLst/>
          </a:prstGeom>
          <a:noFill/>
          <a:ln w="9525">
            <a:noFill/>
          </a:ln>
        </p:spPr>
        <p:txBody>
          <a:bodyPr wrap="none" anchor="t">
            <a:spAutoFit/>
          </a:bodyPr>
          <a:p>
            <a:r>
              <a:rPr lang="zh-CN" altLang="en-US" dirty="0">
                <a:latin typeface="Tahoma" panose="020B0604030504040204" pitchFamily="34" charset="0"/>
              </a:rPr>
              <a:t>（代词）</a:t>
            </a:r>
            <a:endParaRPr lang="zh-CN" altLang="en-US" dirty="0">
              <a:latin typeface="Tahoma" panose="020B0604030504040204" pitchFamily="34" charset="0"/>
            </a:endParaRPr>
          </a:p>
        </p:txBody>
      </p:sp>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zh-CN" altLang="en-US" dirty="0"/>
              <a:t>自顶向下分析法－示例</a:t>
            </a:r>
            <a:r>
              <a:rPr lang="en-US" altLang="zh-CN"/>
              <a:t>1</a:t>
            </a:r>
            <a:endParaRPr lang="en-US" altLang="zh-CN"/>
          </a:p>
        </p:txBody>
      </p:sp>
      <p:pic>
        <p:nvPicPr>
          <p:cNvPr id="24580" name="图片 24579"/>
          <p:cNvPicPr>
            <a:picLocks noChangeAspect="1"/>
          </p:cNvPicPr>
          <p:nvPr/>
        </p:nvPicPr>
        <p:blipFill>
          <a:blip r:embed="rId1"/>
          <a:stretch>
            <a:fillRect/>
          </a:stretch>
        </p:blipFill>
        <p:spPr>
          <a:xfrm>
            <a:off x="3432175" y="2276475"/>
            <a:ext cx="5184775" cy="3778250"/>
          </a:xfrm>
          <a:prstGeom prst="rect">
            <a:avLst/>
          </a:prstGeom>
          <a:noFill/>
          <a:ln w="9525">
            <a:noFill/>
          </a:ln>
        </p:spPr>
      </p:pic>
      <p:pic>
        <p:nvPicPr>
          <p:cNvPr id="24581" name="图片 24580" descr="捕获"/>
          <p:cNvPicPr>
            <a:picLocks noChangeAspect="1"/>
          </p:cNvPicPr>
          <p:nvPr/>
        </p:nvPicPr>
        <p:blipFill>
          <a:blip r:embed="rId2"/>
          <a:stretch>
            <a:fillRect/>
          </a:stretch>
        </p:blipFill>
        <p:spPr>
          <a:xfrm>
            <a:off x="90487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zh-CN" altLang="en-US" dirty="0"/>
              <a:t>自顶向下分析法－示例</a:t>
            </a:r>
            <a:r>
              <a:rPr lang="en-US" altLang="zh-CN"/>
              <a:t>2</a:t>
            </a:r>
            <a:endParaRPr lang="en-US" altLang="zh-CN"/>
          </a:p>
        </p:txBody>
      </p:sp>
      <p:pic>
        <p:nvPicPr>
          <p:cNvPr id="25604" name="图片 25603"/>
          <p:cNvPicPr>
            <a:picLocks noChangeAspect="1"/>
          </p:cNvPicPr>
          <p:nvPr/>
        </p:nvPicPr>
        <p:blipFill>
          <a:blip r:embed="rId1"/>
          <a:stretch>
            <a:fillRect/>
          </a:stretch>
        </p:blipFill>
        <p:spPr>
          <a:xfrm>
            <a:off x="3463925" y="2205038"/>
            <a:ext cx="5656263" cy="4076700"/>
          </a:xfrm>
          <a:prstGeom prst="rect">
            <a:avLst/>
          </a:prstGeom>
          <a:noFill/>
          <a:ln w="9525">
            <a:noFill/>
          </a:ln>
        </p:spPr>
      </p:pic>
      <p:pic>
        <p:nvPicPr>
          <p:cNvPr id="25605" name="图片 25604" descr="捕获"/>
          <p:cNvPicPr>
            <a:picLocks noChangeAspect="1"/>
          </p:cNvPicPr>
          <p:nvPr/>
        </p:nvPicPr>
        <p:blipFill>
          <a:blip r:embed="rId2"/>
          <a:stretch>
            <a:fillRect/>
          </a:stretch>
        </p:blipFill>
        <p:spPr>
          <a:xfrm>
            <a:off x="9191625" y="4048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zh-CN" altLang="en-US" dirty="0"/>
              <a:t>自顶向下分析法－示例</a:t>
            </a:r>
            <a:r>
              <a:rPr lang="en-US" altLang="zh-CN"/>
              <a:t>3</a:t>
            </a:r>
            <a:endParaRPr lang="en-US" altLang="zh-CN"/>
          </a:p>
        </p:txBody>
      </p:sp>
      <p:pic>
        <p:nvPicPr>
          <p:cNvPr id="26628" name="图片 26627"/>
          <p:cNvPicPr>
            <a:picLocks noChangeAspect="1"/>
          </p:cNvPicPr>
          <p:nvPr/>
        </p:nvPicPr>
        <p:blipFill>
          <a:blip r:embed="rId1"/>
          <a:stretch>
            <a:fillRect/>
          </a:stretch>
        </p:blipFill>
        <p:spPr>
          <a:xfrm>
            <a:off x="3305175" y="1989138"/>
            <a:ext cx="5599113" cy="4189412"/>
          </a:xfrm>
          <a:prstGeom prst="rect">
            <a:avLst/>
          </a:prstGeom>
          <a:noFill/>
          <a:ln w="9525">
            <a:noFill/>
          </a:ln>
        </p:spPr>
      </p:pic>
      <p:pic>
        <p:nvPicPr>
          <p:cNvPr id="26629" name="图片 26628" descr="捕获"/>
          <p:cNvPicPr>
            <a:picLocks noChangeAspect="1"/>
          </p:cNvPicPr>
          <p:nvPr/>
        </p:nvPicPr>
        <p:blipFill>
          <a:blip r:embed="rId2"/>
          <a:stretch>
            <a:fillRect/>
          </a:stretch>
        </p:blipFill>
        <p:spPr>
          <a:xfrm>
            <a:off x="90487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zh-CN" altLang="en-US" dirty="0"/>
              <a:t>自顶向下分析法－示例</a:t>
            </a:r>
            <a:r>
              <a:rPr lang="en-US" altLang="zh-CN"/>
              <a:t>4</a:t>
            </a:r>
            <a:endParaRPr lang="en-US" altLang="zh-CN"/>
          </a:p>
        </p:txBody>
      </p:sp>
      <p:pic>
        <p:nvPicPr>
          <p:cNvPr id="27652" name="图片 27651"/>
          <p:cNvPicPr>
            <a:picLocks noChangeAspect="1"/>
          </p:cNvPicPr>
          <p:nvPr/>
        </p:nvPicPr>
        <p:blipFill>
          <a:blip r:embed="rId1"/>
          <a:stretch>
            <a:fillRect/>
          </a:stretch>
        </p:blipFill>
        <p:spPr>
          <a:xfrm>
            <a:off x="3411538" y="2120900"/>
            <a:ext cx="5853112" cy="4116388"/>
          </a:xfrm>
          <a:prstGeom prst="rect">
            <a:avLst/>
          </a:prstGeom>
          <a:noFill/>
          <a:ln w="9525">
            <a:noFill/>
          </a:ln>
        </p:spPr>
      </p:pic>
      <p:pic>
        <p:nvPicPr>
          <p:cNvPr id="27653" name="图片 276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40000"/>
              </a:lnSpc>
            </a:pPr>
            <a:r>
              <a:rPr lang="zh-CN" altLang="en-US" sz="2800" dirty="0">
                <a:sym typeface="+mn-ea"/>
              </a:rPr>
              <a:t>什么是句法分析</a:t>
            </a:r>
            <a:endParaRPr lang="zh-CN" altLang="en-US" sz="2800" dirty="0"/>
          </a:p>
          <a:p>
            <a:pPr>
              <a:lnSpc>
                <a:spcPct val="140000"/>
              </a:lnSpc>
            </a:pPr>
            <a:r>
              <a:rPr lang="zh-CN" altLang="en-US" sz="2800" dirty="0">
                <a:sym typeface="+mn-ea"/>
              </a:rPr>
              <a:t>与形式语言句法分析的比较</a:t>
            </a:r>
            <a:endParaRPr lang="zh-CN" altLang="en-US" sz="2800" dirty="0"/>
          </a:p>
          <a:p>
            <a:pPr>
              <a:lnSpc>
                <a:spcPct val="140000"/>
              </a:lnSpc>
            </a:pPr>
            <a:r>
              <a:rPr lang="zh-CN" altLang="en-US" sz="2800" dirty="0">
                <a:sym typeface="+mn-ea"/>
              </a:rPr>
              <a:t>上下文无关语法的分析策略</a:t>
            </a:r>
            <a:endParaRPr lang="zh-CN" altLang="en-US" sz="2800" dirty="0"/>
          </a:p>
          <a:p>
            <a:pPr lvl="1">
              <a:lnSpc>
                <a:spcPct val="140000"/>
              </a:lnSpc>
            </a:pPr>
            <a:r>
              <a:rPr lang="zh-CN" altLang="en-US" sz="2800" dirty="0">
                <a:sym typeface="+mn-ea"/>
              </a:rPr>
              <a:t>自顶向下分析法</a:t>
            </a:r>
            <a:endParaRPr lang="zh-CN" altLang="en-US" sz="2800" dirty="0"/>
          </a:p>
          <a:p>
            <a:pPr lvl="1">
              <a:lnSpc>
                <a:spcPct val="140000"/>
              </a:lnSpc>
            </a:pPr>
            <a:r>
              <a:rPr lang="zh-CN" altLang="en-US" sz="2800" dirty="0">
                <a:sym typeface="+mn-ea"/>
              </a:rPr>
              <a:t>自底向上分析法</a:t>
            </a:r>
            <a:endParaRPr lang="zh-CN" altLang="en-US" sz="2800" dirty="0"/>
          </a:p>
          <a:p>
            <a:pPr lvl="1">
              <a:lnSpc>
                <a:spcPct val="140000"/>
              </a:lnSpc>
            </a:pPr>
            <a:r>
              <a:rPr lang="zh-CN" altLang="en-US" sz="2800" dirty="0">
                <a:sym typeface="+mn-ea"/>
              </a:rPr>
              <a:t>左角分析法</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zh-CN" altLang="en-US" dirty="0"/>
              <a:t>自顶向下分析法－示例</a:t>
            </a:r>
            <a:r>
              <a:rPr lang="en-US" altLang="zh-CN"/>
              <a:t>5</a:t>
            </a:r>
            <a:endParaRPr lang="en-US" altLang="zh-CN"/>
          </a:p>
        </p:txBody>
      </p:sp>
      <p:pic>
        <p:nvPicPr>
          <p:cNvPr id="28676" name="图片 28675"/>
          <p:cNvPicPr>
            <a:picLocks noChangeAspect="1"/>
          </p:cNvPicPr>
          <p:nvPr/>
        </p:nvPicPr>
        <p:blipFill>
          <a:blip r:embed="rId1"/>
          <a:stretch>
            <a:fillRect/>
          </a:stretch>
        </p:blipFill>
        <p:spPr>
          <a:xfrm>
            <a:off x="3359150" y="2060575"/>
            <a:ext cx="5349875" cy="4113213"/>
          </a:xfrm>
          <a:prstGeom prst="rect">
            <a:avLst/>
          </a:prstGeom>
          <a:noFill/>
          <a:ln w="9525">
            <a:noFill/>
          </a:ln>
        </p:spPr>
      </p:pic>
      <p:pic>
        <p:nvPicPr>
          <p:cNvPr id="28677" name="图片 28676" descr="捕获"/>
          <p:cNvPicPr>
            <a:picLocks noChangeAspect="1"/>
          </p:cNvPicPr>
          <p:nvPr/>
        </p:nvPicPr>
        <p:blipFill>
          <a:blip r:embed="rId2"/>
          <a:stretch>
            <a:fillRect/>
          </a:stretch>
        </p:blipFill>
        <p:spPr>
          <a:xfrm>
            <a:off x="9191625" y="4762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zh-CN" altLang="en-US" dirty="0"/>
              <a:t>自顶向下分析法－示例</a:t>
            </a:r>
            <a:r>
              <a:rPr lang="en-US" altLang="zh-CN"/>
              <a:t>6</a:t>
            </a:r>
            <a:endParaRPr lang="en-US" altLang="zh-CN"/>
          </a:p>
        </p:txBody>
      </p:sp>
      <p:pic>
        <p:nvPicPr>
          <p:cNvPr id="29700" name="图片 29699"/>
          <p:cNvPicPr>
            <a:picLocks noChangeAspect="1"/>
          </p:cNvPicPr>
          <p:nvPr/>
        </p:nvPicPr>
        <p:blipFill>
          <a:blip r:embed="rId1"/>
          <a:stretch>
            <a:fillRect/>
          </a:stretch>
        </p:blipFill>
        <p:spPr>
          <a:xfrm>
            <a:off x="3216275" y="2133600"/>
            <a:ext cx="5959475" cy="3984625"/>
          </a:xfrm>
          <a:prstGeom prst="rect">
            <a:avLst/>
          </a:prstGeom>
          <a:noFill/>
          <a:ln w="9525">
            <a:noFill/>
          </a:ln>
        </p:spPr>
      </p:pic>
      <p:pic>
        <p:nvPicPr>
          <p:cNvPr id="29701" name="图片 29700" descr="捕获"/>
          <p:cNvPicPr>
            <a:picLocks noChangeAspect="1"/>
          </p:cNvPicPr>
          <p:nvPr/>
        </p:nvPicPr>
        <p:blipFill>
          <a:blip r:embed="rId2"/>
          <a:stretch>
            <a:fillRect/>
          </a:stretch>
        </p:blipFill>
        <p:spPr>
          <a:xfrm>
            <a:off x="9120188"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zh-CN" altLang="en-US" dirty="0"/>
              <a:t>自顶向下分析法－示例</a:t>
            </a:r>
            <a:r>
              <a:rPr lang="en-US" altLang="zh-CN"/>
              <a:t>7</a:t>
            </a:r>
            <a:endParaRPr lang="en-US" altLang="zh-CN"/>
          </a:p>
        </p:txBody>
      </p:sp>
      <p:pic>
        <p:nvPicPr>
          <p:cNvPr id="30724" name="图片 30723"/>
          <p:cNvPicPr>
            <a:picLocks noChangeAspect="1"/>
          </p:cNvPicPr>
          <p:nvPr/>
        </p:nvPicPr>
        <p:blipFill>
          <a:blip r:embed="rId1"/>
          <a:stretch>
            <a:fillRect/>
          </a:stretch>
        </p:blipFill>
        <p:spPr>
          <a:xfrm>
            <a:off x="3236913" y="1965325"/>
            <a:ext cx="5738812" cy="4271963"/>
          </a:xfrm>
          <a:prstGeom prst="rect">
            <a:avLst/>
          </a:prstGeom>
          <a:noFill/>
          <a:ln w="9525">
            <a:noFill/>
          </a:ln>
        </p:spPr>
      </p:pic>
      <p:pic>
        <p:nvPicPr>
          <p:cNvPr id="30725" name="图片 30724"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zh-CN" altLang="en-US" dirty="0"/>
              <a:t>自顶向下分析法－示例</a:t>
            </a:r>
            <a:r>
              <a:rPr lang="en-US" altLang="zh-CN"/>
              <a:t>8</a:t>
            </a:r>
            <a:endParaRPr lang="en-US" altLang="zh-CN"/>
          </a:p>
        </p:txBody>
      </p:sp>
      <p:pic>
        <p:nvPicPr>
          <p:cNvPr id="31748" name="图片 31747"/>
          <p:cNvPicPr>
            <a:picLocks noChangeAspect="1"/>
          </p:cNvPicPr>
          <p:nvPr/>
        </p:nvPicPr>
        <p:blipFill>
          <a:blip r:embed="rId1"/>
          <a:stretch>
            <a:fillRect/>
          </a:stretch>
        </p:blipFill>
        <p:spPr>
          <a:xfrm>
            <a:off x="3287713" y="2133600"/>
            <a:ext cx="5829300" cy="3963988"/>
          </a:xfrm>
          <a:prstGeom prst="rect">
            <a:avLst/>
          </a:prstGeom>
          <a:noFill/>
          <a:ln w="9525">
            <a:noFill/>
          </a:ln>
        </p:spPr>
      </p:pic>
      <p:pic>
        <p:nvPicPr>
          <p:cNvPr id="31749" name="图片 31748"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zh-CN" altLang="en-US" dirty="0"/>
              <a:t>自顶向下分析法－示例</a:t>
            </a:r>
            <a:r>
              <a:rPr lang="en-US" altLang="zh-CN"/>
              <a:t>9</a:t>
            </a:r>
            <a:endParaRPr lang="en-US" altLang="zh-CN"/>
          </a:p>
        </p:txBody>
      </p:sp>
      <p:pic>
        <p:nvPicPr>
          <p:cNvPr id="32772" name="图片 32771"/>
          <p:cNvPicPr>
            <a:picLocks noChangeAspect="1"/>
          </p:cNvPicPr>
          <p:nvPr/>
        </p:nvPicPr>
        <p:blipFill>
          <a:blip r:embed="rId1"/>
          <a:stretch>
            <a:fillRect/>
          </a:stretch>
        </p:blipFill>
        <p:spPr>
          <a:xfrm>
            <a:off x="3216275" y="2133600"/>
            <a:ext cx="5876925" cy="3902075"/>
          </a:xfrm>
          <a:prstGeom prst="rect">
            <a:avLst/>
          </a:prstGeom>
          <a:noFill/>
          <a:ln w="9525">
            <a:noFill/>
          </a:ln>
        </p:spPr>
      </p:pic>
      <p:pic>
        <p:nvPicPr>
          <p:cNvPr id="32773" name="图片 3277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zh-CN" altLang="en-US" dirty="0"/>
              <a:t>自顶向下分析法－示例</a:t>
            </a:r>
            <a:r>
              <a:rPr lang="en-US" altLang="zh-CN"/>
              <a:t>10</a:t>
            </a:r>
            <a:endParaRPr lang="en-US" altLang="zh-CN"/>
          </a:p>
        </p:txBody>
      </p:sp>
      <p:pic>
        <p:nvPicPr>
          <p:cNvPr id="33796" name="图片 33795"/>
          <p:cNvPicPr>
            <a:picLocks noChangeAspect="1"/>
          </p:cNvPicPr>
          <p:nvPr/>
        </p:nvPicPr>
        <p:blipFill>
          <a:blip r:embed="rId1"/>
          <a:stretch>
            <a:fillRect/>
          </a:stretch>
        </p:blipFill>
        <p:spPr>
          <a:xfrm>
            <a:off x="3243263" y="1989138"/>
            <a:ext cx="6021387" cy="4119562"/>
          </a:xfrm>
          <a:prstGeom prst="rect">
            <a:avLst/>
          </a:prstGeom>
          <a:noFill/>
          <a:ln w="9525">
            <a:noFill/>
          </a:ln>
        </p:spPr>
      </p:pic>
      <p:pic>
        <p:nvPicPr>
          <p:cNvPr id="33797" name="图片 337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zh-CN" altLang="en-US" dirty="0"/>
              <a:t>自顶向下分析法－示例</a:t>
            </a:r>
            <a:r>
              <a:rPr lang="en-US" altLang="zh-CN"/>
              <a:t>11</a:t>
            </a:r>
            <a:endParaRPr lang="en-US" altLang="zh-CN"/>
          </a:p>
        </p:txBody>
      </p:sp>
      <p:pic>
        <p:nvPicPr>
          <p:cNvPr id="34820" name="图片 34819"/>
          <p:cNvPicPr>
            <a:picLocks noChangeAspect="1"/>
          </p:cNvPicPr>
          <p:nvPr/>
        </p:nvPicPr>
        <p:blipFill>
          <a:blip r:embed="rId1"/>
          <a:stretch>
            <a:fillRect/>
          </a:stretch>
        </p:blipFill>
        <p:spPr>
          <a:xfrm>
            <a:off x="3338513" y="2144713"/>
            <a:ext cx="5997575" cy="4021137"/>
          </a:xfrm>
          <a:prstGeom prst="rect">
            <a:avLst/>
          </a:prstGeom>
          <a:noFill/>
          <a:ln w="9525">
            <a:noFill/>
          </a:ln>
        </p:spPr>
      </p:pic>
      <p:pic>
        <p:nvPicPr>
          <p:cNvPr id="34821" name="图片 348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zh-CN" altLang="en-US" dirty="0"/>
              <a:t>自顶向下分析法－示例</a:t>
            </a:r>
            <a:r>
              <a:rPr lang="en-US" altLang="zh-CN"/>
              <a:t>12</a:t>
            </a:r>
            <a:endParaRPr lang="en-US" altLang="zh-CN"/>
          </a:p>
        </p:txBody>
      </p:sp>
      <p:pic>
        <p:nvPicPr>
          <p:cNvPr id="35844" name="图片 35843"/>
          <p:cNvPicPr>
            <a:picLocks noChangeAspect="1"/>
          </p:cNvPicPr>
          <p:nvPr/>
        </p:nvPicPr>
        <p:blipFill>
          <a:blip r:embed="rId1"/>
          <a:stretch>
            <a:fillRect/>
          </a:stretch>
        </p:blipFill>
        <p:spPr>
          <a:xfrm>
            <a:off x="3276600" y="2060575"/>
            <a:ext cx="5772150" cy="4238625"/>
          </a:xfrm>
          <a:prstGeom prst="rect">
            <a:avLst/>
          </a:prstGeom>
          <a:noFill/>
          <a:ln w="9525">
            <a:noFill/>
          </a:ln>
        </p:spPr>
      </p:pic>
      <p:pic>
        <p:nvPicPr>
          <p:cNvPr id="35845" name="图片 358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zh-CN" altLang="en-US" dirty="0"/>
              <a:t>自顶向下分析法－示例</a:t>
            </a:r>
            <a:r>
              <a:rPr lang="en-US" altLang="zh-CN"/>
              <a:t>13</a:t>
            </a:r>
            <a:endParaRPr lang="en-US" altLang="zh-CN"/>
          </a:p>
        </p:txBody>
      </p:sp>
      <p:pic>
        <p:nvPicPr>
          <p:cNvPr id="36868" name="图片 36867"/>
          <p:cNvPicPr>
            <a:picLocks noChangeAspect="1"/>
          </p:cNvPicPr>
          <p:nvPr/>
        </p:nvPicPr>
        <p:blipFill>
          <a:blip r:embed="rId1"/>
          <a:stretch>
            <a:fillRect/>
          </a:stretch>
        </p:blipFill>
        <p:spPr>
          <a:xfrm>
            <a:off x="3160713" y="2060575"/>
            <a:ext cx="5888037" cy="4116388"/>
          </a:xfrm>
          <a:prstGeom prst="rect">
            <a:avLst/>
          </a:prstGeom>
          <a:noFill/>
          <a:ln w="9525">
            <a:noFill/>
          </a:ln>
        </p:spPr>
      </p:pic>
      <p:pic>
        <p:nvPicPr>
          <p:cNvPr id="36869" name="图片 36868"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zh-CN" altLang="en-US" dirty="0"/>
              <a:t>自顶向下分析法－示例</a:t>
            </a:r>
            <a:r>
              <a:rPr lang="en-US" altLang="zh-CN"/>
              <a:t>14</a:t>
            </a:r>
            <a:endParaRPr lang="en-US" altLang="zh-CN"/>
          </a:p>
        </p:txBody>
      </p:sp>
      <p:pic>
        <p:nvPicPr>
          <p:cNvPr id="37892" name="图片 37891"/>
          <p:cNvPicPr>
            <a:picLocks noChangeAspect="1"/>
          </p:cNvPicPr>
          <p:nvPr/>
        </p:nvPicPr>
        <p:blipFill>
          <a:blip r:embed="rId1"/>
          <a:stretch>
            <a:fillRect/>
          </a:stretch>
        </p:blipFill>
        <p:spPr>
          <a:xfrm>
            <a:off x="3175000" y="1989138"/>
            <a:ext cx="5584825" cy="4238625"/>
          </a:xfrm>
          <a:prstGeom prst="rect">
            <a:avLst/>
          </a:prstGeom>
          <a:noFill/>
          <a:ln w="9525">
            <a:noFill/>
          </a:ln>
        </p:spPr>
      </p:pic>
      <p:pic>
        <p:nvPicPr>
          <p:cNvPr id="37893" name="图片 3789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normAutofit lnSpcReduction="20000"/>
          </a:bodyPr>
          <a:p>
            <a:pPr>
              <a:lnSpc>
                <a:spcPct val="120000"/>
              </a:lnSpc>
            </a:pPr>
            <a:r>
              <a:rPr lang="zh-CN" altLang="en-US" sz="2800" dirty="0">
                <a:sym typeface="+mn-ea"/>
              </a:rPr>
              <a:t>上下文无关语法的分析算法</a:t>
            </a:r>
            <a:endParaRPr lang="zh-CN" altLang="en-US" sz="2800" dirty="0"/>
          </a:p>
          <a:p>
            <a:pPr lvl="1">
              <a:lnSpc>
                <a:spcPct val="120000"/>
              </a:lnSpc>
            </a:pPr>
            <a:r>
              <a:rPr lang="en-US" altLang="zh-CN" sz="2800" dirty="0">
                <a:sym typeface="+mn-ea"/>
              </a:rPr>
              <a:t>CYK</a:t>
            </a:r>
            <a:r>
              <a:rPr lang="zh-CN" altLang="en-US" sz="2800" dirty="0">
                <a:sym typeface="+mn-ea"/>
              </a:rPr>
              <a:t>算法</a:t>
            </a:r>
            <a:endParaRPr lang="zh-CN" altLang="en-US" sz="2800" dirty="0"/>
          </a:p>
          <a:p>
            <a:pPr lvl="1">
              <a:lnSpc>
                <a:spcPct val="120000"/>
              </a:lnSpc>
            </a:pPr>
            <a:r>
              <a:rPr lang="en-US" altLang="zh-CN" sz="2800" err="1">
                <a:sym typeface="+mn-ea"/>
              </a:rPr>
              <a:t>Earley</a:t>
            </a:r>
            <a:r>
              <a:rPr lang="zh-CN" altLang="en-US" sz="2800" dirty="0">
                <a:sym typeface="+mn-ea"/>
              </a:rPr>
              <a:t>算法</a:t>
            </a:r>
            <a:endParaRPr lang="zh-CN" altLang="en-US" sz="2800" dirty="0"/>
          </a:p>
          <a:p>
            <a:pPr lvl="1">
              <a:lnSpc>
                <a:spcPct val="120000"/>
              </a:lnSpc>
            </a:pPr>
            <a:r>
              <a:rPr lang="en-US" altLang="zh-CN" sz="2800" dirty="0">
                <a:sym typeface="+mn-ea"/>
              </a:rPr>
              <a:t>Chart</a:t>
            </a:r>
            <a:r>
              <a:rPr lang="zh-CN" altLang="en-US" sz="2800" dirty="0">
                <a:sym typeface="+mn-ea"/>
              </a:rPr>
              <a:t>算法</a:t>
            </a:r>
            <a:endParaRPr lang="zh-CN" altLang="en-US" sz="2800" dirty="0"/>
          </a:p>
          <a:p>
            <a:pPr>
              <a:lnSpc>
                <a:spcPct val="120000"/>
              </a:lnSpc>
            </a:pPr>
            <a:r>
              <a:rPr lang="zh-CN" altLang="en-US" sz="2800" dirty="0">
                <a:sym typeface="+mn-ea"/>
              </a:rPr>
              <a:t>概率上下文无关文法</a:t>
            </a:r>
            <a:endParaRPr lang="zh-CN" altLang="en-US"/>
          </a:p>
          <a:p>
            <a:pPr>
              <a:lnSpc>
                <a:spcPct val="120000"/>
              </a:lnSpc>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zh-CN" altLang="en-US" dirty="0"/>
              <a:t>自顶向下分析法－示例</a:t>
            </a:r>
            <a:r>
              <a:rPr lang="en-US" altLang="zh-CN"/>
              <a:t>15</a:t>
            </a:r>
            <a:endParaRPr lang="en-US" altLang="zh-CN"/>
          </a:p>
        </p:txBody>
      </p:sp>
      <p:pic>
        <p:nvPicPr>
          <p:cNvPr id="38916" name="图片 38915"/>
          <p:cNvPicPr>
            <a:picLocks noChangeAspect="1"/>
          </p:cNvPicPr>
          <p:nvPr/>
        </p:nvPicPr>
        <p:blipFill>
          <a:blip r:embed="rId1"/>
          <a:stretch>
            <a:fillRect/>
          </a:stretch>
        </p:blipFill>
        <p:spPr>
          <a:xfrm>
            <a:off x="3098800" y="2133600"/>
            <a:ext cx="5805488" cy="4057650"/>
          </a:xfrm>
          <a:prstGeom prst="rect">
            <a:avLst/>
          </a:prstGeom>
          <a:noFill/>
          <a:ln w="9525">
            <a:noFill/>
          </a:ln>
        </p:spPr>
      </p:pic>
      <p:pic>
        <p:nvPicPr>
          <p:cNvPr id="38917" name="图片 38916" descr="捕获"/>
          <p:cNvPicPr>
            <a:picLocks noChangeAspect="1"/>
          </p:cNvPicPr>
          <p:nvPr/>
        </p:nvPicPr>
        <p:blipFill>
          <a:blip r:embed="rId2"/>
          <a:stretch>
            <a:fillRect/>
          </a:stretch>
        </p:blipFill>
        <p:spPr>
          <a:xfrm>
            <a:off x="9264650"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zh-CN" altLang="en-US" dirty="0"/>
              <a:t>自顶向下分析法－示例</a:t>
            </a:r>
            <a:r>
              <a:rPr lang="en-US" altLang="zh-CN"/>
              <a:t>16</a:t>
            </a:r>
            <a:endParaRPr lang="en-US" altLang="zh-CN"/>
          </a:p>
        </p:txBody>
      </p:sp>
      <p:pic>
        <p:nvPicPr>
          <p:cNvPr id="39940" name="图片 39939"/>
          <p:cNvPicPr>
            <a:picLocks noChangeAspect="1"/>
          </p:cNvPicPr>
          <p:nvPr/>
        </p:nvPicPr>
        <p:blipFill>
          <a:blip r:embed="rId1"/>
          <a:stretch>
            <a:fillRect/>
          </a:stretch>
        </p:blipFill>
        <p:spPr>
          <a:xfrm>
            <a:off x="3170238" y="1989138"/>
            <a:ext cx="5662612" cy="4302125"/>
          </a:xfrm>
          <a:prstGeom prst="rect">
            <a:avLst/>
          </a:prstGeom>
          <a:noFill/>
          <a:ln w="9525">
            <a:noFill/>
          </a:ln>
        </p:spPr>
      </p:pic>
      <p:pic>
        <p:nvPicPr>
          <p:cNvPr id="39941" name="图片 399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zh-CN" altLang="en-US" dirty="0"/>
              <a:t>自顶向下分析法－示例</a:t>
            </a:r>
            <a:r>
              <a:rPr lang="en-US" altLang="zh-CN"/>
              <a:t>17</a:t>
            </a:r>
            <a:endParaRPr lang="en-US" altLang="zh-CN"/>
          </a:p>
        </p:txBody>
      </p:sp>
      <p:pic>
        <p:nvPicPr>
          <p:cNvPr id="40964" name="图片 40963"/>
          <p:cNvPicPr>
            <a:picLocks noChangeAspect="1"/>
          </p:cNvPicPr>
          <p:nvPr/>
        </p:nvPicPr>
        <p:blipFill>
          <a:blip r:embed="rId1"/>
          <a:stretch>
            <a:fillRect/>
          </a:stretch>
        </p:blipFill>
        <p:spPr>
          <a:xfrm>
            <a:off x="3208338" y="2095500"/>
            <a:ext cx="5911850" cy="4141788"/>
          </a:xfrm>
          <a:prstGeom prst="rect">
            <a:avLst/>
          </a:prstGeom>
          <a:noFill/>
          <a:ln w="9525">
            <a:noFill/>
          </a:ln>
        </p:spPr>
      </p:pic>
      <p:pic>
        <p:nvPicPr>
          <p:cNvPr id="40965" name="图片 409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zh-CN" altLang="en-US" dirty="0"/>
              <a:t>自顶向下分析法－示例</a:t>
            </a:r>
            <a:r>
              <a:rPr lang="en-US" altLang="zh-CN"/>
              <a:t>18</a:t>
            </a:r>
            <a:endParaRPr lang="en-US" altLang="zh-CN"/>
          </a:p>
        </p:txBody>
      </p:sp>
      <p:pic>
        <p:nvPicPr>
          <p:cNvPr id="41988" name="图片 41987"/>
          <p:cNvPicPr>
            <a:picLocks noChangeAspect="1"/>
          </p:cNvPicPr>
          <p:nvPr/>
        </p:nvPicPr>
        <p:blipFill>
          <a:blip r:embed="rId1"/>
          <a:stretch>
            <a:fillRect/>
          </a:stretch>
        </p:blipFill>
        <p:spPr>
          <a:xfrm>
            <a:off x="3357563" y="2060575"/>
            <a:ext cx="5762625" cy="4203700"/>
          </a:xfrm>
          <a:prstGeom prst="rect">
            <a:avLst/>
          </a:prstGeom>
          <a:noFill/>
          <a:ln w="9525">
            <a:noFill/>
          </a:ln>
        </p:spPr>
      </p:pic>
      <p:pic>
        <p:nvPicPr>
          <p:cNvPr id="41989" name="图片 41988"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zh-CN" altLang="en-US" dirty="0"/>
              <a:t>自顶向下分析法－示例</a:t>
            </a:r>
            <a:r>
              <a:rPr lang="en-US" altLang="zh-CN"/>
              <a:t>19</a:t>
            </a:r>
            <a:endParaRPr lang="en-US" altLang="zh-CN"/>
          </a:p>
        </p:txBody>
      </p:sp>
      <p:pic>
        <p:nvPicPr>
          <p:cNvPr id="43012" name="图片 43011"/>
          <p:cNvPicPr>
            <a:picLocks noChangeAspect="1"/>
          </p:cNvPicPr>
          <p:nvPr/>
        </p:nvPicPr>
        <p:blipFill>
          <a:blip r:embed="rId1"/>
          <a:stretch>
            <a:fillRect/>
          </a:stretch>
        </p:blipFill>
        <p:spPr>
          <a:xfrm>
            <a:off x="3267075" y="2133600"/>
            <a:ext cx="5997575" cy="4111625"/>
          </a:xfrm>
          <a:prstGeom prst="rect">
            <a:avLst/>
          </a:prstGeom>
          <a:noFill/>
          <a:ln w="9525">
            <a:noFill/>
          </a:ln>
        </p:spPr>
      </p:pic>
      <p:pic>
        <p:nvPicPr>
          <p:cNvPr id="43013" name="图片 43012"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zh-CN" altLang="en-US" dirty="0"/>
              <a:t>自顶向下分析法－示例</a:t>
            </a:r>
            <a:r>
              <a:rPr lang="en-US" altLang="zh-CN"/>
              <a:t>20</a:t>
            </a:r>
            <a:endParaRPr lang="en-US" altLang="zh-CN"/>
          </a:p>
        </p:txBody>
      </p:sp>
      <p:pic>
        <p:nvPicPr>
          <p:cNvPr id="44036" name="图片 44035"/>
          <p:cNvPicPr>
            <a:picLocks noChangeAspect="1"/>
          </p:cNvPicPr>
          <p:nvPr/>
        </p:nvPicPr>
        <p:blipFill>
          <a:blip r:embed="rId1"/>
          <a:stretch>
            <a:fillRect/>
          </a:stretch>
        </p:blipFill>
        <p:spPr>
          <a:xfrm>
            <a:off x="3176588" y="2133600"/>
            <a:ext cx="6088062" cy="3967163"/>
          </a:xfrm>
          <a:prstGeom prst="rect">
            <a:avLst/>
          </a:prstGeom>
          <a:noFill/>
          <a:ln w="9525">
            <a:noFill/>
          </a:ln>
        </p:spPr>
      </p:pic>
      <p:pic>
        <p:nvPicPr>
          <p:cNvPr id="44037" name="图片 44036"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zh-CN" altLang="en-US" dirty="0"/>
              <a:t>自底向上分析法－示例</a:t>
            </a:r>
            <a:r>
              <a:rPr lang="en-US" altLang="zh-CN"/>
              <a:t>1</a:t>
            </a:r>
            <a:endParaRPr lang="en-US" altLang="zh-CN"/>
          </a:p>
        </p:txBody>
      </p:sp>
      <p:pic>
        <p:nvPicPr>
          <p:cNvPr id="45060" name="图片 45059"/>
          <p:cNvPicPr>
            <a:picLocks noChangeAspect="1"/>
          </p:cNvPicPr>
          <p:nvPr/>
        </p:nvPicPr>
        <p:blipFill>
          <a:blip r:embed="rId1"/>
          <a:stretch>
            <a:fillRect/>
          </a:stretch>
        </p:blipFill>
        <p:spPr>
          <a:xfrm>
            <a:off x="2997200" y="1989138"/>
            <a:ext cx="5762625" cy="4203700"/>
          </a:xfrm>
          <a:prstGeom prst="rect">
            <a:avLst/>
          </a:prstGeom>
          <a:noFill/>
          <a:ln w="9525">
            <a:noFill/>
          </a:ln>
        </p:spPr>
      </p:pic>
      <p:pic>
        <p:nvPicPr>
          <p:cNvPr id="45061" name="图片 45060" descr="捕获"/>
          <p:cNvPicPr>
            <a:picLocks noChangeAspect="1"/>
          </p:cNvPicPr>
          <p:nvPr/>
        </p:nvPicPr>
        <p:blipFill>
          <a:blip r:embed="rId2"/>
          <a:stretch>
            <a:fillRect/>
          </a:stretch>
        </p:blipFill>
        <p:spPr>
          <a:xfrm>
            <a:off x="9191625" y="333375"/>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zh-CN" altLang="en-US" dirty="0"/>
              <a:t>自底向上分析法－示例</a:t>
            </a:r>
            <a:r>
              <a:rPr lang="en-US" altLang="zh-CN"/>
              <a:t>2</a:t>
            </a:r>
            <a:endParaRPr lang="en-US" altLang="zh-CN"/>
          </a:p>
        </p:txBody>
      </p:sp>
      <p:pic>
        <p:nvPicPr>
          <p:cNvPr id="46084" name="图片 46083"/>
          <p:cNvPicPr>
            <a:picLocks noChangeAspect="1"/>
          </p:cNvPicPr>
          <p:nvPr/>
        </p:nvPicPr>
        <p:blipFill>
          <a:blip r:embed="rId1"/>
          <a:stretch>
            <a:fillRect/>
          </a:stretch>
        </p:blipFill>
        <p:spPr>
          <a:xfrm>
            <a:off x="3217863" y="2060575"/>
            <a:ext cx="5757862" cy="4178300"/>
          </a:xfrm>
          <a:prstGeom prst="rect">
            <a:avLst/>
          </a:prstGeom>
          <a:noFill/>
          <a:ln w="9525">
            <a:noFill/>
          </a:ln>
        </p:spPr>
      </p:pic>
      <p:pic>
        <p:nvPicPr>
          <p:cNvPr id="46085" name="图片 4608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zh-CN" altLang="en-US" dirty="0"/>
              <a:t>自底向上分析法－示例</a:t>
            </a:r>
            <a:r>
              <a:rPr lang="en-US" altLang="zh-CN"/>
              <a:t>3</a:t>
            </a:r>
            <a:endParaRPr lang="en-US" altLang="zh-CN"/>
          </a:p>
        </p:txBody>
      </p:sp>
      <p:pic>
        <p:nvPicPr>
          <p:cNvPr id="47108" name="图片 47107"/>
          <p:cNvPicPr>
            <a:picLocks noChangeAspect="1"/>
          </p:cNvPicPr>
          <p:nvPr/>
        </p:nvPicPr>
        <p:blipFill>
          <a:blip r:embed="rId1"/>
          <a:stretch>
            <a:fillRect/>
          </a:stretch>
        </p:blipFill>
        <p:spPr>
          <a:xfrm>
            <a:off x="3468688" y="2060575"/>
            <a:ext cx="5580062" cy="3983038"/>
          </a:xfrm>
          <a:prstGeom prst="rect">
            <a:avLst/>
          </a:prstGeom>
          <a:noFill/>
          <a:ln w="9525">
            <a:noFill/>
          </a:ln>
        </p:spPr>
      </p:pic>
      <p:pic>
        <p:nvPicPr>
          <p:cNvPr id="47109" name="图片 4710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zh-CN" altLang="en-US" dirty="0"/>
              <a:t>自底向上分析法－示例</a:t>
            </a:r>
            <a:r>
              <a:rPr lang="en-US" altLang="zh-CN"/>
              <a:t>4</a:t>
            </a:r>
            <a:endParaRPr lang="en-US" altLang="zh-CN"/>
          </a:p>
        </p:txBody>
      </p:sp>
      <p:pic>
        <p:nvPicPr>
          <p:cNvPr id="48132" name="图片 48131"/>
          <p:cNvPicPr>
            <a:picLocks noChangeAspect="1"/>
          </p:cNvPicPr>
          <p:nvPr/>
        </p:nvPicPr>
        <p:blipFill>
          <a:blip r:embed="rId1"/>
          <a:stretch>
            <a:fillRect/>
          </a:stretch>
        </p:blipFill>
        <p:spPr>
          <a:xfrm>
            <a:off x="3189288" y="2060575"/>
            <a:ext cx="5570537" cy="4052888"/>
          </a:xfrm>
          <a:prstGeom prst="rect">
            <a:avLst/>
          </a:prstGeom>
          <a:noFill/>
          <a:ln w="9525">
            <a:noFill/>
          </a:ln>
        </p:spPr>
      </p:pic>
      <p:pic>
        <p:nvPicPr>
          <p:cNvPr id="48133" name="图片 481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170000"/>
              </a:lnSpc>
            </a:pPr>
            <a:r>
              <a:rPr lang="zh-CN" altLang="en-US" dirty="0">
                <a:sym typeface="+mn-ea"/>
              </a:rPr>
              <a:t>句法分析（</a:t>
            </a:r>
            <a:r>
              <a:rPr lang="en-US" altLang="zh-CN" dirty="0">
                <a:sym typeface="+mn-ea"/>
              </a:rPr>
              <a:t>Parsing</a:t>
            </a:r>
            <a:r>
              <a:rPr lang="zh-CN" altLang="en-US" dirty="0">
                <a:sym typeface="+mn-ea"/>
              </a:rPr>
              <a:t>）和句法分析器（</a:t>
            </a:r>
            <a:r>
              <a:rPr lang="en-US" altLang="zh-CN">
                <a:sym typeface="+mn-ea"/>
              </a:rPr>
              <a:t>Parser)</a:t>
            </a:r>
            <a:endParaRPr lang="en-US" altLang="zh-CN"/>
          </a:p>
          <a:p>
            <a:pPr>
              <a:lnSpc>
                <a:spcPct val="170000"/>
              </a:lnSpc>
            </a:pPr>
            <a:r>
              <a:rPr lang="zh-CN" altLang="en-US" dirty="0">
                <a:sym typeface="+mn-ea"/>
              </a:rPr>
              <a:t>句法分析是从单词串得到句法结构的过程；</a:t>
            </a:r>
            <a:endParaRPr lang="zh-CN" altLang="en-US" dirty="0"/>
          </a:p>
          <a:p>
            <a:pPr>
              <a:lnSpc>
                <a:spcPct val="170000"/>
              </a:lnSpc>
            </a:pPr>
            <a:r>
              <a:rPr lang="zh-CN" altLang="en-US" dirty="0">
                <a:sym typeface="+mn-ea"/>
              </a:rPr>
              <a:t>不同的语法形式，对应的句法分析算法也不尽相同；</a:t>
            </a:r>
            <a:endParaRPr lang="zh-CN" altLang="en-US" dirty="0"/>
          </a:p>
          <a:p>
            <a:pPr>
              <a:lnSpc>
                <a:spcPct val="170000"/>
              </a:lnSpc>
            </a:pPr>
            <a:r>
              <a:rPr lang="zh-CN" altLang="en-US" dirty="0">
                <a:sym typeface="+mn-ea"/>
              </a:rPr>
              <a:t>由于短语结构语法（特别是上下文无关语法）应用得最为广泛，因此以短语结构树为目标的句法分析器研究得最为彻底；</a:t>
            </a:r>
            <a:endParaRPr lang="zh-CN" altLang="en-US"/>
          </a:p>
          <a:p>
            <a:pPr>
              <a:lnSpc>
                <a:spcPct val="120000"/>
              </a:lnSpc>
            </a:pP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zh-CN" altLang="en-US" dirty="0"/>
              <a:t>自底向上分析法－示例</a:t>
            </a:r>
            <a:r>
              <a:rPr lang="en-US" altLang="zh-CN"/>
              <a:t>5</a:t>
            </a:r>
            <a:endParaRPr lang="en-US" altLang="zh-CN"/>
          </a:p>
        </p:txBody>
      </p:sp>
      <p:pic>
        <p:nvPicPr>
          <p:cNvPr id="49156" name="图片 49155"/>
          <p:cNvPicPr>
            <a:picLocks noChangeAspect="1"/>
          </p:cNvPicPr>
          <p:nvPr/>
        </p:nvPicPr>
        <p:blipFill>
          <a:blip r:embed="rId1"/>
          <a:stretch>
            <a:fillRect/>
          </a:stretch>
        </p:blipFill>
        <p:spPr>
          <a:xfrm>
            <a:off x="2925763" y="2060575"/>
            <a:ext cx="5762625" cy="4222750"/>
          </a:xfrm>
          <a:prstGeom prst="rect">
            <a:avLst/>
          </a:prstGeom>
          <a:noFill/>
          <a:ln w="9525">
            <a:noFill/>
          </a:ln>
        </p:spPr>
      </p:pic>
      <p:pic>
        <p:nvPicPr>
          <p:cNvPr id="49157" name="图片 4915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zh-CN" altLang="en-US" dirty="0"/>
              <a:t>自底向上分析法－示例</a:t>
            </a:r>
            <a:r>
              <a:rPr lang="en-US" altLang="zh-CN"/>
              <a:t>6</a:t>
            </a:r>
            <a:endParaRPr lang="en-US" altLang="zh-CN"/>
          </a:p>
        </p:txBody>
      </p:sp>
      <p:pic>
        <p:nvPicPr>
          <p:cNvPr id="50180" name="图片 50179"/>
          <p:cNvPicPr>
            <a:picLocks noChangeAspect="1"/>
          </p:cNvPicPr>
          <p:nvPr/>
        </p:nvPicPr>
        <p:blipFill>
          <a:blip r:embed="rId1"/>
          <a:stretch>
            <a:fillRect/>
          </a:stretch>
        </p:blipFill>
        <p:spPr>
          <a:xfrm>
            <a:off x="2927350" y="2060575"/>
            <a:ext cx="5681663" cy="4243388"/>
          </a:xfrm>
          <a:prstGeom prst="rect">
            <a:avLst/>
          </a:prstGeom>
          <a:noFill/>
          <a:ln w="9525">
            <a:noFill/>
          </a:ln>
        </p:spPr>
      </p:pic>
      <p:pic>
        <p:nvPicPr>
          <p:cNvPr id="50181" name="图片 50180"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zh-CN" altLang="en-US" dirty="0"/>
              <a:t>自底向上分析法－示例</a:t>
            </a:r>
            <a:r>
              <a:rPr lang="en-US" altLang="zh-CN"/>
              <a:t>7</a:t>
            </a:r>
            <a:endParaRPr lang="en-US" altLang="zh-CN"/>
          </a:p>
        </p:txBody>
      </p:sp>
      <p:pic>
        <p:nvPicPr>
          <p:cNvPr id="51204" name="图片 51203"/>
          <p:cNvPicPr>
            <a:picLocks noChangeAspect="1"/>
          </p:cNvPicPr>
          <p:nvPr/>
        </p:nvPicPr>
        <p:blipFill>
          <a:blip r:embed="rId1"/>
          <a:stretch>
            <a:fillRect/>
          </a:stretch>
        </p:blipFill>
        <p:spPr>
          <a:xfrm>
            <a:off x="2954338" y="1916113"/>
            <a:ext cx="5949950" cy="4184650"/>
          </a:xfrm>
          <a:prstGeom prst="rect">
            <a:avLst/>
          </a:prstGeom>
          <a:noFill/>
          <a:ln w="9525">
            <a:noFill/>
          </a:ln>
        </p:spPr>
      </p:pic>
      <p:pic>
        <p:nvPicPr>
          <p:cNvPr id="51205" name="图片 512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zh-CN" altLang="en-US" dirty="0"/>
              <a:t>自底向上分析法－示例</a:t>
            </a:r>
            <a:r>
              <a:rPr lang="en-US" altLang="zh-CN"/>
              <a:t>8</a:t>
            </a:r>
            <a:endParaRPr lang="en-US" altLang="zh-CN"/>
          </a:p>
        </p:txBody>
      </p:sp>
      <p:pic>
        <p:nvPicPr>
          <p:cNvPr id="52228" name="图片 52227"/>
          <p:cNvPicPr>
            <a:picLocks noChangeAspect="1"/>
          </p:cNvPicPr>
          <p:nvPr/>
        </p:nvPicPr>
        <p:blipFill>
          <a:blip r:embed="rId1"/>
          <a:stretch>
            <a:fillRect/>
          </a:stretch>
        </p:blipFill>
        <p:spPr>
          <a:xfrm>
            <a:off x="3103563" y="1989138"/>
            <a:ext cx="5945187" cy="4176712"/>
          </a:xfrm>
          <a:prstGeom prst="rect">
            <a:avLst/>
          </a:prstGeom>
          <a:noFill/>
          <a:ln w="9525">
            <a:noFill/>
          </a:ln>
        </p:spPr>
      </p:pic>
      <p:pic>
        <p:nvPicPr>
          <p:cNvPr id="52229" name="图片 5222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zh-CN" altLang="en-US" dirty="0"/>
              <a:t>自底向上分析法－示例</a:t>
            </a:r>
            <a:r>
              <a:rPr lang="en-US" altLang="zh-CN"/>
              <a:t>9</a:t>
            </a:r>
            <a:endParaRPr lang="en-US" altLang="zh-CN"/>
          </a:p>
        </p:txBody>
      </p:sp>
      <p:pic>
        <p:nvPicPr>
          <p:cNvPr id="53252" name="图片 53251"/>
          <p:cNvPicPr>
            <a:picLocks noChangeAspect="1"/>
          </p:cNvPicPr>
          <p:nvPr/>
        </p:nvPicPr>
        <p:blipFill>
          <a:blip r:embed="rId1"/>
          <a:stretch>
            <a:fillRect/>
          </a:stretch>
        </p:blipFill>
        <p:spPr>
          <a:xfrm>
            <a:off x="3208338" y="2062163"/>
            <a:ext cx="5767387" cy="4103687"/>
          </a:xfrm>
          <a:prstGeom prst="rect">
            <a:avLst/>
          </a:prstGeom>
          <a:noFill/>
          <a:ln w="9525">
            <a:noFill/>
          </a:ln>
        </p:spPr>
      </p:pic>
      <p:pic>
        <p:nvPicPr>
          <p:cNvPr id="53253" name="图片 5325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zh-CN" altLang="en-US" dirty="0"/>
              <a:t>自底向上分析法－示例</a:t>
            </a:r>
            <a:r>
              <a:rPr lang="en-US" altLang="zh-CN"/>
              <a:t>10</a:t>
            </a:r>
            <a:endParaRPr lang="en-US" altLang="zh-CN"/>
          </a:p>
        </p:txBody>
      </p:sp>
      <p:pic>
        <p:nvPicPr>
          <p:cNvPr id="54276" name="图片 54275"/>
          <p:cNvPicPr>
            <a:picLocks noChangeAspect="1"/>
          </p:cNvPicPr>
          <p:nvPr/>
        </p:nvPicPr>
        <p:blipFill>
          <a:blip r:embed="rId1"/>
          <a:stretch>
            <a:fillRect/>
          </a:stretch>
        </p:blipFill>
        <p:spPr>
          <a:xfrm>
            <a:off x="3213100" y="1989138"/>
            <a:ext cx="5907088" cy="4114800"/>
          </a:xfrm>
          <a:prstGeom prst="rect">
            <a:avLst/>
          </a:prstGeom>
          <a:noFill/>
          <a:ln w="9525">
            <a:noFill/>
          </a:ln>
        </p:spPr>
      </p:pic>
      <p:pic>
        <p:nvPicPr>
          <p:cNvPr id="54277" name="图片 54276" descr="捕获"/>
          <p:cNvPicPr>
            <a:picLocks noChangeAspect="1"/>
          </p:cNvPicPr>
          <p:nvPr/>
        </p:nvPicPr>
        <p:blipFill>
          <a:blip r:embed="rId2"/>
          <a:stretch>
            <a:fillRect/>
          </a:stretch>
        </p:blipFill>
        <p:spPr>
          <a:xfrm>
            <a:off x="9120188"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zh-CN" altLang="en-US" dirty="0"/>
              <a:t>自底向上分析法－示例</a:t>
            </a:r>
            <a:r>
              <a:rPr lang="en-US" altLang="zh-CN"/>
              <a:t>11</a:t>
            </a:r>
            <a:endParaRPr lang="en-US" altLang="zh-CN"/>
          </a:p>
        </p:txBody>
      </p:sp>
      <p:pic>
        <p:nvPicPr>
          <p:cNvPr id="55300" name="图片 55299"/>
          <p:cNvPicPr>
            <a:picLocks noChangeAspect="1"/>
          </p:cNvPicPr>
          <p:nvPr/>
        </p:nvPicPr>
        <p:blipFill>
          <a:blip r:embed="rId1"/>
          <a:stretch>
            <a:fillRect/>
          </a:stretch>
        </p:blipFill>
        <p:spPr>
          <a:xfrm>
            <a:off x="3082925" y="2133600"/>
            <a:ext cx="5892800" cy="4106863"/>
          </a:xfrm>
          <a:prstGeom prst="rect">
            <a:avLst/>
          </a:prstGeom>
          <a:noFill/>
          <a:ln w="9525">
            <a:noFill/>
          </a:ln>
        </p:spPr>
      </p:pic>
      <p:pic>
        <p:nvPicPr>
          <p:cNvPr id="55301" name="图片 553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zh-CN" altLang="en-US" dirty="0"/>
              <a:t>自底向上分析法－示例</a:t>
            </a:r>
            <a:r>
              <a:rPr lang="en-US" altLang="zh-CN"/>
              <a:t>12</a:t>
            </a:r>
            <a:endParaRPr lang="en-US" altLang="zh-CN"/>
          </a:p>
        </p:txBody>
      </p:sp>
      <p:pic>
        <p:nvPicPr>
          <p:cNvPr id="56324" name="图片 56323"/>
          <p:cNvPicPr>
            <a:picLocks noChangeAspect="1"/>
          </p:cNvPicPr>
          <p:nvPr/>
        </p:nvPicPr>
        <p:blipFill>
          <a:blip r:embed="rId1"/>
          <a:stretch>
            <a:fillRect/>
          </a:stretch>
        </p:blipFill>
        <p:spPr>
          <a:xfrm>
            <a:off x="2909888" y="1989138"/>
            <a:ext cx="5849937" cy="4227512"/>
          </a:xfrm>
          <a:prstGeom prst="rect">
            <a:avLst/>
          </a:prstGeom>
          <a:noFill/>
          <a:ln w="9525">
            <a:noFill/>
          </a:ln>
        </p:spPr>
      </p:pic>
      <p:pic>
        <p:nvPicPr>
          <p:cNvPr id="56325" name="图片 5632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zh-CN" altLang="en-US" dirty="0"/>
              <a:t>自底向上分析法－示例</a:t>
            </a:r>
            <a:r>
              <a:rPr lang="en-US" altLang="zh-CN"/>
              <a:t>13</a:t>
            </a:r>
            <a:endParaRPr lang="en-US" altLang="zh-CN"/>
          </a:p>
        </p:txBody>
      </p:sp>
      <p:pic>
        <p:nvPicPr>
          <p:cNvPr id="57348" name="图片 57347"/>
          <p:cNvPicPr>
            <a:picLocks noChangeAspect="1"/>
          </p:cNvPicPr>
          <p:nvPr/>
        </p:nvPicPr>
        <p:blipFill>
          <a:blip r:embed="rId1"/>
          <a:stretch>
            <a:fillRect/>
          </a:stretch>
        </p:blipFill>
        <p:spPr>
          <a:xfrm>
            <a:off x="3063875" y="2060575"/>
            <a:ext cx="5911850" cy="4070350"/>
          </a:xfrm>
          <a:prstGeom prst="rect">
            <a:avLst/>
          </a:prstGeom>
          <a:noFill/>
          <a:ln w="9525">
            <a:noFill/>
          </a:ln>
        </p:spPr>
      </p:pic>
      <p:pic>
        <p:nvPicPr>
          <p:cNvPr id="57349" name="图片 5734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zh-CN" altLang="en-US" dirty="0"/>
              <a:t>自底向上分析法－示例</a:t>
            </a:r>
            <a:r>
              <a:rPr lang="en-US" altLang="zh-CN"/>
              <a:t>14</a:t>
            </a:r>
            <a:endParaRPr lang="en-US" altLang="zh-CN"/>
          </a:p>
        </p:txBody>
      </p:sp>
      <p:pic>
        <p:nvPicPr>
          <p:cNvPr id="58372" name="图片 58371"/>
          <p:cNvPicPr>
            <a:picLocks noChangeAspect="1"/>
          </p:cNvPicPr>
          <p:nvPr/>
        </p:nvPicPr>
        <p:blipFill>
          <a:blip r:embed="rId1"/>
          <a:stretch>
            <a:fillRect/>
          </a:stretch>
        </p:blipFill>
        <p:spPr>
          <a:xfrm>
            <a:off x="3035300" y="1989138"/>
            <a:ext cx="5868988" cy="4171950"/>
          </a:xfrm>
          <a:prstGeom prst="rect">
            <a:avLst/>
          </a:prstGeom>
          <a:noFill/>
          <a:ln w="9525">
            <a:noFill/>
          </a:ln>
        </p:spPr>
      </p:pic>
      <p:pic>
        <p:nvPicPr>
          <p:cNvPr id="58373" name="图片 583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a:lnSpc>
                <a:spcPct val="200000"/>
              </a:lnSpc>
            </a:pPr>
            <a:r>
              <a:rPr lang="zh-CN" altLang="en-US"/>
              <a:t>概念：</a:t>
            </a:r>
            <a:endParaRPr lang="zh-CN" altLang="en-US"/>
          </a:p>
          <a:p>
            <a:pPr marL="0" indent="0">
              <a:lnSpc>
                <a:spcPct val="200000"/>
              </a:lnSpc>
              <a:buNone/>
            </a:pPr>
            <a:r>
              <a:rPr lang="en-US" altLang="zh-CN"/>
              <a:t>	</a:t>
            </a:r>
            <a:r>
              <a:rPr lang="zh-CN" altLang="en-US"/>
              <a:t>确定句子的句法结构</a:t>
            </a:r>
            <a:r>
              <a:rPr lang="en-US" altLang="zh-CN"/>
              <a:t>(syntactic structure)</a:t>
            </a:r>
            <a:r>
              <a:rPr lang="zh-CN" altLang="en-US"/>
              <a:t>或者句子中词汇之间的依存关系。</a:t>
            </a:r>
            <a:endParaRPr lang="zh-CN" altLang="en-US"/>
          </a:p>
          <a:p>
            <a:pPr>
              <a:lnSpc>
                <a:spcPct val="120000"/>
              </a:lnSpc>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zh-CN" altLang="en-US" dirty="0"/>
              <a:t>自底向上分析法－示例</a:t>
            </a:r>
            <a:r>
              <a:rPr lang="en-US" altLang="zh-CN"/>
              <a:t>15</a:t>
            </a:r>
            <a:endParaRPr lang="en-US" altLang="zh-CN"/>
          </a:p>
        </p:txBody>
      </p:sp>
      <p:pic>
        <p:nvPicPr>
          <p:cNvPr id="59396" name="图片 59395"/>
          <p:cNvPicPr>
            <a:picLocks noChangeAspect="1"/>
          </p:cNvPicPr>
          <p:nvPr/>
        </p:nvPicPr>
        <p:blipFill>
          <a:blip r:embed="rId1"/>
          <a:stretch>
            <a:fillRect/>
          </a:stretch>
        </p:blipFill>
        <p:spPr>
          <a:xfrm>
            <a:off x="3286125" y="2060575"/>
            <a:ext cx="5762625" cy="4149725"/>
          </a:xfrm>
          <a:prstGeom prst="rect">
            <a:avLst/>
          </a:prstGeom>
          <a:noFill/>
          <a:ln w="9525">
            <a:noFill/>
          </a:ln>
        </p:spPr>
      </p:pic>
      <p:pic>
        <p:nvPicPr>
          <p:cNvPr id="59397" name="图片 593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zh-CN" altLang="en-US" dirty="0"/>
              <a:t>自底向上分析法－示例</a:t>
            </a:r>
            <a:r>
              <a:rPr lang="en-US" altLang="zh-CN"/>
              <a:t>16</a:t>
            </a:r>
            <a:endParaRPr lang="en-US" altLang="zh-CN"/>
          </a:p>
        </p:txBody>
      </p:sp>
      <p:pic>
        <p:nvPicPr>
          <p:cNvPr id="60420" name="图片 60419"/>
          <p:cNvPicPr>
            <a:picLocks noChangeAspect="1"/>
          </p:cNvPicPr>
          <p:nvPr/>
        </p:nvPicPr>
        <p:blipFill>
          <a:blip r:embed="rId1"/>
          <a:stretch>
            <a:fillRect/>
          </a:stretch>
        </p:blipFill>
        <p:spPr>
          <a:xfrm>
            <a:off x="3167063" y="2066925"/>
            <a:ext cx="5881687" cy="4098925"/>
          </a:xfrm>
          <a:prstGeom prst="rect">
            <a:avLst/>
          </a:prstGeom>
          <a:noFill/>
          <a:ln w="9525">
            <a:noFill/>
          </a:ln>
        </p:spPr>
      </p:pic>
      <p:pic>
        <p:nvPicPr>
          <p:cNvPr id="60421" name="图片 6042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zh-CN" altLang="en-US" dirty="0"/>
              <a:t>左角分析法－概述</a:t>
            </a:r>
            <a:endParaRPr lang="zh-CN" altLang="en-US" dirty="0"/>
          </a:p>
        </p:txBody>
      </p:sp>
      <p:sp>
        <p:nvSpPr>
          <p:cNvPr id="61443" name="文本占位符 61442"/>
          <p:cNvSpPr>
            <a:spLocks noGrp="1"/>
          </p:cNvSpPr>
          <p:nvPr>
            <p:ph type="body" idx="1"/>
          </p:nvPr>
        </p:nvSpPr>
        <p:spPr/>
        <p:txBody>
          <a:bodyPr/>
          <a:p>
            <a:r>
              <a:rPr lang="zh-CN" altLang="en-US" dirty="0"/>
              <a:t>左角分析法是一种自顶向下和自底向上相结合的方法</a:t>
            </a:r>
            <a:endParaRPr lang="zh-CN" altLang="en-US" dirty="0"/>
          </a:p>
          <a:p>
            <a:r>
              <a:rPr lang="zh-CN" altLang="en-US" dirty="0"/>
              <a:t>所谓“左角</a:t>
            </a:r>
            <a:r>
              <a:rPr lang="en-US" altLang="zh-CN" dirty="0"/>
              <a:t>(Left Corner)”</a:t>
            </a:r>
            <a:r>
              <a:rPr lang="zh-CN" altLang="en-US" dirty="0"/>
              <a:t>是指任何一个句法子树中左下角的那个符号</a:t>
            </a:r>
            <a:endParaRPr lang="zh-CN" altLang="en-US" dirty="0"/>
          </a:p>
          <a:p>
            <a:r>
              <a:rPr lang="zh-CN" altLang="en-US" dirty="0"/>
              <a:t>比较：</a:t>
            </a:r>
            <a:endParaRPr lang="zh-CN" altLang="en-US" dirty="0"/>
          </a:p>
          <a:p>
            <a:endParaRPr lang="zh-CN" altLang="en-US" dirty="0"/>
          </a:p>
        </p:txBody>
      </p:sp>
      <p:pic>
        <p:nvPicPr>
          <p:cNvPr id="61444" name="图片 61443"/>
          <p:cNvPicPr>
            <a:picLocks noChangeAspect="1"/>
          </p:cNvPicPr>
          <p:nvPr/>
        </p:nvPicPr>
        <p:blipFill>
          <a:blip r:embed="rId1"/>
          <a:stretch>
            <a:fillRect/>
          </a:stretch>
        </p:blipFill>
        <p:spPr>
          <a:xfrm>
            <a:off x="2754948" y="4056380"/>
            <a:ext cx="5976937" cy="158432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zh-CN" altLang="en-US" dirty="0"/>
              <a:t>左角分析法－示例</a:t>
            </a:r>
            <a:r>
              <a:rPr lang="en-US" altLang="zh-CN"/>
              <a:t>1</a:t>
            </a:r>
            <a:endParaRPr lang="en-US" altLang="zh-CN"/>
          </a:p>
        </p:txBody>
      </p:sp>
      <p:pic>
        <p:nvPicPr>
          <p:cNvPr id="62468" name="图片 62467"/>
          <p:cNvPicPr>
            <a:picLocks noChangeAspect="1"/>
          </p:cNvPicPr>
          <p:nvPr/>
        </p:nvPicPr>
        <p:blipFill>
          <a:blip r:embed="rId1"/>
          <a:stretch>
            <a:fillRect/>
          </a:stretch>
        </p:blipFill>
        <p:spPr>
          <a:xfrm>
            <a:off x="3438525" y="1989138"/>
            <a:ext cx="5465763" cy="4230687"/>
          </a:xfrm>
          <a:prstGeom prst="rect">
            <a:avLst/>
          </a:prstGeom>
          <a:noFill/>
          <a:ln w="9525">
            <a:noFill/>
          </a:ln>
        </p:spPr>
      </p:pic>
      <p:pic>
        <p:nvPicPr>
          <p:cNvPr id="62469" name="图片 6246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zh-CN" altLang="en-US" dirty="0"/>
              <a:t>左角分析法－示例</a:t>
            </a:r>
            <a:r>
              <a:rPr lang="en-US" altLang="zh-CN"/>
              <a:t>2</a:t>
            </a:r>
            <a:endParaRPr lang="en-US" altLang="zh-CN"/>
          </a:p>
        </p:txBody>
      </p:sp>
      <p:pic>
        <p:nvPicPr>
          <p:cNvPr id="63492" name="图片 63491"/>
          <p:cNvPicPr>
            <a:picLocks noChangeAspect="1"/>
          </p:cNvPicPr>
          <p:nvPr/>
        </p:nvPicPr>
        <p:blipFill>
          <a:blip r:embed="rId1"/>
          <a:stretch>
            <a:fillRect/>
          </a:stretch>
        </p:blipFill>
        <p:spPr>
          <a:xfrm>
            <a:off x="3287713" y="1989138"/>
            <a:ext cx="5513387" cy="4165600"/>
          </a:xfrm>
          <a:prstGeom prst="rect">
            <a:avLst/>
          </a:prstGeom>
          <a:noFill/>
          <a:ln w="9525">
            <a:noFill/>
          </a:ln>
        </p:spPr>
      </p:pic>
      <p:pic>
        <p:nvPicPr>
          <p:cNvPr id="63493" name="图片 6349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zh-CN" altLang="en-US" dirty="0"/>
              <a:t>左角分析法－示例</a:t>
            </a:r>
            <a:r>
              <a:rPr lang="en-US" altLang="zh-CN"/>
              <a:t>3</a:t>
            </a:r>
            <a:endParaRPr lang="en-US" altLang="zh-CN"/>
          </a:p>
        </p:txBody>
      </p:sp>
      <p:pic>
        <p:nvPicPr>
          <p:cNvPr id="64516" name="图片 64515"/>
          <p:cNvPicPr>
            <a:picLocks noChangeAspect="1"/>
          </p:cNvPicPr>
          <p:nvPr/>
        </p:nvPicPr>
        <p:blipFill>
          <a:blip r:embed="rId1"/>
          <a:stretch>
            <a:fillRect/>
          </a:stretch>
        </p:blipFill>
        <p:spPr>
          <a:xfrm>
            <a:off x="3262313" y="2060575"/>
            <a:ext cx="5570537" cy="4249738"/>
          </a:xfrm>
          <a:prstGeom prst="rect">
            <a:avLst/>
          </a:prstGeom>
          <a:noFill/>
          <a:ln w="9525">
            <a:noFill/>
          </a:ln>
        </p:spPr>
      </p:pic>
      <p:pic>
        <p:nvPicPr>
          <p:cNvPr id="64517" name="图片 6451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zh-CN" altLang="en-US" dirty="0"/>
              <a:t>左角分析法－示例</a:t>
            </a:r>
            <a:r>
              <a:rPr lang="en-US" altLang="zh-CN"/>
              <a:t>4</a:t>
            </a:r>
            <a:endParaRPr lang="en-US" altLang="zh-CN"/>
          </a:p>
        </p:txBody>
      </p:sp>
      <p:pic>
        <p:nvPicPr>
          <p:cNvPr id="65540" name="图片 65539"/>
          <p:cNvPicPr>
            <a:picLocks noChangeAspect="1"/>
          </p:cNvPicPr>
          <p:nvPr/>
        </p:nvPicPr>
        <p:blipFill>
          <a:blip r:embed="rId1"/>
          <a:stretch>
            <a:fillRect/>
          </a:stretch>
        </p:blipFill>
        <p:spPr>
          <a:xfrm>
            <a:off x="3654425" y="1989138"/>
            <a:ext cx="5394325" cy="4248150"/>
          </a:xfrm>
          <a:prstGeom prst="rect">
            <a:avLst/>
          </a:prstGeom>
          <a:noFill/>
          <a:ln w="9525">
            <a:noFill/>
          </a:ln>
        </p:spPr>
      </p:pic>
      <p:pic>
        <p:nvPicPr>
          <p:cNvPr id="65541" name="图片 65540"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zh-CN" altLang="en-US" dirty="0"/>
              <a:t>左角分析法－示例</a:t>
            </a:r>
            <a:r>
              <a:rPr lang="en-US" altLang="zh-CN"/>
              <a:t>5</a:t>
            </a:r>
            <a:endParaRPr lang="en-US" altLang="zh-CN"/>
          </a:p>
        </p:txBody>
      </p:sp>
      <p:pic>
        <p:nvPicPr>
          <p:cNvPr id="66564" name="图片 66563"/>
          <p:cNvPicPr>
            <a:picLocks noChangeAspect="1"/>
          </p:cNvPicPr>
          <p:nvPr/>
        </p:nvPicPr>
        <p:blipFill>
          <a:blip r:embed="rId1"/>
          <a:stretch>
            <a:fillRect/>
          </a:stretch>
        </p:blipFill>
        <p:spPr>
          <a:xfrm>
            <a:off x="3544888" y="2133600"/>
            <a:ext cx="5503862" cy="4186238"/>
          </a:xfrm>
          <a:prstGeom prst="rect">
            <a:avLst/>
          </a:prstGeom>
          <a:noFill/>
          <a:ln w="9525">
            <a:noFill/>
          </a:ln>
        </p:spPr>
      </p:pic>
      <p:pic>
        <p:nvPicPr>
          <p:cNvPr id="66565" name="图片 6656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zh-CN" altLang="en-US" dirty="0"/>
              <a:t>左角分析法－示例</a:t>
            </a:r>
            <a:r>
              <a:rPr lang="en-US" altLang="zh-CN"/>
              <a:t>6</a:t>
            </a:r>
            <a:endParaRPr lang="en-US" altLang="zh-CN"/>
          </a:p>
        </p:txBody>
      </p:sp>
      <p:pic>
        <p:nvPicPr>
          <p:cNvPr id="67588" name="图片 67587"/>
          <p:cNvPicPr>
            <a:picLocks noChangeAspect="1"/>
          </p:cNvPicPr>
          <p:nvPr/>
        </p:nvPicPr>
        <p:blipFill>
          <a:blip r:embed="rId1"/>
          <a:stretch>
            <a:fillRect/>
          </a:stretch>
        </p:blipFill>
        <p:spPr>
          <a:xfrm>
            <a:off x="3432175" y="1989138"/>
            <a:ext cx="5556250" cy="4262437"/>
          </a:xfrm>
          <a:prstGeom prst="rect">
            <a:avLst/>
          </a:prstGeom>
          <a:noFill/>
          <a:ln w="9525">
            <a:noFill/>
          </a:ln>
        </p:spPr>
      </p:pic>
      <p:pic>
        <p:nvPicPr>
          <p:cNvPr id="67589" name="图片 675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zh-CN" altLang="en-US" dirty="0"/>
              <a:t>左角分析法－示例</a:t>
            </a:r>
            <a:r>
              <a:rPr lang="en-US" altLang="zh-CN"/>
              <a:t>7</a:t>
            </a:r>
            <a:endParaRPr lang="en-US" altLang="zh-CN"/>
          </a:p>
        </p:txBody>
      </p:sp>
      <p:pic>
        <p:nvPicPr>
          <p:cNvPr id="68612" name="图片 68611"/>
          <p:cNvPicPr>
            <a:picLocks noChangeAspect="1"/>
          </p:cNvPicPr>
          <p:nvPr/>
        </p:nvPicPr>
        <p:blipFill>
          <a:blip r:embed="rId1"/>
          <a:stretch>
            <a:fillRect/>
          </a:stretch>
        </p:blipFill>
        <p:spPr>
          <a:xfrm>
            <a:off x="3286125" y="2133600"/>
            <a:ext cx="6338888" cy="4032250"/>
          </a:xfrm>
          <a:prstGeom prst="rect">
            <a:avLst/>
          </a:prstGeom>
          <a:noFill/>
          <a:ln w="9525">
            <a:noFill/>
          </a:ln>
        </p:spPr>
      </p:pic>
      <p:pic>
        <p:nvPicPr>
          <p:cNvPr id="68613" name="图片 686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a:t>句法分析分为句法结构分析</a:t>
            </a:r>
            <a:r>
              <a:rPr lang="en-US" altLang="zh-CN"/>
              <a:t>(syntcntic struture parsing)</a:t>
            </a:r>
            <a:r>
              <a:rPr lang="zh-CN" altLang="en-US"/>
              <a:t>和依存关系分析</a:t>
            </a:r>
            <a:r>
              <a:rPr lang="en-US" altLang="zh-CN"/>
              <a:t>(dependency parsing)</a:t>
            </a:r>
            <a:r>
              <a:rPr lang="zh-CN" altLang="en-US"/>
              <a:t>两种。</a:t>
            </a:r>
            <a:endParaRPr lang="zh-CN" altLang="en-US"/>
          </a:p>
          <a:p>
            <a:pPr marL="0" indent="0">
              <a:lnSpc>
                <a:spcPct val="200000"/>
              </a:lnSpc>
              <a:buNone/>
            </a:pPr>
            <a:r>
              <a:rPr lang="en-US" altLang="zh-CN"/>
              <a:t>	</a:t>
            </a:r>
            <a:r>
              <a:rPr lang="zh-CN" altLang="en-US"/>
              <a:t>以获取整个句子的句法结构的为目的句法分析称为完全句法分析</a:t>
            </a:r>
            <a:r>
              <a:rPr lang="en-US" altLang="zh-CN"/>
              <a:t>(full parsing)</a:t>
            </a:r>
            <a:r>
              <a:rPr lang="zh-CN" altLang="en-US"/>
              <a:t>。而以获得局部成分</a:t>
            </a:r>
            <a:r>
              <a:rPr lang="en-US" altLang="zh-CN"/>
              <a:t>(</a:t>
            </a:r>
            <a:r>
              <a:rPr lang="zh-CN" altLang="en-US"/>
              <a:t>如基本名词短语</a:t>
            </a:r>
            <a:r>
              <a:rPr lang="en-US" altLang="zh-CN"/>
              <a:t>(base NP))</a:t>
            </a:r>
            <a:r>
              <a:rPr lang="zh-CN" altLang="en-US"/>
              <a:t>为目的的句法分析称为局部分析</a:t>
            </a:r>
            <a:r>
              <a:rPr lang="en-US" altLang="zh-CN"/>
              <a:t>(partial parsing)</a:t>
            </a:r>
            <a:r>
              <a:rPr lang="zh-CN" altLang="en-US"/>
              <a:t>或者浅层分析。</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zh-CN" altLang="en-US" dirty="0"/>
              <a:t>左角分析法－示例</a:t>
            </a:r>
            <a:r>
              <a:rPr lang="en-US" altLang="zh-CN"/>
              <a:t>8</a:t>
            </a:r>
            <a:endParaRPr lang="en-US" altLang="zh-CN"/>
          </a:p>
        </p:txBody>
      </p:sp>
      <p:pic>
        <p:nvPicPr>
          <p:cNvPr id="69636" name="图片 69635"/>
          <p:cNvPicPr>
            <a:picLocks noChangeAspect="1"/>
          </p:cNvPicPr>
          <p:nvPr/>
        </p:nvPicPr>
        <p:blipFill>
          <a:blip r:embed="rId1"/>
          <a:stretch>
            <a:fillRect/>
          </a:stretch>
        </p:blipFill>
        <p:spPr>
          <a:xfrm>
            <a:off x="3476625" y="1989138"/>
            <a:ext cx="5643563" cy="4268787"/>
          </a:xfrm>
          <a:prstGeom prst="rect">
            <a:avLst/>
          </a:prstGeom>
          <a:noFill/>
          <a:ln w="9525">
            <a:noFill/>
          </a:ln>
        </p:spPr>
      </p:pic>
      <p:pic>
        <p:nvPicPr>
          <p:cNvPr id="69637" name="图片 6963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b"/>
          <a:p>
            <a:r>
              <a:rPr lang="zh-CN" altLang="en-US" dirty="0"/>
              <a:t>左角分析法－示例</a:t>
            </a:r>
            <a:r>
              <a:rPr lang="en-US" altLang="zh-CN"/>
              <a:t>9</a:t>
            </a:r>
            <a:endParaRPr lang="en-US" altLang="zh-CN"/>
          </a:p>
        </p:txBody>
      </p:sp>
      <p:pic>
        <p:nvPicPr>
          <p:cNvPr id="70660" name="图片 70659"/>
          <p:cNvPicPr>
            <a:picLocks noChangeAspect="1"/>
          </p:cNvPicPr>
          <p:nvPr/>
        </p:nvPicPr>
        <p:blipFill>
          <a:blip r:embed="rId1"/>
          <a:stretch>
            <a:fillRect/>
          </a:stretch>
        </p:blipFill>
        <p:spPr>
          <a:xfrm>
            <a:off x="3419475" y="1916113"/>
            <a:ext cx="5556250" cy="4354512"/>
          </a:xfrm>
          <a:prstGeom prst="rect">
            <a:avLst/>
          </a:prstGeom>
          <a:noFill/>
          <a:ln w="9525">
            <a:noFill/>
          </a:ln>
        </p:spPr>
      </p:pic>
      <p:pic>
        <p:nvPicPr>
          <p:cNvPr id="70661" name="图片 706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zh-CN" altLang="en-US" dirty="0"/>
              <a:t>左角分析法－示例</a:t>
            </a:r>
            <a:r>
              <a:rPr lang="en-US" altLang="zh-CN"/>
              <a:t>10</a:t>
            </a:r>
            <a:endParaRPr lang="en-US" altLang="zh-CN"/>
          </a:p>
        </p:txBody>
      </p:sp>
      <p:pic>
        <p:nvPicPr>
          <p:cNvPr id="71684" name="图片 71683"/>
          <p:cNvPicPr>
            <a:picLocks noChangeAspect="1"/>
          </p:cNvPicPr>
          <p:nvPr/>
        </p:nvPicPr>
        <p:blipFill>
          <a:blip r:embed="rId1"/>
          <a:stretch>
            <a:fillRect/>
          </a:stretch>
        </p:blipFill>
        <p:spPr>
          <a:xfrm>
            <a:off x="3359150" y="1989138"/>
            <a:ext cx="5791200" cy="4111625"/>
          </a:xfrm>
          <a:prstGeom prst="rect">
            <a:avLst/>
          </a:prstGeom>
          <a:noFill/>
          <a:ln w="9525">
            <a:noFill/>
          </a:ln>
        </p:spPr>
      </p:pic>
      <p:pic>
        <p:nvPicPr>
          <p:cNvPr id="71685" name="图片 71684"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zh-CN" altLang="en-US" dirty="0"/>
              <a:t>左角分析法－示例</a:t>
            </a:r>
            <a:r>
              <a:rPr lang="en-US" altLang="zh-CN"/>
              <a:t>11</a:t>
            </a:r>
            <a:endParaRPr lang="en-US" altLang="zh-CN"/>
          </a:p>
        </p:txBody>
      </p:sp>
      <p:pic>
        <p:nvPicPr>
          <p:cNvPr id="72708" name="图片 72707"/>
          <p:cNvPicPr>
            <a:picLocks noChangeAspect="1"/>
          </p:cNvPicPr>
          <p:nvPr/>
        </p:nvPicPr>
        <p:blipFill>
          <a:blip r:embed="rId1"/>
          <a:stretch>
            <a:fillRect/>
          </a:stretch>
        </p:blipFill>
        <p:spPr>
          <a:xfrm>
            <a:off x="3390900" y="1916113"/>
            <a:ext cx="5729288" cy="4365625"/>
          </a:xfrm>
          <a:prstGeom prst="rect">
            <a:avLst/>
          </a:prstGeom>
          <a:noFill/>
          <a:ln w="9525">
            <a:noFill/>
          </a:ln>
        </p:spPr>
      </p:pic>
      <p:pic>
        <p:nvPicPr>
          <p:cNvPr id="72709" name="图片 7270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zh-CN" altLang="en-US" dirty="0"/>
              <a:t>左角分析法－示例</a:t>
            </a:r>
            <a:r>
              <a:rPr lang="en-US" altLang="zh-CN"/>
              <a:t>12</a:t>
            </a:r>
            <a:endParaRPr lang="en-US" altLang="zh-CN"/>
          </a:p>
        </p:txBody>
      </p:sp>
      <p:pic>
        <p:nvPicPr>
          <p:cNvPr id="73732" name="图片 73731"/>
          <p:cNvPicPr>
            <a:picLocks noChangeAspect="1"/>
          </p:cNvPicPr>
          <p:nvPr/>
        </p:nvPicPr>
        <p:blipFill>
          <a:blip r:embed="rId1"/>
          <a:stretch>
            <a:fillRect/>
          </a:stretch>
        </p:blipFill>
        <p:spPr>
          <a:xfrm>
            <a:off x="3432175" y="1989138"/>
            <a:ext cx="5753100" cy="4297362"/>
          </a:xfrm>
          <a:prstGeom prst="rect">
            <a:avLst/>
          </a:prstGeom>
          <a:noFill/>
          <a:ln w="9525">
            <a:noFill/>
          </a:ln>
        </p:spPr>
      </p:pic>
      <p:pic>
        <p:nvPicPr>
          <p:cNvPr id="73733" name="图片 7373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zh-CN" altLang="en-US" dirty="0"/>
              <a:t>左角分析法－示例</a:t>
            </a:r>
            <a:r>
              <a:rPr lang="en-US" altLang="zh-CN"/>
              <a:t>13</a:t>
            </a:r>
            <a:endParaRPr lang="en-US" altLang="zh-CN"/>
          </a:p>
        </p:txBody>
      </p:sp>
      <p:pic>
        <p:nvPicPr>
          <p:cNvPr id="74756" name="图片 74755"/>
          <p:cNvPicPr>
            <a:picLocks noChangeAspect="1"/>
          </p:cNvPicPr>
          <p:nvPr/>
        </p:nvPicPr>
        <p:blipFill>
          <a:blip r:embed="rId1"/>
          <a:stretch>
            <a:fillRect/>
          </a:stretch>
        </p:blipFill>
        <p:spPr>
          <a:xfrm>
            <a:off x="3509963" y="1989138"/>
            <a:ext cx="5826125" cy="4314825"/>
          </a:xfrm>
          <a:prstGeom prst="rect">
            <a:avLst/>
          </a:prstGeom>
          <a:noFill/>
          <a:ln w="9525">
            <a:noFill/>
          </a:ln>
        </p:spPr>
      </p:pic>
      <p:pic>
        <p:nvPicPr>
          <p:cNvPr id="74757" name="图片 7475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zh-CN" altLang="en-US" dirty="0"/>
              <a:t>左角分析法－示例</a:t>
            </a:r>
            <a:r>
              <a:rPr lang="en-US" altLang="zh-CN"/>
              <a:t>14</a:t>
            </a:r>
            <a:endParaRPr lang="en-US" altLang="zh-CN"/>
          </a:p>
        </p:txBody>
      </p:sp>
      <p:pic>
        <p:nvPicPr>
          <p:cNvPr id="75780" name="图片 75779"/>
          <p:cNvPicPr>
            <a:picLocks noChangeAspect="1"/>
          </p:cNvPicPr>
          <p:nvPr/>
        </p:nvPicPr>
        <p:blipFill>
          <a:blip r:embed="rId1"/>
          <a:stretch>
            <a:fillRect/>
          </a:stretch>
        </p:blipFill>
        <p:spPr>
          <a:xfrm>
            <a:off x="3432175" y="1916113"/>
            <a:ext cx="5657850" cy="4329112"/>
          </a:xfrm>
          <a:prstGeom prst="rect">
            <a:avLst/>
          </a:prstGeom>
          <a:noFill/>
          <a:ln w="9525">
            <a:noFill/>
          </a:ln>
        </p:spPr>
      </p:pic>
      <p:pic>
        <p:nvPicPr>
          <p:cNvPr id="75781" name="图片 7578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zh-CN" altLang="en-US" dirty="0"/>
              <a:t>左角分析法－示例</a:t>
            </a:r>
            <a:r>
              <a:rPr lang="en-US" altLang="zh-CN"/>
              <a:t>15</a:t>
            </a:r>
            <a:endParaRPr lang="en-US" altLang="zh-CN"/>
          </a:p>
        </p:txBody>
      </p:sp>
      <p:pic>
        <p:nvPicPr>
          <p:cNvPr id="76804" name="图片 76803"/>
          <p:cNvPicPr>
            <a:picLocks noChangeAspect="1"/>
          </p:cNvPicPr>
          <p:nvPr/>
        </p:nvPicPr>
        <p:blipFill>
          <a:blip r:embed="rId1"/>
          <a:stretch>
            <a:fillRect/>
          </a:stretch>
        </p:blipFill>
        <p:spPr>
          <a:xfrm>
            <a:off x="3078163" y="1916113"/>
            <a:ext cx="5681662" cy="4333875"/>
          </a:xfrm>
          <a:prstGeom prst="rect">
            <a:avLst/>
          </a:prstGeom>
          <a:noFill/>
          <a:ln w="9525">
            <a:noFill/>
          </a:ln>
        </p:spPr>
      </p:pic>
      <p:pic>
        <p:nvPicPr>
          <p:cNvPr id="76805" name="图片 7680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zh-CN" altLang="en-US" dirty="0"/>
              <a:t>左角分析法－示例</a:t>
            </a:r>
            <a:r>
              <a:rPr lang="en-US" altLang="zh-CN"/>
              <a:t>16</a:t>
            </a:r>
            <a:endParaRPr lang="en-US" altLang="zh-CN"/>
          </a:p>
        </p:txBody>
      </p:sp>
      <p:pic>
        <p:nvPicPr>
          <p:cNvPr id="77828" name="图片 77827"/>
          <p:cNvPicPr>
            <a:picLocks noChangeAspect="1"/>
          </p:cNvPicPr>
          <p:nvPr/>
        </p:nvPicPr>
        <p:blipFill>
          <a:blip r:embed="rId1"/>
          <a:stretch>
            <a:fillRect/>
          </a:stretch>
        </p:blipFill>
        <p:spPr>
          <a:xfrm>
            <a:off x="3683000" y="2060575"/>
            <a:ext cx="5221288" cy="4194175"/>
          </a:xfrm>
          <a:prstGeom prst="rect">
            <a:avLst/>
          </a:prstGeom>
          <a:noFill/>
          <a:ln w="9525">
            <a:noFill/>
          </a:ln>
        </p:spPr>
      </p:pic>
      <p:pic>
        <p:nvPicPr>
          <p:cNvPr id="77829" name="图片 7782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zh-CN" altLang="en-US" dirty="0"/>
              <a:t>左角分析法－示例</a:t>
            </a:r>
            <a:r>
              <a:rPr lang="en-US" altLang="zh-CN"/>
              <a:t>17</a:t>
            </a:r>
            <a:endParaRPr lang="en-US" altLang="zh-CN"/>
          </a:p>
        </p:txBody>
      </p:sp>
      <p:pic>
        <p:nvPicPr>
          <p:cNvPr id="78852" name="图片 78851"/>
          <p:cNvPicPr>
            <a:picLocks noChangeAspect="1"/>
          </p:cNvPicPr>
          <p:nvPr/>
        </p:nvPicPr>
        <p:blipFill>
          <a:blip r:embed="rId1"/>
          <a:stretch>
            <a:fillRect/>
          </a:stretch>
        </p:blipFill>
        <p:spPr>
          <a:xfrm>
            <a:off x="3289300" y="2060575"/>
            <a:ext cx="5686425" cy="4214813"/>
          </a:xfrm>
          <a:prstGeom prst="rect">
            <a:avLst/>
          </a:prstGeom>
          <a:noFill/>
          <a:ln w="9525">
            <a:noFill/>
          </a:ln>
        </p:spPr>
      </p:pic>
      <p:pic>
        <p:nvPicPr>
          <p:cNvPr id="78853" name="图片 7885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a:t>依存关系分析又称为依存句法分析。</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zh-CN" altLang="en-US" dirty="0"/>
              <a:t>左角分析法－示例</a:t>
            </a:r>
            <a:r>
              <a:rPr lang="en-US" altLang="zh-CN"/>
              <a:t>18</a:t>
            </a:r>
            <a:endParaRPr lang="en-US" altLang="zh-CN"/>
          </a:p>
        </p:txBody>
      </p:sp>
      <p:pic>
        <p:nvPicPr>
          <p:cNvPr id="79876" name="图片 79875"/>
          <p:cNvPicPr>
            <a:picLocks noChangeAspect="1"/>
          </p:cNvPicPr>
          <p:nvPr/>
        </p:nvPicPr>
        <p:blipFill>
          <a:blip r:embed="rId1"/>
          <a:stretch>
            <a:fillRect/>
          </a:stretch>
        </p:blipFill>
        <p:spPr>
          <a:xfrm>
            <a:off x="3452813" y="1916113"/>
            <a:ext cx="5738812" cy="4271962"/>
          </a:xfrm>
          <a:prstGeom prst="rect">
            <a:avLst/>
          </a:prstGeom>
          <a:noFill/>
          <a:ln w="9525">
            <a:noFill/>
          </a:ln>
        </p:spPr>
      </p:pic>
      <p:pic>
        <p:nvPicPr>
          <p:cNvPr id="79877" name="图片 7987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zh-CN" altLang="en-US" dirty="0"/>
              <a:t>左角分析法－示例</a:t>
            </a:r>
            <a:r>
              <a:rPr lang="en-US" altLang="zh-CN"/>
              <a:t>19</a:t>
            </a:r>
            <a:endParaRPr lang="en-US" altLang="zh-CN"/>
          </a:p>
        </p:txBody>
      </p:sp>
      <p:pic>
        <p:nvPicPr>
          <p:cNvPr id="80900" name="图片 80899"/>
          <p:cNvPicPr>
            <a:picLocks noChangeAspect="1"/>
          </p:cNvPicPr>
          <p:nvPr/>
        </p:nvPicPr>
        <p:blipFill>
          <a:blip r:embed="rId1"/>
          <a:stretch>
            <a:fillRect/>
          </a:stretch>
        </p:blipFill>
        <p:spPr>
          <a:xfrm>
            <a:off x="3376613" y="1989138"/>
            <a:ext cx="5743575" cy="4262437"/>
          </a:xfrm>
          <a:prstGeom prst="rect">
            <a:avLst/>
          </a:prstGeom>
          <a:noFill/>
          <a:ln w="9525">
            <a:noFill/>
          </a:ln>
        </p:spPr>
      </p:pic>
      <p:pic>
        <p:nvPicPr>
          <p:cNvPr id="80901" name="图片 8090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zh-CN" altLang="en-US" dirty="0"/>
              <a:t>左角分析法－示例</a:t>
            </a:r>
            <a:r>
              <a:rPr lang="en-US" altLang="zh-CN"/>
              <a:t>20</a:t>
            </a:r>
            <a:endParaRPr lang="en-US" altLang="zh-CN"/>
          </a:p>
        </p:txBody>
      </p:sp>
      <p:pic>
        <p:nvPicPr>
          <p:cNvPr id="81924" name="图片 81923"/>
          <p:cNvPicPr>
            <a:picLocks noChangeAspect="1"/>
          </p:cNvPicPr>
          <p:nvPr/>
        </p:nvPicPr>
        <p:blipFill>
          <a:blip r:embed="rId1"/>
          <a:stretch>
            <a:fillRect/>
          </a:stretch>
        </p:blipFill>
        <p:spPr>
          <a:xfrm>
            <a:off x="3575050" y="1989138"/>
            <a:ext cx="5278438" cy="4265612"/>
          </a:xfrm>
          <a:prstGeom prst="rect">
            <a:avLst/>
          </a:prstGeom>
          <a:noFill/>
          <a:ln w="9525">
            <a:noFill/>
          </a:ln>
        </p:spPr>
      </p:pic>
      <p:pic>
        <p:nvPicPr>
          <p:cNvPr id="81925" name="图片 81924"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b"/>
          <a:p>
            <a:r>
              <a:rPr lang="zh-CN" altLang="en-US" dirty="0"/>
              <a:t>左角分析法－示例</a:t>
            </a:r>
            <a:r>
              <a:rPr lang="en-US" altLang="zh-CN"/>
              <a:t>21</a:t>
            </a:r>
            <a:endParaRPr lang="en-US" altLang="zh-CN"/>
          </a:p>
        </p:txBody>
      </p:sp>
      <p:pic>
        <p:nvPicPr>
          <p:cNvPr id="82948" name="图片 82947"/>
          <p:cNvPicPr>
            <a:picLocks noChangeAspect="1"/>
          </p:cNvPicPr>
          <p:nvPr/>
        </p:nvPicPr>
        <p:blipFill>
          <a:blip r:embed="rId1"/>
          <a:stretch>
            <a:fillRect/>
          </a:stretch>
        </p:blipFill>
        <p:spPr>
          <a:xfrm>
            <a:off x="3287713" y="1889125"/>
            <a:ext cx="5778500" cy="4419600"/>
          </a:xfrm>
          <a:prstGeom prst="rect">
            <a:avLst/>
          </a:prstGeom>
          <a:noFill/>
          <a:ln w="9525">
            <a:noFill/>
          </a:ln>
        </p:spPr>
      </p:pic>
      <p:pic>
        <p:nvPicPr>
          <p:cNvPr id="82949" name="图片 82948"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p:txBody>
          <a:bodyPr anchor="b"/>
          <a:p>
            <a:r>
              <a:rPr lang="zh-CN" altLang="en-US" dirty="0"/>
              <a:t>左角分析法－示例</a:t>
            </a:r>
            <a:r>
              <a:rPr lang="en-US" altLang="zh-CN"/>
              <a:t>22</a:t>
            </a:r>
            <a:endParaRPr lang="en-US" altLang="zh-CN"/>
          </a:p>
        </p:txBody>
      </p:sp>
      <p:pic>
        <p:nvPicPr>
          <p:cNvPr id="83972" name="图片 83971"/>
          <p:cNvPicPr>
            <a:picLocks noChangeAspect="1"/>
          </p:cNvPicPr>
          <p:nvPr/>
        </p:nvPicPr>
        <p:blipFill>
          <a:blip r:embed="rId1"/>
          <a:stretch>
            <a:fillRect/>
          </a:stretch>
        </p:blipFill>
        <p:spPr>
          <a:xfrm>
            <a:off x="3432175" y="1989138"/>
            <a:ext cx="5561013" cy="4179887"/>
          </a:xfrm>
          <a:prstGeom prst="rect">
            <a:avLst/>
          </a:prstGeom>
          <a:noFill/>
          <a:ln w="9525">
            <a:noFill/>
          </a:ln>
        </p:spPr>
      </p:pic>
      <p:pic>
        <p:nvPicPr>
          <p:cNvPr id="83973" name="图片 8397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p:txBody>
          <a:bodyPr anchor="b"/>
          <a:p>
            <a:r>
              <a:rPr lang="zh-CN" altLang="en-US" dirty="0"/>
              <a:t>左角分析法－示例</a:t>
            </a:r>
            <a:r>
              <a:rPr lang="en-US" altLang="zh-CN"/>
              <a:t>23</a:t>
            </a:r>
            <a:endParaRPr lang="en-US" altLang="zh-CN"/>
          </a:p>
        </p:txBody>
      </p:sp>
      <p:pic>
        <p:nvPicPr>
          <p:cNvPr id="84996" name="图片 84995"/>
          <p:cNvPicPr>
            <a:picLocks noChangeAspect="1"/>
          </p:cNvPicPr>
          <p:nvPr/>
        </p:nvPicPr>
        <p:blipFill>
          <a:blip r:embed="rId1"/>
          <a:stretch>
            <a:fillRect/>
          </a:stretch>
        </p:blipFill>
        <p:spPr>
          <a:xfrm>
            <a:off x="3395663" y="1989138"/>
            <a:ext cx="5653087" cy="4267200"/>
          </a:xfrm>
          <a:prstGeom prst="rect">
            <a:avLst/>
          </a:prstGeom>
          <a:noFill/>
          <a:ln w="9525">
            <a:noFill/>
          </a:ln>
        </p:spPr>
      </p:pic>
      <p:pic>
        <p:nvPicPr>
          <p:cNvPr id="84997" name="图片 84996"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b"/>
          <a:p>
            <a:r>
              <a:rPr lang="zh-CN" altLang="en-US" dirty="0"/>
              <a:t>左角分析法－示例</a:t>
            </a:r>
            <a:r>
              <a:rPr lang="en-US" altLang="zh-CN"/>
              <a:t>24</a:t>
            </a:r>
            <a:endParaRPr lang="en-US" altLang="zh-CN"/>
          </a:p>
        </p:txBody>
      </p:sp>
      <p:pic>
        <p:nvPicPr>
          <p:cNvPr id="86020" name="图片 86019"/>
          <p:cNvPicPr>
            <a:picLocks noChangeAspect="1"/>
          </p:cNvPicPr>
          <p:nvPr/>
        </p:nvPicPr>
        <p:blipFill>
          <a:blip r:embed="rId1"/>
          <a:stretch>
            <a:fillRect/>
          </a:stretch>
        </p:blipFill>
        <p:spPr>
          <a:xfrm>
            <a:off x="3432175" y="1989138"/>
            <a:ext cx="5603875" cy="4233862"/>
          </a:xfrm>
          <a:prstGeom prst="rect">
            <a:avLst/>
          </a:prstGeom>
          <a:noFill/>
          <a:ln w="9525">
            <a:noFill/>
          </a:ln>
        </p:spPr>
      </p:pic>
      <p:pic>
        <p:nvPicPr>
          <p:cNvPr id="86021" name="图片 8602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b"/>
          <a:p>
            <a:r>
              <a:rPr lang="zh-CN" altLang="en-US" dirty="0"/>
              <a:t>左角分析法－示例</a:t>
            </a:r>
            <a:r>
              <a:rPr lang="en-US" altLang="zh-CN"/>
              <a:t>25</a:t>
            </a:r>
            <a:endParaRPr lang="en-US" altLang="zh-CN"/>
          </a:p>
        </p:txBody>
      </p:sp>
      <p:pic>
        <p:nvPicPr>
          <p:cNvPr id="87044" name="图片 87043"/>
          <p:cNvPicPr>
            <a:picLocks noChangeAspect="1"/>
          </p:cNvPicPr>
          <p:nvPr/>
        </p:nvPicPr>
        <p:blipFill>
          <a:blip r:embed="rId1"/>
          <a:stretch>
            <a:fillRect/>
          </a:stretch>
        </p:blipFill>
        <p:spPr>
          <a:xfrm>
            <a:off x="3184525" y="1916113"/>
            <a:ext cx="5719763" cy="4313237"/>
          </a:xfrm>
          <a:prstGeom prst="rect">
            <a:avLst/>
          </a:prstGeom>
          <a:noFill/>
          <a:ln w="9525">
            <a:noFill/>
          </a:ln>
        </p:spPr>
      </p:pic>
      <p:pic>
        <p:nvPicPr>
          <p:cNvPr id="87045" name="图片 8704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p:txBody>
          <a:bodyPr anchor="b"/>
          <a:p>
            <a:r>
              <a:rPr lang="zh-CN" altLang="en-US" dirty="0"/>
              <a:t>左角分析法－示例</a:t>
            </a:r>
            <a:r>
              <a:rPr lang="en-US" altLang="zh-CN"/>
              <a:t>26</a:t>
            </a:r>
            <a:endParaRPr lang="en-US" altLang="zh-CN"/>
          </a:p>
        </p:txBody>
      </p:sp>
      <p:pic>
        <p:nvPicPr>
          <p:cNvPr id="88068" name="图片 88067"/>
          <p:cNvPicPr>
            <a:picLocks noChangeAspect="1"/>
          </p:cNvPicPr>
          <p:nvPr/>
        </p:nvPicPr>
        <p:blipFill>
          <a:blip r:embed="rId1"/>
          <a:stretch>
            <a:fillRect/>
          </a:stretch>
        </p:blipFill>
        <p:spPr>
          <a:xfrm>
            <a:off x="3284538" y="2051050"/>
            <a:ext cx="5835650" cy="4257675"/>
          </a:xfrm>
          <a:prstGeom prst="rect">
            <a:avLst/>
          </a:prstGeom>
          <a:noFill/>
          <a:ln w="9525">
            <a:noFill/>
          </a:ln>
        </p:spPr>
      </p:pic>
      <p:pic>
        <p:nvPicPr>
          <p:cNvPr id="88069" name="图片 8806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b"/>
          <a:p>
            <a:r>
              <a:rPr lang="zh-CN" altLang="en-US" dirty="0"/>
              <a:t>左角分析法－示例</a:t>
            </a:r>
            <a:r>
              <a:rPr lang="en-US" altLang="zh-CN"/>
              <a:t>27</a:t>
            </a:r>
            <a:endParaRPr lang="en-US" altLang="zh-CN"/>
          </a:p>
        </p:txBody>
      </p:sp>
      <p:pic>
        <p:nvPicPr>
          <p:cNvPr id="89092" name="图片 89091"/>
          <p:cNvPicPr>
            <a:picLocks noChangeAspect="1"/>
          </p:cNvPicPr>
          <p:nvPr/>
        </p:nvPicPr>
        <p:blipFill>
          <a:blip r:embed="rId1"/>
          <a:stretch>
            <a:fillRect/>
          </a:stretch>
        </p:blipFill>
        <p:spPr>
          <a:xfrm>
            <a:off x="3322638" y="1989138"/>
            <a:ext cx="5797550" cy="4338637"/>
          </a:xfrm>
          <a:prstGeom prst="rect">
            <a:avLst/>
          </a:prstGeom>
          <a:noFill/>
          <a:ln w="9525">
            <a:noFill/>
          </a:ln>
        </p:spPr>
      </p:pic>
      <p:pic>
        <p:nvPicPr>
          <p:cNvPr id="89093" name="图片 89092"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一、什么是句法分析</a:t>
            </a:r>
            <a:endParaRPr lang="zh-CN" altLang="en-US"/>
          </a:p>
        </p:txBody>
      </p:sp>
      <p:sp>
        <p:nvSpPr>
          <p:cNvPr id="3" name="内容占位符 2"/>
          <p:cNvSpPr>
            <a:spLocks noGrp="1"/>
          </p:cNvSpPr>
          <p:nvPr>
            <p:ph idx="1"/>
          </p:nvPr>
        </p:nvSpPr>
        <p:spPr/>
        <p:txBody>
          <a:bodyPr>
            <a:normAutofit lnSpcReduction="20000"/>
          </a:bodyPr>
          <a:p>
            <a:pPr marL="0" indent="0">
              <a:lnSpc>
                <a:spcPct val="200000"/>
              </a:lnSpc>
              <a:buNone/>
            </a:pPr>
            <a:r>
              <a:rPr lang="en-US" altLang="zh-CN"/>
              <a:t>	</a:t>
            </a:r>
            <a:r>
              <a:rPr lang="zh-CN" altLang="en-US" b="1">
                <a:solidFill>
                  <a:srgbClr val="FF0000"/>
                </a:solidFill>
              </a:rPr>
              <a:t>句法结构分析</a:t>
            </a:r>
            <a:r>
              <a:rPr lang="zh-CN" altLang="en-US"/>
              <a:t>是指对输入的单词序列</a:t>
            </a:r>
            <a:r>
              <a:rPr lang="en-US" altLang="zh-CN"/>
              <a:t>(</a:t>
            </a:r>
            <a:r>
              <a:rPr lang="zh-CN" altLang="en-US"/>
              <a:t>一般为句子</a:t>
            </a:r>
            <a:r>
              <a:rPr lang="en-US" altLang="zh-CN"/>
              <a:t>)</a:t>
            </a:r>
            <a:r>
              <a:rPr lang="zh-CN" altLang="en-US"/>
              <a:t>判断其结构是否合乎给定的语法，分析出合乎语法的句子的句法结构。</a:t>
            </a:r>
            <a:endParaRPr lang="zh-CN" altLang="en-US"/>
          </a:p>
          <a:p>
            <a:pPr marL="0" indent="0">
              <a:lnSpc>
                <a:spcPct val="200000"/>
              </a:lnSpc>
              <a:buNone/>
            </a:pPr>
            <a:r>
              <a:rPr lang="en-US" altLang="zh-CN"/>
              <a:t>	</a:t>
            </a:r>
            <a:r>
              <a:rPr lang="zh-CN" altLang="en-US"/>
              <a:t>句法结构一般用树状数据结构表示，通常称为句法分析树。完成这种分析过程的程序模块称为句法分析器。</a:t>
            </a:r>
            <a:endParaRPr lang="zh-CN" altLang="en-US"/>
          </a:p>
          <a:p>
            <a:pPr marL="0" indent="0">
              <a:lnSpc>
                <a:spcPct val="200000"/>
              </a:lnSpc>
              <a:buNone/>
            </a:pPr>
            <a:r>
              <a:rPr lang="en-US" altLang="zh-CN"/>
              <a:t>	</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b"/>
          <a:p>
            <a:r>
              <a:rPr lang="zh-CN" altLang="en-US" dirty="0"/>
              <a:t>左角分析法－示例</a:t>
            </a:r>
            <a:r>
              <a:rPr lang="en-US" altLang="zh-CN"/>
              <a:t>28</a:t>
            </a:r>
            <a:endParaRPr lang="en-US" altLang="zh-CN"/>
          </a:p>
        </p:txBody>
      </p:sp>
      <p:pic>
        <p:nvPicPr>
          <p:cNvPr id="90116" name="图片 90115"/>
          <p:cNvPicPr>
            <a:picLocks noChangeAspect="1"/>
          </p:cNvPicPr>
          <p:nvPr/>
        </p:nvPicPr>
        <p:blipFill>
          <a:blip r:embed="rId1"/>
          <a:stretch>
            <a:fillRect/>
          </a:stretch>
        </p:blipFill>
        <p:spPr>
          <a:xfrm>
            <a:off x="3360738" y="1989138"/>
            <a:ext cx="5614987" cy="4276725"/>
          </a:xfrm>
          <a:prstGeom prst="rect">
            <a:avLst/>
          </a:prstGeom>
          <a:noFill/>
          <a:ln w="9525">
            <a:noFill/>
          </a:ln>
        </p:spPr>
      </p:pic>
      <p:pic>
        <p:nvPicPr>
          <p:cNvPr id="90117" name="图片 90116"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zh-CN" altLang="en-US" dirty="0"/>
              <a:t>左角分析法－示例</a:t>
            </a:r>
            <a:r>
              <a:rPr lang="en-US" altLang="zh-CN"/>
              <a:t>29</a:t>
            </a:r>
            <a:endParaRPr lang="en-US" altLang="zh-CN"/>
          </a:p>
        </p:txBody>
      </p:sp>
      <p:pic>
        <p:nvPicPr>
          <p:cNvPr id="91140" name="图片 91139"/>
          <p:cNvPicPr>
            <a:picLocks noChangeAspect="1"/>
          </p:cNvPicPr>
          <p:nvPr/>
        </p:nvPicPr>
        <p:blipFill>
          <a:blip r:embed="rId1"/>
          <a:stretch>
            <a:fillRect/>
          </a:stretch>
        </p:blipFill>
        <p:spPr>
          <a:xfrm>
            <a:off x="3346450" y="1916113"/>
            <a:ext cx="5413375" cy="4292600"/>
          </a:xfrm>
          <a:prstGeom prst="rect">
            <a:avLst/>
          </a:prstGeom>
          <a:noFill/>
          <a:ln w="9525">
            <a:noFill/>
          </a:ln>
        </p:spPr>
      </p:pic>
      <p:pic>
        <p:nvPicPr>
          <p:cNvPr id="91141" name="图片 91140"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zh-CN" altLang="en-US" dirty="0"/>
              <a:t>左角分析法－示例</a:t>
            </a:r>
            <a:r>
              <a:rPr lang="en-US" altLang="zh-CN"/>
              <a:t>30</a:t>
            </a:r>
            <a:endParaRPr lang="en-US" altLang="zh-CN"/>
          </a:p>
        </p:txBody>
      </p:sp>
      <p:pic>
        <p:nvPicPr>
          <p:cNvPr id="92164" name="图片 92163"/>
          <p:cNvPicPr>
            <a:picLocks noChangeAspect="1"/>
          </p:cNvPicPr>
          <p:nvPr/>
        </p:nvPicPr>
        <p:blipFill>
          <a:blip r:embed="rId1"/>
          <a:stretch>
            <a:fillRect/>
          </a:stretch>
        </p:blipFill>
        <p:spPr>
          <a:xfrm>
            <a:off x="3246438" y="1989138"/>
            <a:ext cx="5729287" cy="4273550"/>
          </a:xfrm>
          <a:prstGeom prst="rect">
            <a:avLst/>
          </a:prstGeom>
          <a:noFill/>
          <a:ln w="9525">
            <a:noFill/>
          </a:ln>
        </p:spPr>
      </p:pic>
      <p:pic>
        <p:nvPicPr>
          <p:cNvPr id="92165" name="图片 92164"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zh-CN" altLang="en-US" dirty="0"/>
              <a:t>左角分析法－示例</a:t>
            </a:r>
            <a:r>
              <a:rPr lang="en-US" altLang="zh-CN"/>
              <a:t>31</a:t>
            </a:r>
            <a:endParaRPr lang="en-US" altLang="zh-CN"/>
          </a:p>
        </p:txBody>
      </p:sp>
      <p:pic>
        <p:nvPicPr>
          <p:cNvPr id="93188" name="图片 93187"/>
          <p:cNvPicPr>
            <a:picLocks noChangeAspect="1"/>
          </p:cNvPicPr>
          <p:nvPr/>
        </p:nvPicPr>
        <p:blipFill>
          <a:blip r:embed="rId1"/>
          <a:stretch>
            <a:fillRect/>
          </a:stretch>
        </p:blipFill>
        <p:spPr>
          <a:xfrm>
            <a:off x="3300413" y="1989138"/>
            <a:ext cx="5748337" cy="4251325"/>
          </a:xfrm>
          <a:prstGeom prst="rect">
            <a:avLst/>
          </a:prstGeom>
          <a:noFill/>
          <a:ln w="9525">
            <a:noFill/>
          </a:ln>
        </p:spPr>
      </p:pic>
      <p:pic>
        <p:nvPicPr>
          <p:cNvPr id="93189" name="图片 93188" descr="捕获"/>
          <p:cNvPicPr>
            <a:picLocks noChangeAspect="1"/>
          </p:cNvPicPr>
          <p:nvPr/>
        </p:nvPicPr>
        <p:blipFill>
          <a:blip r:embed="rId2"/>
          <a:stretch>
            <a:fillRect/>
          </a:stretch>
        </p:blipFill>
        <p:spPr>
          <a:xfrm>
            <a:off x="9264650"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zh-CN" altLang="en-US" dirty="0"/>
              <a:t>左角分析法－示例</a:t>
            </a:r>
            <a:r>
              <a:rPr lang="en-US" altLang="zh-CN"/>
              <a:t>32</a:t>
            </a:r>
            <a:endParaRPr lang="en-US" altLang="zh-CN"/>
          </a:p>
        </p:txBody>
      </p:sp>
      <p:pic>
        <p:nvPicPr>
          <p:cNvPr id="94212" name="图片 94211"/>
          <p:cNvPicPr>
            <a:picLocks noChangeAspect="1"/>
          </p:cNvPicPr>
          <p:nvPr/>
        </p:nvPicPr>
        <p:blipFill>
          <a:blip r:embed="rId1"/>
          <a:stretch>
            <a:fillRect/>
          </a:stretch>
        </p:blipFill>
        <p:spPr>
          <a:xfrm>
            <a:off x="3376613" y="2060575"/>
            <a:ext cx="5599112" cy="4154488"/>
          </a:xfrm>
          <a:prstGeom prst="rect">
            <a:avLst/>
          </a:prstGeom>
          <a:noFill/>
          <a:ln w="9525">
            <a:noFill/>
          </a:ln>
        </p:spPr>
      </p:pic>
      <p:pic>
        <p:nvPicPr>
          <p:cNvPr id="94213" name="图片 94212"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zh-CN" altLang="en-US" dirty="0"/>
              <a:t>左角分析法－示例</a:t>
            </a:r>
            <a:r>
              <a:rPr lang="en-US" altLang="zh-CN"/>
              <a:t>33</a:t>
            </a:r>
            <a:endParaRPr lang="en-US" altLang="zh-CN"/>
          </a:p>
        </p:txBody>
      </p:sp>
      <p:pic>
        <p:nvPicPr>
          <p:cNvPr id="95236" name="图片 95235"/>
          <p:cNvPicPr>
            <a:picLocks noChangeAspect="1"/>
          </p:cNvPicPr>
          <p:nvPr/>
        </p:nvPicPr>
        <p:blipFill>
          <a:blip r:embed="rId1"/>
          <a:stretch>
            <a:fillRect/>
          </a:stretch>
        </p:blipFill>
        <p:spPr>
          <a:xfrm>
            <a:off x="3289300" y="1989138"/>
            <a:ext cx="5399088" cy="4308475"/>
          </a:xfrm>
          <a:prstGeom prst="rect">
            <a:avLst/>
          </a:prstGeom>
          <a:noFill/>
          <a:ln w="9525">
            <a:noFill/>
          </a:ln>
        </p:spPr>
      </p:pic>
      <p:pic>
        <p:nvPicPr>
          <p:cNvPr id="95237" name="图片 95236" descr="捕获"/>
          <p:cNvPicPr>
            <a:picLocks noChangeAspect="1"/>
          </p:cNvPicPr>
          <p:nvPr/>
        </p:nvPicPr>
        <p:blipFill>
          <a:blip r:embed="rId2"/>
          <a:stretch>
            <a:fillRect/>
          </a:stretch>
        </p:blipFill>
        <p:spPr>
          <a:xfrm>
            <a:off x="9191625"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p>
            <a:r>
              <a:rPr lang="zh-CN" altLang="en-US" dirty="0"/>
              <a:t>左角分析法－示例</a:t>
            </a:r>
            <a:r>
              <a:rPr lang="en-US" altLang="zh-CN"/>
              <a:t>34</a:t>
            </a:r>
            <a:endParaRPr lang="en-US" altLang="zh-CN"/>
          </a:p>
        </p:txBody>
      </p:sp>
      <p:pic>
        <p:nvPicPr>
          <p:cNvPr id="96260" name="图片 96259"/>
          <p:cNvPicPr>
            <a:picLocks noChangeAspect="1"/>
          </p:cNvPicPr>
          <p:nvPr/>
        </p:nvPicPr>
        <p:blipFill>
          <a:blip r:embed="rId1"/>
          <a:stretch>
            <a:fillRect/>
          </a:stretch>
        </p:blipFill>
        <p:spPr>
          <a:xfrm>
            <a:off x="3424238" y="2060575"/>
            <a:ext cx="5480050" cy="4200525"/>
          </a:xfrm>
          <a:prstGeom prst="rect">
            <a:avLst/>
          </a:prstGeom>
          <a:noFill/>
          <a:ln w="9525">
            <a:noFill/>
          </a:ln>
        </p:spPr>
      </p:pic>
      <p:pic>
        <p:nvPicPr>
          <p:cNvPr id="96261" name="图片 96260"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zh-CN" altLang="en-US" dirty="0"/>
              <a:t>左角分析法－示例</a:t>
            </a:r>
            <a:r>
              <a:rPr lang="en-US" altLang="zh-CN"/>
              <a:t>35</a:t>
            </a:r>
            <a:endParaRPr lang="en-US" altLang="zh-CN"/>
          </a:p>
        </p:txBody>
      </p:sp>
      <p:pic>
        <p:nvPicPr>
          <p:cNvPr id="97284" name="图片 97283"/>
          <p:cNvPicPr>
            <a:picLocks noChangeAspect="1"/>
          </p:cNvPicPr>
          <p:nvPr/>
        </p:nvPicPr>
        <p:blipFill>
          <a:blip r:embed="rId1"/>
          <a:stretch>
            <a:fillRect/>
          </a:stretch>
        </p:blipFill>
        <p:spPr>
          <a:xfrm>
            <a:off x="3481388" y="2060575"/>
            <a:ext cx="5494337" cy="4187825"/>
          </a:xfrm>
          <a:prstGeom prst="rect">
            <a:avLst/>
          </a:prstGeom>
          <a:noFill/>
          <a:ln w="9525">
            <a:noFill/>
          </a:ln>
        </p:spPr>
      </p:pic>
      <p:pic>
        <p:nvPicPr>
          <p:cNvPr id="97285" name="图片 97284" descr="捕获"/>
          <p:cNvPicPr>
            <a:picLocks noChangeAspect="1"/>
          </p:cNvPicPr>
          <p:nvPr/>
        </p:nvPicPr>
        <p:blipFill>
          <a:blip r:embed="rId2"/>
          <a:stretch>
            <a:fillRect/>
          </a:stretch>
        </p:blipFill>
        <p:spPr>
          <a:xfrm>
            <a:off x="9120188"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zh-CN" altLang="en-US" dirty="0"/>
              <a:t>左角分析法－示例</a:t>
            </a:r>
            <a:r>
              <a:rPr lang="en-US" altLang="zh-CN"/>
              <a:t>36</a:t>
            </a:r>
            <a:endParaRPr lang="en-US" altLang="zh-CN"/>
          </a:p>
        </p:txBody>
      </p:sp>
      <p:pic>
        <p:nvPicPr>
          <p:cNvPr id="98308" name="图片 98307"/>
          <p:cNvPicPr>
            <a:picLocks noChangeAspect="1"/>
          </p:cNvPicPr>
          <p:nvPr/>
        </p:nvPicPr>
        <p:blipFill>
          <a:blip r:embed="rId1"/>
          <a:stretch>
            <a:fillRect/>
          </a:stretch>
        </p:blipFill>
        <p:spPr>
          <a:xfrm>
            <a:off x="3271838" y="1989138"/>
            <a:ext cx="5561012" cy="4162425"/>
          </a:xfrm>
          <a:prstGeom prst="rect">
            <a:avLst/>
          </a:prstGeom>
          <a:noFill/>
          <a:ln w="9525">
            <a:noFill/>
          </a:ln>
        </p:spPr>
      </p:pic>
      <p:pic>
        <p:nvPicPr>
          <p:cNvPr id="98309" name="图片 98308" descr="捕获"/>
          <p:cNvPicPr>
            <a:picLocks noChangeAspect="1"/>
          </p:cNvPicPr>
          <p:nvPr/>
        </p:nvPicPr>
        <p:blipFill>
          <a:blip r:embed="rId2"/>
          <a:stretch>
            <a:fillRect/>
          </a:stretch>
        </p:blipFill>
        <p:spPr>
          <a:xfrm>
            <a:off x="9191625" y="260350"/>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zh-CN" altLang="en-US" dirty="0"/>
              <a:t>左角分析法－示例</a:t>
            </a:r>
            <a:r>
              <a:rPr lang="en-US" altLang="zh-CN"/>
              <a:t>37</a:t>
            </a:r>
            <a:endParaRPr lang="en-US" altLang="zh-CN"/>
          </a:p>
        </p:txBody>
      </p:sp>
      <p:pic>
        <p:nvPicPr>
          <p:cNvPr id="99332" name="图片 99331"/>
          <p:cNvPicPr>
            <a:picLocks noChangeAspect="1"/>
          </p:cNvPicPr>
          <p:nvPr/>
        </p:nvPicPr>
        <p:blipFill>
          <a:blip r:embed="rId1"/>
          <a:stretch>
            <a:fillRect/>
          </a:stretch>
        </p:blipFill>
        <p:spPr>
          <a:xfrm>
            <a:off x="3386138" y="2060575"/>
            <a:ext cx="5589587" cy="4156075"/>
          </a:xfrm>
          <a:prstGeom prst="rect">
            <a:avLst/>
          </a:prstGeom>
          <a:noFill/>
          <a:ln w="9525">
            <a:noFill/>
          </a:ln>
        </p:spPr>
      </p:pic>
      <p:pic>
        <p:nvPicPr>
          <p:cNvPr id="99333" name="图片 99332" descr="捕获"/>
          <p:cNvPicPr>
            <a:picLocks noChangeAspect="1"/>
          </p:cNvPicPr>
          <p:nvPr/>
        </p:nvPicPr>
        <p:blipFill>
          <a:blip r:embed="rId2"/>
          <a:stretch>
            <a:fillRect/>
          </a:stretch>
        </p:blipFill>
        <p:spPr>
          <a:xfrm>
            <a:off x="9264650" y="188913"/>
            <a:ext cx="1209675" cy="2085975"/>
          </a:xfrm>
          <a:prstGeom prst="rect">
            <a:avLst/>
          </a:prstGeom>
          <a:noFill/>
          <a:ln w="9525">
            <a:noFill/>
          </a:ln>
        </p:spPr>
      </p:pic>
      <p:sp>
        <p:nvSpPr>
          <p:cNvPr id="2" name="日期占位符 1"/>
          <p:cNvSpPr/>
          <p:nvPr>
            <p:ph type="dt" sz="half" idx="10"/>
          </p:nvPr>
        </p:nvSpPr>
        <p:spPr/>
        <p:txBody>
          <a:bodyPr/>
          <a:p>
            <a:pPr lvl="0">
              <a:buClr>
                <a:schemeClr val="bg1"/>
              </a:buClr>
            </a:pPr>
            <a:fld id="{BB962C8B-B14F-4D97-AF65-F5344CB8AC3E}" type="datetime8">
              <a:rPr lang="zh-CN" altLang="en-US" dirty="0"/>
            </a:fld>
            <a:endParaRPr lang="zh-CN" altLang="en-US" dirty="0">
              <a:latin typeface="Arial" panose="020B0604020202020204" pitchFamily="34" charset="0"/>
            </a:endParaRPr>
          </a:p>
        </p:txBody>
      </p:sp>
      <p:sp>
        <p:nvSpPr>
          <p:cNvPr id="3" name="页脚占位符 2"/>
          <p:cNvSpPr/>
          <p:nvPr>
            <p:ph type="ftr" sz="quarter" idx="11"/>
          </p:nvPr>
        </p:nvSpPr>
        <p:spPr/>
        <p:txBody>
          <a:bodyPr/>
          <a:p>
            <a:pPr lvl="0">
              <a:buClr>
                <a:schemeClr val="bg1"/>
              </a:buClr>
            </a:pPr>
            <a:r>
              <a:rPr lang="zh-CN" altLang="en-US" dirty="0"/>
              <a:t>中文信息处理--句法分析</a:t>
            </a:r>
            <a:endParaRPr lang="zh-CN" altLang="en-US" dirty="0"/>
          </a:p>
        </p:txBody>
      </p:sp>
      <p:sp>
        <p:nvSpPr>
          <p:cNvPr id="4" name="灯片编号占位符 3"/>
          <p:cNvSpPr/>
          <p:nvPr>
            <p:ph type="sldNum" sz="quarter" idx="12"/>
          </p:nvPr>
        </p:nvSpPr>
        <p:spPr/>
        <p:txBody>
          <a:bodyPr/>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8181</Words>
  <Application>WPS 演示</Application>
  <PresentationFormat>宽屏</PresentationFormat>
  <Paragraphs>1325</Paragraphs>
  <Slides>153</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153</vt:i4>
      </vt:variant>
    </vt:vector>
  </HeadingPairs>
  <TitlesOfParts>
    <vt:vector size="172" baseType="lpstr">
      <vt:lpstr>Arial</vt:lpstr>
      <vt:lpstr>SimSun</vt:lpstr>
      <vt:lpstr>Wingdings</vt:lpstr>
      <vt:lpstr>Microsoft YaHei</vt:lpstr>
      <vt:lpstr>Arial Unicode MS</vt:lpstr>
      <vt:lpstr>DengXian Light</vt:lpstr>
      <vt:lpstr>DengXian</vt:lpstr>
      <vt:lpstr>Calibri</vt:lpstr>
      <vt:lpstr>SimHei</vt:lpstr>
      <vt:lpstr>Tahoma</vt:lpstr>
      <vt:lpstr>Times New Roman</vt:lpstr>
      <vt:lpstr>Symbol</vt:lpstr>
      <vt:lpstr>Arial Narrow</vt:lpstr>
      <vt:lpstr>MT Extra</vt:lpstr>
      <vt:lpstr>Symbol</vt:lpstr>
      <vt:lpstr>楷体_GB2312</vt:lpstr>
      <vt:lpstr>NSimSun</vt:lpstr>
      <vt:lpstr>Office 主题​​</vt:lpstr>
      <vt:lpstr>Equation.DSMT4</vt:lpstr>
      <vt:lpstr>PowerPoint 演示文稿</vt:lpstr>
      <vt:lpstr>课程整理结构图</vt:lpstr>
      <vt:lpstr>主要内容</vt:lpstr>
      <vt:lpstr>主要内容</vt:lpstr>
      <vt:lpstr>一、什么是句法分析</vt:lpstr>
      <vt:lpstr>一、什么是句法分析</vt:lpstr>
      <vt:lpstr>一、什么是句法分析</vt:lpstr>
      <vt:lpstr>一、什么是句法分析</vt:lpstr>
      <vt:lpstr>一、什么是句法分析</vt:lpstr>
      <vt:lpstr>一、什么是句法分析</vt:lpstr>
      <vt:lpstr>一、什么是句法分析</vt:lpstr>
      <vt:lpstr>一、什么是句法分析</vt:lpstr>
      <vt:lpstr>二、与形式语言句法分析的比较</vt:lpstr>
      <vt:lpstr>二、与形式语言句法分析的比较</vt:lpstr>
      <vt:lpstr>三、句法结构歧义的消解</vt:lpstr>
      <vt:lpstr>三、句法结构歧义的消解</vt:lpstr>
      <vt:lpstr>短语标记集</vt:lpstr>
      <vt:lpstr>三、句法结构歧义的消解</vt:lpstr>
      <vt:lpstr>二、句法结构歧义的消解</vt:lpstr>
      <vt:lpstr>二、句法结构歧义的消解</vt:lpstr>
      <vt:lpstr>三、句法分析的基本策略</vt:lpstr>
      <vt:lpstr>自顶向下分析法</vt:lpstr>
      <vt:lpstr>自顶向下分析法</vt:lpstr>
      <vt:lpstr>自底向上分析法</vt:lpstr>
      <vt:lpstr>例子</vt:lpstr>
      <vt:lpstr>自顶向下分析法－示例1</vt:lpstr>
      <vt:lpstr>自顶向下分析法－示例2</vt:lpstr>
      <vt:lpstr>自顶向下分析法－示例3</vt:lpstr>
      <vt:lpstr>自顶向下分析法－示例4</vt:lpstr>
      <vt:lpstr>自顶向下分析法－示例5</vt:lpstr>
      <vt:lpstr>自顶向下分析法－示例6</vt:lpstr>
      <vt:lpstr>自顶向下分析法－示例7</vt:lpstr>
      <vt:lpstr>自顶向下分析法－示例8</vt:lpstr>
      <vt:lpstr>自顶向下分析法－示例9</vt:lpstr>
      <vt:lpstr>自顶向下分析法－示例10</vt:lpstr>
      <vt:lpstr>自顶向下分析法－示例11</vt:lpstr>
      <vt:lpstr>自顶向下分析法－示例12</vt:lpstr>
      <vt:lpstr>自顶向下分析法－示例13</vt:lpstr>
      <vt:lpstr>自顶向下分析法－示例14</vt:lpstr>
      <vt:lpstr>自顶向下分析法－示例15</vt:lpstr>
      <vt:lpstr>自顶向下分析法－示例16</vt:lpstr>
      <vt:lpstr>自顶向下分析法－示例17</vt:lpstr>
      <vt:lpstr>自顶向下分析法－示例18</vt:lpstr>
      <vt:lpstr>自顶向下分析法－示例19</vt:lpstr>
      <vt:lpstr>自顶向下分析法－示例20</vt:lpstr>
      <vt:lpstr>自底向上分析法－示例1</vt:lpstr>
      <vt:lpstr>自底向上分析法－示例2</vt:lpstr>
      <vt:lpstr>自底向上分析法－示例3</vt:lpstr>
      <vt:lpstr>自底向上分析法－示例4</vt:lpstr>
      <vt:lpstr>自底向上分析法－示例5</vt:lpstr>
      <vt:lpstr>自底向上分析法－示例6</vt:lpstr>
      <vt:lpstr>自底向上分析法－示例7</vt:lpstr>
      <vt:lpstr>自底向上分析法－示例8</vt:lpstr>
      <vt:lpstr>自底向上分析法－示例9</vt:lpstr>
      <vt:lpstr>自底向上分析法－示例10</vt:lpstr>
      <vt:lpstr>自底向上分析法－示例11</vt:lpstr>
      <vt:lpstr>自底向上分析法－示例12</vt:lpstr>
      <vt:lpstr>自底向上分析法－示例13</vt:lpstr>
      <vt:lpstr>自底向上分析法－示例14</vt:lpstr>
      <vt:lpstr>自底向上分析法－示例15</vt:lpstr>
      <vt:lpstr>自底向上分析法－示例16</vt:lpstr>
      <vt:lpstr>左角分析法－概述</vt:lpstr>
      <vt:lpstr>左角分析法－示例1</vt:lpstr>
      <vt:lpstr>左角分析法－示例2</vt:lpstr>
      <vt:lpstr>左角分析法－示例3</vt:lpstr>
      <vt:lpstr>左角分析法－示例4</vt:lpstr>
      <vt:lpstr>左角分析法－示例5</vt:lpstr>
      <vt:lpstr>左角分析法－示例6</vt:lpstr>
      <vt:lpstr>左角分析法－示例7</vt:lpstr>
      <vt:lpstr>左角分析法－示例8</vt:lpstr>
      <vt:lpstr>左角分析法－示例9</vt:lpstr>
      <vt:lpstr>左角分析法－示例10</vt:lpstr>
      <vt:lpstr>左角分析法－示例11</vt:lpstr>
      <vt:lpstr>左角分析法－示例12</vt:lpstr>
      <vt:lpstr>左角分析法－示例13</vt:lpstr>
      <vt:lpstr>左角分析法－示例14</vt:lpstr>
      <vt:lpstr>左角分析法－示例15</vt:lpstr>
      <vt:lpstr>左角分析法－示例16</vt:lpstr>
      <vt:lpstr>左角分析法－示例17</vt:lpstr>
      <vt:lpstr>左角分析法－示例18</vt:lpstr>
      <vt:lpstr>左角分析法－示例19</vt:lpstr>
      <vt:lpstr>左角分析法－示例20</vt:lpstr>
      <vt:lpstr>左角分析法－示例21</vt:lpstr>
      <vt:lpstr>左角分析法－示例22</vt:lpstr>
      <vt:lpstr>左角分析法－示例23</vt:lpstr>
      <vt:lpstr>左角分析法－示例24</vt:lpstr>
      <vt:lpstr>左角分析法－示例25</vt:lpstr>
      <vt:lpstr>左角分析法－示例26</vt:lpstr>
      <vt:lpstr>左角分析法－示例27</vt:lpstr>
      <vt:lpstr>左角分析法－示例28</vt:lpstr>
      <vt:lpstr>左角分析法－示例29</vt:lpstr>
      <vt:lpstr>左角分析法－示例30</vt:lpstr>
      <vt:lpstr>左角分析法－示例31</vt:lpstr>
      <vt:lpstr>左角分析法－示例32</vt:lpstr>
      <vt:lpstr>左角分析法－示例33</vt:lpstr>
      <vt:lpstr>左角分析法－示例34</vt:lpstr>
      <vt:lpstr>左角分析法－示例35</vt:lpstr>
      <vt:lpstr>左角分析法－示例36</vt:lpstr>
      <vt:lpstr>左角分析法－示例37</vt:lpstr>
      <vt:lpstr>左角分析法－示例38</vt:lpstr>
      <vt:lpstr>左角分析法－示例39</vt:lpstr>
      <vt:lpstr>左角分析法－示例40</vt:lpstr>
      <vt:lpstr>左角分析法－示例41</vt:lpstr>
      <vt:lpstr>左角分析法－示例42</vt:lpstr>
      <vt:lpstr>左角分析法－示例43</vt:lpstr>
      <vt:lpstr>左角分析法－示例44</vt:lpstr>
      <vt:lpstr>左角分析法－示例45</vt:lpstr>
      <vt:lpstr>左角分析法－示例46</vt:lpstr>
      <vt:lpstr>左角分析法－示例47</vt:lpstr>
      <vt:lpstr>左角分析法－示例48</vt:lpstr>
      <vt:lpstr>左角分析法－示例49</vt:lpstr>
      <vt:lpstr>左角分析法－示例50</vt:lpstr>
      <vt:lpstr>左角分析法－示例51</vt:lpstr>
      <vt:lpstr>左角分析法－示例52</vt:lpstr>
      <vt:lpstr>左角分析法－示例53</vt:lpstr>
      <vt:lpstr>左角分析法－示例54</vt:lpstr>
      <vt:lpstr>左角分析法－示例55</vt:lpstr>
      <vt:lpstr>左角分析法－示例56</vt:lpstr>
      <vt:lpstr>左角分析法－示例57</vt:lpstr>
      <vt:lpstr>左角分析法－示例58</vt:lpstr>
      <vt:lpstr>左角分析法－示例59</vt:lpstr>
      <vt:lpstr>左角分析法－示例60</vt:lpstr>
      <vt:lpstr>左角分析法－示例61</vt:lpstr>
      <vt:lpstr>四、动态规划剖析方法</vt:lpstr>
      <vt:lpstr>CKY算法－概述</vt:lpstr>
      <vt:lpstr>CKY算法之Chomsky范式</vt:lpstr>
      <vt:lpstr>CKY算法－数据结构1</vt:lpstr>
      <vt:lpstr>CKY算法－数据结构</vt:lpstr>
      <vt:lpstr>CKY算法：算法描述</vt:lpstr>
      <vt:lpstr>CKY算法：特点</vt:lpstr>
      <vt:lpstr>Earley算法－概述</vt:lpstr>
      <vt:lpstr>Earley算法：点规则</vt:lpstr>
      <vt:lpstr>Earley算法：数据结构</vt:lpstr>
      <vt:lpstr>Earley算法：算法描述</vt:lpstr>
      <vt:lpstr>Earley算法：算法描述</vt:lpstr>
      <vt:lpstr>PowerPoint 演示文稿</vt:lpstr>
      <vt:lpstr>概率上下文无关文法</vt:lpstr>
      <vt:lpstr> 概率上下文无关文法</vt:lpstr>
      <vt:lpstr>PCFG的三个基本假设</vt:lpstr>
      <vt:lpstr>举例</vt:lpstr>
      <vt:lpstr>PCFG的三个问题</vt:lpstr>
      <vt:lpstr>PCFG的三个问题</vt:lpstr>
      <vt:lpstr>PCFG的评价</vt:lpstr>
      <vt:lpstr>七、依存句法分析</vt:lpstr>
      <vt:lpstr>七、依存句法分析</vt:lpstr>
      <vt:lpstr>七、依存句法分析</vt:lpstr>
      <vt:lpstr>PowerPoint 演示文稿</vt:lpstr>
      <vt:lpstr>PowerPoint 演示文稿</vt:lpstr>
      <vt:lpstr>七、依存句法分析</vt:lpstr>
      <vt:lpstr>七、依存句法分析</vt:lpstr>
      <vt:lpstr>七、依存句法分析</vt:lpstr>
      <vt:lpstr>七、依存句法分析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34</cp:revision>
  <dcterms:created xsi:type="dcterms:W3CDTF">2018-09-14T03:53:00Z</dcterms:created>
  <dcterms:modified xsi:type="dcterms:W3CDTF">2019-01-12T15:16:41Z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