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</p:sldIdLst>
  <p:sldSz cx="10287000" cy="1828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BCDD4EE-C77F-4997-80A2-324E3F49DBD7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1" lang="en-US" sz="2000" strike="noStrike">
                <a:latin typeface="Arial"/>
              </a:rPr>
              <a:t>Template V2</a:t>
            </a:r>
            <a:endParaRPr/>
          </a:p>
          <a:p>
            <a:endParaRPr/>
          </a:p>
          <a:p>
            <a:r>
              <a:rPr b="1" lang="en-US" sz="2000" strike="noStrike">
                <a:latin typeface="Arial"/>
              </a:rPr>
              <a:t>READ ME (NO REALLY) - Guidelines: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000" strike="noStrike">
                <a:latin typeface="Arial"/>
              </a:rPr>
              <a:t>Do not change the master slide elements.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000" strike="noStrike">
                <a:latin typeface="Arial"/>
              </a:rPr>
              <a:t>Do not change the slide (page) size.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000" strike="noStrike">
                <a:latin typeface="Arial"/>
              </a:rPr>
              <a:t>Do not change the location of the title; edit it in place and center it in the grey box. Use Calibri (Body) 32 point font.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000" strike="noStrike">
                <a:latin typeface="Arial"/>
              </a:rPr>
              <a:t>Do not change the shape/color of the color bars, rather move them, delete them, or rearrange them at will.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b="1" lang="en-US" sz="2000" strike="noStrike">
                <a:latin typeface="Arial"/>
              </a:rPr>
              <a:t>Use Arial Narrow font in text boxes as it displays well. Anything less than about 24 point font may be difficult to read.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000" strike="noStrike">
                <a:latin typeface="Arial"/>
              </a:rPr>
              <a:t>The Event Coordinator or the Publications Branch will change the release statement at the bottom right of the slide to match the event venue.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000" strike="noStrike">
                <a:latin typeface="Arial"/>
              </a:rPr>
              <a:t>Make sure you save the PowerPoint slide </a:t>
            </a:r>
            <a:r>
              <a:rPr b="1" lang="en-US" sz="2000" strike="noStrike">
                <a:latin typeface="Arial"/>
              </a:rPr>
              <a:t>without</a:t>
            </a:r>
            <a:r>
              <a:rPr lang="en-US" sz="2000" strike="noStrike">
                <a:latin typeface="Arial"/>
              </a:rPr>
              <a:t> compressing images. This is accomplished by modifying file save options (“File Save As” dialog box “Tools” dropdown / “Save Options…” / “Advanced” section / “Do not compress images in file” checkbox.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000" strike="noStrike">
                <a:latin typeface="Arial"/>
              </a:rPr>
              <a:t>Save your PowerPoint slide using the file naming convention: “lastName-shortProjectName-ePoster-H” where the suffix ‘H’ indicates landscape/horizontal orientation. E.g., Laird-NISE-ePoster-H.pptx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45E1794-E70D-47DA-B2B9-C7523C079408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14080" y="729360"/>
            <a:ext cx="9257760" cy="305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14080" y="4279320"/>
            <a:ext cx="9257760" cy="5059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4080" y="9819360"/>
            <a:ext cx="9257760" cy="5059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14080" y="729360"/>
            <a:ext cx="9257760" cy="305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14080" y="4279320"/>
            <a:ext cx="4517640" cy="5059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258160" y="4279320"/>
            <a:ext cx="4517640" cy="5059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258160" y="9819360"/>
            <a:ext cx="4517640" cy="5059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14080" y="9819360"/>
            <a:ext cx="4517640" cy="5059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14080" y="729360"/>
            <a:ext cx="9257760" cy="305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14080" y="4279320"/>
            <a:ext cx="9257760" cy="1060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14080" y="4279320"/>
            <a:ext cx="9257760" cy="1060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514080" y="5889240"/>
            <a:ext cx="9257760" cy="738612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514080" y="5889240"/>
            <a:ext cx="9257760" cy="7386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14080" y="729360"/>
            <a:ext cx="9257760" cy="305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14080" y="4279320"/>
            <a:ext cx="9257760" cy="1060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14080" y="729360"/>
            <a:ext cx="9257760" cy="305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14080" y="4279320"/>
            <a:ext cx="9257760" cy="1060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14080" y="729360"/>
            <a:ext cx="9257760" cy="305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14080" y="4279320"/>
            <a:ext cx="4517640" cy="1060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258160" y="4279320"/>
            <a:ext cx="4517640" cy="1060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14080" y="729360"/>
            <a:ext cx="9257760" cy="305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514080" y="729360"/>
            <a:ext cx="9257760" cy="1415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14080" y="729360"/>
            <a:ext cx="9257760" cy="305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14080" y="4279320"/>
            <a:ext cx="4517640" cy="5059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4080" y="9819360"/>
            <a:ext cx="4517640" cy="5059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258160" y="4279320"/>
            <a:ext cx="4517640" cy="1060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14080" y="729360"/>
            <a:ext cx="9257760" cy="305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14080" y="4279320"/>
            <a:ext cx="4517640" cy="1060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258160" y="4279320"/>
            <a:ext cx="4517640" cy="5059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258160" y="9819360"/>
            <a:ext cx="4517640" cy="5059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14080" y="729360"/>
            <a:ext cx="9257760" cy="305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14080" y="4279320"/>
            <a:ext cx="4517640" cy="5059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258160" y="4279320"/>
            <a:ext cx="4517640" cy="5059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14080" y="9819360"/>
            <a:ext cx="9257760" cy="5059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412360" y="0"/>
            <a:ext cx="7874280" cy="1142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3885840" cy="1397160"/>
          </a:xfrm>
          <a:custGeom>
            <a:avLst/>
            <a:gdLst/>
            <a:ahLst/>
            <a:rect l="0" t="0" r="r" b="b"/>
            <a:pathLst>
              <a:path w="6143933" h="2209801">
                <a:moveTo>
                  <a:pt x="0" y="0"/>
                </a:moveTo>
                <a:lnTo>
                  <a:pt x="6143932" y="0"/>
                </a:lnTo>
                <a:lnTo>
                  <a:pt x="4718254" y="2209800"/>
                </a:lnTo>
                <a:lnTo>
                  <a:pt x="0" y="2209800"/>
                </a:lnTo>
              </a:path>
            </a:pathLst>
          </a:custGeom>
          <a:solidFill>
            <a:srgbClr val="001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6277680" y="17542800"/>
            <a:ext cx="166680" cy="198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7680" rIns="67680" tIns="33840" bIns="33840"/>
          <a:p>
            <a:pPr>
              <a:lnSpc>
                <a:spcPct val="100000"/>
              </a:lnSpc>
            </a:pPr>
            <a:r>
              <a:rPr lang="en-US" sz="860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2201040" y="17720640"/>
            <a:ext cx="8114040" cy="567000"/>
          </a:xfrm>
          <a:custGeom>
            <a:avLst/>
            <a:gdLst/>
            <a:ahLst/>
            <a:rect l="0" t="0" r="r" b="b"/>
            <a:pathLst>
              <a:path w="10819104" h="756669">
                <a:moveTo>
                  <a:pt x="488173" y="0"/>
                </a:moveTo>
                <a:lnTo>
                  <a:pt x="10819103" y="0"/>
                </a:lnTo>
                <a:lnTo>
                  <a:pt x="10819103" y="756668"/>
                </a:lnTo>
                <a:lnTo>
                  <a:pt x="0" y="756668"/>
                </a:lnTo>
              </a:path>
            </a:pathLst>
          </a:cu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20" descr=""/>
          <p:cNvPicPr/>
          <p:nvPr/>
        </p:nvPicPr>
        <p:blipFill>
          <a:blip r:embed="rId2"/>
          <a:stretch/>
        </p:blipFill>
        <p:spPr>
          <a:xfrm>
            <a:off x="274320" y="53280"/>
            <a:ext cx="1242360" cy="1279800"/>
          </a:xfrm>
          <a:prstGeom prst="rect">
            <a:avLst/>
          </a:prstGeom>
          <a:ln>
            <a:noFill/>
          </a:ln>
        </p:spPr>
      </p:pic>
      <p:sp>
        <p:nvSpPr>
          <p:cNvPr id="5" name="CustomShape 5"/>
          <p:cNvSpPr/>
          <p:nvPr/>
        </p:nvSpPr>
        <p:spPr>
          <a:xfrm>
            <a:off x="2400480" y="18057240"/>
            <a:ext cx="793476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SD XXX_XXX • month year • SSC Pacific, San Diego, CA 92152-5001 • Approved for public release; distribution  is unlimited.</a:t>
            </a:r>
            <a:endParaRPr/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514080" y="729360"/>
            <a:ext cx="9257760" cy="3053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3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514080" y="4279320"/>
            <a:ext cx="9257760" cy="106063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568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425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57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57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864360" y="10149840"/>
            <a:ext cx="8736840" cy="20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3200" strike="noStrike">
                <a:solidFill>
                  <a:srgbClr val="000000"/>
                </a:solidFill>
                <a:latin typeface="Arial Narrow"/>
                <a:ea typeface="ＭＳ Ｐゴシック"/>
              </a:rPr>
              <a:t>Random Radial Growth Model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3200" strike="noStrike">
                <a:solidFill>
                  <a:srgbClr val="000000"/>
                </a:solidFill>
                <a:latin typeface="Arial Narrow"/>
                <a:ea typeface="ＭＳ Ｐゴシック"/>
              </a:rPr>
              <a:t>Modeling forest growth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3200" strike="noStrike">
                <a:solidFill>
                  <a:srgbClr val="000000"/>
                </a:solidFill>
                <a:latin typeface="Arial Narrow"/>
                <a:ea typeface="ＭＳ Ｐゴシック"/>
              </a:rPr>
              <a:t>Single realization, 3 realizations, 100 realizations</a:t>
            </a:r>
            <a:endParaRPr/>
          </a:p>
        </p:txBody>
      </p:sp>
      <p:pic>
        <p:nvPicPr>
          <p:cNvPr id="48" name="Picture 24" descr=""/>
          <p:cNvPicPr/>
          <p:nvPr/>
        </p:nvPicPr>
        <p:blipFill>
          <a:blip r:embed="rId1"/>
          <a:stretch/>
        </p:blipFill>
        <p:spPr>
          <a:xfrm>
            <a:off x="1175040" y="12349440"/>
            <a:ext cx="8412120" cy="365400"/>
          </a:xfrm>
          <a:prstGeom prst="rect">
            <a:avLst/>
          </a:prstGeom>
          <a:ln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3772080" y="253440"/>
            <a:ext cx="6177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0000"/>
                </a:solidFill>
                <a:latin typeface="Calibri"/>
              </a:rPr>
              <a:t>LAISIC</a:t>
            </a:r>
            <a:endParaRPr/>
          </a:p>
        </p:txBody>
      </p:sp>
      <p:sp>
        <p:nvSpPr>
          <p:cNvPr id="50" name="CustomShape 3"/>
          <p:cNvSpPr/>
          <p:nvPr/>
        </p:nvSpPr>
        <p:spPr>
          <a:xfrm>
            <a:off x="1305360" y="2177280"/>
            <a:ext cx="8412120" cy="3654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" name="Picture 6" descr=""/>
          <p:cNvPicPr/>
          <p:nvPr/>
        </p:nvPicPr>
        <p:blipFill>
          <a:blip r:embed="rId2"/>
          <a:stretch/>
        </p:blipFill>
        <p:spPr>
          <a:xfrm>
            <a:off x="1272240" y="6797160"/>
            <a:ext cx="8412120" cy="365400"/>
          </a:xfrm>
          <a:prstGeom prst="rect">
            <a:avLst/>
          </a:prstGeom>
          <a:ln w="9360"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1047240" y="15424560"/>
            <a:ext cx="8736840" cy="20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3200" strike="noStrike">
                <a:solidFill>
                  <a:srgbClr val="000000"/>
                </a:solidFill>
                <a:latin typeface="Arial Narrow"/>
                <a:ea typeface="ＭＳ Ｐゴシック"/>
              </a:rPr>
              <a:t>Developed map application for AIS data. Populated Leaflet map from MySQLdb and data analysis in Python.</a:t>
            </a:r>
            <a:endParaRPr/>
          </a:p>
        </p:txBody>
      </p:sp>
      <p:sp>
        <p:nvSpPr>
          <p:cNvPr id="53" name="CustomShape 5"/>
          <p:cNvSpPr/>
          <p:nvPr/>
        </p:nvSpPr>
        <p:spPr>
          <a:xfrm>
            <a:off x="3772080" y="1244160"/>
            <a:ext cx="61772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trike="noStrike">
                <a:solidFill>
                  <a:srgbClr val="000000"/>
                </a:solidFill>
                <a:latin typeface="Calibri"/>
              </a:rPr>
              <a:t>Aaron Hager, NREIP</a:t>
            </a:r>
            <a:endParaRPr/>
          </a:p>
        </p:txBody>
      </p:sp>
      <p:pic>
        <p:nvPicPr>
          <p:cNvPr id="54" name="" descr=""/>
          <p:cNvPicPr/>
          <p:nvPr/>
        </p:nvPicPr>
        <p:blipFill>
          <a:blip r:embed="rId3"/>
          <a:srcRect l="18664" t="6101" r="22662" b="8343"/>
          <a:stretch/>
        </p:blipFill>
        <p:spPr>
          <a:xfrm>
            <a:off x="5669280" y="13011840"/>
            <a:ext cx="3200400" cy="198432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4"/>
          <a:srcRect l="21563" t="22250" r="32209" b="13059"/>
          <a:stretch/>
        </p:blipFill>
        <p:spPr>
          <a:xfrm>
            <a:off x="1645920" y="12984480"/>
            <a:ext cx="3200400" cy="199332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5"/>
          <a:srcRect l="17158" t="20544" r="14779" b="25356"/>
          <a:stretch/>
        </p:blipFill>
        <p:spPr>
          <a:xfrm>
            <a:off x="3931920" y="7406640"/>
            <a:ext cx="2743200" cy="274320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6"/>
          <a:srcRect l="19602" t="23185" r="16662" b="13079"/>
          <a:stretch/>
        </p:blipFill>
        <p:spPr>
          <a:xfrm>
            <a:off x="457200" y="7498080"/>
            <a:ext cx="2743200" cy="274320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7"/>
          <a:srcRect l="21558" t="19924" r="17981" b="17981"/>
          <a:stretch/>
        </p:blipFill>
        <p:spPr>
          <a:xfrm>
            <a:off x="7132320" y="7406640"/>
            <a:ext cx="2743200" cy="274320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8"/>
          <a:srcRect l="23637" t="16340" r="18473" b="16655"/>
          <a:stretch/>
        </p:blipFill>
        <p:spPr>
          <a:xfrm>
            <a:off x="548640" y="2834640"/>
            <a:ext cx="3840480" cy="3355920"/>
          </a:xfrm>
          <a:prstGeom prst="rect">
            <a:avLst/>
          </a:prstGeom>
          <a:ln>
            <a:noFill/>
          </a:ln>
        </p:spPr>
      </p:pic>
      <p:sp>
        <p:nvSpPr>
          <p:cNvPr id="60" name="CustomShape 6"/>
          <p:cNvSpPr/>
          <p:nvPr/>
        </p:nvSpPr>
        <p:spPr>
          <a:xfrm>
            <a:off x="4668480" y="3537720"/>
            <a:ext cx="5185440" cy="20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3200" strike="noStrike">
                <a:solidFill>
                  <a:srgbClr val="000000"/>
                </a:solidFill>
                <a:latin typeface="Arial Narrow"/>
                <a:ea typeface="ＭＳ Ｐゴシック"/>
              </a:rPr>
              <a:t>2D random walk on {N, S, E, W}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3200" strike="noStrike">
                <a:solidFill>
                  <a:srgbClr val="000000"/>
                </a:solidFill>
                <a:latin typeface="Arial Narrow"/>
                <a:ea typeface="ＭＳ Ｐゴシック"/>
              </a:rPr>
              <a:t>Two walkers, 10000 steps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3200" strike="noStrike">
                <a:solidFill>
                  <a:srgbClr val="000000"/>
                </a:solidFill>
                <a:latin typeface="Arial Narrow"/>
                <a:ea typeface="ＭＳ Ｐゴシック"/>
              </a:rPr>
              <a:t>Used Python/Numpy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Application>LibreOffice/4.4.3.2$Linux_X86_64 LibreOffice_project/40m0$Build-2</Application>
  <Paragraphs>17</Paragraphs>
  <Company>NMCI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2015-03-16T21:41:34Z</dcterms:created>
  <dc:creator>norman.tancioco</dc:creator>
  <dc:language>en-US</dc:language>
  <cp:lastModifiedBy>Aaron </cp:lastModifiedBy>
  <dcterms:modified xsi:type="dcterms:W3CDTF">2015-07-17T15:10:41Z</dcterms:modified>
  <cp:revision>62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NMCI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