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5.png" ContentType="image/png"/>
  <Override PartName="/ppt/media/image4.jpeg" ContentType="image/jpe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7/31/15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C73620F-FF73-4004-A428-409AC74AD75D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0"/>
            <a:ext cx="9143640" cy="990360"/>
          </a:xfrm>
          <a:prstGeom prst="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16200000"/>
          </a:gra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TextShape 2"/>
          <p:cNvSpPr txBox="1"/>
          <p:nvPr/>
        </p:nvSpPr>
        <p:spPr>
          <a:xfrm>
            <a:off x="1694160" y="76320"/>
            <a:ext cx="6001560" cy="837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ff0000"/>
                </a:solidFill>
                <a:latin typeface="Calibri"/>
              </a:rPr>
              <a:t>LAISIC</a:t>
            </a:r>
            <a:endParaRPr/>
          </a:p>
        </p:txBody>
      </p:sp>
      <p:sp>
        <p:nvSpPr>
          <p:cNvPr id="39" name="Line 3"/>
          <p:cNvSpPr/>
          <p:nvPr/>
        </p:nvSpPr>
        <p:spPr>
          <a:xfrm>
            <a:off x="4572000" y="990360"/>
            <a:ext cx="0" cy="243864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</p:sp>
      <p:sp>
        <p:nvSpPr>
          <p:cNvPr id="40" name="Line 4"/>
          <p:cNvSpPr/>
          <p:nvPr/>
        </p:nvSpPr>
        <p:spPr>
          <a:xfrm>
            <a:off x="380880" y="3429000"/>
            <a:ext cx="8381880" cy="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</p:sp>
      <p:sp>
        <p:nvSpPr>
          <p:cNvPr id="41" name="Line 5"/>
          <p:cNvSpPr/>
          <p:nvPr/>
        </p:nvSpPr>
        <p:spPr>
          <a:xfrm>
            <a:off x="4572000" y="3429000"/>
            <a:ext cx="0" cy="320040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</p:sp>
      <p:sp>
        <p:nvSpPr>
          <p:cNvPr id="42" name="CustomShape 6"/>
          <p:cNvSpPr/>
          <p:nvPr/>
        </p:nvSpPr>
        <p:spPr>
          <a:xfrm>
            <a:off x="200520" y="3048120"/>
            <a:ext cx="36482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trike="noStrike">
                <a:solidFill>
                  <a:srgbClr val="000000"/>
                </a:solidFill>
                <a:latin typeface="Calibri"/>
              </a:rPr>
              <a:t>Project Dates:</a:t>
            </a:r>
            <a:r>
              <a:rPr lang="en-US" sz="1400" strike="noStrike">
                <a:solidFill>
                  <a:srgbClr val="000000"/>
                </a:solidFill>
                <a:latin typeface="Calibri"/>
              </a:rPr>
              <a:t> JUN</a:t>
            </a:r>
            <a:r>
              <a:rPr lang="en-US" sz="1400" strike="noStrike">
                <a:solidFill>
                  <a:srgbClr val="ff0000"/>
                </a:solidFill>
                <a:latin typeface="Calibri"/>
              </a:rPr>
              <a:t> 01 – AUG 06 </a:t>
            </a:r>
            <a:r>
              <a:rPr lang="en-US" sz="1400" strike="noStrike">
                <a:solidFill>
                  <a:srgbClr val="000000"/>
                </a:solidFill>
                <a:latin typeface="Calibri"/>
              </a:rPr>
              <a:t>2015</a:t>
            </a:r>
            <a:endParaRPr/>
          </a:p>
        </p:txBody>
      </p:sp>
      <p:sp>
        <p:nvSpPr>
          <p:cNvPr id="43" name="CustomShape 7"/>
          <p:cNvSpPr/>
          <p:nvPr/>
        </p:nvSpPr>
        <p:spPr>
          <a:xfrm>
            <a:off x="274320" y="3507480"/>
            <a:ext cx="4190760" cy="2007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trike="noStrike">
                <a:solidFill>
                  <a:srgbClr val="000000"/>
                </a:solidFill>
                <a:latin typeface="Calibri"/>
              </a:rPr>
              <a:t>Project Objective and Research Approach: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b="1" lang="en-US" sz="1400" strike="noStrike">
                <a:solidFill>
                  <a:srgbClr val="000000"/>
                </a:solidFill>
                <a:latin typeface="Calibri"/>
              </a:rPr>
              <a:t>Develop a web based mapping application to display Automated Identification System (AIS) data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b="1" lang="en-US" sz="1400" strike="noStrike">
                <a:solidFill>
                  <a:srgbClr val="000000"/>
                </a:solidFill>
                <a:latin typeface="Calibri"/>
              </a:rPr>
              <a:t>Develop an API to access the AIS data from database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b="1" lang="en-US" sz="1400" strike="noStrike">
                <a:solidFill>
                  <a:srgbClr val="000000"/>
                </a:solidFill>
                <a:latin typeface="Calibri"/>
              </a:rPr>
              <a:t>Investigate methods to minimize data foot print on the map</a:t>
            </a:r>
            <a:endParaRPr/>
          </a:p>
        </p:txBody>
      </p:sp>
      <p:sp>
        <p:nvSpPr>
          <p:cNvPr id="44" name="CustomShape 8"/>
          <p:cNvSpPr/>
          <p:nvPr/>
        </p:nvSpPr>
        <p:spPr>
          <a:xfrm>
            <a:off x="4572000" y="3502080"/>
            <a:ext cx="4502880" cy="2433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trike="noStrike">
                <a:solidFill>
                  <a:srgbClr val="000000"/>
                </a:solidFill>
                <a:latin typeface="Calibri"/>
              </a:rPr>
              <a:t>Results / Accomplishments / Next Steps: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b="1" lang="en-US" sz="1400" strike="noStrike">
                <a:solidFill>
                  <a:srgbClr val="000000"/>
                </a:solidFill>
                <a:latin typeface="Calibri"/>
              </a:rPr>
              <a:t>Built a mapping application based on Leaflet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b="1" lang="en-US" sz="1400" strike="noStrike">
                <a:solidFill>
                  <a:srgbClr val="000000"/>
                </a:solidFill>
                <a:latin typeface="Calibri"/>
              </a:rPr>
              <a:t>Created an application to ingest AIS data into MySQL database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b="1" lang="en-US" sz="1400" strike="noStrike">
                <a:solidFill>
                  <a:srgbClr val="000000"/>
                </a:solidFill>
                <a:latin typeface="Calibri"/>
              </a:rPr>
              <a:t>Created a Python application to </a:t>
            </a:r>
            <a:r>
              <a:rPr b="1" lang="en-US" sz="1400" strike="noStrike">
                <a:solidFill>
                  <a:srgbClr val="000000"/>
                </a:solidFill>
                <a:latin typeface="Calibri"/>
              </a:rPr>
              <a:t>provide a web based API to display AIS data based on a user query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b="1" lang="en-US" sz="1400" strike="noStrike">
                <a:solidFill>
                  <a:srgbClr val="000000"/>
                </a:solidFill>
                <a:latin typeface="Calibri"/>
              </a:rPr>
              <a:t>Next: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b="1" lang="en-US" sz="1400" strike="noStrike">
                <a:solidFill>
                  <a:srgbClr val="000000"/>
                </a:solidFill>
                <a:latin typeface="Calibri"/>
              </a:rPr>
              <a:t>Test and incorporate into ex</a:t>
            </a:r>
            <a:r>
              <a:rPr b="1" lang="en-US" sz="1400" strike="noStrike">
                <a:solidFill>
                  <a:srgbClr val="000000"/>
                </a:solidFill>
                <a:latin typeface="Calibri"/>
              </a:rPr>
              <a:t>isting LAISICAnalyzer code.</a:t>
            </a:r>
            <a:endParaRPr/>
          </a:p>
        </p:txBody>
      </p:sp>
      <p:pic>
        <p:nvPicPr>
          <p:cNvPr id="45" name="Picture 19" descr=""/>
          <p:cNvPicPr/>
          <p:nvPr/>
        </p:nvPicPr>
        <p:blipFill>
          <a:blip r:embed="rId1"/>
          <a:stretch/>
        </p:blipFill>
        <p:spPr>
          <a:xfrm>
            <a:off x="59400" y="152280"/>
            <a:ext cx="1616400" cy="736920"/>
          </a:xfrm>
          <a:prstGeom prst="rect">
            <a:avLst/>
          </a:prstGeom>
          <a:ln>
            <a:noFill/>
          </a:ln>
        </p:spPr>
      </p:pic>
      <p:pic>
        <p:nvPicPr>
          <p:cNvPr id="46" name="Picture 1" descr=""/>
          <p:cNvPicPr/>
          <p:nvPr/>
        </p:nvPicPr>
        <p:blipFill>
          <a:blip r:embed="rId2"/>
          <a:stretch/>
        </p:blipFill>
        <p:spPr>
          <a:xfrm>
            <a:off x="7696080" y="76320"/>
            <a:ext cx="844200" cy="837720"/>
          </a:xfrm>
          <a:prstGeom prst="rect">
            <a:avLst/>
          </a:prstGeom>
          <a:ln w="9360">
            <a:noFill/>
          </a:ln>
        </p:spPr>
      </p:pic>
      <p:sp>
        <p:nvSpPr>
          <p:cNvPr id="47" name="CustomShape 9"/>
          <p:cNvSpPr/>
          <p:nvPr/>
        </p:nvSpPr>
        <p:spPr>
          <a:xfrm>
            <a:off x="0" y="6477120"/>
            <a:ext cx="9143640" cy="38052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trike="noStrike">
                <a:solidFill>
                  <a:srgbClr val="ffffff"/>
                </a:solidFill>
                <a:latin typeface="Calibri"/>
              </a:rPr>
              <a:t>DISTRIBUTION STATEMENT A.</a:t>
            </a:r>
            <a:r>
              <a:rPr lang="en-US" sz="2000" strike="noStrike">
                <a:solidFill>
                  <a:srgbClr val="ffffff"/>
                </a:solidFill>
                <a:latin typeface="Calibri"/>
              </a:rPr>
              <a:t> Approved for public release; distribution is unlimited. </a:t>
            </a:r>
            <a:endParaRPr/>
          </a:p>
        </p:txBody>
      </p:sp>
      <p:sp>
        <p:nvSpPr>
          <p:cNvPr id="48" name="CustomShape 10"/>
          <p:cNvSpPr/>
          <p:nvPr/>
        </p:nvSpPr>
        <p:spPr>
          <a:xfrm>
            <a:off x="4347720" y="1295280"/>
            <a:ext cx="5023080" cy="200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trike="noStrike">
                <a:solidFill>
                  <a:srgbClr val="000000"/>
                </a:solidFill>
                <a:latin typeface="Calibri"/>
              </a:rPr>
              <a:t>Intern: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Naval Research Enterprise Internship Program (NREIP)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ff0000"/>
                </a:solidFill>
                <a:latin typeface="Calibri"/>
              </a:rPr>
              <a:t>University of Wisconsin-Madison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400" strike="noStrike">
                <a:solidFill>
                  <a:srgbClr val="000000"/>
                </a:solidFill>
                <a:latin typeface="Calibri"/>
              </a:rPr>
              <a:t>Organization: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SSC Pacific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400" strike="noStrike">
                <a:solidFill>
                  <a:srgbClr val="000000"/>
                </a:solidFill>
                <a:latin typeface="Calibri"/>
              </a:rPr>
              <a:t>Lab Coordinator: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kathleen.gately@navy.mil</a:t>
            </a:r>
            <a:endParaRPr/>
          </a:p>
        </p:txBody>
      </p:sp>
      <p:pic>
        <p:nvPicPr>
          <p:cNvPr id="49" name="" descr=""/>
          <p:cNvPicPr/>
          <p:nvPr/>
        </p:nvPicPr>
        <p:blipFill>
          <a:blip r:embed="rId3"/>
          <a:stretch/>
        </p:blipFill>
        <p:spPr>
          <a:xfrm>
            <a:off x="59040" y="1097280"/>
            <a:ext cx="4421520" cy="187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Application>LibreOffice/4.4.3.2$Linux_X86_64 LibreOffice_project/40m0$Build-2</Application>
  <Paragraphs>14</Paragraphs>
  <Company>NMCI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2014-02-10T15:32:01Z</dcterms:created>
  <dc:creator>Corpuz, Shirley R CTR ONRA, 03R</dc:creator>
  <dc:language>en-US</dc:language>
  <cp:lastModifiedBy>Aaron </cp:lastModifiedBy>
  <cp:lastPrinted>2014-02-11T17:07:28Z</cp:lastPrinted>
  <dcterms:modified xsi:type="dcterms:W3CDTF">2015-07-31T08:55:09Z</dcterms:modified>
  <cp:revision>181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NMCI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