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9" name="Shape 9"/>
          <p:cNvSpPr txBox="1"/>
          <p:nvPr>
            <p:ph idx="1" type="subTitle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x="457200" y="1200150"/>
            <a:ext cx="3994525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2" type="body"/>
          </p:nvPr>
        </p:nvSpPr>
        <p:spPr>
          <a:xfrm>
            <a:off x="4692273" y="1200150"/>
            <a:ext cx="3994525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idx="1" type="body"/>
          </p:nvPr>
        </p:nvSpPr>
        <p:spPr>
          <a:xfrm>
            <a:off x="457200" y="4406309"/>
            <a:ext cx="8229600" cy="51952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網頁遊戲實作 - 視覺特效</a:t>
            </a:r>
          </a:p>
        </p:txBody>
      </p:sp>
      <p:sp>
        <p:nvSpPr>
          <p:cNvPr id="24" name="Shape 24"/>
          <p:cNvSpPr txBox="1"/>
          <p:nvPr>
            <p:ph idx="1" type="subTitle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特效製作基礎</a:t>
            </a:r>
          </a:p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繪圖系統：canvas 的使用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排程函式：setTimeout、setInterval 的使用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物件的使用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特效製作概念</a:t>
            </a:r>
          </a:p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以基本的素材為底，進行快速的變化：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數量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移動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旋轉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透明</a:t>
            </a:r>
          </a:p>
          <a:p>
            <a:pPr indent="-228600" lvl="1" marL="914400" rtl="0" algn="just">
              <a:spcBef>
                <a:spcPts val="0"/>
              </a:spcBef>
            </a:pPr>
            <a:r>
              <a:rPr lang="en"/>
              <a:t>尺寸</a:t>
            </a:r>
          </a:p>
          <a:p>
            <a:pPr indent="-228600" lvl="1" marL="914400" algn="just">
              <a:spcBef>
                <a:spcPts val="0"/>
              </a:spcBef>
            </a:pPr>
            <a:r>
              <a:rPr lang="en"/>
              <a:t>其他變形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爆炸特效</a:t>
            </a:r>
          </a:p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爆炸素材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快速擴大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逐漸消失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更簡要又不失效果的做法：閃現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煙霧特效</a:t>
            </a:r>
          </a:p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煙霧素材</a:t>
            </a:r>
          </a:p>
          <a:p>
            <a:pPr indent="0" lvl="0" marL="457200" rtl="0" algn="just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1" marL="914400" rtl="0" algn="just">
              <a:spcBef>
                <a:spcPts val="0"/>
              </a:spcBef>
            </a:pPr>
            <a:r>
              <a:rPr lang="en"/>
              <a:t>相當的數量聚集</a:t>
            </a:r>
          </a:p>
          <a:p>
            <a:pPr indent="-228600" lvl="1" marL="914400" rtl="0" algn="just">
              <a:spcBef>
                <a:spcPts val="0"/>
              </a:spcBef>
            </a:pPr>
            <a:r>
              <a:rPr lang="en"/>
              <a:t>往上移動，往左右散開</a:t>
            </a:r>
          </a:p>
          <a:p>
            <a:pPr indent="-228600" lvl="1" marL="914400" rtl="0" algn="just">
              <a:spcBef>
                <a:spcPts val="0"/>
              </a:spcBef>
            </a:pPr>
            <a:r>
              <a:rPr lang="en"/>
              <a:t>逐漸擴展，消失</a:t>
            </a:r>
          </a:p>
          <a:p>
            <a:pPr indent="-228600" lvl="1" marL="914400" algn="just">
              <a:spcBef>
                <a:spcPts val="0"/>
              </a:spcBef>
            </a:pPr>
            <a:r>
              <a:rPr lang="en"/>
              <a:t>適當的顯示混亂，以模仿自然環境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