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developers.goo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api-client-library/javascrip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s.google.com/api-client-library/javascript/reference/referencedocs#gapiauthauthoriz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Drive 授權程序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Drive API 應用程式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進入 Google 開發者管理介面</a:t>
            </a:r>
            <a:br>
              <a:rPr lang="en"/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https://console.developers.google.com/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建立新的專案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在專案中啟動 Google Drive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取得 OAuth 2.0 授權資訊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設定應用程式的名稱和支援郵件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常見授權程序</a:t>
            </a:r>
          </a:p>
        </p:txBody>
      </p:sp>
      <p:sp>
        <p:nvSpPr>
          <p:cNvPr id="36" name="Shape 36"/>
          <p:cNvSpPr/>
          <p:nvPr/>
        </p:nvSpPr>
        <p:spPr>
          <a:xfrm>
            <a:off x="919600" y="2331150"/>
            <a:ext cx="930299" cy="857400"/>
          </a:xfrm>
          <a:prstGeom prst="smileyFace">
            <a:avLst>
              <a:gd fmla="val 4653" name="adj"/>
            </a:avLst>
          </a:prstGeom>
          <a:solidFill>
            <a:srgbClr val="CFE2F3"/>
          </a:solidFill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52537" y="2086200"/>
            <a:ext cx="1678799" cy="1347299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我們的網站</a:t>
            </a:r>
          </a:p>
        </p:txBody>
      </p:sp>
      <p:cxnSp>
        <p:nvCxnSpPr>
          <p:cNvPr id="38" name="Shape 38"/>
          <p:cNvCxnSpPr>
            <a:stCxn id="36" idx="6"/>
            <a:endCxn id="37" idx="1"/>
          </p:cNvCxnSpPr>
          <p:nvPr/>
        </p:nvCxnSpPr>
        <p:spPr>
          <a:xfrm>
            <a:off x="1849899" y="2759850"/>
            <a:ext cx="50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" name="Shape 39"/>
          <p:cNvSpPr txBox="1"/>
          <p:nvPr/>
        </p:nvSpPr>
        <p:spPr>
          <a:xfrm>
            <a:off x="1817862" y="2353850"/>
            <a:ext cx="566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200"/>
              <a:t>進入</a:t>
            </a:r>
          </a:p>
        </p:txBody>
      </p:sp>
      <p:sp>
        <p:nvSpPr>
          <p:cNvPr id="40" name="Shape 40"/>
          <p:cNvSpPr/>
          <p:nvPr/>
        </p:nvSpPr>
        <p:spPr>
          <a:xfrm>
            <a:off x="4533975" y="2294700"/>
            <a:ext cx="1550399" cy="930299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用戶是否已經授權</a:t>
            </a:r>
          </a:p>
        </p:txBody>
      </p:sp>
      <p:cxnSp>
        <p:nvCxnSpPr>
          <p:cNvPr id="41" name="Shape 41"/>
          <p:cNvCxnSpPr>
            <a:stCxn id="37" idx="3"/>
            <a:endCxn id="40" idx="2"/>
          </p:cNvCxnSpPr>
          <p:nvPr/>
        </p:nvCxnSpPr>
        <p:spPr>
          <a:xfrm>
            <a:off x="4031337" y="2759849"/>
            <a:ext cx="50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" name="Shape 42"/>
          <p:cNvCxnSpPr>
            <a:stCxn id="40" idx="7"/>
            <a:endCxn id="43" idx="2"/>
          </p:cNvCxnSpPr>
          <p:nvPr/>
        </p:nvCxnSpPr>
        <p:spPr>
          <a:xfrm flipH="1" rot="10800000">
            <a:off x="5857324" y="1888839"/>
            <a:ext cx="668400" cy="54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" name="Shape 44"/>
          <p:cNvCxnSpPr>
            <a:stCxn id="40" idx="5"/>
            <a:endCxn id="45" idx="2"/>
          </p:cNvCxnSpPr>
          <p:nvPr/>
        </p:nvCxnSpPr>
        <p:spPr>
          <a:xfrm>
            <a:off x="5857324" y="3088760"/>
            <a:ext cx="668400" cy="52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" name="Shape 43"/>
          <p:cNvSpPr/>
          <p:nvPr/>
        </p:nvSpPr>
        <p:spPr>
          <a:xfrm>
            <a:off x="6525625" y="1423550"/>
            <a:ext cx="1550399" cy="930299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開始進行授權後的功能</a:t>
            </a:r>
          </a:p>
        </p:txBody>
      </p:sp>
      <p:sp>
        <p:nvSpPr>
          <p:cNvPr id="45" name="Shape 45"/>
          <p:cNvSpPr/>
          <p:nvPr/>
        </p:nvSpPr>
        <p:spPr>
          <a:xfrm>
            <a:off x="6525625" y="3145775"/>
            <a:ext cx="1550399" cy="930299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引導用戶進行授權程序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999312" y="2353850"/>
            <a:ext cx="566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偵測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766387" y="1852812"/>
            <a:ext cx="566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是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5766387" y="3224987"/>
            <a:ext cx="566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否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用戶授權：引入函式庫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引入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APIs Javascript Library</a:t>
            </a:r>
            <a:r>
              <a:rPr lang="en"/>
              <a:t>。</a:t>
            </a:r>
            <a:br>
              <a:rPr lang="en"/>
            </a:br>
            <a:br>
              <a:rPr lang="en"/>
            </a:br>
            <a:r>
              <a:rPr lang="en" sz="1800">
                <a:solidFill>
                  <a:srgbClr val="000000"/>
                </a:solidFill>
              </a:rPr>
              <a:t>&lt;script type=”text/javascript” src=”</a:t>
            </a:r>
            <a:r>
              <a:rPr lang="en" sz="1800">
                <a:solidFill>
                  <a:srgbClr val="CC0000"/>
                </a:solidFill>
              </a:rPr>
              <a:t>https://apis.google.com/js/client.js?onload=</a:t>
            </a:r>
            <a:r>
              <a:rPr lang="en" sz="1800">
                <a:solidFill>
                  <a:srgbClr val="BF9000"/>
                </a:solidFill>
              </a:rPr>
              <a:t>callback</a:t>
            </a:r>
            <a:r>
              <a:rPr lang="en" sz="1800">
                <a:solidFill>
                  <a:srgbClr val="000000"/>
                </a:solidFill>
              </a:rPr>
              <a:t>”&gt;&lt;/script&gt;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999999"/>
                </a:solidFill>
              </a:rPr>
              <a:t>其中 callback 為自訂回呼函式的名稱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此函式庫是 Google APIs 的基礎函式庫，還可用來載入其他不同分類的 API。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用戶授權：偵測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呼叫 </a:t>
            </a:r>
            <a:r>
              <a:rPr lang="en">
                <a:solidFill>
                  <a:srgbClr val="FF00FF"/>
                </a:solidFill>
              </a:rPr>
              <a:t>gapi.auth.authorize</a:t>
            </a:r>
            <a:r>
              <a:rPr lang="en">
                <a:solidFill>
                  <a:srgbClr val="000000"/>
                </a:solidFill>
              </a:rPr>
              <a:t> 函式。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 sz="2400">
                <a:solidFill>
                  <a:srgbClr val="FF00FF"/>
                </a:solidFill>
              </a:rPr>
              <a:t>gapi.auth.authorize</a:t>
            </a:r>
            <a:r>
              <a:rPr lang="en" sz="2400"/>
              <a:t>({"client_id":</a:t>
            </a:r>
            <a:r>
              <a:rPr lang="en" sz="2400">
                <a:solidFill>
                  <a:srgbClr val="CC0000"/>
                </a:solidFill>
              </a:rPr>
              <a:t>OAuth ID</a:t>
            </a:r>
            <a:r>
              <a:rPr lang="en" sz="2400"/>
              <a:t>, 'scope':</a:t>
            </a:r>
            <a:r>
              <a:rPr lang="en" sz="2400">
                <a:solidFill>
                  <a:srgbClr val="1155CC"/>
                </a:solidFill>
              </a:rPr>
              <a:t>授權範圍</a:t>
            </a:r>
            <a:r>
              <a:rPr lang="en" sz="2400"/>
              <a:t>, 'immediate':</a:t>
            </a:r>
            <a:r>
              <a:rPr lang="en" sz="2400">
                <a:solidFill>
                  <a:srgbClr val="BF9000"/>
                </a:solidFill>
              </a:rPr>
              <a:t>是否在背景執行</a:t>
            </a:r>
            <a:r>
              <a:rPr lang="en" sz="2400"/>
              <a:t>}, </a:t>
            </a:r>
            <a:r>
              <a:rPr lang="en" sz="2400">
                <a:solidFill>
                  <a:srgbClr val="38761D"/>
                </a:solidFill>
              </a:rPr>
              <a:t>偵測後的處理程式</a:t>
            </a:r>
            <a:r>
              <a:rPr lang="en" sz="2400"/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參考文件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用戶授權：已授權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偵測後發現用戶過去</a:t>
            </a:r>
            <a:r>
              <a:rPr lang="en">
                <a:solidFill>
                  <a:srgbClr val="CC0000"/>
                </a:solidFill>
              </a:rPr>
              <a:t>已經授權</a:t>
            </a:r>
            <a:r>
              <a:rPr lang="en"/>
              <a:t>網站使用雲端硬碟資料。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此時進入主要處理程序。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用戶授權：未授權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偵測後發現用戶尚未授權網站使用雲端硬碟資料。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此時利用介面鼓勵用戶進行授權。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與偵測授權的程式相同，只差在 </a:t>
            </a:r>
            <a:r>
              <a:rPr lang="en">
                <a:solidFill>
                  <a:srgbClr val="CC0000"/>
                </a:solidFill>
              </a:rPr>
              <a:t>immediate 設定為 false</a:t>
            </a:r>
            <a:r>
              <a:rPr lang="en"/>
              <a:t>。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撰寫程式，進行授權流程。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