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57" r:id="rId3"/>
    <p:sldId id="282" r:id="rId4"/>
    <p:sldId id="258" r:id="rId5"/>
    <p:sldId id="281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59" r:id="rId17"/>
    <p:sldId id="270" r:id="rId18"/>
    <p:sldId id="271" r:id="rId19"/>
    <p:sldId id="272" r:id="rId20"/>
    <p:sldId id="273" r:id="rId21"/>
    <p:sldId id="274" r:id="rId22"/>
    <p:sldId id="275" r:id="rId23"/>
    <p:sldId id="279" r:id="rId24"/>
    <p:sldId id="277" r:id="rId25"/>
    <p:sldId id="278" r:id="rId26"/>
    <p:sldId id="280" r:id="rId27"/>
    <p:sldId id="276" r:id="rId2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95"/>
    <p:restoredTop sz="94617"/>
  </p:normalViewPr>
  <p:slideViewPr>
    <p:cSldViewPr snapToGrid="0" snapToObjects="1">
      <p:cViewPr varScale="1">
        <p:scale>
          <a:sx n="133" d="100"/>
          <a:sy n="133" d="100"/>
        </p:scale>
        <p:origin x="15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2533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pmkb.weill.cornell.edu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Beyond Basic SQL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-US" dirty="0" smtClean="0"/>
              <a:t>	Queries, Normalization, and Data Munging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Exercise 3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/>
              <a:t>Order that query by per capita GDP, then lifespan.  </a:t>
            </a:r>
          </a:p>
          <a:p>
            <a:pPr lvl="0">
              <a:spcBef>
                <a:spcPts val="0"/>
              </a:spcBef>
              <a:buNone/>
            </a:pPr>
            <a:r>
              <a:rPr lang="en" sz="2400" dirty="0"/>
              <a:t>(a little hack if you got lazy,   + 0 to strings)</a:t>
            </a:r>
          </a:p>
          <a:p>
            <a:pPr lvl="0">
              <a:spcBef>
                <a:spcPts val="0"/>
              </a:spcBef>
              <a:buNone/>
            </a:pPr>
            <a:r>
              <a:rPr lang="en" sz="2400" dirty="0"/>
              <a:t>How about the other way around?</a:t>
            </a:r>
          </a:p>
          <a:p>
            <a:pPr lvl="0">
              <a:spcBef>
                <a:spcPts val="0"/>
              </a:spcBef>
              <a:buNone/>
            </a:pPr>
            <a:r>
              <a:rPr lang="en" sz="2400" dirty="0"/>
              <a:t>“DESC” to get descending order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Exercise 3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SELECT country, lifeExp_1997 + 0, gdpPercap_1997  + 0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FROM gapminder_all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WHERE continent = 'Americas'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ORDER BY gdpPercap_1997 + 0 DESC, lifeExp_1997 + 0 DESC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Exercise 4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Find the average 1997 GDP per capita and life span for all continents</a:t>
            </a:r>
          </a:p>
          <a:p>
            <a:pPr lvl="0">
              <a:spcBef>
                <a:spcPts val="0"/>
              </a:spcBef>
              <a:buNone/>
            </a:pPr>
            <a:endParaRPr sz="2400"/>
          </a:p>
          <a:p>
            <a:pPr lvl="0">
              <a:spcBef>
                <a:spcPts val="0"/>
              </a:spcBef>
              <a:buNone/>
            </a:pP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Exercise 4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dirty="0"/>
              <a:t>SELECT continent, AVG(lifeExp_1997 + 0) as AVG_LIFE_EXP, AVG(gdpPercap_1997  + 0) AS AVG_GDP_1997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dirty="0"/>
              <a:t>FROM </a:t>
            </a:r>
            <a:r>
              <a:rPr lang="en" sz="2400" dirty="0" err="1"/>
              <a:t>gapminder_all</a:t>
            </a:r>
            <a:endParaRPr lang="en" sz="2400" dirty="0"/>
          </a:p>
          <a:p>
            <a:pPr lvl="0">
              <a:spcBef>
                <a:spcPts val="0"/>
              </a:spcBef>
              <a:buNone/>
            </a:pPr>
            <a:r>
              <a:rPr lang="en" sz="2400" dirty="0"/>
              <a:t>GROUP BY continent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Exercise 5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Only include continents with an averge life expectancy above 70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Exercise 5	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dirty="0"/>
              <a:t>SELECT continent, AVG(lifeExp_1997 + 0) </a:t>
            </a:r>
            <a:r>
              <a:rPr lang="en-US" sz="2400" dirty="0" smtClean="0"/>
              <a:t>AS </a:t>
            </a:r>
            <a:r>
              <a:rPr lang="en" sz="2400" dirty="0" smtClean="0"/>
              <a:t>AVG_LIFE_EXP</a:t>
            </a:r>
            <a:r>
              <a:rPr lang="en" sz="2400" dirty="0"/>
              <a:t>, AVG(gdpPercap_1997  + 0) AS AVG_GDP_1997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dirty="0"/>
              <a:t>FROM </a:t>
            </a:r>
            <a:r>
              <a:rPr lang="en" sz="2400" dirty="0" err="1"/>
              <a:t>gapminder_all</a:t>
            </a:r>
            <a:endParaRPr lang="en" sz="2400" dirty="0"/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dirty="0"/>
              <a:t>GROUP BY continent</a:t>
            </a:r>
          </a:p>
          <a:p>
            <a:pPr lvl="0">
              <a:spcBef>
                <a:spcPts val="0"/>
              </a:spcBef>
              <a:buNone/>
            </a:pPr>
            <a:r>
              <a:rPr lang="en" sz="2400" dirty="0"/>
              <a:t>HAVING AVG_LIFE_EXP &gt; 70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Normalizing a Database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The process of organizing the columns (attributes) and tables (relations) of a relational database to reduce data redundancy and improve data integrity</a:t>
            </a:r>
          </a:p>
          <a:p>
            <a:pPr lvl="0">
              <a:spcBef>
                <a:spcPts val="0"/>
              </a:spcBef>
              <a:buNone/>
            </a:pPr>
            <a:r>
              <a:rPr lang="en" sz="2400" dirty="0"/>
              <a:t>Making it easier to query your data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/>
              <a:t>Reducing ambiguities in your data</a:t>
            </a:r>
          </a:p>
          <a:p>
            <a:pPr lvl="0">
              <a:spcBef>
                <a:spcPts val="0"/>
              </a:spcBef>
              <a:buNone/>
            </a:pP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Normal Forms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Stages of reducing redundancy and improving integrity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Developed by Edgar </a:t>
            </a:r>
            <a:r>
              <a:rPr lang="en" dirty="0" err="1"/>
              <a:t>Codd</a:t>
            </a:r>
            <a:r>
              <a:rPr lang="en" dirty="0"/>
              <a:t> in 1970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A series of normal “forms”, each representing an improvement in the integrity of the data</a:t>
            </a:r>
            <a:r>
              <a:rPr lang="en" dirty="0" smtClean="0"/>
              <a:t>.</a:t>
            </a:r>
            <a:endParaRPr lang="en-US" dirty="0" smtClean="0"/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We will deal with the first three, which are the most common in database analysis and design.</a:t>
            </a:r>
            <a:endParaRPr lang="en" dirty="0"/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Higher </a:t>
            </a:r>
            <a:r>
              <a:rPr lang="en" dirty="0"/>
              <a:t>normal forms can be complex and may reduce efficiency.  However, they will reduce or eliminate ambiguity and redundancy.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Primary and Foreign Key	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A Primary Key is a unique identifier for a row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A foreign key is a reference to a unique identifier in a different table. 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First Normal Form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Definition: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A database achieves </a:t>
            </a:r>
            <a:r>
              <a:rPr lang="en" sz="2400" b="1">
                <a:solidFill>
                  <a:schemeClr val="dk1"/>
                </a:solidFill>
              </a:rPr>
              <a:t>first normal form </a:t>
            </a:r>
            <a:r>
              <a:rPr lang="en" sz="2400">
                <a:solidFill>
                  <a:schemeClr val="dk1"/>
                </a:solidFill>
              </a:rPr>
              <a:t>if and only if the domain of each attribute contains only atomic (indivisible) values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endParaRPr sz="24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What this means: don’t cram more than one thing into a cell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Building a Query</a:t>
            </a:r>
          </a:p>
          <a:p>
            <a:pPr lvl="0">
              <a:spcBef>
                <a:spcPts val="0"/>
              </a:spcBef>
              <a:buNone/>
            </a:pPr>
            <a:endParaRPr sz="3000"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673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SzPct val="100000"/>
              <a:buAutoNum type="arabicPeriod"/>
            </a:pPr>
            <a:r>
              <a:rPr lang="en" sz="3000"/>
              <a:t>Selecting</a:t>
            </a:r>
          </a:p>
          <a:p>
            <a:pPr marL="457200" lvl="0" indent="-419100" rtl="0">
              <a:spcBef>
                <a:spcPts val="0"/>
              </a:spcBef>
              <a:buSzPct val="100000"/>
              <a:buAutoNum type="arabicPeriod"/>
            </a:pPr>
            <a:r>
              <a:rPr lang="en" sz="3000"/>
              <a:t>Filtering</a:t>
            </a:r>
          </a:p>
          <a:p>
            <a:pPr marL="457200" lvl="0" indent="-419100" rtl="0">
              <a:spcBef>
                <a:spcPts val="0"/>
              </a:spcBef>
              <a:buSzPct val="100000"/>
              <a:buAutoNum type="arabicPeriod"/>
            </a:pPr>
            <a:r>
              <a:rPr lang="en" sz="3000"/>
              <a:t>Aggregating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Second Normal Form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Definition: “No non-prime attribute is dependent on any proper subset of any candidate key of the relation”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endParaRPr sz="24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What this means: don’t repeat most of a row of just to change one column value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Third Normal Form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Definition: “Every non-prime attribute of a table is non-transitively dependent on every key of R”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endParaRPr sz="24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What this means: don’t lump everything together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Relationship Types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spcBef>
                <a:spcPts val="0"/>
              </a:spcBef>
              <a:buSzPct val="100000"/>
            </a:pPr>
            <a:r>
              <a:rPr lang="en" sz="2400"/>
              <a:t>One to One</a:t>
            </a:r>
          </a:p>
          <a:p>
            <a:pPr marL="457200" lvl="0" indent="-381000">
              <a:spcBef>
                <a:spcPts val="0"/>
              </a:spcBef>
              <a:buSzPct val="100000"/>
            </a:pPr>
            <a:r>
              <a:rPr lang="en" sz="2400"/>
              <a:t>One to Many</a:t>
            </a:r>
          </a:p>
          <a:p>
            <a:pPr marL="457200" lvl="0" indent="-381000">
              <a:spcBef>
                <a:spcPts val="0"/>
              </a:spcBef>
              <a:buSzPct val="100000"/>
            </a:pPr>
            <a:r>
              <a:rPr lang="en" sz="2400"/>
              <a:t>Many to Many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Hack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Courses, </a:t>
            </a:r>
            <a:r>
              <a:rPr lang="en-US" dirty="0" err="1"/>
              <a:t>TextBooks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FROM </a:t>
            </a:r>
            <a:r>
              <a:rPr lang="en-US" dirty="0" err="1" smtClean="0"/>
              <a:t>not_first_normal_form</a:t>
            </a:r>
            <a:endParaRPr lang="en-US" dirty="0" smtClean="0"/>
          </a:p>
          <a:p>
            <a:r>
              <a:rPr lang="en-US" dirty="0" smtClean="0"/>
              <a:t>WHERE </a:t>
            </a:r>
            <a:r>
              <a:rPr lang="en-US" dirty="0" err="1"/>
              <a:t>TextBooks</a:t>
            </a:r>
            <a:r>
              <a:rPr lang="en-US" dirty="0"/>
              <a:t> LIKE '%UNIX%'</a:t>
            </a:r>
          </a:p>
        </p:txBody>
      </p:sp>
    </p:spTree>
    <p:extLst>
      <p:ext uri="{BB962C8B-B14F-4D97-AF65-F5344CB8AC3E}">
        <p14:creationId xmlns:p14="http://schemas.microsoft.com/office/powerpoint/2010/main" val="16465801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query for normalized database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* from </a:t>
            </a:r>
            <a:r>
              <a:rPr lang="en-US" dirty="0" err="1"/>
              <a:t>student_course</a:t>
            </a:r>
            <a:r>
              <a:rPr lang="en-US" dirty="0"/>
              <a:t> </a:t>
            </a:r>
            <a:r>
              <a:rPr lang="en-US" dirty="0" err="1" smtClean="0"/>
              <a:t>sc</a:t>
            </a:r>
            <a:endParaRPr lang="en-US" dirty="0" smtClean="0"/>
          </a:p>
          <a:p>
            <a:r>
              <a:rPr lang="en-US" dirty="0" smtClean="0"/>
              <a:t>INNER </a:t>
            </a:r>
            <a:r>
              <a:rPr lang="en-US" dirty="0"/>
              <a:t>JOIN students </a:t>
            </a:r>
            <a:r>
              <a:rPr lang="en-US" dirty="0" smtClean="0"/>
              <a:t>s</a:t>
            </a:r>
          </a:p>
          <a:p>
            <a:r>
              <a:rPr lang="en-US" dirty="0" smtClean="0"/>
              <a:t>ON </a:t>
            </a:r>
            <a:r>
              <a:rPr lang="en-US" dirty="0" err="1"/>
              <a:t>sc.student_id</a:t>
            </a:r>
            <a:r>
              <a:rPr lang="en-US" dirty="0"/>
              <a:t> = </a:t>
            </a:r>
            <a:r>
              <a:rPr lang="en-US" dirty="0" err="1" smtClean="0"/>
              <a:t>s.student_id</a:t>
            </a:r>
            <a:endParaRPr lang="en-US" dirty="0" smtClean="0"/>
          </a:p>
          <a:p>
            <a:r>
              <a:rPr lang="en-US" dirty="0" smtClean="0"/>
              <a:t>INNER </a:t>
            </a:r>
            <a:r>
              <a:rPr lang="en-US" dirty="0"/>
              <a:t>JOIN courses </a:t>
            </a:r>
            <a:r>
              <a:rPr lang="en-US" dirty="0" smtClean="0"/>
              <a:t>c</a:t>
            </a:r>
          </a:p>
          <a:p>
            <a:r>
              <a:rPr lang="en-US" dirty="0" smtClean="0"/>
              <a:t>ON </a:t>
            </a:r>
            <a:r>
              <a:rPr lang="en-US" dirty="0" err="1"/>
              <a:t>sc.course_id</a:t>
            </a:r>
            <a:r>
              <a:rPr lang="en-US" dirty="0"/>
              <a:t> = </a:t>
            </a:r>
            <a:r>
              <a:rPr lang="en-US" dirty="0" err="1"/>
              <a:t>c.course_id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4774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With Books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* from </a:t>
            </a:r>
            <a:r>
              <a:rPr lang="en-US" dirty="0" err="1"/>
              <a:t>student_course</a:t>
            </a:r>
            <a:r>
              <a:rPr lang="en-US" dirty="0"/>
              <a:t> </a:t>
            </a:r>
            <a:r>
              <a:rPr lang="en-US" dirty="0" err="1" smtClean="0"/>
              <a:t>sc</a:t>
            </a:r>
            <a:endParaRPr lang="en-US" dirty="0" smtClean="0"/>
          </a:p>
          <a:p>
            <a:r>
              <a:rPr lang="en-US" dirty="0" smtClean="0"/>
              <a:t>INNER </a:t>
            </a:r>
            <a:r>
              <a:rPr lang="en-US" dirty="0"/>
              <a:t>JOIN students </a:t>
            </a:r>
            <a:r>
              <a:rPr lang="en-US" dirty="0" smtClean="0"/>
              <a:t>s ON </a:t>
            </a:r>
            <a:r>
              <a:rPr lang="en-US" dirty="0" err="1"/>
              <a:t>sc.student_id</a:t>
            </a:r>
            <a:r>
              <a:rPr lang="en-US" dirty="0"/>
              <a:t> = </a:t>
            </a:r>
            <a:r>
              <a:rPr lang="en-US" dirty="0" err="1" smtClean="0"/>
              <a:t>s.student_id</a:t>
            </a:r>
            <a:endParaRPr lang="en-US" dirty="0" smtClean="0"/>
          </a:p>
          <a:p>
            <a:r>
              <a:rPr lang="en-US" dirty="0" smtClean="0"/>
              <a:t>INNER </a:t>
            </a:r>
            <a:r>
              <a:rPr lang="en-US" dirty="0"/>
              <a:t>JOIN courses </a:t>
            </a:r>
            <a:r>
              <a:rPr lang="en-US" dirty="0" smtClean="0"/>
              <a:t>c ON </a:t>
            </a:r>
            <a:r>
              <a:rPr lang="en-US" dirty="0" err="1"/>
              <a:t>sc.course_id</a:t>
            </a:r>
            <a:r>
              <a:rPr lang="en-US" dirty="0"/>
              <a:t> = </a:t>
            </a:r>
            <a:r>
              <a:rPr lang="en-US" dirty="0" err="1" smtClean="0"/>
              <a:t>c.course_id</a:t>
            </a:r>
            <a:endParaRPr lang="en-US" dirty="0" smtClean="0"/>
          </a:p>
          <a:p>
            <a:r>
              <a:rPr lang="en-US" dirty="0" smtClean="0"/>
              <a:t>INNER </a:t>
            </a:r>
            <a:r>
              <a:rPr lang="en-US" dirty="0"/>
              <a:t>JOIN </a:t>
            </a:r>
            <a:r>
              <a:rPr lang="en-US" dirty="0" err="1"/>
              <a:t>course_book</a:t>
            </a:r>
            <a:r>
              <a:rPr lang="en-US" dirty="0"/>
              <a:t> </a:t>
            </a:r>
            <a:r>
              <a:rPr lang="en-US" dirty="0" err="1" smtClean="0"/>
              <a:t>cb</a:t>
            </a:r>
            <a:r>
              <a:rPr lang="en-US" dirty="0" smtClean="0"/>
              <a:t> ON </a:t>
            </a:r>
            <a:r>
              <a:rPr lang="en-US" dirty="0" err="1"/>
              <a:t>sc.course_id</a:t>
            </a:r>
            <a:r>
              <a:rPr lang="en-US" dirty="0"/>
              <a:t> = </a:t>
            </a:r>
            <a:r>
              <a:rPr lang="en-US" dirty="0" err="1" smtClean="0"/>
              <a:t>cb.course_id</a:t>
            </a:r>
            <a:endParaRPr lang="en-US" dirty="0" smtClean="0"/>
          </a:p>
          <a:p>
            <a:r>
              <a:rPr lang="en-US" dirty="0" smtClean="0"/>
              <a:t>INNER </a:t>
            </a:r>
            <a:r>
              <a:rPr lang="en-US" dirty="0"/>
              <a:t>JOIN books </a:t>
            </a:r>
            <a:r>
              <a:rPr lang="en-US" dirty="0" smtClean="0"/>
              <a:t>b ON </a:t>
            </a:r>
            <a:r>
              <a:rPr lang="en-US" dirty="0" err="1"/>
              <a:t>b.book_id</a:t>
            </a:r>
            <a:r>
              <a:rPr lang="en-US" dirty="0"/>
              <a:t> = </a:t>
            </a:r>
            <a:r>
              <a:rPr lang="en-US" dirty="0" err="1"/>
              <a:t>cb.book_id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4223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Get Books by Course for Normalized DB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b.book_id</a:t>
            </a:r>
            <a:r>
              <a:rPr lang="en-US" dirty="0"/>
              <a:t>, </a:t>
            </a:r>
            <a:r>
              <a:rPr lang="en-US" dirty="0" err="1"/>
              <a:t>b.Title</a:t>
            </a:r>
            <a:r>
              <a:rPr lang="en-US" dirty="0"/>
              <a:t>, </a:t>
            </a:r>
            <a:r>
              <a:rPr lang="en-US" dirty="0" err="1" smtClean="0"/>
              <a:t>c.Name</a:t>
            </a:r>
            <a:endParaRPr lang="en-US" dirty="0" smtClean="0"/>
          </a:p>
          <a:p>
            <a:r>
              <a:rPr lang="en-US" dirty="0" smtClean="0"/>
              <a:t>FROM </a:t>
            </a:r>
            <a:r>
              <a:rPr lang="en-US" dirty="0" err="1"/>
              <a:t>course_book</a:t>
            </a:r>
            <a:r>
              <a:rPr lang="en-US" dirty="0"/>
              <a:t> </a:t>
            </a:r>
            <a:r>
              <a:rPr lang="en-US" dirty="0" err="1" smtClean="0"/>
              <a:t>cb</a:t>
            </a:r>
            <a:endParaRPr lang="en-US" dirty="0" smtClean="0"/>
          </a:p>
          <a:p>
            <a:r>
              <a:rPr lang="en-US" dirty="0" smtClean="0"/>
              <a:t>INNER </a:t>
            </a:r>
            <a:r>
              <a:rPr lang="en-US" dirty="0"/>
              <a:t>JOIN courses c ON </a:t>
            </a:r>
            <a:r>
              <a:rPr lang="en-US" dirty="0" err="1"/>
              <a:t>c.course_id</a:t>
            </a:r>
            <a:r>
              <a:rPr lang="en-US" dirty="0"/>
              <a:t> = </a:t>
            </a:r>
            <a:r>
              <a:rPr lang="en-US" dirty="0" err="1" smtClean="0"/>
              <a:t>cb.course_id</a:t>
            </a:r>
            <a:endParaRPr lang="en-US" dirty="0" smtClean="0"/>
          </a:p>
          <a:p>
            <a:r>
              <a:rPr lang="en-US" dirty="0" smtClean="0"/>
              <a:t>INNER </a:t>
            </a:r>
            <a:r>
              <a:rPr lang="en-US" dirty="0"/>
              <a:t>JOIN books b ON </a:t>
            </a:r>
            <a:r>
              <a:rPr lang="en-US" dirty="0" err="1"/>
              <a:t>b.book_id</a:t>
            </a:r>
            <a:r>
              <a:rPr lang="en-US" dirty="0"/>
              <a:t> = </a:t>
            </a:r>
            <a:r>
              <a:rPr lang="en-US" dirty="0" err="1" smtClean="0"/>
              <a:t>cb.book_id</a:t>
            </a:r>
            <a:endParaRPr lang="en-US" dirty="0" smtClean="0"/>
          </a:p>
          <a:p>
            <a:r>
              <a:rPr lang="en-US" dirty="0" smtClean="0"/>
              <a:t>WHERE </a:t>
            </a:r>
            <a:r>
              <a:rPr lang="en-US" dirty="0" err="1"/>
              <a:t>b.Title</a:t>
            </a:r>
            <a:r>
              <a:rPr lang="en-US" dirty="0"/>
              <a:t> =  'Basic UNIX'</a:t>
            </a:r>
          </a:p>
        </p:txBody>
      </p:sp>
    </p:spTree>
    <p:extLst>
      <p:ext uri="{BB962C8B-B14F-4D97-AF65-F5344CB8AC3E}">
        <p14:creationId xmlns:p14="http://schemas.microsoft.com/office/powerpoint/2010/main" val="2350022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311700" y="47485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 from Programming and Pizza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u="sng" dirty="0">
                <a:solidFill>
                  <a:srgbClr val="1155CC"/>
                </a:solidFill>
                <a:hlinkClick r:id="rId3"/>
              </a:rPr>
              <a:t>https://pmkb.weill.cornell.edu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dirty="0">
                <a:solidFill>
                  <a:schemeClr val="dk1"/>
                </a:solidFill>
              </a:rPr>
              <a:t>What are the normalizations that haven’t happened on this spreadsheet?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dirty="0">
                <a:solidFill>
                  <a:schemeClr val="dk1"/>
                </a:solidFill>
              </a:rPr>
              <a:t>How does it make it harder to query it using SQL?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dirty="0">
                <a:solidFill>
                  <a:schemeClr val="dk1"/>
                </a:solidFill>
              </a:rPr>
              <a:t>What are our strategies?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ownload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swcarpentry.github.io</a:t>
            </a:r>
            <a:r>
              <a:rPr lang="en-US" dirty="0"/>
              <a:t>/python-novice-</a:t>
            </a:r>
            <a:r>
              <a:rPr lang="en-US" dirty="0" err="1"/>
              <a:t>gapminder</a:t>
            </a:r>
            <a:r>
              <a:rPr lang="en-US" dirty="0"/>
              <a:t>/files/python-novice-</a:t>
            </a:r>
            <a:r>
              <a:rPr lang="en-US" dirty="0" err="1"/>
              <a:t>gapminder</a:t>
            </a:r>
            <a:r>
              <a:rPr lang="en-US" dirty="0"/>
              <a:t>-</a:t>
            </a:r>
            <a:r>
              <a:rPr lang="en-US" dirty="0" err="1"/>
              <a:t>data.zip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20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Building a Query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dirty="0" smtClean="0"/>
              <a:t>Querying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dirty="0"/>
              <a:t>	“SELECT </a:t>
            </a:r>
            <a:r>
              <a:rPr lang="en" i="1" dirty="0" err="1"/>
              <a:t>columname</a:t>
            </a:r>
            <a:r>
              <a:rPr lang="en" dirty="0"/>
              <a:t> FROM </a:t>
            </a:r>
            <a:r>
              <a:rPr lang="en" i="1" dirty="0" err="1"/>
              <a:t>tablename</a:t>
            </a:r>
            <a:r>
              <a:rPr lang="en" dirty="0"/>
              <a:t>” </a:t>
            </a:r>
            <a:endParaRPr lang="en-US" dirty="0" smtClean="0"/>
          </a:p>
          <a:p>
            <a:pPr marL="0" lvl="0" indent="0" rtl="0">
              <a:spcBef>
                <a:spcPts val="0"/>
              </a:spcBef>
              <a:buNone/>
            </a:pPr>
            <a:r>
              <a:rPr lang="en" dirty="0" smtClean="0"/>
              <a:t>Filtering</a:t>
            </a:r>
            <a:endParaRPr lang="en" dirty="0"/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	“WHERE </a:t>
            </a:r>
            <a:r>
              <a:rPr lang="en" i="1" dirty="0" err="1"/>
              <a:t>columname</a:t>
            </a:r>
            <a:r>
              <a:rPr lang="en" dirty="0"/>
              <a:t> = </a:t>
            </a:r>
            <a:r>
              <a:rPr lang="en" i="1" dirty="0" err="1" smtClean="0"/>
              <a:t>filtervalue</a:t>
            </a:r>
            <a:r>
              <a:rPr lang="en" dirty="0" smtClean="0"/>
              <a:t>”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Aggregating</a:t>
            </a:r>
            <a:endParaRPr lang="en" dirty="0"/>
          </a:p>
          <a:p>
            <a:pPr lvl="0">
              <a:spcBef>
                <a:spcPts val="0"/>
              </a:spcBef>
              <a:buNone/>
            </a:pPr>
            <a:r>
              <a:rPr lang="en" dirty="0"/>
              <a:t>	“SELECT SUM(</a:t>
            </a:r>
            <a:r>
              <a:rPr lang="en" i="1" dirty="0" err="1"/>
              <a:t>columname</a:t>
            </a:r>
            <a:r>
              <a:rPr lang="en" dirty="0"/>
              <a:t>) GROUP BY </a:t>
            </a:r>
            <a:r>
              <a:rPr lang="en" i="1" dirty="0" err="1"/>
              <a:t>columname</a:t>
            </a:r>
            <a:r>
              <a:rPr lang="en" dirty="0"/>
              <a:t> HAVING SUM(</a:t>
            </a:r>
            <a:r>
              <a:rPr lang="en" i="1" dirty="0" err="1"/>
              <a:t>columname</a:t>
            </a:r>
            <a:r>
              <a:rPr lang="en" dirty="0"/>
              <a:t>) &gt; 100”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Data - </a:t>
            </a:r>
            <a:r>
              <a:rPr lang="en-US" dirty="0" err="1" smtClean="0"/>
              <a:t>gapminder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GDP per capita, life expectancy, and population</a:t>
            </a:r>
          </a:p>
          <a:p>
            <a:r>
              <a:rPr lang="en-US" dirty="0"/>
              <a:t>https://</a:t>
            </a:r>
            <a:r>
              <a:rPr lang="en-US" dirty="0" err="1"/>
              <a:t>swcarpentry.github.io</a:t>
            </a:r>
            <a:r>
              <a:rPr lang="en-US" dirty="0"/>
              <a:t>/python-novice-</a:t>
            </a:r>
            <a:r>
              <a:rPr lang="en-US" dirty="0" err="1"/>
              <a:t>gapminder</a:t>
            </a:r>
            <a:r>
              <a:rPr lang="en-US" dirty="0"/>
              <a:t>/files/python-novice-</a:t>
            </a:r>
            <a:r>
              <a:rPr lang="en-US" dirty="0" err="1"/>
              <a:t>gapminder</a:t>
            </a:r>
            <a:r>
              <a:rPr lang="en-US" dirty="0"/>
              <a:t>-</a:t>
            </a:r>
            <a:r>
              <a:rPr lang="en-US" dirty="0" err="1"/>
              <a:t>data.zip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37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Exercise 1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Select the world life expectancy and gdp per capita for 1997 for all countries as a list</a:t>
            </a:r>
          </a:p>
          <a:p>
            <a:pPr lvl="0">
              <a:spcBef>
                <a:spcPts val="0"/>
              </a:spcBef>
              <a:buNone/>
            </a:pPr>
            <a:endParaRPr sz="2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Exercise 1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12662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dirty="0"/>
              <a:t>SELECT lifeExp_1997, gdpPercap_1997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dirty="0"/>
              <a:t>FROM </a:t>
            </a:r>
            <a:r>
              <a:rPr lang="en" sz="2400" dirty="0" err="1"/>
              <a:t>gapminder_all</a:t>
            </a:r>
            <a:endParaRPr lang="e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Exercise 2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Select the world life expectancy and gdp per capita for 1997 as a list for all countries in the Americas</a:t>
            </a:r>
          </a:p>
          <a:p>
            <a:pPr lvl="0">
              <a:spcBef>
                <a:spcPts val="0"/>
              </a:spcBef>
              <a:buNone/>
            </a:pPr>
            <a:endParaRPr sz="2400"/>
          </a:p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Exercise 2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dirty="0"/>
              <a:t>SELECT country, lifeExp_1997, gdpPercap_1997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dirty="0"/>
              <a:t>FROM </a:t>
            </a:r>
            <a:r>
              <a:rPr lang="en" sz="2400" dirty="0" err="1"/>
              <a:t>gapminder_all</a:t>
            </a:r>
            <a:endParaRPr lang="en" sz="2400" dirty="0"/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dirty="0"/>
              <a:t>WHERE continent = 'Americas'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664</Words>
  <Application>Microsoft Macintosh PowerPoint</Application>
  <PresentationFormat>On-screen Show (16:9)</PresentationFormat>
  <Paragraphs>114</Paragraphs>
  <Slides>27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Arial</vt:lpstr>
      <vt:lpstr>simple-light-2</vt:lpstr>
      <vt:lpstr>Beyond Basic SQL</vt:lpstr>
      <vt:lpstr>Building a Query </vt:lpstr>
      <vt:lpstr>Download</vt:lpstr>
      <vt:lpstr>Building a Query</vt:lpstr>
      <vt:lpstr>Sample Data - gapminder</vt:lpstr>
      <vt:lpstr>Exercise 1</vt:lpstr>
      <vt:lpstr>Exercise 1</vt:lpstr>
      <vt:lpstr>Exercise 2</vt:lpstr>
      <vt:lpstr>Exercise 2</vt:lpstr>
      <vt:lpstr>Exercise 3</vt:lpstr>
      <vt:lpstr>Exercise 3</vt:lpstr>
      <vt:lpstr>Exercise 4</vt:lpstr>
      <vt:lpstr>Exercise 4</vt:lpstr>
      <vt:lpstr>Exercise 5</vt:lpstr>
      <vt:lpstr>Exercise 5 </vt:lpstr>
      <vt:lpstr>Normalizing a Database</vt:lpstr>
      <vt:lpstr>Normal Forms</vt:lpstr>
      <vt:lpstr>Primary and Foreign Key </vt:lpstr>
      <vt:lpstr>First Normal Form</vt:lpstr>
      <vt:lpstr>Second Normal Form</vt:lpstr>
      <vt:lpstr>Third Normal Form</vt:lpstr>
      <vt:lpstr>Relationship Types</vt:lpstr>
      <vt:lpstr>The Hack </vt:lpstr>
      <vt:lpstr>JOIN query for normalized database</vt:lpstr>
      <vt:lpstr>With Books</vt:lpstr>
      <vt:lpstr>To Get Books by Course for Normalized DB</vt:lpstr>
      <vt:lpstr>Example from Programming and Pizza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Beyond Basic SQL</dc:title>
  <cp:lastModifiedBy>Microsoft Office User</cp:lastModifiedBy>
  <cp:revision>13</cp:revision>
  <dcterms:modified xsi:type="dcterms:W3CDTF">2017-04-25T23:51:28Z</dcterms:modified>
</cp:coreProperties>
</file>