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401" r:id="rId2"/>
    <p:sldId id="420" r:id="rId3"/>
    <p:sldId id="469" r:id="rId4"/>
    <p:sldId id="422" r:id="rId5"/>
    <p:sldId id="476" r:id="rId6"/>
    <p:sldId id="458" r:id="rId7"/>
    <p:sldId id="470" r:id="rId8"/>
    <p:sldId id="444" r:id="rId9"/>
    <p:sldId id="448" r:id="rId10"/>
    <p:sldId id="449" r:id="rId11"/>
    <p:sldId id="423" r:id="rId12"/>
    <p:sldId id="445" r:id="rId13"/>
    <p:sldId id="446" r:id="rId14"/>
    <p:sldId id="457" r:id="rId15"/>
    <p:sldId id="447" r:id="rId16"/>
    <p:sldId id="471" r:id="rId17"/>
    <p:sldId id="435" r:id="rId18"/>
    <p:sldId id="436" r:id="rId19"/>
    <p:sldId id="437" r:id="rId20"/>
    <p:sldId id="438" r:id="rId21"/>
    <p:sldId id="472" r:id="rId22"/>
    <p:sldId id="464" r:id="rId23"/>
    <p:sldId id="467" r:id="rId24"/>
    <p:sldId id="443" r:id="rId25"/>
    <p:sldId id="450" r:id="rId26"/>
    <p:sldId id="451" r:id="rId27"/>
    <p:sldId id="473" r:id="rId28"/>
    <p:sldId id="453" r:id="rId29"/>
    <p:sldId id="452" r:id="rId30"/>
    <p:sldId id="474" r:id="rId31"/>
    <p:sldId id="462" r:id="rId32"/>
    <p:sldId id="376" r:id="rId33"/>
    <p:sldId id="475" r:id="rId34"/>
    <p:sldId id="460"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68E1"/>
    <a:srgbClr val="EB4BDC"/>
    <a:srgbClr val="66FF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71299" autoAdjust="0"/>
  </p:normalViewPr>
  <p:slideViewPr>
    <p:cSldViewPr snapToGrid="0">
      <p:cViewPr varScale="1">
        <p:scale>
          <a:sx n="57" d="100"/>
          <a:sy n="57" d="100"/>
        </p:scale>
        <p:origin x="1016" y="3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B9B48-BEA8-45D5-ACAE-9FFC8E63CC23}" type="datetimeFigureOut">
              <a:rPr lang="zh-TW" altLang="en-US" smtClean="0"/>
              <a:t>2020/12/25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51EEA-A885-444E-9645-B971771612D0}" type="slidenum">
              <a:rPr lang="zh-TW" altLang="en-US" smtClean="0"/>
              <a:t>‹#›</a:t>
            </a:fld>
            <a:endParaRPr lang="zh-TW" altLang="en-US"/>
          </a:p>
        </p:txBody>
      </p:sp>
    </p:spTree>
    <p:extLst>
      <p:ext uri="{BB962C8B-B14F-4D97-AF65-F5344CB8AC3E}">
        <p14:creationId xmlns:p14="http://schemas.microsoft.com/office/powerpoint/2010/main" val="165428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我是今天的報告人</a:t>
            </a:r>
            <a:endParaRPr lang="en-US" altLang="zh-TW" dirty="0"/>
          </a:p>
          <a:p>
            <a:r>
              <a:rPr lang="zh-TW" altLang="en-US" dirty="0"/>
              <a:t>今天的</a:t>
            </a:r>
            <a:r>
              <a:rPr lang="en-US" altLang="zh-TW" dirty="0"/>
              <a:t>paper</a:t>
            </a:r>
            <a:r>
              <a:rPr lang="zh-TW" altLang="en-US" dirty="0"/>
              <a:t>題目是</a:t>
            </a:r>
            <a:r>
              <a:rPr lang="en-US" altLang="zh-TW" dirty="0"/>
              <a:t>time series momentum</a:t>
            </a:r>
            <a:r>
              <a:rPr lang="zh-TW" altLang="en-US" dirty="0"/>
              <a:t> 時間序列動量</a:t>
            </a:r>
            <a:endParaRPr lang="en-US" altLang="zh-TW" dirty="0"/>
          </a:p>
          <a:p>
            <a:r>
              <a:rPr lang="zh-TW" altLang="en-US" dirty="0"/>
              <a:t>而它是</a:t>
            </a:r>
            <a:r>
              <a:rPr lang="en-US" altLang="zh-TW" dirty="0"/>
              <a:t>2012</a:t>
            </a:r>
            <a:r>
              <a:rPr lang="zh-TW" altLang="en-US" dirty="0"/>
              <a:t>年發表在</a:t>
            </a:r>
            <a:r>
              <a:rPr lang="en-US" altLang="zh-TW" dirty="0"/>
              <a:t>journal of financial economics</a:t>
            </a:r>
            <a:r>
              <a:rPr lang="zh-TW" altLang="en-US" dirty="0"/>
              <a:t>，並且</a:t>
            </a:r>
            <a:r>
              <a:rPr lang="en-US" altLang="zh-TW" dirty="0"/>
              <a:t>1120</a:t>
            </a:r>
            <a:r>
              <a:rPr lang="zh-TW" altLang="en-US" dirty="0"/>
              <a:t>個</a:t>
            </a:r>
            <a:r>
              <a:rPr lang="en-US" altLang="zh-TW" dirty="0"/>
              <a:t>citations</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a:t>
            </a:fld>
            <a:endParaRPr lang="zh-TW" altLang="en-US"/>
          </a:p>
        </p:txBody>
      </p:sp>
    </p:spTree>
    <p:extLst>
      <p:ext uri="{BB962C8B-B14F-4D97-AF65-F5344CB8AC3E}">
        <p14:creationId xmlns:p14="http://schemas.microsoft.com/office/powerpoint/2010/main" val="5803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1Panel c</a:t>
            </a:r>
            <a:r>
              <a:rPr lang="zh-TW" altLang="en-US" sz="1200" kern="1200" dirty="0">
                <a:solidFill>
                  <a:schemeClr val="tx1"/>
                </a:solidFill>
                <a:effectLst/>
                <a:latin typeface="+mn-lt"/>
                <a:ea typeface="+mn-ea"/>
                <a:cs typeface="+mn-cs"/>
              </a:rPr>
              <a:t>的四個圖分別為四大類期貨分別</a:t>
            </a:r>
            <a:r>
              <a:rPr lang="en-US" altLang="zh-TW" sz="1200" kern="1200" dirty="0">
                <a:solidFill>
                  <a:schemeClr val="tx1"/>
                </a:solidFill>
                <a:effectLst/>
                <a:latin typeface="+mn-lt"/>
                <a:ea typeface="+mn-ea"/>
                <a:cs typeface="+mn-cs"/>
              </a:rPr>
              <a:t>regression</a:t>
            </a:r>
            <a:r>
              <a:rPr lang="zh-TW" altLang="en-US" sz="1200" kern="1200" dirty="0">
                <a:solidFill>
                  <a:schemeClr val="tx1"/>
                </a:solidFill>
                <a:effectLst/>
                <a:latin typeface="+mn-lt"/>
                <a:ea typeface="+mn-ea"/>
                <a:cs typeface="+mn-cs"/>
              </a:rPr>
              <a:t>的結果，會發現整體的趨勢，都跟前一頁的</a:t>
            </a:r>
            <a:r>
              <a:rPr lang="en-US" altLang="zh-TW" sz="1200" kern="1200" dirty="0">
                <a:solidFill>
                  <a:schemeClr val="tx1"/>
                </a:solidFill>
                <a:effectLst/>
                <a:latin typeface="+mn-lt"/>
                <a:ea typeface="+mn-ea"/>
                <a:cs typeface="+mn-cs"/>
              </a:rPr>
              <a:t>pooled regression</a:t>
            </a:r>
            <a:r>
              <a:rPr lang="zh-TW" altLang="en-US" sz="1200" kern="1200" dirty="0">
                <a:solidFill>
                  <a:schemeClr val="tx1"/>
                </a:solidFill>
                <a:effectLst/>
                <a:latin typeface="+mn-lt"/>
                <a:ea typeface="+mn-ea"/>
                <a:cs typeface="+mn-cs"/>
              </a:rPr>
              <a:t>相當類似。</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因此藉由</a:t>
            </a:r>
            <a:r>
              <a:rPr lang="zh-TW" altLang="zh-TW" sz="1200" kern="1200" dirty="0">
                <a:solidFill>
                  <a:schemeClr val="tx1"/>
                </a:solidFill>
                <a:effectLst/>
                <a:latin typeface="+mn-lt"/>
                <a:ea typeface="+mn-ea"/>
                <a:cs typeface="+mn-cs"/>
              </a:rPr>
              <a:t>回歸分析</a:t>
            </a:r>
            <a:r>
              <a:rPr lang="zh-TW" altLang="en-US" sz="1200" kern="1200" dirty="0">
                <a:solidFill>
                  <a:schemeClr val="tx1"/>
                </a:solidFill>
                <a:effectLst/>
                <a:latin typeface="+mn-lt"/>
                <a:ea typeface="+mn-ea"/>
                <a:cs typeface="+mn-cs"/>
              </a:rPr>
              <a:t>，可以發現動量訊號有 </a:t>
            </a:r>
            <a:r>
              <a:rPr lang="zh-TW" altLang="zh-TW" sz="1200" kern="1200" dirty="0">
                <a:solidFill>
                  <a:schemeClr val="tx1"/>
                </a:solidFill>
                <a:effectLst/>
                <a:latin typeface="+mn-lt"/>
                <a:ea typeface="+mn-ea"/>
                <a:cs typeface="+mn-cs"/>
              </a:rPr>
              <a:t>預測價格</a:t>
            </a:r>
            <a:r>
              <a:rPr lang="zh-TW" altLang="en-US" sz="1200" kern="1200" dirty="0">
                <a:solidFill>
                  <a:schemeClr val="tx1"/>
                </a:solidFill>
                <a:effectLst/>
                <a:latin typeface="+mn-lt"/>
                <a:ea typeface="+mn-ea"/>
                <a:cs typeface="+mn-cs"/>
              </a:rPr>
              <a:t>的</a:t>
            </a:r>
            <a:r>
              <a:rPr lang="zh-TW" altLang="zh-TW" sz="1200" kern="1200" dirty="0">
                <a:solidFill>
                  <a:schemeClr val="tx1"/>
                </a:solidFill>
                <a:effectLst/>
                <a:latin typeface="+mn-lt"/>
                <a:ea typeface="+mn-ea"/>
                <a:cs typeface="+mn-cs"/>
              </a:rPr>
              <a:t>延續和反轉</a:t>
            </a:r>
            <a:r>
              <a:rPr lang="zh-TW" altLang="en-US" sz="1200" kern="1200" dirty="0">
                <a:solidFill>
                  <a:schemeClr val="tx1"/>
                </a:solidFill>
                <a:effectLst/>
                <a:latin typeface="+mn-lt"/>
                <a:ea typeface="+mn-ea"/>
                <a:cs typeface="+mn-cs"/>
              </a:rPr>
              <a:t>的預測能力。</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第一年的收益持續強勁增長，而接下來的</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年的收益反轉較弱。 在這兩種情況下，數據均顯示出清晰的模式，所有最近</a:t>
            </a:r>
            <a:r>
              <a:rPr lang="en-US" altLang="zh-TW" sz="1200" kern="1200" dirty="0">
                <a:solidFill>
                  <a:schemeClr val="tx1"/>
                </a:solidFill>
                <a:effectLst/>
                <a:latin typeface="+mn-lt"/>
                <a:ea typeface="+mn-ea"/>
                <a:cs typeface="+mn-cs"/>
              </a:rPr>
              <a:t>12</a:t>
            </a:r>
            <a:r>
              <a:rPr lang="zh-TW" altLang="zh-TW" sz="1200" kern="1200" dirty="0">
                <a:solidFill>
                  <a:schemeClr val="tx1"/>
                </a:solidFill>
                <a:effectLst/>
                <a:latin typeface="+mn-lt"/>
                <a:ea typeface="+mn-ea"/>
                <a:cs typeface="+mn-cs"/>
              </a:rPr>
              <a:t>個月的滯後收益均為正（在統計上有</a:t>
            </a:r>
            <a:r>
              <a:rPr lang="en-US" altLang="zh-TW" sz="1200" kern="1200" dirty="0">
                <a:solidFill>
                  <a:schemeClr val="tx1"/>
                </a:solidFill>
                <a:effectLst/>
                <a:latin typeface="+mn-lt"/>
                <a:ea typeface="+mn-ea"/>
                <a:cs typeface="+mn-cs"/>
              </a:rPr>
              <a:t>9</a:t>
            </a:r>
            <a:r>
              <a:rPr lang="zh-TW" altLang="zh-TW" sz="1200" kern="1200" dirty="0">
                <a:solidFill>
                  <a:schemeClr val="tx1"/>
                </a:solidFill>
                <a:effectLst/>
                <a:latin typeface="+mn-lt"/>
                <a:ea typeface="+mn-ea"/>
                <a:cs typeface="+mn-cs"/>
              </a:rPr>
              <a:t>個顯著），其餘大部分滯後為負。</a:t>
            </a:r>
          </a:p>
          <a:p>
            <a:r>
              <a:rPr lang="zh-TW" altLang="en-US" dirty="0"/>
              <a:t>開始有</a:t>
            </a:r>
            <a:r>
              <a:rPr lang="en-US" altLang="zh-TW" dirty="0"/>
              <a:t>”</a:t>
            </a:r>
            <a:r>
              <a:rPr lang="zh-TW" altLang="en-US" dirty="0"/>
              <a:t>初始反應不足</a:t>
            </a:r>
            <a:r>
              <a:rPr lang="en-US" altLang="zh-TW" dirty="0"/>
              <a:t>”</a:t>
            </a:r>
            <a:r>
              <a:rPr lang="zh-TW" altLang="en-US" dirty="0"/>
              <a:t>和</a:t>
            </a:r>
            <a:r>
              <a:rPr lang="en-US" altLang="zh-TW" dirty="0"/>
              <a:t>”</a:t>
            </a:r>
            <a:r>
              <a:rPr lang="zh-TW" altLang="en-US" dirty="0"/>
              <a:t>延遲過度反應</a:t>
            </a:r>
            <a:r>
              <a:rPr lang="en-US" altLang="zh-TW" dirty="0"/>
              <a:t>”</a:t>
            </a:r>
            <a:r>
              <a:rPr lang="zh-TW" altLang="en-US" dirty="0"/>
              <a:t>的味道出來了，但這只是迴歸分析，更後面還會有更嚴謹的驗證。</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12</a:t>
            </a:fld>
            <a:endParaRPr lang="zh-TW" altLang="en-US"/>
          </a:p>
        </p:txBody>
      </p:sp>
    </p:spTree>
    <p:extLst>
      <p:ext uri="{BB962C8B-B14F-4D97-AF65-F5344CB8AC3E}">
        <p14:creationId xmlns:p14="http://schemas.microsoft.com/office/powerpoint/2010/main" val="2827822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接下來要講解</a:t>
            </a:r>
            <a:r>
              <a:rPr lang="en-US" altLang="zh-TW" sz="1200" kern="1200" dirty="0">
                <a:solidFill>
                  <a:schemeClr val="tx1"/>
                </a:solidFill>
                <a:effectLst/>
                <a:latin typeface="+mn-lt"/>
                <a:ea typeface="+mn-ea"/>
                <a:cs typeface="+mn-cs"/>
              </a:rPr>
              <a:t>paper</a:t>
            </a:r>
            <a:r>
              <a:rPr lang="zh-TW" altLang="en-US" sz="1200" kern="1200" dirty="0">
                <a:solidFill>
                  <a:schemeClr val="tx1"/>
                </a:solidFill>
                <a:effectLst/>
                <a:latin typeface="+mn-lt"/>
                <a:ea typeface="+mn-ea"/>
                <a:cs typeface="+mn-cs"/>
              </a:rPr>
              <a:t>的交易策略</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首先</a:t>
            </a:r>
            <a:r>
              <a:rPr lang="en-US" altLang="zh-TW" sz="1200" kern="1200" dirty="0">
                <a:solidFill>
                  <a:schemeClr val="tx1"/>
                </a:solidFill>
                <a:effectLst/>
                <a:latin typeface="+mn-lt"/>
                <a:ea typeface="+mn-ea"/>
                <a:cs typeface="+mn-cs"/>
              </a:rPr>
              <a:t>k</a:t>
            </a:r>
            <a:r>
              <a:rPr lang="zh-TW" altLang="en-US" sz="1200" kern="1200" dirty="0">
                <a:solidFill>
                  <a:schemeClr val="tx1"/>
                </a:solidFill>
                <a:effectLst/>
                <a:latin typeface="+mn-lt"/>
                <a:ea typeface="+mn-ea"/>
                <a:cs typeface="+mn-cs"/>
              </a:rPr>
              <a:t>是動量訊號預計</a:t>
            </a:r>
            <a:r>
              <a:rPr lang="en-US" altLang="zh-TW" sz="1200" kern="1200" dirty="0">
                <a:solidFill>
                  <a:schemeClr val="tx1"/>
                </a:solidFill>
                <a:effectLst/>
                <a:latin typeface="+mn-lt"/>
                <a:ea typeface="+mn-ea"/>
                <a:cs typeface="+mn-cs"/>
              </a:rPr>
              <a:t>look back</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k</a:t>
            </a:r>
            <a:r>
              <a:rPr lang="zh-TW" altLang="en-US" sz="1200" kern="1200" dirty="0">
                <a:solidFill>
                  <a:schemeClr val="tx1"/>
                </a:solidFill>
                <a:effectLst/>
                <a:latin typeface="+mn-lt"/>
                <a:ea typeface="+mn-ea"/>
                <a:cs typeface="+mn-cs"/>
              </a:rPr>
              <a:t>個月，</a:t>
            </a:r>
            <a:r>
              <a:rPr lang="en-US" altLang="zh-TW" sz="1200" kern="1200" dirty="0">
                <a:solidFill>
                  <a:schemeClr val="tx1"/>
                </a:solidFill>
                <a:effectLst/>
                <a:latin typeface="+mn-lt"/>
                <a:ea typeface="+mn-ea"/>
                <a:cs typeface="+mn-cs"/>
              </a:rPr>
              <a:t>h</a:t>
            </a:r>
            <a:r>
              <a:rPr lang="zh-TW" altLang="en-US" sz="1200" kern="1200" dirty="0">
                <a:solidFill>
                  <a:schemeClr val="tx1"/>
                </a:solidFill>
                <a:effectLst/>
                <a:latin typeface="+mn-lt"/>
                <a:ea typeface="+mn-ea"/>
                <a:cs typeface="+mn-cs"/>
              </a:rPr>
              <a:t>則是執行交易後</a:t>
            </a:r>
            <a:r>
              <a:rPr lang="en-US" altLang="zh-TW" sz="1200" kern="1200" dirty="0">
                <a:solidFill>
                  <a:schemeClr val="tx1"/>
                </a:solidFill>
                <a:effectLst/>
                <a:latin typeface="+mn-lt"/>
                <a:ea typeface="+mn-ea"/>
                <a:cs typeface="+mn-cs"/>
              </a:rPr>
              <a:t>hold h</a:t>
            </a:r>
            <a:r>
              <a:rPr lang="zh-TW" altLang="en-US" sz="1200" kern="1200" dirty="0">
                <a:solidFill>
                  <a:schemeClr val="tx1"/>
                </a:solidFill>
                <a:effectLst/>
                <a:latin typeface="+mn-lt"/>
                <a:ea typeface="+mn-ea"/>
                <a:cs typeface="+mn-cs"/>
              </a:rPr>
              <a:t>個月</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所以基於</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return</a:t>
            </a:r>
            <a:r>
              <a:rPr lang="zh-TW" altLang="en-US" sz="1200" kern="1200" dirty="0">
                <a:solidFill>
                  <a:schemeClr val="tx1"/>
                </a:solidFill>
                <a:effectLst/>
                <a:latin typeface="+mn-lt"/>
                <a:ea typeface="+mn-ea"/>
                <a:cs typeface="+mn-cs"/>
              </a:rPr>
              <a:t>，則是</a:t>
            </a:r>
            <a:r>
              <a:rPr lang="en-US" altLang="zh-TW" sz="1200" kern="1200" dirty="0">
                <a:solidFill>
                  <a:schemeClr val="tx1"/>
                </a:solidFill>
                <a:effectLst/>
                <a:latin typeface="+mn-lt"/>
                <a:ea typeface="+mn-ea"/>
                <a:cs typeface="+mn-cs"/>
              </a:rPr>
              <a:t>hold h</a:t>
            </a:r>
            <a:r>
              <a:rPr lang="zh-TW" altLang="en-US" sz="1200" kern="1200" dirty="0">
                <a:solidFill>
                  <a:schemeClr val="tx1"/>
                </a:solidFill>
                <a:effectLst/>
                <a:latin typeface="+mn-lt"/>
                <a:ea typeface="+mn-ea"/>
                <a:cs typeface="+mn-cs"/>
              </a:rPr>
              <a:t>個月後的</a:t>
            </a:r>
            <a:r>
              <a:rPr lang="en-US" altLang="zh-TW" sz="1200" kern="1200" dirty="0">
                <a:solidFill>
                  <a:schemeClr val="tx1"/>
                </a:solidFill>
                <a:effectLst/>
                <a:latin typeface="+mn-lt"/>
                <a:ea typeface="+mn-ea"/>
                <a:cs typeface="+mn-cs"/>
              </a:rPr>
              <a:t>return</a:t>
            </a:r>
            <a:r>
              <a:rPr lang="zh-TW" altLang="en-US" sz="1200" kern="1200" dirty="0">
                <a:solidFill>
                  <a:schemeClr val="tx1"/>
                </a:solidFill>
                <a:effectLst/>
                <a:latin typeface="+mn-lt"/>
                <a:ea typeface="+mn-ea"/>
                <a:cs typeface="+mn-cs"/>
              </a:rPr>
              <a:t>，乘以這個正負</a:t>
            </a:r>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的動量訊號，然後再除以事前波動度來</a:t>
            </a:r>
            <a:r>
              <a:rPr lang="en-US" altLang="zh-TW" sz="1200" kern="1200" dirty="0">
                <a:solidFill>
                  <a:schemeClr val="tx1"/>
                </a:solidFill>
                <a:effectLst/>
                <a:latin typeface="+mn-lt"/>
                <a:ea typeface="+mn-ea"/>
                <a:cs typeface="+mn-cs"/>
              </a:rPr>
              <a:t>normalize</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注意，若動量訊號大於零就做</a:t>
            </a:r>
            <a:r>
              <a:rPr lang="en-US" altLang="zh-TW" sz="1200" kern="1200" dirty="0">
                <a:solidFill>
                  <a:schemeClr val="tx1"/>
                </a:solidFill>
                <a:effectLst/>
                <a:latin typeface="+mn-lt"/>
                <a:ea typeface="+mn-ea"/>
                <a:cs typeface="+mn-cs"/>
              </a:rPr>
              <a:t>long</a:t>
            </a:r>
            <a:r>
              <a:rPr lang="zh-TW" altLang="en-US" sz="1200" kern="1200" dirty="0">
                <a:solidFill>
                  <a:schemeClr val="tx1"/>
                </a:solidFill>
                <a:effectLst/>
                <a:latin typeface="+mn-lt"/>
                <a:ea typeface="+mn-ea"/>
                <a:cs typeface="+mn-cs"/>
              </a:rPr>
              <a:t>，小於零就</a:t>
            </a:r>
            <a:r>
              <a:rPr lang="en-US" altLang="zh-TW" sz="1200" kern="1200" dirty="0">
                <a:solidFill>
                  <a:schemeClr val="tx1"/>
                </a:solidFill>
                <a:effectLst/>
                <a:latin typeface="+mn-lt"/>
                <a:ea typeface="+mn-ea"/>
                <a:cs typeface="+mn-cs"/>
              </a:rPr>
              <a:t>short</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3</a:t>
            </a:r>
            <a:r>
              <a:rPr lang="zh-TW" altLang="en-US" sz="1200" kern="1200" dirty="0">
                <a:solidFill>
                  <a:schemeClr val="tx1"/>
                </a:solidFill>
                <a:effectLst/>
                <a:latin typeface="+mn-lt"/>
                <a:ea typeface="+mn-ea"/>
                <a:cs typeface="+mn-cs"/>
              </a:rPr>
              <a:t>這裡舉某一個</a:t>
            </a:r>
            <a:r>
              <a:rPr lang="en-US" altLang="zh-TW" sz="1200" kern="1200" dirty="0">
                <a:solidFill>
                  <a:schemeClr val="tx1"/>
                </a:solidFill>
                <a:effectLst/>
                <a:latin typeface="+mn-lt"/>
                <a:ea typeface="+mn-ea"/>
                <a:cs typeface="+mn-cs"/>
              </a:rPr>
              <a:t>instrument s</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k=6</a:t>
            </a:r>
            <a:r>
              <a:rPr lang="zh-TW" altLang="en-US"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h=3</a:t>
            </a:r>
            <a:r>
              <a:rPr lang="zh-TW" altLang="en-US" sz="1200" kern="1200" dirty="0">
                <a:solidFill>
                  <a:schemeClr val="tx1"/>
                </a:solidFill>
                <a:effectLst/>
                <a:latin typeface="+mn-lt"/>
                <a:ea typeface="+mn-ea"/>
                <a:cs typeface="+mn-cs"/>
              </a:rPr>
              <a:t>的情形，然後因為</a:t>
            </a:r>
            <a:r>
              <a:rPr lang="en-US" altLang="zh-TW" sz="1200" kern="1200" dirty="0">
                <a:solidFill>
                  <a:schemeClr val="tx1"/>
                </a:solidFill>
                <a:effectLst/>
                <a:latin typeface="+mn-lt"/>
                <a:ea typeface="+mn-ea"/>
                <a:cs typeface="+mn-cs"/>
              </a:rPr>
              <a:t>h=3</a:t>
            </a:r>
            <a:r>
              <a:rPr lang="zh-TW" altLang="en-US" sz="1200" kern="1200" dirty="0">
                <a:solidFill>
                  <a:schemeClr val="tx1"/>
                </a:solidFill>
                <a:effectLst/>
                <a:latin typeface="+mn-lt"/>
                <a:ea typeface="+mn-ea"/>
                <a:cs typeface="+mn-cs"/>
              </a:rPr>
              <a:t>，所以同時會持有</a:t>
            </a:r>
            <a:r>
              <a:rPr lang="en-US" altLang="zh-TW" sz="1200" kern="1200" dirty="0">
                <a:solidFill>
                  <a:schemeClr val="tx1"/>
                </a:solidFill>
                <a:effectLst/>
                <a:latin typeface="+mn-lt"/>
                <a:ea typeface="+mn-ea"/>
                <a:cs typeface="+mn-cs"/>
              </a:rPr>
              <a:t>3</a:t>
            </a:r>
            <a:r>
              <a:rPr lang="zh-TW" altLang="en-US" sz="1200" kern="1200" dirty="0">
                <a:solidFill>
                  <a:schemeClr val="tx1"/>
                </a:solidFill>
                <a:effectLst/>
                <a:latin typeface="+mn-lt"/>
                <a:ea typeface="+mn-ea"/>
                <a:cs typeface="+mn-cs"/>
              </a:rPr>
              <a:t>個</a:t>
            </a:r>
            <a:r>
              <a:rPr lang="en-US" altLang="zh-TW" sz="1200" kern="1200" dirty="0">
                <a:solidFill>
                  <a:schemeClr val="tx1"/>
                </a:solidFill>
                <a:effectLst/>
                <a:latin typeface="+mn-lt"/>
                <a:ea typeface="+mn-ea"/>
                <a:cs typeface="+mn-cs"/>
              </a:rPr>
              <a:t>portfolio</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所以同一期的</a:t>
            </a:r>
            <a:r>
              <a:rPr lang="en-US" altLang="zh-TW" sz="1200" kern="1200" dirty="0">
                <a:solidFill>
                  <a:schemeClr val="tx1"/>
                </a:solidFill>
                <a:effectLst/>
                <a:latin typeface="+mn-lt"/>
                <a:ea typeface="+mn-ea"/>
                <a:cs typeface="+mn-cs"/>
              </a:rPr>
              <a:t>TSMOM return</a:t>
            </a:r>
            <a:r>
              <a:rPr lang="zh-TW" altLang="en-US" sz="1200" kern="1200" dirty="0">
                <a:solidFill>
                  <a:schemeClr val="tx1"/>
                </a:solidFill>
                <a:effectLst/>
                <a:latin typeface="+mn-lt"/>
                <a:ea typeface="+mn-ea"/>
                <a:cs typeface="+mn-cs"/>
              </a:rPr>
              <a:t>需要把這三個平均起來，這是</a:t>
            </a:r>
            <a:r>
              <a:rPr lang="en-US" altLang="zh-TW" sz="1200" kern="1200" dirty="0">
                <a:solidFill>
                  <a:schemeClr val="tx1"/>
                </a:solidFill>
                <a:effectLst/>
                <a:latin typeface="+mn-lt"/>
                <a:ea typeface="+mn-ea"/>
                <a:cs typeface="+mn-cs"/>
              </a:rPr>
              <a:t>paper</a:t>
            </a:r>
            <a:r>
              <a:rPr lang="zh-TW" altLang="en-US" sz="1200" kern="1200" dirty="0">
                <a:solidFill>
                  <a:schemeClr val="tx1"/>
                </a:solidFill>
                <a:effectLst/>
                <a:latin typeface="+mn-lt"/>
                <a:ea typeface="+mn-ea"/>
                <a:cs typeface="+mn-cs"/>
              </a:rPr>
              <a:t>的做法。</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4</a:t>
            </a:r>
            <a:r>
              <a:rPr lang="zh-TW" altLang="en-US" sz="1200" kern="1200" dirty="0">
                <a:solidFill>
                  <a:schemeClr val="tx1"/>
                </a:solidFill>
                <a:effectLst/>
                <a:latin typeface="+mn-lt"/>
                <a:ea typeface="+mn-ea"/>
                <a:cs typeface="+mn-cs"/>
              </a:rPr>
              <a:t>最後再因應分析的需要，將所有</a:t>
            </a:r>
            <a:r>
              <a:rPr lang="en-US" altLang="zh-TW" sz="1200" kern="1200" dirty="0">
                <a:solidFill>
                  <a:schemeClr val="tx1"/>
                </a:solidFill>
                <a:effectLst/>
                <a:latin typeface="+mn-lt"/>
                <a:ea typeface="+mn-ea"/>
                <a:cs typeface="+mn-cs"/>
              </a:rPr>
              <a:t>instrument</a:t>
            </a:r>
            <a:r>
              <a:rPr lang="zh-TW" altLang="en-US" sz="1200" kern="1200" dirty="0">
                <a:solidFill>
                  <a:schemeClr val="tx1"/>
                </a:solidFill>
                <a:effectLst/>
                <a:latin typeface="+mn-lt"/>
                <a:ea typeface="+mn-ea"/>
                <a:cs typeface="+mn-cs"/>
              </a:rPr>
              <a:t>，或者是同一類別的</a:t>
            </a:r>
            <a:r>
              <a:rPr lang="en-US" altLang="zh-TW" sz="1200" kern="1200" dirty="0">
                <a:solidFill>
                  <a:schemeClr val="tx1"/>
                </a:solidFill>
                <a:effectLst/>
                <a:latin typeface="+mn-lt"/>
                <a:ea typeface="+mn-ea"/>
                <a:cs typeface="+mn-cs"/>
              </a:rPr>
              <a:t>instrument</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return</a:t>
            </a:r>
            <a:r>
              <a:rPr lang="zh-TW" altLang="en-US" sz="1200" kern="1200" dirty="0">
                <a:solidFill>
                  <a:schemeClr val="tx1"/>
                </a:solidFill>
                <a:effectLst/>
                <a:latin typeface="+mn-lt"/>
                <a:ea typeface="+mn-ea"/>
                <a:cs typeface="+mn-cs"/>
              </a:rPr>
              <a:t>平均起來。</a:t>
            </a:r>
            <a:endParaRPr lang="en-US"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13</a:t>
            </a:fld>
            <a:endParaRPr lang="zh-TW" altLang="en-US"/>
          </a:p>
        </p:txBody>
      </p:sp>
    </p:spTree>
    <p:extLst>
      <p:ext uri="{BB962C8B-B14F-4D97-AF65-F5344CB8AC3E}">
        <p14:creationId xmlns:p14="http://schemas.microsoft.com/office/powerpoint/2010/main" val="332463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接下來再把上一頁算的</a:t>
            </a:r>
            <a:r>
              <a:rPr lang="en-US" altLang="zh-TW" dirty="0"/>
              <a:t>TSMOM return</a:t>
            </a:r>
            <a:r>
              <a:rPr lang="zh-TW" altLang="en-US" dirty="0"/>
              <a:t>塞到這個</a:t>
            </a:r>
            <a:r>
              <a:rPr lang="en-US" altLang="zh-TW" dirty="0" err="1"/>
              <a:t>fama</a:t>
            </a:r>
            <a:r>
              <a:rPr lang="en-US" altLang="zh-TW" dirty="0"/>
              <a:t>-French model</a:t>
            </a:r>
            <a:r>
              <a:rPr lang="zh-TW" altLang="en-US" dirty="0"/>
              <a:t>做</a:t>
            </a:r>
            <a:r>
              <a:rPr lang="en-US" altLang="zh-TW" dirty="0"/>
              <a:t>regression</a:t>
            </a:r>
          </a:p>
          <a:p>
            <a:r>
              <a:rPr lang="en-US" altLang="zh-TW" dirty="0"/>
              <a:t>2</a:t>
            </a:r>
            <a:r>
              <a:rPr lang="zh-TW" altLang="en-US" dirty="0"/>
              <a:t>然後右邊這邊列出這些</a:t>
            </a:r>
            <a:r>
              <a:rPr lang="en-US" altLang="zh-TW" dirty="0"/>
              <a:t>risk factor</a:t>
            </a:r>
            <a:r>
              <a:rPr lang="zh-TW" altLang="en-US" dirty="0"/>
              <a:t>的</a:t>
            </a:r>
            <a:r>
              <a:rPr lang="en-US" altLang="zh-TW" dirty="0"/>
              <a:t>data</a:t>
            </a:r>
            <a:r>
              <a:rPr lang="zh-TW" altLang="en-US" dirty="0"/>
              <a:t>來源：</a:t>
            </a:r>
            <a:endParaRPr lang="en-US" altLang="zh-TW" dirty="0"/>
          </a:p>
          <a:p>
            <a:r>
              <a:rPr lang="en-US" altLang="zh-TW" dirty="0"/>
              <a:t>3-1</a:t>
            </a:r>
            <a:r>
              <a:rPr lang="zh-TW" altLang="en-US" dirty="0"/>
              <a:t>接下來為了要</a:t>
            </a:r>
            <a:r>
              <a:rPr lang="en-US" altLang="zh-TW" dirty="0"/>
              <a:t>evaluate TSMOM</a:t>
            </a:r>
            <a:r>
              <a:rPr lang="zh-TW" altLang="en-US" dirty="0"/>
              <a:t>策略的</a:t>
            </a:r>
            <a:r>
              <a:rPr lang="en-US" altLang="zh-TW" dirty="0"/>
              <a:t>performance</a:t>
            </a:r>
            <a:r>
              <a:rPr lang="zh-TW" altLang="en-US" dirty="0"/>
              <a:t>，</a:t>
            </a:r>
            <a:r>
              <a:rPr lang="en-US" altLang="zh-TW" dirty="0"/>
              <a:t>panel A</a:t>
            </a:r>
            <a:r>
              <a:rPr lang="zh-TW" altLang="en-US" dirty="0"/>
              <a:t>只秀出</a:t>
            </a:r>
            <a:r>
              <a:rPr lang="en-US" altLang="zh-TW" dirty="0"/>
              <a:t>alpha</a:t>
            </a:r>
            <a:r>
              <a:rPr lang="zh-TW" altLang="en-US" dirty="0"/>
              <a:t>值的</a:t>
            </a:r>
            <a:r>
              <a:rPr lang="en-US" altLang="zh-TW" dirty="0"/>
              <a:t>t-stats</a:t>
            </a:r>
            <a:r>
              <a:rPr lang="zh-TW" altLang="en-US" dirty="0"/>
              <a:t>。</a:t>
            </a:r>
            <a:endParaRPr lang="en-US" altLang="zh-TW" dirty="0"/>
          </a:p>
          <a:p>
            <a:r>
              <a:rPr lang="en-US" altLang="zh-TW" dirty="0"/>
              <a:t>(look back</a:t>
            </a:r>
            <a:r>
              <a:rPr lang="zh-TW" altLang="en-US" dirty="0"/>
              <a:t>從</a:t>
            </a:r>
            <a:r>
              <a:rPr lang="en-US" altLang="zh-TW" dirty="0"/>
              <a:t>1</a:t>
            </a:r>
            <a:r>
              <a:rPr lang="zh-TW" altLang="en-US" dirty="0"/>
              <a:t>月</a:t>
            </a:r>
            <a:r>
              <a:rPr lang="en-US" altLang="zh-TW" dirty="0"/>
              <a:t>3</a:t>
            </a:r>
            <a:r>
              <a:rPr lang="zh-TW" altLang="en-US" dirty="0"/>
              <a:t>月到</a:t>
            </a:r>
            <a:r>
              <a:rPr lang="en-US" altLang="zh-TW" dirty="0"/>
              <a:t>48</a:t>
            </a:r>
            <a:r>
              <a:rPr lang="zh-TW" altLang="en-US" dirty="0"/>
              <a:t>月前，</a:t>
            </a:r>
            <a:r>
              <a:rPr lang="en-US" altLang="zh-TW" dirty="0"/>
              <a:t>hold </a:t>
            </a:r>
            <a:r>
              <a:rPr lang="zh-TW" altLang="en-US" dirty="0"/>
              <a:t>月份也是類似</a:t>
            </a:r>
            <a:r>
              <a:rPr lang="en-US" altLang="zh-TW" dirty="0"/>
              <a:t>)</a:t>
            </a:r>
          </a:p>
          <a:p>
            <a:r>
              <a:rPr lang="en-US" altLang="zh-TW" dirty="0"/>
              <a:t>3-2</a:t>
            </a:r>
            <a:r>
              <a:rPr lang="zh-TW" altLang="en-US" dirty="0"/>
              <a:t>然後會發現</a:t>
            </a:r>
            <a:r>
              <a:rPr lang="en-US" altLang="zh-TW" dirty="0"/>
              <a:t>look back12</a:t>
            </a:r>
            <a:r>
              <a:rPr lang="zh-TW" altLang="en-US" dirty="0"/>
              <a:t>個月，然後</a:t>
            </a:r>
            <a:r>
              <a:rPr lang="en-US" altLang="zh-TW" dirty="0"/>
              <a:t>hold1</a:t>
            </a:r>
            <a:r>
              <a:rPr lang="zh-TW" altLang="en-US" dirty="0"/>
              <a:t>個月的</a:t>
            </a:r>
            <a:r>
              <a:rPr lang="en-US" altLang="zh-TW" dirty="0"/>
              <a:t>t-stats</a:t>
            </a:r>
            <a:r>
              <a:rPr lang="zh-TW" altLang="en-US" dirty="0"/>
              <a:t>最顯著。</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14</a:t>
            </a:fld>
            <a:endParaRPr lang="zh-TW" altLang="en-US"/>
          </a:p>
        </p:txBody>
      </p:sp>
    </p:spTree>
    <p:extLst>
      <p:ext uri="{BB962C8B-B14F-4D97-AF65-F5344CB8AC3E}">
        <p14:creationId xmlns:p14="http://schemas.microsoft.com/office/powerpoint/2010/main" val="2699086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這個</a:t>
            </a:r>
            <a:r>
              <a:rPr lang="en-US" altLang="zh-TW" sz="1200" kern="1200" dirty="0">
                <a:solidFill>
                  <a:schemeClr val="tx1"/>
                </a:solidFill>
                <a:effectLst/>
                <a:latin typeface="+mn-lt"/>
                <a:ea typeface="+mn-ea"/>
                <a:cs typeface="+mn-cs"/>
              </a:rPr>
              <a:t>table</a:t>
            </a:r>
            <a:r>
              <a:rPr lang="zh-TW" altLang="en-US" sz="1200" kern="1200" dirty="0">
                <a:solidFill>
                  <a:schemeClr val="tx1"/>
                </a:solidFill>
                <a:effectLst/>
                <a:latin typeface="+mn-lt"/>
                <a:ea typeface="+mn-ea"/>
                <a:cs typeface="+mn-cs"/>
              </a:rPr>
              <a:t>與上一頁的</a:t>
            </a:r>
            <a:r>
              <a:rPr lang="en-US" altLang="zh-TW" sz="1200" kern="1200" dirty="0">
                <a:solidFill>
                  <a:schemeClr val="tx1"/>
                </a:solidFill>
                <a:effectLst/>
                <a:latin typeface="+mn-lt"/>
                <a:ea typeface="+mn-ea"/>
                <a:cs typeface="+mn-cs"/>
              </a:rPr>
              <a:t>table</a:t>
            </a:r>
            <a:r>
              <a:rPr lang="zh-TW" altLang="en-US" sz="1200" kern="1200" dirty="0">
                <a:solidFill>
                  <a:schemeClr val="tx1"/>
                </a:solidFill>
                <a:effectLst/>
                <a:latin typeface="+mn-lt"/>
                <a:ea typeface="+mn-ea"/>
                <a:cs typeface="+mn-cs"/>
              </a:rPr>
              <a:t>是一樣的，只是是分別對這四種期貨合約做</a:t>
            </a:r>
            <a:r>
              <a:rPr lang="en-US" altLang="zh-TW" sz="1200" kern="1200" dirty="0">
                <a:solidFill>
                  <a:schemeClr val="tx1"/>
                </a:solidFill>
                <a:effectLst/>
                <a:latin typeface="+mn-lt"/>
                <a:ea typeface="+mn-ea"/>
                <a:cs typeface="+mn-cs"/>
              </a:rPr>
              <a:t>regression</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然後列出不同</a:t>
            </a: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k,h</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動量交易策略的</a:t>
            </a:r>
            <a:r>
              <a:rPr lang="en-US" altLang="zh-TW" sz="1200" kern="1200" dirty="0">
                <a:solidFill>
                  <a:schemeClr val="tx1"/>
                </a:solidFill>
                <a:effectLst/>
                <a:latin typeface="+mn-lt"/>
                <a:ea typeface="+mn-ea"/>
                <a:cs typeface="+mn-cs"/>
              </a:rPr>
              <a:t>alpha</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t</a:t>
            </a:r>
            <a:r>
              <a:rPr lang="zh-TW" altLang="en-US" sz="1200" kern="1200" dirty="0">
                <a:solidFill>
                  <a:schemeClr val="tx1"/>
                </a:solidFill>
                <a:effectLst/>
                <a:latin typeface="+mn-lt"/>
                <a:ea typeface="+mn-ea"/>
                <a:cs typeface="+mn-cs"/>
              </a:rPr>
              <a:t>統計量。</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會發現</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的存在和重要性在不同的</a:t>
            </a:r>
            <a:r>
              <a:rPr lang="en-US" altLang="zh-TW" sz="1200" kern="1200" dirty="0">
                <a:solidFill>
                  <a:schemeClr val="tx1"/>
                </a:solidFill>
                <a:effectLst/>
                <a:latin typeface="+mn-lt"/>
                <a:ea typeface="+mn-ea"/>
                <a:cs typeface="+mn-cs"/>
              </a:rPr>
              <a:t>time</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horizon</a:t>
            </a:r>
            <a:r>
              <a:rPr lang="zh-TW" altLang="zh-TW" sz="1200" kern="1200" dirty="0">
                <a:solidFill>
                  <a:schemeClr val="tx1"/>
                </a:solidFill>
                <a:effectLst/>
                <a:latin typeface="+mn-lt"/>
                <a:ea typeface="+mn-ea"/>
                <a:cs typeface="+mn-cs"/>
              </a:rPr>
              <a:t>和資產類別中都非常強大，尤其是當</a:t>
            </a:r>
            <a:r>
              <a:rPr lang="en-US" altLang="zh-TW" sz="1200" kern="1200" dirty="0">
                <a:solidFill>
                  <a:schemeClr val="tx1"/>
                </a:solidFill>
                <a:effectLst/>
                <a:latin typeface="+mn-lt"/>
                <a:ea typeface="+mn-ea"/>
                <a:cs typeface="+mn-cs"/>
              </a:rPr>
              <a:t>look back</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hold period</a:t>
            </a:r>
            <a:r>
              <a:rPr lang="zh-TW" altLang="zh-TW" sz="1200" kern="1200" dirty="0">
                <a:solidFill>
                  <a:schemeClr val="tx1"/>
                </a:solidFill>
                <a:effectLst/>
                <a:latin typeface="+mn-lt"/>
                <a:ea typeface="+mn-ea"/>
                <a:cs typeface="+mn-cs"/>
              </a:rPr>
              <a:t>為</a:t>
            </a:r>
            <a:r>
              <a:rPr lang="en-US" altLang="zh-TW" sz="1200" kern="1200" dirty="0">
                <a:solidFill>
                  <a:schemeClr val="tx1"/>
                </a:solidFill>
                <a:effectLst/>
                <a:latin typeface="+mn-lt"/>
                <a:ea typeface="+mn-ea"/>
                <a:cs typeface="+mn-cs"/>
              </a:rPr>
              <a:t>12</a:t>
            </a:r>
            <a:r>
              <a:rPr lang="zh-TW" altLang="zh-TW" sz="1200" kern="1200" dirty="0">
                <a:solidFill>
                  <a:schemeClr val="tx1"/>
                </a:solidFill>
                <a:effectLst/>
                <a:latin typeface="+mn-lt"/>
                <a:ea typeface="+mn-ea"/>
                <a:cs typeface="+mn-cs"/>
              </a:rPr>
              <a:t>個月或更短時。</a:t>
            </a:r>
            <a:endParaRPr lang="en-US"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15</a:t>
            </a:fld>
            <a:endParaRPr lang="zh-TW" altLang="en-US"/>
          </a:p>
        </p:txBody>
      </p:sp>
    </p:spTree>
    <p:extLst>
      <p:ext uri="{BB962C8B-B14F-4D97-AF65-F5344CB8AC3E}">
        <p14:creationId xmlns:p14="http://schemas.microsoft.com/office/powerpoint/2010/main" val="3472990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接下來要進一步探討</a:t>
            </a:r>
            <a:r>
              <a:rPr lang="en-US" altLang="zh-TW" dirty="0"/>
              <a:t>TSMOM</a:t>
            </a:r>
            <a:r>
              <a:rPr lang="zh-TW" altLang="en-US" dirty="0"/>
              <a:t>的影響因子，以及它在極端市場時的表現。</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16</a:t>
            </a:fld>
            <a:endParaRPr lang="zh-TW" altLang="en-US"/>
          </a:p>
        </p:txBody>
      </p:sp>
    </p:spTree>
    <p:extLst>
      <p:ext uri="{BB962C8B-B14F-4D97-AF65-F5344CB8AC3E}">
        <p14:creationId xmlns:p14="http://schemas.microsoft.com/office/powerpoint/2010/main" val="191301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圖</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繪製了每種期貨合約的這些策略的</a:t>
            </a:r>
            <a:r>
              <a:rPr lang="zh-TW" altLang="en-US" sz="1200" kern="1200" dirty="0">
                <a:solidFill>
                  <a:schemeClr val="tx1"/>
                </a:solidFill>
                <a:effectLst/>
                <a:latin typeface="+mn-lt"/>
                <a:ea typeface="+mn-ea"/>
                <a:cs typeface="+mn-cs"/>
              </a:rPr>
              <a:t>年化的</a:t>
            </a:r>
            <a:r>
              <a:rPr lang="en-US" altLang="zh-TW" sz="1200" kern="1200" dirty="0">
                <a:solidFill>
                  <a:schemeClr val="tx1"/>
                </a:solidFill>
                <a:effectLst/>
                <a:latin typeface="+mn-lt"/>
                <a:ea typeface="+mn-ea"/>
                <a:cs typeface="+mn-cs"/>
              </a:rPr>
              <a:t>sharp ratio</a:t>
            </a:r>
            <a:r>
              <a:rPr lang="zh-TW" altLang="zh-TW" sz="1200" kern="1200" dirty="0">
                <a:solidFill>
                  <a:schemeClr val="tx1"/>
                </a:solidFill>
                <a:effectLst/>
                <a:latin typeface="+mn-lt"/>
                <a:ea typeface="+mn-ea"/>
                <a:cs typeface="+mn-cs"/>
              </a:rPr>
              <a:t>。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如圖所示，每張期貨合約從過去的一年收益中都顯示出</a:t>
            </a:r>
            <a:r>
              <a:rPr lang="zh-TW" altLang="en-US" sz="1200" kern="1200" dirty="0">
                <a:solidFill>
                  <a:schemeClr val="tx1"/>
                </a:solidFill>
                <a:effectLst/>
                <a:latin typeface="+mn-lt"/>
                <a:ea typeface="+mn-ea"/>
                <a:cs typeface="+mn-cs"/>
              </a:rPr>
              <a:t>正面</a:t>
            </a:r>
            <a:r>
              <a:rPr lang="zh-TW" altLang="zh-TW" sz="1200" kern="1200" dirty="0">
                <a:solidFill>
                  <a:schemeClr val="tx1"/>
                </a:solidFill>
                <a:effectLst/>
                <a:latin typeface="+mn-lt"/>
                <a:ea typeface="+mn-ea"/>
                <a:cs typeface="+mn-cs"/>
              </a:rPr>
              <a:t>的可預測性。</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幾乎所有品種的時間序列動量策略都是正收益，目測了下</a:t>
            </a:r>
            <a:r>
              <a:rPr lang="en-US" altLang="zh-TW" sz="1200" kern="1200" dirty="0">
                <a:solidFill>
                  <a:schemeClr val="tx1"/>
                </a:solidFill>
                <a:effectLst/>
                <a:latin typeface="+mn-lt"/>
                <a:ea typeface="+mn-ea"/>
                <a:cs typeface="+mn-cs"/>
              </a:rPr>
              <a:t>sharp ration0.2</a:t>
            </a:r>
            <a:r>
              <a:rPr lang="zh-TW" altLang="en-US" sz="1200" kern="1200" dirty="0">
                <a:solidFill>
                  <a:schemeClr val="tx1"/>
                </a:solidFill>
                <a:effectLst/>
                <a:latin typeface="+mn-lt"/>
                <a:ea typeface="+mn-ea"/>
                <a:cs typeface="+mn-cs"/>
              </a:rPr>
              <a:t>至</a:t>
            </a:r>
            <a:r>
              <a:rPr lang="en-US" altLang="zh-TW" sz="1200" kern="1200" dirty="0">
                <a:solidFill>
                  <a:schemeClr val="tx1"/>
                </a:solidFill>
                <a:effectLst/>
                <a:latin typeface="+mn-lt"/>
                <a:ea typeface="+mn-ea"/>
                <a:cs typeface="+mn-cs"/>
              </a:rPr>
              <a:t>0.6</a:t>
            </a:r>
            <a:r>
              <a:rPr lang="zh-TW" altLang="en-US" sz="1200" kern="1200" dirty="0">
                <a:solidFill>
                  <a:schemeClr val="tx1"/>
                </a:solidFill>
                <a:effectLst/>
                <a:latin typeface="+mn-lt"/>
                <a:ea typeface="+mn-ea"/>
                <a:cs typeface="+mn-cs"/>
              </a:rPr>
              <a:t>之間。</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所有</a:t>
            </a:r>
            <a:r>
              <a:rPr lang="en-US" altLang="zh-TW" sz="1200" kern="1200" dirty="0">
                <a:solidFill>
                  <a:schemeClr val="tx1"/>
                </a:solidFill>
                <a:effectLst/>
                <a:latin typeface="+mn-lt"/>
                <a:ea typeface="+mn-ea"/>
                <a:cs typeface="+mn-cs"/>
              </a:rPr>
              <a:t>58</a:t>
            </a:r>
            <a:r>
              <a:rPr lang="zh-TW" altLang="zh-TW" sz="1200" kern="1200" dirty="0">
                <a:solidFill>
                  <a:schemeClr val="tx1"/>
                </a:solidFill>
                <a:effectLst/>
                <a:latin typeface="+mn-lt"/>
                <a:ea typeface="+mn-ea"/>
                <a:cs typeface="+mn-cs"/>
              </a:rPr>
              <a:t>個期貨合約都顯示出正的</a:t>
            </a:r>
            <a:r>
              <a:rPr lang="en-US" altLang="zh-TW" sz="1200" kern="1200" dirty="0">
                <a:solidFill>
                  <a:schemeClr val="tx1"/>
                </a:solidFill>
                <a:effectLst/>
                <a:latin typeface="+mn-lt"/>
                <a:ea typeface="+mn-ea"/>
                <a:cs typeface="+mn-cs"/>
              </a:rPr>
              <a:t>TSMOM return</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圖裡</a:t>
            </a:r>
            <a:r>
              <a:rPr lang="zh-TW" altLang="zh-TW" sz="1200" kern="1200" dirty="0">
                <a:solidFill>
                  <a:schemeClr val="tx1"/>
                </a:solidFill>
                <a:effectLst/>
                <a:latin typeface="+mn-lt"/>
                <a:ea typeface="+mn-ea"/>
                <a:cs typeface="+mn-cs"/>
              </a:rPr>
              <a:t>有</a:t>
            </a:r>
            <a:r>
              <a:rPr lang="en-US" altLang="zh-TW" sz="1200" kern="1200" dirty="0">
                <a:solidFill>
                  <a:schemeClr val="tx1"/>
                </a:solidFill>
                <a:effectLst/>
                <a:latin typeface="+mn-lt"/>
                <a:ea typeface="+mn-ea"/>
                <a:cs typeface="+mn-cs"/>
              </a:rPr>
              <a:t>52</a:t>
            </a:r>
            <a:r>
              <a:rPr lang="zh-TW" altLang="zh-TW" sz="1200" kern="1200" dirty="0">
                <a:solidFill>
                  <a:schemeClr val="tx1"/>
                </a:solidFill>
                <a:effectLst/>
                <a:latin typeface="+mn-lt"/>
                <a:ea typeface="+mn-ea"/>
                <a:cs typeface="+mn-cs"/>
              </a:rPr>
              <a:t>個在統計上</a:t>
            </a:r>
            <a:r>
              <a:rPr lang="zh-TW" altLang="en-US" sz="1200" kern="1200" dirty="0">
                <a:solidFill>
                  <a:schemeClr val="tx1"/>
                </a:solidFill>
                <a:effectLst/>
                <a:latin typeface="+mn-lt"/>
                <a:ea typeface="+mn-ea"/>
                <a:cs typeface="+mn-cs"/>
              </a:rPr>
              <a:t>是顯著的</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計算從</a:t>
            </a:r>
            <a:r>
              <a:rPr lang="en-US" altLang="zh-TW" sz="1200" kern="1200" dirty="0">
                <a:solidFill>
                  <a:schemeClr val="tx1"/>
                </a:solidFill>
                <a:effectLst/>
                <a:latin typeface="+mn-lt"/>
                <a:ea typeface="+mn-ea"/>
                <a:cs typeface="+mn-cs"/>
              </a:rPr>
              <a:t>1985</a:t>
            </a:r>
            <a:r>
              <a:rPr lang="zh-TW" altLang="zh-TW" sz="1200" kern="1200" dirty="0">
                <a:solidFill>
                  <a:schemeClr val="tx1"/>
                </a:solidFill>
                <a:effectLst/>
                <a:latin typeface="+mn-lt"/>
                <a:ea typeface="+mn-ea"/>
                <a:cs typeface="+mn-cs"/>
              </a:rPr>
              <a:t>年</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月到</a:t>
            </a:r>
            <a:r>
              <a:rPr lang="en-US" altLang="zh-TW" sz="1200" kern="1200" dirty="0">
                <a:solidFill>
                  <a:schemeClr val="tx1"/>
                </a:solidFill>
                <a:effectLst/>
                <a:latin typeface="+mn-lt"/>
                <a:ea typeface="+mn-ea"/>
                <a:cs typeface="+mn-cs"/>
              </a:rPr>
              <a:t>2009</a:t>
            </a:r>
            <a:r>
              <a:rPr lang="zh-TW" altLang="zh-TW" sz="1200" kern="1200" dirty="0">
                <a:solidFill>
                  <a:schemeClr val="tx1"/>
                </a:solidFill>
                <a:effectLst/>
                <a:latin typeface="+mn-lt"/>
                <a:ea typeface="+mn-ea"/>
                <a:cs typeface="+mn-cs"/>
              </a:rPr>
              <a:t>年</a:t>
            </a:r>
            <a:r>
              <a:rPr lang="en-US" altLang="zh-TW" sz="1200" kern="1200" dirty="0">
                <a:solidFill>
                  <a:schemeClr val="tx1"/>
                </a:solidFill>
                <a:effectLst/>
                <a:latin typeface="+mn-lt"/>
                <a:ea typeface="+mn-ea"/>
                <a:cs typeface="+mn-cs"/>
              </a:rPr>
              <a:t>12</a:t>
            </a:r>
            <a:r>
              <a:rPr lang="zh-TW" altLang="zh-TW" sz="1200" kern="1200" dirty="0">
                <a:solidFill>
                  <a:schemeClr val="tx1"/>
                </a:solidFill>
                <a:effectLst/>
                <a:latin typeface="+mn-lt"/>
                <a:ea typeface="+mn-ea"/>
                <a:cs typeface="+mn-cs"/>
              </a:rPr>
              <a:t>月每個工具和每個可用月份的回報。</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17</a:t>
            </a:fld>
            <a:endParaRPr lang="zh-TW" altLang="en-US"/>
          </a:p>
        </p:txBody>
      </p:sp>
    </p:spTree>
    <p:extLst>
      <p:ext uri="{BB962C8B-B14F-4D97-AF65-F5344CB8AC3E}">
        <p14:creationId xmlns:p14="http://schemas.microsoft.com/office/powerpoint/2010/main" val="331305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剛剛在</a:t>
            </a:r>
            <a:r>
              <a:rPr lang="en-US" altLang="zh-TW" dirty="0"/>
              <a:t>sec3</a:t>
            </a:r>
            <a:r>
              <a:rPr lang="zh-TW" altLang="en-US" dirty="0"/>
              <a:t>看的是所有不同</a:t>
            </a:r>
            <a:r>
              <a:rPr lang="en-US" altLang="zh-TW" dirty="0"/>
              <a:t>(</a:t>
            </a:r>
            <a:r>
              <a:rPr lang="en-US" altLang="zh-TW" dirty="0" err="1"/>
              <a:t>k,h</a:t>
            </a:r>
            <a:r>
              <a:rPr lang="en-US" altLang="zh-TW" dirty="0"/>
              <a:t>)</a:t>
            </a:r>
            <a:r>
              <a:rPr lang="zh-TW" altLang="en-US" dirty="0"/>
              <a:t>組合的</a:t>
            </a:r>
            <a:r>
              <a:rPr lang="en-US" altLang="zh-TW" dirty="0"/>
              <a:t>alpha</a:t>
            </a:r>
            <a:r>
              <a:rPr lang="zh-TW" altLang="en-US" dirty="0"/>
              <a:t>值的</a:t>
            </a:r>
            <a:r>
              <a:rPr lang="en-US" altLang="zh-TW" dirty="0"/>
              <a:t>t-stats</a:t>
            </a:r>
            <a:r>
              <a:rPr lang="zh-TW" altLang="en-US" dirty="0"/>
              <a:t>。</a:t>
            </a:r>
            <a:endParaRPr lang="en-US" altLang="zh-TW" dirty="0"/>
          </a:p>
          <a:p>
            <a:r>
              <a:rPr lang="zh-TW" altLang="en-US" dirty="0"/>
              <a:t>而這邊我們特別看</a:t>
            </a:r>
            <a:r>
              <a:rPr lang="en-US" altLang="zh-TW" dirty="0"/>
              <a:t>k=12</a:t>
            </a:r>
            <a:r>
              <a:rPr lang="zh-TW" altLang="en-US" dirty="0"/>
              <a:t>、</a:t>
            </a:r>
            <a:r>
              <a:rPr lang="en-US" altLang="zh-TW" dirty="0"/>
              <a:t>h=1</a:t>
            </a:r>
            <a:r>
              <a:rPr lang="zh-TW" altLang="en-US" dirty="0"/>
              <a:t>這個</a:t>
            </a:r>
            <a:r>
              <a:rPr lang="en-US" altLang="zh-TW" dirty="0"/>
              <a:t>TSMOM</a:t>
            </a:r>
            <a:r>
              <a:rPr lang="zh-TW" altLang="en-US" dirty="0"/>
              <a:t>策略的</a:t>
            </a:r>
            <a:r>
              <a:rPr lang="en-US" altLang="zh-TW" dirty="0"/>
              <a:t>regression</a:t>
            </a:r>
            <a:r>
              <a:rPr lang="zh-TW" altLang="en-US" dirty="0"/>
              <a:t>細節。</a:t>
            </a:r>
            <a:endParaRPr lang="en-US" altLang="zh-TW" dirty="0"/>
          </a:p>
          <a:p>
            <a:r>
              <a:rPr lang="en-US" altLang="zh-TW" dirty="0"/>
              <a:t>2</a:t>
            </a:r>
            <a:r>
              <a:rPr lang="zh-TW" altLang="en-US" dirty="0"/>
              <a:t>從</a:t>
            </a:r>
            <a:r>
              <a:rPr lang="en-US" altLang="zh-TW" dirty="0"/>
              <a:t>panel A</a:t>
            </a:r>
            <a:r>
              <a:rPr lang="zh-TW" altLang="en-US" dirty="0"/>
              <a:t>會發現</a:t>
            </a:r>
            <a:r>
              <a:rPr lang="en-US" altLang="zh-TW" dirty="0"/>
              <a:t>market</a:t>
            </a:r>
            <a:r>
              <a:rPr lang="zh-TW" altLang="en-US" dirty="0"/>
              <a:t>、</a:t>
            </a:r>
            <a:r>
              <a:rPr lang="en-US" altLang="zh-TW" dirty="0"/>
              <a:t>size</a:t>
            </a:r>
            <a:r>
              <a:rPr lang="zh-TW" altLang="en-US" dirty="0"/>
              <a:t>和</a:t>
            </a:r>
            <a:r>
              <a:rPr lang="en-US" altLang="zh-TW" dirty="0"/>
              <a:t>value</a:t>
            </a:r>
            <a:r>
              <a:rPr lang="zh-TW" altLang="en-US" dirty="0"/>
              <a:t>的</a:t>
            </a:r>
            <a:r>
              <a:rPr lang="en-US" altLang="zh-TW" dirty="0"/>
              <a:t>beta</a:t>
            </a:r>
            <a:r>
              <a:rPr lang="zh-TW" altLang="en-US" dirty="0"/>
              <a:t>不顯著，然後</a:t>
            </a:r>
            <a:r>
              <a:rPr lang="en-US" altLang="zh-TW" dirty="0"/>
              <a:t>UMD</a:t>
            </a:r>
            <a:r>
              <a:rPr lang="zh-TW" altLang="en-US" dirty="0"/>
              <a:t>這個橫截面</a:t>
            </a:r>
            <a:r>
              <a:rPr lang="en-US" altLang="zh-TW" dirty="0"/>
              <a:t>factor</a:t>
            </a:r>
            <a:r>
              <a:rPr lang="zh-TW" altLang="en-US" dirty="0"/>
              <a:t>以及</a:t>
            </a:r>
            <a:r>
              <a:rPr lang="en-US" altLang="zh-TW" dirty="0"/>
              <a:t>alpha</a:t>
            </a:r>
            <a:r>
              <a:rPr lang="zh-TW" altLang="en-US" dirty="0"/>
              <a:t>兩個顯著。</a:t>
            </a:r>
            <a:endParaRPr lang="en-US" altLang="zh-TW" dirty="0"/>
          </a:p>
          <a:p>
            <a:r>
              <a:rPr lang="en-US" altLang="zh-TW" dirty="0"/>
              <a:t>Monthly</a:t>
            </a:r>
            <a:r>
              <a:rPr lang="zh-TW" altLang="en-US" dirty="0"/>
              <a:t>和</a:t>
            </a:r>
            <a:r>
              <a:rPr lang="en-US" altLang="zh-TW" dirty="0"/>
              <a:t>quarterly</a:t>
            </a:r>
            <a:r>
              <a:rPr lang="zh-TW" altLang="en-US" dirty="0"/>
              <a:t>都一樣。</a:t>
            </a:r>
            <a:endParaRPr lang="en-US" altLang="zh-TW" dirty="0"/>
          </a:p>
          <a:p>
            <a:r>
              <a:rPr lang="en-US" altLang="zh-TW" dirty="0"/>
              <a:t>3</a:t>
            </a:r>
            <a:r>
              <a:rPr lang="zh-TW" altLang="en-US" dirty="0"/>
              <a:t>那</a:t>
            </a:r>
            <a:r>
              <a:rPr lang="en-US" altLang="zh-TW" dirty="0"/>
              <a:t>panel B</a:t>
            </a:r>
            <a:r>
              <a:rPr lang="zh-TW" altLang="en-US" dirty="0"/>
              <a:t>是拿別的文獻的</a:t>
            </a:r>
            <a:r>
              <a:rPr lang="en-US" altLang="zh-TW" dirty="0"/>
              <a:t>data</a:t>
            </a:r>
            <a:r>
              <a:rPr lang="zh-TW" altLang="en-US" dirty="0"/>
              <a:t>來跑</a:t>
            </a:r>
            <a:r>
              <a:rPr lang="en-US" altLang="zh-TW" dirty="0"/>
              <a:t>regression</a:t>
            </a:r>
            <a:r>
              <a:rPr lang="zh-TW" altLang="en-US" dirty="0"/>
              <a:t>，一樣是橫截面</a:t>
            </a:r>
            <a:r>
              <a:rPr lang="en-US" altLang="zh-TW" dirty="0"/>
              <a:t>factor</a:t>
            </a:r>
            <a:r>
              <a:rPr lang="zh-TW" altLang="en-US" dirty="0"/>
              <a:t>以及</a:t>
            </a:r>
            <a:r>
              <a:rPr lang="en-US" altLang="zh-TW" dirty="0"/>
              <a:t>alpha</a:t>
            </a:r>
            <a:r>
              <a:rPr lang="zh-TW" altLang="en-US" dirty="0"/>
              <a:t>兩個相對非常顯著。</a:t>
            </a:r>
            <a:endParaRPr lang="en-US" altLang="zh-TW" dirty="0"/>
          </a:p>
          <a:p>
            <a:r>
              <a:rPr lang="en-US" altLang="zh-TW" dirty="0"/>
              <a:t>4</a:t>
            </a:r>
            <a:r>
              <a:rPr lang="zh-TW" altLang="en-US" dirty="0"/>
              <a:t>所以從這麼顯著買不低的</a:t>
            </a:r>
            <a:r>
              <a:rPr lang="en-US" altLang="zh-TW" dirty="0"/>
              <a:t>alpha</a:t>
            </a:r>
            <a:r>
              <a:rPr lang="zh-TW" altLang="en-US" dirty="0"/>
              <a:t>，會發現</a:t>
            </a:r>
            <a:r>
              <a:rPr lang="en-US" altLang="zh-TW" dirty="0"/>
              <a:t>TSMOM</a:t>
            </a:r>
            <a:r>
              <a:rPr lang="zh-TW" altLang="en-US" dirty="0"/>
              <a:t>的</a:t>
            </a:r>
            <a:r>
              <a:rPr lang="en-US" altLang="zh-TW" dirty="0"/>
              <a:t>return</a:t>
            </a:r>
            <a:r>
              <a:rPr lang="zh-TW" altLang="en-US" dirty="0"/>
              <a:t>沒辦法被橫截面</a:t>
            </a:r>
            <a:r>
              <a:rPr lang="en-US" altLang="zh-TW" dirty="0"/>
              <a:t>factor</a:t>
            </a:r>
            <a:r>
              <a:rPr lang="zh-TW" altLang="en-US" dirty="0"/>
              <a:t>完全解釋。</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18</a:t>
            </a:fld>
            <a:endParaRPr lang="zh-TW" altLang="en-US"/>
          </a:p>
        </p:txBody>
      </p:sp>
    </p:spTree>
    <p:extLst>
      <p:ext uri="{BB962C8B-B14F-4D97-AF65-F5344CB8AC3E}">
        <p14:creationId xmlns:p14="http://schemas.microsoft.com/office/powerpoint/2010/main" val="2015225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接下來我們來看</a:t>
            </a:r>
            <a:r>
              <a:rPr lang="en-US" altLang="zh-TW" dirty="0"/>
              <a:t>TSMOM</a:t>
            </a:r>
            <a:r>
              <a:rPr lang="zh-TW" altLang="en-US" dirty="0"/>
              <a:t>在極端市場時的表現。</a:t>
            </a:r>
            <a:endParaRPr lang="en-US" altLang="zh-TW" dirty="0"/>
          </a:p>
          <a:p>
            <a:r>
              <a:rPr lang="en-US" altLang="zh-TW" dirty="0"/>
              <a:t>1</a:t>
            </a:r>
            <a:r>
              <a:rPr lang="zh-TW" altLang="en-US" dirty="0"/>
              <a:t>圖三是累積超額收益曲線圖，黑線是原本因應用動量訊號有時</a:t>
            </a:r>
            <a:r>
              <a:rPr lang="en-US" altLang="zh-TW" dirty="0"/>
              <a:t>long</a:t>
            </a:r>
            <a:r>
              <a:rPr lang="zh-TW" altLang="en-US" dirty="0"/>
              <a:t>有時</a:t>
            </a:r>
            <a:r>
              <a:rPr lang="en-US" altLang="zh-TW" dirty="0"/>
              <a:t>short</a:t>
            </a:r>
            <a:r>
              <a:rPr lang="zh-TW" altLang="en-US" dirty="0"/>
              <a:t>的收益曲線。</a:t>
            </a:r>
            <a:endParaRPr lang="en-US" altLang="zh-TW" dirty="0"/>
          </a:p>
          <a:p>
            <a:r>
              <a:rPr lang="en-US" altLang="zh-TW" dirty="0"/>
              <a:t>  </a:t>
            </a:r>
            <a:r>
              <a:rPr lang="zh-TW" altLang="en-US" dirty="0"/>
              <a:t>灰色線則是只</a:t>
            </a:r>
            <a:r>
              <a:rPr lang="en-US" altLang="zh-TW" dirty="0"/>
              <a:t>long</a:t>
            </a:r>
            <a:r>
              <a:rPr lang="zh-TW" altLang="en-US" dirty="0"/>
              <a:t>沒有</a:t>
            </a:r>
            <a:r>
              <a:rPr lang="en-US" altLang="zh-TW" dirty="0"/>
              <a:t>short</a:t>
            </a:r>
            <a:r>
              <a:rPr lang="zh-TW" altLang="en-US" dirty="0"/>
              <a:t>的曲線，所以它的收益會比黑線少沒錯。</a:t>
            </a:r>
            <a:endParaRPr lang="en-US" altLang="zh-TW" dirty="0"/>
          </a:p>
          <a:p>
            <a:r>
              <a:rPr lang="en-US" altLang="zh-TW" dirty="0"/>
              <a:t>2</a:t>
            </a:r>
            <a:r>
              <a:rPr lang="zh-TW" altLang="en-US" dirty="0"/>
              <a:t>會發現在</a:t>
            </a:r>
            <a:r>
              <a:rPr lang="en-US" altLang="zh-TW" dirty="0"/>
              <a:t>2008</a:t>
            </a:r>
            <a:r>
              <a:rPr lang="zh-TW" altLang="en-US" dirty="0"/>
              <a:t>年</a:t>
            </a:r>
            <a:r>
              <a:rPr lang="en-US" altLang="zh-TW" dirty="0"/>
              <a:t>9</a:t>
            </a:r>
            <a:r>
              <a:rPr lang="zh-TW" altLang="en-US" dirty="0"/>
              <a:t>月</a:t>
            </a:r>
            <a:r>
              <a:rPr lang="en-US" altLang="zh-TW" dirty="0"/>
              <a:t> financial crisis</a:t>
            </a:r>
            <a:r>
              <a:rPr lang="zh-TW" altLang="en-US" dirty="0"/>
              <a:t>失控的時候，</a:t>
            </a:r>
            <a:r>
              <a:rPr lang="en-US" altLang="zh-TW" dirty="0"/>
              <a:t>TSMOM</a:t>
            </a:r>
            <a:r>
              <a:rPr lang="zh-TW" altLang="en-US" dirty="0"/>
              <a:t>在</a:t>
            </a:r>
            <a:r>
              <a:rPr lang="en-US" altLang="zh-TW" dirty="0"/>
              <a:t>2008</a:t>
            </a:r>
            <a:r>
              <a:rPr lang="zh-TW" altLang="en-US" dirty="0"/>
              <a:t>第三季會先賠，然後到第四季大賺。</a:t>
            </a:r>
            <a:endParaRPr lang="en-US" altLang="zh-TW" dirty="0"/>
          </a:p>
          <a:p>
            <a:r>
              <a:rPr lang="en-US" altLang="zh-TW" dirty="0"/>
              <a:t>3</a:t>
            </a:r>
            <a:r>
              <a:rPr lang="zh-TW" altLang="en-US" dirty="0"/>
              <a:t>然後在</a:t>
            </a:r>
            <a:r>
              <a:rPr lang="en-US" altLang="zh-TW" dirty="0"/>
              <a:t>2009</a:t>
            </a:r>
            <a:r>
              <a:rPr lang="zh-TW" altLang="en-US" dirty="0"/>
              <a:t>第二季危機解除時劇烈反轉，所以此時</a:t>
            </a:r>
            <a:r>
              <a:rPr lang="en-US" altLang="zh-TW" dirty="0"/>
              <a:t>TSMOM</a:t>
            </a:r>
            <a:r>
              <a:rPr lang="zh-TW" altLang="en-US" dirty="0"/>
              <a:t>賺了不少，然後再慢慢爬上來。</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19</a:t>
            </a:fld>
            <a:endParaRPr lang="zh-TW" altLang="en-US"/>
          </a:p>
        </p:txBody>
      </p:sp>
    </p:spTree>
    <p:extLst>
      <p:ext uri="{BB962C8B-B14F-4D97-AF65-F5344CB8AC3E}">
        <p14:creationId xmlns:p14="http://schemas.microsoft.com/office/powerpoint/2010/main" val="3248518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接下來</a:t>
            </a:r>
            <a:r>
              <a:rPr lang="zh-TW" altLang="zh-TW" sz="1200" kern="1200" dirty="0">
                <a:solidFill>
                  <a:schemeClr val="tx1"/>
                </a:solidFill>
                <a:effectLst/>
                <a:latin typeface="+mn-lt"/>
                <a:ea typeface="+mn-ea"/>
                <a:cs typeface="+mn-cs"/>
              </a:rPr>
              <a:t>圖</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繪製了</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回報與標準普爾</a:t>
            </a:r>
            <a:r>
              <a:rPr lang="en-US" altLang="zh-TW" sz="1200" kern="1200" dirty="0">
                <a:solidFill>
                  <a:schemeClr val="tx1"/>
                </a:solidFill>
                <a:effectLst/>
                <a:latin typeface="+mn-lt"/>
                <a:ea typeface="+mn-ea"/>
                <a:cs typeface="+mn-cs"/>
              </a:rPr>
              <a:t>500</a:t>
            </a:r>
            <a:r>
              <a:rPr lang="zh-TW" altLang="zh-TW" sz="1200" kern="1200" dirty="0">
                <a:solidFill>
                  <a:schemeClr val="tx1"/>
                </a:solidFill>
                <a:effectLst/>
                <a:latin typeface="+mn-lt"/>
                <a:ea typeface="+mn-ea"/>
                <a:cs typeface="+mn-cs"/>
              </a:rPr>
              <a:t>回報的關係</a:t>
            </a:r>
            <a:r>
              <a:rPr lang="zh-TW" altLang="en-US" sz="1200" kern="1200" dirty="0">
                <a:solidFill>
                  <a:schemeClr val="tx1"/>
                </a:solidFill>
                <a:effectLst/>
                <a:latin typeface="+mn-lt"/>
                <a:ea typeface="+mn-ea"/>
                <a:cs typeface="+mn-cs"/>
              </a:rPr>
              <a:t>，明顯是一條</a:t>
            </a:r>
            <a:r>
              <a:rPr lang="en-US" altLang="zh-TW" sz="1200" kern="1200" dirty="0">
                <a:solidFill>
                  <a:schemeClr val="tx1"/>
                </a:solidFill>
                <a:effectLst/>
                <a:latin typeface="+mn-lt"/>
                <a:ea typeface="+mn-ea"/>
                <a:cs typeface="+mn-cs"/>
              </a:rPr>
              <a:t>smile</a:t>
            </a:r>
            <a:r>
              <a:rPr lang="zh-TW" altLang="en-US" sz="1200" kern="1200" dirty="0">
                <a:solidFill>
                  <a:schemeClr val="tx1"/>
                </a:solidFill>
                <a:effectLst/>
                <a:latin typeface="+mn-lt"/>
                <a:ea typeface="+mn-ea"/>
                <a:cs typeface="+mn-cs"/>
              </a:rPr>
              <a:t>二次曲線。</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可以看出</a:t>
            </a:r>
            <a:r>
              <a:rPr lang="zh-TW" altLang="zh-TW" sz="1200" kern="1200" dirty="0">
                <a:solidFill>
                  <a:schemeClr val="tx1"/>
                </a:solidFill>
                <a:effectLst/>
                <a:latin typeface="+mn-lt"/>
                <a:ea typeface="+mn-ea"/>
                <a:cs typeface="+mn-cs"/>
              </a:rPr>
              <a:t>在最大的市場波動中，</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的收益</a:t>
            </a:r>
            <a:r>
              <a:rPr lang="zh-TW" altLang="en-US" sz="1200" kern="1200" dirty="0">
                <a:solidFill>
                  <a:schemeClr val="tx1"/>
                </a:solidFill>
                <a:effectLst/>
                <a:latin typeface="+mn-lt"/>
                <a:ea typeface="+mn-ea"/>
                <a:cs typeface="+mn-cs"/>
              </a:rPr>
              <a:t>跟著變</a:t>
            </a:r>
            <a:r>
              <a:rPr lang="zh-TW" altLang="zh-TW" sz="1200" kern="1200" dirty="0">
                <a:solidFill>
                  <a:schemeClr val="tx1"/>
                </a:solidFill>
                <a:effectLst/>
                <a:latin typeface="+mn-lt"/>
                <a:ea typeface="+mn-ea"/>
                <a:cs typeface="+mn-cs"/>
              </a:rPr>
              <a:t>大</a:t>
            </a:r>
            <a:r>
              <a:rPr lang="zh-TW" altLang="en-US" sz="1200" kern="1200" dirty="0">
                <a:solidFill>
                  <a:schemeClr val="tx1"/>
                </a:solidFill>
                <a:effectLst/>
                <a:latin typeface="+mn-lt"/>
                <a:ea typeface="+mn-ea"/>
                <a:cs typeface="+mn-cs"/>
              </a:rPr>
              <a:t>，即使在股市場大賠的時候，</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在期貨的表現大賺</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表</a:t>
            </a: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C</a:t>
            </a:r>
            <a:r>
              <a:rPr lang="zh-TW" altLang="zh-TW" sz="1200" kern="1200" dirty="0">
                <a:solidFill>
                  <a:schemeClr val="tx1"/>
                </a:solidFill>
                <a:effectLst/>
                <a:latin typeface="+mn-lt"/>
                <a:ea typeface="+mn-ea"/>
                <a:cs typeface="+mn-cs"/>
              </a:rPr>
              <a:t>面板報告了</a:t>
            </a:r>
            <a:r>
              <a:rPr lang="en-US" altLang="zh-TW" sz="1200" kern="1200" dirty="0">
                <a:solidFill>
                  <a:schemeClr val="tx1"/>
                </a:solidFill>
                <a:effectLst/>
                <a:latin typeface="+mn-lt"/>
                <a:ea typeface="+mn-ea"/>
                <a:cs typeface="+mn-cs"/>
              </a:rPr>
              <a:t>TSMOM return</a:t>
            </a:r>
            <a:r>
              <a:rPr lang="zh-TW" altLang="zh-TW" sz="1200" kern="1200" dirty="0">
                <a:solidFill>
                  <a:schemeClr val="tx1"/>
                </a:solidFill>
                <a:effectLst/>
                <a:latin typeface="+mn-lt"/>
                <a:ea typeface="+mn-ea"/>
                <a:cs typeface="+mn-cs"/>
              </a:rPr>
              <a:t>對</a:t>
            </a:r>
            <a:r>
              <a:rPr lang="en-US" altLang="zh-TW" sz="1200" kern="1200" dirty="0">
                <a:solidFill>
                  <a:schemeClr val="tx1"/>
                </a:solidFill>
                <a:effectLst/>
                <a:latin typeface="+mn-lt"/>
                <a:ea typeface="+mn-ea"/>
                <a:cs typeface="+mn-cs"/>
              </a:rPr>
              <a:t>MSCI</a:t>
            </a:r>
            <a:r>
              <a:rPr lang="zh-TW" altLang="en-US" sz="1200" kern="1200" dirty="0">
                <a:solidFill>
                  <a:schemeClr val="tx1"/>
                </a:solidFill>
                <a:effectLst/>
                <a:latin typeface="+mn-lt"/>
                <a:ea typeface="+mn-ea"/>
                <a:cs typeface="+mn-cs"/>
              </a:rPr>
              <a:t>的平方呈現顯著關係</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儘管市場上的貝塔係數微不足道，但市場收益平方的係數卻顯著為正，這表明</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在最極端的市場事件中實現了最高利潤。</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因此，</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的收益類似於跨市場的期權。</a:t>
            </a:r>
            <a:r>
              <a:rPr lang="en-US" altLang="zh-TW" sz="1200" kern="1200" dirty="0">
                <a:solidFill>
                  <a:schemeClr val="tx1"/>
                </a:solidFill>
                <a:effectLst/>
                <a:latin typeface="+mn-lt"/>
                <a:ea typeface="+mn-ea"/>
                <a:cs typeface="+mn-cs"/>
              </a:rPr>
              <a:t> </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Fung</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Hsieh</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2001</a:t>
            </a:r>
            <a:r>
              <a:rPr lang="zh-TW" altLang="zh-TW" sz="1200" kern="1200" dirty="0">
                <a:solidFill>
                  <a:schemeClr val="tx1"/>
                </a:solidFill>
                <a:effectLst/>
                <a:latin typeface="+mn-lt"/>
                <a:ea typeface="+mn-ea"/>
                <a:cs typeface="+mn-cs"/>
              </a:rPr>
              <a:t>）討論了趨勢追踪為何具有跨步式收益，並運用這種見解來描述對沖基金的表現。我們的</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策略產生了這種回報結構，因為當市場出現大幅上漲時，它傾向於走多頭，而當市場崩潰時則傾向於走空。</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20</a:t>
            </a:fld>
            <a:endParaRPr lang="zh-TW" altLang="en-US"/>
          </a:p>
        </p:txBody>
      </p:sp>
    </p:spTree>
    <p:extLst>
      <p:ext uri="{BB962C8B-B14F-4D97-AF65-F5344CB8AC3E}">
        <p14:creationId xmlns:p14="http://schemas.microsoft.com/office/powerpoint/2010/main" val="1834106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本節將更進一步比較時間序列動量與橫截面動量的關係。</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Our previous results show a significant relationship between time series momentum and cross-sectional momentum. In this section, we explore that relationship further and determine how much overlap and difference exist between our time series momentum strategies and the cross-sectional momentum strategies commonly used in the literature.    </a:t>
            </a:r>
            <a:r>
              <a:rPr lang="zh-TW" altLang="zh-TW" dirty="0"/>
              <a:t>我們之前的結果表明時間序列動量和橫截面動量之間存在顯著的關係。在本節中，我們將進一步探討這種關係，並確定我們的時間序列動量策略與文獻中常用的橫截面動量策略之間存在多少重疊和差異。</a:t>
            </a: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21</a:t>
            </a:fld>
            <a:endParaRPr lang="zh-TW" altLang="en-US"/>
          </a:p>
        </p:txBody>
      </p:sp>
    </p:spTree>
    <p:extLst>
      <p:ext uri="{BB962C8B-B14F-4D97-AF65-F5344CB8AC3E}">
        <p14:creationId xmlns:p14="http://schemas.microsoft.com/office/powerpoint/2010/main" val="309844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首先會簡介這篇</a:t>
            </a:r>
            <a:r>
              <a:rPr lang="en-US" altLang="zh-TW" sz="1200" kern="1200" dirty="0">
                <a:solidFill>
                  <a:schemeClr val="tx1"/>
                </a:solidFill>
                <a:effectLst/>
                <a:latin typeface="+mn-lt"/>
                <a:ea typeface="+mn-ea"/>
                <a:cs typeface="+mn-cs"/>
              </a:rPr>
              <a:t>paper</a:t>
            </a:r>
            <a:r>
              <a:rPr lang="zh-TW" altLang="en-US" sz="1200" kern="1200" dirty="0">
                <a:solidFill>
                  <a:schemeClr val="tx1"/>
                </a:solidFill>
                <a:effectLst/>
                <a:latin typeface="+mn-lt"/>
                <a:ea typeface="+mn-ea"/>
                <a:cs typeface="+mn-cs"/>
              </a:rPr>
              <a:t>的先備知識以及我覺得的看點有哪些。</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第</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節</a:t>
            </a:r>
            <a:r>
              <a:rPr lang="zh-TW" altLang="en-US" sz="1200" kern="1200" dirty="0">
                <a:solidFill>
                  <a:schemeClr val="tx1"/>
                </a:solidFill>
                <a:effectLst/>
                <a:latin typeface="+mn-lt"/>
                <a:ea typeface="+mn-ea"/>
                <a:cs typeface="+mn-cs"/>
              </a:rPr>
              <a:t>會</a:t>
            </a:r>
            <a:r>
              <a:rPr lang="zh-TW" altLang="zh-TW" sz="1200" kern="1200" dirty="0">
                <a:solidFill>
                  <a:schemeClr val="tx1"/>
                </a:solidFill>
                <a:effectLst/>
                <a:latin typeface="+mn-lt"/>
                <a:ea typeface="+mn-ea"/>
                <a:cs typeface="+mn-cs"/>
              </a:rPr>
              <a:t>介紹</a:t>
            </a:r>
            <a:r>
              <a:rPr lang="zh-TW" altLang="en-US" sz="1200" kern="1200" dirty="0">
                <a:solidFill>
                  <a:schemeClr val="tx1"/>
                </a:solidFill>
                <a:effectLst/>
                <a:latin typeface="+mn-lt"/>
                <a:ea typeface="+mn-ea"/>
                <a:cs typeface="+mn-cs"/>
              </a:rPr>
              <a:t>作者用的</a:t>
            </a:r>
            <a:r>
              <a:rPr lang="en-US" altLang="zh-TW" sz="1200" kern="1200" dirty="0">
                <a:solidFill>
                  <a:schemeClr val="tx1"/>
                </a:solidFill>
                <a:effectLst/>
                <a:latin typeface="+mn-lt"/>
                <a:ea typeface="+mn-ea"/>
                <a:cs typeface="+mn-cs"/>
              </a:rPr>
              <a:t>58</a:t>
            </a:r>
            <a:r>
              <a:rPr lang="zh-TW" altLang="en-US" sz="1200" kern="1200" dirty="0">
                <a:solidFill>
                  <a:schemeClr val="tx1"/>
                </a:solidFill>
                <a:effectLst/>
                <a:latin typeface="+mn-lt"/>
                <a:ea typeface="+mn-ea"/>
                <a:cs typeface="+mn-cs"/>
              </a:rPr>
              <a:t>種</a:t>
            </a:r>
            <a:r>
              <a:rPr lang="zh-TW" altLang="zh-TW" sz="1200" kern="1200" dirty="0">
                <a:solidFill>
                  <a:schemeClr val="tx1"/>
                </a:solidFill>
                <a:effectLst/>
                <a:latin typeface="+mn-lt"/>
                <a:ea typeface="+mn-ea"/>
                <a:cs typeface="+mn-cs"/>
              </a:rPr>
              <a:t>期貨</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panel data profile</a:t>
            </a:r>
            <a:r>
              <a:rPr lang="zh-TW" altLang="zh-TW" sz="1200" kern="1200" dirty="0">
                <a:solidFill>
                  <a:schemeClr val="tx1"/>
                </a:solidFill>
                <a:effectLst/>
                <a:latin typeface="+mn-lt"/>
                <a:ea typeface="+mn-ea"/>
                <a:cs typeface="+mn-cs"/>
              </a:rPr>
              <a:t> </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第</a:t>
            </a: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節</a:t>
            </a:r>
            <a:r>
              <a:rPr lang="zh-TW" altLang="en-US" sz="1200" kern="1200" dirty="0">
                <a:solidFill>
                  <a:schemeClr val="tx1"/>
                </a:solidFill>
                <a:effectLst/>
                <a:latin typeface="+mn-lt"/>
                <a:ea typeface="+mn-ea"/>
                <a:cs typeface="+mn-cs"/>
              </a:rPr>
              <a:t>把現在的自己和過去的自己做迴歸分析，並找出交易策略的參數。</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第</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節</a:t>
            </a:r>
            <a:r>
              <a:rPr lang="zh-TW" altLang="en-US" sz="1200" kern="1200" dirty="0">
                <a:solidFill>
                  <a:schemeClr val="tx1"/>
                </a:solidFill>
                <a:effectLst/>
                <a:latin typeface="+mn-lt"/>
                <a:ea typeface="+mn-ea"/>
                <a:cs typeface="+mn-cs"/>
              </a:rPr>
              <a:t>會詳細說明</a:t>
            </a:r>
            <a:r>
              <a:rPr lang="zh-TW" altLang="zh-TW" sz="1200" kern="1200" dirty="0">
                <a:solidFill>
                  <a:schemeClr val="tx1"/>
                </a:solidFill>
                <a:effectLst/>
                <a:latin typeface="+mn-lt"/>
                <a:ea typeface="+mn-ea"/>
                <a:cs typeface="+mn-cs"/>
              </a:rPr>
              <a:t>時間序列動量</a:t>
            </a:r>
            <a:r>
              <a:rPr lang="en-US" altLang="zh-TW" sz="1200" kern="1200" dirty="0">
                <a:solidFill>
                  <a:schemeClr val="tx1"/>
                </a:solidFill>
                <a:effectLst/>
                <a:latin typeface="+mn-lt"/>
                <a:ea typeface="+mn-ea"/>
                <a:cs typeface="+mn-cs"/>
              </a:rPr>
              <a:t>return</a:t>
            </a:r>
            <a:r>
              <a:rPr lang="zh-TW" altLang="en-US" sz="1200" kern="1200" dirty="0">
                <a:solidFill>
                  <a:schemeClr val="tx1"/>
                </a:solidFill>
                <a:effectLst/>
                <a:latin typeface="+mn-lt"/>
                <a:ea typeface="+mn-ea"/>
                <a:cs typeface="+mn-cs"/>
              </a:rPr>
              <a:t>的定義</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做相關</a:t>
            </a:r>
            <a:r>
              <a:rPr lang="en-US" altLang="zh-TW" sz="1200" kern="1200" dirty="0">
                <a:solidFill>
                  <a:schemeClr val="tx1"/>
                </a:solidFill>
                <a:effectLst/>
                <a:latin typeface="+mn-lt"/>
                <a:ea typeface="+mn-ea"/>
                <a:cs typeface="+mn-cs"/>
              </a:rPr>
              <a:t>factor analysis</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以及</a:t>
            </a:r>
            <a:r>
              <a:rPr lang="zh-TW" altLang="zh-TW" sz="1200" kern="1200" dirty="0">
                <a:solidFill>
                  <a:schemeClr val="tx1"/>
                </a:solidFill>
                <a:effectLst/>
                <a:latin typeface="+mn-lt"/>
                <a:ea typeface="+mn-ea"/>
                <a:cs typeface="+mn-cs"/>
              </a:rPr>
              <a:t>在極端市場中</a:t>
            </a:r>
            <a:r>
              <a:rPr lang="zh-TW" altLang="en-US" sz="1200" kern="1200" dirty="0">
                <a:solidFill>
                  <a:schemeClr val="tx1"/>
                </a:solidFill>
                <a:effectLst/>
                <a:latin typeface="+mn-lt"/>
                <a:ea typeface="+mn-ea"/>
                <a:cs typeface="+mn-cs"/>
              </a:rPr>
              <a:t>的</a:t>
            </a:r>
            <a:r>
              <a:rPr lang="zh-TW" altLang="zh-TW" sz="1200" kern="1200" dirty="0">
                <a:solidFill>
                  <a:schemeClr val="tx1"/>
                </a:solidFill>
                <a:effectLst/>
                <a:latin typeface="+mn-lt"/>
                <a:ea typeface="+mn-ea"/>
                <a:cs typeface="+mn-cs"/>
              </a:rPr>
              <a:t>表現。 </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第</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節研究了時間序列和橫截面動量之間的關係，顯示了</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是</a:t>
            </a:r>
            <a:r>
              <a:rPr lang="en-US" altLang="zh-TW" sz="1200" kern="1200" dirty="0">
                <a:solidFill>
                  <a:schemeClr val="tx1"/>
                </a:solidFill>
                <a:effectLst/>
                <a:latin typeface="+mn-lt"/>
                <a:ea typeface="+mn-ea"/>
                <a:cs typeface="+mn-cs"/>
              </a:rPr>
              <a:t>XSMOM</a:t>
            </a:r>
            <a:r>
              <a:rPr lang="zh-TW" altLang="en-US" sz="1200" kern="1200" dirty="0">
                <a:solidFill>
                  <a:schemeClr val="tx1"/>
                </a:solidFill>
                <a:effectLst/>
                <a:latin typeface="+mn-lt"/>
                <a:ea typeface="+mn-ea"/>
                <a:cs typeface="+mn-cs"/>
              </a:rPr>
              <a:t>的</a:t>
            </a:r>
            <a:r>
              <a:rPr lang="zh-TW" altLang="zh-TW" sz="1200" kern="1200" dirty="0">
                <a:solidFill>
                  <a:schemeClr val="tx1"/>
                </a:solidFill>
                <a:effectLst/>
                <a:latin typeface="+mn-lt"/>
                <a:ea typeface="+mn-ea"/>
                <a:cs typeface="+mn-cs"/>
              </a:rPr>
              <a:t>主要驅動因素。 </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第</a:t>
            </a:r>
            <a:r>
              <a:rPr lang="en-US" altLang="zh-TW" sz="1200" kern="1200" dirty="0">
                <a:solidFill>
                  <a:schemeClr val="tx1"/>
                </a:solidFill>
                <a:effectLst/>
                <a:latin typeface="+mn-lt"/>
                <a:ea typeface="+mn-ea"/>
                <a:cs typeface="+mn-cs"/>
              </a:rPr>
              <a:t>6</a:t>
            </a:r>
            <a:r>
              <a:rPr lang="zh-TW" altLang="zh-TW" sz="1200" kern="1200" dirty="0">
                <a:solidFill>
                  <a:schemeClr val="tx1"/>
                </a:solidFill>
                <a:effectLst/>
                <a:latin typeface="+mn-lt"/>
                <a:ea typeface="+mn-ea"/>
                <a:cs typeface="+mn-cs"/>
              </a:rPr>
              <a:t>節研究了</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time evolution</a:t>
            </a:r>
            <a:r>
              <a:rPr lang="zh-TW" altLang="zh-TW" sz="1200" kern="1200" dirty="0">
                <a:solidFill>
                  <a:schemeClr val="tx1"/>
                </a:solidFill>
                <a:effectLst/>
                <a:latin typeface="+mn-lt"/>
                <a:ea typeface="+mn-ea"/>
                <a:cs typeface="+mn-cs"/>
              </a:rPr>
              <a:t>及其與投</a:t>
            </a:r>
            <a:r>
              <a:rPr lang="zh-TW" altLang="en-US" sz="1200" kern="1200" dirty="0">
                <a:solidFill>
                  <a:schemeClr val="tx1"/>
                </a:solidFill>
                <a:effectLst/>
                <a:latin typeface="+mn-lt"/>
                <a:ea typeface="+mn-ea"/>
                <a:cs typeface="+mn-cs"/>
              </a:rPr>
              <a:t>機</a:t>
            </a:r>
            <a:r>
              <a:rPr lang="zh-TW" altLang="zh-TW" sz="1200" kern="1200" dirty="0">
                <a:solidFill>
                  <a:schemeClr val="tx1"/>
                </a:solidFill>
                <a:effectLst/>
                <a:latin typeface="+mn-lt"/>
                <a:ea typeface="+mn-ea"/>
                <a:cs typeface="+mn-cs"/>
              </a:rPr>
              <a:t>者</a:t>
            </a:r>
            <a:r>
              <a:rPr lang="zh-TW" altLang="en-US" sz="1200" kern="1200" dirty="0">
                <a:solidFill>
                  <a:schemeClr val="tx1"/>
                </a:solidFill>
                <a:effectLst/>
                <a:latin typeface="+mn-lt"/>
                <a:ea typeface="+mn-ea"/>
                <a:cs typeface="+mn-cs"/>
              </a:rPr>
              <a:t>與對沖者的頭寸分析</a:t>
            </a:r>
            <a:r>
              <a:rPr lang="zh-TW" altLang="zh-TW" sz="1200" kern="1200" dirty="0">
                <a:solidFill>
                  <a:schemeClr val="tx1"/>
                </a:solidFill>
                <a:effectLst/>
                <a:latin typeface="+mn-lt"/>
                <a:ea typeface="+mn-ea"/>
                <a:cs typeface="+mn-cs"/>
              </a:rPr>
              <a:t>。 </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第</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節</a:t>
            </a:r>
            <a:r>
              <a:rPr lang="zh-TW" altLang="en-US" sz="1200" kern="1200" dirty="0">
                <a:solidFill>
                  <a:schemeClr val="tx1"/>
                </a:solidFill>
                <a:effectLst/>
                <a:latin typeface="+mn-lt"/>
                <a:ea typeface="+mn-ea"/>
                <a:cs typeface="+mn-cs"/>
              </a:rPr>
              <a:t>則做總結</a:t>
            </a:r>
            <a:r>
              <a:rPr lang="zh-TW" altLang="zh-TW" sz="120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a:t>
            </a:fld>
            <a:endParaRPr lang="zh-TW" altLang="en-US"/>
          </a:p>
        </p:txBody>
      </p:sp>
    </p:spTree>
    <p:extLst>
      <p:ext uri="{BB962C8B-B14F-4D97-AF65-F5344CB8AC3E}">
        <p14:creationId xmlns:p14="http://schemas.microsoft.com/office/powerpoint/2010/main" val="4213445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從直覺上，這兩者應該有相關，但其實不完全相同。</a:t>
            </a:r>
            <a:endParaRPr lang="en-US" altLang="zh-TW" dirty="0"/>
          </a:p>
          <a:p>
            <a:r>
              <a:rPr lang="zh-TW" altLang="en-US" dirty="0"/>
              <a:t>所以我先來仔細比較這兩者的差別，再進行後續的分析會較有感覺。</a:t>
            </a:r>
            <a:endParaRPr lang="en-US" altLang="zh-TW" dirty="0"/>
          </a:p>
          <a:p>
            <a:endParaRPr lang="en-US" altLang="zh-TW" dirty="0"/>
          </a:p>
          <a:p>
            <a:r>
              <a:rPr lang="zh-TW" altLang="en-US" dirty="0"/>
              <a:t>這個</a:t>
            </a:r>
            <a:r>
              <a:rPr lang="en-US" altLang="zh-TW" dirty="0" err="1"/>
              <a:t>return_ew</a:t>
            </a:r>
            <a:r>
              <a:rPr lang="zh-TW" altLang="en-US" dirty="0"/>
              <a:t>就是橫截面平均</a:t>
            </a:r>
            <a:r>
              <a:rPr lang="en-US" altLang="zh-TW" dirty="0"/>
              <a:t>return</a:t>
            </a:r>
            <a:r>
              <a:rPr lang="zh-TW" altLang="en-US" dirty="0"/>
              <a:t>是指：</a:t>
            </a:r>
            <a:endParaRPr lang="en-US" altLang="zh-TW" dirty="0"/>
          </a:p>
          <a:p>
            <a:r>
              <a:rPr lang="zh-TW" altLang="en-US" dirty="0"/>
              <a:t>將同一時間的橫截面上的所有期貨合約</a:t>
            </a:r>
            <a:r>
              <a:rPr lang="en-US" altLang="zh-TW" dirty="0"/>
              <a:t>return</a:t>
            </a:r>
            <a:r>
              <a:rPr lang="zh-TW" altLang="en-US" dirty="0"/>
              <a:t>取平均。</a:t>
            </a:r>
            <a:endParaRPr lang="en-US" altLang="zh-TW" dirty="0"/>
          </a:p>
          <a:p>
            <a:r>
              <a:rPr lang="zh-TW" altLang="en-US" dirty="0"/>
              <a:t>然後這個</a:t>
            </a:r>
            <a:r>
              <a:rPr lang="en-US" altLang="zh-TW" dirty="0" err="1"/>
              <a:t>weight_xs</a:t>
            </a:r>
            <a:r>
              <a:rPr lang="zh-TW" altLang="en-US" dirty="0"/>
              <a:t>就是各合約的</a:t>
            </a:r>
            <a:r>
              <a:rPr lang="en-US" altLang="zh-TW" dirty="0"/>
              <a:t>return</a:t>
            </a:r>
            <a:r>
              <a:rPr lang="zh-TW" altLang="en-US" dirty="0"/>
              <a:t>減去這個</a:t>
            </a:r>
            <a:r>
              <a:rPr lang="en-US" altLang="zh-TW" dirty="0" err="1"/>
              <a:t>return_ew</a:t>
            </a:r>
            <a:r>
              <a:rPr lang="zh-TW" altLang="en-US" dirty="0"/>
              <a:t>，然後正的就</a:t>
            </a:r>
            <a:r>
              <a:rPr lang="en-US" altLang="zh-TW" dirty="0"/>
              <a:t>long</a:t>
            </a:r>
            <a:r>
              <a:rPr lang="zh-TW" altLang="en-US" dirty="0"/>
              <a:t>，負的就</a:t>
            </a:r>
            <a:r>
              <a:rPr lang="en-US" altLang="zh-TW" dirty="0"/>
              <a:t>short</a:t>
            </a:r>
            <a:r>
              <a:rPr lang="zh-TW" altLang="en-US" dirty="0"/>
              <a:t>。</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22</a:t>
            </a:fld>
            <a:endParaRPr lang="zh-TW" altLang="en-US"/>
          </a:p>
        </p:txBody>
      </p:sp>
    </p:spTree>
    <p:extLst>
      <p:ext uri="{BB962C8B-B14F-4D97-AF65-F5344CB8AC3E}">
        <p14:creationId xmlns:p14="http://schemas.microsoft.com/office/powerpoint/2010/main" val="233917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這邊舉個實際的例子。假設有</a:t>
            </a:r>
            <a:r>
              <a:rPr lang="en-US" altLang="zh-TW" dirty="0"/>
              <a:t>ABCDEF</a:t>
            </a:r>
            <a:r>
              <a:rPr lang="zh-TW" altLang="en-US" dirty="0"/>
              <a:t>六個</a:t>
            </a:r>
            <a:r>
              <a:rPr lang="en-US" altLang="zh-TW" dirty="0"/>
              <a:t>instruments</a:t>
            </a:r>
            <a:r>
              <a:rPr lang="zh-TW" altLang="en-US" dirty="0"/>
              <a:t>。</a:t>
            </a:r>
            <a:endParaRPr lang="en-US" altLang="zh-TW" dirty="0"/>
          </a:p>
          <a:p>
            <a:r>
              <a:rPr lang="en-US" altLang="zh-TW" dirty="0"/>
              <a:t>1</a:t>
            </a:r>
            <a:r>
              <a:rPr lang="zh-TW" altLang="en-US" dirty="0"/>
              <a:t>以</a:t>
            </a:r>
            <a:r>
              <a:rPr lang="en-US" altLang="zh-TW" dirty="0"/>
              <a:t>TSMOM</a:t>
            </a:r>
            <a:r>
              <a:rPr lang="zh-TW" altLang="en-US" dirty="0"/>
              <a:t>來說，假設它們過去</a:t>
            </a:r>
            <a:r>
              <a:rPr lang="en-US" altLang="zh-TW" dirty="0"/>
              <a:t>12</a:t>
            </a:r>
            <a:r>
              <a:rPr lang="zh-TW" altLang="en-US" dirty="0"/>
              <a:t>個月的</a:t>
            </a:r>
            <a:r>
              <a:rPr lang="en-US" altLang="zh-TW" dirty="0"/>
              <a:t>return</a:t>
            </a:r>
            <a:r>
              <a:rPr lang="zh-TW" altLang="en-US" dirty="0"/>
              <a:t>值是這樣，就正值就</a:t>
            </a:r>
            <a:r>
              <a:rPr lang="en-US" altLang="zh-TW" dirty="0"/>
              <a:t>long</a:t>
            </a:r>
            <a:r>
              <a:rPr lang="zh-TW" altLang="en-US" dirty="0"/>
              <a:t>，負值就</a:t>
            </a:r>
            <a:r>
              <a:rPr lang="en-US" altLang="zh-TW" dirty="0"/>
              <a:t>short</a:t>
            </a:r>
            <a:r>
              <a:rPr lang="zh-TW" altLang="en-US" dirty="0"/>
              <a:t>。</a:t>
            </a:r>
            <a:endParaRPr lang="en-US" altLang="zh-TW" dirty="0"/>
          </a:p>
          <a:p>
            <a:r>
              <a:rPr lang="en-US" altLang="zh-TW" dirty="0"/>
              <a:t>2</a:t>
            </a:r>
            <a:r>
              <a:rPr lang="zh-TW" altLang="en-US" dirty="0"/>
              <a:t>而同樣的</a:t>
            </a:r>
            <a:r>
              <a:rPr lang="en-US" altLang="zh-TW" dirty="0"/>
              <a:t>return</a:t>
            </a:r>
            <a:r>
              <a:rPr lang="zh-TW" altLang="en-US" dirty="0"/>
              <a:t>值換到</a:t>
            </a:r>
            <a:r>
              <a:rPr lang="en-US" altLang="zh-TW" dirty="0"/>
              <a:t>XSMOM</a:t>
            </a:r>
            <a:r>
              <a:rPr lang="zh-TW" altLang="en-US" dirty="0"/>
              <a:t>策略時，</a:t>
            </a:r>
            <a:r>
              <a:rPr lang="en-US" altLang="zh-TW" dirty="0"/>
              <a:t>instrument c</a:t>
            </a:r>
            <a:r>
              <a:rPr lang="zh-TW" altLang="en-US" dirty="0"/>
              <a:t>就會變成要做</a:t>
            </a:r>
            <a:r>
              <a:rPr lang="en-US" altLang="zh-TW" dirty="0"/>
              <a:t>short</a:t>
            </a:r>
            <a:r>
              <a:rPr lang="zh-TW" altLang="en-US" dirty="0"/>
              <a:t>。</a:t>
            </a:r>
            <a:endParaRPr lang="en-US" altLang="zh-TW" dirty="0"/>
          </a:p>
          <a:p>
            <a:r>
              <a:rPr lang="en-US" altLang="zh-TW" dirty="0"/>
              <a:t>3case2</a:t>
            </a:r>
            <a:r>
              <a:rPr lang="zh-TW" altLang="en-US" dirty="0"/>
              <a:t>則是調降</a:t>
            </a:r>
            <a:r>
              <a:rPr lang="en-US" altLang="zh-TW" dirty="0"/>
              <a:t>return A</a:t>
            </a:r>
            <a:r>
              <a:rPr lang="zh-TW" altLang="en-US" dirty="0"/>
              <a:t>的值，而此時</a:t>
            </a:r>
            <a:r>
              <a:rPr lang="en-US" altLang="zh-TW" dirty="0"/>
              <a:t>XSMOM</a:t>
            </a:r>
            <a:r>
              <a:rPr lang="zh-TW" altLang="en-US" dirty="0"/>
              <a:t>的策略才會跟</a:t>
            </a:r>
            <a:r>
              <a:rPr lang="en-US" altLang="zh-TW" dirty="0"/>
              <a:t>TSMOM</a:t>
            </a:r>
            <a:r>
              <a:rPr lang="zh-TW" altLang="en-US" dirty="0"/>
              <a:t>一樣。</a:t>
            </a:r>
            <a:endParaRPr lang="en-US" altLang="zh-TW" dirty="0"/>
          </a:p>
          <a:p>
            <a:r>
              <a:rPr lang="zh-TW" altLang="en-US" dirty="0"/>
              <a:t>思考：</a:t>
            </a:r>
            <a:endParaRPr lang="en-US" altLang="zh-TW" dirty="0"/>
          </a:p>
          <a:p>
            <a:r>
              <a:rPr lang="en-US" altLang="zh-TW" dirty="0"/>
              <a:t>4</a:t>
            </a:r>
            <a:r>
              <a:rPr lang="zh-TW" altLang="en-US" dirty="0"/>
              <a:t>從這裡會看出，其實</a:t>
            </a:r>
            <a:r>
              <a:rPr lang="en-US" altLang="zh-TW" dirty="0"/>
              <a:t>XSMOM</a:t>
            </a:r>
            <a:r>
              <a:rPr lang="zh-TW" altLang="en-US" dirty="0"/>
              <a:t>從概念上來看和</a:t>
            </a:r>
            <a:r>
              <a:rPr lang="en-US" altLang="zh-TW" dirty="0"/>
              <a:t>TSMOM</a:t>
            </a:r>
            <a:r>
              <a:rPr lang="zh-TW" altLang="en-US" dirty="0"/>
              <a:t>來看會是相關的對不對？只是要怎麼驗證而已。</a:t>
            </a:r>
            <a:endParaRPr lang="en-US" altLang="zh-TW" dirty="0"/>
          </a:p>
          <a:p>
            <a:r>
              <a:rPr lang="en-US" altLang="zh-TW" dirty="0"/>
              <a:t>5</a:t>
            </a:r>
            <a:r>
              <a:rPr lang="zh-TW" altLang="en-US" dirty="0"/>
              <a:t>另外，如果</a:t>
            </a:r>
            <a:r>
              <a:rPr lang="en-US" altLang="zh-TW" dirty="0"/>
              <a:t>instrument C</a:t>
            </a:r>
            <a:r>
              <a:rPr lang="zh-TW" altLang="en-US" dirty="0"/>
              <a:t>未來一個月是正收益，那其實</a:t>
            </a:r>
            <a:r>
              <a:rPr lang="en-US" altLang="zh-TW" dirty="0"/>
              <a:t>XSMOM</a:t>
            </a:r>
            <a:r>
              <a:rPr lang="zh-TW" altLang="en-US" dirty="0"/>
              <a:t>就比</a:t>
            </a:r>
            <a:r>
              <a:rPr lang="en-US" altLang="zh-TW" dirty="0"/>
              <a:t>TSMOM</a:t>
            </a:r>
            <a:r>
              <a:rPr lang="zh-TW" altLang="en-US" dirty="0"/>
              <a:t>少賺了。</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23</a:t>
            </a:fld>
            <a:endParaRPr lang="zh-TW" altLang="en-US"/>
          </a:p>
        </p:txBody>
      </p:sp>
    </p:spTree>
    <p:extLst>
      <p:ext uri="{BB962C8B-B14F-4D97-AF65-F5344CB8AC3E}">
        <p14:creationId xmlns:p14="http://schemas.microsoft.com/office/powerpoint/2010/main" val="1079791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Table 5</a:t>
            </a:r>
            <a:r>
              <a:rPr lang="zh-CN" altLang="en-US" sz="1200" b="0" i="0" kern="1200" dirty="0">
                <a:solidFill>
                  <a:schemeClr val="tx1"/>
                </a:solidFill>
                <a:effectLst/>
                <a:latin typeface="+mn-lt"/>
                <a:ea typeface="+mn-ea"/>
                <a:cs typeface="+mn-cs"/>
              </a:rPr>
              <a:t>，是說明</a:t>
            </a:r>
            <a:r>
              <a:rPr lang="en-US" altLang="zh-CN" sz="1200" b="0" i="0" kern="1200" dirty="0">
                <a:solidFill>
                  <a:schemeClr val="tx1"/>
                </a:solidFill>
                <a:effectLst/>
                <a:latin typeface="+mn-lt"/>
                <a:ea typeface="+mn-ea"/>
                <a:cs typeface="+mn-cs"/>
              </a:rPr>
              <a:t>XSMOM</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TS-MOM</a:t>
            </a:r>
            <a:r>
              <a:rPr lang="zh-TW" altLang="en-US" sz="1200" b="0" i="0" kern="1200" dirty="0">
                <a:solidFill>
                  <a:schemeClr val="tx1"/>
                </a:solidFill>
                <a:effectLst/>
                <a:latin typeface="+mn-lt"/>
                <a:ea typeface="+mn-ea"/>
                <a:cs typeface="+mn-cs"/>
              </a:rPr>
              <a:t>兩個策略</a:t>
            </a:r>
            <a:r>
              <a:rPr lang="zh-CN" altLang="en-US" sz="1200" b="0" i="0" kern="1200" dirty="0">
                <a:solidFill>
                  <a:schemeClr val="tx1"/>
                </a:solidFill>
                <a:effectLst/>
                <a:latin typeface="+mn-lt"/>
                <a:ea typeface="+mn-ea"/>
                <a:cs typeface="+mn-cs"/>
              </a:rPr>
              <a:t>的相關性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從</a:t>
            </a:r>
            <a:r>
              <a:rPr lang="en-US" altLang="zh-CN" sz="1200" b="0" i="0" kern="1200" dirty="0">
                <a:solidFill>
                  <a:schemeClr val="tx1"/>
                </a:solidFill>
                <a:effectLst/>
                <a:latin typeface="+mn-lt"/>
                <a:ea typeface="+mn-ea"/>
                <a:cs typeface="+mn-cs"/>
              </a:rPr>
              <a:t>t-stats</a:t>
            </a:r>
            <a:r>
              <a:rPr lang="zh-CN" altLang="en-US" sz="1200" b="0" i="0" kern="1200" dirty="0">
                <a:solidFill>
                  <a:schemeClr val="tx1"/>
                </a:solidFill>
                <a:effectLst/>
                <a:latin typeface="+mn-lt"/>
                <a:ea typeface="+mn-ea"/>
                <a:cs typeface="+mn-cs"/>
              </a:rPr>
              <a:t>來看</a:t>
            </a:r>
            <a:r>
              <a:rPr lang="zh-TW" altLang="en-US" sz="1200" b="0" i="0" kern="1200" dirty="0">
                <a:solidFill>
                  <a:schemeClr val="tx1"/>
                </a:solidFill>
                <a:effectLst/>
                <a:latin typeface="+mn-lt"/>
                <a:ea typeface="+mn-ea"/>
                <a:cs typeface="+mn-cs"/>
              </a:rPr>
              <a:t>，兩個策略在</a:t>
            </a:r>
            <a:r>
              <a:rPr lang="zh-CN" altLang="en-US" sz="1200" b="0" i="0" kern="1200" dirty="0">
                <a:solidFill>
                  <a:schemeClr val="tx1"/>
                </a:solidFill>
                <a:effectLst/>
                <a:latin typeface="+mn-lt"/>
                <a:ea typeface="+mn-ea"/>
                <a:cs typeface="+mn-cs"/>
              </a:rPr>
              <a:t>商品、股指、債券、外匯都相關性顯著。</a:t>
            </a:r>
            <a:endParaRPr lang="en-US" altLang="zh-CN" sz="1200" b="0" i="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但是，正如</a:t>
            </a:r>
            <a:r>
              <a:rPr lang="zh-TW" altLang="en-US" sz="1200" kern="1200" dirty="0">
                <a:solidFill>
                  <a:schemeClr val="tx1"/>
                </a:solidFill>
                <a:effectLst/>
                <a:latin typeface="+mn-lt"/>
                <a:ea typeface="+mn-ea"/>
                <a:cs typeface="+mn-cs"/>
              </a:rPr>
              <a:t>這個顯著的</a:t>
            </a:r>
            <a:r>
              <a:rPr lang="en-US" altLang="zh-TW" sz="1200" kern="1200" dirty="0">
                <a:solidFill>
                  <a:schemeClr val="tx1"/>
                </a:solidFill>
                <a:effectLst/>
                <a:latin typeface="+mn-lt"/>
                <a:ea typeface="+mn-ea"/>
                <a:cs typeface="+mn-cs"/>
              </a:rPr>
              <a:t>alpha</a:t>
            </a:r>
            <a:r>
              <a:rPr lang="zh-TW" altLang="en-US" sz="1200" kern="1200" dirty="0">
                <a:solidFill>
                  <a:schemeClr val="tx1"/>
                </a:solidFill>
                <a:effectLst/>
                <a:latin typeface="+mn-lt"/>
                <a:ea typeface="+mn-ea"/>
                <a:cs typeface="+mn-cs"/>
              </a:rPr>
              <a:t>值</a:t>
            </a:r>
            <a:r>
              <a:rPr lang="zh-TW" altLang="zh-TW" sz="1200" kern="1200" dirty="0">
                <a:solidFill>
                  <a:schemeClr val="tx1"/>
                </a:solidFill>
                <a:effectLst/>
                <a:latin typeface="+mn-lt"/>
                <a:ea typeface="+mn-ea"/>
                <a:cs typeface="+mn-cs"/>
              </a:rPr>
              <a:t>所示，</a:t>
            </a:r>
            <a:r>
              <a:rPr lang="en-US" altLang="zh-TW" sz="1200" kern="1200" dirty="0">
                <a:solidFill>
                  <a:schemeClr val="tx1"/>
                </a:solidFill>
                <a:effectLst/>
                <a:latin typeface="+mn-lt"/>
                <a:ea typeface="+mn-ea"/>
                <a:cs typeface="+mn-cs"/>
              </a:rPr>
              <a:t>XSMOM</a:t>
            </a:r>
            <a:r>
              <a:rPr lang="zh-TW" altLang="zh-TW" sz="1200" kern="1200" dirty="0">
                <a:solidFill>
                  <a:schemeClr val="tx1"/>
                </a:solidFill>
                <a:effectLst/>
                <a:latin typeface="+mn-lt"/>
                <a:ea typeface="+mn-ea"/>
                <a:cs typeface="+mn-cs"/>
              </a:rPr>
              <a:t>不能完全</a:t>
            </a:r>
            <a:r>
              <a:rPr lang="en-US" altLang="zh-TW" sz="1200" kern="1200" dirty="0">
                <a:solidFill>
                  <a:schemeClr val="tx1"/>
                </a:solidFill>
                <a:effectLst/>
                <a:latin typeface="+mn-lt"/>
                <a:ea typeface="+mn-ea"/>
                <a:cs typeface="+mn-cs"/>
              </a:rPr>
              <a:t>capture TSMOM</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也就是說</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XSMOM</a:t>
            </a:r>
            <a:r>
              <a:rPr lang="zh-TW" altLang="zh-TW" sz="1200" kern="1200" dirty="0">
                <a:solidFill>
                  <a:schemeClr val="tx1"/>
                </a:solidFill>
                <a:effectLst/>
                <a:latin typeface="+mn-lt"/>
                <a:ea typeface="+mn-ea"/>
                <a:cs typeface="+mn-cs"/>
              </a:rPr>
              <a:t>是相關的，但並不相同。</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24</a:t>
            </a:fld>
            <a:endParaRPr lang="zh-TW" altLang="en-US"/>
          </a:p>
        </p:txBody>
      </p:sp>
    </p:spTree>
    <p:extLst>
      <p:ext uri="{BB962C8B-B14F-4D97-AF65-F5344CB8AC3E}">
        <p14:creationId xmlns:p14="http://schemas.microsoft.com/office/powerpoint/2010/main" val="1142966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這裡作者做了一些</a:t>
            </a:r>
            <a:r>
              <a:rPr lang="en-US" altLang="zh-TW" dirty="0"/>
              <a:t>linear algebra</a:t>
            </a:r>
            <a:r>
              <a:rPr lang="zh-TW" altLang="en-US" dirty="0"/>
              <a:t>的計算，將</a:t>
            </a:r>
            <a:r>
              <a:rPr lang="en-US" altLang="zh-TW" dirty="0"/>
              <a:t>XSMOM</a:t>
            </a:r>
            <a:r>
              <a:rPr lang="zh-TW" altLang="en-US" dirty="0"/>
              <a:t>的期望收益拆解成三個</a:t>
            </a:r>
            <a:r>
              <a:rPr lang="en-US" altLang="zh-TW" dirty="0"/>
              <a:t>term</a:t>
            </a:r>
          </a:p>
          <a:p>
            <a:r>
              <a:rPr lang="en-US" altLang="zh-TW" dirty="0"/>
              <a:t>1</a:t>
            </a:r>
            <a:r>
              <a:rPr lang="zh-TW" altLang="en-US" dirty="0"/>
              <a:t>首先第一項是</a:t>
            </a:r>
            <a:r>
              <a:rPr lang="en-US" altLang="zh-TW" dirty="0"/>
              <a:t>omega</a:t>
            </a:r>
            <a:r>
              <a:rPr lang="zh-TW" altLang="en-US" dirty="0"/>
              <a:t>的</a:t>
            </a:r>
            <a:r>
              <a:rPr lang="en-US" altLang="zh-TW" dirty="0"/>
              <a:t>trace</a:t>
            </a:r>
            <a:r>
              <a:rPr lang="zh-TW" altLang="en-US" dirty="0"/>
              <a:t>，即</a:t>
            </a:r>
            <a:r>
              <a:rPr lang="en-US" altLang="zh-TW" dirty="0"/>
              <a:t>omega</a:t>
            </a:r>
            <a:r>
              <a:rPr lang="zh-TW" altLang="en-US" dirty="0"/>
              <a:t>對角線的加總值</a:t>
            </a:r>
            <a:br>
              <a:rPr lang="en-US" altLang="zh-TW" dirty="0"/>
            </a:br>
            <a:r>
              <a:rPr lang="en-US" altLang="zh-TW" dirty="0"/>
              <a:t>  (</a:t>
            </a:r>
            <a:r>
              <a:rPr lang="zh-TW" altLang="en-US" dirty="0"/>
              <a:t>從</a:t>
            </a:r>
            <a:r>
              <a:rPr lang="en-US" altLang="zh-TW" dirty="0"/>
              <a:t>omega</a:t>
            </a:r>
            <a:r>
              <a:rPr lang="zh-TW" altLang="en-US" dirty="0"/>
              <a:t>這個</a:t>
            </a:r>
            <a:r>
              <a:rPr lang="en-US" altLang="zh-TW" dirty="0"/>
              <a:t>matrix</a:t>
            </a:r>
            <a:r>
              <a:rPr lang="zh-TW" altLang="en-US" dirty="0"/>
              <a:t>來看，會發現對角線其實就是每個期貨合約未來一個月的</a:t>
            </a:r>
            <a:r>
              <a:rPr lang="en-US" altLang="zh-TW" dirty="0"/>
              <a:t>return</a:t>
            </a:r>
            <a:r>
              <a:rPr lang="zh-TW" altLang="en-US" dirty="0"/>
              <a:t>，跟自己</a:t>
            </a:r>
            <a:r>
              <a:rPr lang="en-US" altLang="zh-TW" dirty="0"/>
              <a:t>look back12</a:t>
            </a:r>
            <a:r>
              <a:rPr lang="zh-TW" altLang="en-US" dirty="0"/>
              <a:t>個月的</a:t>
            </a:r>
            <a:r>
              <a:rPr lang="en-US" altLang="zh-TW" dirty="0"/>
              <a:t>return</a:t>
            </a:r>
            <a:r>
              <a:rPr lang="zh-TW" altLang="en-US" dirty="0"/>
              <a:t>，的自變異數。</a:t>
            </a:r>
            <a:r>
              <a:rPr lang="en-US" altLang="zh-TW" dirty="0"/>
              <a:t>)</a:t>
            </a:r>
          </a:p>
          <a:p>
            <a:r>
              <a:rPr lang="en-US" altLang="zh-TW" dirty="0"/>
              <a:t>2</a:t>
            </a:r>
            <a:r>
              <a:rPr lang="zh-TW" altLang="en-US" dirty="0"/>
              <a:t>就是非對角線的</a:t>
            </a:r>
            <a:r>
              <a:rPr lang="en-US" altLang="zh-TW" dirty="0"/>
              <a:t>elements</a:t>
            </a:r>
            <a:r>
              <a:rPr lang="zh-TW" altLang="en-US" dirty="0"/>
              <a:t>值加總，也就代表</a:t>
            </a:r>
            <a:r>
              <a:rPr lang="en-US" altLang="zh-TW" dirty="0"/>
              <a:t>cross-covariance</a:t>
            </a:r>
            <a:r>
              <a:rPr lang="zh-TW" altLang="en-US" dirty="0"/>
              <a:t>的</a:t>
            </a:r>
            <a:r>
              <a:rPr lang="en-US" altLang="zh-TW" dirty="0"/>
              <a:t>return</a:t>
            </a:r>
            <a:r>
              <a:rPr lang="zh-TW" altLang="en-US" dirty="0"/>
              <a:t>值。</a:t>
            </a:r>
            <a:endParaRPr lang="en-US" altLang="zh-TW" dirty="0"/>
          </a:p>
          <a:p>
            <a:r>
              <a:rPr lang="en-US" altLang="zh-TW" dirty="0"/>
              <a:t>3</a:t>
            </a:r>
            <a:r>
              <a:rPr lang="zh-TW" altLang="en-US" dirty="0"/>
              <a:t>第三個</a:t>
            </a:r>
            <a:r>
              <a:rPr lang="en-US" altLang="zh-TW" dirty="0"/>
              <a:t>term</a:t>
            </a:r>
            <a:r>
              <a:rPr lang="zh-TW" altLang="en-US" dirty="0"/>
              <a:t>也是跟橫截面有關，不過較不重要。</a:t>
            </a:r>
            <a:endParaRPr lang="en-US" altLang="zh-TW" dirty="0"/>
          </a:p>
          <a:p>
            <a:r>
              <a:rPr lang="zh-TW" altLang="en-US" dirty="0"/>
              <a:t>重要的是</a:t>
            </a:r>
            <a:r>
              <a:rPr lang="en-US" altLang="zh-TW" dirty="0" err="1"/>
              <a:t>xs</a:t>
            </a:r>
            <a:r>
              <a:rPr lang="en-US" altLang="zh-TW" dirty="0"/>
              <a:t> return</a:t>
            </a:r>
            <a:r>
              <a:rPr lang="zh-TW" altLang="en-US" dirty="0"/>
              <a:t>拆解後的</a:t>
            </a:r>
            <a:r>
              <a:rPr lang="en-US" altLang="zh-TW" dirty="0"/>
              <a:t>auto-covariance</a:t>
            </a:r>
            <a:r>
              <a:rPr lang="zh-TW" altLang="en-US" dirty="0"/>
              <a:t>項的</a:t>
            </a:r>
            <a:r>
              <a:rPr lang="en-US" altLang="zh-TW" dirty="0"/>
              <a:t>contribution</a:t>
            </a:r>
            <a:r>
              <a:rPr lang="zh-TW" altLang="en-US" dirty="0"/>
              <a:t>最大。</a:t>
            </a:r>
            <a:endParaRPr lang="en-US" altLang="zh-TW" dirty="0"/>
          </a:p>
          <a:p>
            <a:endParaRPr lang="en-US" altLang="zh-TW" dirty="0"/>
          </a:p>
          <a:p>
            <a:r>
              <a:rPr lang="en-US" altLang="zh-TW" dirty="0"/>
              <a:t>4</a:t>
            </a:r>
            <a:r>
              <a:rPr lang="zh-TW" altLang="en-US" dirty="0"/>
              <a:t>同理</a:t>
            </a:r>
            <a:r>
              <a:rPr lang="en-US" altLang="zh-TW" dirty="0"/>
              <a:t>TSMOM</a:t>
            </a:r>
            <a:r>
              <a:rPr lang="zh-TW" altLang="en-US" dirty="0"/>
              <a:t>在拆解後，也是</a:t>
            </a:r>
            <a:r>
              <a:rPr lang="en-US" altLang="zh-TW" dirty="0"/>
              <a:t>auto-covariance</a:t>
            </a:r>
            <a:r>
              <a:rPr lang="zh-TW" altLang="en-US" dirty="0"/>
              <a:t>項的</a:t>
            </a:r>
            <a:r>
              <a:rPr lang="en-US" altLang="zh-TW" dirty="0"/>
              <a:t>contribution</a:t>
            </a:r>
            <a:r>
              <a:rPr lang="zh-TW" altLang="en-US" dirty="0"/>
              <a:t>最大</a:t>
            </a:r>
            <a:endParaRPr lang="en-US" altLang="zh-TW" dirty="0"/>
          </a:p>
          <a:p>
            <a:r>
              <a:rPr lang="en-US" altLang="zh-TW" dirty="0"/>
              <a:t>5</a:t>
            </a:r>
            <a:r>
              <a:rPr lang="zh-TW" altLang="en-US" dirty="0"/>
              <a:t>整體會發現，兩邊的</a:t>
            </a:r>
            <a:r>
              <a:rPr lang="en-US" altLang="zh-TW" dirty="0"/>
              <a:t>auto-covariance</a:t>
            </a:r>
            <a:r>
              <a:rPr lang="zh-TW" altLang="en-US" dirty="0"/>
              <a:t>項都相差不多，然後</a:t>
            </a:r>
            <a:r>
              <a:rPr lang="en-US" altLang="zh-TW" dirty="0"/>
              <a:t>XSMOM</a:t>
            </a:r>
            <a:r>
              <a:rPr lang="zh-TW" altLang="en-US" dirty="0"/>
              <a:t>的</a:t>
            </a:r>
            <a:r>
              <a:rPr lang="en-US" altLang="zh-TW" dirty="0"/>
              <a:t>cross-variance</a:t>
            </a:r>
            <a:r>
              <a:rPr lang="zh-TW" altLang="en-US" dirty="0"/>
              <a:t>項是</a:t>
            </a:r>
            <a:r>
              <a:rPr lang="en-US" altLang="zh-TW" dirty="0"/>
              <a:t>negative contribution</a:t>
            </a:r>
            <a:r>
              <a:rPr lang="zh-TW" altLang="en-US" dirty="0"/>
              <a:t>。</a:t>
            </a:r>
            <a:endParaRPr lang="en-US" altLang="zh-TW" dirty="0"/>
          </a:p>
          <a:p>
            <a:r>
              <a:rPr lang="zh-TW" altLang="en-US" dirty="0"/>
              <a:t>所以驗證</a:t>
            </a:r>
            <a:r>
              <a:rPr lang="en-US" altLang="zh-TW" dirty="0"/>
              <a:t>TSMOM</a:t>
            </a:r>
            <a:r>
              <a:rPr lang="zh-TW" altLang="en-US" dirty="0"/>
              <a:t>策略的</a:t>
            </a:r>
            <a:r>
              <a:rPr lang="en-US" altLang="zh-TW" dirty="0"/>
              <a:t>return</a:t>
            </a:r>
            <a:r>
              <a:rPr lang="zh-TW" altLang="en-US" dirty="0"/>
              <a:t>就是比</a:t>
            </a:r>
            <a:r>
              <a:rPr lang="en-US" altLang="zh-TW" dirty="0"/>
              <a:t>XSMOM</a:t>
            </a:r>
            <a:r>
              <a:rPr lang="zh-TW" altLang="en-US" dirty="0"/>
              <a:t>好就對了。</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25</a:t>
            </a:fld>
            <a:endParaRPr lang="zh-TW" altLang="en-US"/>
          </a:p>
        </p:txBody>
      </p:sp>
    </p:spTree>
    <p:extLst>
      <p:ext uri="{BB962C8B-B14F-4D97-AF65-F5344CB8AC3E}">
        <p14:creationId xmlns:p14="http://schemas.microsoft.com/office/powerpoint/2010/main" val="3098803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1Panel C</a:t>
            </a:r>
            <a:r>
              <a:rPr lang="zh-TW" altLang="en-US" sz="1200" b="0" i="0" kern="1200" dirty="0">
                <a:solidFill>
                  <a:schemeClr val="tx1"/>
                </a:solidFill>
                <a:effectLst/>
                <a:latin typeface="+mn-lt"/>
                <a:ea typeface="+mn-ea"/>
                <a:cs typeface="+mn-cs"/>
              </a:rPr>
              <a:t>是橫截面動量的策略收益、</a:t>
            </a:r>
            <a:r>
              <a:rPr lang="en-US" altLang="zh-TW" sz="1200" b="0" i="0" kern="1200" dirty="0" err="1">
                <a:solidFill>
                  <a:schemeClr val="tx1"/>
                </a:solidFill>
                <a:effectLst/>
                <a:latin typeface="+mn-lt"/>
                <a:ea typeface="+mn-ea"/>
                <a:cs typeface="+mn-cs"/>
              </a:rPr>
              <a:t>fama</a:t>
            </a:r>
            <a:r>
              <a:rPr lang="en-US" altLang="zh-TW" sz="1200" b="0" i="0" kern="1200" dirty="0">
                <a:solidFill>
                  <a:schemeClr val="tx1"/>
                </a:solidFill>
                <a:effectLst/>
                <a:latin typeface="+mn-lt"/>
                <a:ea typeface="+mn-ea"/>
                <a:cs typeface="+mn-cs"/>
              </a:rPr>
              <a:t>-French factor</a:t>
            </a:r>
            <a:r>
              <a:rPr lang="zh-TW" altLang="en-US" sz="1200" b="0" i="0" kern="1200" dirty="0">
                <a:solidFill>
                  <a:schemeClr val="tx1"/>
                </a:solidFill>
                <a:effectLst/>
                <a:latin typeface="+mn-lt"/>
                <a:ea typeface="+mn-ea"/>
                <a:cs typeface="+mn-cs"/>
              </a:rPr>
              <a:t>以及兩個對沖基金對</a:t>
            </a:r>
            <a:r>
              <a:rPr lang="en-US" altLang="zh-TW" sz="1200" b="0" i="0" kern="1200" dirty="0">
                <a:solidFill>
                  <a:schemeClr val="tx1"/>
                </a:solidFill>
                <a:effectLst/>
                <a:latin typeface="+mn-lt"/>
                <a:ea typeface="+mn-ea"/>
                <a:cs typeface="+mn-cs"/>
              </a:rPr>
              <a:t>TSMOM</a:t>
            </a:r>
            <a:r>
              <a:rPr lang="zh-TW" altLang="en-US" sz="1200" b="0" i="0" kern="1200" dirty="0">
                <a:solidFill>
                  <a:schemeClr val="tx1"/>
                </a:solidFill>
                <a:effectLst/>
                <a:latin typeface="+mn-lt"/>
                <a:ea typeface="+mn-ea"/>
                <a:cs typeface="+mn-cs"/>
              </a:rPr>
              <a:t>做</a:t>
            </a:r>
            <a:r>
              <a:rPr lang="en-US" altLang="zh-TW" sz="1200" b="0" i="0" kern="1200" dirty="0">
                <a:solidFill>
                  <a:schemeClr val="tx1"/>
                </a:solidFill>
                <a:effectLst/>
                <a:latin typeface="+mn-lt"/>
                <a:ea typeface="+mn-ea"/>
                <a:cs typeface="+mn-cs"/>
              </a:rPr>
              <a:t>regression</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主要是想驗證</a:t>
            </a:r>
            <a:r>
              <a:rPr lang="en-US" altLang="zh-TW" sz="1200" b="0" i="0" kern="1200" dirty="0">
                <a:solidFill>
                  <a:schemeClr val="tx1"/>
                </a:solidFill>
                <a:effectLst/>
                <a:latin typeface="+mn-lt"/>
                <a:ea typeface="+mn-ea"/>
                <a:cs typeface="+mn-cs"/>
              </a:rPr>
              <a:t>TSMOM</a:t>
            </a:r>
            <a:r>
              <a:rPr lang="zh-TW" altLang="en-US" sz="1200" b="0" i="0" kern="1200" dirty="0">
                <a:solidFill>
                  <a:schemeClr val="tx1"/>
                </a:solidFill>
                <a:effectLst/>
                <a:latin typeface="+mn-lt"/>
                <a:ea typeface="+mn-ea"/>
                <a:cs typeface="+mn-cs"/>
              </a:rPr>
              <a:t>對左邊這些變數的可解釋性。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結果發現，</a:t>
            </a:r>
            <a:r>
              <a:rPr lang="en-US" altLang="zh-TW" sz="1200" b="0" i="0" kern="1200" dirty="0">
                <a:solidFill>
                  <a:schemeClr val="tx1"/>
                </a:solidFill>
                <a:effectLst/>
                <a:latin typeface="+mn-lt"/>
                <a:ea typeface="+mn-ea"/>
                <a:cs typeface="+mn-cs"/>
              </a:rPr>
              <a:t>XSMOM</a:t>
            </a:r>
            <a:r>
              <a:rPr lang="zh-CN" altLang="en-US" sz="1200" b="0" i="0" kern="1200" dirty="0">
                <a:solidFill>
                  <a:schemeClr val="tx1"/>
                </a:solidFill>
                <a:effectLst/>
                <a:latin typeface="+mn-lt"/>
                <a:ea typeface="+mn-ea"/>
                <a:cs typeface="+mn-cs"/>
              </a:rPr>
              <a:t>的收益，都可以</a:t>
            </a:r>
            <a:r>
              <a:rPr lang="zh-TW" altLang="en-US" sz="1200" b="0" i="0" kern="1200" dirty="0">
                <a:solidFill>
                  <a:schemeClr val="tx1"/>
                </a:solidFill>
                <a:effectLst/>
                <a:latin typeface="+mn-lt"/>
                <a:ea typeface="+mn-ea"/>
                <a:cs typeface="+mn-cs"/>
              </a:rPr>
              <a:t>完全</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TSMOM</a:t>
            </a:r>
            <a:r>
              <a:rPr lang="zh-CN" altLang="en-US" sz="1200" b="0" i="0" kern="1200" dirty="0">
                <a:solidFill>
                  <a:schemeClr val="tx1"/>
                </a:solidFill>
                <a:effectLst/>
                <a:latin typeface="+mn-lt"/>
                <a:ea typeface="+mn-ea"/>
                <a:cs typeface="+mn-cs"/>
              </a:rPr>
              <a:t>來解釋，而反過來則不行</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主要是</a:t>
            </a:r>
            <a:r>
              <a:rPr lang="zh-TW" altLang="zh-TW" sz="1200" kern="1200" dirty="0">
                <a:solidFill>
                  <a:schemeClr val="tx1"/>
                </a:solidFill>
                <a:effectLst/>
                <a:latin typeface="+mn-lt"/>
                <a:ea typeface="+mn-ea"/>
                <a:cs typeface="+mn-cs"/>
              </a:rPr>
              <a:t>統計上</a:t>
            </a:r>
            <a:r>
              <a:rPr lang="en-US" altLang="zh-TW" sz="1200" kern="1200" dirty="0">
                <a:solidFill>
                  <a:schemeClr val="tx1"/>
                </a:solidFill>
                <a:effectLst/>
                <a:latin typeface="+mn-lt"/>
                <a:ea typeface="+mn-ea"/>
                <a:cs typeface="+mn-cs"/>
              </a:rPr>
              <a:t>XSMOM</a:t>
            </a:r>
            <a:r>
              <a:rPr lang="zh-TW" altLang="zh-TW" sz="1200" kern="1200" dirty="0">
                <a:solidFill>
                  <a:schemeClr val="tx1"/>
                </a:solidFill>
                <a:effectLst/>
                <a:latin typeface="+mn-lt"/>
                <a:ea typeface="+mn-ea"/>
                <a:cs typeface="+mn-cs"/>
              </a:rPr>
              <a:t>的截距或</a:t>
            </a:r>
            <a:r>
              <a:rPr lang="en-US" altLang="zh-TW" sz="1200" kern="1200" dirty="0">
                <a:solidFill>
                  <a:schemeClr val="tx1"/>
                </a:solidFill>
                <a:effectLst/>
                <a:latin typeface="+mn-lt"/>
                <a:ea typeface="+mn-ea"/>
                <a:cs typeface="+mn-cs"/>
              </a:rPr>
              <a:t>alpha</a:t>
            </a:r>
            <a:r>
              <a:rPr lang="zh-TW" altLang="zh-TW" sz="1200" kern="1200" dirty="0">
                <a:solidFill>
                  <a:schemeClr val="tx1"/>
                </a:solidFill>
                <a:effectLst/>
                <a:latin typeface="+mn-lt"/>
                <a:ea typeface="+mn-ea"/>
                <a:cs typeface="+mn-cs"/>
              </a:rPr>
              <a:t>值與零沒有區別，這表明</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捕獲了這些市場中</a:t>
            </a:r>
            <a:r>
              <a:rPr lang="en-US" altLang="zh-TW" sz="1200" kern="1200" dirty="0">
                <a:solidFill>
                  <a:schemeClr val="tx1"/>
                </a:solidFill>
                <a:effectLst/>
                <a:latin typeface="+mn-lt"/>
                <a:ea typeface="+mn-ea"/>
                <a:cs typeface="+mn-cs"/>
              </a:rPr>
              <a:t>XSMOM</a:t>
            </a:r>
            <a:r>
              <a:rPr lang="zh-TW" altLang="zh-TW" sz="1200" kern="1200" dirty="0">
                <a:solidFill>
                  <a:schemeClr val="tx1"/>
                </a:solidFill>
                <a:effectLst/>
                <a:latin typeface="+mn-lt"/>
                <a:ea typeface="+mn-ea"/>
                <a:cs typeface="+mn-cs"/>
              </a:rPr>
              <a:t>的收益</a:t>
            </a:r>
            <a:r>
              <a:rPr lang="en-US" altLang="zh-TW" sz="1200" kern="1200" dirty="0">
                <a:solidFill>
                  <a:schemeClr val="tx1"/>
                </a:solidFill>
                <a:effectLst/>
                <a:latin typeface="+mn-lt"/>
                <a:ea typeface="+mn-ea"/>
                <a:cs typeface="+mn-cs"/>
              </a:rPr>
              <a:t>premium</a:t>
            </a:r>
            <a:r>
              <a:rPr lang="zh-TW" altLang="zh-TW" sz="120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26</a:t>
            </a:fld>
            <a:endParaRPr lang="zh-TW" altLang="en-US"/>
          </a:p>
        </p:txBody>
      </p:sp>
    </p:spTree>
    <p:extLst>
      <p:ext uri="{BB962C8B-B14F-4D97-AF65-F5344CB8AC3E}">
        <p14:creationId xmlns:p14="http://schemas.microsoft.com/office/powerpoint/2010/main" val="1522397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27</a:t>
            </a:fld>
            <a:endParaRPr lang="zh-TW" altLang="en-US"/>
          </a:p>
        </p:txBody>
      </p:sp>
    </p:spTree>
    <p:extLst>
      <p:ext uri="{BB962C8B-B14F-4D97-AF65-F5344CB8AC3E}">
        <p14:creationId xmlns:p14="http://schemas.microsoft.com/office/powerpoint/2010/main" val="1537365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時間的關係，直接講我翻譯的快速版本：</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Positive TSMOM(</a:t>
            </a:r>
            <a:r>
              <a:rPr lang="zh-TW" altLang="en-US" sz="1200" kern="1200" dirty="0">
                <a:solidFill>
                  <a:schemeClr val="tx1"/>
                </a:solidFill>
                <a:effectLst/>
                <a:latin typeface="+mn-lt"/>
                <a:ea typeface="+mn-ea"/>
                <a:cs typeface="+mn-cs"/>
              </a:rPr>
              <a:t>灰色</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可以看成是</a:t>
            </a:r>
            <a:r>
              <a:rPr lang="en-US" altLang="zh-TW" sz="1200" kern="1200" dirty="0">
                <a:solidFill>
                  <a:schemeClr val="tx1"/>
                </a:solidFill>
                <a:effectLst/>
                <a:latin typeface="+mn-lt"/>
                <a:ea typeface="+mn-ea"/>
                <a:cs typeface="+mn-cs"/>
              </a:rPr>
              <a:t>speculators</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position</a:t>
            </a:r>
          </a:p>
          <a:p>
            <a:r>
              <a:rPr lang="en-US" altLang="zh-TW" sz="1200" kern="1200" dirty="0">
                <a:solidFill>
                  <a:schemeClr val="tx1"/>
                </a:solidFill>
                <a:effectLst/>
                <a:latin typeface="+mn-lt"/>
                <a:ea typeface="+mn-ea"/>
                <a:cs typeface="+mn-cs"/>
              </a:rPr>
              <a:t>Negative TSMOM(</a:t>
            </a:r>
            <a:r>
              <a:rPr lang="zh-TW" altLang="en-US" sz="1200" kern="1200" dirty="0">
                <a:solidFill>
                  <a:schemeClr val="tx1"/>
                </a:solidFill>
                <a:effectLst/>
                <a:latin typeface="+mn-lt"/>
                <a:ea typeface="+mn-ea"/>
                <a:cs typeface="+mn-cs"/>
              </a:rPr>
              <a:t>黑色</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可以看成是</a:t>
            </a:r>
            <a:r>
              <a:rPr lang="en-US" altLang="zh-TW" sz="1200" kern="1200" dirty="0">
                <a:solidFill>
                  <a:schemeClr val="tx1"/>
                </a:solidFill>
                <a:effectLst/>
                <a:latin typeface="+mn-lt"/>
                <a:ea typeface="+mn-ea"/>
                <a:cs typeface="+mn-cs"/>
              </a:rPr>
              <a:t>hedger</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position</a:t>
            </a:r>
          </a:p>
          <a:p>
            <a:r>
              <a:rPr lang="zh-TW" altLang="en-US" sz="1200" kern="1200" dirty="0">
                <a:solidFill>
                  <a:schemeClr val="tx1"/>
                </a:solidFill>
                <a:effectLst/>
                <a:latin typeface="+mn-lt"/>
                <a:ea typeface="+mn-ea"/>
                <a:cs typeface="+mn-cs"/>
              </a:rPr>
              <a:t>會發現大部分期貨合約中，</a:t>
            </a:r>
            <a:r>
              <a:rPr lang="en-US" altLang="zh-TW" sz="1200" kern="1200" dirty="0">
                <a:solidFill>
                  <a:schemeClr val="tx1"/>
                </a:solidFill>
                <a:effectLst/>
                <a:latin typeface="+mn-lt"/>
                <a:ea typeface="+mn-ea"/>
                <a:cs typeface="+mn-cs"/>
              </a:rPr>
              <a:t>positive</a:t>
            </a:r>
            <a:r>
              <a:rPr lang="zh-TW" altLang="en-US" sz="1200" kern="1200" dirty="0">
                <a:solidFill>
                  <a:schemeClr val="tx1"/>
                </a:solidFill>
                <a:effectLst/>
                <a:latin typeface="+mn-lt"/>
                <a:ea typeface="+mn-ea"/>
                <a:cs typeface="+mn-cs"/>
              </a:rPr>
              <a:t>的值都比</a:t>
            </a:r>
            <a:r>
              <a:rPr lang="en-US" altLang="zh-TW" sz="1200" kern="1200" dirty="0">
                <a:solidFill>
                  <a:schemeClr val="tx1"/>
                </a:solidFill>
                <a:effectLst/>
                <a:latin typeface="+mn-lt"/>
                <a:ea typeface="+mn-ea"/>
                <a:cs typeface="+mn-cs"/>
              </a:rPr>
              <a:t>negative</a:t>
            </a:r>
            <a:r>
              <a:rPr lang="zh-TW" altLang="en-US" sz="1200" kern="1200" dirty="0">
                <a:solidFill>
                  <a:schemeClr val="tx1"/>
                </a:solidFill>
                <a:effectLst/>
                <a:latin typeface="+mn-lt"/>
                <a:ea typeface="+mn-ea"/>
                <a:cs typeface="+mn-cs"/>
              </a:rPr>
              <a:t>多，</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這證實了</a:t>
            </a:r>
            <a:r>
              <a:rPr lang="en-US" altLang="zh-TW" sz="1200" kern="1200" dirty="0">
                <a:solidFill>
                  <a:schemeClr val="tx1"/>
                </a:solidFill>
                <a:effectLst/>
                <a:latin typeface="+mn-lt"/>
                <a:ea typeface="+mn-ea"/>
                <a:cs typeface="+mn-cs"/>
              </a:rPr>
              <a:t>speculator</a:t>
            </a:r>
            <a:r>
              <a:rPr lang="zh-TW" altLang="en-US" sz="1200" kern="1200" dirty="0">
                <a:solidFill>
                  <a:schemeClr val="tx1"/>
                </a:solidFill>
                <a:effectLst/>
                <a:latin typeface="+mn-lt"/>
                <a:ea typeface="+mn-ea"/>
                <a:cs typeface="+mn-cs"/>
              </a:rPr>
              <a:t>從</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策略中賺到錢，並且是以</a:t>
            </a:r>
            <a:r>
              <a:rPr lang="en-US" altLang="zh-TW" sz="1200" kern="1200" dirty="0">
                <a:solidFill>
                  <a:schemeClr val="tx1"/>
                </a:solidFill>
                <a:effectLst/>
                <a:latin typeface="+mn-lt"/>
                <a:ea typeface="+mn-ea"/>
                <a:cs typeface="+mn-cs"/>
              </a:rPr>
              <a:t>hedger</a:t>
            </a:r>
            <a:r>
              <a:rPr lang="zh-TW" altLang="en-US" sz="1200" kern="1200" dirty="0">
                <a:solidFill>
                  <a:schemeClr val="tx1"/>
                </a:solidFill>
                <a:effectLst/>
                <a:latin typeface="+mn-lt"/>
                <a:ea typeface="+mn-ea"/>
                <a:cs typeface="+mn-cs"/>
              </a:rPr>
              <a:t>為代價。</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p>
          <a:p>
            <a:r>
              <a:rPr lang="zh-TW" altLang="en-US" sz="1200" kern="1200" dirty="0">
                <a:solidFill>
                  <a:schemeClr val="tx1"/>
                </a:solidFill>
                <a:effectLst/>
                <a:latin typeface="+mn-lt"/>
                <a:ea typeface="+mn-ea"/>
                <a:cs typeface="+mn-cs"/>
              </a:rPr>
              <a:t>右上顯示淨投機者頭寸的計算</a:t>
            </a:r>
            <a:r>
              <a:rPr lang="en-US" altLang="zh-TW" sz="1200" kern="1200" dirty="0">
                <a:solidFill>
                  <a:schemeClr val="tx1"/>
                </a:solidFill>
                <a:effectLst/>
                <a:latin typeface="+mn-lt"/>
                <a:ea typeface="+mn-ea"/>
                <a:cs typeface="+mn-cs"/>
              </a:rPr>
              <a:t>(long</a:t>
            </a:r>
            <a:r>
              <a:rPr lang="zh-TW" altLang="en-US" sz="1200" kern="1200" dirty="0">
                <a:solidFill>
                  <a:schemeClr val="tx1"/>
                </a:solidFill>
                <a:effectLst/>
                <a:latin typeface="+mn-lt"/>
                <a:ea typeface="+mn-ea"/>
                <a:cs typeface="+mn-cs"/>
              </a:rPr>
              <a:t>減</a:t>
            </a:r>
            <a:r>
              <a:rPr lang="en-US" altLang="zh-TW" sz="1200" kern="1200" dirty="0">
                <a:solidFill>
                  <a:schemeClr val="tx1"/>
                </a:solidFill>
                <a:effectLst/>
                <a:latin typeface="+mn-lt"/>
                <a:ea typeface="+mn-ea"/>
                <a:cs typeface="+mn-cs"/>
              </a:rPr>
              <a:t>short</a:t>
            </a:r>
            <a:r>
              <a:rPr lang="zh-TW" altLang="en-US" sz="1200" kern="1200" dirty="0">
                <a:solidFill>
                  <a:schemeClr val="tx1"/>
                </a:solidFill>
                <a:effectLst/>
                <a:latin typeface="+mn-lt"/>
                <a:ea typeface="+mn-ea"/>
                <a:cs typeface="+mn-cs"/>
              </a:rPr>
              <a:t>，然後除以未平倉量</a:t>
            </a:r>
            <a:r>
              <a:rPr lang="en-US" altLang="zh-TW" sz="1200" kern="1200" dirty="0">
                <a:solidFill>
                  <a:schemeClr val="tx1"/>
                </a:solidFill>
                <a:effectLst/>
                <a:latin typeface="+mn-lt"/>
                <a:ea typeface="+mn-ea"/>
                <a:cs typeface="+mn-cs"/>
              </a:rPr>
              <a:t>)</a:t>
            </a:r>
          </a:p>
          <a:p>
            <a:r>
              <a:rPr lang="zh-TW" altLang="en-US" sz="1200" kern="1200" dirty="0">
                <a:solidFill>
                  <a:schemeClr val="tx1"/>
                </a:solidFill>
                <a:effectLst/>
                <a:latin typeface="+mn-lt"/>
                <a:ea typeface="+mn-ea"/>
                <a:cs typeface="+mn-cs"/>
              </a:rPr>
              <a:t>而這張圖可以看出各個期貨合約中，淨投機者頭寸相對於正的</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訊號與負的</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訊號。</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會發現大部分期貨合約中，</a:t>
            </a:r>
            <a:r>
              <a:rPr lang="en-US" altLang="zh-TW" sz="1200" kern="1200" dirty="0">
                <a:solidFill>
                  <a:schemeClr val="tx1"/>
                </a:solidFill>
                <a:effectLst/>
                <a:latin typeface="+mn-lt"/>
                <a:ea typeface="+mn-ea"/>
                <a:cs typeface="+mn-cs"/>
              </a:rPr>
              <a:t>positive</a:t>
            </a:r>
            <a:r>
              <a:rPr lang="zh-TW" altLang="en-US" sz="1200" kern="1200" dirty="0">
                <a:solidFill>
                  <a:schemeClr val="tx1"/>
                </a:solidFill>
                <a:effectLst/>
                <a:latin typeface="+mn-lt"/>
                <a:ea typeface="+mn-ea"/>
                <a:cs typeface="+mn-cs"/>
              </a:rPr>
              <a:t>的值都比</a:t>
            </a:r>
            <a:r>
              <a:rPr lang="en-US" altLang="zh-TW" sz="1200" kern="1200" dirty="0">
                <a:solidFill>
                  <a:schemeClr val="tx1"/>
                </a:solidFill>
                <a:effectLst/>
                <a:latin typeface="+mn-lt"/>
                <a:ea typeface="+mn-ea"/>
                <a:cs typeface="+mn-cs"/>
              </a:rPr>
              <a:t>negative</a:t>
            </a:r>
            <a:r>
              <a:rPr lang="zh-TW" altLang="en-US" sz="1200" kern="1200" dirty="0">
                <a:solidFill>
                  <a:schemeClr val="tx1"/>
                </a:solidFill>
                <a:effectLst/>
                <a:latin typeface="+mn-lt"/>
                <a:ea typeface="+mn-ea"/>
                <a:cs typeface="+mn-cs"/>
              </a:rPr>
              <a:t>多，</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這證實了</a:t>
            </a:r>
            <a:r>
              <a:rPr lang="en-US" altLang="zh-TW" sz="1200" kern="1200" dirty="0">
                <a:solidFill>
                  <a:schemeClr val="tx1"/>
                </a:solidFill>
                <a:effectLst/>
                <a:latin typeface="+mn-lt"/>
                <a:ea typeface="+mn-ea"/>
                <a:cs typeface="+mn-cs"/>
              </a:rPr>
              <a:t>speculator</a:t>
            </a:r>
            <a:r>
              <a:rPr lang="zh-TW" altLang="en-US" sz="1200" kern="1200" dirty="0">
                <a:solidFill>
                  <a:schemeClr val="tx1"/>
                </a:solidFill>
                <a:effectLst/>
                <a:latin typeface="+mn-lt"/>
                <a:ea typeface="+mn-ea"/>
                <a:cs typeface="+mn-cs"/>
              </a:rPr>
              <a:t>從</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策略中賺到錢，並且是以</a:t>
            </a:r>
            <a:r>
              <a:rPr lang="en-US" altLang="zh-TW" sz="1200" kern="1200" dirty="0">
                <a:solidFill>
                  <a:schemeClr val="tx1"/>
                </a:solidFill>
                <a:effectLst/>
                <a:latin typeface="+mn-lt"/>
                <a:ea typeface="+mn-ea"/>
                <a:cs typeface="+mn-cs"/>
              </a:rPr>
              <a:t>hedger</a:t>
            </a:r>
            <a:r>
              <a:rPr lang="zh-TW" altLang="en-US" sz="1200" kern="1200" dirty="0">
                <a:solidFill>
                  <a:schemeClr val="tx1"/>
                </a:solidFill>
                <a:effectLst/>
                <a:latin typeface="+mn-lt"/>
                <a:ea typeface="+mn-ea"/>
                <a:cs typeface="+mn-cs"/>
              </a:rPr>
              <a:t>為代價。</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p>
          <a:p>
            <a:r>
              <a:rPr lang="zh-TW" altLang="zh-TW" sz="1200" kern="1200" dirty="0">
                <a:solidFill>
                  <a:schemeClr val="tx1"/>
                </a:solidFill>
                <a:effectLst/>
                <a:latin typeface="+mn-lt"/>
                <a:ea typeface="+mn-ea"/>
                <a:cs typeface="+mn-cs"/>
              </a:rPr>
              <a:t>投機者在正收益之後的工具中比在負收益之後的工具中的位置更大。</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除了標準普爾</a:t>
            </a:r>
            <a:r>
              <a:rPr lang="en-US" altLang="zh-TW" sz="1200" kern="1200" dirty="0">
                <a:solidFill>
                  <a:schemeClr val="tx1"/>
                </a:solidFill>
                <a:effectLst/>
                <a:latin typeface="+mn-lt"/>
                <a:ea typeface="+mn-ea"/>
                <a:cs typeface="+mn-cs"/>
              </a:rPr>
              <a:t>500</a:t>
            </a:r>
            <a:r>
              <a:rPr lang="zh-TW" altLang="zh-TW" sz="1200" kern="1200" dirty="0">
                <a:solidFill>
                  <a:schemeClr val="tx1"/>
                </a:solidFill>
                <a:effectLst/>
                <a:latin typeface="+mn-lt"/>
                <a:ea typeface="+mn-ea"/>
                <a:cs typeface="+mn-cs"/>
              </a:rPr>
              <a:t>期貨之外，所有合約都存在這種投機頭寸的趨勢追踪模式。</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由於我們還知道時間序列動量與正的異常收益相關，因此這些結果表明，投機者平均會從這些頭寸變化中獲利，而以套期保值者為代價。</a:t>
            </a: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28</a:t>
            </a:fld>
            <a:endParaRPr lang="zh-TW" altLang="en-US"/>
          </a:p>
        </p:txBody>
      </p:sp>
    </p:spTree>
    <p:extLst>
      <p:ext uri="{BB962C8B-B14F-4D97-AF65-F5344CB8AC3E}">
        <p14:creationId xmlns:p14="http://schemas.microsoft.com/office/powerpoint/2010/main" val="1567643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最後，我們來看一下</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這個策略在市場中的</a:t>
            </a:r>
            <a:r>
              <a:rPr lang="en-US" altLang="zh-TW" sz="1200" kern="1200" dirty="0">
                <a:solidFill>
                  <a:schemeClr val="tx1"/>
                </a:solidFill>
                <a:effectLst/>
                <a:latin typeface="+mn-lt"/>
                <a:ea typeface="+mn-ea"/>
                <a:cs typeface="+mn-cs"/>
              </a:rPr>
              <a:t>evolution</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上圖</a:t>
            </a:r>
            <a:r>
              <a:rPr lang="en-US" altLang="zh-TW" sz="1200" kern="1200" dirty="0">
                <a:solidFill>
                  <a:schemeClr val="tx1"/>
                </a:solidFill>
                <a:effectLst/>
                <a:latin typeface="+mn-lt"/>
                <a:ea typeface="+mn-ea"/>
                <a:cs typeface="+mn-cs"/>
              </a:rPr>
              <a:t>A</a:t>
            </a:r>
            <a:r>
              <a:rPr lang="zh-TW" altLang="en-US" sz="1200" kern="1200" dirty="0">
                <a:solidFill>
                  <a:schemeClr val="tx1"/>
                </a:solidFill>
                <a:effectLst/>
                <a:latin typeface="+mn-lt"/>
                <a:ea typeface="+mn-ea"/>
                <a:cs typeface="+mn-cs"/>
              </a:rPr>
              <a:t>是累積收益的</a:t>
            </a:r>
            <a:r>
              <a:rPr lang="en-US" altLang="zh-TW" sz="1200" kern="1200" dirty="0">
                <a:solidFill>
                  <a:schemeClr val="tx1"/>
                </a:solidFill>
                <a:effectLst/>
                <a:latin typeface="+mn-lt"/>
                <a:ea typeface="+mn-ea"/>
                <a:cs typeface="+mn-cs"/>
              </a:rPr>
              <a:t>evolution</a:t>
            </a:r>
            <a:r>
              <a:rPr lang="zh-TW" altLang="en-US" sz="1200" kern="1200" dirty="0">
                <a:solidFill>
                  <a:schemeClr val="tx1"/>
                </a:solidFill>
                <a:effectLst/>
                <a:latin typeface="+mn-lt"/>
                <a:ea typeface="+mn-ea"/>
                <a:cs typeface="+mn-cs"/>
              </a:rPr>
              <a:t>，下圖</a:t>
            </a:r>
            <a:r>
              <a:rPr lang="en-US" altLang="zh-TW" sz="1200" kern="1200" dirty="0">
                <a:solidFill>
                  <a:schemeClr val="tx1"/>
                </a:solidFill>
                <a:effectLst/>
                <a:latin typeface="+mn-lt"/>
                <a:ea typeface="+mn-ea"/>
                <a:cs typeface="+mn-cs"/>
              </a:rPr>
              <a:t>B</a:t>
            </a:r>
            <a:r>
              <a:rPr lang="zh-TW" altLang="en-US" sz="1200" kern="1200" dirty="0">
                <a:solidFill>
                  <a:schemeClr val="tx1"/>
                </a:solidFill>
                <a:effectLst/>
                <a:latin typeface="+mn-lt"/>
                <a:ea typeface="+mn-ea"/>
                <a:cs typeface="+mn-cs"/>
              </a:rPr>
              <a:t>則是</a:t>
            </a:r>
            <a:r>
              <a:rPr lang="en-US" altLang="zh-TW" sz="1200" kern="1200" dirty="0">
                <a:solidFill>
                  <a:schemeClr val="tx1"/>
                </a:solidFill>
                <a:effectLst/>
                <a:latin typeface="+mn-lt"/>
                <a:ea typeface="+mn-ea"/>
                <a:cs typeface="+mn-cs"/>
              </a:rPr>
              <a:t>position</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evolution</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一樣，我們把實線看成是</a:t>
            </a:r>
            <a:r>
              <a:rPr lang="en-US" altLang="zh-TW" sz="1200" kern="1200" dirty="0">
                <a:solidFill>
                  <a:schemeClr val="tx1"/>
                </a:solidFill>
                <a:effectLst/>
                <a:latin typeface="+mn-lt"/>
                <a:ea typeface="+mn-ea"/>
                <a:cs typeface="+mn-cs"/>
              </a:rPr>
              <a:t>speculator</a:t>
            </a:r>
            <a:r>
              <a:rPr lang="zh-TW" altLang="en-US" sz="1200" kern="1200" dirty="0">
                <a:solidFill>
                  <a:schemeClr val="tx1"/>
                </a:solidFill>
                <a:effectLst/>
                <a:latin typeface="+mn-lt"/>
                <a:ea typeface="+mn-ea"/>
                <a:cs typeface="+mn-cs"/>
              </a:rPr>
              <a:t>，虛線看成是</a:t>
            </a:r>
            <a:r>
              <a:rPr lang="en-US" altLang="zh-TW" sz="1200" kern="1200" dirty="0">
                <a:solidFill>
                  <a:schemeClr val="tx1"/>
                </a:solidFill>
                <a:effectLst/>
                <a:latin typeface="+mn-lt"/>
                <a:ea typeface="+mn-ea"/>
                <a:cs typeface="+mn-cs"/>
              </a:rPr>
              <a:t>hedger</a:t>
            </a:r>
            <a:r>
              <a:rPr lang="zh-TW" altLang="en-US" sz="1200" kern="1200" dirty="0">
                <a:solidFill>
                  <a:schemeClr val="tx1"/>
                </a:solidFill>
                <a:effectLst/>
                <a:latin typeface="+mn-lt"/>
                <a:ea typeface="+mn-ea"/>
                <a:cs typeface="+mn-cs"/>
              </a:rPr>
              <a:t>，較好理解。</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event date</a:t>
            </a:r>
            <a:r>
              <a:rPr lang="zh-TW" altLang="zh-TW" sz="1200" kern="1200" dirty="0">
                <a:solidFill>
                  <a:schemeClr val="tx1"/>
                </a:solidFill>
                <a:effectLst/>
                <a:latin typeface="+mn-lt"/>
                <a:ea typeface="+mn-ea"/>
                <a:cs typeface="+mn-cs"/>
              </a:rPr>
              <a:t>的右邊，我們看到</a:t>
            </a:r>
            <a:r>
              <a:rPr lang="en-US" altLang="zh-TW" sz="1200" kern="1200" dirty="0">
                <a:solidFill>
                  <a:schemeClr val="tx1"/>
                </a:solidFill>
                <a:effectLst/>
                <a:latin typeface="+mn-lt"/>
                <a:ea typeface="+mn-ea"/>
                <a:cs typeface="+mn-cs"/>
              </a:rPr>
              <a:t>positive TSMOM</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portfolio</a:t>
            </a:r>
            <a:r>
              <a:rPr lang="zh-TW" altLang="en-US" sz="1200" kern="1200" dirty="0">
                <a:solidFill>
                  <a:schemeClr val="tx1"/>
                </a:solidFill>
                <a:effectLst/>
                <a:latin typeface="+mn-lt"/>
                <a:ea typeface="+mn-ea"/>
                <a:cs typeface="+mn-cs"/>
              </a:rPr>
              <a:t>形成後的累積收益，</a:t>
            </a:r>
            <a:r>
              <a:rPr lang="zh-TW" altLang="zh-TW" sz="1200" kern="1200" dirty="0">
                <a:solidFill>
                  <a:schemeClr val="tx1"/>
                </a:solidFill>
                <a:effectLst/>
                <a:latin typeface="+mn-lt"/>
                <a:ea typeface="+mn-ea"/>
                <a:cs typeface="+mn-cs"/>
              </a:rPr>
              <a:t>繼續</a:t>
            </a:r>
            <a:r>
              <a:rPr lang="zh-TW" altLang="en-US" sz="1200" kern="1200" dirty="0">
                <a:solidFill>
                  <a:schemeClr val="tx1"/>
                </a:solidFill>
                <a:effectLst/>
                <a:latin typeface="+mn-lt"/>
                <a:ea typeface="+mn-ea"/>
                <a:cs typeface="+mn-cs"/>
              </a:rPr>
              <a:t>微幅</a:t>
            </a:r>
            <a:r>
              <a:rPr lang="zh-TW" altLang="zh-TW" sz="1200" kern="1200" dirty="0">
                <a:solidFill>
                  <a:schemeClr val="tx1"/>
                </a:solidFill>
                <a:effectLst/>
                <a:latin typeface="+mn-lt"/>
                <a:ea typeface="+mn-ea"/>
                <a:cs typeface="+mn-cs"/>
              </a:rPr>
              <a:t>上升</a:t>
            </a:r>
            <a:r>
              <a:rPr lang="zh-TW" altLang="en-US" sz="1200" kern="1200" dirty="0">
                <a:solidFill>
                  <a:schemeClr val="tx1"/>
                </a:solidFill>
                <a:effectLst/>
                <a:latin typeface="+mn-lt"/>
                <a:ea typeface="+mn-ea"/>
                <a:cs typeface="+mn-cs"/>
              </a:rPr>
              <a:t>一年</a:t>
            </a:r>
            <a:r>
              <a:rPr lang="zh-TW" altLang="zh-TW" sz="1200" kern="1200" dirty="0">
                <a:solidFill>
                  <a:schemeClr val="tx1"/>
                </a:solidFill>
                <a:effectLst/>
                <a:latin typeface="+mn-lt"/>
                <a:ea typeface="+mn-ea"/>
                <a:cs typeface="+mn-cs"/>
              </a:rPr>
              <a:t>，這與</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效應一致，然後部分反轉。</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與</a:t>
            </a:r>
            <a:r>
              <a:rPr lang="en-US" altLang="zh-TW" sz="1200" kern="1200" dirty="0">
                <a:solidFill>
                  <a:schemeClr val="tx1"/>
                </a:solidFill>
                <a:effectLst/>
                <a:latin typeface="+mn-lt"/>
                <a:ea typeface="+mn-ea"/>
                <a:cs typeface="+mn-cs"/>
              </a:rPr>
              <a:t>sentiment theory</a:t>
            </a:r>
            <a:r>
              <a:rPr lang="zh-TW" altLang="zh-TW" sz="1200" kern="1200" dirty="0">
                <a:solidFill>
                  <a:schemeClr val="tx1"/>
                </a:solidFill>
                <a:effectLst/>
                <a:latin typeface="+mn-lt"/>
                <a:ea typeface="+mn-ea"/>
                <a:cs typeface="+mn-cs"/>
              </a:rPr>
              <a:t>所預測的，這與最初的反應不足和延遲的過度反應都一致。</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3</a:t>
            </a:r>
            <a:r>
              <a:rPr lang="zh-TW" altLang="en-US" sz="1200" kern="1200" dirty="0">
                <a:solidFill>
                  <a:schemeClr val="tx1"/>
                </a:solidFill>
                <a:effectLst/>
                <a:latin typeface="+mn-lt"/>
                <a:ea typeface="+mn-ea"/>
                <a:cs typeface="+mn-cs"/>
              </a:rPr>
              <a:t>而在</a:t>
            </a:r>
            <a:r>
              <a:rPr lang="en-US" altLang="zh-TW" sz="1200" kern="1200" dirty="0">
                <a:solidFill>
                  <a:schemeClr val="tx1"/>
                </a:solidFill>
                <a:effectLst/>
                <a:latin typeface="+mn-lt"/>
                <a:ea typeface="+mn-ea"/>
                <a:cs typeface="+mn-cs"/>
              </a:rPr>
              <a:t>panel B</a:t>
            </a:r>
            <a:r>
              <a:rPr lang="zh-TW" altLang="en-US" sz="1200" kern="1200" dirty="0">
                <a:solidFill>
                  <a:schemeClr val="tx1"/>
                </a:solidFill>
                <a:effectLst/>
                <a:latin typeface="+mn-lt"/>
                <a:ea typeface="+mn-ea"/>
                <a:cs typeface="+mn-cs"/>
              </a:rPr>
              <a:t>的曲線中，在</a:t>
            </a:r>
            <a:r>
              <a:rPr lang="en-US" altLang="zh-TW" sz="1200" kern="1200" dirty="0">
                <a:solidFill>
                  <a:schemeClr val="tx1"/>
                </a:solidFill>
                <a:effectLst/>
                <a:latin typeface="+mn-lt"/>
                <a:ea typeface="+mn-ea"/>
                <a:cs typeface="+mn-cs"/>
              </a:rPr>
              <a:t>event date</a:t>
            </a:r>
            <a:r>
              <a:rPr lang="zh-TW" altLang="en-US" sz="1200" kern="1200" dirty="0">
                <a:solidFill>
                  <a:schemeClr val="tx1"/>
                </a:solidFill>
                <a:effectLst/>
                <a:latin typeface="+mn-lt"/>
                <a:ea typeface="+mn-ea"/>
                <a:cs typeface="+mn-cs"/>
              </a:rPr>
              <a:t>後</a:t>
            </a:r>
            <a:r>
              <a:rPr lang="zh-TW" altLang="zh-TW" sz="1200" kern="1200" dirty="0">
                <a:solidFill>
                  <a:schemeClr val="tx1"/>
                </a:solidFill>
                <a:effectLst/>
                <a:latin typeface="+mn-lt"/>
                <a:ea typeface="+mn-ea"/>
                <a:cs typeface="+mn-cs"/>
              </a:rPr>
              <a:t>投機者似乎減少了追逐趨勢。相反，</a:t>
            </a:r>
            <a:r>
              <a:rPr lang="en-US" altLang="zh-TW" sz="1200" kern="1200" dirty="0">
                <a:solidFill>
                  <a:schemeClr val="tx1"/>
                </a:solidFill>
                <a:effectLst/>
                <a:latin typeface="+mn-lt"/>
                <a:ea typeface="+mn-ea"/>
                <a:cs typeface="+mn-cs"/>
              </a:rPr>
              <a:t>hedger</a:t>
            </a:r>
            <a:r>
              <a:rPr lang="zh-TW" altLang="zh-TW" sz="1200" kern="1200" dirty="0">
                <a:solidFill>
                  <a:schemeClr val="tx1"/>
                </a:solidFill>
                <a:effectLst/>
                <a:latin typeface="+mn-lt"/>
                <a:ea typeface="+mn-ea"/>
                <a:cs typeface="+mn-cs"/>
              </a:rPr>
              <a:t>似乎正在朝趨勢的方向穩步增加頭寸。</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這表明，如果過度反應是由此類交易引起的，那將必須來自</a:t>
            </a:r>
            <a:r>
              <a:rPr lang="en-US" altLang="zh-TW" sz="1200" kern="1200" dirty="0">
                <a:solidFill>
                  <a:schemeClr val="tx1"/>
                </a:solidFill>
                <a:effectLst/>
                <a:latin typeface="+mn-lt"/>
                <a:ea typeface="+mn-ea"/>
                <a:cs typeface="+mn-cs"/>
              </a:rPr>
              <a:t>hedger</a:t>
            </a:r>
            <a:r>
              <a:rPr lang="zh-TW" altLang="zh-TW" sz="1200" kern="1200" dirty="0">
                <a:solidFill>
                  <a:schemeClr val="tx1"/>
                </a:solidFill>
                <a:effectLst/>
                <a:latin typeface="+mn-lt"/>
                <a:ea typeface="+mn-ea"/>
                <a:cs typeface="+mn-cs"/>
              </a:rPr>
              <a:t>，而不是投機者。</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這些結果還表明，投機者和</a:t>
            </a:r>
            <a:r>
              <a:rPr lang="en-US" altLang="zh-TW" sz="1200" kern="1200" dirty="0">
                <a:solidFill>
                  <a:schemeClr val="tx1"/>
                </a:solidFill>
                <a:effectLst/>
                <a:latin typeface="+mn-lt"/>
                <a:ea typeface="+mn-ea"/>
                <a:cs typeface="+mn-cs"/>
              </a:rPr>
              <a:t>hedger</a:t>
            </a:r>
            <a:r>
              <a:rPr lang="zh-TW" altLang="zh-TW" sz="1200" kern="1200" dirty="0">
                <a:solidFill>
                  <a:schemeClr val="tx1"/>
                </a:solidFill>
                <a:effectLst/>
                <a:latin typeface="+mn-lt"/>
                <a:ea typeface="+mn-ea"/>
                <a:cs typeface="+mn-cs"/>
              </a:rPr>
              <a:t>的交易頭寸與</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的獲利能力緊密相關，投機者似乎從趨勢和逆轉中獲利，卻以套期保值者為代價。</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等情感理論所預測的，這與最初的反應不足和延遲的反應過度都一致。一年後的逆轉表明反應過度，而僅形成後上升趨勢的一部分被逆轉的事實表明反應不足似乎也是故事的一部分。同樣，負面的預成型趨勢將持續一年，直到部分扭轉。</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29</a:t>
            </a:fld>
            <a:endParaRPr lang="zh-TW" altLang="en-US"/>
          </a:p>
        </p:txBody>
      </p:sp>
    </p:spTree>
    <p:extLst>
      <p:ext uri="{BB962C8B-B14F-4D97-AF65-F5344CB8AC3E}">
        <p14:creationId xmlns:p14="http://schemas.microsoft.com/office/powerpoint/2010/main" val="4162902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Our previous results show a significant relationship between time series momentum and cross-sectional momentum. In this section, we explore that relationship further and determine how much overlap and difference exist between our time series momentum strategies and the cross-sectional momentum strategies commonly used in the literature.    </a:t>
            </a:r>
            <a:r>
              <a:rPr lang="zh-TW" altLang="zh-TW" dirty="0"/>
              <a:t>我們之前的結果表明時間序列動量和橫截面動量之間存在顯著的關係。在本節中，我們將進一步探討這種關係，並確定我們的時間序列動量策略與文獻中常用的橫截面動量策略之間存在多少重疊和差異。</a:t>
            </a: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30</a:t>
            </a:fld>
            <a:endParaRPr lang="zh-TW" altLang="en-US"/>
          </a:p>
        </p:txBody>
      </p:sp>
    </p:spTree>
    <p:extLst>
      <p:ext uri="{BB962C8B-B14F-4D97-AF65-F5344CB8AC3E}">
        <p14:creationId xmlns:p14="http://schemas.microsoft.com/office/powerpoint/2010/main" val="3194735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發現時間序列動量效應，在過去</a:t>
            </a:r>
            <a:r>
              <a:rPr lang="en-US" altLang="zh-TW" sz="1200" kern="1200" dirty="0">
                <a:solidFill>
                  <a:schemeClr val="tx1"/>
                </a:solidFill>
                <a:effectLst/>
                <a:latin typeface="+mn-lt"/>
                <a:ea typeface="+mn-ea"/>
                <a:cs typeface="+mn-cs"/>
              </a:rPr>
              <a:t>25</a:t>
            </a:r>
            <a:r>
              <a:rPr lang="zh-TW" altLang="zh-TW" sz="1200" kern="1200" dirty="0">
                <a:solidFill>
                  <a:schemeClr val="tx1"/>
                </a:solidFill>
                <a:effectLst/>
                <a:latin typeface="+mn-lt"/>
                <a:ea typeface="+mn-ea"/>
                <a:cs typeface="+mn-cs"/>
              </a:rPr>
              <a:t>年中</a:t>
            </a:r>
            <a:r>
              <a:rPr lang="zh-TW" altLang="en-US" sz="1200" kern="1200" dirty="0">
                <a:solidFill>
                  <a:schemeClr val="tx1"/>
                </a:solidFill>
                <a:effectLst/>
                <a:latin typeface="+mn-lt"/>
                <a:ea typeface="+mn-ea"/>
                <a:cs typeface="+mn-cs"/>
              </a:rPr>
              <a:t>的四大類別資產中的</a:t>
            </a:r>
            <a:r>
              <a:rPr lang="en-US" altLang="zh-TW" sz="1200" kern="1200" dirty="0">
                <a:solidFill>
                  <a:schemeClr val="tx1"/>
                </a:solidFill>
                <a:effectLst/>
                <a:latin typeface="+mn-lt"/>
                <a:ea typeface="+mn-ea"/>
                <a:cs typeface="+mn-cs"/>
              </a:rPr>
              <a:t>58</a:t>
            </a:r>
            <a:r>
              <a:rPr lang="zh-TW" altLang="zh-TW" sz="1200" kern="1200" dirty="0">
                <a:solidFill>
                  <a:schemeClr val="tx1"/>
                </a:solidFill>
                <a:effectLst/>
                <a:latin typeface="+mn-lt"/>
                <a:ea typeface="+mn-ea"/>
                <a:cs typeface="+mn-cs"/>
              </a:rPr>
              <a:t>個期貨合約，這種效應非常一致。 </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時間序列動量效應與橫截面動量不同，儘管兩者是相關的。 </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3</a:t>
            </a:r>
            <a:r>
              <a:rPr lang="zh-TW" altLang="en-US" sz="1200" kern="1200" dirty="0">
                <a:solidFill>
                  <a:schemeClr val="tx1"/>
                </a:solidFill>
                <a:effectLst/>
                <a:latin typeface="+mn-lt"/>
                <a:ea typeface="+mn-ea"/>
                <a:cs typeface="+mn-cs"/>
              </a:rPr>
              <a:t>證實</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與</a:t>
            </a:r>
            <a:r>
              <a:rPr lang="zh-TW" altLang="zh-TW" sz="1200" kern="1200" dirty="0">
                <a:solidFill>
                  <a:schemeClr val="tx1"/>
                </a:solidFill>
                <a:effectLst/>
                <a:latin typeface="+mn-lt"/>
                <a:ea typeface="+mn-ea"/>
                <a:cs typeface="+mn-cs"/>
              </a:rPr>
              <a:t>最初的反應不足故事是一致的，但也可能與延遲的反應過度理論有關，因為時間序列動量效應在一年後會部分逆轉。</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4TSMOM</a:t>
            </a:r>
            <a:r>
              <a:rPr lang="zh-TW" altLang="en-US" sz="1200" kern="1200" dirty="0">
                <a:solidFill>
                  <a:schemeClr val="tx1"/>
                </a:solidFill>
                <a:effectLst/>
                <a:latin typeface="+mn-lt"/>
                <a:ea typeface="+mn-ea"/>
                <a:cs typeface="+mn-cs"/>
              </a:rPr>
              <a:t>在</a:t>
            </a:r>
            <a:r>
              <a:rPr lang="zh-TW" altLang="zh-TW" sz="1200" kern="1200" dirty="0">
                <a:solidFill>
                  <a:schemeClr val="tx1"/>
                </a:solidFill>
                <a:effectLst/>
                <a:latin typeface="+mn-lt"/>
                <a:ea typeface="+mn-ea"/>
                <a:cs typeface="+mn-cs"/>
              </a:rPr>
              <a:t>極端時期表現良好。</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5speculator</a:t>
            </a:r>
            <a:r>
              <a:rPr lang="zh-TW" altLang="en-US" sz="1200" kern="1200" dirty="0">
                <a:solidFill>
                  <a:schemeClr val="tx1"/>
                </a:solidFill>
                <a:effectLst/>
                <a:latin typeface="+mn-lt"/>
                <a:ea typeface="+mn-ea"/>
                <a:cs typeface="+mn-cs"/>
              </a:rPr>
              <a:t>藉由</a:t>
            </a:r>
            <a:r>
              <a:rPr lang="en-US" altLang="zh-TW" sz="1200" kern="1200" dirty="0">
                <a:solidFill>
                  <a:schemeClr val="tx1"/>
                </a:solidFill>
                <a:effectLst/>
                <a:latin typeface="+mn-lt"/>
                <a:ea typeface="+mn-ea"/>
                <a:cs typeface="+mn-cs"/>
              </a:rPr>
              <a:t>TSMOM</a:t>
            </a:r>
            <a:r>
              <a:rPr lang="zh-TW" altLang="en-US" sz="1200" kern="1200" dirty="0">
                <a:solidFill>
                  <a:schemeClr val="tx1"/>
                </a:solidFill>
                <a:effectLst/>
                <a:latin typeface="+mn-lt"/>
                <a:ea typeface="+mn-ea"/>
                <a:cs typeface="+mn-cs"/>
              </a:rPr>
              <a:t>賺取利潤，並且是以</a:t>
            </a:r>
            <a:r>
              <a:rPr lang="en-US" altLang="zh-TW" sz="1200" kern="1200" dirty="0">
                <a:solidFill>
                  <a:schemeClr val="tx1"/>
                </a:solidFill>
                <a:effectLst/>
                <a:latin typeface="+mn-lt"/>
                <a:ea typeface="+mn-ea"/>
                <a:cs typeface="+mn-cs"/>
              </a:rPr>
              <a:t>hedger</a:t>
            </a:r>
            <a:r>
              <a:rPr lang="zh-TW" altLang="en-US" sz="1200" kern="1200" dirty="0">
                <a:solidFill>
                  <a:schemeClr val="tx1"/>
                </a:solidFill>
                <a:effectLst/>
                <a:latin typeface="+mn-lt"/>
                <a:ea typeface="+mn-ea"/>
                <a:cs typeface="+mn-cs"/>
              </a:rPr>
              <a:t>的投資避險行為為代價。</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6TSMOM</a:t>
            </a:r>
            <a:r>
              <a:rPr lang="zh-TW" altLang="zh-TW" sz="1200" kern="1200" dirty="0">
                <a:solidFill>
                  <a:schemeClr val="tx1"/>
                </a:solidFill>
                <a:effectLst/>
                <a:latin typeface="+mn-lt"/>
                <a:ea typeface="+mn-ea"/>
                <a:cs typeface="+mn-cs"/>
              </a:rPr>
              <a:t>表</a:t>
            </a:r>
            <a:r>
              <a:rPr lang="zh-TW" altLang="en-US" sz="1200" kern="1200" dirty="0">
                <a:solidFill>
                  <a:schemeClr val="tx1"/>
                </a:solidFill>
                <a:effectLst/>
                <a:latin typeface="+mn-lt"/>
                <a:ea typeface="+mn-ea"/>
                <a:cs typeface="+mn-cs"/>
              </a:rPr>
              <a:t>示</a:t>
            </a:r>
            <a:r>
              <a:rPr lang="zh-TW" altLang="zh-TW" sz="1200" kern="1200" dirty="0">
                <a:solidFill>
                  <a:schemeClr val="tx1"/>
                </a:solidFill>
                <a:effectLst/>
                <a:latin typeface="+mn-lt"/>
                <a:ea typeface="+mn-ea"/>
                <a:cs typeface="+mn-cs"/>
              </a:rPr>
              <a:t>了對</a:t>
            </a:r>
            <a:r>
              <a:rPr lang="en-US" altLang="zh-TW" sz="1200" kern="1200" dirty="0">
                <a:solidFill>
                  <a:schemeClr val="tx1"/>
                </a:solidFill>
                <a:effectLst/>
                <a:latin typeface="+mn-lt"/>
                <a:ea typeface="+mn-ea"/>
                <a:cs typeface="+mn-cs"/>
              </a:rPr>
              <a:t>random walk hypothesis</a:t>
            </a:r>
            <a:r>
              <a:rPr lang="zh-TW" altLang="zh-TW" sz="1200" kern="1200" dirty="0">
                <a:solidFill>
                  <a:schemeClr val="tx1"/>
                </a:solidFill>
                <a:effectLst/>
                <a:latin typeface="+mn-lt"/>
                <a:ea typeface="+mn-ea"/>
                <a:cs typeface="+mn-cs"/>
              </a:rPr>
              <a:t>的最直接檢驗之一。</a:t>
            </a:r>
            <a:r>
              <a:rPr lang="zh-TW" altLang="en-US" sz="1200" kern="1200" dirty="0">
                <a:solidFill>
                  <a:schemeClr val="tx1"/>
                </a:solidFill>
                <a:effectLst/>
                <a:latin typeface="+mn-lt"/>
                <a:ea typeface="+mn-ea"/>
                <a:cs typeface="+mn-cs"/>
              </a:rPr>
              <a:t>這篇</a:t>
            </a:r>
            <a:r>
              <a:rPr lang="en-US" altLang="zh-TW" sz="1200" kern="1200" dirty="0">
                <a:solidFill>
                  <a:schemeClr val="tx1"/>
                </a:solidFill>
                <a:effectLst/>
                <a:latin typeface="+mn-lt"/>
                <a:ea typeface="+mn-ea"/>
                <a:cs typeface="+mn-cs"/>
              </a:rPr>
              <a:t>paper</a:t>
            </a:r>
            <a:r>
              <a:rPr lang="zh-TW" altLang="zh-TW" sz="1200" kern="1200" dirty="0">
                <a:solidFill>
                  <a:schemeClr val="tx1"/>
                </a:solidFill>
                <a:effectLst/>
                <a:latin typeface="+mn-lt"/>
                <a:ea typeface="+mn-ea"/>
                <a:cs typeface="+mn-cs"/>
              </a:rPr>
              <a:t>的發現為這些理論和未來研究提供了新的證據和挑戰。 </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p>
          <a:p>
            <a:r>
              <a:rPr lang="zh-TW" altLang="zh-TW" sz="1200" kern="1200" dirty="0">
                <a:solidFill>
                  <a:schemeClr val="tx1"/>
                </a:solidFill>
                <a:effectLst/>
                <a:latin typeface="+mn-lt"/>
                <a:ea typeface="+mn-ea"/>
                <a:cs typeface="+mn-cs"/>
              </a:rPr>
              <a:t>時間序列動量回報與投機者和套期保值者的部位之間的聯繫表明，投機者從時間序列動量中獲利，而以套期保值者為代價。這與投機者通過時間序列動量賺取溢價以向套期保值者提供流動性相一致。</a:t>
            </a:r>
            <a:endParaRPr lang="en-US"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31</a:t>
            </a:fld>
            <a:endParaRPr lang="zh-TW" altLang="en-US"/>
          </a:p>
        </p:txBody>
      </p:sp>
    </p:spTree>
    <p:extLst>
      <p:ext uri="{BB962C8B-B14F-4D97-AF65-F5344CB8AC3E}">
        <p14:creationId xmlns:p14="http://schemas.microsoft.com/office/powerpoint/2010/main" val="1451125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這篇</a:t>
            </a:r>
            <a:r>
              <a:rPr lang="en-US" altLang="zh-TW" sz="1200" kern="1200" dirty="0">
                <a:solidFill>
                  <a:schemeClr val="tx1"/>
                </a:solidFill>
                <a:effectLst/>
                <a:latin typeface="+mn-lt"/>
                <a:ea typeface="+mn-ea"/>
                <a:cs typeface="+mn-cs"/>
              </a:rPr>
              <a:t>paper</a:t>
            </a:r>
            <a:r>
              <a:rPr lang="zh-TW" altLang="zh-TW" sz="1200" kern="1200" dirty="0">
                <a:solidFill>
                  <a:schemeClr val="tx1"/>
                </a:solidFill>
                <a:effectLst/>
                <a:latin typeface="+mn-lt"/>
                <a:ea typeface="+mn-ea"/>
                <a:cs typeface="+mn-cs"/>
              </a:rPr>
              <a:t>記錄</a:t>
            </a:r>
            <a:r>
              <a:rPr lang="zh-TW" altLang="en-US" sz="1200" kern="1200" dirty="0">
                <a:solidFill>
                  <a:schemeClr val="tx1"/>
                </a:solidFill>
                <a:effectLst/>
                <a:latin typeface="+mn-lt"/>
                <a:ea typeface="+mn-ea"/>
                <a:cs typeface="+mn-cs"/>
              </a:rPr>
              <a:t>來自四大類期貨：</a:t>
            </a:r>
            <a:r>
              <a:rPr lang="zh-TW" altLang="zh-TW" sz="1200" kern="1200" dirty="0">
                <a:solidFill>
                  <a:schemeClr val="tx1"/>
                </a:solidFill>
                <a:effectLst/>
                <a:latin typeface="+mn-lt"/>
                <a:ea typeface="+mn-ea"/>
                <a:cs typeface="+mn-cs"/>
              </a:rPr>
              <a:t>股指，貨幣，商品和債券</a:t>
            </a:r>
            <a:r>
              <a:rPr lang="zh-TW" altLang="en-US" sz="1200" kern="1200" dirty="0">
                <a:solidFill>
                  <a:schemeClr val="tx1"/>
                </a:solidFill>
                <a:effectLst/>
                <a:latin typeface="+mn-lt"/>
                <a:ea typeface="+mn-ea"/>
                <a:cs typeface="+mn-cs"/>
              </a:rPr>
              <a:t>等</a:t>
            </a:r>
            <a:r>
              <a:rPr lang="en-US" altLang="zh-TW" sz="1200" kern="1200" dirty="0">
                <a:solidFill>
                  <a:schemeClr val="tx1"/>
                </a:solidFill>
                <a:effectLst/>
                <a:latin typeface="+mn-lt"/>
                <a:ea typeface="+mn-ea"/>
                <a:cs typeface="+mn-cs"/>
              </a:rPr>
              <a:t>58</a:t>
            </a:r>
            <a:r>
              <a:rPr lang="zh-TW" altLang="zh-TW" sz="1200" kern="1200" dirty="0">
                <a:solidFill>
                  <a:schemeClr val="tx1"/>
                </a:solidFill>
                <a:effectLst/>
                <a:latin typeface="+mn-lt"/>
                <a:ea typeface="+mn-ea"/>
                <a:cs typeface="+mn-cs"/>
              </a:rPr>
              <a:t>種流動工具中</a:t>
            </a:r>
            <a:r>
              <a:rPr lang="zh-TW" altLang="en-US" sz="1200" kern="1200" dirty="0">
                <a:solidFill>
                  <a:schemeClr val="tx1"/>
                </a:solidFill>
                <a:effectLst/>
                <a:latin typeface="+mn-lt"/>
                <a:ea typeface="+mn-ea"/>
                <a:cs typeface="+mn-cs"/>
              </a:rPr>
              <a:t>，有顯著的</a:t>
            </a:r>
            <a:r>
              <a:rPr lang="zh-TW" altLang="zh-TW" sz="1200" kern="1200" dirty="0">
                <a:solidFill>
                  <a:schemeClr val="tx1"/>
                </a:solidFill>
                <a:effectLst/>
                <a:latin typeface="+mn-lt"/>
                <a:ea typeface="+mn-ea"/>
                <a:cs typeface="+mn-cs"/>
              </a:rPr>
              <a:t>“時間序列動量”</a:t>
            </a:r>
            <a:r>
              <a:rPr lang="en-US" altLang="zh-TW" sz="1200" kern="1200" dirty="0">
                <a:solidFill>
                  <a:schemeClr val="tx1"/>
                </a:solidFill>
                <a:effectLst/>
                <a:latin typeface="+mn-lt"/>
                <a:ea typeface="+mn-ea"/>
                <a:cs typeface="+mn-cs"/>
              </a:rPr>
              <a:t>effect</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zh-TW" altLang="en-US" dirty="0"/>
            </a:br>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第一個</a:t>
            </a:r>
            <a:r>
              <a:rPr lang="zh-TW" altLang="zh-TW" sz="1200" kern="1200" dirty="0">
                <a:solidFill>
                  <a:schemeClr val="tx1"/>
                </a:solidFill>
                <a:effectLst/>
                <a:latin typeface="+mn-lt"/>
                <a:ea typeface="+mn-ea"/>
                <a:cs typeface="+mn-cs"/>
              </a:rPr>
              <a:t>發現</a:t>
            </a:r>
            <a:r>
              <a:rPr lang="zh-TW" altLang="en-US" sz="1200" kern="1200" dirty="0">
                <a:solidFill>
                  <a:schemeClr val="tx1"/>
                </a:solidFill>
                <a:effectLst/>
                <a:latin typeface="+mn-lt"/>
                <a:ea typeface="+mn-ea"/>
                <a:cs typeface="+mn-cs"/>
              </a:rPr>
              <a:t>是動量造成的</a:t>
            </a:r>
            <a:r>
              <a:rPr lang="en-US" altLang="zh-TW" sz="1200" kern="1200" dirty="0">
                <a:solidFill>
                  <a:schemeClr val="tx1"/>
                </a:solidFill>
                <a:effectLst/>
                <a:latin typeface="+mn-lt"/>
                <a:ea typeface="+mn-ea"/>
                <a:cs typeface="+mn-cs"/>
              </a:rPr>
              <a:t>return</a:t>
            </a:r>
            <a:r>
              <a:rPr lang="zh-TW" altLang="en-US" sz="1200" kern="1200" dirty="0">
                <a:solidFill>
                  <a:schemeClr val="tx1"/>
                </a:solidFill>
                <a:effectLst/>
                <a:latin typeface="+mn-lt"/>
                <a:ea typeface="+mn-ea"/>
                <a:cs typeface="+mn-cs"/>
              </a:rPr>
              <a:t>會</a:t>
            </a:r>
            <a:r>
              <a:rPr lang="zh-TW" altLang="zh-TW" sz="1200" kern="1200" dirty="0">
                <a:solidFill>
                  <a:schemeClr val="tx1"/>
                </a:solidFill>
                <a:effectLst/>
                <a:latin typeface="+mn-lt"/>
                <a:ea typeface="+mn-ea"/>
                <a:cs typeface="+mn-cs"/>
              </a:rPr>
              <a:t>持續</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到</a:t>
            </a:r>
            <a:r>
              <a:rPr lang="en-US" altLang="zh-TW" sz="1200" kern="1200" dirty="0">
                <a:solidFill>
                  <a:schemeClr val="tx1"/>
                </a:solidFill>
                <a:effectLst/>
                <a:latin typeface="+mn-lt"/>
                <a:ea typeface="+mn-ea"/>
                <a:cs typeface="+mn-cs"/>
              </a:rPr>
              <a:t>12</a:t>
            </a:r>
            <a:r>
              <a:rPr lang="zh-TW" altLang="zh-TW" sz="1200" kern="1200" dirty="0">
                <a:solidFill>
                  <a:schemeClr val="tx1"/>
                </a:solidFill>
                <a:effectLst/>
                <a:latin typeface="+mn-lt"/>
                <a:ea typeface="+mn-ea"/>
                <a:cs typeface="+mn-cs"/>
              </a:rPr>
              <a:t>個月，</a:t>
            </a:r>
            <a:r>
              <a:rPr lang="zh-TW" altLang="en-US" sz="1200" kern="1200" dirty="0">
                <a:solidFill>
                  <a:schemeClr val="tx1"/>
                </a:solidFill>
                <a:effectLst/>
                <a:latin typeface="+mn-lt"/>
                <a:ea typeface="+mn-ea"/>
                <a:cs typeface="+mn-cs"/>
              </a:rPr>
              <a:t>然後</a:t>
            </a:r>
            <a:r>
              <a:rPr lang="zh-TW" altLang="zh-TW" sz="1200" kern="1200" dirty="0">
                <a:solidFill>
                  <a:schemeClr val="tx1"/>
                </a:solidFill>
                <a:effectLst/>
                <a:latin typeface="+mn-lt"/>
                <a:ea typeface="+mn-ea"/>
                <a:cs typeface="+mn-cs"/>
              </a:rPr>
              <a:t>會部分逆轉，這與最初反應不足和延遲過度反應的</a:t>
            </a:r>
            <a:r>
              <a:rPr lang="en-US" altLang="zh-TW" sz="1200" kern="1200" dirty="0">
                <a:solidFill>
                  <a:schemeClr val="tx1"/>
                </a:solidFill>
                <a:effectLst/>
                <a:latin typeface="+mn-lt"/>
                <a:ea typeface="+mn-ea"/>
                <a:cs typeface="+mn-cs"/>
              </a:rPr>
              <a:t>sentiment theory</a:t>
            </a:r>
            <a:r>
              <a:rPr lang="zh-TW" altLang="zh-TW" sz="1200" kern="1200" dirty="0">
                <a:solidFill>
                  <a:schemeClr val="tx1"/>
                </a:solidFill>
                <a:effectLst/>
                <a:latin typeface="+mn-lt"/>
                <a:ea typeface="+mn-ea"/>
                <a:cs typeface="+mn-cs"/>
              </a:rPr>
              <a:t>一致。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跨所有資產類別</a:t>
            </a:r>
            <a:r>
              <a:rPr lang="zh-TW" altLang="en-US" sz="1200" kern="1200" dirty="0">
                <a:solidFill>
                  <a:schemeClr val="tx1"/>
                </a:solidFill>
                <a:effectLst/>
                <a:latin typeface="+mn-lt"/>
                <a:ea typeface="+mn-ea"/>
                <a:cs typeface="+mn-cs"/>
              </a:rPr>
              <a:t>動量</a:t>
            </a:r>
            <a:r>
              <a:rPr lang="zh-TW" altLang="zh-TW" sz="1200" kern="1200" dirty="0">
                <a:solidFill>
                  <a:schemeClr val="tx1"/>
                </a:solidFill>
                <a:effectLst/>
                <a:latin typeface="+mn-lt"/>
                <a:ea typeface="+mn-ea"/>
                <a:cs typeface="+mn-cs"/>
              </a:rPr>
              <a:t>的多元化投資組合可帶來可觀的異常收益，並且幾乎不暴露於標準資產定價因素，並且在極端市場中表現最佳。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考察投機者和</a:t>
            </a:r>
            <a:r>
              <a:rPr lang="zh-TW" altLang="en-US" sz="1200" kern="1200" dirty="0">
                <a:solidFill>
                  <a:schemeClr val="tx1"/>
                </a:solidFill>
                <a:effectLst/>
                <a:latin typeface="+mn-lt"/>
                <a:ea typeface="+mn-ea"/>
                <a:cs typeface="+mn-cs"/>
              </a:rPr>
              <a:t>對沖</a:t>
            </a:r>
            <a:r>
              <a:rPr lang="zh-TW" altLang="zh-TW" sz="1200" kern="1200" dirty="0">
                <a:solidFill>
                  <a:schemeClr val="tx1"/>
                </a:solidFill>
                <a:effectLst/>
                <a:latin typeface="+mn-lt"/>
                <a:ea typeface="+mn-ea"/>
                <a:cs typeface="+mn-cs"/>
              </a:rPr>
              <a:t>的交易活動，我們發現投機者從時序動量中獲利，</a:t>
            </a:r>
            <a:r>
              <a:rPr lang="zh-TW" altLang="en-US" sz="1200" kern="1200" dirty="0">
                <a:solidFill>
                  <a:schemeClr val="tx1"/>
                </a:solidFill>
                <a:effectLst/>
                <a:latin typeface="+mn-lt"/>
                <a:ea typeface="+mn-ea"/>
                <a:cs typeface="+mn-cs"/>
              </a:rPr>
              <a:t>並且</a:t>
            </a:r>
            <a:r>
              <a:rPr lang="zh-TW" altLang="zh-TW" sz="1200" kern="1200" dirty="0">
                <a:solidFill>
                  <a:schemeClr val="tx1"/>
                </a:solidFill>
                <a:effectLst/>
                <a:latin typeface="+mn-lt"/>
                <a:ea typeface="+mn-ea"/>
                <a:cs typeface="+mn-cs"/>
              </a:rPr>
              <a:t>以</a:t>
            </a:r>
            <a:r>
              <a:rPr lang="en-US" altLang="zh-TW" sz="1200" kern="1200" dirty="0">
                <a:solidFill>
                  <a:schemeClr val="tx1"/>
                </a:solidFill>
                <a:effectLst/>
                <a:latin typeface="+mn-lt"/>
                <a:ea typeface="+mn-ea"/>
                <a:cs typeface="+mn-cs"/>
              </a:rPr>
              <a:t>hedger</a:t>
            </a:r>
            <a:r>
              <a:rPr lang="zh-TW" altLang="en-US" sz="1200" kern="1200" dirty="0">
                <a:solidFill>
                  <a:schemeClr val="tx1"/>
                </a:solidFill>
                <a:effectLst/>
                <a:latin typeface="+mn-lt"/>
                <a:ea typeface="+mn-ea"/>
                <a:cs typeface="+mn-cs"/>
              </a:rPr>
              <a:t>作</a:t>
            </a:r>
            <a:r>
              <a:rPr lang="zh-TW" altLang="zh-TW" sz="1200" kern="1200" dirty="0">
                <a:solidFill>
                  <a:schemeClr val="tx1"/>
                </a:solidFill>
                <a:effectLst/>
                <a:latin typeface="+mn-lt"/>
                <a:ea typeface="+mn-ea"/>
                <a:cs typeface="+mn-cs"/>
              </a:rPr>
              <a:t>為代價。</a:t>
            </a: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4</a:t>
            </a:fld>
            <a:endParaRPr lang="zh-TW" altLang="en-US"/>
          </a:p>
        </p:txBody>
      </p:sp>
    </p:spTree>
    <p:extLst>
      <p:ext uri="{BB962C8B-B14F-4D97-AF65-F5344CB8AC3E}">
        <p14:creationId xmlns:p14="http://schemas.microsoft.com/office/powerpoint/2010/main" val="44460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接下來介紹一些</a:t>
            </a:r>
            <a:r>
              <a:rPr lang="en-US" altLang="zh-TW" dirty="0"/>
              <a:t>preliminary knowledge:</a:t>
            </a:r>
          </a:p>
          <a:p>
            <a:r>
              <a:rPr lang="zh-TW" altLang="en-US" dirty="0"/>
              <a:t>一、以前牛頓意圖補捉「運動的量」這個概念。</a:t>
            </a:r>
          </a:p>
          <a:p>
            <a:r>
              <a:rPr lang="zh-TW" altLang="en-US" dirty="0"/>
              <a:t>將「價格走勢」類比成「運動中的物體」</a:t>
            </a:r>
            <a:r>
              <a:rPr lang="en-US" altLang="zh-TW" dirty="0"/>
              <a:t>: </a:t>
            </a:r>
            <a:r>
              <a:rPr lang="zh-TW" altLang="en-US" dirty="0"/>
              <a:t>依據慣性原理，證券價格上漲的幅度代表其有持續上漲的動量。</a:t>
            </a:r>
            <a:endParaRPr lang="en-US" altLang="zh-TW" dirty="0"/>
          </a:p>
          <a:p>
            <a:r>
              <a:rPr lang="zh-TW" altLang="en-US" dirty="0"/>
              <a:t>二、</a:t>
            </a:r>
            <a:endParaRPr lang="en-US" altLang="zh-TW" dirty="0"/>
          </a:p>
          <a:p>
            <a:r>
              <a:rPr lang="en-US" altLang="zh-TW" dirty="0"/>
              <a:t>TSMOM</a:t>
            </a:r>
            <a:r>
              <a:rPr lang="zh-TW" altLang="en-US" dirty="0"/>
              <a:t>主要</a:t>
            </a:r>
            <a:r>
              <a:rPr lang="zh-CN" altLang="en-US" sz="1200" b="0" i="0" kern="1200" dirty="0">
                <a:solidFill>
                  <a:schemeClr val="tx1"/>
                </a:solidFill>
                <a:effectLst/>
                <a:latin typeface="+mn-lt"/>
                <a:ea typeface="+mn-ea"/>
                <a:cs typeface="+mn-cs"/>
              </a:rPr>
              <a:t>只關注某種資產過去一段時間的</a:t>
            </a:r>
            <a:r>
              <a:rPr lang="en-US" altLang="zh-CN" sz="1200" b="0" i="0" kern="1200" dirty="0">
                <a:solidFill>
                  <a:schemeClr val="tx1"/>
                </a:solidFill>
                <a:effectLst/>
                <a:latin typeface="+mn-lt"/>
                <a:ea typeface="+mn-ea"/>
                <a:cs typeface="+mn-cs"/>
              </a:rPr>
              <a:t>return</a:t>
            </a:r>
          </a:p>
          <a:p>
            <a:r>
              <a:rPr lang="en-US" altLang="zh-TW" dirty="0"/>
              <a:t>XSMOM</a:t>
            </a:r>
            <a:r>
              <a:rPr lang="zh-TW" altLang="en-US" sz="1200" b="0" i="0" kern="1200" dirty="0">
                <a:solidFill>
                  <a:schemeClr val="tx1"/>
                </a:solidFill>
                <a:effectLst/>
                <a:latin typeface="+mn-lt"/>
                <a:ea typeface="+mn-ea"/>
                <a:cs typeface="+mn-cs"/>
              </a:rPr>
              <a:t>在過去一段時間內表現比其同類好的資產</a:t>
            </a:r>
            <a:r>
              <a:rPr lang="zh-TW" altLang="en-US" dirty="0"/>
              <a:t>，</a:t>
            </a:r>
            <a:r>
              <a:rPr lang="zh-TW" altLang="en-US" sz="1200" b="0" i="0" kern="1200" dirty="0">
                <a:solidFill>
                  <a:schemeClr val="tx1"/>
                </a:solidFill>
                <a:effectLst/>
                <a:latin typeface="+mn-lt"/>
                <a:ea typeface="+mn-ea"/>
                <a:cs typeface="+mn-cs"/>
              </a:rPr>
              <a:t>會在未來一段時間內表現持續優於其他同類證券</a:t>
            </a:r>
            <a:r>
              <a:rPr lang="zh-TW" altLang="en-US" dirty="0"/>
              <a:t>，</a:t>
            </a:r>
            <a:r>
              <a:rPr lang="zh-TW" altLang="en-US" sz="1200" b="0" i="0" kern="1200" dirty="0">
                <a:solidFill>
                  <a:schemeClr val="tx1"/>
                </a:solidFill>
                <a:effectLst/>
                <a:latin typeface="+mn-lt"/>
                <a:ea typeface="+mn-ea"/>
                <a:cs typeface="+mn-cs"/>
              </a:rPr>
              <a:t>關注的是不同資產之間收益情況的比較</a:t>
            </a:r>
            <a:r>
              <a:rPr lang="zh-TW" altLang="en-US" dirty="0"/>
              <a:t>。</a:t>
            </a:r>
            <a:br>
              <a:rPr lang="zh-TW" altLang="en-US" dirty="0"/>
            </a:br>
            <a:r>
              <a:rPr lang="zh-TW" altLang="en-US" dirty="0"/>
              <a:t>三、</a:t>
            </a:r>
            <a:endParaRPr lang="en-US" altLang="zh-TW" dirty="0"/>
          </a:p>
          <a:p>
            <a:r>
              <a:rPr lang="zh-TW" altLang="en-US" dirty="0"/>
              <a:t>例如投資者沒能及時接收、消化訊息，導致價格對訊息的反應沒辦法一步到位。</a:t>
            </a:r>
            <a:endParaRPr lang="en-US" altLang="zh-TW" dirty="0"/>
          </a:p>
          <a:p>
            <a:r>
              <a:rPr lang="en-US" altLang="zh-TW" dirty="0"/>
              <a:t>(</a:t>
            </a:r>
            <a:r>
              <a:rPr lang="zh-TW" altLang="en-US" dirty="0"/>
              <a:t>反應不足：預測動量效應只存在於短期，會隨時間延長而逐漸消失</a:t>
            </a:r>
            <a:r>
              <a:rPr lang="en-US" altLang="zh-TW" dirty="0"/>
              <a:t>)</a:t>
            </a:r>
          </a:p>
          <a:p>
            <a:r>
              <a:rPr lang="zh-TW" altLang="en-US" dirty="0"/>
              <a:t>例如投資者高估資訊的效益，因而產生的價格過度反應。</a:t>
            </a:r>
            <a:endParaRPr lang="en-US" altLang="zh-TW" dirty="0"/>
          </a:p>
          <a:p>
            <a:r>
              <a:rPr lang="en-US" altLang="zh-TW" dirty="0"/>
              <a:t>(</a:t>
            </a:r>
            <a:r>
              <a:rPr lang="zh-TW" altLang="en-US" dirty="0"/>
              <a:t>過度反應：認為動量為短期偏離基本價值的泡沫，一但泡沫隨時間破裂，價格就會反轉</a:t>
            </a:r>
            <a:r>
              <a:rPr lang="en-US" altLang="zh-TW" dirty="0"/>
              <a:t>)</a:t>
            </a: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5</a:t>
            </a:fld>
            <a:endParaRPr lang="zh-TW" altLang="en-US"/>
          </a:p>
        </p:txBody>
      </p:sp>
    </p:spTree>
    <p:extLst>
      <p:ext uri="{BB962C8B-B14F-4D97-AF65-F5344CB8AC3E}">
        <p14:creationId xmlns:p14="http://schemas.microsoft.com/office/powerpoint/2010/main" val="142232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這篇不是</a:t>
            </a:r>
            <a:r>
              <a:rPr lang="zh-TW" altLang="zh-TW" sz="1200" kern="1200" dirty="0">
                <a:solidFill>
                  <a:schemeClr val="tx1"/>
                </a:solidFill>
                <a:effectLst/>
                <a:latin typeface="+mn-lt"/>
                <a:ea typeface="+mn-ea"/>
                <a:cs typeface="+mn-cs"/>
              </a:rPr>
              <a:t>議題導向</a:t>
            </a:r>
            <a:r>
              <a:rPr lang="zh-TW" altLang="en-US" sz="1200" kern="1200" dirty="0">
                <a:solidFill>
                  <a:schemeClr val="tx1"/>
                </a:solidFill>
                <a:effectLst/>
                <a:latin typeface="+mn-lt"/>
                <a:ea typeface="+mn-ea"/>
                <a:cs typeface="+mn-cs"/>
              </a:rPr>
              <a:t>那種大眾也會想讀的</a:t>
            </a:r>
            <a:r>
              <a:rPr lang="en-US" altLang="zh-TW" sz="1200" kern="1200" dirty="0">
                <a:solidFill>
                  <a:schemeClr val="tx1"/>
                </a:solidFill>
                <a:effectLst/>
                <a:latin typeface="+mn-lt"/>
                <a:ea typeface="+mn-ea"/>
                <a:cs typeface="+mn-cs"/>
              </a:rPr>
              <a:t>paper</a:t>
            </a:r>
          </a:p>
          <a:p>
            <a:r>
              <a:rPr lang="zh-TW" altLang="en-US" sz="1200" kern="1200" dirty="0">
                <a:solidFill>
                  <a:schemeClr val="tx1"/>
                </a:solidFill>
                <a:effectLst/>
                <a:latin typeface="+mn-lt"/>
                <a:ea typeface="+mn-ea"/>
                <a:cs typeface="+mn-cs"/>
              </a:rPr>
              <a:t>裡面有些</a:t>
            </a:r>
            <a:r>
              <a:rPr lang="zh-TW" altLang="zh-TW" sz="1200" kern="1200" dirty="0">
                <a:solidFill>
                  <a:schemeClr val="tx1"/>
                </a:solidFill>
                <a:effectLst/>
                <a:latin typeface="+mn-lt"/>
                <a:ea typeface="+mn-ea"/>
                <a:cs typeface="+mn-cs"/>
              </a:rPr>
              <a:t>結論都猜得到，問題是怎麼驗證？：此篇</a:t>
            </a:r>
            <a:r>
              <a:rPr lang="en-US" altLang="zh-TW" sz="1200" kern="1200" dirty="0">
                <a:solidFill>
                  <a:schemeClr val="tx1"/>
                </a:solidFill>
                <a:effectLst/>
                <a:latin typeface="+mn-lt"/>
                <a:ea typeface="+mn-ea"/>
                <a:cs typeface="+mn-cs"/>
              </a:rPr>
              <a:t>paper</a:t>
            </a:r>
            <a:r>
              <a:rPr lang="zh-TW" altLang="zh-TW" sz="1200" kern="1200" dirty="0">
                <a:solidFill>
                  <a:schemeClr val="tx1"/>
                </a:solidFill>
                <a:effectLst/>
                <a:latin typeface="+mn-lt"/>
                <a:ea typeface="+mn-ea"/>
                <a:cs typeface="+mn-cs"/>
              </a:rPr>
              <a:t>提供了各種方法來驗證。這類</a:t>
            </a:r>
            <a:r>
              <a:rPr lang="en-US" altLang="zh-TW" sz="1200" kern="1200" dirty="0">
                <a:solidFill>
                  <a:schemeClr val="tx1"/>
                </a:solidFill>
                <a:effectLst/>
                <a:latin typeface="+mn-lt"/>
                <a:ea typeface="+mn-ea"/>
                <a:cs typeface="+mn-cs"/>
              </a:rPr>
              <a:t>paper</a:t>
            </a:r>
            <a:r>
              <a:rPr lang="zh-TW" altLang="zh-TW" sz="1200" kern="1200" dirty="0">
                <a:solidFill>
                  <a:schemeClr val="tx1"/>
                </a:solidFill>
                <a:effectLst/>
                <a:latin typeface="+mn-lt"/>
                <a:ea typeface="+mn-ea"/>
                <a:cs typeface="+mn-cs"/>
              </a:rPr>
              <a:t>較是研究者</a:t>
            </a:r>
            <a:r>
              <a:rPr lang="zh-TW" altLang="en-US" sz="1200" kern="1200" dirty="0">
                <a:solidFill>
                  <a:schemeClr val="tx1"/>
                </a:solidFill>
                <a:effectLst/>
                <a:latin typeface="+mn-lt"/>
                <a:ea typeface="+mn-ea"/>
                <a:cs typeface="+mn-cs"/>
              </a:rPr>
              <a:t>和投資者</a:t>
            </a:r>
            <a:r>
              <a:rPr lang="zh-TW" altLang="zh-TW" sz="1200" kern="1200" dirty="0">
                <a:solidFill>
                  <a:schemeClr val="tx1"/>
                </a:solidFill>
                <a:effectLst/>
                <a:latin typeface="+mn-lt"/>
                <a:ea typeface="+mn-ea"/>
                <a:cs typeface="+mn-cs"/>
              </a:rPr>
              <a:t>會</a:t>
            </a:r>
            <a:r>
              <a:rPr lang="zh-TW" altLang="en-US" sz="1200" kern="1200" dirty="0">
                <a:solidFill>
                  <a:schemeClr val="tx1"/>
                </a:solidFill>
                <a:effectLst/>
                <a:latin typeface="+mn-lt"/>
                <a:ea typeface="+mn-ea"/>
                <a:cs typeface="+mn-cs"/>
              </a:rPr>
              <a:t>想</a:t>
            </a:r>
            <a:r>
              <a:rPr lang="zh-TW" altLang="zh-TW" sz="1200" kern="1200" dirty="0">
                <a:solidFill>
                  <a:schemeClr val="tx1"/>
                </a:solidFill>
                <a:effectLst/>
                <a:latin typeface="+mn-lt"/>
                <a:ea typeface="+mn-ea"/>
                <a:cs typeface="+mn-cs"/>
              </a:rPr>
              <a:t>讀的</a:t>
            </a:r>
            <a:r>
              <a:rPr lang="en-US" altLang="zh-TW" sz="1200" kern="1200" dirty="0">
                <a:solidFill>
                  <a:schemeClr val="tx1"/>
                </a:solidFill>
                <a:effectLst/>
                <a:latin typeface="+mn-lt"/>
                <a:ea typeface="+mn-ea"/>
                <a:cs typeface="+mn-cs"/>
              </a:rPr>
              <a:t>paper</a:t>
            </a:r>
            <a:endParaRPr lang="zh-TW" altLang="zh-TW" sz="1200" kern="1200" dirty="0">
              <a:solidFill>
                <a:schemeClr val="tx1"/>
              </a:solidFill>
              <a:effectLst/>
              <a:latin typeface="+mn-lt"/>
              <a:ea typeface="+mn-ea"/>
              <a:cs typeface="+mn-cs"/>
            </a:endParaRPr>
          </a:p>
          <a:p>
            <a:r>
              <a:rPr lang="en-US" altLang="zh-TW" dirty="0"/>
              <a:t>2</a:t>
            </a:r>
            <a:r>
              <a:rPr lang="zh-TW" altLang="en-US" dirty="0"/>
              <a:t>這</a:t>
            </a:r>
            <a:r>
              <a:rPr lang="en-US" altLang="zh-TW" dirty="0"/>
              <a:t>paper identify</a:t>
            </a:r>
            <a:r>
              <a:rPr lang="zh-TW" altLang="en-US" dirty="0"/>
              <a:t>出動量策略的機制，並指出大部分使用動量策略的文獻都是指橫截面動量。</a:t>
            </a:r>
            <a:endParaRPr lang="en-US" altLang="zh-TW" dirty="0"/>
          </a:p>
          <a:p>
            <a:r>
              <a:rPr lang="zh-TW" altLang="en-US" dirty="0"/>
              <a:t>並驗證了</a:t>
            </a:r>
            <a:r>
              <a:rPr lang="en-US" altLang="zh-TW" dirty="0"/>
              <a:t>TSMOM</a:t>
            </a:r>
            <a:r>
              <a:rPr lang="zh-TW" altLang="en-US" dirty="0"/>
              <a:t>比</a:t>
            </a:r>
            <a:r>
              <a:rPr lang="en-US" altLang="zh-TW" dirty="0"/>
              <a:t>XSMOM</a:t>
            </a:r>
            <a:r>
              <a:rPr lang="zh-TW" altLang="en-US" dirty="0"/>
              <a:t>策略好。</a:t>
            </a:r>
            <a:endParaRPr lang="en-US" altLang="zh-TW" dirty="0"/>
          </a:p>
          <a:p>
            <a:r>
              <a:rPr lang="en-US" altLang="zh-TW" sz="1200" kern="1200" dirty="0">
                <a:solidFill>
                  <a:schemeClr val="tx1"/>
                </a:solidFill>
                <a:effectLst/>
                <a:latin typeface="+mn-lt"/>
                <a:ea typeface="+mn-ea"/>
                <a:cs typeface="+mn-cs"/>
              </a:rPr>
              <a:t>3</a:t>
            </a:r>
            <a:r>
              <a:rPr lang="zh-TW" altLang="en-US" sz="1200" kern="1200" dirty="0">
                <a:solidFill>
                  <a:schemeClr val="tx1"/>
                </a:solidFill>
                <a:effectLst/>
                <a:latin typeface="+mn-lt"/>
                <a:ea typeface="+mn-ea"/>
                <a:cs typeface="+mn-cs"/>
              </a:rPr>
              <a:t>作者</a:t>
            </a:r>
            <a:r>
              <a:rPr lang="zh-TW" altLang="zh-TW" sz="1200" kern="1200" dirty="0">
                <a:solidFill>
                  <a:schemeClr val="tx1"/>
                </a:solidFill>
                <a:effectLst/>
                <a:latin typeface="+mn-lt"/>
                <a:ea typeface="+mn-ea"/>
                <a:cs typeface="+mn-cs"/>
              </a:rPr>
              <a:t>發現長期部分逆轉的正</a:t>
            </a:r>
            <a:r>
              <a:rPr lang="en-US" altLang="zh-TW" sz="1200" kern="1200" dirty="0">
                <a:solidFill>
                  <a:schemeClr val="tx1"/>
                </a:solidFill>
                <a:effectLst/>
                <a:latin typeface="+mn-lt"/>
                <a:ea typeface="+mn-ea"/>
                <a:cs typeface="+mn-cs"/>
              </a:rPr>
              <a:t>time series momentum</a:t>
            </a:r>
            <a:r>
              <a:rPr lang="zh-TW" altLang="zh-TW" sz="1200" kern="1200" dirty="0">
                <a:solidFill>
                  <a:schemeClr val="tx1"/>
                </a:solidFill>
                <a:effectLst/>
                <a:latin typeface="+mn-lt"/>
                <a:ea typeface="+mn-ea"/>
                <a:cs typeface="+mn-cs"/>
              </a:rPr>
              <a:t>可能與最初的反應不足和延遲的反應過度有關</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情緒理論</a:t>
            </a:r>
            <a:r>
              <a:rPr lang="zh-TW" altLang="en-US" sz="1200" kern="1200" dirty="0">
                <a:solidFill>
                  <a:schemeClr val="tx1"/>
                </a:solidFill>
                <a:effectLst/>
                <a:latin typeface="+mn-lt"/>
                <a:ea typeface="+mn-ea"/>
                <a:cs typeface="+mn-cs"/>
              </a:rPr>
              <a:t>可以解釋</a:t>
            </a:r>
            <a:r>
              <a:rPr lang="zh-TW" altLang="zh-TW" sz="1200" kern="1200" dirty="0">
                <a:solidFill>
                  <a:schemeClr val="tx1"/>
                </a:solidFill>
                <a:effectLst/>
                <a:latin typeface="+mn-lt"/>
                <a:ea typeface="+mn-ea"/>
                <a:cs typeface="+mn-cs"/>
              </a:rPr>
              <a:t>這</a:t>
            </a:r>
            <a:r>
              <a:rPr lang="zh-TW" altLang="en-US" sz="1200" kern="1200" dirty="0">
                <a:solidFill>
                  <a:schemeClr val="tx1"/>
                </a:solidFill>
                <a:effectLst/>
                <a:latin typeface="+mn-lt"/>
                <a:ea typeface="+mn-ea"/>
                <a:cs typeface="+mn-cs"/>
              </a:rPr>
              <a:t>種</a:t>
            </a:r>
            <a:r>
              <a:rPr lang="en-US" altLang="zh-TW" sz="1200" kern="1200" dirty="0">
                <a:solidFill>
                  <a:schemeClr val="tx1"/>
                </a:solidFill>
                <a:effectLst/>
                <a:latin typeface="+mn-lt"/>
                <a:ea typeface="+mn-ea"/>
                <a:cs typeface="+mn-cs"/>
              </a:rPr>
              <a:t>return pattern</a:t>
            </a:r>
            <a:r>
              <a:rPr lang="zh-TW" altLang="en-US" sz="1200" kern="1200" dirty="0">
                <a:solidFill>
                  <a:schemeClr val="tx1"/>
                </a:solidFill>
                <a:effectLst/>
                <a:latin typeface="+mn-lt"/>
                <a:ea typeface="+mn-ea"/>
                <a:cs typeface="+mn-cs"/>
              </a:rPr>
              <a:t>產生的原因</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4</a:t>
            </a:r>
            <a:r>
              <a:rPr lang="zh-TW" altLang="en-US" sz="1200" kern="1200" dirty="0">
                <a:solidFill>
                  <a:schemeClr val="tx1"/>
                </a:solidFill>
                <a:effectLst/>
                <a:latin typeface="+mn-lt"/>
                <a:ea typeface="+mn-ea"/>
                <a:cs typeface="+mn-cs"/>
              </a:rPr>
              <a:t>這篇</a:t>
            </a:r>
            <a:r>
              <a:rPr lang="en-US" altLang="zh-TW" sz="1200" kern="1200" dirty="0">
                <a:solidFill>
                  <a:schemeClr val="tx1"/>
                </a:solidFill>
                <a:effectLst/>
                <a:latin typeface="+mn-lt"/>
                <a:ea typeface="+mn-ea"/>
                <a:cs typeface="+mn-cs"/>
              </a:rPr>
              <a:t>paper</a:t>
            </a:r>
            <a:r>
              <a:rPr lang="zh-TW" altLang="en-US" sz="1200" kern="1200" dirty="0">
                <a:solidFill>
                  <a:schemeClr val="tx1"/>
                </a:solidFill>
                <a:effectLst/>
                <a:latin typeface="+mn-lt"/>
                <a:ea typeface="+mn-ea"/>
                <a:cs typeface="+mn-cs"/>
              </a:rPr>
              <a:t>提供了強而有力的證據挑戰了</a:t>
            </a:r>
            <a:r>
              <a:rPr lang="en-US" altLang="zh-TW" sz="1200" kern="1200" dirty="0">
                <a:solidFill>
                  <a:schemeClr val="tx1"/>
                </a:solidFill>
                <a:effectLst/>
                <a:latin typeface="+mn-lt"/>
                <a:ea typeface="+mn-ea"/>
                <a:cs typeface="+mn-cs"/>
              </a:rPr>
              <a:t>random walk</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efficient market</a:t>
            </a:r>
            <a:r>
              <a:rPr lang="zh-TW" altLang="en-US" sz="1200" kern="1200" dirty="0">
                <a:solidFill>
                  <a:schemeClr val="tx1"/>
                </a:solidFill>
                <a:effectLst/>
                <a:latin typeface="+mn-lt"/>
                <a:ea typeface="+mn-ea"/>
                <a:cs typeface="+mn-cs"/>
              </a:rPr>
              <a:t>這類</a:t>
            </a:r>
            <a:r>
              <a:rPr lang="en-US" altLang="zh-TW" sz="1200" kern="1200" dirty="0">
                <a:solidFill>
                  <a:schemeClr val="tx1"/>
                </a:solidFill>
                <a:effectLst/>
                <a:latin typeface="+mn-lt"/>
                <a:ea typeface="+mn-ea"/>
                <a:cs typeface="+mn-cs"/>
              </a:rPr>
              <a:t>hypothesis</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5</a:t>
            </a:r>
            <a:r>
              <a:rPr lang="zh-TW" altLang="en-US" sz="1200" kern="1200" dirty="0">
                <a:solidFill>
                  <a:schemeClr val="tx1"/>
                </a:solidFill>
                <a:effectLst/>
                <a:latin typeface="+mn-lt"/>
                <a:ea typeface="+mn-ea"/>
                <a:cs typeface="+mn-cs"/>
              </a:rPr>
              <a:t>最後是</a:t>
            </a:r>
            <a:r>
              <a:rPr lang="en-US" altLang="zh-TW" sz="1200" kern="1200" dirty="0">
                <a:solidFill>
                  <a:schemeClr val="tx1"/>
                </a:solidFill>
                <a:effectLst/>
                <a:latin typeface="+mn-lt"/>
                <a:ea typeface="+mn-ea"/>
                <a:cs typeface="+mn-cs"/>
              </a:rPr>
              <a:t>For</a:t>
            </a:r>
            <a:r>
              <a:rPr lang="zh-TW" altLang="en-US" sz="1200" kern="1200" dirty="0">
                <a:solidFill>
                  <a:schemeClr val="tx1"/>
                </a:solidFill>
                <a:effectLst/>
                <a:latin typeface="+mn-lt"/>
                <a:ea typeface="+mn-ea"/>
                <a:cs typeface="+mn-cs"/>
              </a:rPr>
              <a:t>投資者想知道的：</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a:t>
            </a:r>
            <a:r>
              <a:rPr lang="zh-TW" altLang="zh-TW" sz="1200" kern="1200" dirty="0">
                <a:solidFill>
                  <a:schemeClr val="tx1"/>
                </a:solidFill>
                <a:effectLst/>
                <a:latin typeface="+mn-lt"/>
                <a:ea typeface="+mn-ea"/>
                <a:cs typeface="+mn-cs"/>
              </a:rPr>
              <a:t>投機者從</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中獲利，而</a:t>
            </a:r>
            <a:r>
              <a:rPr lang="zh-TW" altLang="en-US" sz="1200" kern="1200" dirty="0">
                <a:solidFill>
                  <a:schemeClr val="tx1"/>
                </a:solidFill>
                <a:effectLst/>
                <a:latin typeface="+mn-lt"/>
                <a:ea typeface="+mn-ea"/>
                <a:cs typeface="+mn-cs"/>
              </a:rPr>
              <a:t>且是</a:t>
            </a:r>
            <a:r>
              <a:rPr lang="zh-TW" altLang="zh-TW" sz="1200" kern="1200" dirty="0">
                <a:solidFill>
                  <a:schemeClr val="tx1"/>
                </a:solidFill>
                <a:effectLst/>
                <a:latin typeface="+mn-lt"/>
                <a:ea typeface="+mn-ea"/>
                <a:cs typeface="+mn-cs"/>
              </a:rPr>
              <a:t>以</a:t>
            </a:r>
            <a:r>
              <a:rPr lang="en-US" altLang="zh-TW" sz="1200" kern="1200" dirty="0">
                <a:solidFill>
                  <a:schemeClr val="tx1"/>
                </a:solidFill>
                <a:effectLst/>
                <a:latin typeface="+mn-lt"/>
                <a:ea typeface="+mn-ea"/>
                <a:cs typeface="+mn-cs"/>
              </a:rPr>
              <a:t>hedgers</a:t>
            </a:r>
            <a:r>
              <a:rPr lang="zh-TW" altLang="zh-TW" sz="1200" kern="1200" dirty="0">
                <a:solidFill>
                  <a:schemeClr val="tx1"/>
                </a:solidFill>
                <a:effectLst/>
                <a:latin typeface="+mn-lt"/>
                <a:ea typeface="+mn-ea"/>
                <a:cs typeface="+mn-cs"/>
              </a:rPr>
              <a:t>為代價。</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因為</a:t>
            </a:r>
            <a:r>
              <a:rPr lang="en-US" altLang="zh-TW" sz="1200" kern="1200" dirty="0">
                <a:solidFill>
                  <a:schemeClr val="tx1"/>
                </a:solidFill>
                <a:effectLst/>
                <a:latin typeface="+mn-lt"/>
                <a:ea typeface="+mn-ea"/>
                <a:cs typeface="+mn-cs"/>
              </a:rPr>
              <a:t>speculator</a:t>
            </a:r>
            <a:r>
              <a:rPr lang="zh-TW" altLang="en-US" sz="1200" kern="1200" dirty="0">
                <a:solidFill>
                  <a:schemeClr val="tx1"/>
                </a:solidFill>
                <a:effectLst/>
                <a:latin typeface="+mn-lt"/>
                <a:ea typeface="+mn-ea"/>
                <a:cs typeface="+mn-cs"/>
              </a:rPr>
              <a:t>向</a:t>
            </a:r>
            <a:r>
              <a:rPr lang="en-US" altLang="zh-TW" sz="1200" kern="1200" dirty="0">
                <a:solidFill>
                  <a:schemeClr val="tx1"/>
                </a:solidFill>
                <a:effectLst/>
                <a:latin typeface="+mn-lt"/>
                <a:ea typeface="+mn-ea"/>
                <a:cs typeface="+mn-cs"/>
              </a:rPr>
              <a:t>hedger</a:t>
            </a:r>
            <a:r>
              <a:rPr lang="zh-TW" altLang="zh-TW" sz="1200" kern="1200" dirty="0">
                <a:solidFill>
                  <a:schemeClr val="tx1"/>
                </a:solidFill>
                <a:effectLst/>
                <a:latin typeface="+mn-lt"/>
                <a:ea typeface="+mn-ea"/>
                <a:cs typeface="+mn-cs"/>
              </a:rPr>
              <a:t>提供流動性</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b</a:t>
            </a:r>
            <a:r>
              <a:rPr lang="zh-TW" altLang="zh-TW" sz="1200" kern="1200" dirty="0">
                <a:solidFill>
                  <a:schemeClr val="tx1"/>
                </a:solidFill>
                <a:effectLst/>
                <a:latin typeface="+mn-lt"/>
                <a:ea typeface="+mn-ea"/>
                <a:cs typeface="+mn-cs"/>
              </a:rPr>
              <a:t>表明所有資產的</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diversified portfolio</a:t>
            </a:r>
            <a:r>
              <a:rPr lang="zh-TW" altLang="zh-TW" sz="1200" kern="1200" dirty="0">
                <a:solidFill>
                  <a:schemeClr val="tx1"/>
                </a:solidFill>
                <a:effectLst/>
                <a:latin typeface="+mn-lt"/>
                <a:ea typeface="+mn-ea"/>
                <a:cs typeface="+mn-cs"/>
              </a:rPr>
              <a:t>都非常</a:t>
            </a:r>
            <a:r>
              <a:rPr lang="en-US" altLang="zh-TW" sz="1200" kern="1200" dirty="0">
                <a:solidFill>
                  <a:schemeClr val="tx1"/>
                </a:solidFill>
                <a:effectLst/>
                <a:latin typeface="+mn-lt"/>
                <a:ea typeface="+mn-ea"/>
                <a:cs typeface="+mn-cs"/>
              </a:rPr>
              <a:t>robust</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且</a:t>
            </a:r>
            <a:r>
              <a:rPr lang="en-US" altLang="zh-TW" sz="1200" kern="1200" dirty="0">
                <a:solidFill>
                  <a:schemeClr val="tx1"/>
                </a:solidFill>
                <a:effectLst/>
                <a:latin typeface="+mn-lt"/>
                <a:ea typeface="+mn-ea"/>
                <a:cs typeface="+mn-cs"/>
              </a:rPr>
              <a:t>sharp ratio</a:t>
            </a:r>
            <a:r>
              <a:rPr lang="zh-TW" altLang="zh-TW" sz="1200" kern="1200" dirty="0">
                <a:solidFill>
                  <a:schemeClr val="tx1"/>
                </a:solidFill>
                <a:effectLst/>
                <a:latin typeface="+mn-lt"/>
                <a:ea typeface="+mn-ea"/>
                <a:cs typeface="+mn-cs"/>
              </a:rPr>
              <a:t>每年大於</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，大約是股票市場</a:t>
            </a:r>
            <a:r>
              <a:rPr lang="en-US" altLang="zh-TW" sz="1200" kern="1200" dirty="0">
                <a:solidFill>
                  <a:schemeClr val="tx1"/>
                </a:solidFill>
                <a:effectLst/>
                <a:latin typeface="+mn-lt"/>
                <a:ea typeface="+mn-ea"/>
                <a:cs typeface="+mn-cs"/>
              </a:rPr>
              <a:t>portfolio</a:t>
            </a:r>
            <a:r>
              <a:rPr lang="zh-TW" altLang="zh-TW"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2.5</a:t>
            </a:r>
            <a:r>
              <a:rPr lang="zh-TW" altLang="zh-TW" sz="1200" kern="1200" dirty="0">
                <a:solidFill>
                  <a:schemeClr val="tx1"/>
                </a:solidFill>
                <a:effectLst/>
                <a:latin typeface="+mn-lt"/>
                <a:ea typeface="+mn-ea"/>
                <a:cs typeface="+mn-cs"/>
              </a:rPr>
              <a:t>倍</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c</a:t>
            </a:r>
            <a:r>
              <a:rPr lang="zh-TW" altLang="en-US" sz="1200" kern="1200" dirty="0">
                <a:solidFill>
                  <a:schemeClr val="tx1"/>
                </a:solidFill>
                <a:effectLst/>
                <a:latin typeface="+mn-lt"/>
                <a:ea typeface="+mn-ea"/>
                <a:cs typeface="+mn-cs"/>
              </a:rPr>
              <a:t>統計結果顯示</a:t>
            </a:r>
            <a:r>
              <a:rPr lang="en-US" altLang="zh-TW" sz="1200" kern="1200" dirty="0">
                <a:solidFill>
                  <a:schemeClr val="tx1"/>
                </a:solidFill>
                <a:effectLst/>
                <a:latin typeface="+mn-lt"/>
                <a:ea typeface="+mn-ea"/>
                <a:cs typeface="+mn-cs"/>
              </a:rPr>
              <a:t>TSMOM</a:t>
            </a:r>
            <a:r>
              <a:rPr lang="zh-TW" altLang="zh-TW" sz="1200" kern="1200" dirty="0">
                <a:solidFill>
                  <a:schemeClr val="tx1"/>
                </a:solidFill>
                <a:effectLst/>
                <a:latin typeface="+mn-lt"/>
                <a:ea typeface="+mn-ea"/>
                <a:cs typeface="+mn-cs"/>
              </a:rPr>
              <a:t>可能是對極端事件的避險工具</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雖然</a:t>
            </a:r>
            <a:r>
              <a:rPr lang="zh-TW" altLang="zh-TW" sz="1200" kern="1200" dirty="0">
                <a:solidFill>
                  <a:schemeClr val="tx1"/>
                </a:solidFill>
                <a:effectLst/>
                <a:latin typeface="+mn-lt"/>
                <a:ea typeface="+mn-ea"/>
                <a:cs typeface="+mn-cs"/>
              </a:rPr>
              <a:t>從基於風險的角度來看，其巨大的</a:t>
            </a:r>
            <a:r>
              <a:rPr lang="en-US" altLang="zh-TW" sz="1200" kern="1200" dirty="0">
                <a:solidFill>
                  <a:schemeClr val="tx1"/>
                </a:solidFill>
                <a:effectLst/>
                <a:latin typeface="+mn-lt"/>
                <a:ea typeface="+mn-ea"/>
                <a:cs typeface="+mn-cs"/>
              </a:rPr>
              <a:t>return premium</a:t>
            </a:r>
            <a:r>
              <a:rPr lang="zh-TW" altLang="zh-TW" sz="1200" kern="1200" dirty="0">
                <a:solidFill>
                  <a:schemeClr val="tx1"/>
                </a:solidFill>
                <a:effectLst/>
                <a:latin typeface="+mn-lt"/>
                <a:ea typeface="+mn-ea"/>
                <a:cs typeface="+mn-cs"/>
              </a:rPr>
              <a:t>甚至更加令人</a:t>
            </a:r>
            <a:r>
              <a:rPr lang="zh-TW" altLang="en-US" sz="1200" kern="1200" dirty="0">
                <a:solidFill>
                  <a:schemeClr val="tx1"/>
                </a:solidFill>
                <a:effectLst/>
                <a:latin typeface="+mn-lt"/>
                <a:ea typeface="+mn-ea"/>
                <a:cs typeface="+mn-cs"/>
              </a:rPr>
              <a:t>難以理解</a:t>
            </a:r>
            <a:r>
              <a:rPr lang="en-US" altLang="zh-TW" sz="120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6</a:t>
            </a:fld>
            <a:endParaRPr lang="zh-TW" altLang="en-US"/>
          </a:p>
        </p:txBody>
      </p:sp>
    </p:spTree>
    <p:extLst>
      <p:ext uri="{BB962C8B-B14F-4D97-AF65-F5344CB8AC3E}">
        <p14:creationId xmlns:p14="http://schemas.microsoft.com/office/powerpoint/2010/main" val="340564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表</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列出了</a:t>
            </a:r>
            <a:r>
              <a:rPr lang="zh-TW" altLang="en-US" sz="1200" kern="1200" dirty="0">
                <a:solidFill>
                  <a:schemeClr val="tx1"/>
                </a:solidFill>
                <a:effectLst/>
                <a:latin typeface="+mn-lt"/>
                <a:ea typeface="+mn-ea"/>
                <a:cs typeface="+mn-cs"/>
              </a:rPr>
              <a:t>所有</a:t>
            </a:r>
            <a:r>
              <a:rPr lang="zh-TW" altLang="zh-TW" sz="1200" kern="1200" dirty="0">
                <a:solidFill>
                  <a:schemeClr val="tx1"/>
                </a:solidFill>
                <a:effectLst/>
                <a:latin typeface="+mn-lt"/>
                <a:ea typeface="+mn-ea"/>
                <a:cs typeface="+mn-cs"/>
              </a:rPr>
              <a:t>期貨合約</a:t>
            </a:r>
            <a:r>
              <a:rPr lang="zh-TW" altLang="en-US" sz="1200" kern="1200" dirty="0">
                <a:solidFill>
                  <a:schemeClr val="tx1"/>
                </a:solidFill>
                <a:effectLst/>
                <a:latin typeface="+mn-lt"/>
                <a:ea typeface="+mn-ea"/>
                <a:cs typeface="+mn-cs"/>
              </a:rPr>
              <a:t>關於</a:t>
            </a:r>
            <a:r>
              <a:rPr lang="en-US" altLang="zh-TW" sz="1200" kern="1200" dirty="0">
                <a:solidFill>
                  <a:schemeClr val="tx1"/>
                </a:solidFill>
                <a:effectLst/>
                <a:latin typeface="+mn-lt"/>
                <a:ea typeface="+mn-ea"/>
                <a:cs typeface="+mn-cs"/>
              </a:rPr>
              <a:t>excess return</a:t>
            </a:r>
            <a:r>
              <a:rPr lang="zh-TW" altLang="zh-TW" sz="1200" kern="1200" dirty="0">
                <a:solidFill>
                  <a:schemeClr val="tx1"/>
                </a:solidFill>
                <a:effectLst/>
                <a:latin typeface="+mn-lt"/>
                <a:ea typeface="+mn-ea"/>
                <a:cs typeface="+mn-cs"/>
              </a:rPr>
              <a:t>的摘要統計。 </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第一</a:t>
            </a:r>
            <a:r>
              <a:rPr lang="zh-TW" altLang="en-US" sz="1200" kern="1200" dirty="0">
                <a:solidFill>
                  <a:schemeClr val="tx1"/>
                </a:solidFill>
                <a:effectLst/>
                <a:latin typeface="+mn-lt"/>
                <a:ea typeface="+mn-ea"/>
                <a:cs typeface="+mn-cs"/>
              </a:rPr>
              <a:t>行是</a:t>
            </a:r>
            <a:r>
              <a:rPr lang="en-US" altLang="zh-TW" sz="1200" kern="1200" dirty="0">
                <a:solidFill>
                  <a:schemeClr val="tx1"/>
                </a:solidFill>
                <a:effectLst/>
                <a:latin typeface="+mn-lt"/>
                <a:ea typeface="+mn-ea"/>
                <a:cs typeface="+mn-cs"/>
              </a:rPr>
              <a:t>data start date</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中間的兩行是</a:t>
            </a:r>
            <a:r>
              <a:rPr lang="zh-TW" altLang="zh-TW" sz="1200" kern="1200" dirty="0">
                <a:solidFill>
                  <a:schemeClr val="tx1"/>
                </a:solidFill>
                <a:effectLst/>
                <a:latin typeface="+mn-lt"/>
                <a:ea typeface="+mn-ea"/>
                <a:cs typeface="+mn-cs"/>
              </a:rPr>
              <a:t>每種</a:t>
            </a:r>
            <a:r>
              <a:rPr lang="zh-TW" altLang="en-US" sz="1200" kern="1200" dirty="0">
                <a:solidFill>
                  <a:schemeClr val="tx1"/>
                </a:solidFill>
                <a:effectLst/>
                <a:latin typeface="+mn-lt"/>
                <a:ea typeface="+mn-ea"/>
                <a:cs typeface="+mn-cs"/>
              </a:rPr>
              <a:t>合約</a:t>
            </a:r>
            <a:r>
              <a:rPr lang="zh-TW" altLang="zh-TW"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mean</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variance</a:t>
            </a:r>
            <a:r>
              <a:rPr lang="zh-TW" altLang="zh-TW" sz="1200" kern="1200" dirty="0">
                <a:solidFill>
                  <a:schemeClr val="tx1"/>
                </a:solidFill>
                <a:effectLst/>
                <a:latin typeface="+mn-lt"/>
                <a:ea typeface="+mn-ea"/>
                <a:cs typeface="+mn-cs"/>
              </a:rPr>
              <a:t>。 </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不同</a:t>
            </a:r>
            <a:r>
              <a:rPr lang="zh-TW" altLang="en-US" sz="1200" kern="1200" dirty="0">
                <a:solidFill>
                  <a:schemeClr val="tx1"/>
                </a:solidFill>
                <a:effectLst/>
                <a:latin typeface="+mn-lt"/>
                <a:ea typeface="+mn-ea"/>
                <a:cs typeface="+mn-cs"/>
              </a:rPr>
              <a:t>合約</a:t>
            </a:r>
            <a:r>
              <a:rPr lang="zh-TW" altLang="zh-TW"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mean return</a:t>
            </a:r>
            <a:r>
              <a:rPr lang="zh-TW" altLang="zh-TW" sz="1200" kern="1200" dirty="0">
                <a:solidFill>
                  <a:schemeClr val="tx1"/>
                </a:solidFill>
                <a:effectLst/>
                <a:latin typeface="+mn-lt"/>
                <a:ea typeface="+mn-ea"/>
                <a:cs typeface="+mn-cs"/>
              </a:rPr>
              <a:t>存在顯著差異。</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更引人注目的是各合約的波動率差異。 </a:t>
            </a:r>
            <a:r>
              <a:rPr lang="zh-TW" altLang="en-US" sz="1200" kern="1200" dirty="0">
                <a:solidFill>
                  <a:schemeClr val="tx1"/>
                </a:solidFill>
                <a:effectLst/>
                <a:latin typeface="+mn-lt"/>
                <a:ea typeface="+mn-ea"/>
                <a:cs typeface="+mn-cs"/>
              </a:rPr>
              <a:t>這邊只</a:t>
            </a:r>
            <a:r>
              <a:rPr lang="en-US" altLang="zh-TW" sz="1200" kern="1200" dirty="0">
                <a:solidFill>
                  <a:schemeClr val="tx1"/>
                </a:solidFill>
                <a:effectLst/>
                <a:latin typeface="+mn-lt"/>
                <a:ea typeface="+mn-ea"/>
                <a:cs typeface="+mn-cs"/>
              </a:rPr>
              <a:t>show</a:t>
            </a:r>
            <a:r>
              <a:rPr lang="zh-TW" altLang="en-US" sz="1200" kern="1200" dirty="0">
                <a:solidFill>
                  <a:schemeClr val="tx1"/>
                </a:solidFill>
                <a:effectLst/>
                <a:latin typeface="+mn-lt"/>
                <a:ea typeface="+mn-ea"/>
                <a:cs typeface="+mn-cs"/>
              </a:rPr>
              <a:t>出</a:t>
            </a:r>
            <a:r>
              <a:rPr lang="zh-TW" altLang="zh-TW" sz="1200" kern="1200" dirty="0">
                <a:solidFill>
                  <a:schemeClr val="tx1"/>
                </a:solidFill>
                <a:effectLst/>
                <a:latin typeface="+mn-lt"/>
                <a:ea typeface="+mn-ea"/>
                <a:cs typeface="+mn-cs"/>
              </a:rPr>
              <a:t>大宗商品</a:t>
            </a:r>
            <a:r>
              <a:rPr lang="zh-TW" altLang="en-US" sz="1200" kern="1200" dirty="0">
                <a:solidFill>
                  <a:schemeClr val="tx1"/>
                </a:solidFill>
                <a:effectLst/>
                <a:latin typeface="+mn-lt"/>
                <a:ea typeface="+mn-ea"/>
                <a:cs typeface="+mn-cs"/>
              </a:rPr>
              <a:t>期貨</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其</a:t>
            </a:r>
            <a:r>
              <a:rPr lang="zh-TW" altLang="zh-TW" sz="1200" kern="1200" dirty="0">
                <a:solidFill>
                  <a:schemeClr val="tx1"/>
                </a:solidFill>
                <a:effectLst/>
                <a:latin typeface="+mn-lt"/>
                <a:ea typeface="+mn-ea"/>
                <a:cs typeface="+mn-cs"/>
              </a:rPr>
              <a:t>波動率也存在較大的橫截面變化。</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在波動率差異很大的工具之間進行比較，是具有挑戰性的。 例如，天然氣期貨的波動率是</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年期美國債券期貨的約</a:t>
            </a:r>
            <a:r>
              <a:rPr lang="en-US" altLang="zh-TW" sz="1200" kern="1200" dirty="0">
                <a:solidFill>
                  <a:schemeClr val="tx1"/>
                </a:solidFill>
                <a:effectLst/>
                <a:latin typeface="+mn-lt"/>
                <a:ea typeface="+mn-ea"/>
                <a:cs typeface="+mn-cs"/>
              </a:rPr>
              <a:t>50</a:t>
            </a:r>
            <a:r>
              <a:rPr lang="zh-TW" altLang="zh-TW" sz="1200" kern="1200" dirty="0">
                <a:solidFill>
                  <a:schemeClr val="tx1"/>
                </a:solidFill>
                <a:effectLst/>
                <a:latin typeface="+mn-lt"/>
                <a:ea typeface="+mn-ea"/>
                <a:cs typeface="+mn-cs"/>
              </a:rPr>
              <a:t>倍。 </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我們在下面討論我們在分析中如何處理此問題。</a:t>
            </a:r>
            <a:endParaRPr lang="en-US"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8</a:t>
            </a:fld>
            <a:endParaRPr lang="zh-TW" altLang="en-US"/>
          </a:p>
        </p:txBody>
      </p:sp>
    </p:spTree>
    <p:extLst>
      <p:ext uri="{BB962C8B-B14F-4D97-AF65-F5344CB8AC3E}">
        <p14:creationId xmlns:p14="http://schemas.microsoft.com/office/powerpoint/2010/main" val="69807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剛剛上一頁是</a:t>
            </a:r>
            <a:r>
              <a:rPr lang="zh-TW" altLang="zh-TW" sz="1200" kern="1200" dirty="0">
                <a:solidFill>
                  <a:schemeClr val="tx1"/>
                </a:solidFill>
                <a:effectLst/>
                <a:latin typeface="+mn-lt"/>
                <a:ea typeface="+mn-ea"/>
                <a:cs typeface="+mn-cs"/>
              </a:rPr>
              <a:t>商品</a:t>
            </a:r>
            <a:r>
              <a:rPr lang="zh-TW" altLang="en-US" sz="1200" kern="1200" dirty="0">
                <a:solidFill>
                  <a:schemeClr val="tx1"/>
                </a:solidFill>
                <a:effectLst/>
                <a:latin typeface="+mn-lt"/>
                <a:ea typeface="+mn-ea"/>
                <a:cs typeface="+mn-cs"/>
              </a:rPr>
              <a:t>期貨</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而這頁呈現出</a:t>
            </a:r>
            <a:r>
              <a:rPr lang="zh-TW" altLang="zh-TW" sz="1200" kern="1200" dirty="0">
                <a:solidFill>
                  <a:schemeClr val="tx1"/>
                </a:solidFill>
                <a:effectLst/>
                <a:latin typeface="+mn-lt"/>
                <a:ea typeface="+mn-ea"/>
                <a:cs typeface="+mn-cs"/>
              </a:rPr>
              <a:t>股</a:t>
            </a:r>
            <a:r>
              <a:rPr lang="zh-TW" altLang="en-US" sz="1200" kern="1200" dirty="0">
                <a:solidFill>
                  <a:schemeClr val="tx1"/>
                </a:solidFill>
                <a:effectLst/>
                <a:latin typeface="+mn-lt"/>
                <a:ea typeface="+mn-ea"/>
                <a:cs typeface="+mn-cs"/>
              </a:rPr>
              <a:t>票</a:t>
            </a:r>
            <a:r>
              <a:rPr lang="zh-TW" altLang="zh-TW" sz="1200" kern="1200" dirty="0">
                <a:solidFill>
                  <a:schemeClr val="tx1"/>
                </a:solidFill>
                <a:effectLst/>
                <a:latin typeface="+mn-lt"/>
                <a:ea typeface="+mn-ea"/>
                <a:cs typeface="+mn-cs"/>
              </a:rPr>
              <a:t>，債券和貨幣</a:t>
            </a:r>
            <a:r>
              <a:rPr lang="zh-TW" altLang="en-US" sz="1200" kern="1200" dirty="0">
                <a:solidFill>
                  <a:schemeClr val="tx1"/>
                </a:solidFill>
                <a:effectLst/>
                <a:latin typeface="+mn-lt"/>
                <a:ea typeface="+mn-ea"/>
                <a:cs typeface="+mn-cs"/>
              </a:rPr>
              <a:t> 期貨 </a:t>
            </a:r>
            <a:r>
              <a:rPr lang="en-US" altLang="zh-TW" sz="1200" kern="1200" dirty="0">
                <a:solidFill>
                  <a:schemeClr val="tx1"/>
                </a:solidFill>
                <a:effectLst/>
                <a:latin typeface="+mn-lt"/>
                <a:ea typeface="+mn-ea"/>
                <a:cs typeface="+mn-cs"/>
              </a:rPr>
              <a:t>(volatility</a:t>
            </a:r>
            <a:r>
              <a:rPr lang="zh-TW" altLang="en-US" sz="1200" kern="1200" dirty="0">
                <a:solidFill>
                  <a:schemeClr val="tx1"/>
                </a:solidFill>
                <a:effectLst/>
                <a:latin typeface="+mn-lt"/>
                <a:ea typeface="+mn-ea"/>
                <a:cs typeface="+mn-cs"/>
              </a:rPr>
              <a:t>最小是</a:t>
            </a:r>
            <a:r>
              <a:rPr lang="en-US" altLang="zh-TW" sz="1200" kern="1200" dirty="0">
                <a:solidFill>
                  <a:schemeClr val="tx1"/>
                </a:solidFill>
                <a:effectLst/>
                <a:latin typeface="+mn-lt"/>
                <a:ea typeface="+mn-ea"/>
                <a:cs typeface="+mn-cs"/>
              </a:rPr>
              <a:t>1.53%)</a:t>
            </a:r>
          </a:p>
          <a:p>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我們還使用商品期貨交易委員會（</a:t>
            </a:r>
            <a:r>
              <a:rPr lang="en-US" altLang="zh-TW" sz="1200" kern="1200" dirty="0">
                <a:solidFill>
                  <a:schemeClr val="tx1"/>
                </a:solidFill>
                <a:effectLst/>
                <a:latin typeface="+mn-lt"/>
                <a:ea typeface="+mn-ea"/>
                <a:cs typeface="+mn-cs"/>
              </a:rPr>
              <a:t>CFTC</a:t>
            </a:r>
            <a:r>
              <a:rPr lang="zh-TW" altLang="zh-TW"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speculator</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hedger</a:t>
            </a:r>
            <a:r>
              <a:rPr lang="zh-TW" altLang="en-US" sz="1200" kern="1200" dirty="0">
                <a:solidFill>
                  <a:schemeClr val="tx1"/>
                </a:solidFill>
                <a:effectLst/>
                <a:latin typeface="+mn-lt"/>
                <a:ea typeface="+mn-ea"/>
                <a:cs typeface="+mn-cs"/>
              </a:rPr>
              <a:t>的</a:t>
            </a:r>
            <a:r>
              <a:rPr lang="en-US" altLang="zh-TW" sz="1200" kern="1200" dirty="0">
                <a:solidFill>
                  <a:schemeClr val="tx1"/>
                </a:solidFill>
                <a:effectLst/>
                <a:latin typeface="+mn-lt"/>
                <a:ea typeface="+mn-ea"/>
                <a:cs typeface="+mn-cs"/>
              </a:rPr>
              <a:t>position</a:t>
            </a:r>
            <a:r>
              <a:rPr lang="zh-TW" altLang="zh-TW" sz="1200" kern="1200" dirty="0">
                <a:solidFill>
                  <a:schemeClr val="tx1"/>
                </a:solidFill>
                <a:effectLst/>
                <a:latin typeface="+mn-lt"/>
                <a:ea typeface="+mn-ea"/>
                <a:cs typeface="+mn-cs"/>
              </a:rPr>
              <a:t>數據。</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CFTC</a:t>
            </a:r>
            <a:r>
              <a:rPr lang="zh-TW" altLang="zh-TW" sz="1200" kern="1200" dirty="0">
                <a:solidFill>
                  <a:schemeClr val="tx1"/>
                </a:solidFill>
                <a:effectLst/>
                <a:latin typeface="+mn-lt"/>
                <a:ea typeface="+mn-ea"/>
                <a:cs typeface="+mn-cs"/>
              </a:rPr>
              <a:t>要求所有大型</a:t>
            </a:r>
            <a:r>
              <a:rPr lang="en-US" altLang="zh-TW" sz="1200" kern="1200" dirty="0">
                <a:solidFill>
                  <a:schemeClr val="tx1"/>
                </a:solidFill>
                <a:effectLst/>
                <a:latin typeface="+mn-lt"/>
                <a:ea typeface="+mn-ea"/>
                <a:cs typeface="+mn-cs"/>
              </a:rPr>
              <a:t>trader</a:t>
            </a:r>
            <a:r>
              <a:rPr lang="zh-TW" altLang="zh-TW" sz="1200" kern="1200" dirty="0">
                <a:solidFill>
                  <a:schemeClr val="tx1"/>
                </a:solidFill>
                <a:effectLst/>
                <a:latin typeface="+mn-lt"/>
                <a:ea typeface="+mn-ea"/>
                <a:cs typeface="+mn-cs"/>
              </a:rPr>
              <a:t>將自己識別為商業</a:t>
            </a:r>
            <a:r>
              <a:rPr lang="en-US" altLang="zh-TW" sz="1200" kern="1200" dirty="0">
                <a:solidFill>
                  <a:schemeClr val="tx1"/>
                </a:solidFill>
                <a:effectLst/>
                <a:latin typeface="+mn-lt"/>
                <a:ea typeface="+mn-ea"/>
                <a:cs typeface="+mn-cs"/>
              </a:rPr>
              <a:t>(hedger)</a:t>
            </a:r>
            <a:r>
              <a:rPr lang="zh-TW" altLang="zh-TW" sz="1200" kern="1200" dirty="0">
                <a:solidFill>
                  <a:schemeClr val="tx1"/>
                </a:solidFill>
                <a:effectLst/>
                <a:latin typeface="+mn-lt"/>
                <a:ea typeface="+mn-ea"/>
                <a:cs typeface="+mn-cs"/>
              </a:rPr>
              <a:t>或非商業人</a:t>
            </a:r>
            <a:r>
              <a:rPr lang="en-US" altLang="zh-TW" sz="1200" kern="1200" dirty="0">
                <a:solidFill>
                  <a:schemeClr val="tx1"/>
                </a:solidFill>
                <a:effectLst/>
                <a:latin typeface="+mn-lt"/>
                <a:ea typeface="+mn-ea"/>
                <a:cs typeface="+mn-cs"/>
              </a:rPr>
              <a:t>(speculator)</a:t>
            </a:r>
          </a:p>
          <a:p>
            <a:r>
              <a:rPr lang="zh-TW" altLang="zh-TW" sz="1200" kern="1200" dirty="0">
                <a:solidFill>
                  <a:schemeClr val="tx1"/>
                </a:solidFill>
                <a:effectLst/>
                <a:latin typeface="+mn-lt"/>
                <a:ea typeface="+mn-ea"/>
                <a:cs typeface="+mn-cs"/>
              </a:rPr>
              <a:t>由於</a:t>
            </a:r>
            <a:r>
              <a:rPr lang="en-US" altLang="zh-TW" sz="1200" kern="1200" dirty="0">
                <a:solidFill>
                  <a:schemeClr val="tx1"/>
                </a:solidFill>
                <a:effectLst/>
                <a:latin typeface="+mn-lt"/>
                <a:ea typeface="+mn-ea"/>
                <a:cs typeface="+mn-cs"/>
              </a:rPr>
              <a:t>speculator</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hedger</a:t>
            </a:r>
            <a:r>
              <a:rPr lang="zh-TW" altLang="zh-TW" sz="1200" kern="1200" dirty="0">
                <a:solidFill>
                  <a:schemeClr val="tx1"/>
                </a:solidFill>
                <a:effectLst/>
                <a:latin typeface="+mn-lt"/>
                <a:ea typeface="+mn-ea"/>
                <a:cs typeface="+mn-cs"/>
              </a:rPr>
              <a:t>的總和大約為零，因此我們將注意力集中在</a:t>
            </a:r>
            <a:r>
              <a:rPr lang="en-US" altLang="zh-TW" sz="1200" kern="1200" dirty="0">
                <a:solidFill>
                  <a:schemeClr val="tx1"/>
                </a:solidFill>
                <a:effectLst/>
                <a:latin typeface="+mn-lt"/>
                <a:ea typeface="+mn-ea"/>
                <a:cs typeface="+mn-cs"/>
              </a:rPr>
              <a:t>Speculator</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當然，這意味著</a:t>
            </a:r>
            <a:r>
              <a:rPr lang="en-US" altLang="zh-TW" sz="1200" kern="1200" dirty="0">
                <a:solidFill>
                  <a:schemeClr val="tx1"/>
                </a:solidFill>
                <a:effectLst/>
                <a:latin typeface="+mn-lt"/>
                <a:ea typeface="+mn-ea"/>
                <a:cs typeface="+mn-cs"/>
              </a:rPr>
              <a:t>net hedger position</a:t>
            </a:r>
            <a:r>
              <a:rPr lang="zh-TW" altLang="en-US" sz="1200" kern="1200" dirty="0">
                <a:solidFill>
                  <a:schemeClr val="tx1"/>
                </a:solidFill>
                <a:effectLst/>
                <a:latin typeface="+mn-lt"/>
                <a:ea typeface="+mn-ea"/>
                <a:cs typeface="+mn-cs"/>
              </a:rPr>
              <a:t>為</a:t>
            </a:r>
            <a:r>
              <a:rPr lang="en-US" altLang="zh-TW" sz="1200" kern="1200" dirty="0">
                <a:solidFill>
                  <a:schemeClr val="tx1"/>
                </a:solidFill>
                <a:effectLst/>
                <a:latin typeface="+mn-lt"/>
                <a:ea typeface="+mn-ea"/>
                <a:cs typeface="+mn-cs"/>
              </a:rPr>
              <a:t>net speculator</a:t>
            </a:r>
            <a:r>
              <a:rPr lang="zh-TW" altLang="en-US" sz="1200" kern="1200" dirty="0">
                <a:solidFill>
                  <a:schemeClr val="tx1"/>
                </a:solidFill>
                <a:effectLst/>
                <a:latin typeface="+mn-lt"/>
                <a:ea typeface="+mn-ea"/>
                <a:cs typeface="+mn-cs"/>
              </a:rPr>
              <a:t>的</a:t>
            </a:r>
            <a:r>
              <a:rPr lang="zh-TW" altLang="zh-TW" sz="1200" kern="1200" dirty="0">
                <a:solidFill>
                  <a:schemeClr val="tx1"/>
                </a:solidFill>
                <a:effectLst/>
                <a:latin typeface="+mn-lt"/>
                <a:ea typeface="+mn-ea"/>
                <a:cs typeface="+mn-cs"/>
              </a:rPr>
              <a:t>負數。</a:t>
            </a:r>
          </a:p>
          <a:p>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9</a:t>
            </a:fld>
            <a:endParaRPr lang="zh-TW" altLang="en-US"/>
          </a:p>
        </p:txBody>
      </p:sp>
    </p:spTree>
    <p:extLst>
      <p:ext uri="{BB962C8B-B14F-4D97-AF65-F5344CB8AC3E}">
        <p14:creationId xmlns:p14="http://schemas.microsoft.com/office/powerpoint/2010/main" val="407684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接下來會用迴歸分析來看</a:t>
            </a:r>
            <a:r>
              <a:rPr lang="en-US" altLang="zh-TW" dirty="0"/>
              <a:t>TSMOM</a:t>
            </a:r>
            <a:r>
              <a:rPr lang="zh-TW" altLang="en-US" dirty="0"/>
              <a:t>的預測能力，然後再介紹基於</a:t>
            </a:r>
            <a:r>
              <a:rPr lang="en-US" altLang="zh-TW" dirty="0"/>
              <a:t>TSMOM</a:t>
            </a:r>
            <a:r>
              <a:rPr lang="zh-TW" altLang="en-US" dirty="0"/>
              <a:t>的交易策略。</a:t>
            </a:r>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10</a:t>
            </a:fld>
            <a:endParaRPr lang="zh-TW" altLang="en-US"/>
          </a:p>
        </p:txBody>
      </p:sp>
    </p:spTree>
    <p:extLst>
      <p:ext uri="{BB962C8B-B14F-4D97-AF65-F5344CB8AC3E}">
        <p14:creationId xmlns:p14="http://schemas.microsoft.com/office/powerpoint/2010/main" val="245263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首先這是年化的事前波動度，時間的關係就不講細節，大家就先接受它。</a:t>
            </a:r>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再來較重要的是當期</a:t>
            </a:r>
            <a:r>
              <a:rPr lang="en-US" altLang="zh-TW" sz="1200" b="0" i="0" kern="1200" dirty="0">
                <a:solidFill>
                  <a:schemeClr val="tx1"/>
                </a:solidFill>
                <a:effectLst/>
                <a:latin typeface="+mn-lt"/>
                <a:ea typeface="+mn-ea"/>
                <a:cs typeface="+mn-cs"/>
              </a:rPr>
              <a:t>return</a:t>
            </a:r>
            <a:r>
              <a:rPr lang="zh-TW" altLang="en-US" sz="1200" b="0" i="0" kern="1200" dirty="0">
                <a:solidFill>
                  <a:schemeClr val="tx1"/>
                </a:solidFill>
                <a:effectLst/>
                <a:latin typeface="+mn-lt"/>
                <a:ea typeface="+mn-ea"/>
                <a:cs typeface="+mn-cs"/>
              </a:rPr>
              <a:t>對過去</a:t>
            </a:r>
            <a:r>
              <a:rPr lang="en-US" altLang="zh-TW" sz="1200" b="0" i="0" kern="1200" dirty="0">
                <a:solidFill>
                  <a:schemeClr val="tx1"/>
                </a:solidFill>
                <a:effectLst/>
                <a:latin typeface="+mn-lt"/>
                <a:ea typeface="+mn-ea"/>
                <a:cs typeface="+mn-cs"/>
              </a:rPr>
              <a:t>h</a:t>
            </a:r>
            <a:r>
              <a:rPr lang="zh-TW" altLang="en-US" sz="1200" b="0" i="0" kern="1200" dirty="0">
                <a:solidFill>
                  <a:schemeClr val="tx1"/>
                </a:solidFill>
                <a:effectLst/>
                <a:latin typeface="+mn-lt"/>
                <a:ea typeface="+mn-ea"/>
                <a:cs typeface="+mn-cs"/>
              </a:rPr>
              <a:t>個月的</a:t>
            </a:r>
            <a:r>
              <a:rPr lang="en-US" altLang="zh-TW" sz="1200" b="0" i="0" kern="1200" dirty="0">
                <a:solidFill>
                  <a:schemeClr val="tx1"/>
                </a:solidFill>
                <a:effectLst/>
                <a:latin typeface="+mn-lt"/>
                <a:ea typeface="+mn-ea"/>
                <a:cs typeface="+mn-cs"/>
              </a:rPr>
              <a:t>return</a:t>
            </a:r>
            <a:r>
              <a:rPr lang="zh-TW" altLang="en-US" sz="1200" b="0" i="0" kern="1200" dirty="0">
                <a:solidFill>
                  <a:schemeClr val="tx1"/>
                </a:solidFill>
                <a:effectLst/>
                <a:latin typeface="+mn-lt"/>
                <a:ea typeface="+mn-ea"/>
                <a:cs typeface="+mn-cs"/>
              </a:rPr>
              <a:t>做</a:t>
            </a:r>
            <a:r>
              <a:rPr lang="en-US" altLang="zh-TW" sz="1200" b="0" i="0" kern="1200" dirty="0">
                <a:solidFill>
                  <a:schemeClr val="tx1"/>
                </a:solidFill>
                <a:effectLst/>
                <a:latin typeface="+mn-lt"/>
                <a:ea typeface="+mn-ea"/>
                <a:cs typeface="+mn-cs"/>
              </a:rPr>
              <a:t>regression</a:t>
            </a:r>
            <a:r>
              <a:rPr lang="zh-TW" altLang="en-US" sz="1200" b="0" i="0" kern="1200" dirty="0">
                <a:solidFill>
                  <a:schemeClr val="tx1"/>
                </a:solidFill>
                <a:effectLst/>
                <a:latin typeface="+mn-lt"/>
                <a:ea typeface="+mn-ea"/>
                <a:cs typeface="+mn-cs"/>
              </a:rPr>
              <a:t>，然後因為每個</a:t>
            </a:r>
            <a:r>
              <a:rPr lang="en-US" altLang="zh-TW" sz="1200" b="0" i="0" kern="1200" dirty="0">
                <a:solidFill>
                  <a:schemeClr val="tx1"/>
                </a:solidFill>
                <a:effectLst/>
                <a:latin typeface="+mn-lt"/>
                <a:ea typeface="+mn-ea"/>
                <a:cs typeface="+mn-cs"/>
              </a:rPr>
              <a:t>instrument s</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mean variance</a:t>
            </a:r>
            <a:r>
              <a:rPr lang="zh-TW" altLang="en-US" sz="1200" b="0" i="0" kern="1200" dirty="0">
                <a:solidFill>
                  <a:schemeClr val="tx1"/>
                </a:solidFill>
                <a:effectLst/>
                <a:latin typeface="+mn-lt"/>
                <a:ea typeface="+mn-ea"/>
                <a:cs typeface="+mn-cs"/>
              </a:rPr>
              <a:t>差異很大，所以用</a:t>
            </a:r>
            <a:r>
              <a:rPr lang="en-US" altLang="zh-TW" sz="1200" b="0" i="0" kern="1200" dirty="0">
                <a:solidFill>
                  <a:schemeClr val="tx1"/>
                </a:solidFill>
                <a:effectLst/>
                <a:latin typeface="+mn-lt"/>
                <a:ea typeface="+mn-ea"/>
                <a:cs typeface="+mn-cs"/>
              </a:rPr>
              <a:t>volatility</a:t>
            </a:r>
            <a:r>
              <a:rPr lang="zh-TW" altLang="en-US" sz="1200" b="0" i="0" kern="1200" dirty="0">
                <a:solidFill>
                  <a:schemeClr val="tx1"/>
                </a:solidFill>
                <a:effectLst/>
                <a:latin typeface="+mn-lt"/>
                <a:ea typeface="+mn-ea"/>
                <a:cs typeface="+mn-cs"/>
              </a:rPr>
              <a:t>來</a:t>
            </a:r>
            <a:r>
              <a:rPr lang="en-US" altLang="zh-TW" sz="1200" b="0" i="0" kern="1200" dirty="0">
                <a:solidFill>
                  <a:schemeClr val="tx1"/>
                </a:solidFill>
                <a:effectLst/>
                <a:latin typeface="+mn-lt"/>
                <a:ea typeface="+mn-ea"/>
                <a:cs typeface="+mn-cs"/>
              </a:rPr>
              <a:t>normalize</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panel A</a:t>
            </a:r>
            <a:r>
              <a:rPr lang="zh-TW" altLang="en-US" sz="1200" b="0" i="0" kern="1200" dirty="0">
                <a:solidFill>
                  <a:schemeClr val="tx1"/>
                </a:solidFill>
                <a:effectLst/>
                <a:latin typeface="+mn-lt"/>
                <a:ea typeface="+mn-ea"/>
                <a:cs typeface="+mn-cs"/>
              </a:rPr>
              <a:t>是第一個重要的圖，而這是不分期貨合約類別的</a:t>
            </a:r>
            <a:r>
              <a:rPr lang="en-US" altLang="zh-TW" sz="1200" b="0" i="0" kern="1200" dirty="0">
                <a:solidFill>
                  <a:schemeClr val="tx1"/>
                </a:solidFill>
                <a:effectLst/>
                <a:latin typeface="+mn-lt"/>
                <a:ea typeface="+mn-ea"/>
                <a:cs typeface="+mn-cs"/>
              </a:rPr>
              <a:t>pooled regression</a:t>
            </a:r>
            <a:r>
              <a:rPr lang="zh-TW"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圖中</a:t>
            </a:r>
            <a:r>
              <a:rPr lang="en-US" altLang="zh-CN" sz="1200" b="0" i="0" kern="1200" dirty="0">
                <a:solidFill>
                  <a:schemeClr val="tx1"/>
                </a:solidFill>
                <a:effectLst/>
                <a:latin typeface="+mn-lt"/>
                <a:ea typeface="+mn-ea"/>
                <a:cs typeface="+mn-cs"/>
              </a:rPr>
              <a:t>show</a:t>
            </a:r>
            <a:r>
              <a:rPr lang="zh-TW" altLang="en-US" sz="1200" b="0" i="0" kern="1200" dirty="0">
                <a:solidFill>
                  <a:schemeClr val="tx1"/>
                </a:solidFill>
                <a:effectLst/>
                <a:latin typeface="+mn-lt"/>
                <a:ea typeface="+mn-ea"/>
                <a:cs typeface="+mn-cs"/>
              </a:rPr>
              <a:t>出</a:t>
            </a:r>
            <a:r>
              <a:rPr lang="en-US" altLang="zh-TW" sz="1200" b="0" i="0" kern="1200" dirty="0">
                <a:solidFill>
                  <a:schemeClr val="tx1"/>
                </a:solidFill>
                <a:effectLst/>
                <a:latin typeface="+mn-lt"/>
                <a:ea typeface="+mn-ea"/>
                <a:cs typeface="+mn-cs"/>
              </a:rPr>
              <a:t>h</a:t>
            </a:r>
            <a:r>
              <a:rPr lang="zh-TW" altLang="en-US" sz="1200" b="0" i="0" kern="1200">
                <a:solidFill>
                  <a:schemeClr val="tx1"/>
                </a:solidFill>
                <a:effectLst/>
                <a:latin typeface="+mn-lt"/>
                <a:ea typeface="+mn-ea"/>
                <a:cs typeface="+mn-cs"/>
              </a:rPr>
              <a:t>從</a:t>
            </a:r>
            <a:r>
              <a:rPr lang="en-US" altLang="zh-TW" sz="1200" b="0" i="0" kern="1200">
                <a:solidFill>
                  <a:schemeClr val="tx1"/>
                </a:solidFill>
                <a:effectLst/>
                <a:latin typeface="+mn-lt"/>
                <a:ea typeface="+mn-ea"/>
                <a:cs typeface="+mn-cs"/>
              </a:rPr>
              <a:t>lag </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個月到</a:t>
            </a:r>
            <a:r>
              <a:rPr lang="en-US" altLang="zh-TW" sz="1200" b="0" i="0" kern="1200" dirty="0">
                <a:solidFill>
                  <a:schemeClr val="tx1"/>
                </a:solidFill>
                <a:effectLst/>
                <a:latin typeface="+mn-lt"/>
                <a:ea typeface="+mn-ea"/>
                <a:cs typeface="+mn-cs"/>
              </a:rPr>
              <a:t>lag 60</a:t>
            </a:r>
            <a:r>
              <a:rPr lang="zh-TW" altLang="en-US" sz="1200" b="0" i="0" kern="1200" dirty="0">
                <a:solidFill>
                  <a:schemeClr val="tx1"/>
                </a:solidFill>
                <a:effectLst/>
                <a:latin typeface="+mn-lt"/>
                <a:ea typeface="+mn-ea"/>
                <a:cs typeface="+mn-cs"/>
              </a:rPr>
              <a:t>個月的</a:t>
            </a:r>
            <a:r>
              <a:rPr lang="en-US" altLang="zh-TW" sz="1200" b="0" i="0" kern="1200" dirty="0">
                <a:solidFill>
                  <a:schemeClr val="tx1"/>
                </a:solidFill>
                <a:effectLst/>
                <a:latin typeface="+mn-lt"/>
                <a:ea typeface="+mn-ea"/>
                <a:cs typeface="+mn-cs"/>
              </a:rPr>
              <a:t>t</a:t>
            </a:r>
            <a:r>
              <a:rPr lang="zh-TW" altLang="en-US" sz="1200" b="0" i="0" kern="1200" dirty="0">
                <a:solidFill>
                  <a:schemeClr val="tx1"/>
                </a:solidFill>
                <a:effectLst/>
                <a:latin typeface="+mn-lt"/>
                <a:ea typeface="+mn-ea"/>
                <a:cs typeface="+mn-cs"/>
              </a:rPr>
              <a:t>統計量，會發現</a:t>
            </a:r>
            <a:r>
              <a:rPr lang="en-US" altLang="zh-TW" sz="1200" b="0" i="0" kern="1200" dirty="0">
                <a:solidFill>
                  <a:schemeClr val="tx1"/>
                </a:solidFill>
                <a:effectLst/>
                <a:latin typeface="+mn-lt"/>
                <a:ea typeface="+mn-ea"/>
                <a:cs typeface="+mn-cs"/>
              </a:rPr>
              <a:t>h</a:t>
            </a:r>
            <a:r>
              <a:rPr lang="zh-TW" altLang="en-US" sz="1200" b="0" i="0" kern="1200" dirty="0">
                <a:solidFill>
                  <a:schemeClr val="tx1"/>
                </a:solidFill>
                <a:effectLst/>
                <a:latin typeface="+mn-lt"/>
                <a:ea typeface="+mn-ea"/>
                <a:cs typeface="+mn-cs"/>
              </a:rPr>
              <a:t>在過去</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年內都是正值，而且有一半以上是大於</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的。</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而在一年後呈現負的相關，然後離當期愈久就愈不相關了。</a:t>
            </a:r>
            <a:endParaRPr lang="en-US" altLang="zh-TW"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TW" altLang="en-US" sz="1200" b="0" i="0" kern="1200" dirty="0">
                <a:solidFill>
                  <a:schemeClr val="tx1"/>
                </a:solidFill>
                <a:effectLst/>
                <a:latin typeface="+mn-lt"/>
                <a:ea typeface="+mn-ea"/>
                <a:cs typeface="+mn-cs"/>
              </a:rPr>
              <a:t>右式與左邊類似，只是將</a:t>
            </a:r>
            <a:r>
              <a:rPr lang="en-US" altLang="zh-TW" sz="1200" b="0" i="0" kern="1200" dirty="0">
                <a:solidFill>
                  <a:schemeClr val="tx1"/>
                </a:solidFill>
                <a:effectLst/>
                <a:latin typeface="+mn-lt"/>
                <a:ea typeface="+mn-ea"/>
                <a:cs typeface="+mn-cs"/>
              </a:rPr>
              <a:t>lag h</a:t>
            </a:r>
            <a:r>
              <a:rPr lang="zh-TW" altLang="en-US" sz="1200" b="0" i="0" kern="1200" dirty="0">
                <a:solidFill>
                  <a:schemeClr val="tx1"/>
                </a:solidFill>
                <a:effectLst/>
                <a:latin typeface="+mn-lt"/>
                <a:ea typeface="+mn-ea"/>
                <a:cs typeface="+mn-cs"/>
              </a:rPr>
              <a:t>個月的</a:t>
            </a:r>
            <a:r>
              <a:rPr lang="en-US" altLang="zh-TW" sz="1200" b="0" i="0" kern="1200" dirty="0">
                <a:solidFill>
                  <a:schemeClr val="tx1"/>
                </a:solidFill>
                <a:effectLst/>
                <a:latin typeface="+mn-lt"/>
                <a:ea typeface="+mn-ea"/>
                <a:cs typeface="+mn-cs"/>
              </a:rPr>
              <a:t>return</a:t>
            </a:r>
            <a:r>
              <a:rPr lang="zh-TW" altLang="en-US" sz="1200" b="0" i="0" kern="1200" dirty="0">
                <a:solidFill>
                  <a:schemeClr val="tx1"/>
                </a:solidFill>
                <a:effectLst/>
                <a:latin typeface="+mn-lt"/>
                <a:ea typeface="+mn-ea"/>
                <a:cs typeface="+mn-cs"/>
              </a:rPr>
              <a:t>值變成正負</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的訊號。</a:t>
            </a:r>
            <a:endParaRPr lang="en-US" altLang="zh-TW"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 panel B</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A</a:t>
            </a:r>
            <a:r>
              <a:rPr lang="zh-TW" altLang="en-US" sz="1200" b="0" i="0" kern="1200" dirty="0">
                <a:solidFill>
                  <a:schemeClr val="tx1"/>
                </a:solidFill>
                <a:effectLst/>
                <a:latin typeface="+mn-lt"/>
                <a:ea typeface="+mn-ea"/>
                <a:cs typeface="+mn-cs"/>
              </a:rPr>
              <a:t>的趨勢類似，只是</a:t>
            </a:r>
            <a:r>
              <a:rPr lang="en-US" altLang="zh-TW" sz="1200" b="0" i="0" kern="1200" dirty="0">
                <a:solidFill>
                  <a:schemeClr val="tx1"/>
                </a:solidFill>
                <a:effectLst/>
                <a:latin typeface="+mn-lt"/>
                <a:ea typeface="+mn-ea"/>
                <a:cs typeface="+mn-cs"/>
              </a:rPr>
              <a:t>t</a:t>
            </a:r>
            <a:r>
              <a:rPr lang="zh-TW" altLang="en-US" sz="1200" b="0" i="0" kern="1200" dirty="0">
                <a:solidFill>
                  <a:schemeClr val="tx1"/>
                </a:solidFill>
                <a:effectLst/>
                <a:latin typeface="+mn-lt"/>
                <a:ea typeface="+mn-ea"/>
                <a:cs typeface="+mn-cs"/>
              </a:rPr>
              <a:t>統計量更佳地明顯。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時間序列（</a:t>
            </a:r>
            <a:r>
              <a:rPr lang="en-US" altLang="zh-CN" sz="1200" b="0" i="0" kern="1200" dirty="0">
                <a:solidFill>
                  <a:schemeClr val="tx1"/>
                </a:solidFill>
                <a:effectLst/>
                <a:latin typeface="+mn-lt"/>
                <a:ea typeface="+mn-ea"/>
                <a:cs typeface="+mn-cs"/>
              </a:rPr>
              <a:t>Time Series</a:t>
            </a:r>
            <a:r>
              <a:rPr lang="zh-CN" altLang="en-US" sz="1200" b="0" i="0" kern="1200" dirty="0">
                <a:solidFill>
                  <a:schemeClr val="tx1"/>
                </a:solidFill>
                <a:effectLst/>
                <a:latin typeface="+mn-lt"/>
                <a:ea typeface="+mn-ea"/>
                <a:cs typeface="+mn-cs"/>
              </a:rPr>
              <a:t>）動量，相對於橫截面（</a:t>
            </a:r>
            <a:r>
              <a:rPr lang="en-US" altLang="zh-CN" sz="1200" b="0" i="0" kern="1200" dirty="0">
                <a:solidFill>
                  <a:schemeClr val="tx1"/>
                </a:solidFill>
                <a:effectLst/>
                <a:latin typeface="+mn-lt"/>
                <a:ea typeface="+mn-ea"/>
                <a:cs typeface="+mn-cs"/>
              </a:rPr>
              <a:t>Cross Section</a:t>
            </a:r>
            <a:r>
              <a:rPr lang="zh-CN" altLang="en-US" sz="1200" b="0" i="0" kern="1200" dirty="0">
                <a:solidFill>
                  <a:schemeClr val="tx1"/>
                </a:solidFill>
                <a:effectLst/>
                <a:latin typeface="+mn-lt"/>
                <a:ea typeface="+mn-ea"/>
                <a:cs typeface="+mn-cs"/>
              </a:rPr>
              <a:t>）動量，是一個略不同且更新鮮的交易策略。以股票為例，橫截面動量就是某個時刻做多漲最多的，做空跌最多，即使當時沒有跌的股票，也會做空漲最少的股票。而時間序列則是如果過去漲了就做多，跌了就做空，所以可能某個時點都在做多或者都在做空，更類似追隨趨勢的概念。 總結一下，橫截面是橫向的不同股票間的比較，而時間序列是縱向的只考慮自己過去的趨勢。</a:t>
            </a:r>
            <a:endParaRPr lang="zh-TW" altLang="en-US" dirty="0"/>
          </a:p>
        </p:txBody>
      </p:sp>
      <p:sp>
        <p:nvSpPr>
          <p:cNvPr id="4" name="投影片編號版面配置區 3"/>
          <p:cNvSpPr>
            <a:spLocks noGrp="1"/>
          </p:cNvSpPr>
          <p:nvPr>
            <p:ph type="sldNum" sz="quarter" idx="5"/>
          </p:nvPr>
        </p:nvSpPr>
        <p:spPr/>
        <p:txBody>
          <a:bodyPr/>
          <a:lstStyle/>
          <a:p>
            <a:fld id="{D2D51EEA-A885-444E-9645-B971771612D0}" type="slidenum">
              <a:rPr lang="zh-TW" altLang="en-US" smtClean="0"/>
              <a:t>11</a:t>
            </a:fld>
            <a:endParaRPr lang="zh-TW" altLang="en-US"/>
          </a:p>
        </p:txBody>
      </p:sp>
    </p:spTree>
    <p:extLst>
      <p:ext uri="{BB962C8B-B14F-4D97-AF65-F5344CB8AC3E}">
        <p14:creationId xmlns:p14="http://schemas.microsoft.com/office/powerpoint/2010/main" val="74479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B9A3FC6E-B5ED-481B-96A6-6EBC3331D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C06A175-AC47-4417-8EEE-7467CD497320}"/>
              </a:ext>
            </a:extLst>
          </p:cNvPr>
          <p:cNvSpPr>
            <a:spLocks noGrp="1"/>
          </p:cNvSpPr>
          <p:nvPr>
            <p:ph type="dt" sz="half" idx="10"/>
          </p:nvPr>
        </p:nvSpPr>
        <p:spPr/>
        <p:txBody>
          <a:bodyPr/>
          <a:lstStyle/>
          <a:p>
            <a:fld id="{D86F193E-96BD-4694-B870-51C92732B43A}" type="datetime1">
              <a:rPr lang="zh-TW" altLang="en-US" smtClean="0"/>
              <a:t>2020/12/25</a:t>
            </a:fld>
            <a:endParaRPr lang="zh-TW" altLang="en-US"/>
          </a:p>
        </p:txBody>
      </p:sp>
      <p:sp>
        <p:nvSpPr>
          <p:cNvPr id="5" name="頁尾版面配置區 4">
            <a:extLst>
              <a:ext uri="{FF2B5EF4-FFF2-40B4-BE49-F238E27FC236}">
                <a16:creationId xmlns:a16="http://schemas.microsoft.com/office/drawing/2014/main" id="{CC1A8CB9-54E8-4A6F-879D-BBE91614335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279A79F-1677-4BA8-B55D-493212479B6D}"/>
              </a:ext>
            </a:extLst>
          </p:cNvPr>
          <p:cNvSpPr>
            <a:spLocks noGrp="1"/>
          </p:cNvSpPr>
          <p:nvPr>
            <p:ph type="sldNum" sz="quarter" idx="12"/>
          </p:nvPr>
        </p:nvSpPr>
        <p:spPr>
          <a:xfrm>
            <a:off x="-2362200" y="6373446"/>
            <a:ext cx="2743200" cy="365125"/>
          </a:xfrm>
        </p:spPr>
        <p:txBody>
          <a:bodyPr/>
          <a:lstStyle/>
          <a:p>
            <a:fld id="{1092EB81-B1F3-43DE-B466-F6B2472AE75C}" type="slidenum">
              <a:rPr lang="zh-TW" altLang="en-US" smtClean="0"/>
              <a:t>‹#›</a:t>
            </a:fld>
            <a:endParaRPr lang="zh-TW" altLang="en-US"/>
          </a:p>
        </p:txBody>
      </p:sp>
      <p:sp>
        <p:nvSpPr>
          <p:cNvPr id="7" name="標題 6">
            <a:extLst>
              <a:ext uri="{FF2B5EF4-FFF2-40B4-BE49-F238E27FC236}">
                <a16:creationId xmlns:a16="http://schemas.microsoft.com/office/drawing/2014/main" id="{CB4E3D60-B9BE-4DAD-BE2D-3A750CC51330}"/>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51402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75030F-6E46-4362-916A-BF2CB6D37D7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E6205AE-54E4-45D9-9703-A6F3769FDD56}"/>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864836A-0988-4CE1-9858-963B7E0AD50E}"/>
              </a:ext>
            </a:extLst>
          </p:cNvPr>
          <p:cNvSpPr>
            <a:spLocks noGrp="1"/>
          </p:cNvSpPr>
          <p:nvPr>
            <p:ph type="dt" sz="half" idx="10"/>
          </p:nvPr>
        </p:nvSpPr>
        <p:spPr/>
        <p:txBody>
          <a:bodyPr/>
          <a:lstStyle/>
          <a:p>
            <a:fld id="{4FA18FF8-D08C-40ED-81F4-A1BE272082DA}" type="datetime1">
              <a:rPr lang="zh-TW" altLang="en-US" smtClean="0"/>
              <a:t>2020/12/25</a:t>
            </a:fld>
            <a:endParaRPr lang="zh-TW" altLang="en-US"/>
          </a:p>
        </p:txBody>
      </p:sp>
      <p:sp>
        <p:nvSpPr>
          <p:cNvPr id="5" name="頁尾版面配置區 4">
            <a:extLst>
              <a:ext uri="{FF2B5EF4-FFF2-40B4-BE49-F238E27FC236}">
                <a16:creationId xmlns:a16="http://schemas.microsoft.com/office/drawing/2014/main" id="{C94E3978-19E5-4485-8D8E-FE527F5CCE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D1358C-D3BF-47A1-973B-C3EF2DB9AB07}"/>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210663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8A81CF8-B3D5-476B-B6E3-A12EB5EC62B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4CB6F2D-7FD0-45B8-869B-6793BC08E85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9A28129-30F4-41E9-AAB8-E0B4E679E63C}"/>
              </a:ext>
            </a:extLst>
          </p:cNvPr>
          <p:cNvSpPr>
            <a:spLocks noGrp="1"/>
          </p:cNvSpPr>
          <p:nvPr>
            <p:ph type="dt" sz="half" idx="10"/>
          </p:nvPr>
        </p:nvSpPr>
        <p:spPr/>
        <p:txBody>
          <a:bodyPr/>
          <a:lstStyle/>
          <a:p>
            <a:fld id="{934E5E29-0E5C-4EBB-BC82-E9E59DC3A234}" type="datetime1">
              <a:rPr lang="zh-TW" altLang="en-US" smtClean="0"/>
              <a:t>2020/12/25</a:t>
            </a:fld>
            <a:endParaRPr lang="zh-TW" altLang="en-US"/>
          </a:p>
        </p:txBody>
      </p:sp>
      <p:sp>
        <p:nvSpPr>
          <p:cNvPr id="5" name="頁尾版面配置區 4">
            <a:extLst>
              <a:ext uri="{FF2B5EF4-FFF2-40B4-BE49-F238E27FC236}">
                <a16:creationId xmlns:a16="http://schemas.microsoft.com/office/drawing/2014/main" id="{E342E780-47FC-4879-B710-309E1AC6C6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76EF33E-B890-4FD0-BCFB-805313770B1A}"/>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356401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4E4B4B-96D5-4ECB-B2CF-AE94DC6F4114}"/>
              </a:ext>
            </a:extLst>
          </p:cNvPr>
          <p:cNvSpPr>
            <a:spLocks noGrp="1"/>
          </p:cNvSpPr>
          <p:nvPr>
            <p:ph type="title"/>
          </p:nvPr>
        </p:nvSpPr>
        <p:spPr>
          <a:xfrm>
            <a:off x="838200" y="365125"/>
            <a:ext cx="10515600" cy="716329"/>
          </a:xfrm>
        </p:spPr>
        <p:txBody>
          <a:bodyPr/>
          <a:lstStyle>
            <a:lvl1pPr>
              <a:defRPr b="1">
                <a:solidFill>
                  <a:srgbClr val="0070C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4ACF2FE-1A53-4F7D-879C-534A73CFF3D0}"/>
              </a:ext>
            </a:extLst>
          </p:cNvPr>
          <p:cNvSpPr>
            <a:spLocks noGrp="1"/>
          </p:cNvSpPr>
          <p:nvPr>
            <p:ph idx="1"/>
          </p:nvPr>
        </p:nvSpPr>
        <p:spPr>
          <a:xfrm>
            <a:off x="838200" y="1266092"/>
            <a:ext cx="10515600" cy="4910871"/>
          </a:xfrm>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751EAC4C-5CBB-4684-BCFC-58F40B169734}"/>
              </a:ext>
            </a:extLst>
          </p:cNvPr>
          <p:cNvSpPr>
            <a:spLocks noGrp="1"/>
          </p:cNvSpPr>
          <p:nvPr>
            <p:ph type="dt" sz="half" idx="10"/>
          </p:nvPr>
        </p:nvSpPr>
        <p:spPr/>
        <p:txBody>
          <a:bodyPr/>
          <a:lstStyle/>
          <a:p>
            <a:fld id="{5D57031F-A86B-4B86-8AB5-167C136ADEB0}" type="datetime1">
              <a:rPr lang="zh-TW" altLang="en-US" smtClean="0"/>
              <a:t>2020/12/25</a:t>
            </a:fld>
            <a:endParaRPr lang="zh-TW" altLang="en-US"/>
          </a:p>
        </p:txBody>
      </p:sp>
      <p:sp>
        <p:nvSpPr>
          <p:cNvPr id="5" name="頁尾版面配置區 4">
            <a:extLst>
              <a:ext uri="{FF2B5EF4-FFF2-40B4-BE49-F238E27FC236}">
                <a16:creationId xmlns:a16="http://schemas.microsoft.com/office/drawing/2014/main" id="{C676D0D8-3271-4117-881B-F8E0CFBE4A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6E892CA-84BA-4BEE-A31C-57C299AB899F}"/>
              </a:ext>
            </a:extLst>
          </p:cNvPr>
          <p:cNvSpPr>
            <a:spLocks noGrp="1"/>
          </p:cNvSpPr>
          <p:nvPr>
            <p:ph type="sldNum" sz="quarter" idx="12"/>
          </p:nvPr>
        </p:nvSpPr>
        <p:spPr>
          <a:xfrm>
            <a:off x="-2283070" y="6373446"/>
            <a:ext cx="2743200" cy="365125"/>
          </a:xfrm>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74857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38C7D-7749-42EE-8204-5F3E96A0BA42}"/>
              </a:ext>
            </a:extLst>
          </p:cNvPr>
          <p:cNvSpPr>
            <a:spLocks noGrp="1"/>
          </p:cNvSpPr>
          <p:nvPr>
            <p:ph type="title"/>
          </p:nvPr>
        </p:nvSpPr>
        <p:spPr>
          <a:xfrm>
            <a:off x="831850" y="1709738"/>
            <a:ext cx="10515600" cy="2852737"/>
          </a:xfrm>
        </p:spPr>
        <p:txBody>
          <a:bodyPr anchor="b"/>
          <a:lstStyle>
            <a:lvl1pPr>
              <a:defRPr sz="6000" b="1">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28EB3CF-9EB7-41B3-9E49-5E8D8EA35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軟正黑體" panose="020B0604030504040204" pitchFamily="34" charset="-120"/>
                <a:ea typeface="微軟正黑體"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85F78CB6-E634-4C81-9C51-ED516577DFE6}"/>
              </a:ext>
            </a:extLst>
          </p:cNvPr>
          <p:cNvSpPr>
            <a:spLocks noGrp="1"/>
          </p:cNvSpPr>
          <p:nvPr>
            <p:ph type="dt" sz="half" idx="10"/>
          </p:nvPr>
        </p:nvSpPr>
        <p:spPr/>
        <p:txBody>
          <a:bodyPr/>
          <a:lstStyle/>
          <a:p>
            <a:fld id="{4719968E-B894-4F97-8762-10FCFD5EB444}" type="datetime1">
              <a:rPr lang="zh-TW" altLang="en-US" smtClean="0"/>
              <a:t>2020/12/25</a:t>
            </a:fld>
            <a:endParaRPr lang="zh-TW" altLang="en-US"/>
          </a:p>
        </p:txBody>
      </p:sp>
      <p:sp>
        <p:nvSpPr>
          <p:cNvPr id="5" name="頁尾版面配置區 4">
            <a:extLst>
              <a:ext uri="{FF2B5EF4-FFF2-40B4-BE49-F238E27FC236}">
                <a16:creationId xmlns:a16="http://schemas.microsoft.com/office/drawing/2014/main" id="{A4C52048-CAC0-465C-9111-08ECD70196D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0D7C3F1-6E84-4A80-8998-6FA49CCD2D6C}"/>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227950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D2B7CF-9AEF-4BCA-893F-F51BC671275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00C7264-E987-4015-807B-C0B4413ACBE9}"/>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3FBD4B5-B437-43EC-990B-8B99DFE52242}"/>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EAB07B2-5D6E-4924-AD18-1F96BE50584F}"/>
              </a:ext>
            </a:extLst>
          </p:cNvPr>
          <p:cNvSpPr>
            <a:spLocks noGrp="1"/>
          </p:cNvSpPr>
          <p:nvPr>
            <p:ph type="dt" sz="half" idx="10"/>
          </p:nvPr>
        </p:nvSpPr>
        <p:spPr/>
        <p:txBody>
          <a:bodyPr/>
          <a:lstStyle/>
          <a:p>
            <a:fld id="{79946D92-8203-4198-B5F0-F6059C3C934D}" type="datetime1">
              <a:rPr lang="zh-TW" altLang="en-US" smtClean="0"/>
              <a:t>2020/12/25</a:t>
            </a:fld>
            <a:endParaRPr lang="zh-TW" altLang="en-US"/>
          </a:p>
        </p:txBody>
      </p:sp>
      <p:sp>
        <p:nvSpPr>
          <p:cNvPr id="6" name="頁尾版面配置區 5">
            <a:extLst>
              <a:ext uri="{FF2B5EF4-FFF2-40B4-BE49-F238E27FC236}">
                <a16:creationId xmlns:a16="http://schemas.microsoft.com/office/drawing/2014/main" id="{6CADC605-DAFB-4D1F-8D0C-80B7BBD7B0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B4BCCF-F49C-488A-8EFA-388E06F67588}"/>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173797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8C7806-AFDA-4108-8006-E72DDF9B4BE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D132C7B-1758-4585-91BF-C30D3CB7B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7B54A99-C843-448F-B77D-5F87027FD26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D4AC37A-1F97-4F24-91FB-C4C211611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2E93259-D339-4025-B6B5-931AFF667FAC}"/>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0045FBB-843B-476C-9C0C-2806BACE641F}"/>
              </a:ext>
            </a:extLst>
          </p:cNvPr>
          <p:cNvSpPr>
            <a:spLocks noGrp="1"/>
          </p:cNvSpPr>
          <p:nvPr>
            <p:ph type="dt" sz="half" idx="10"/>
          </p:nvPr>
        </p:nvSpPr>
        <p:spPr/>
        <p:txBody>
          <a:bodyPr/>
          <a:lstStyle/>
          <a:p>
            <a:fld id="{17963B49-CA2C-4309-88C3-465FE732D252}" type="datetime1">
              <a:rPr lang="zh-TW" altLang="en-US" smtClean="0"/>
              <a:t>2020/12/25</a:t>
            </a:fld>
            <a:endParaRPr lang="zh-TW" altLang="en-US"/>
          </a:p>
        </p:txBody>
      </p:sp>
      <p:sp>
        <p:nvSpPr>
          <p:cNvPr id="8" name="頁尾版面配置區 7">
            <a:extLst>
              <a:ext uri="{FF2B5EF4-FFF2-40B4-BE49-F238E27FC236}">
                <a16:creationId xmlns:a16="http://schemas.microsoft.com/office/drawing/2014/main" id="{2EF70FCE-2B82-4436-9BF4-9A7E59196C5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24B0366-72C5-41DF-873B-C73BF62E824C}"/>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43744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278DA8-F17F-4BCB-9F66-49E54A9AA11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9E6C4AD-2000-4738-98F3-6F9AC768027D}"/>
              </a:ext>
            </a:extLst>
          </p:cNvPr>
          <p:cNvSpPr>
            <a:spLocks noGrp="1"/>
          </p:cNvSpPr>
          <p:nvPr>
            <p:ph type="dt" sz="half" idx="10"/>
          </p:nvPr>
        </p:nvSpPr>
        <p:spPr/>
        <p:txBody>
          <a:bodyPr/>
          <a:lstStyle/>
          <a:p>
            <a:fld id="{E7DABDDA-1142-4A10-A7DB-8D2A54A78CDC}" type="datetime1">
              <a:rPr lang="zh-TW" altLang="en-US" smtClean="0"/>
              <a:t>2020/12/25</a:t>
            </a:fld>
            <a:endParaRPr lang="zh-TW" altLang="en-US"/>
          </a:p>
        </p:txBody>
      </p:sp>
      <p:sp>
        <p:nvSpPr>
          <p:cNvPr id="4" name="頁尾版面配置區 3">
            <a:extLst>
              <a:ext uri="{FF2B5EF4-FFF2-40B4-BE49-F238E27FC236}">
                <a16:creationId xmlns:a16="http://schemas.microsoft.com/office/drawing/2014/main" id="{4BE41359-7186-4C2F-A101-0394C5CB5DE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E6375E5-07A3-485C-835D-B25F684A554B}"/>
              </a:ext>
            </a:extLst>
          </p:cNvPr>
          <p:cNvSpPr>
            <a:spLocks noGrp="1"/>
          </p:cNvSpPr>
          <p:nvPr>
            <p:ph type="sldNum" sz="quarter" idx="12"/>
          </p:nvPr>
        </p:nvSpPr>
        <p:spPr>
          <a:xfrm>
            <a:off x="-2247900" y="6356350"/>
            <a:ext cx="2743200" cy="365125"/>
          </a:xfrm>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334481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E544DBC-6BB8-4E8E-84C6-44FE67D43E55}"/>
              </a:ext>
            </a:extLst>
          </p:cNvPr>
          <p:cNvSpPr>
            <a:spLocks noGrp="1"/>
          </p:cNvSpPr>
          <p:nvPr>
            <p:ph type="dt" sz="half" idx="10"/>
          </p:nvPr>
        </p:nvSpPr>
        <p:spPr/>
        <p:txBody>
          <a:bodyPr/>
          <a:lstStyle/>
          <a:p>
            <a:fld id="{93BB7297-8AA8-4F4B-9BBF-E7856BD2FFB1}" type="datetime1">
              <a:rPr lang="zh-TW" altLang="en-US" smtClean="0"/>
              <a:t>2020/12/25</a:t>
            </a:fld>
            <a:endParaRPr lang="zh-TW" altLang="en-US"/>
          </a:p>
        </p:txBody>
      </p:sp>
      <p:sp>
        <p:nvSpPr>
          <p:cNvPr id="3" name="頁尾版面配置區 2">
            <a:extLst>
              <a:ext uri="{FF2B5EF4-FFF2-40B4-BE49-F238E27FC236}">
                <a16:creationId xmlns:a16="http://schemas.microsoft.com/office/drawing/2014/main" id="{1D954787-D468-47B0-B40D-6BF16F3DA85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082E2BB-2611-41A1-9C29-2EFE8DAB93C4}"/>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405482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046124-D828-4E2E-A9B7-D3CF4035CF1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8C7009E-9EBE-450A-83C2-B1C3F5B22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797B134-A59D-4B2E-B39F-353D394C0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BB8A7B2-AA69-4473-9E27-5699F85030A0}"/>
              </a:ext>
            </a:extLst>
          </p:cNvPr>
          <p:cNvSpPr>
            <a:spLocks noGrp="1"/>
          </p:cNvSpPr>
          <p:nvPr>
            <p:ph type="dt" sz="half" idx="10"/>
          </p:nvPr>
        </p:nvSpPr>
        <p:spPr/>
        <p:txBody>
          <a:bodyPr/>
          <a:lstStyle/>
          <a:p>
            <a:fld id="{418B4010-24FF-4C18-8E18-9BE85E4F83F7}" type="datetime1">
              <a:rPr lang="zh-TW" altLang="en-US" smtClean="0"/>
              <a:t>2020/12/25</a:t>
            </a:fld>
            <a:endParaRPr lang="zh-TW" altLang="en-US"/>
          </a:p>
        </p:txBody>
      </p:sp>
      <p:sp>
        <p:nvSpPr>
          <p:cNvPr id="6" name="頁尾版面配置區 5">
            <a:extLst>
              <a:ext uri="{FF2B5EF4-FFF2-40B4-BE49-F238E27FC236}">
                <a16:creationId xmlns:a16="http://schemas.microsoft.com/office/drawing/2014/main" id="{93184F30-F9C3-4293-9356-E3A0316057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B6BD178-EB97-43B9-A23E-A2498188D20D}"/>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10310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7E2AF0-FD55-456A-B972-38AF588691E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9C20481-D310-42E4-A4D8-0393C0931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C9B34F-2293-43C9-9C31-BC741F111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4CC8A1C-3774-497E-B53D-024B20034E57}"/>
              </a:ext>
            </a:extLst>
          </p:cNvPr>
          <p:cNvSpPr>
            <a:spLocks noGrp="1"/>
          </p:cNvSpPr>
          <p:nvPr>
            <p:ph type="dt" sz="half" idx="10"/>
          </p:nvPr>
        </p:nvSpPr>
        <p:spPr/>
        <p:txBody>
          <a:bodyPr/>
          <a:lstStyle/>
          <a:p>
            <a:fld id="{555EA4C0-39D9-48FD-AE29-6AC8D01C9DD7}" type="datetime1">
              <a:rPr lang="zh-TW" altLang="en-US" smtClean="0"/>
              <a:t>2020/12/25</a:t>
            </a:fld>
            <a:endParaRPr lang="zh-TW" altLang="en-US"/>
          </a:p>
        </p:txBody>
      </p:sp>
      <p:sp>
        <p:nvSpPr>
          <p:cNvPr id="6" name="頁尾版面配置區 5">
            <a:extLst>
              <a:ext uri="{FF2B5EF4-FFF2-40B4-BE49-F238E27FC236}">
                <a16:creationId xmlns:a16="http://schemas.microsoft.com/office/drawing/2014/main" id="{8DF359A2-FAD4-4914-96A0-0A5FA1DC39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1D881FA-C441-47E3-9B02-DFEC684B3CC2}"/>
              </a:ext>
            </a:extLst>
          </p:cNvPr>
          <p:cNvSpPr>
            <a:spLocks noGrp="1"/>
          </p:cNvSpPr>
          <p:nvPr>
            <p:ph type="sldNum" sz="quarter" idx="12"/>
          </p:nvPr>
        </p:nvSpPr>
        <p:spPr/>
        <p:txBody>
          <a:body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148903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9EA14CC-DBFB-454C-A93C-0437D8516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30241E-6BB6-4FEA-9573-28ECA4CA8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E6B20A0-A586-4053-8B57-C760524DB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BC91A-DCE1-4A14-A911-944FDDFB9C26}" type="datetime1">
              <a:rPr lang="zh-TW" altLang="en-US" smtClean="0"/>
              <a:t>2020/12/25</a:t>
            </a:fld>
            <a:endParaRPr lang="zh-TW" altLang="en-US"/>
          </a:p>
        </p:txBody>
      </p:sp>
      <p:sp>
        <p:nvSpPr>
          <p:cNvPr id="5" name="頁尾版面配置區 4">
            <a:extLst>
              <a:ext uri="{FF2B5EF4-FFF2-40B4-BE49-F238E27FC236}">
                <a16:creationId xmlns:a16="http://schemas.microsoft.com/office/drawing/2014/main" id="{0888B0AE-A102-4510-AA5F-6C3292818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2C90003-2F9F-4DC3-AAEE-60EC49F6E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2EB81-B1F3-43DE-B466-F6B2472AE75C}" type="slidenum">
              <a:rPr lang="zh-TW" altLang="en-US" smtClean="0"/>
              <a:t>‹#›</a:t>
            </a:fld>
            <a:endParaRPr lang="zh-TW" altLang="en-US"/>
          </a:p>
        </p:txBody>
      </p:sp>
    </p:spTree>
    <p:extLst>
      <p:ext uri="{BB962C8B-B14F-4D97-AF65-F5344CB8AC3E}">
        <p14:creationId xmlns:p14="http://schemas.microsoft.com/office/powerpoint/2010/main" val="389821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1.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3.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notesSlide" Target="../notesSlides/notesSlide21.xml"/><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as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Velocit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459F4E-798B-4B68-8D7C-6016739DDD20}"/>
              </a:ext>
            </a:extLst>
          </p:cNvPr>
          <p:cNvSpPr>
            <a:spLocks noGrp="1"/>
          </p:cNvSpPr>
          <p:nvPr>
            <p:ph type="ctrTitle"/>
          </p:nvPr>
        </p:nvSpPr>
        <p:spPr>
          <a:xfrm>
            <a:off x="933061" y="2394857"/>
            <a:ext cx="10338319" cy="1646463"/>
          </a:xfrm>
        </p:spPr>
        <p:txBody>
          <a:bodyPr>
            <a:normAutofit/>
          </a:bodyPr>
          <a:lstStyle/>
          <a:p>
            <a:pPr algn="ctr"/>
            <a:r>
              <a:rPr lang="zh-TW" altLang="en-US" b="1" dirty="0">
                <a:solidFill>
                  <a:srgbClr val="00B050"/>
                </a:solidFill>
                <a:latin typeface="Calibri" panose="020F0502020204030204" pitchFamily="34" charset="0"/>
              </a:rPr>
              <a:t>財務統計方法</a:t>
            </a:r>
            <a:r>
              <a:rPr lang="en-US" altLang="zh-TW" b="1" dirty="0">
                <a:solidFill>
                  <a:srgbClr val="00B050"/>
                </a:solidFill>
                <a:latin typeface="Calibri" panose="020F0502020204030204" pitchFamily="34" charset="0"/>
              </a:rPr>
              <a:t> Paper Presentation</a:t>
            </a:r>
            <a:br>
              <a:rPr lang="en-US" altLang="zh-TW" b="1" dirty="0">
                <a:solidFill>
                  <a:srgbClr val="0070C0"/>
                </a:solidFill>
                <a:latin typeface="Calibri" panose="020F0502020204030204" pitchFamily="34" charset="0"/>
              </a:rPr>
            </a:br>
            <a:r>
              <a:rPr lang="en-US" altLang="zh-TW" sz="5000" b="1" dirty="0">
                <a:solidFill>
                  <a:schemeClr val="accent1"/>
                </a:solidFill>
                <a:latin typeface="+mn-lt"/>
              </a:rPr>
              <a:t>Time Series Momentum</a:t>
            </a:r>
            <a:endParaRPr lang="zh-TW" altLang="en-US" sz="5000" b="1" dirty="0">
              <a:solidFill>
                <a:schemeClr val="accent1"/>
              </a:solidFill>
              <a:effectLst>
                <a:outerShdw blurRad="38100" dist="38100" dir="2700000" algn="tl">
                  <a:srgbClr val="000000">
                    <a:alpha val="43137"/>
                  </a:srgbClr>
                </a:outerShdw>
              </a:effectLst>
              <a:latin typeface="+mn-lt"/>
            </a:endParaRPr>
          </a:p>
        </p:txBody>
      </p:sp>
      <p:sp>
        <p:nvSpPr>
          <p:cNvPr id="3" name="副標題 2">
            <a:extLst>
              <a:ext uri="{FF2B5EF4-FFF2-40B4-BE49-F238E27FC236}">
                <a16:creationId xmlns:a16="http://schemas.microsoft.com/office/drawing/2014/main" id="{917773B7-1F16-4F74-ABD4-BECC379C27E4}"/>
              </a:ext>
            </a:extLst>
          </p:cNvPr>
          <p:cNvSpPr>
            <a:spLocks noGrp="1"/>
          </p:cNvSpPr>
          <p:nvPr>
            <p:ph type="subTitle" idx="1"/>
          </p:nvPr>
        </p:nvSpPr>
        <p:spPr>
          <a:xfrm>
            <a:off x="3540916" y="5529642"/>
            <a:ext cx="5110164" cy="1026366"/>
          </a:xfrm>
        </p:spPr>
        <p:txBody>
          <a:bodyPr>
            <a:normAutofit fontScale="92500"/>
          </a:bodyPr>
          <a:lstStyle/>
          <a:p>
            <a:pPr>
              <a:lnSpc>
                <a:spcPct val="100000"/>
              </a:lnSpc>
            </a:pPr>
            <a:r>
              <a:rPr lang="en-US" altLang="zh-TW" b="1" dirty="0">
                <a:latin typeface="微軟正黑體" panose="020B0604030504040204" pitchFamily="34" charset="-120"/>
                <a:ea typeface="微軟正黑體" panose="020B0604030504040204" pitchFamily="34" charset="-120"/>
              </a:rPr>
              <a:t>Reporter: </a:t>
            </a:r>
            <a:r>
              <a:rPr lang="zh-TW" altLang="en-US" b="1" dirty="0">
                <a:latin typeface="微軟正黑體" panose="020B0604030504040204" pitchFamily="34" charset="-120"/>
                <a:ea typeface="微軟正黑體" panose="020B0604030504040204" pitchFamily="34" charset="-120"/>
              </a:rPr>
              <a:t>資科工博 廖家鴻 </a:t>
            </a:r>
            <a:r>
              <a:rPr lang="en-US" altLang="zh-TW" b="1" dirty="0">
                <a:latin typeface="微軟正黑體" panose="020B0604030504040204" pitchFamily="34" charset="-120"/>
                <a:ea typeface="微軟正黑體" panose="020B0604030504040204" pitchFamily="34" charset="-120"/>
              </a:rPr>
              <a:t>0786009  </a:t>
            </a:r>
            <a:br>
              <a:rPr lang="en-US" altLang="zh-TW" b="1" dirty="0">
                <a:latin typeface="微軟正黑體" panose="020B0604030504040204" pitchFamily="34" charset="-120"/>
                <a:ea typeface="微軟正黑體" panose="020B0604030504040204" pitchFamily="34" charset="-120"/>
              </a:rPr>
            </a:br>
            <a:r>
              <a:rPr lang="en-US" altLang="zh-TW" b="1" dirty="0">
                <a:latin typeface="微軟正黑體" panose="020B0604030504040204" pitchFamily="34" charset="-120"/>
                <a:ea typeface="微軟正黑體" panose="020B0604030504040204" pitchFamily="34" charset="-120"/>
              </a:rPr>
              <a:t>2020/12/24</a:t>
            </a:r>
            <a:endParaRPr lang="zh-TW" altLang="en-US" b="1" dirty="0">
              <a:latin typeface="微軟正黑體" panose="020B0604030504040204" pitchFamily="34" charset="-120"/>
              <a:ea typeface="微軟正黑體" panose="020B0604030504040204" pitchFamily="34" charset="-120"/>
            </a:endParaRPr>
          </a:p>
        </p:txBody>
      </p:sp>
      <p:sp>
        <p:nvSpPr>
          <p:cNvPr id="6" name="投影片編號版面配置區 5">
            <a:extLst>
              <a:ext uri="{FF2B5EF4-FFF2-40B4-BE49-F238E27FC236}">
                <a16:creationId xmlns:a16="http://schemas.microsoft.com/office/drawing/2014/main" id="{1DA451AE-8293-4866-A683-20CAF14874D2}"/>
              </a:ext>
            </a:extLst>
          </p:cNvPr>
          <p:cNvSpPr>
            <a:spLocks noGrp="1"/>
          </p:cNvSpPr>
          <p:nvPr>
            <p:ph type="sldNum" sz="quarter" idx="12"/>
          </p:nvPr>
        </p:nvSpPr>
        <p:spPr/>
        <p:txBody>
          <a:bodyPr/>
          <a:lstStyle/>
          <a:p>
            <a:fld id="{1092EB81-B1F3-43DE-B466-F6B2472AE75C}" type="slidenum">
              <a:rPr lang="zh-TW" altLang="en-US" smtClean="0"/>
              <a:t>1</a:t>
            </a:fld>
            <a:endParaRPr lang="zh-TW" altLang="en-US"/>
          </a:p>
        </p:txBody>
      </p:sp>
      <p:pic>
        <p:nvPicPr>
          <p:cNvPr id="7" name="圖片 6">
            <a:extLst>
              <a:ext uri="{FF2B5EF4-FFF2-40B4-BE49-F238E27FC236}">
                <a16:creationId xmlns:a16="http://schemas.microsoft.com/office/drawing/2014/main" id="{A3BDB7CA-C00B-42D7-8025-9B744749D8EA}"/>
              </a:ext>
            </a:extLst>
          </p:cNvPr>
          <p:cNvPicPr>
            <a:picLocks noChangeAspect="1"/>
          </p:cNvPicPr>
          <p:nvPr/>
        </p:nvPicPr>
        <p:blipFill>
          <a:blip r:embed="rId3"/>
          <a:stretch>
            <a:fillRect/>
          </a:stretch>
        </p:blipFill>
        <p:spPr>
          <a:xfrm>
            <a:off x="2909886" y="4160883"/>
            <a:ext cx="6372225" cy="923925"/>
          </a:xfrm>
          <a:prstGeom prst="rect">
            <a:avLst/>
          </a:prstGeom>
          <a:ln w="38100">
            <a:solidFill>
              <a:srgbClr val="FFC000"/>
            </a:solidFill>
          </a:ln>
        </p:spPr>
      </p:pic>
      <p:pic>
        <p:nvPicPr>
          <p:cNvPr id="8" name="圖片 7">
            <a:extLst>
              <a:ext uri="{FF2B5EF4-FFF2-40B4-BE49-F238E27FC236}">
                <a16:creationId xmlns:a16="http://schemas.microsoft.com/office/drawing/2014/main" id="{B662EA5C-C295-43B1-99DA-E9BBB323B632}"/>
              </a:ext>
            </a:extLst>
          </p:cNvPr>
          <p:cNvPicPr>
            <a:picLocks noChangeAspect="1"/>
          </p:cNvPicPr>
          <p:nvPr/>
        </p:nvPicPr>
        <p:blipFill>
          <a:blip r:embed="rId4"/>
          <a:stretch>
            <a:fillRect/>
          </a:stretch>
        </p:blipFill>
        <p:spPr>
          <a:xfrm>
            <a:off x="1001553" y="171362"/>
            <a:ext cx="10188890" cy="2249226"/>
          </a:xfrm>
          <a:prstGeom prst="rect">
            <a:avLst/>
          </a:prstGeom>
        </p:spPr>
      </p:pic>
      <p:pic>
        <p:nvPicPr>
          <p:cNvPr id="9" name="圖片 8">
            <a:extLst>
              <a:ext uri="{FF2B5EF4-FFF2-40B4-BE49-F238E27FC236}">
                <a16:creationId xmlns:a16="http://schemas.microsoft.com/office/drawing/2014/main" id="{BB18EA18-E5DA-40F5-8C14-7B0ABA5B07F7}"/>
              </a:ext>
            </a:extLst>
          </p:cNvPr>
          <p:cNvPicPr>
            <a:picLocks noChangeAspect="1"/>
          </p:cNvPicPr>
          <p:nvPr/>
        </p:nvPicPr>
        <p:blipFill>
          <a:blip r:embed="rId5"/>
          <a:stretch>
            <a:fillRect/>
          </a:stretch>
        </p:blipFill>
        <p:spPr>
          <a:xfrm>
            <a:off x="56445" y="5507064"/>
            <a:ext cx="2446971" cy="1302571"/>
          </a:xfrm>
          <a:prstGeom prst="rect">
            <a:avLst/>
          </a:prstGeom>
        </p:spPr>
      </p:pic>
      <p:sp>
        <p:nvSpPr>
          <p:cNvPr id="10" name="副標題 2">
            <a:extLst>
              <a:ext uri="{FF2B5EF4-FFF2-40B4-BE49-F238E27FC236}">
                <a16:creationId xmlns:a16="http://schemas.microsoft.com/office/drawing/2014/main" id="{49E0590B-5DCD-4ED7-8F66-36484D871A10}"/>
              </a:ext>
            </a:extLst>
          </p:cNvPr>
          <p:cNvSpPr txBox="1">
            <a:spLocks/>
          </p:cNvSpPr>
          <p:nvPr/>
        </p:nvSpPr>
        <p:spPr>
          <a:xfrm>
            <a:off x="9282111" y="3429000"/>
            <a:ext cx="2088445" cy="31891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TW" sz="1600" b="1" dirty="0">
                <a:latin typeface="微軟正黑體" panose="020B0604030504040204" pitchFamily="34" charset="-120"/>
                <a:ea typeface="微軟正黑體" panose="020B0604030504040204" pitchFamily="34" charset="-120"/>
              </a:rPr>
              <a:t>(Citations: ~1120)</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9234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614A063-F75D-4148-BB48-D2495C79A632}"/>
              </a:ext>
            </a:extLst>
          </p:cNvPr>
          <p:cNvSpPr>
            <a:spLocks noGrp="1"/>
          </p:cNvSpPr>
          <p:nvPr>
            <p:ph type="sldNum" sz="quarter" idx="12"/>
          </p:nvPr>
        </p:nvSpPr>
        <p:spPr/>
        <p:txBody>
          <a:bodyPr/>
          <a:lstStyle/>
          <a:p>
            <a:fld id="{1092EB81-B1F3-43DE-B466-F6B2472AE75C}" type="slidenum">
              <a:rPr lang="zh-TW" altLang="en-US" smtClean="0"/>
              <a:t>10</a:t>
            </a:fld>
            <a:endParaRPr lang="zh-TW" altLang="en-US"/>
          </a:p>
        </p:txBody>
      </p:sp>
      <p:sp>
        <p:nvSpPr>
          <p:cNvPr id="5" name="標題 1">
            <a:extLst>
              <a:ext uri="{FF2B5EF4-FFF2-40B4-BE49-F238E27FC236}">
                <a16:creationId xmlns:a16="http://schemas.microsoft.com/office/drawing/2014/main" id="{B2739A87-0817-4066-84E4-067B4FE156C5}"/>
              </a:ext>
            </a:extLst>
          </p:cNvPr>
          <p:cNvSpPr>
            <a:spLocks noGrp="1"/>
          </p:cNvSpPr>
          <p:nvPr>
            <p:ph type="title"/>
          </p:nvPr>
        </p:nvSpPr>
        <p:spPr>
          <a:xfrm>
            <a:off x="838200" y="2862944"/>
            <a:ext cx="10515600" cy="970782"/>
          </a:xfrm>
        </p:spPr>
        <p:txBody>
          <a:bodyPr>
            <a:noAutofit/>
          </a:bodyPr>
          <a:lstStyle/>
          <a:p>
            <a:pPr algn="ctr"/>
            <a:r>
              <a:rPr lang="en-US" altLang="zh-TW" sz="5400" dirty="0"/>
              <a:t>3. Time series momentum: </a:t>
            </a:r>
            <a:r>
              <a:rPr lang="en-US" altLang="zh-TW" sz="3000" b="0" dirty="0">
                <a:solidFill>
                  <a:schemeClr val="accent4">
                    <a:lumMod val="75000"/>
                  </a:schemeClr>
                </a:solidFill>
                <a:effectLst/>
              </a:rPr>
              <a:t>Regression analysis </a:t>
            </a:r>
            <a:r>
              <a:rPr lang="en-US" altLang="zh-TW" sz="3000" b="0" dirty="0">
                <a:solidFill>
                  <a:schemeClr val="tx1"/>
                </a:solidFill>
                <a:effectLst/>
              </a:rPr>
              <a:t>and </a:t>
            </a:r>
            <a:r>
              <a:rPr lang="en-US" altLang="zh-TW" sz="3000" b="0" dirty="0">
                <a:solidFill>
                  <a:srgbClr val="00B050"/>
                </a:solidFill>
                <a:effectLst/>
              </a:rPr>
              <a:t>Trading strategy</a:t>
            </a:r>
            <a:br>
              <a:rPr lang="en-US" altLang="zh-TW" sz="3000" b="0" dirty="0">
                <a:solidFill>
                  <a:schemeClr val="tx1"/>
                </a:solidFill>
                <a:effectLst/>
              </a:rPr>
            </a:br>
            <a:r>
              <a:rPr lang="en-US" altLang="zh-TW" sz="3000" b="0" dirty="0">
                <a:solidFill>
                  <a:schemeClr val="tx1"/>
                </a:solidFill>
                <a:effectLst/>
              </a:rPr>
              <a:t>(</a:t>
            </a:r>
            <a:r>
              <a:rPr lang="en-US" altLang="zh-TW" sz="3000" b="0" dirty="0">
                <a:solidFill>
                  <a:schemeClr val="accent4">
                    <a:lumMod val="75000"/>
                  </a:schemeClr>
                </a:solidFill>
                <a:effectLst/>
              </a:rPr>
              <a:t>Predictability</a:t>
            </a:r>
            <a:r>
              <a:rPr lang="en-US" altLang="zh-TW" sz="3000" b="0" dirty="0">
                <a:solidFill>
                  <a:schemeClr val="tx1"/>
                </a:solidFill>
                <a:effectLst/>
              </a:rPr>
              <a:t> and </a:t>
            </a:r>
            <a:r>
              <a:rPr lang="en-US" altLang="zh-TW" sz="3000" b="0" dirty="0">
                <a:solidFill>
                  <a:srgbClr val="00B050"/>
                </a:solidFill>
                <a:effectLst/>
              </a:rPr>
              <a:t>Profitability</a:t>
            </a:r>
            <a:r>
              <a:rPr lang="en-US" altLang="zh-TW" sz="3000" b="0" dirty="0">
                <a:solidFill>
                  <a:schemeClr val="tx1"/>
                </a:solidFill>
                <a:effectLst/>
              </a:rPr>
              <a:t>)</a:t>
            </a:r>
            <a:endParaRPr lang="zh-TW" altLang="en-US" sz="3000" b="0" dirty="0">
              <a:solidFill>
                <a:schemeClr val="tx1"/>
              </a:solidFill>
              <a:effectLst/>
            </a:endParaRPr>
          </a:p>
        </p:txBody>
      </p:sp>
    </p:spTree>
    <p:extLst>
      <p:ext uri="{BB962C8B-B14F-4D97-AF65-F5344CB8AC3E}">
        <p14:creationId xmlns:p14="http://schemas.microsoft.com/office/powerpoint/2010/main" val="270102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BE1B3872-A177-403C-9C91-E5FD21BE0526}"/>
              </a:ext>
            </a:extLst>
          </p:cNvPr>
          <p:cNvGrpSpPr/>
          <p:nvPr/>
        </p:nvGrpSpPr>
        <p:grpSpPr>
          <a:xfrm>
            <a:off x="205863" y="1657926"/>
            <a:ext cx="5462942" cy="514995"/>
            <a:chOff x="205863" y="1657926"/>
            <a:chExt cx="5462942" cy="514995"/>
          </a:xfrm>
        </p:grpSpPr>
        <p:grpSp>
          <p:nvGrpSpPr>
            <p:cNvPr id="5" name="群組 4">
              <a:extLst>
                <a:ext uri="{FF2B5EF4-FFF2-40B4-BE49-F238E27FC236}">
                  <a16:creationId xmlns:a16="http://schemas.microsoft.com/office/drawing/2014/main" id="{975449F9-F05E-4155-A83C-DE14709546F1}"/>
                </a:ext>
              </a:extLst>
            </p:cNvPr>
            <p:cNvGrpSpPr/>
            <p:nvPr/>
          </p:nvGrpSpPr>
          <p:grpSpPr>
            <a:xfrm>
              <a:off x="1899641" y="1657926"/>
              <a:ext cx="3769164" cy="426797"/>
              <a:chOff x="1522413" y="1192477"/>
              <a:chExt cx="3909694" cy="409575"/>
            </a:xfrm>
          </p:grpSpPr>
          <p:pic>
            <p:nvPicPr>
              <p:cNvPr id="7" name="圖片 6">
                <a:extLst>
                  <a:ext uri="{FF2B5EF4-FFF2-40B4-BE49-F238E27FC236}">
                    <a16:creationId xmlns:a16="http://schemas.microsoft.com/office/drawing/2014/main" id="{47E3104D-E0D7-4EA8-A98F-6CDC03D95581}"/>
                  </a:ext>
                </a:extLst>
              </p:cNvPr>
              <p:cNvPicPr>
                <a:picLocks noChangeAspect="1"/>
              </p:cNvPicPr>
              <p:nvPr/>
            </p:nvPicPr>
            <p:blipFill rotWithShape="1">
              <a:blip r:embed="rId3"/>
              <a:srcRect r="47760"/>
              <a:stretch/>
            </p:blipFill>
            <p:spPr>
              <a:xfrm>
                <a:off x="1522413" y="1192477"/>
                <a:ext cx="3318827" cy="409575"/>
              </a:xfrm>
              <a:prstGeom prst="rect">
                <a:avLst/>
              </a:prstGeom>
            </p:spPr>
          </p:pic>
          <p:pic>
            <p:nvPicPr>
              <p:cNvPr id="9" name="圖片 8">
                <a:extLst>
                  <a:ext uri="{FF2B5EF4-FFF2-40B4-BE49-F238E27FC236}">
                    <a16:creationId xmlns:a16="http://schemas.microsoft.com/office/drawing/2014/main" id="{8FA281E0-4204-4463-A975-7215A07315E7}"/>
                  </a:ext>
                </a:extLst>
              </p:cNvPr>
              <p:cNvPicPr>
                <a:picLocks noChangeAspect="1"/>
              </p:cNvPicPr>
              <p:nvPr/>
            </p:nvPicPr>
            <p:blipFill rotWithShape="1">
              <a:blip r:embed="rId3"/>
              <a:srcRect l="92379"/>
              <a:stretch/>
            </p:blipFill>
            <p:spPr>
              <a:xfrm>
                <a:off x="4947920" y="1192477"/>
                <a:ext cx="484187" cy="409575"/>
              </a:xfrm>
              <a:prstGeom prst="rect">
                <a:avLst/>
              </a:prstGeom>
            </p:spPr>
          </p:pic>
        </p:grpSp>
        <p:sp>
          <p:nvSpPr>
            <p:cNvPr id="24" name="內容版面配置區 2">
              <a:extLst>
                <a:ext uri="{FF2B5EF4-FFF2-40B4-BE49-F238E27FC236}">
                  <a16:creationId xmlns:a16="http://schemas.microsoft.com/office/drawing/2014/main" id="{0336CABA-AAE3-45CB-92D2-389D19BD2E6D}"/>
                </a:ext>
              </a:extLst>
            </p:cNvPr>
            <p:cNvSpPr txBox="1">
              <a:spLocks/>
            </p:cNvSpPr>
            <p:nvPr/>
          </p:nvSpPr>
          <p:spPr>
            <a:xfrm>
              <a:off x="205863" y="1718043"/>
              <a:ext cx="2612850" cy="454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1800" dirty="0"/>
                <a:t>Regression:</a:t>
              </a:r>
              <a:endParaRPr lang="zh-TW" altLang="en-US" sz="1800" dirty="0"/>
            </a:p>
          </p:txBody>
        </p:sp>
      </p:grpSp>
      <p:pic>
        <p:nvPicPr>
          <p:cNvPr id="15" name="圖片 14">
            <a:extLst>
              <a:ext uri="{FF2B5EF4-FFF2-40B4-BE49-F238E27FC236}">
                <a16:creationId xmlns:a16="http://schemas.microsoft.com/office/drawing/2014/main" id="{B457EBC0-4A24-4242-8C11-25448ECF5489}"/>
              </a:ext>
            </a:extLst>
          </p:cNvPr>
          <p:cNvPicPr>
            <a:picLocks noChangeAspect="1"/>
          </p:cNvPicPr>
          <p:nvPr/>
        </p:nvPicPr>
        <p:blipFill rotWithShape="1">
          <a:blip r:embed="rId4"/>
          <a:srcRect l="50159"/>
          <a:stretch/>
        </p:blipFill>
        <p:spPr>
          <a:xfrm>
            <a:off x="6234346" y="2219317"/>
            <a:ext cx="5773931" cy="3545850"/>
          </a:xfrm>
          <a:prstGeom prst="rect">
            <a:avLst/>
          </a:prstGeom>
        </p:spPr>
      </p:pic>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276447" y="196408"/>
            <a:ext cx="11876567" cy="716329"/>
          </a:xfrm>
        </p:spPr>
        <p:txBody>
          <a:bodyPr>
            <a:noAutofit/>
          </a:bodyPr>
          <a:lstStyle/>
          <a:p>
            <a:r>
              <a:rPr lang="en-US" altLang="zh-TW" sz="3000" dirty="0"/>
              <a:t>3-1. Regression analysis: </a:t>
            </a:r>
            <a:r>
              <a:rPr lang="en-US" altLang="zh-TW" sz="2600" dirty="0">
                <a:effectLst/>
              </a:rPr>
              <a:t>examine the </a:t>
            </a:r>
            <a:r>
              <a:rPr lang="en-US" altLang="zh-TW" sz="2600" dirty="0">
                <a:solidFill>
                  <a:schemeClr val="accent4">
                    <a:lumMod val="75000"/>
                  </a:schemeClr>
                </a:solidFill>
                <a:effectLst/>
              </a:rPr>
              <a:t>predictability</a:t>
            </a:r>
            <a:r>
              <a:rPr lang="en-US" altLang="zh-TW" sz="2600" dirty="0">
                <a:effectLst/>
              </a:rPr>
              <a:t> of futures returns</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6526152" y="5810449"/>
            <a:ext cx="5424843" cy="928122"/>
          </a:xfrm>
        </p:spPr>
        <p:txBody>
          <a:bodyPr>
            <a:noAutofit/>
          </a:bodyPr>
          <a:lstStyle/>
          <a:p>
            <a:pPr marL="0" indent="0">
              <a:buNone/>
            </a:pPr>
            <a:r>
              <a:rPr lang="en-US" altLang="zh-TW" sz="2000" dirty="0"/>
              <a:t>Panel B does the similar </a:t>
            </a:r>
            <a:r>
              <a:rPr lang="en-US" altLang="zh-TW" sz="2000" dirty="0">
                <a:solidFill>
                  <a:srgbClr val="00B050"/>
                </a:solidFill>
              </a:rPr>
              <a:t>pooled regression </a:t>
            </a:r>
            <a:r>
              <a:rPr lang="en-US" altLang="zh-TW" sz="2000" dirty="0"/>
              <a:t>as Panel A, but change to only focus on the </a:t>
            </a:r>
            <a:r>
              <a:rPr lang="en-US" altLang="zh-TW" sz="2000" dirty="0">
                <a:solidFill>
                  <a:srgbClr val="FF0000"/>
                </a:solidFill>
              </a:rPr>
              <a:t>sign</a:t>
            </a:r>
            <a:r>
              <a:rPr lang="en-US" altLang="zh-TW" sz="2000" dirty="0"/>
              <a:t> of the past excess return.</a:t>
            </a:r>
            <a:endParaRPr lang="zh-TW" altLang="en-US" sz="2000" dirty="0"/>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11</a:t>
            </a:fld>
            <a:endParaRPr lang="zh-TW" altLang="en-US"/>
          </a:p>
        </p:txBody>
      </p:sp>
      <p:pic>
        <p:nvPicPr>
          <p:cNvPr id="6" name="圖片 5">
            <a:extLst>
              <a:ext uri="{FF2B5EF4-FFF2-40B4-BE49-F238E27FC236}">
                <a16:creationId xmlns:a16="http://schemas.microsoft.com/office/drawing/2014/main" id="{483767B4-92E3-455B-ABD6-74FB83B17744}"/>
              </a:ext>
            </a:extLst>
          </p:cNvPr>
          <p:cNvPicPr>
            <a:picLocks noChangeAspect="1"/>
          </p:cNvPicPr>
          <p:nvPr/>
        </p:nvPicPr>
        <p:blipFill rotWithShape="1">
          <a:blip r:embed="rId4"/>
          <a:srcRect r="50448"/>
          <a:stretch/>
        </p:blipFill>
        <p:spPr>
          <a:xfrm>
            <a:off x="343022" y="2219317"/>
            <a:ext cx="5740424" cy="3545850"/>
          </a:xfrm>
          <a:prstGeom prst="rect">
            <a:avLst/>
          </a:prstGeom>
        </p:spPr>
      </p:pic>
      <p:grpSp>
        <p:nvGrpSpPr>
          <p:cNvPr id="11" name="群組 10">
            <a:extLst>
              <a:ext uri="{FF2B5EF4-FFF2-40B4-BE49-F238E27FC236}">
                <a16:creationId xmlns:a16="http://schemas.microsoft.com/office/drawing/2014/main" id="{A8DC19E9-6B7A-4848-9652-8F96D8263EB7}"/>
              </a:ext>
            </a:extLst>
          </p:cNvPr>
          <p:cNvGrpSpPr/>
          <p:nvPr/>
        </p:nvGrpSpPr>
        <p:grpSpPr>
          <a:xfrm>
            <a:off x="6486265" y="1448150"/>
            <a:ext cx="3609974" cy="371476"/>
            <a:chOff x="2137093" y="1944089"/>
            <a:chExt cx="3609974" cy="371476"/>
          </a:xfrm>
        </p:grpSpPr>
        <p:pic>
          <p:nvPicPr>
            <p:cNvPr id="8" name="圖片 7">
              <a:extLst>
                <a:ext uri="{FF2B5EF4-FFF2-40B4-BE49-F238E27FC236}">
                  <a16:creationId xmlns:a16="http://schemas.microsoft.com/office/drawing/2014/main" id="{730C9DE7-5683-4CA2-887A-0613254F11B3}"/>
                </a:ext>
              </a:extLst>
            </p:cNvPr>
            <p:cNvPicPr>
              <a:picLocks noChangeAspect="1"/>
            </p:cNvPicPr>
            <p:nvPr/>
          </p:nvPicPr>
          <p:blipFill rotWithShape="1">
            <a:blip r:embed="rId5"/>
            <a:srcRect r="50785"/>
            <a:stretch/>
          </p:blipFill>
          <p:spPr>
            <a:xfrm>
              <a:off x="2137093" y="1944090"/>
              <a:ext cx="3108008" cy="371475"/>
            </a:xfrm>
            <a:prstGeom prst="rect">
              <a:avLst/>
            </a:prstGeom>
          </p:spPr>
        </p:pic>
        <p:pic>
          <p:nvPicPr>
            <p:cNvPr id="10" name="圖片 9">
              <a:extLst>
                <a:ext uri="{FF2B5EF4-FFF2-40B4-BE49-F238E27FC236}">
                  <a16:creationId xmlns:a16="http://schemas.microsoft.com/office/drawing/2014/main" id="{68F2E221-765C-4943-B32E-DA41630799D2}"/>
                </a:ext>
              </a:extLst>
            </p:cNvPr>
            <p:cNvPicPr>
              <a:picLocks noChangeAspect="1"/>
            </p:cNvPicPr>
            <p:nvPr/>
          </p:nvPicPr>
          <p:blipFill rotWithShape="1">
            <a:blip r:embed="rId5"/>
            <a:srcRect l="93861"/>
            <a:stretch/>
          </p:blipFill>
          <p:spPr>
            <a:xfrm>
              <a:off x="5359400" y="1944089"/>
              <a:ext cx="387667" cy="371475"/>
            </a:xfrm>
            <a:prstGeom prst="rect">
              <a:avLst/>
            </a:prstGeom>
          </p:spPr>
        </p:pic>
      </p:grpSp>
      <p:sp>
        <p:nvSpPr>
          <p:cNvPr id="12" name="內容版面配置區 2">
            <a:extLst>
              <a:ext uri="{FF2B5EF4-FFF2-40B4-BE49-F238E27FC236}">
                <a16:creationId xmlns:a16="http://schemas.microsoft.com/office/drawing/2014/main" id="{3B167542-8D5E-4ACF-ADBE-C77479220007}"/>
              </a:ext>
            </a:extLst>
          </p:cNvPr>
          <p:cNvSpPr txBox="1">
            <a:spLocks/>
          </p:cNvSpPr>
          <p:nvPr/>
        </p:nvSpPr>
        <p:spPr>
          <a:xfrm>
            <a:off x="681790" y="5934849"/>
            <a:ext cx="5424843" cy="752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000" dirty="0"/>
              <a:t>Panel A of Fig. 1 plots the </a:t>
            </a:r>
            <a:r>
              <a:rPr lang="en-US" altLang="zh-TW" sz="2000" dirty="0">
                <a:solidFill>
                  <a:srgbClr val="00B050"/>
                </a:solidFill>
              </a:rPr>
              <a:t>t-statistics</a:t>
            </a:r>
            <a:r>
              <a:rPr lang="en-US" altLang="zh-TW" sz="2000" dirty="0"/>
              <a:t> from the </a:t>
            </a:r>
            <a:r>
              <a:rPr lang="en-US" altLang="zh-TW" sz="2000" dirty="0">
                <a:solidFill>
                  <a:srgbClr val="00B050"/>
                </a:solidFill>
              </a:rPr>
              <a:t>pooled regressions </a:t>
            </a:r>
            <a:r>
              <a:rPr lang="en-US" altLang="zh-TW" sz="2000" dirty="0"/>
              <a:t>by month lag h.</a:t>
            </a:r>
            <a:endParaRPr lang="zh-TW" altLang="en-US" sz="2000" dirty="0"/>
          </a:p>
        </p:txBody>
      </p:sp>
      <p:sp>
        <p:nvSpPr>
          <p:cNvPr id="13" name="橢圓 12">
            <a:extLst>
              <a:ext uri="{FF2B5EF4-FFF2-40B4-BE49-F238E27FC236}">
                <a16:creationId xmlns:a16="http://schemas.microsoft.com/office/drawing/2014/main" id="{327DFD9A-0B0B-4AFD-BF57-E8DE0314292F}"/>
              </a:ext>
            </a:extLst>
          </p:cNvPr>
          <p:cNvSpPr/>
          <p:nvPr/>
        </p:nvSpPr>
        <p:spPr>
          <a:xfrm>
            <a:off x="8159236" y="1448151"/>
            <a:ext cx="1078004" cy="416756"/>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a:extLst>
              <a:ext uri="{FF2B5EF4-FFF2-40B4-BE49-F238E27FC236}">
                <a16:creationId xmlns:a16="http://schemas.microsoft.com/office/drawing/2014/main" id="{2189E5F6-C8A5-4AD2-B6DA-A7AEB85B0BD9}"/>
              </a:ext>
            </a:extLst>
          </p:cNvPr>
          <p:cNvGrpSpPr/>
          <p:nvPr/>
        </p:nvGrpSpPr>
        <p:grpSpPr>
          <a:xfrm>
            <a:off x="10194588" y="866282"/>
            <a:ext cx="1813690" cy="1448130"/>
            <a:chOff x="10417096" y="912295"/>
            <a:chExt cx="1647145" cy="1774970"/>
          </a:xfrm>
        </p:grpSpPr>
        <p:pic>
          <p:nvPicPr>
            <p:cNvPr id="1026" name="Picture 2" descr="Sign function - YouTube">
              <a:extLst>
                <a:ext uri="{FF2B5EF4-FFF2-40B4-BE49-F238E27FC236}">
                  <a16:creationId xmlns:a16="http://schemas.microsoft.com/office/drawing/2014/main" id="{5E1CA0AD-8EF9-4139-80A3-6D04CEB90A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867" t="-1" r="15394" b="74966"/>
            <a:stretch/>
          </p:blipFill>
          <p:spPr bwMode="auto">
            <a:xfrm>
              <a:off x="10417096" y="912295"/>
              <a:ext cx="1647145" cy="3475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ign function - YouTube">
              <a:extLst>
                <a:ext uri="{FF2B5EF4-FFF2-40B4-BE49-F238E27FC236}">
                  <a16:creationId xmlns:a16="http://schemas.microsoft.com/office/drawing/2014/main" id="{DE0BFDF1-9508-47DA-BCBE-85494782F8A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062" t="24009" r="27259" b="6472"/>
            <a:stretch/>
          </p:blipFill>
          <p:spPr bwMode="auto">
            <a:xfrm>
              <a:off x="10417096" y="1248338"/>
              <a:ext cx="1607264" cy="143892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橢圓 17">
            <a:extLst>
              <a:ext uri="{FF2B5EF4-FFF2-40B4-BE49-F238E27FC236}">
                <a16:creationId xmlns:a16="http://schemas.microsoft.com/office/drawing/2014/main" id="{E4F96A55-29EF-47D1-A2D7-62EE59252D03}"/>
              </a:ext>
            </a:extLst>
          </p:cNvPr>
          <p:cNvSpPr/>
          <p:nvPr/>
        </p:nvSpPr>
        <p:spPr>
          <a:xfrm>
            <a:off x="1855729" y="1662657"/>
            <a:ext cx="334315" cy="434280"/>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EEE2C8E3-CEC6-4D2B-940A-21752965B25A}"/>
              </a:ext>
            </a:extLst>
          </p:cNvPr>
          <p:cNvSpPr/>
          <p:nvPr/>
        </p:nvSpPr>
        <p:spPr>
          <a:xfrm>
            <a:off x="3477121" y="1674393"/>
            <a:ext cx="466783" cy="457552"/>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群組 16">
            <a:extLst>
              <a:ext uri="{FF2B5EF4-FFF2-40B4-BE49-F238E27FC236}">
                <a16:creationId xmlns:a16="http://schemas.microsoft.com/office/drawing/2014/main" id="{47A583FC-6C81-4110-993E-7D549EB6E505}"/>
              </a:ext>
            </a:extLst>
          </p:cNvPr>
          <p:cNvGrpSpPr/>
          <p:nvPr/>
        </p:nvGrpSpPr>
        <p:grpSpPr>
          <a:xfrm>
            <a:off x="2318844" y="952353"/>
            <a:ext cx="3363152" cy="575347"/>
            <a:chOff x="1258387" y="925654"/>
            <a:chExt cx="3519037" cy="609652"/>
          </a:xfrm>
        </p:grpSpPr>
        <p:pic>
          <p:nvPicPr>
            <p:cNvPr id="20" name="圖片 19">
              <a:extLst>
                <a:ext uri="{FF2B5EF4-FFF2-40B4-BE49-F238E27FC236}">
                  <a16:creationId xmlns:a16="http://schemas.microsoft.com/office/drawing/2014/main" id="{3ECC1B1D-F13B-4A95-94D5-448E6DF591F8}"/>
                </a:ext>
              </a:extLst>
            </p:cNvPr>
            <p:cNvPicPr>
              <a:picLocks noChangeAspect="1"/>
            </p:cNvPicPr>
            <p:nvPr/>
          </p:nvPicPr>
          <p:blipFill rotWithShape="1">
            <a:blip r:embed="rId7"/>
            <a:srcRect r="45775"/>
            <a:stretch/>
          </p:blipFill>
          <p:spPr>
            <a:xfrm>
              <a:off x="1258387" y="925654"/>
              <a:ext cx="3048738" cy="609652"/>
            </a:xfrm>
            <a:prstGeom prst="rect">
              <a:avLst/>
            </a:prstGeom>
          </p:spPr>
        </p:pic>
        <p:pic>
          <p:nvPicPr>
            <p:cNvPr id="21" name="圖片 20">
              <a:extLst>
                <a:ext uri="{FF2B5EF4-FFF2-40B4-BE49-F238E27FC236}">
                  <a16:creationId xmlns:a16="http://schemas.microsoft.com/office/drawing/2014/main" id="{390A223C-19C8-4729-A906-540001F8A248}"/>
                </a:ext>
              </a:extLst>
            </p:cNvPr>
            <p:cNvPicPr>
              <a:picLocks noChangeAspect="1"/>
            </p:cNvPicPr>
            <p:nvPr/>
          </p:nvPicPr>
          <p:blipFill rotWithShape="1">
            <a:blip r:embed="rId7"/>
            <a:srcRect l="94391"/>
            <a:stretch/>
          </p:blipFill>
          <p:spPr>
            <a:xfrm>
              <a:off x="4462083" y="925654"/>
              <a:ext cx="315341" cy="609652"/>
            </a:xfrm>
            <a:prstGeom prst="rect">
              <a:avLst/>
            </a:prstGeom>
          </p:spPr>
        </p:pic>
      </p:grpSp>
      <p:sp>
        <p:nvSpPr>
          <p:cNvPr id="23" name="內容版面配置區 2">
            <a:extLst>
              <a:ext uri="{FF2B5EF4-FFF2-40B4-BE49-F238E27FC236}">
                <a16:creationId xmlns:a16="http://schemas.microsoft.com/office/drawing/2014/main" id="{84D54E4C-CB0B-49CF-A825-237ED18A89BA}"/>
              </a:ext>
            </a:extLst>
          </p:cNvPr>
          <p:cNvSpPr txBox="1">
            <a:spLocks/>
          </p:cNvSpPr>
          <p:nvPr/>
        </p:nvSpPr>
        <p:spPr>
          <a:xfrm>
            <a:off x="180784" y="1033206"/>
            <a:ext cx="2612850" cy="454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1800" dirty="0"/>
              <a:t>Ex ante volatility:</a:t>
            </a:r>
            <a:endParaRPr lang="zh-TW" altLang="en-US" sz="1800" dirty="0"/>
          </a:p>
        </p:txBody>
      </p:sp>
      <p:sp>
        <p:nvSpPr>
          <p:cNvPr id="25" name="矩形 24">
            <a:extLst>
              <a:ext uri="{FF2B5EF4-FFF2-40B4-BE49-F238E27FC236}">
                <a16:creationId xmlns:a16="http://schemas.microsoft.com/office/drawing/2014/main" id="{A6D5BED4-7A7C-4DF7-9A2D-8AA64CAFB3EE}"/>
              </a:ext>
            </a:extLst>
          </p:cNvPr>
          <p:cNvSpPr/>
          <p:nvPr/>
        </p:nvSpPr>
        <p:spPr>
          <a:xfrm>
            <a:off x="995423" y="2705216"/>
            <a:ext cx="904218" cy="27001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B47933BF-D037-41CB-B909-5490B35BD5DC}"/>
              </a:ext>
            </a:extLst>
          </p:cNvPr>
          <p:cNvSpPr/>
          <p:nvPr/>
        </p:nvSpPr>
        <p:spPr>
          <a:xfrm>
            <a:off x="6827402" y="2725535"/>
            <a:ext cx="1016118" cy="270016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772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animBg="1"/>
      <p:bldP spid="18" grpId="0" animBg="1"/>
      <p:bldP spid="19"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342900" y="139992"/>
            <a:ext cx="11761470" cy="716329"/>
          </a:xfrm>
        </p:spPr>
        <p:txBody>
          <a:bodyPr>
            <a:noAutofit/>
          </a:bodyPr>
          <a:lstStyle/>
          <a:p>
            <a:r>
              <a:rPr lang="en-US" altLang="zh-TW" sz="3200" dirty="0"/>
              <a:t>3-1. Regression analysis: </a:t>
            </a:r>
            <a:r>
              <a:rPr lang="en-US" altLang="zh-TW" sz="2600" dirty="0">
                <a:effectLst/>
              </a:rPr>
              <a:t>Predicting price continuation and reversal</a:t>
            </a: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12</a:t>
            </a:fld>
            <a:endParaRPr lang="zh-TW" altLang="en-US"/>
          </a:p>
        </p:txBody>
      </p:sp>
      <p:pic>
        <p:nvPicPr>
          <p:cNvPr id="5" name="圖片 4">
            <a:extLst>
              <a:ext uri="{FF2B5EF4-FFF2-40B4-BE49-F238E27FC236}">
                <a16:creationId xmlns:a16="http://schemas.microsoft.com/office/drawing/2014/main" id="{BA517DAD-6DC9-498E-B1EF-131397C496DB}"/>
              </a:ext>
            </a:extLst>
          </p:cNvPr>
          <p:cNvPicPr>
            <a:picLocks noChangeAspect="1"/>
          </p:cNvPicPr>
          <p:nvPr/>
        </p:nvPicPr>
        <p:blipFill>
          <a:blip r:embed="rId3"/>
          <a:stretch>
            <a:fillRect/>
          </a:stretch>
        </p:blipFill>
        <p:spPr>
          <a:xfrm>
            <a:off x="949889" y="856321"/>
            <a:ext cx="10126495" cy="5517125"/>
          </a:xfrm>
          <a:prstGeom prst="rect">
            <a:avLst/>
          </a:prstGeom>
        </p:spPr>
      </p:pic>
      <p:sp>
        <p:nvSpPr>
          <p:cNvPr id="8" name="矩形 7">
            <a:extLst>
              <a:ext uri="{FF2B5EF4-FFF2-40B4-BE49-F238E27FC236}">
                <a16:creationId xmlns:a16="http://schemas.microsoft.com/office/drawing/2014/main" id="{9ECF033A-1898-4D42-B75C-C3F7645BAC09}"/>
              </a:ext>
            </a:extLst>
          </p:cNvPr>
          <p:cNvSpPr/>
          <p:nvPr/>
        </p:nvSpPr>
        <p:spPr>
          <a:xfrm>
            <a:off x="1015290" y="6373446"/>
            <a:ext cx="10161420" cy="430887"/>
          </a:xfrm>
          <a:prstGeom prst="rect">
            <a:avLst/>
          </a:prstGeom>
        </p:spPr>
        <p:txBody>
          <a:bodyPr wrap="square">
            <a:spAutoFit/>
          </a:bodyPr>
          <a:lstStyle/>
          <a:p>
            <a:r>
              <a:rPr lang="en-US" altLang="zh-TW" sz="2200" dirty="0"/>
              <a:t>consistent with sentiment theories of </a:t>
            </a:r>
            <a:r>
              <a:rPr lang="en-US" altLang="zh-TW" sz="2200" dirty="0">
                <a:solidFill>
                  <a:srgbClr val="C00000"/>
                </a:solidFill>
              </a:rPr>
              <a:t>initial under-reaction </a:t>
            </a:r>
            <a:r>
              <a:rPr lang="en-US" altLang="zh-TW" sz="2200" dirty="0"/>
              <a:t>and </a:t>
            </a:r>
            <a:r>
              <a:rPr lang="en-US" altLang="zh-TW" sz="2200" dirty="0">
                <a:solidFill>
                  <a:srgbClr val="C00000"/>
                </a:solidFill>
              </a:rPr>
              <a:t>delayed over-reaction</a:t>
            </a:r>
            <a:r>
              <a:rPr lang="en-US" altLang="zh-TW" sz="2200" dirty="0"/>
              <a:t>.</a:t>
            </a:r>
            <a:endParaRPr lang="zh-TW" altLang="en-US" sz="2200" dirty="0"/>
          </a:p>
        </p:txBody>
      </p:sp>
      <p:sp>
        <p:nvSpPr>
          <p:cNvPr id="9" name="矩形 8">
            <a:extLst>
              <a:ext uri="{FF2B5EF4-FFF2-40B4-BE49-F238E27FC236}">
                <a16:creationId xmlns:a16="http://schemas.microsoft.com/office/drawing/2014/main" id="{E0C08990-7314-4B5E-9EAF-C7D38B8B8B5F}"/>
              </a:ext>
            </a:extLst>
          </p:cNvPr>
          <p:cNvSpPr/>
          <p:nvPr/>
        </p:nvSpPr>
        <p:spPr>
          <a:xfrm>
            <a:off x="1523743" y="1120257"/>
            <a:ext cx="904218" cy="230874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7D8025B-B5DA-46B7-A050-C411FD10E570}"/>
              </a:ext>
            </a:extLst>
          </p:cNvPr>
          <p:cNvSpPr/>
          <p:nvPr/>
        </p:nvSpPr>
        <p:spPr>
          <a:xfrm>
            <a:off x="6563103" y="1140577"/>
            <a:ext cx="904218" cy="228842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849DD6E8-7A78-43D0-8603-A12071BA4A60}"/>
              </a:ext>
            </a:extLst>
          </p:cNvPr>
          <p:cNvSpPr/>
          <p:nvPr/>
        </p:nvSpPr>
        <p:spPr>
          <a:xfrm>
            <a:off x="6563103" y="3893938"/>
            <a:ext cx="904218" cy="221222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D0985D7-D5F8-4CF4-BE30-4B9265E45439}"/>
              </a:ext>
            </a:extLst>
          </p:cNvPr>
          <p:cNvSpPr/>
          <p:nvPr/>
        </p:nvSpPr>
        <p:spPr>
          <a:xfrm>
            <a:off x="1523743" y="3893937"/>
            <a:ext cx="904218" cy="221222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3799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13</a:t>
            </a:fld>
            <a:endParaRPr lang="zh-TW" altLang="en-US"/>
          </a:p>
        </p:txBody>
      </p:sp>
      <p:pic>
        <p:nvPicPr>
          <p:cNvPr id="6" name="圖片 5">
            <a:extLst>
              <a:ext uri="{FF2B5EF4-FFF2-40B4-BE49-F238E27FC236}">
                <a16:creationId xmlns:a16="http://schemas.microsoft.com/office/drawing/2014/main" id="{45CF45B2-D845-4069-8BF4-F4E23F737E5D}"/>
              </a:ext>
            </a:extLst>
          </p:cNvPr>
          <p:cNvPicPr>
            <a:picLocks noChangeAspect="1"/>
          </p:cNvPicPr>
          <p:nvPr/>
        </p:nvPicPr>
        <p:blipFill rotWithShape="1">
          <a:blip r:embed="rId3"/>
          <a:srcRect l="1" t="544" r="82744" b="54071"/>
          <a:stretch/>
        </p:blipFill>
        <p:spPr>
          <a:xfrm>
            <a:off x="12220224" y="6068804"/>
            <a:ext cx="1062383" cy="383834"/>
          </a:xfrm>
          <a:prstGeom prst="rect">
            <a:avLst/>
          </a:prstGeom>
        </p:spPr>
      </p:pic>
      <p:grpSp>
        <p:nvGrpSpPr>
          <p:cNvPr id="101" name="群組 100">
            <a:extLst>
              <a:ext uri="{FF2B5EF4-FFF2-40B4-BE49-F238E27FC236}">
                <a16:creationId xmlns:a16="http://schemas.microsoft.com/office/drawing/2014/main" id="{DA908B06-207D-4B44-A734-E9B319E17EC1}"/>
              </a:ext>
            </a:extLst>
          </p:cNvPr>
          <p:cNvGrpSpPr/>
          <p:nvPr/>
        </p:nvGrpSpPr>
        <p:grpSpPr>
          <a:xfrm>
            <a:off x="460130" y="1738892"/>
            <a:ext cx="6566890" cy="806503"/>
            <a:chOff x="460130" y="2114812"/>
            <a:chExt cx="6566890" cy="806503"/>
          </a:xfrm>
          <a:noFill/>
        </p:grpSpPr>
        <p:sp>
          <p:nvSpPr>
            <p:cNvPr id="15" name="內容版面配置區 2">
              <a:extLst>
                <a:ext uri="{FF2B5EF4-FFF2-40B4-BE49-F238E27FC236}">
                  <a16:creationId xmlns:a16="http://schemas.microsoft.com/office/drawing/2014/main" id="{1BD2AE63-076A-4213-A718-7189AB0D16FC}"/>
                </a:ext>
              </a:extLst>
            </p:cNvPr>
            <p:cNvSpPr txBox="1">
              <a:spLocks/>
            </p:cNvSpPr>
            <p:nvPr/>
          </p:nvSpPr>
          <p:spPr>
            <a:xfrm>
              <a:off x="460130" y="2314383"/>
              <a:ext cx="1922510" cy="494885"/>
            </a:xfrm>
            <a:prstGeom prst="rect">
              <a:avLst/>
            </a:prstGeom>
            <a:gr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2400" b="1" dirty="0"/>
                <a:t>Strategy:</a:t>
              </a:r>
              <a:r>
                <a:rPr lang="en-US" altLang="zh-TW" sz="2400" dirty="0"/>
                <a:t> </a:t>
              </a:r>
              <a:endParaRPr lang="zh-TW" altLang="en-US" sz="2400" dirty="0"/>
            </a:p>
          </p:txBody>
        </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849EBC6E-ED94-427D-9DB2-0185A5B2C2E2}"/>
                    </a:ext>
                  </a:extLst>
                </p:cNvPr>
                <p:cNvSpPr txBox="1"/>
                <p:nvPr/>
              </p:nvSpPr>
              <p:spPr>
                <a:xfrm>
                  <a:off x="1776289" y="2114812"/>
                  <a:ext cx="5250731" cy="806503"/>
                </a:xfrm>
                <a:prstGeom prst="rect">
                  <a:avLst/>
                </a:prstGeom>
                <a:grp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𝑟</m:t>
                            </m:r>
                          </m:e>
                          <m:sub>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𝑡</m:t>
                            </m:r>
                            <m:r>
                              <a:rPr lang="en-US" altLang="zh-TW" sz="2400" b="0" i="1" smtClean="0">
                                <a:latin typeface="Cambria Math" panose="02040503050406030204" pitchFamily="18" charset="0"/>
                              </a:rPr>
                              <m:t>+</m:t>
                            </m:r>
                            <m:r>
                              <a:rPr lang="en-US" altLang="zh-TW" sz="2400" b="0" i="1" smtClean="0">
                                <a:solidFill>
                                  <a:srgbClr val="00B050"/>
                                </a:solidFill>
                                <a:latin typeface="Cambria Math" panose="02040503050406030204" pitchFamily="18" charset="0"/>
                              </a:rPr>
                              <m:t>h</m:t>
                            </m:r>
                          </m:sub>
                          <m:sup>
                            <m:r>
                              <a:rPr lang="en-US" altLang="zh-TW" sz="2400" b="0" i="1" smtClean="0">
                                <a:latin typeface="Cambria Math" panose="02040503050406030204" pitchFamily="18" charset="0"/>
                              </a:rPr>
                              <m:t>𝑇𝑆𝑀𝑂𝑀</m:t>
                            </m:r>
                            <m:d>
                              <m:dPr>
                                <m:ctrlPr>
                                  <a:rPr lang="en-US" altLang="zh-TW" sz="2400" b="0" i="1" smtClean="0">
                                    <a:latin typeface="Cambria Math" panose="02040503050406030204" pitchFamily="18" charset="0"/>
                                  </a:rPr>
                                </m:ctrlPr>
                              </m:dPr>
                              <m:e>
                                <m:r>
                                  <a:rPr lang="en-US" altLang="zh-TW" sz="2400" b="0" i="1" smtClean="0">
                                    <a:solidFill>
                                      <a:srgbClr val="FF0000"/>
                                    </a:solidFill>
                                    <a:latin typeface="Cambria Math" panose="02040503050406030204" pitchFamily="18" charset="0"/>
                                  </a:rPr>
                                  <m:t>𝑘</m:t>
                                </m:r>
                                <m:r>
                                  <a:rPr lang="en-US" altLang="zh-TW" sz="2400" b="0" i="1" smtClean="0">
                                    <a:latin typeface="Cambria Math" panose="02040503050406030204" pitchFamily="18" charset="0"/>
                                  </a:rPr>
                                  <m:t>,</m:t>
                                </m:r>
                                <m:r>
                                  <a:rPr lang="en-US" altLang="zh-TW" sz="2400" b="0" i="1" smtClean="0">
                                    <a:solidFill>
                                      <a:srgbClr val="00B050"/>
                                    </a:solidFill>
                                    <a:latin typeface="Cambria Math" panose="02040503050406030204" pitchFamily="18" charset="0"/>
                                  </a:rPr>
                                  <m:t>h</m:t>
                                </m:r>
                              </m:e>
                            </m:d>
                            <m:r>
                              <a:rPr lang="en-US" altLang="zh-TW" sz="2400" b="0" i="1" smtClean="0">
                                <a:latin typeface="Cambria Math" panose="02040503050406030204" pitchFamily="18" charset="0"/>
                              </a:rPr>
                              <m:t>,</m:t>
                            </m:r>
                            <m:r>
                              <a:rPr lang="en-US" altLang="zh-TW" sz="2400" b="0" i="1" smtClean="0">
                                <a:solidFill>
                                  <a:srgbClr val="FFC000"/>
                                </a:solidFill>
                                <a:latin typeface="Cambria Math" panose="02040503050406030204" pitchFamily="18" charset="0"/>
                              </a:rPr>
                              <m:t>𝑠</m:t>
                            </m:r>
                          </m:sup>
                        </m:sSubSup>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𝑠𝑖𝑔𝑛</m:t>
                        </m:r>
                        <m:r>
                          <a:rPr lang="en-US" altLang="zh-TW" sz="2400" b="0" i="1" smtClean="0">
                            <a:latin typeface="Cambria Math" panose="02040503050406030204" pitchFamily="18" charset="0"/>
                            <a:ea typeface="Cambria Math" panose="02040503050406030204" pitchFamily="18" charset="0"/>
                          </a:rPr>
                          <m:t>(</m:t>
                        </m:r>
                        <m:sSubSup>
                          <m:sSubSupPr>
                            <m:ctrlPr>
                              <a:rPr lang="en-US" altLang="zh-TW" sz="2400" b="0" i="1" smtClean="0">
                                <a:latin typeface="Cambria Math" panose="02040503050406030204" pitchFamily="18" charset="0"/>
                                <a:ea typeface="Cambria Math" panose="02040503050406030204" pitchFamily="18" charset="0"/>
                              </a:rPr>
                            </m:ctrlPr>
                          </m:sSubSupPr>
                          <m:e>
                            <m:r>
                              <a:rPr lang="en-US" altLang="zh-TW" sz="2400" b="0" i="1" smtClean="0">
                                <a:latin typeface="Cambria Math" panose="02040503050406030204" pitchFamily="18" charset="0"/>
                                <a:ea typeface="Cambria Math" panose="02040503050406030204" pitchFamily="18" charset="0"/>
                              </a:rPr>
                              <m:t>𝑟</m:t>
                            </m:r>
                          </m:e>
                          <m:sub>
                            <m:r>
                              <a:rPr lang="en-US" altLang="zh-TW" sz="2400" b="0" i="1" smtClean="0">
                                <a:latin typeface="Cambria Math" panose="02040503050406030204" pitchFamily="18" charset="0"/>
                                <a:ea typeface="Cambria Math" panose="02040503050406030204" pitchFamily="18" charset="0"/>
                              </a:rPr>
                              <m:t>𝑡</m:t>
                            </m:r>
                            <m:r>
                              <a:rPr lang="en-US" altLang="zh-TW" sz="2400" b="0" i="1" smtClean="0">
                                <a:latin typeface="Cambria Math" panose="02040503050406030204" pitchFamily="18" charset="0"/>
                                <a:ea typeface="Cambria Math" panose="02040503050406030204" pitchFamily="18" charset="0"/>
                              </a:rPr>
                              <m:t>−</m:t>
                            </m:r>
                            <m:r>
                              <a:rPr lang="en-US" altLang="zh-TW" sz="2400" b="0" i="1" smtClean="0">
                                <a:solidFill>
                                  <a:srgbClr val="FF0000"/>
                                </a:solidFill>
                                <a:latin typeface="Cambria Math" panose="02040503050406030204" pitchFamily="18" charset="0"/>
                                <a:ea typeface="Cambria Math" panose="02040503050406030204" pitchFamily="18" charset="0"/>
                              </a:rPr>
                              <m:t>𝑘</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𝑡</m:t>
                            </m:r>
                          </m:sub>
                          <m:sup>
                            <m:r>
                              <a:rPr lang="en-US" altLang="zh-TW" sz="2400" b="0" i="1" smtClean="0">
                                <a:solidFill>
                                  <a:srgbClr val="FFC000"/>
                                </a:solidFill>
                                <a:latin typeface="Cambria Math" panose="02040503050406030204" pitchFamily="18" charset="0"/>
                                <a:ea typeface="Cambria Math" panose="02040503050406030204" pitchFamily="18" charset="0"/>
                              </a:rPr>
                              <m:t>𝑠</m:t>
                            </m:r>
                          </m:sup>
                        </m:sSubSup>
                        <m:r>
                          <a:rPr lang="en-US" altLang="zh-TW" sz="2400" b="0" i="1" smtClean="0">
                            <a:latin typeface="Cambria Math" panose="02040503050406030204" pitchFamily="18" charset="0"/>
                            <a:ea typeface="Cambria Math" panose="02040503050406030204" pitchFamily="18" charset="0"/>
                          </a:rPr>
                          <m:t>)</m:t>
                        </m:r>
                        <m:f>
                          <m:fPr>
                            <m:ctrlPr>
                              <a:rPr lang="en-US" altLang="zh-TW" sz="2400" b="0" i="1" smtClean="0">
                                <a:latin typeface="Cambria Math" panose="02040503050406030204" pitchFamily="18" charset="0"/>
                                <a:ea typeface="Cambria Math" panose="02040503050406030204" pitchFamily="18" charset="0"/>
                              </a:rPr>
                            </m:ctrlPr>
                          </m:fPr>
                          <m:num>
                            <m:sSubSup>
                              <m:sSubSupPr>
                                <m:ctrlPr>
                                  <a:rPr lang="en-US" altLang="zh-TW" sz="2400" b="0" i="1" smtClean="0">
                                    <a:latin typeface="Cambria Math" panose="02040503050406030204" pitchFamily="18" charset="0"/>
                                    <a:ea typeface="Cambria Math" panose="02040503050406030204" pitchFamily="18" charset="0"/>
                                  </a:rPr>
                                </m:ctrlPr>
                              </m:sSubSupPr>
                              <m:e>
                                <m:r>
                                  <a:rPr lang="en-US" altLang="zh-TW" sz="2400" b="0" i="1" smtClean="0">
                                    <a:latin typeface="Cambria Math" panose="02040503050406030204" pitchFamily="18" charset="0"/>
                                    <a:ea typeface="Cambria Math" panose="02040503050406030204" pitchFamily="18" charset="0"/>
                                  </a:rPr>
                                  <m:t>𝑟</m:t>
                                </m:r>
                              </m:e>
                              <m:sub>
                                <m:r>
                                  <a:rPr lang="en-US" altLang="zh-TW" sz="2400" b="0" i="1" smtClean="0">
                                    <a:latin typeface="Cambria Math" panose="02040503050406030204" pitchFamily="18" charset="0"/>
                                    <a:ea typeface="Cambria Math" panose="02040503050406030204" pitchFamily="18" charset="0"/>
                                  </a:rPr>
                                  <m:t>𝑡</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𝑡</m:t>
                                </m:r>
                                <m:r>
                                  <a:rPr lang="en-US" altLang="zh-TW" sz="2400" b="0" i="1" smtClean="0">
                                    <a:latin typeface="Cambria Math" panose="02040503050406030204" pitchFamily="18" charset="0"/>
                                    <a:ea typeface="Cambria Math" panose="02040503050406030204" pitchFamily="18" charset="0"/>
                                  </a:rPr>
                                  <m:t>+</m:t>
                                </m:r>
                                <m:r>
                                  <a:rPr lang="en-US" altLang="zh-TW" sz="2400" b="0" i="1" smtClean="0">
                                    <a:solidFill>
                                      <a:srgbClr val="00B050"/>
                                    </a:solidFill>
                                    <a:latin typeface="Cambria Math" panose="02040503050406030204" pitchFamily="18" charset="0"/>
                                    <a:ea typeface="Cambria Math" panose="02040503050406030204" pitchFamily="18" charset="0"/>
                                  </a:rPr>
                                  <m:t>h</m:t>
                                </m:r>
                              </m:sub>
                              <m:sup>
                                <m:r>
                                  <a:rPr lang="en-US" altLang="zh-TW" sz="2400" b="0" i="1" smtClean="0">
                                    <a:solidFill>
                                      <a:srgbClr val="FFC000"/>
                                    </a:solidFill>
                                    <a:latin typeface="Cambria Math" panose="02040503050406030204" pitchFamily="18" charset="0"/>
                                    <a:ea typeface="Cambria Math" panose="02040503050406030204" pitchFamily="18" charset="0"/>
                                  </a:rPr>
                                  <m:t>𝑠</m:t>
                                </m:r>
                              </m:sup>
                            </m:sSubSup>
                          </m:num>
                          <m:den>
                            <m:sSubSup>
                              <m:sSubSupPr>
                                <m:ctrlPr>
                                  <a:rPr lang="en-US" altLang="zh-TW" sz="2400" b="0" i="1" smtClean="0">
                                    <a:latin typeface="Cambria Math" panose="02040503050406030204" pitchFamily="18" charset="0"/>
                                    <a:ea typeface="Cambria Math" panose="02040503050406030204" pitchFamily="18" charset="0"/>
                                  </a:rPr>
                                </m:ctrlPr>
                              </m:sSubSupPr>
                              <m:e>
                                <m:r>
                                  <a:rPr lang="zh-TW" altLang="en-US" sz="2400" b="0" i="1" smtClean="0">
                                    <a:latin typeface="Cambria Math" panose="02040503050406030204" pitchFamily="18" charset="0"/>
                                    <a:ea typeface="Cambria Math" panose="02040503050406030204" pitchFamily="18" charset="0"/>
                                  </a:rPr>
                                  <m:t>𝜎</m:t>
                                </m:r>
                              </m:e>
                              <m:sub>
                                <m:r>
                                  <a:rPr lang="en-US" altLang="zh-TW" sz="2400" b="0" i="1" smtClean="0">
                                    <a:latin typeface="Cambria Math" panose="02040503050406030204" pitchFamily="18" charset="0"/>
                                    <a:ea typeface="Cambria Math" panose="02040503050406030204" pitchFamily="18" charset="0"/>
                                  </a:rPr>
                                  <m:t>𝑡</m:t>
                                </m:r>
                              </m:sub>
                              <m:sup>
                                <m:r>
                                  <a:rPr lang="en-US" altLang="zh-TW" sz="2400" b="0" i="1" smtClean="0">
                                    <a:solidFill>
                                      <a:srgbClr val="FFC000"/>
                                    </a:solidFill>
                                    <a:latin typeface="Cambria Math" panose="02040503050406030204" pitchFamily="18" charset="0"/>
                                    <a:ea typeface="Cambria Math" panose="02040503050406030204" pitchFamily="18" charset="0"/>
                                  </a:rPr>
                                  <m:t>𝑠</m:t>
                                </m:r>
                              </m:sup>
                            </m:sSubSup>
                          </m:den>
                        </m:f>
                      </m:oMath>
                    </m:oMathPara>
                  </a14:m>
                  <a:endParaRPr lang="zh-TW" altLang="en-US" sz="2400" dirty="0"/>
                </a:p>
              </p:txBody>
            </p:sp>
          </mc:Choice>
          <mc:Fallback xmlns="">
            <p:sp>
              <p:nvSpPr>
                <p:cNvPr id="16" name="文字方塊 15">
                  <a:extLst>
                    <a:ext uri="{FF2B5EF4-FFF2-40B4-BE49-F238E27FC236}">
                      <a16:creationId xmlns:a16="http://schemas.microsoft.com/office/drawing/2014/main" id="{849EBC6E-ED94-427D-9DB2-0185A5B2C2E2}"/>
                    </a:ext>
                  </a:extLst>
                </p:cNvPr>
                <p:cNvSpPr txBox="1">
                  <a:spLocks noRot="1" noChangeAspect="1" noMove="1" noResize="1" noEditPoints="1" noAdjustHandles="1" noChangeArrowheads="1" noChangeShapeType="1" noTextEdit="1"/>
                </p:cNvSpPr>
                <p:nvPr/>
              </p:nvSpPr>
              <p:spPr>
                <a:xfrm>
                  <a:off x="1776289" y="2114812"/>
                  <a:ext cx="5250731" cy="806503"/>
                </a:xfrm>
                <a:prstGeom prst="rect">
                  <a:avLst/>
                </a:prstGeom>
                <a:blipFill>
                  <a:blip r:embed="rId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B415C231-8E14-4D24-851C-DF023D9D44ED}"/>
                  </a:ext>
                </a:extLst>
              </p:cNvPr>
              <p:cNvSpPr txBox="1"/>
              <p:nvPr/>
            </p:nvSpPr>
            <p:spPr>
              <a:xfrm>
                <a:off x="6824727" y="1671400"/>
                <a:ext cx="4506811" cy="9592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𝑖𝑓</m:t>
                              </m:r>
                              <m:r>
                                <a:rPr lang="en-US" altLang="zh-TW" sz="2400" b="0" i="1" smtClean="0">
                                  <a:latin typeface="Cambria Math" panose="02040503050406030204" pitchFamily="18" charset="0"/>
                                </a:rPr>
                                <m:t> </m:t>
                              </m:r>
                              <m:sSubSup>
                                <m:sSubSupPr>
                                  <m:ctrlPr>
                                    <a:rPr lang="en-US" altLang="zh-TW" sz="2400" i="1">
                                      <a:latin typeface="Cambria Math" panose="02040503050406030204" pitchFamily="18" charset="0"/>
                                      <a:ea typeface="Cambria Math" panose="02040503050406030204" pitchFamily="18" charset="0"/>
                                    </a:rPr>
                                  </m:ctrlPr>
                                </m:sSubSupPr>
                                <m:e>
                                  <m:r>
                                    <a:rPr lang="en-US" altLang="zh-TW" sz="2400" b="0" i="1" smtClean="0">
                                      <a:latin typeface="Cambria Math" panose="02040503050406030204" pitchFamily="18" charset="0"/>
                                      <a:ea typeface="Cambria Math" panose="02040503050406030204" pitchFamily="18" charset="0"/>
                                    </a:rPr>
                                    <m:t> </m:t>
                                  </m:r>
                                  <m:r>
                                    <a:rPr lang="en-US" altLang="zh-TW" sz="2400" i="1">
                                      <a:latin typeface="Cambria Math" panose="02040503050406030204" pitchFamily="18" charset="0"/>
                                      <a:ea typeface="Cambria Math" panose="02040503050406030204" pitchFamily="18" charset="0"/>
                                    </a:rPr>
                                    <m:t>𝑟</m:t>
                                  </m:r>
                                </m:e>
                                <m:sub>
                                  <m:r>
                                    <a:rPr lang="en-US" altLang="zh-TW" sz="2400" i="1">
                                      <a:latin typeface="Cambria Math" panose="02040503050406030204" pitchFamily="18" charset="0"/>
                                      <a:ea typeface="Cambria Math" panose="02040503050406030204" pitchFamily="18" charset="0"/>
                                    </a:rPr>
                                    <m:t>𝑡</m:t>
                                  </m:r>
                                  <m:r>
                                    <a:rPr lang="en-US" altLang="zh-TW" sz="2400" i="1">
                                      <a:latin typeface="Cambria Math" panose="02040503050406030204" pitchFamily="18" charset="0"/>
                                      <a:ea typeface="Cambria Math" panose="02040503050406030204" pitchFamily="18" charset="0"/>
                                    </a:rPr>
                                    <m:t>−</m:t>
                                  </m:r>
                                  <m:r>
                                    <a:rPr lang="en-US" altLang="zh-TW" sz="2400" i="1">
                                      <a:solidFill>
                                        <a:srgbClr val="FF0000"/>
                                      </a:solidFill>
                                      <a:latin typeface="Cambria Math" panose="02040503050406030204" pitchFamily="18" charset="0"/>
                                      <a:ea typeface="Cambria Math" panose="02040503050406030204" pitchFamily="18" charset="0"/>
                                    </a:rPr>
                                    <m:t>𝑘</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𝑡</m:t>
                                  </m:r>
                                </m:sub>
                                <m:sup>
                                  <m:r>
                                    <a:rPr lang="en-US" altLang="zh-TW" sz="2400" i="1">
                                      <a:solidFill>
                                        <a:srgbClr val="FFC000"/>
                                      </a:solidFill>
                                      <a:latin typeface="Cambria Math" panose="02040503050406030204" pitchFamily="18" charset="0"/>
                                      <a:ea typeface="Cambria Math" panose="02040503050406030204" pitchFamily="18" charset="0"/>
                                    </a:rPr>
                                    <m:t>𝑠</m:t>
                                  </m:r>
                                </m:sup>
                              </m:sSubSup>
                              <m:r>
                                <a:rPr lang="en-US" altLang="zh-TW" sz="2400" i="1" smtClean="0">
                                  <a:solidFill>
                                    <a:schemeClr val="tx1"/>
                                  </a:solidFill>
                                  <a:latin typeface="Cambria Math" panose="02040503050406030204" pitchFamily="18" charset="0"/>
                                  <a:ea typeface="Cambria Math" panose="02040503050406030204" pitchFamily="18" charset="0"/>
                                </a:rPr>
                                <m:t>&gt;</m:t>
                              </m:r>
                              <m:r>
                                <a:rPr lang="en-US" altLang="zh-TW" sz="2400" b="0" i="1" smtClean="0">
                                  <a:solidFill>
                                    <a:schemeClr val="tx1"/>
                                  </a:solidFill>
                                  <a:latin typeface="Cambria Math" panose="02040503050406030204" pitchFamily="18" charset="0"/>
                                  <a:ea typeface="Cambria Math" panose="02040503050406030204" pitchFamily="18" charset="0"/>
                                </a:rPr>
                                <m:t>0, </m:t>
                              </m:r>
                              <m:r>
                                <a:rPr lang="en-US" altLang="zh-TW" sz="2400" b="0" i="1" smtClean="0">
                                  <a:solidFill>
                                    <a:srgbClr val="00B0F0"/>
                                  </a:solidFill>
                                  <a:latin typeface="Cambria Math" panose="02040503050406030204" pitchFamily="18" charset="0"/>
                                  <a:ea typeface="Cambria Math" panose="02040503050406030204" pitchFamily="18" charset="0"/>
                                </a:rPr>
                                <m:t>𝑙𝑜𝑛𝑔</m:t>
                              </m:r>
                              <m:r>
                                <a:rPr lang="en-US" altLang="zh-TW" sz="2400" b="0" i="1" smtClean="0">
                                  <a:solidFill>
                                    <a:schemeClr val="tx1"/>
                                  </a:solidFill>
                                  <a:latin typeface="Cambria Math" panose="02040503050406030204" pitchFamily="18" charset="0"/>
                                  <a:ea typeface="Cambria Math" panose="02040503050406030204" pitchFamily="18" charset="0"/>
                                </a:rPr>
                                <m:t> </m:t>
                              </m:r>
                              <m:r>
                                <a:rPr lang="en-US" altLang="zh-TW" sz="2400" b="0" i="1" smtClean="0">
                                  <a:solidFill>
                                    <a:schemeClr val="tx1"/>
                                  </a:solidFill>
                                  <a:latin typeface="Cambria Math" panose="02040503050406030204" pitchFamily="18" charset="0"/>
                                  <a:ea typeface="Cambria Math" panose="02040503050406030204" pitchFamily="18" charset="0"/>
                                </a:rPr>
                                <m:t>𝑡h𝑒</m:t>
                              </m:r>
                              <m:r>
                                <a:rPr lang="en-US" altLang="zh-TW" sz="2400" b="0" i="1" smtClean="0">
                                  <a:solidFill>
                                    <a:schemeClr val="tx1"/>
                                  </a:solidFill>
                                  <a:latin typeface="Cambria Math" panose="02040503050406030204" pitchFamily="18" charset="0"/>
                                  <a:ea typeface="Cambria Math" panose="02040503050406030204" pitchFamily="18" charset="0"/>
                                </a:rPr>
                                <m:t> </m:t>
                              </m:r>
                              <m:r>
                                <a:rPr lang="en-US" altLang="zh-TW" sz="2400" b="0" i="1" smtClean="0">
                                  <a:solidFill>
                                    <a:schemeClr val="tx1"/>
                                  </a:solidFill>
                                  <a:latin typeface="Cambria Math" panose="02040503050406030204" pitchFamily="18" charset="0"/>
                                  <a:ea typeface="Cambria Math" panose="02040503050406030204" pitchFamily="18" charset="0"/>
                                </a:rPr>
                                <m:t>𝑐𝑜𝑛𝑡𝑟𝑎𝑐𝑡</m:t>
                              </m:r>
                            </m:e>
                            <m:e>
                              <m:r>
                                <a:rPr lang="en-US" altLang="zh-TW" sz="2400" b="0" i="1" smtClean="0">
                                  <a:latin typeface="Cambria Math" panose="02040503050406030204" pitchFamily="18" charset="0"/>
                                </a:rPr>
                                <m:t>𝑖𝑓</m:t>
                              </m:r>
                              <m:r>
                                <a:rPr lang="en-US" altLang="zh-TW" sz="2400" b="0" i="1" smtClean="0">
                                  <a:latin typeface="Cambria Math" panose="02040503050406030204" pitchFamily="18" charset="0"/>
                                </a:rPr>
                                <m:t>  </m:t>
                              </m:r>
                              <m:sSubSup>
                                <m:sSubSupPr>
                                  <m:ctrlPr>
                                    <a:rPr lang="en-US" altLang="zh-TW" sz="2400" i="1">
                                      <a:latin typeface="Cambria Math" panose="02040503050406030204" pitchFamily="18" charset="0"/>
                                      <a:ea typeface="Cambria Math" panose="02040503050406030204" pitchFamily="18" charset="0"/>
                                    </a:rPr>
                                  </m:ctrlPr>
                                </m:sSubSupPr>
                                <m:e>
                                  <m:r>
                                    <a:rPr lang="en-US" altLang="zh-TW" sz="2400" i="1">
                                      <a:latin typeface="Cambria Math" panose="02040503050406030204" pitchFamily="18" charset="0"/>
                                      <a:ea typeface="Cambria Math" panose="02040503050406030204" pitchFamily="18" charset="0"/>
                                    </a:rPr>
                                    <m:t>𝑟</m:t>
                                  </m:r>
                                </m:e>
                                <m:sub>
                                  <m:r>
                                    <a:rPr lang="en-US" altLang="zh-TW" sz="2400" i="1">
                                      <a:latin typeface="Cambria Math" panose="02040503050406030204" pitchFamily="18" charset="0"/>
                                      <a:ea typeface="Cambria Math" panose="02040503050406030204" pitchFamily="18" charset="0"/>
                                    </a:rPr>
                                    <m:t>𝑡</m:t>
                                  </m:r>
                                  <m:r>
                                    <a:rPr lang="en-US" altLang="zh-TW" sz="2400" i="1">
                                      <a:latin typeface="Cambria Math" panose="02040503050406030204" pitchFamily="18" charset="0"/>
                                      <a:ea typeface="Cambria Math" panose="02040503050406030204" pitchFamily="18" charset="0"/>
                                    </a:rPr>
                                    <m:t>−</m:t>
                                  </m:r>
                                  <m:r>
                                    <a:rPr lang="en-US" altLang="zh-TW" sz="2400" i="1">
                                      <a:solidFill>
                                        <a:srgbClr val="FF0000"/>
                                      </a:solidFill>
                                      <a:latin typeface="Cambria Math" panose="02040503050406030204" pitchFamily="18" charset="0"/>
                                      <a:ea typeface="Cambria Math" panose="02040503050406030204" pitchFamily="18" charset="0"/>
                                    </a:rPr>
                                    <m:t>𝑘</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𝑡</m:t>
                                  </m:r>
                                </m:sub>
                                <m:sup>
                                  <m:r>
                                    <a:rPr lang="en-US" altLang="zh-TW" sz="2400" i="1">
                                      <a:solidFill>
                                        <a:srgbClr val="FFC000"/>
                                      </a:solidFill>
                                      <a:latin typeface="Cambria Math" panose="02040503050406030204" pitchFamily="18" charset="0"/>
                                      <a:ea typeface="Cambria Math" panose="02040503050406030204" pitchFamily="18" charset="0"/>
                                    </a:rPr>
                                    <m:t>𝑠</m:t>
                                  </m:r>
                                </m:sup>
                              </m:sSubSup>
                              <m:r>
                                <a:rPr lang="en-US" altLang="zh-TW" sz="2400" i="1" smtClean="0">
                                  <a:solidFill>
                                    <a:schemeClr val="tx1"/>
                                  </a:solidFill>
                                  <a:latin typeface="Cambria Math" panose="02040503050406030204" pitchFamily="18" charset="0"/>
                                  <a:ea typeface="Cambria Math" panose="02040503050406030204" pitchFamily="18" charset="0"/>
                                </a:rPr>
                                <m:t>&lt;</m:t>
                              </m:r>
                              <m:r>
                                <a:rPr lang="en-US" altLang="zh-TW" sz="2400" b="0" i="1" smtClean="0">
                                  <a:solidFill>
                                    <a:schemeClr val="tx1"/>
                                  </a:solidFill>
                                  <a:latin typeface="Cambria Math" panose="02040503050406030204" pitchFamily="18" charset="0"/>
                                  <a:ea typeface="Cambria Math" panose="02040503050406030204" pitchFamily="18" charset="0"/>
                                </a:rPr>
                                <m:t>0, </m:t>
                              </m:r>
                              <m:r>
                                <a:rPr lang="en-US" altLang="zh-TW" sz="2400" b="0" i="1" smtClean="0">
                                  <a:solidFill>
                                    <a:srgbClr val="00B0F0"/>
                                  </a:solidFill>
                                  <a:latin typeface="Cambria Math" panose="02040503050406030204" pitchFamily="18" charset="0"/>
                                  <a:ea typeface="Cambria Math" panose="02040503050406030204" pitchFamily="18" charset="0"/>
                                </a:rPr>
                                <m:t>𝑠h𝑜𝑟𝑡</m:t>
                              </m:r>
                              <m:r>
                                <a:rPr lang="en-US" altLang="zh-TW" sz="2400" b="0" i="1" smtClean="0">
                                  <a:solidFill>
                                    <a:srgbClr val="00B0F0"/>
                                  </a:solidFill>
                                  <a:latin typeface="Cambria Math" panose="02040503050406030204" pitchFamily="18" charset="0"/>
                                  <a:ea typeface="Cambria Math" panose="02040503050406030204" pitchFamily="18" charset="0"/>
                                </a:rPr>
                                <m:t> </m:t>
                              </m:r>
                              <m:r>
                                <a:rPr lang="en-US" altLang="zh-TW" sz="2400" b="0" i="1" smtClean="0">
                                  <a:solidFill>
                                    <a:schemeClr val="tx1"/>
                                  </a:solidFill>
                                  <a:latin typeface="Cambria Math" panose="02040503050406030204" pitchFamily="18" charset="0"/>
                                  <a:ea typeface="Cambria Math" panose="02040503050406030204" pitchFamily="18" charset="0"/>
                                </a:rPr>
                                <m:t>𝑡h𝑒</m:t>
                              </m:r>
                              <m:r>
                                <a:rPr lang="en-US" altLang="zh-TW" sz="2400" b="0" i="1" smtClean="0">
                                  <a:solidFill>
                                    <a:schemeClr val="tx1"/>
                                  </a:solidFill>
                                  <a:latin typeface="Cambria Math" panose="02040503050406030204" pitchFamily="18" charset="0"/>
                                  <a:ea typeface="Cambria Math" panose="02040503050406030204" pitchFamily="18" charset="0"/>
                                </a:rPr>
                                <m:t> </m:t>
                              </m:r>
                              <m:r>
                                <a:rPr lang="en-US" altLang="zh-TW" sz="2400" b="0" i="1" smtClean="0">
                                  <a:solidFill>
                                    <a:schemeClr val="tx1"/>
                                  </a:solidFill>
                                  <a:latin typeface="Cambria Math" panose="02040503050406030204" pitchFamily="18" charset="0"/>
                                  <a:ea typeface="Cambria Math" panose="02040503050406030204" pitchFamily="18" charset="0"/>
                                </a:rPr>
                                <m:t>𝑐𝑜𝑛𝑡𝑟𝑎𝑐𝑡</m:t>
                              </m:r>
                            </m:e>
                          </m:eqArr>
                        </m:e>
                      </m:d>
                    </m:oMath>
                  </m:oMathPara>
                </a14:m>
                <a:endParaRPr lang="zh-TW" altLang="en-US" sz="2400" dirty="0"/>
              </a:p>
            </p:txBody>
          </p:sp>
        </mc:Choice>
        <mc:Fallback xmlns="">
          <p:sp>
            <p:nvSpPr>
              <p:cNvPr id="19" name="文字方塊 18">
                <a:extLst>
                  <a:ext uri="{FF2B5EF4-FFF2-40B4-BE49-F238E27FC236}">
                    <a16:creationId xmlns:a16="http://schemas.microsoft.com/office/drawing/2014/main" id="{B415C231-8E14-4D24-851C-DF023D9D44ED}"/>
                  </a:ext>
                </a:extLst>
              </p:cNvPr>
              <p:cNvSpPr txBox="1">
                <a:spLocks noRot="1" noChangeAspect="1" noMove="1" noResize="1" noEditPoints="1" noAdjustHandles="1" noChangeArrowheads="1" noChangeShapeType="1" noTextEdit="1"/>
              </p:cNvSpPr>
              <p:nvPr/>
            </p:nvSpPr>
            <p:spPr>
              <a:xfrm>
                <a:off x="6824727" y="1671400"/>
                <a:ext cx="4506811" cy="959237"/>
              </a:xfrm>
              <a:prstGeom prst="rect">
                <a:avLst/>
              </a:prstGeom>
              <a:blipFill>
                <a:blip r:embed="rId5"/>
                <a:stretch>
                  <a:fillRect/>
                </a:stretch>
              </a:blipFill>
            </p:spPr>
            <p:txBody>
              <a:bodyPr/>
              <a:lstStyle/>
              <a:p>
                <a:r>
                  <a:rPr lang="zh-TW" altLang="en-US">
                    <a:noFill/>
                  </a:rPr>
                  <a:t> </a:t>
                </a:r>
              </a:p>
            </p:txBody>
          </p:sp>
        </mc:Fallback>
      </mc:AlternateContent>
      <p:grpSp>
        <p:nvGrpSpPr>
          <p:cNvPr id="102" name="群組 101">
            <a:extLst>
              <a:ext uri="{FF2B5EF4-FFF2-40B4-BE49-F238E27FC236}">
                <a16:creationId xmlns:a16="http://schemas.microsoft.com/office/drawing/2014/main" id="{C05AB721-1D02-4A5F-BC29-A9986357611A}"/>
              </a:ext>
            </a:extLst>
          </p:cNvPr>
          <p:cNvGrpSpPr/>
          <p:nvPr/>
        </p:nvGrpSpPr>
        <p:grpSpPr>
          <a:xfrm>
            <a:off x="2359743" y="3444688"/>
            <a:ext cx="6809223" cy="114876"/>
            <a:chOff x="2359743" y="3586928"/>
            <a:chExt cx="6809223" cy="114876"/>
          </a:xfrm>
        </p:grpSpPr>
        <p:cxnSp>
          <p:nvCxnSpPr>
            <p:cNvPr id="21" name="直線接點 20">
              <a:extLst>
                <a:ext uri="{FF2B5EF4-FFF2-40B4-BE49-F238E27FC236}">
                  <a16:creationId xmlns:a16="http://schemas.microsoft.com/office/drawing/2014/main" id="{10E4B704-B112-4C09-B316-6D4BDC8CAEAA}"/>
                </a:ext>
              </a:extLst>
            </p:cNvPr>
            <p:cNvCxnSpPr>
              <a:cxnSpLocks/>
            </p:cNvCxnSpPr>
            <p:nvPr/>
          </p:nvCxnSpPr>
          <p:spPr>
            <a:xfrm>
              <a:off x="2359743" y="3701804"/>
              <a:ext cx="453948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D22CA22D-F30B-4C88-BB53-AD493757721F}"/>
                </a:ext>
              </a:extLst>
            </p:cNvPr>
            <p:cNvCxnSpPr>
              <a:cxnSpLocks/>
            </p:cNvCxnSpPr>
            <p:nvPr/>
          </p:nvCxnSpPr>
          <p:spPr>
            <a:xfrm>
              <a:off x="2359743" y="3586928"/>
              <a:ext cx="0" cy="1148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CFF89C1D-43EA-4D5C-866B-F3C77698ED13}"/>
                </a:ext>
              </a:extLst>
            </p:cNvPr>
            <p:cNvCxnSpPr>
              <a:cxnSpLocks/>
            </p:cNvCxnSpPr>
            <p:nvPr/>
          </p:nvCxnSpPr>
          <p:spPr>
            <a:xfrm>
              <a:off x="3116323" y="3586928"/>
              <a:ext cx="0" cy="1148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98CDC0A6-0559-4DA8-BA07-C37502C8E3ED}"/>
                </a:ext>
              </a:extLst>
            </p:cNvPr>
            <p:cNvCxnSpPr>
              <a:cxnSpLocks/>
            </p:cNvCxnSpPr>
            <p:nvPr/>
          </p:nvCxnSpPr>
          <p:spPr>
            <a:xfrm>
              <a:off x="3872904" y="3586928"/>
              <a:ext cx="0" cy="1148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49DFEF88-FB3F-490F-BFB4-9935CC115653}"/>
                </a:ext>
              </a:extLst>
            </p:cNvPr>
            <p:cNvCxnSpPr>
              <a:cxnSpLocks/>
            </p:cNvCxnSpPr>
            <p:nvPr/>
          </p:nvCxnSpPr>
          <p:spPr>
            <a:xfrm>
              <a:off x="4629484" y="3586928"/>
              <a:ext cx="0" cy="1148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AA76590-FCE2-47DA-A108-F352B0A62922}"/>
                </a:ext>
              </a:extLst>
            </p:cNvPr>
            <p:cNvCxnSpPr>
              <a:cxnSpLocks/>
            </p:cNvCxnSpPr>
            <p:nvPr/>
          </p:nvCxnSpPr>
          <p:spPr>
            <a:xfrm>
              <a:off x="5386064" y="3586928"/>
              <a:ext cx="0" cy="1148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EA52E358-A3E0-432D-AE0A-FBA3D9B867DD}"/>
                </a:ext>
              </a:extLst>
            </p:cNvPr>
            <p:cNvCxnSpPr>
              <a:cxnSpLocks/>
            </p:cNvCxnSpPr>
            <p:nvPr/>
          </p:nvCxnSpPr>
          <p:spPr>
            <a:xfrm>
              <a:off x="6142645" y="3586928"/>
              <a:ext cx="0" cy="1148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7823A668-CC5F-41AB-84FD-0094FE7045C9}"/>
                </a:ext>
              </a:extLst>
            </p:cNvPr>
            <p:cNvCxnSpPr>
              <a:cxnSpLocks/>
            </p:cNvCxnSpPr>
            <p:nvPr/>
          </p:nvCxnSpPr>
          <p:spPr>
            <a:xfrm>
              <a:off x="6899225" y="3586928"/>
              <a:ext cx="0" cy="1148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8429310F-2AA2-4AD2-BFE6-8E73D1D6FA4C}"/>
                </a:ext>
              </a:extLst>
            </p:cNvPr>
            <p:cNvCxnSpPr>
              <a:cxnSpLocks/>
            </p:cNvCxnSpPr>
            <p:nvPr/>
          </p:nvCxnSpPr>
          <p:spPr>
            <a:xfrm>
              <a:off x="6899225" y="3701804"/>
              <a:ext cx="226974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EE29C964-FFE2-4115-8AEA-B8F7E41CC2EC}"/>
                </a:ext>
              </a:extLst>
            </p:cNvPr>
            <p:cNvCxnSpPr>
              <a:cxnSpLocks/>
            </p:cNvCxnSpPr>
            <p:nvPr/>
          </p:nvCxnSpPr>
          <p:spPr>
            <a:xfrm>
              <a:off x="7655805" y="3586928"/>
              <a:ext cx="0" cy="1148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5931A726-C319-4718-858C-3895D54FF0E9}"/>
                </a:ext>
              </a:extLst>
            </p:cNvPr>
            <p:cNvCxnSpPr>
              <a:cxnSpLocks/>
            </p:cNvCxnSpPr>
            <p:nvPr/>
          </p:nvCxnSpPr>
          <p:spPr>
            <a:xfrm>
              <a:off x="8412386" y="3586928"/>
              <a:ext cx="0" cy="1148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0271FF39-CD94-46D4-B2CE-CAD2238A62C8}"/>
                </a:ext>
              </a:extLst>
            </p:cNvPr>
            <p:cNvCxnSpPr>
              <a:cxnSpLocks/>
            </p:cNvCxnSpPr>
            <p:nvPr/>
          </p:nvCxnSpPr>
          <p:spPr>
            <a:xfrm>
              <a:off x="9168966" y="3586928"/>
              <a:ext cx="0" cy="1148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群組 42">
            <a:extLst>
              <a:ext uri="{FF2B5EF4-FFF2-40B4-BE49-F238E27FC236}">
                <a16:creationId xmlns:a16="http://schemas.microsoft.com/office/drawing/2014/main" id="{4E694475-0698-44B2-953F-B3CC1FF89C74}"/>
              </a:ext>
            </a:extLst>
          </p:cNvPr>
          <p:cNvGrpSpPr/>
          <p:nvPr/>
        </p:nvGrpSpPr>
        <p:grpSpPr>
          <a:xfrm>
            <a:off x="3116323" y="3862507"/>
            <a:ext cx="6809223" cy="114876"/>
            <a:chOff x="914400" y="3714750"/>
            <a:chExt cx="4457700" cy="171450"/>
          </a:xfrm>
        </p:grpSpPr>
        <p:cxnSp>
          <p:nvCxnSpPr>
            <p:cNvPr id="44" name="直線接點 43">
              <a:extLst>
                <a:ext uri="{FF2B5EF4-FFF2-40B4-BE49-F238E27FC236}">
                  <a16:creationId xmlns:a16="http://schemas.microsoft.com/office/drawing/2014/main" id="{227BC065-4C47-41D3-A29B-09C1CEABD9B9}"/>
                </a:ext>
              </a:extLst>
            </p:cNvPr>
            <p:cNvCxnSpPr>
              <a:cxnSpLocks/>
            </p:cNvCxnSpPr>
            <p:nvPr/>
          </p:nvCxnSpPr>
          <p:spPr>
            <a:xfrm>
              <a:off x="914400" y="3886200"/>
              <a:ext cx="2971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CB1FF057-22C7-4FCA-86F3-DED32C311EE0}"/>
                </a:ext>
              </a:extLst>
            </p:cNvPr>
            <p:cNvCxnSpPr>
              <a:cxnSpLocks/>
            </p:cNvCxnSpPr>
            <p:nvPr/>
          </p:nvCxnSpPr>
          <p:spPr>
            <a:xfrm>
              <a:off x="9144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682F6431-2C3B-4F21-ACCC-66C1EE32B8BE}"/>
                </a:ext>
              </a:extLst>
            </p:cNvPr>
            <p:cNvCxnSpPr>
              <a:cxnSpLocks/>
            </p:cNvCxnSpPr>
            <p:nvPr/>
          </p:nvCxnSpPr>
          <p:spPr>
            <a:xfrm>
              <a:off x="14097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57E0D851-2155-4DBD-BF6D-FD4F5DCBE198}"/>
                </a:ext>
              </a:extLst>
            </p:cNvPr>
            <p:cNvCxnSpPr>
              <a:cxnSpLocks/>
            </p:cNvCxnSpPr>
            <p:nvPr/>
          </p:nvCxnSpPr>
          <p:spPr>
            <a:xfrm>
              <a:off x="19050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C95BBA2D-50A0-4160-AD17-A4E4607AF8BC}"/>
                </a:ext>
              </a:extLst>
            </p:cNvPr>
            <p:cNvCxnSpPr>
              <a:cxnSpLocks/>
            </p:cNvCxnSpPr>
            <p:nvPr/>
          </p:nvCxnSpPr>
          <p:spPr>
            <a:xfrm>
              <a:off x="24003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ABE4D052-D16D-4D93-8484-7784A06F3C02}"/>
                </a:ext>
              </a:extLst>
            </p:cNvPr>
            <p:cNvCxnSpPr>
              <a:cxnSpLocks/>
            </p:cNvCxnSpPr>
            <p:nvPr/>
          </p:nvCxnSpPr>
          <p:spPr>
            <a:xfrm>
              <a:off x="28956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4F544216-4988-4D2B-B5CD-E36B9C7E1D2C}"/>
                </a:ext>
              </a:extLst>
            </p:cNvPr>
            <p:cNvCxnSpPr>
              <a:cxnSpLocks/>
            </p:cNvCxnSpPr>
            <p:nvPr/>
          </p:nvCxnSpPr>
          <p:spPr>
            <a:xfrm>
              <a:off x="33909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0FCB7E2C-5B9E-4654-9D90-EFFA9F6A2332}"/>
                </a:ext>
              </a:extLst>
            </p:cNvPr>
            <p:cNvCxnSpPr>
              <a:cxnSpLocks/>
            </p:cNvCxnSpPr>
            <p:nvPr/>
          </p:nvCxnSpPr>
          <p:spPr>
            <a:xfrm>
              <a:off x="38862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72BAFBC2-378A-4341-8CBA-F31079E0A0FD}"/>
                </a:ext>
              </a:extLst>
            </p:cNvPr>
            <p:cNvCxnSpPr>
              <a:cxnSpLocks/>
            </p:cNvCxnSpPr>
            <p:nvPr/>
          </p:nvCxnSpPr>
          <p:spPr>
            <a:xfrm>
              <a:off x="3886200" y="3886200"/>
              <a:ext cx="14859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39309D39-B20D-4496-A3EA-08F30D2C8446}"/>
                </a:ext>
              </a:extLst>
            </p:cNvPr>
            <p:cNvCxnSpPr>
              <a:cxnSpLocks/>
            </p:cNvCxnSpPr>
            <p:nvPr/>
          </p:nvCxnSpPr>
          <p:spPr>
            <a:xfrm>
              <a:off x="4381500" y="3714750"/>
              <a:ext cx="0" cy="1714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FF555FB3-5FAD-48BB-8416-331CDC89325D}"/>
                </a:ext>
              </a:extLst>
            </p:cNvPr>
            <p:cNvCxnSpPr>
              <a:cxnSpLocks/>
            </p:cNvCxnSpPr>
            <p:nvPr/>
          </p:nvCxnSpPr>
          <p:spPr>
            <a:xfrm>
              <a:off x="4876800" y="3714750"/>
              <a:ext cx="0" cy="1714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5E24AA2C-BFD4-4678-A57D-EC8B6BB70146}"/>
                </a:ext>
              </a:extLst>
            </p:cNvPr>
            <p:cNvCxnSpPr>
              <a:cxnSpLocks/>
            </p:cNvCxnSpPr>
            <p:nvPr/>
          </p:nvCxnSpPr>
          <p:spPr>
            <a:xfrm>
              <a:off x="5372100" y="3714750"/>
              <a:ext cx="0" cy="1714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6" name="群組 55">
            <a:extLst>
              <a:ext uri="{FF2B5EF4-FFF2-40B4-BE49-F238E27FC236}">
                <a16:creationId xmlns:a16="http://schemas.microsoft.com/office/drawing/2014/main" id="{2D363F3D-5FD1-469D-93B3-0863F92534BC}"/>
              </a:ext>
            </a:extLst>
          </p:cNvPr>
          <p:cNvGrpSpPr/>
          <p:nvPr/>
        </p:nvGrpSpPr>
        <p:grpSpPr>
          <a:xfrm>
            <a:off x="3872903" y="4309188"/>
            <a:ext cx="6809223" cy="114876"/>
            <a:chOff x="914400" y="3714750"/>
            <a:chExt cx="4457700" cy="171450"/>
          </a:xfrm>
        </p:grpSpPr>
        <p:cxnSp>
          <p:nvCxnSpPr>
            <p:cNvPr id="57" name="直線接點 56">
              <a:extLst>
                <a:ext uri="{FF2B5EF4-FFF2-40B4-BE49-F238E27FC236}">
                  <a16:creationId xmlns:a16="http://schemas.microsoft.com/office/drawing/2014/main" id="{F6847F9D-FE93-440E-BAFF-09787CFB2BE1}"/>
                </a:ext>
              </a:extLst>
            </p:cNvPr>
            <p:cNvCxnSpPr>
              <a:cxnSpLocks/>
            </p:cNvCxnSpPr>
            <p:nvPr/>
          </p:nvCxnSpPr>
          <p:spPr>
            <a:xfrm>
              <a:off x="914400" y="3886200"/>
              <a:ext cx="2971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88104B29-2A61-4A82-8CD1-08596B891209}"/>
                </a:ext>
              </a:extLst>
            </p:cNvPr>
            <p:cNvCxnSpPr>
              <a:cxnSpLocks/>
            </p:cNvCxnSpPr>
            <p:nvPr/>
          </p:nvCxnSpPr>
          <p:spPr>
            <a:xfrm>
              <a:off x="9144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7EFB6243-B839-4930-ACE4-DAFF8FE81823}"/>
                </a:ext>
              </a:extLst>
            </p:cNvPr>
            <p:cNvCxnSpPr>
              <a:cxnSpLocks/>
            </p:cNvCxnSpPr>
            <p:nvPr/>
          </p:nvCxnSpPr>
          <p:spPr>
            <a:xfrm>
              <a:off x="14097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0EC5976B-E431-4FCB-8CDF-BE6AD70C6018}"/>
                </a:ext>
              </a:extLst>
            </p:cNvPr>
            <p:cNvCxnSpPr>
              <a:cxnSpLocks/>
            </p:cNvCxnSpPr>
            <p:nvPr/>
          </p:nvCxnSpPr>
          <p:spPr>
            <a:xfrm>
              <a:off x="19050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F4DFBDC5-7E2B-4317-8949-398050D6B9CE}"/>
                </a:ext>
              </a:extLst>
            </p:cNvPr>
            <p:cNvCxnSpPr>
              <a:cxnSpLocks/>
            </p:cNvCxnSpPr>
            <p:nvPr/>
          </p:nvCxnSpPr>
          <p:spPr>
            <a:xfrm>
              <a:off x="24003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05781790-2084-4309-9E0D-76971521FD82}"/>
                </a:ext>
              </a:extLst>
            </p:cNvPr>
            <p:cNvCxnSpPr>
              <a:cxnSpLocks/>
            </p:cNvCxnSpPr>
            <p:nvPr/>
          </p:nvCxnSpPr>
          <p:spPr>
            <a:xfrm>
              <a:off x="28956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9F847BD0-CA3F-4117-84C7-56DDA8F078FE}"/>
                </a:ext>
              </a:extLst>
            </p:cNvPr>
            <p:cNvCxnSpPr>
              <a:cxnSpLocks/>
            </p:cNvCxnSpPr>
            <p:nvPr/>
          </p:nvCxnSpPr>
          <p:spPr>
            <a:xfrm>
              <a:off x="33909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CAEDEAF9-202C-4921-B0BC-C933CF0EE93B}"/>
                </a:ext>
              </a:extLst>
            </p:cNvPr>
            <p:cNvCxnSpPr>
              <a:cxnSpLocks/>
            </p:cNvCxnSpPr>
            <p:nvPr/>
          </p:nvCxnSpPr>
          <p:spPr>
            <a:xfrm>
              <a:off x="3886200" y="3714750"/>
              <a:ext cx="0" cy="1714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094CF846-2E78-42E4-B502-A38710747C8C}"/>
                </a:ext>
              </a:extLst>
            </p:cNvPr>
            <p:cNvCxnSpPr>
              <a:cxnSpLocks/>
            </p:cNvCxnSpPr>
            <p:nvPr/>
          </p:nvCxnSpPr>
          <p:spPr>
            <a:xfrm>
              <a:off x="3886200" y="3886200"/>
              <a:ext cx="14859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751B8D5-8909-4ADF-8478-10BBFAA8BA6C}"/>
                </a:ext>
              </a:extLst>
            </p:cNvPr>
            <p:cNvCxnSpPr>
              <a:cxnSpLocks/>
            </p:cNvCxnSpPr>
            <p:nvPr/>
          </p:nvCxnSpPr>
          <p:spPr>
            <a:xfrm>
              <a:off x="4381500" y="3714750"/>
              <a:ext cx="0" cy="1714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B124A574-8FED-46E6-BF2F-C651F8E7B112}"/>
                </a:ext>
              </a:extLst>
            </p:cNvPr>
            <p:cNvCxnSpPr>
              <a:cxnSpLocks/>
            </p:cNvCxnSpPr>
            <p:nvPr/>
          </p:nvCxnSpPr>
          <p:spPr>
            <a:xfrm>
              <a:off x="4876800" y="3714750"/>
              <a:ext cx="0" cy="1714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FC38B2DA-1A5A-4F4C-A17C-6FB1D15E863D}"/>
                </a:ext>
              </a:extLst>
            </p:cNvPr>
            <p:cNvCxnSpPr>
              <a:cxnSpLocks/>
            </p:cNvCxnSpPr>
            <p:nvPr/>
          </p:nvCxnSpPr>
          <p:spPr>
            <a:xfrm>
              <a:off x="5372100" y="3714750"/>
              <a:ext cx="0" cy="1714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內容版面配置區 2">
                <a:extLst>
                  <a:ext uri="{FF2B5EF4-FFF2-40B4-BE49-F238E27FC236}">
                    <a16:creationId xmlns:a16="http://schemas.microsoft.com/office/drawing/2014/main" id="{7FC6CD49-80DC-486A-BA65-2861A6D22E9D}"/>
                  </a:ext>
                </a:extLst>
              </p:cNvPr>
              <p:cNvSpPr>
                <a:spLocks noGrp="1"/>
              </p:cNvSpPr>
              <p:nvPr>
                <p:ph idx="1"/>
              </p:nvPr>
            </p:nvSpPr>
            <p:spPr>
              <a:xfrm>
                <a:off x="6850925" y="3155367"/>
                <a:ext cx="378291" cy="328389"/>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1</m:t>
                          </m:r>
                        </m:e>
                        <m:sub>
                          <m:r>
                            <a:rPr lang="en-US" altLang="zh-TW" sz="2000" b="0" i="1" smtClean="0">
                              <a:solidFill>
                                <a:srgbClr val="00B050"/>
                              </a:solidFill>
                              <a:latin typeface="Cambria Math" panose="02040503050406030204" pitchFamily="18" charset="0"/>
                            </a:rPr>
                            <m:t>𝑖</m:t>
                          </m:r>
                        </m:sub>
                      </m:sSub>
                    </m:oMath>
                  </m:oMathPara>
                </a14:m>
                <a:endParaRPr lang="zh-TW" altLang="en-US" sz="2000" dirty="0">
                  <a:solidFill>
                    <a:srgbClr val="00B050"/>
                  </a:solidFill>
                </a:endParaRPr>
              </a:p>
            </p:txBody>
          </p:sp>
        </mc:Choice>
        <mc:Fallback xmlns="">
          <p:sp>
            <p:nvSpPr>
              <p:cNvPr id="69" name="內容版面配置區 2">
                <a:extLst>
                  <a:ext uri="{FF2B5EF4-FFF2-40B4-BE49-F238E27FC236}">
                    <a16:creationId xmlns:a16="http://schemas.microsoft.com/office/drawing/2014/main" id="{7FC6CD49-80DC-486A-BA65-2861A6D22E9D}"/>
                  </a:ext>
                </a:extLst>
              </p:cNvPr>
              <p:cNvSpPr>
                <a:spLocks noGrp="1" noRot="1" noChangeAspect="1" noMove="1" noResize="1" noEditPoints="1" noAdjustHandles="1" noChangeArrowheads="1" noChangeShapeType="1" noTextEdit="1"/>
              </p:cNvSpPr>
              <p:nvPr>
                <p:ph idx="1"/>
              </p:nvPr>
            </p:nvSpPr>
            <p:spPr>
              <a:xfrm>
                <a:off x="6850925" y="3155367"/>
                <a:ext cx="378291" cy="328389"/>
              </a:xfrm>
              <a:blipFill>
                <a:blip r:embed="rId6"/>
                <a:stretch>
                  <a:fillRect b="-169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內容版面配置區 2">
                <a:extLst>
                  <a:ext uri="{FF2B5EF4-FFF2-40B4-BE49-F238E27FC236}">
                    <a16:creationId xmlns:a16="http://schemas.microsoft.com/office/drawing/2014/main" id="{31593199-6238-477E-823C-1C5F64CAEF49}"/>
                  </a:ext>
                </a:extLst>
              </p:cNvPr>
              <p:cNvSpPr txBox="1">
                <a:spLocks/>
              </p:cNvSpPr>
              <p:nvPr/>
            </p:nvSpPr>
            <p:spPr>
              <a:xfrm>
                <a:off x="8820409" y="3166933"/>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3</m:t>
                          </m:r>
                        </m:e>
                        <m:sub>
                          <m:r>
                            <a:rPr lang="en-US" altLang="zh-TW" sz="2000" b="0" i="1" smtClean="0">
                              <a:solidFill>
                                <a:srgbClr val="00B050"/>
                              </a:solidFill>
                              <a:latin typeface="Cambria Math" panose="02040503050406030204" pitchFamily="18" charset="0"/>
                            </a:rPr>
                            <m:t>𝑒</m:t>
                          </m:r>
                        </m:sub>
                      </m:sSub>
                    </m:oMath>
                  </m:oMathPara>
                </a14:m>
                <a:endParaRPr lang="zh-TW" altLang="en-US" sz="2000" dirty="0">
                  <a:solidFill>
                    <a:srgbClr val="00B050"/>
                  </a:solidFill>
                </a:endParaRPr>
              </a:p>
            </p:txBody>
          </p:sp>
        </mc:Choice>
        <mc:Fallback xmlns="">
          <p:sp>
            <p:nvSpPr>
              <p:cNvPr id="70" name="內容版面配置區 2">
                <a:extLst>
                  <a:ext uri="{FF2B5EF4-FFF2-40B4-BE49-F238E27FC236}">
                    <a16:creationId xmlns:a16="http://schemas.microsoft.com/office/drawing/2014/main" id="{31593199-6238-477E-823C-1C5F64CAEF49}"/>
                  </a:ext>
                </a:extLst>
              </p:cNvPr>
              <p:cNvSpPr txBox="1">
                <a:spLocks noRot="1" noChangeAspect="1" noMove="1" noResize="1" noEditPoints="1" noAdjustHandles="1" noChangeArrowheads="1" noChangeShapeType="1" noTextEdit="1"/>
              </p:cNvSpPr>
              <p:nvPr/>
            </p:nvSpPr>
            <p:spPr>
              <a:xfrm>
                <a:off x="8820409" y="3166933"/>
                <a:ext cx="378291" cy="328389"/>
              </a:xfrm>
              <a:prstGeom prst="rect">
                <a:avLst/>
              </a:prstGeom>
              <a:blipFill>
                <a:blip r:embed="rId7"/>
                <a:stretch>
                  <a:fillRect r="-1613" b="-113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內容版面配置區 2">
                <a:extLst>
                  <a:ext uri="{FF2B5EF4-FFF2-40B4-BE49-F238E27FC236}">
                    <a16:creationId xmlns:a16="http://schemas.microsoft.com/office/drawing/2014/main" id="{F5878287-E0C5-4565-B549-216BEC76EE0A}"/>
                  </a:ext>
                </a:extLst>
              </p:cNvPr>
              <p:cNvSpPr txBox="1">
                <a:spLocks/>
              </p:cNvSpPr>
              <p:nvPr/>
            </p:nvSpPr>
            <p:spPr>
              <a:xfrm>
                <a:off x="8829933" y="3623617"/>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2</m:t>
                          </m:r>
                        </m:e>
                        <m:sub>
                          <m:r>
                            <a:rPr lang="en-US" altLang="zh-TW" sz="2000" b="0" i="1" smtClean="0">
                              <a:solidFill>
                                <a:srgbClr val="00B050"/>
                              </a:solidFill>
                              <a:latin typeface="Cambria Math" panose="02040503050406030204" pitchFamily="18" charset="0"/>
                            </a:rPr>
                            <m:t>𝑒</m:t>
                          </m:r>
                        </m:sub>
                      </m:sSub>
                    </m:oMath>
                  </m:oMathPara>
                </a14:m>
                <a:endParaRPr lang="zh-TW" altLang="en-US" sz="2000" dirty="0">
                  <a:solidFill>
                    <a:srgbClr val="00B050"/>
                  </a:solidFill>
                </a:endParaRPr>
              </a:p>
            </p:txBody>
          </p:sp>
        </mc:Choice>
        <mc:Fallback xmlns="">
          <p:sp>
            <p:nvSpPr>
              <p:cNvPr id="71" name="內容版面配置區 2">
                <a:extLst>
                  <a:ext uri="{FF2B5EF4-FFF2-40B4-BE49-F238E27FC236}">
                    <a16:creationId xmlns:a16="http://schemas.microsoft.com/office/drawing/2014/main" id="{F5878287-E0C5-4565-B549-216BEC76EE0A}"/>
                  </a:ext>
                </a:extLst>
              </p:cNvPr>
              <p:cNvSpPr txBox="1">
                <a:spLocks noRot="1" noChangeAspect="1" noMove="1" noResize="1" noEditPoints="1" noAdjustHandles="1" noChangeArrowheads="1" noChangeShapeType="1" noTextEdit="1"/>
              </p:cNvSpPr>
              <p:nvPr/>
            </p:nvSpPr>
            <p:spPr>
              <a:xfrm>
                <a:off x="8829933" y="3623617"/>
                <a:ext cx="378291" cy="328389"/>
              </a:xfrm>
              <a:prstGeom prst="rect">
                <a:avLst/>
              </a:prstGeom>
              <a:blipFill>
                <a:blip r:embed="rId8"/>
                <a:stretch>
                  <a:fillRect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內容版面配置區 2">
                <a:extLst>
                  <a:ext uri="{FF2B5EF4-FFF2-40B4-BE49-F238E27FC236}">
                    <a16:creationId xmlns:a16="http://schemas.microsoft.com/office/drawing/2014/main" id="{AA8DD3DF-5060-4F1B-9E46-3A984F14864C}"/>
                  </a:ext>
                </a:extLst>
              </p:cNvPr>
              <p:cNvSpPr txBox="1">
                <a:spLocks/>
              </p:cNvSpPr>
              <p:nvPr/>
            </p:nvSpPr>
            <p:spPr>
              <a:xfrm>
                <a:off x="8820408" y="4056015"/>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1</m:t>
                          </m:r>
                        </m:e>
                        <m:sub>
                          <m:r>
                            <a:rPr lang="en-US" altLang="zh-TW" sz="2000" b="0" i="1" smtClean="0">
                              <a:solidFill>
                                <a:srgbClr val="00B050"/>
                              </a:solidFill>
                              <a:latin typeface="Cambria Math" panose="02040503050406030204" pitchFamily="18" charset="0"/>
                            </a:rPr>
                            <m:t>𝑒</m:t>
                          </m:r>
                        </m:sub>
                      </m:sSub>
                    </m:oMath>
                  </m:oMathPara>
                </a14:m>
                <a:endParaRPr lang="zh-TW" altLang="en-US" sz="2000" dirty="0">
                  <a:solidFill>
                    <a:srgbClr val="00B050"/>
                  </a:solidFill>
                </a:endParaRPr>
              </a:p>
            </p:txBody>
          </p:sp>
        </mc:Choice>
        <mc:Fallback xmlns="">
          <p:sp>
            <p:nvSpPr>
              <p:cNvPr id="72" name="內容版面配置區 2">
                <a:extLst>
                  <a:ext uri="{FF2B5EF4-FFF2-40B4-BE49-F238E27FC236}">
                    <a16:creationId xmlns:a16="http://schemas.microsoft.com/office/drawing/2014/main" id="{AA8DD3DF-5060-4F1B-9E46-3A984F14864C}"/>
                  </a:ext>
                </a:extLst>
              </p:cNvPr>
              <p:cNvSpPr txBox="1">
                <a:spLocks noRot="1" noChangeAspect="1" noMove="1" noResize="1" noEditPoints="1" noAdjustHandles="1" noChangeArrowheads="1" noChangeShapeType="1" noTextEdit="1"/>
              </p:cNvSpPr>
              <p:nvPr/>
            </p:nvSpPr>
            <p:spPr>
              <a:xfrm>
                <a:off x="8820408" y="4056015"/>
                <a:ext cx="378291" cy="328389"/>
              </a:xfrm>
              <a:prstGeom prst="rect">
                <a:avLst/>
              </a:prstGeom>
              <a:blipFill>
                <a:blip r:embed="rId9"/>
                <a:stretch>
                  <a:fillRect r="-1613"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內容版面配置區 2">
                <a:extLst>
                  <a:ext uri="{FF2B5EF4-FFF2-40B4-BE49-F238E27FC236}">
                    <a16:creationId xmlns:a16="http://schemas.microsoft.com/office/drawing/2014/main" id="{675E4787-FF43-4187-8CE7-517CD14C5B29}"/>
                  </a:ext>
                </a:extLst>
              </p:cNvPr>
              <p:cNvSpPr txBox="1">
                <a:spLocks/>
              </p:cNvSpPr>
              <p:nvPr/>
            </p:nvSpPr>
            <p:spPr>
              <a:xfrm>
                <a:off x="7548439" y="3619365"/>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00B050"/>
                              </a:solidFill>
                              <a:latin typeface="Cambria Math" panose="02040503050406030204" pitchFamily="18" charset="0"/>
                            </a:rPr>
                          </m:ctrlPr>
                        </m:sSubPr>
                        <m:e>
                          <m:r>
                            <a:rPr lang="en-US" altLang="zh-TW" sz="2000" i="1" smtClean="0">
                              <a:solidFill>
                                <a:srgbClr val="00B050"/>
                              </a:solidFill>
                              <a:latin typeface="Cambria Math" panose="02040503050406030204" pitchFamily="18" charset="0"/>
                            </a:rPr>
                            <m:t>1</m:t>
                          </m:r>
                        </m:e>
                        <m:sub>
                          <m:r>
                            <a:rPr lang="en-US" altLang="zh-TW" sz="2000" i="1" smtClean="0">
                              <a:solidFill>
                                <a:srgbClr val="00B050"/>
                              </a:solidFill>
                              <a:latin typeface="Cambria Math" panose="02040503050406030204" pitchFamily="18" charset="0"/>
                            </a:rPr>
                            <m:t>𝑖</m:t>
                          </m:r>
                        </m:sub>
                      </m:sSub>
                    </m:oMath>
                  </m:oMathPara>
                </a14:m>
                <a:endParaRPr lang="zh-TW" altLang="en-US" sz="2000" dirty="0">
                  <a:solidFill>
                    <a:srgbClr val="00B050"/>
                  </a:solidFill>
                </a:endParaRPr>
              </a:p>
            </p:txBody>
          </p:sp>
        </mc:Choice>
        <mc:Fallback xmlns="">
          <p:sp>
            <p:nvSpPr>
              <p:cNvPr id="73" name="內容版面配置區 2">
                <a:extLst>
                  <a:ext uri="{FF2B5EF4-FFF2-40B4-BE49-F238E27FC236}">
                    <a16:creationId xmlns:a16="http://schemas.microsoft.com/office/drawing/2014/main" id="{675E4787-FF43-4187-8CE7-517CD14C5B29}"/>
                  </a:ext>
                </a:extLst>
              </p:cNvPr>
              <p:cNvSpPr txBox="1">
                <a:spLocks noRot="1" noChangeAspect="1" noMove="1" noResize="1" noEditPoints="1" noAdjustHandles="1" noChangeArrowheads="1" noChangeShapeType="1" noTextEdit="1"/>
              </p:cNvSpPr>
              <p:nvPr/>
            </p:nvSpPr>
            <p:spPr>
              <a:xfrm>
                <a:off x="7548439" y="3619365"/>
                <a:ext cx="378291" cy="328389"/>
              </a:xfrm>
              <a:prstGeom prst="rect">
                <a:avLst/>
              </a:prstGeom>
              <a:blipFill>
                <a:blip r:embed="rId10"/>
                <a:stretch>
                  <a:fillRect b="-148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內容版面配置區 2">
                <a:extLst>
                  <a:ext uri="{FF2B5EF4-FFF2-40B4-BE49-F238E27FC236}">
                    <a16:creationId xmlns:a16="http://schemas.microsoft.com/office/drawing/2014/main" id="{09386619-5B3B-4074-9D4B-31CBD9ECE0D6}"/>
                  </a:ext>
                </a:extLst>
              </p:cNvPr>
              <p:cNvSpPr txBox="1">
                <a:spLocks/>
              </p:cNvSpPr>
              <p:nvPr/>
            </p:nvSpPr>
            <p:spPr>
              <a:xfrm>
                <a:off x="8319964" y="4057515"/>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00B050"/>
                              </a:solidFill>
                              <a:latin typeface="Cambria Math" panose="02040503050406030204" pitchFamily="18" charset="0"/>
                            </a:rPr>
                          </m:ctrlPr>
                        </m:sSubPr>
                        <m:e>
                          <m:r>
                            <a:rPr lang="en-US" altLang="zh-TW" sz="2000" i="1" smtClean="0">
                              <a:solidFill>
                                <a:srgbClr val="00B050"/>
                              </a:solidFill>
                              <a:latin typeface="Cambria Math" panose="02040503050406030204" pitchFamily="18" charset="0"/>
                            </a:rPr>
                            <m:t>1</m:t>
                          </m:r>
                        </m:e>
                        <m:sub>
                          <m:r>
                            <a:rPr lang="en-US" altLang="zh-TW" sz="2000" i="1" smtClean="0">
                              <a:solidFill>
                                <a:srgbClr val="00B050"/>
                              </a:solidFill>
                              <a:latin typeface="Cambria Math" panose="02040503050406030204" pitchFamily="18" charset="0"/>
                            </a:rPr>
                            <m:t>𝑖</m:t>
                          </m:r>
                        </m:sub>
                      </m:sSub>
                    </m:oMath>
                  </m:oMathPara>
                </a14:m>
                <a:endParaRPr lang="zh-TW" altLang="en-US" sz="2000" dirty="0">
                  <a:solidFill>
                    <a:srgbClr val="00B050"/>
                  </a:solidFill>
                </a:endParaRPr>
              </a:p>
            </p:txBody>
          </p:sp>
        </mc:Choice>
        <mc:Fallback xmlns="">
          <p:sp>
            <p:nvSpPr>
              <p:cNvPr id="74" name="內容版面配置區 2">
                <a:extLst>
                  <a:ext uri="{FF2B5EF4-FFF2-40B4-BE49-F238E27FC236}">
                    <a16:creationId xmlns:a16="http://schemas.microsoft.com/office/drawing/2014/main" id="{09386619-5B3B-4074-9D4B-31CBD9ECE0D6}"/>
                  </a:ext>
                </a:extLst>
              </p:cNvPr>
              <p:cNvSpPr txBox="1">
                <a:spLocks noRot="1" noChangeAspect="1" noMove="1" noResize="1" noEditPoints="1" noAdjustHandles="1" noChangeArrowheads="1" noChangeShapeType="1" noTextEdit="1"/>
              </p:cNvSpPr>
              <p:nvPr/>
            </p:nvSpPr>
            <p:spPr>
              <a:xfrm>
                <a:off x="8319964" y="4057515"/>
                <a:ext cx="378291" cy="328389"/>
              </a:xfrm>
              <a:prstGeom prst="rect">
                <a:avLst/>
              </a:prstGeom>
              <a:blipFill>
                <a:blip r:embed="rId11"/>
                <a:stretch>
                  <a:fillRect b="-16981"/>
                </a:stretch>
              </a:blipFill>
            </p:spPr>
            <p:txBody>
              <a:bodyPr/>
              <a:lstStyle/>
              <a:p>
                <a:r>
                  <a:rPr lang="zh-TW" altLang="en-US">
                    <a:noFill/>
                  </a:rPr>
                  <a:t> </a:t>
                </a:r>
              </a:p>
            </p:txBody>
          </p:sp>
        </mc:Fallback>
      </mc:AlternateContent>
      <p:cxnSp>
        <p:nvCxnSpPr>
          <p:cNvPr id="76" name="直線接點 75">
            <a:extLst>
              <a:ext uri="{FF2B5EF4-FFF2-40B4-BE49-F238E27FC236}">
                <a16:creationId xmlns:a16="http://schemas.microsoft.com/office/drawing/2014/main" id="{331B8B77-2B7F-4C5E-961B-8BEAED672FE6}"/>
              </a:ext>
            </a:extLst>
          </p:cNvPr>
          <p:cNvCxnSpPr>
            <a:cxnSpLocks/>
          </p:cNvCxnSpPr>
          <p:nvPr/>
        </p:nvCxnSpPr>
        <p:spPr>
          <a:xfrm>
            <a:off x="9168965" y="3054163"/>
            <a:ext cx="0" cy="22383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內容版面配置區 2">
                <a:extLst>
                  <a:ext uri="{FF2B5EF4-FFF2-40B4-BE49-F238E27FC236}">
                    <a16:creationId xmlns:a16="http://schemas.microsoft.com/office/drawing/2014/main" id="{905D6351-7796-4C71-A80F-ED059722E9C0}"/>
                  </a:ext>
                </a:extLst>
              </p:cNvPr>
              <p:cNvSpPr txBox="1">
                <a:spLocks/>
              </p:cNvSpPr>
              <p:nvPr/>
            </p:nvSpPr>
            <p:spPr>
              <a:xfrm>
                <a:off x="9139230" y="4915761"/>
                <a:ext cx="1961391" cy="542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en-US" altLang="zh-TW" sz="2500" i="1" smtClean="0">
                              <a:solidFill>
                                <a:schemeClr val="tx1"/>
                              </a:solidFill>
                              <a:latin typeface="Cambria Math" panose="02040503050406030204" pitchFamily="18" charset="0"/>
                            </a:rPr>
                          </m:ctrlPr>
                        </m:sSubSupPr>
                        <m:e>
                          <m:r>
                            <a:rPr lang="en-US" altLang="zh-TW" sz="2500" b="0" i="1" smtClean="0">
                              <a:solidFill>
                                <a:schemeClr val="tx1"/>
                              </a:solidFill>
                              <a:latin typeface="Cambria Math" panose="02040503050406030204" pitchFamily="18" charset="0"/>
                            </a:rPr>
                            <m:t>𝑟</m:t>
                          </m:r>
                        </m:e>
                        <m:sub>
                          <m:sSup>
                            <m:sSupPr>
                              <m:ctrlPr>
                                <a:rPr lang="en-US" altLang="zh-TW" sz="2500" i="1" smtClean="0">
                                  <a:solidFill>
                                    <a:schemeClr val="tx1"/>
                                  </a:solidFill>
                                  <a:latin typeface="Cambria Math" panose="02040503050406030204" pitchFamily="18" charset="0"/>
                                </a:rPr>
                              </m:ctrlPr>
                            </m:sSupPr>
                            <m:e>
                              <m:r>
                                <a:rPr lang="en-US" altLang="zh-TW" sz="2500" b="0" i="1" smtClean="0">
                                  <a:solidFill>
                                    <a:srgbClr val="EE68E1"/>
                                  </a:solidFill>
                                  <a:latin typeface="Cambria Math" panose="02040503050406030204" pitchFamily="18" charset="0"/>
                                </a:rPr>
                                <m:t>𝑡</m:t>
                              </m:r>
                            </m:e>
                            <m:sup>
                              <m:r>
                                <a:rPr lang="en-US" altLang="zh-TW" sz="2500" b="0" i="1" smtClean="0">
                                  <a:solidFill>
                                    <a:srgbClr val="EE68E1"/>
                                  </a:solidFill>
                                  <a:latin typeface="Cambria Math" panose="02040503050406030204" pitchFamily="18" charset="0"/>
                                </a:rPr>
                                <m:t>′</m:t>
                              </m:r>
                            </m:sup>
                          </m:sSup>
                        </m:sub>
                        <m:sup>
                          <m:r>
                            <a:rPr lang="en-US" altLang="zh-TW" sz="2500" b="0" i="1" smtClean="0">
                              <a:solidFill>
                                <a:schemeClr val="tx1"/>
                              </a:solidFill>
                              <a:latin typeface="Cambria Math" panose="02040503050406030204" pitchFamily="18" charset="0"/>
                            </a:rPr>
                            <m:t>𝑇𝑆𝑀𝑂𝑀</m:t>
                          </m:r>
                          <m:d>
                            <m:dPr>
                              <m:ctrlPr>
                                <a:rPr lang="en-US" altLang="zh-TW" sz="2500" b="0" i="1" smtClean="0">
                                  <a:solidFill>
                                    <a:schemeClr val="tx1"/>
                                  </a:solidFill>
                                  <a:latin typeface="Cambria Math" panose="02040503050406030204" pitchFamily="18" charset="0"/>
                                </a:rPr>
                              </m:ctrlPr>
                            </m:dPr>
                            <m:e>
                              <m:r>
                                <a:rPr lang="en-US" altLang="zh-TW" sz="2500" b="0" i="1" smtClean="0">
                                  <a:solidFill>
                                    <a:schemeClr val="tx1"/>
                                  </a:solidFill>
                                  <a:latin typeface="Cambria Math" panose="02040503050406030204" pitchFamily="18" charset="0"/>
                                </a:rPr>
                                <m:t>6,3</m:t>
                              </m:r>
                            </m:e>
                          </m:d>
                          <m:r>
                            <a:rPr lang="en-US" altLang="zh-TW" sz="2500" b="0" i="1" smtClean="0">
                              <a:solidFill>
                                <a:schemeClr val="tx1"/>
                              </a:solidFill>
                              <a:latin typeface="Cambria Math" panose="02040503050406030204" pitchFamily="18" charset="0"/>
                            </a:rPr>
                            <m:t>,</m:t>
                          </m:r>
                          <m:r>
                            <a:rPr lang="en-US" altLang="zh-TW" sz="2500" b="0" i="1" smtClean="0">
                              <a:solidFill>
                                <a:srgbClr val="FFC000"/>
                              </a:solidFill>
                              <a:latin typeface="Cambria Math" panose="02040503050406030204" pitchFamily="18" charset="0"/>
                            </a:rPr>
                            <m:t>𝑠</m:t>
                          </m:r>
                        </m:sup>
                      </m:sSubSup>
                    </m:oMath>
                  </m:oMathPara>
                </a14:m>
                <a:endParaRPr lang="zh-TW" altLang="en-US" sz="2500" dirty="0">
                  <a:solidFill>
                    <a:srgbClr val="FFC000"/>
                  </a:solidFill>
                </a:endParaRPr>
              </a:p>
            </p:txBody>
          </p:sp>
        </mc:Choice>
        <mc:Fallback xmlns="">
          <p:sp>
            <p:nvSpPr>
              <p:cNvPr id="78" name="內容版面配置區 2">
                <a:extLst>
                  <a:ext uri="{FF2B5EF4-FFF2-40B4-BE49-F238E27FC236}">
                    <a16:creationId xmlns:a16="http://schemas.microsoft.com/office/drawing/2014/main" id="{905D6351-7796-4C71-A80F-ED059722E9C0}"/>
                  </a:ext>
                </a:extLst>
              </p:cNvPr>
              <p:cNvSpPr txBox="1">
                <a:spLocks noRot="1" noChangeAspect="1" noMove="1" noResize="1" noEditPoints="1" noAdjustHandles="1" noChangeArrowheads="1" noChangeShapeType="1" noTextEdit="1"/>
              </p:cNvSpPr>
              <p:nvPr/>
            </p:nvSpPr>
            <p:spPr>
              <a:xfrm>
                <a:off x="9139230" y="4915761"/>
                <a:ext cx="1961391" cy="54267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內容版面配置區 2">
                <a:extLst>
                  <a:ext uri="{FF2B5EF4-FFF2-40B4-BE49-F238E27FC236}">
                    <a16:creationId xmlns:a16="http://schemas.microsoft.com/office/drawing/2014/main" id="{E4F77BBF-1BCC-4CEE-9426-F413A729EED6}"/>
                  </a:ext>
                </a:extLst>
              </p:cNvPr>
              <p:cNvSpPr txBox="1">
                <a:spLocks/>
              </p:cNvSpPr>
              <p:nvPr/>
            </p:nvSpPr>
            <p:spPr>
              <a:xfrm>
                <a:off x="2201201" y="3175431"/>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C00000"/>
                              </a:solidFill>
                              <a:latin typeface="Cambria Math" panose="02040503050406030204" pitchFamily="18" charset="0"/>
                            </a:rPr>
                          </m:ctrlPr>
                        </m:sSubPr>
                        <m:e>
                          <m:r>
                            <a:rPr lang="en-US" altLang="zh-TW" sz="2000" b="0" i="1" smtClean="0">
                              <a:solidFill>
                                <a:srgbClr val="C00000"/>
                              </a:solidFill>
                              <a:latin typeface="Cambria Math" panose="02040503050406030204" pitchFamily="18" charset="0"/>
                            </a:rPr>
                            <m:t>−6</m:t>
                          </m:r>
                        </m:e>
                        <m:sub>
                          <m:r>
                            <a:rPr lang="en-US" altLang="zh-TW" sz="2000" i="1" smtClean="0">
                              <a:solidFill>
                                <a:srgbClr val="C00000"/>
                              </a:solidFill>
                              <a:latin typeface="Cambria Math" panose="02040503050406030204" pitchFamily="18" charset="0"/>
                            </a:rPr>
                            <m:t>𝑖</m:t>
                          </m:r>
                        </m:sub>
                      </m:sSub>
                    </m:oMath>
                  </m:oMathPara>
                </a14:m>
                <a:endParaRPr lang="zh-TW" altLang="en-US" sz="2000" dirty="0">
                  <a:solidFill>
                    <a:srgbClr val="C00000"/>
                  </a:solidFill>
                </a:endParaRPr>
              </a:p>
            </p:txBody>
          </p:sp>
        </mc:Choice>
        <mc:Fallback xmlns="">
          <p:sp>
            <p:nvSpPr>
              <p:cNvPr id="82" name="內容版面配置區 2">
                <a:extLst>
                  <a:ext uri="{FF2B5EF4-FFF2-40B4-BE49-F238E27FC236}">
                    <a16:creationId xmlns:a16="http://schemas.microsoft.com/office/drawing/2014/main" id="{E4F77BBF-1BCC-4CEE-9426-F413A729EED6}"/>
                  </a:ext>
                </a:extLst>
              </p:cNvPr>
              <p:cNvSpPr txBox="1">
                <a:spLocks noRot="1" noChangeAspect="1" noMove="1" noResize="1" noEditPoints="1" noAdjustHandles="1" noChangeArrowheads="1" noChangeShapeType="1" noTextEdit="1"/>
              </p:cNvSpPr>
              <p:nvPr/>
            </p:nvSpPr>
            <p:spPr>
              <a:xfrm>
                <a:off x="2201201" y="3175431"/>
                <a:ext cx="378291" cy="328389"/>
              </a:xfrm>
              <a:prstGeom prst="rect">
                <a:avLst/>
              </a:prstGeom>
              <a:blipFill>
                <a:blip r:embed="rId13"/>
                <a:stretch>
                  <a:fillRect r="-46774" b="-148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3" name="內容版面配置區 2">
                <a:extLst>
                  <a:ext uri="{FF2B5EF4-FFF2-40B4-BE49-F238E27FC236}">
                    <a16:creationId xmlns:a16="http://schemas.microsoft.com/office/drawing/2014/main" id="{2EB67579-6807-4788-8CE2-AEE42019807D}"/>
                  </a:ext>
                </a:extLst>
              </p:cNvPr>
              <p:cNvSpPr txBox="1">
                <a:spLocks/>
              </p:cNvSpPr>
              <p:nvPr/>
            </p:nvSpPr>
            <p:spPr>
              <a:xfrm>
                <a:off x="6331789" y="3173737"/>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TW" sz="2000" i="1" smtClean="0">
                              <a:solidFill>
                                <a:srgbClr val="C00000"/>
                              </a:solidFill>
                              <a:latin typeface="Cambria Math" panose="02040503050406030204" pitchFamily="18" charset="0"/>
                            </a:rPr>
                          </m:ctrlPr>
                        </m:sSubPr>
                        <m:e>
                          <m:r>
                            <a:rPr lang="en-US" altLang="zh-TW" sz="2000" b="0" i="1" smtClean="0">
                              <a:solidFill>
                                <a:srgbClr val="C00000"/>
                              </a:solidFill>
                              <a:latin typeface="Cambria Math" panose="02040503050406030204" pitchFamily="18" charset="0"/>
                            </a:rPr>
                            <m:t>−1</m:t>
                          </m:r>
                        </m:e>
                        <m:sub>
                          <m:r>
                            <a:rPr lang="en-US" altLang="zh-TW" sz="2000" b="0" i="1" smtClean="0">
                              <a:solidFill>
                                <a:srgbClr val="C00000"/>
                              </a:solidFill>
                              <a:latin typeface="Cambria Math" panose="02040503050406030204" pitchFamily="18" charset="0"/>
                            </a:rPr>
                            <m:t>𝑒</m:t>
                          </m:r>
                        </m:sub>
                      </m:sSub>
                    </m:oMath>
                  </m:oMathPara>
                </a14:m>
                <a:endParaRPr lang="zh-TW" altLang="en-US" sz="2000" dirty="0">
                  <a:solidFill>
                    <a:srgbClr val="C00000"/>
                  </a:solidFill>
                </a:endParaRPr>
              </a:p>
            </p:txBody>
          </p:sp>
        </mc:Choice>
        <mc:Fallback xmlns="">
          <p:sp>
            <p:nvSpPr>
              <p:cNvPr id="83" name="內容版面配置區 2">
                <a:extLst>
                  <a:ext uri="{FF2B5EF4-FFF2-40B4-BE49-F238E27FC236}">
                    <a16:creationId xmlns:a16="http://schemas.microsoft.com/office/drawing/2014/main" id="{2EB67579-6807-4788-8CE2-AEE42019807D}"/>
                  </a:ext>
                </a:extLst>
              </p:cNvPr>
              <p:cNvSpPr txBox="1">
                <a:spLocks noRot="1" noChangeAspect="1" noMove="1" noResize="1" noEditPoints="1" noAdjustHandles="1" noChangeArrowheads="1" noChangeShapeType="1" noTextEdit="1"/>
              </p:cNvSpPr>
              <p:nvPr/>
            </p:nvSpPr>
            <p:spPr>
              <a:xfrm>
                <a:off x="6331789" y="3173737"/>
                <a:ext cx="378291" cy="328389"/>
              </a:xfrm>
              <a:prstGeom prst="rect">
                <a:avLst/>
              </a:prstGeom>
              <a:blipFill>
                <a:blip r:embed="rId14"/>
                <a:stretch>
                  <a:fillRect r="-51613" b="-11321"/>
                </a:stretch>
              </a:blipFill>
            </p:spPr>
            <p:txBody>
              <a:bodyPr/>
              <a:lstStyle/>
              <a:p>
                <a:r>
                  <a:rPr lang="zh-TW" altLang="en-US">
                    <a:noFill/>
                  </a:rPr>
                  <a:t> </a:t>
                </a:r>
              </a:p>
            </p:txBody>
          </p:sp>
        </mc:Fallback>
      </mc:AlternateContent>
      <p:cxnSp>
        <p:nvCxnSpPr>
          <p:cNvPr id="84" name="直線接點 83">
            <a:extLst>
              <a:ext uri="{FF2B5EF4-FFF2-40B4-BE49-F238E27FC236}">
                <a16:creationId xmlns:a16="http://schemas.microsoft.com/office/drawing/2014/main" id="{4A880B43-8503-4142-A3FF-2D753A318258}"/>
              </a:ext>
            </a:extLst>
          </p:cNvPr>
          <p:cNvCxnSpPr>
            <a:cxnSpLocks/>
          </p:cNvCxnSpPr>
          <p:nvPr/>
        </p:nvCxnSpPr>
        <p:spPr>
          <a:xfrm>
            <a:off x="6899224" y="3028375"/>
            <a:ext cx="0" cy="17831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內容版面配置區 2">
                <a:extLst>
                  <a:ext uri="{FF2B5EF4-FFF2-40B4-BE49-F238E27FC236}">
                    <a16:creationId xmlns:a16="http://schemas.microsoft.com/office/drawing/2014/main" id="{1FDDB2B8-8E5B-47C8-895D-A40ADE1D8746}"/>
                  </a:ext>
                </a:extLst>
              </p:cNvPr>
              <p:cNvSpPr txBox="1">
                <a:spLocks/>
              </p:cNvSpPr>
              <p:nvPr/>
            </p:nvSpPr>
            <p:spPr>
              <a:xfrm>
                <a:off x="9139230" y="4541851"/>
                <a:ext cx="159032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altLang="zh-TW" sz="2600" i="1" smtClean="0">
                              <a:solidFill>
                                <a:srgbClr val="EB4BDC"/>
                              </a:solidFill>
                              <a:latin typeface="Cambria Math" panose="02040503050406030204" pitchFamily="18" charset="0"/>
                            </a:rPr>
                          </m:ctrlPr>
                        </m:sSupPr>
                        <m:e>
                          <m:r>
                            <a:rPr lang="en-US" altLang="zh-TW" sz="2600" b="0" i="1" smtClean="0">
                              <a:solidFill>
                                <a:srgbClr val="EB4BDC"/>
                              </a:solidFill>
                              <a:latin typeface="Cambria Math" panose="02040503050406030204" pitchFamily="18" charset="0"/>
                            </a:rPr>
                            <m:t>𝑡</m:t>
                          </m:r>
                        </m:e>
                        <m:sup>
                          <m:r>
                            <a:rPr lang="en-US" altLang="zh-TW" sz="2600" b="0" i="1" smtClean="0">
                              <a:solidFill>
                                <a:srgbClr val="EB4BDC"/>
                              </a:solidFill>
                              <a:latin typeface="Cambria Math" panose="02040503050406030204" pitchFamily="18" charset="0"/>
                            </a:rPr>
                            <m:t>′</m:t>
                          </m:r>
                        </m:sup>
                      </m:sSup>
                      <m:r>
                        <a:rPr lang="en-US" altLang="zh-TW" sz="2600" b="0" i="1" smtClean="0">
                          <a:solidFill>
                            <a:srgbClr val="EB4BDC"/>
                          </a:solidFill>
                          <a:latin typeface="Cambria Math" panose="02040503050406030204" pitchFamily="18" charset="0"/>
                        </a:rPr>
                        <m:t>=</m:t>
                      </m:r>
                      <m:r>
                        <a:rPr lang="en-US" altLang="zh-TW" sz="2600" b="0" i="1" smtClean="0">
                          <a:solidFill>
                            <a:srgbClr val="EB4BDC"/>
                          </a:solidFill>
                          <a:latin typeface="Cambria Math" panose="02040503050406030204" pitchFamily="18" charset="0"/>
                        </a:rPr>
                        <m:t>𝑡</m:t>
                      </m:r>
                      <m:r>
                        <a:rPr lang="en-US" altLang="zh-TW" sz="2600" b="0" i="1" smtClean="0">
                          <a:solidFill>
                            <a:srgbClr val="EB4BDC"/>
                          </a:solidFill>
                          <a:latin typeface="Cambria Math" panose="02040503050406030204" pitchFamily="18" charset="0"/>
                        </a:rPr>
                        <m:t>+3</m:t>
                      </m:r>
                    </m:oMath>
                  </m:oMathPara>
                </a14:m>
                <a:endParaRPr lang="zh-TW" altLang="en-US" sz="2600" dirty="0">
                  <a:solidFill>
                    <a:srgbClr val="EB4BDC"/>
                  </a:solidFill>
                </a:endParaRPr>
              </a:p>
            </p:txBody>
          </p:sp>
        </mc:Choice>
        <mc:Fallback xmlns="">
          <p:sp>
            <p:nvSpPr>
              <p:cNvPr id="92" name="內容版面配置區 2">
                <a:extLst>
                  <a:ext uri="{FF2B5EF4-FFF2-40B4-BE49-F238E27FC236}">
                    <a16:creationId xmlns:a16="http://schemas.microsoft.com/office/drawing/2014/main" id="{1FDDB2B8-8E5B-47C8-895D-A40ADE1D8746}"/>
                  </a:ext>
                </a:extLst>
              </p:cNvPr>
              <p:cNvSpPr txBox="1">
                <a:spLocks noRot="1" noChangeAspect="1" noMove="1" noResize="1" noEditPoints="1" noAdjustHandles="1" noChangeArrowheads="1" noChangeShapeType="1" noTextEdit="1"/>
              </p:cNvSpPr>
              <p:nvPr/>
            </p:nvSpPr>
            <p:spPr>
              <a:xfrm>
                <a:off x="9139230" y="4541851"/>
                <a:ext cx="1590321" cy="328389"/>
              </a:xfrm>
              <a:prstGeom prst="rect">
                <a:avLst/>
              </a:prstGeom>
              <a:blipFill>
                <a:blip r:embed="rId15"/>
                <a:stretch>
                  <a:fillRect l="-383" r="-1149" b="-3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 name="內容版面配置區 2">
                <a:extLst>
                  <a:ext uri="{FF2B5EF4-FFF2-40B4-BE49-F238E27FC236}">
                    <a16:creationId xmlns:a16="http://schemas.microsoft.com/office/drawing/2014/main" id="{F25D72B4-BE5F-4FD7-B28A-09B1AD7ABB6F}"/>
                  </a:ext>
                </a:extLst>
              </p:cNvPr>
              <p:cNvSpPr txBox="1">
                <a:spLocks/>
              </p:cNvSpPr>
              <p:nvPr/>
            </p:nvSpPr>
            <p:spPr>
              <a:xfrm>
                <a:off x="6850925" y="4489256"/>
                <a:ext cx="378291" cy="328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TW" sz="2600" b="0" i="1" smtClean="0">
                          <a:solidFill>
                            <a:srgbClr val="EB4BDC"/>
                          </a:solidFill>
                          <a:latin typeface="Cambria Math" panose="02040503050406030204" pitchFamily="18" charset="0"/>
                        </a:rPr>
                        <m:t>𝑡</m:t>
                      </m:r>
                    </m:oMath>
                  </m:oMathPara>
                </a14:m>
                <a:endParaRPr lang="zh-TW" altLang="en-US" sz="2600" dirty="0">
                  <a:solidFill>
                    <a:srgbClr val="EB4BDC"/>
                  </a:solidFill>
                </a:endParaRPr>
              </a:p>
            </p:txBody>
          </p:sp>
        </mc:Choice>
        <mc:Fallback xmlns="">
          <p:sp>
            <p:nvSpPr>
              <p:cNvPr id="93" name="內容版面配置區 2">
                <a:extLst>
                  <a:ext uri="{FF2B5EF4-FFF2-40B4-BE49-F238E27FC236}">
                    <a16:creationId xmlns:a16="http://schemas.microsoft.com/office/drawing/2014/main" id="{F25D72B4-BE5F-4FD7-B28A-09B1AD7ABB6F}"/>
                  </a:ext>
                </a:extLst>
              </p:cNvPr>
              <p:cNvSpPr txBox="1">
                <a:spLocks noRot="1" noChangeAspect="1" noMove="1" noResize="1" noEditPoints="1" noAdjustHandles="1" noChangeArrowheads="1" noChangeShapeType="1" noTextEdit="1"/>
              </p:cNvSpPr>
              <p:nvPr/>
            </p:nvSpPr>
            <p:spPr>
              <a:xfrm>
                <a:off x="6850925" y="4489256"/>
                <a:ext cx="378291" cy="328389"/>
              </a:xfrm>
              <a:prstGeom prst="rect">
                <a:avLst/>
              </a:prstGeom>
              <a:blipFill>
                <a:blip r:embed="rId16"/>
                <a:stretch>
                  <a:fillRect b="-31481"/>
                </a:stretch>
              </a:blipFill>
            </p:spPr>
            <p:txBody>
              <a:bodyPr/>
              <a:lstStyle/>
              <a:p>
                <a:r>
                  <a:rPr lang="zh-TW" altLang="en-US">
                    <a:noFill/>
                  </a:rPr>
                  <a:t> </a:t>
                </a:r>
              </a:p>
            </p:txBody>
          </p:sp>
        </mc:Fallback>
      </mc:AlternateContent>
      <p:sp>
        <p:nvSpPr>
          <p:cNvPr id="97" name="內容版面配置區 2">
            <a:extLst>
              <a:ext uri="{FF2B5EF4-FFF2-40B4-BE49-F238E27FC236}">
                <a16:creationId xmlns:a16="http://schemas.microsoft.com/office/drawing/2014/main" id="{466EEC06-4DB0-4D41-9DEA-3048D1047E5B}"/>
              </a:ext>
            </a:extLst>
          </p:cNvPr>
          <p:cNvSpPr txBox="1">
            <a:spLocks/>
          </p:cNvSpPr>
          <p:nvPr/>
        </p:nvSpPr>
        <p:spPr>
          <a:xfrm>
            <a:off x="495300" y="1181006"/>
            <a:ext cx="6531720" cy="494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2400" dirty="0"/>
              <a:t>(</a:t>
            </a:r>
            <a:r>
              <a:rPr lang="en-US" altLang="zh-TW" sz="2400" dirty="0" err="1">
                <a:solidFill>
                  <a:srgbClr val="FF0000"/>
                </a:solidFill>
              </a:rPr>
              <a:t>k</a:t>
            </a:r>
            <a:r>
              <a:rPr lang="en-US" altLang="zh-TW" sz="2400" dirty="0" err="1"/>
              <a:t>,</a:t>
            </a:r>
            <a:r>
              <a:rPr lang="en-US" altLang="zh-TW" sz="2400" dirty="0" err="1">
                <a:solidFill>
                  <a:srgbClr val="00B050"/>
                </a:solidFill>
              </a:rPr>
              <a:t>h</a:t>
            </a:r>
            <a:r>
              <a:rPr lang="en-US" altLang="zh-TW" sz="2400" dirty="0"/>
              <a:t>) = (</a:t>
            </a:r>
            <a:r>
              <a:rPr lang="en-US" altLang="zh-TW" sz="2400" dirty="0">
                <a:solidFill>
                  <a:srgbClr val="FF0000"/>
                </a:solidFill>
              </a:rPr>
              <a:t>look-back period</a:t>
            </a:r>
            <a:r>
              <a:rPr lang="en-US" altLang="zh-TW" sz="2400" dirty="0"/>
              <a:t>, </a:t>
            </a:r>
            <a:r>
              <a:rPr lang="en-US" altLang="zh-TW" sz="2400" dirty="0">
                <a:solidFill>
                  <a:srgbClr val="00B050"/>
                </a:solidFill>
              </a:rPr>
              <a:t>holding period</a:t>
            </a:r>
            <a:r>
              <a:rPr lang="en-US" altLang="zh-TW" sz="2400" dirty="0"/>
              <a:t>)</a:t>
            </a:r>
            <a:endParaRPr lang="zh-TW" altLang="en-US" sz="2400" dirty="0"/>
          </a:p>
        </p:txBody>
      </p:sp>
      <p:sp>
        <p:nvSpPr>
          <p:cNvPr id="98" name="內容版面配置區 2">
            <a:extLst>
              <a:ext uri="{FF2B5EF4-FFF2-40B4-BE49-F238E27FC236}">
                <a16:creationId xmlns:a16="http://schemas.microsoft.com/office/drawing/2014/main" id="{C46E1D53-7FA2-4736-B16D-DECE64F68828}"/>
              </a:ext>
            </a:extLst>
          </p:cNvPr>
          <p:cNvSpPr txBox="1">
            <a:spLocks/>
          </p:cNvSpPr>
          <p:nvPr/>
        </p:nvSpPr>
        <p:spPr>
          <a:xfrm>
            <a:off x="458988" y="3232813"/>
            <a:ext cx="1922510" cy="494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2400" b="1" dirty="0"/>
              <a:t>Example:</a:t>
            </a:r>
            <a:r>
              <a:rPr lang="en-US" altLang="zh-TW" sz="2400" dirty="0"/>
              <a:t> </a:t>
            </a:r>
            <a:endParaRPr lang="zh-TW" altLang="en-US" sz="2400" dirty="0"/>
          </a:p>
        </p:txBody>
      </p:sp>
      <p:grpSp>
        <p:nvGrpSpPr>
          <p:cNvPr id="117" name="群組 116">
            <a:extLst>
              <a:ext uri="{FF2B5EF4-FFF2-40B4-BE49-F238E27FC236}">
                <a16:creationId xmlns:a16="http://schemas.microsoft.com/office/drawing/2014/main" id="{F555D39D-2300-4CD6-A4DE-56DCEE21CB9F}"/>
              </a:ext>
            </a:extLst>
          </p:cNvPr>
          <p:cNvGrpSpPr/>
          <p:nvPr/>
        </p:nvGrpSpPr>
        <p:grpSpPr>
          <a:xfrm>
            <a:off x="495300" y="5725947"/>
            <a:ext cx="7538795" cy="1040606"/>
            <a:chOff x="495300" y="5725947"/>
            <a:chExt cx="7538795" cy="1040606"/>
          </a:xfrm>
        </p:grpSpPr>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3A4667F8-6DE7-4B3B-B183-CA06B392F35E}"/>
                    </a:ext>
                  </a:extLst>
                </p:cNvPr>
                <p:cNvSpPr txBox="1"/>
                <p:nvPr/>
              </p:nvSpPr>
              <p:spPr>
                <a:xfrm>
                  <a:off x="3080309" y="5725947"/>
                  <a:ext cx="4953786" cy="10406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i="1">
                                <a:latin typeface="Cambria Math" panose="02040503050406030204" pitchFamily="18" charset="0"/>
                              </a:rPr>
                              <m:t>𝑟</m:t>
                            </m:r>
                          </m:e>
                          <m:sub>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𝑡</m:t>
                                </m:r>
                              </m:e>
                              <m:sup>
                                <m:r>
                                  <a:rPr lang="en-US" altLang="zh-TW" sz="2400" b="0" i="1" smtClean="0">
                                    <a:latin typeface="Cambria Math" panose="02040503050406030204" pitchFamily="18" charset="0"/>
                                  </a:rPr>
                                  <m:t>′</m:t>
                                </m:r>
                              </m:sup>
                            </m:sSup>
                          </m:sub>
                          <m:sup>
                            <m:r>
                              <a:rPr lang="en-US" altLang="zh-TW" sz="2400" i="1">
                                <a:latin typeface="Cambria Math" panose="02040503050406030204" pitchFamily="18" charset="0"/>
                              </a:rPr>
                              <m:t>𝑇𝑆𝑀𝑂𝑀</m:t>
                            </m:r>
                            <m:d>
                              <m:dPr>
                                <m:ctrlPr>
                                  <a:rPr lang="en-US" altLang="zh-TW" sz="2400" i="1">
                                    <a:latin typeface="Cambria Math" panose="02040503050406030204" pitchFamily="18" charset="0"/>
                                  </a:rPr>
                                </m:ctrlPr>
                              </m:dPr>
                              <m:e>
                                <m:r>
                                  <a:rPr lang="en-US" altLang="zh-TW" sz="2400" i="1">
                                    <a:solidFill>
                                      <a:srgbClr val="FF0000"/>
                                    </a:solidFill>
                                    <a:latin typeface="Cambria Math" panose="02040503050406030204" pitchFamily="18" charset="0"/>
                                  </a:rPr>
                                  <m:t>𝑘</m:t>
                                </m:r>
                                <m:r>
                                  <a:rPr lang="en-US" altLang="zh-TW" sz="2400" i="1">
                                    <a:latin typeface="Cambria Math" panose="02040503050406030204" pitchFamily="18" charset="0"/>
                                  </a:rPr>
                                  <m:t>,</m:t>
                                </m:r>
                                <m:r>
                                  <a:rPr lang="en-US" altLang="zh-TW" sz="2400" i="1">
                                    <a:solidFill>
                                      <a:srgbClr val="00B050"/>
                                    </a:solidFill>
                                    <a:latin typeface="Cambria Math" panose="02040503050406030204" pitchFamily="18" charset="0"/>
                                  </a:rPr>
                                  <m:t>h</m:t>
                                </m:r>
                              </m:e>
                            </m:d>
                          </m:sup>
                        </m:sSubSup>
                        <m:r>
                          <a:rPr lang="en-US" altLang="zh-TW" sz="2400" i="1">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1</m:t>
                            </m:r>
                          </m:num>
                          <m:den>
                            <m:sSub>
                              <m:sSubPr>
                                <m:ctrlPr>
                                  <a:rPr lang="en-US" altLang="zh-TW" sz="2400" i="1" smtClean="0">
                                    <a:solidFill>
                                      <a:srgbClr val="FFC000"/>
                                    </a:solidFill>
                                    <a:latin typeface="Cambria Math" panose="02040503050406030204" pitchFamily="18" charset="0"/>
                                  </a:rPr>
                                </m:ctrlPr>
                              </m:sSubPr>
                              <m:e>
                                <m:r>
                                  <a:rPr lang="en-US" altLang="zh-TW" sz="2400" i="1">
                                    <a:solidFill>
                                      <a:srgbClr val="FFC000"/>
                                    </a:solidFill>
                                    <a:latin typeface="Cambria Math" panose="02040503050406030204" pitchFamily="18" charset="0"/>
                                  </a:rPr>
                                  <m:t>𝑆</m:t>
                                </m:r>
                              </m:e>
                              <m:sub>
                                <m:r>
                                  <a:rPr lang="en-US" altLang="zh-TW" sz="2400" i="1">
                                    <a:solidFill>
                                      <a:srgbClr val="FFC000"/>
                                    </a:solidFill>
                                    <a:latin typeface="Cambria Math" panose="02040503050406030204" pitchFamily="18" charset="0"/>
                                  </a:rPr>
                                  <m:t>𝑡</m:t>
                                </m:r>
                              </m:sub>
                            </m:sSub>
                          </m:den>
                        </m:f>
                        <m:nary>
                          <m:naryPr>
                            <m:chr m:val="∑"/>
                            <m:ctrlPr>
                              <a:rPr lang="en-US" altLang="zh-TW" sz="2400" i="1">
                                <a:latin typeface="Cambria Math" panose="02040503050406030204" pitchFamily="18" charset="0"/>
                              </a:rPr>
                            </m:ctrlPr>
                          </m:naryPr>
                          <m:sub>
                            <m:r>
                              <m:rPr>
                                <m:brk m:alnAt="23"/>
                              </m:rPr>
                              <a:rPr lang="en-US" altLang="zh-TW" sz="2400" i="1" smtClean="0">
                                <a:solidFill>
                                  <a:srgbClr val="FFC000"/>
                                </a:solidFill>
                                <a:latin typeface="Cambria Math" panose="02040503050406030204" pitchFamily="18" charset="0"/>
                              </a:rPr>
                              <m:t>𝑠</m:t>
                            </m:r>
                            <m:r>
                              <a:rPr lang="en-US" altLang="zh-TW" sz="2400" i="1">
                                <a:latin typeface="Cambria Math" panose="02040503050406030204" pitchFamily="18" charset="0"/>
                              </a:rPr>
                              <m:t>=1</m:t>
                            </m:r>
                          </m:sub>
                          <m:sup>
                            <m:sSub>
                              <m:sSubPr>
                                <m:ctrlPr>
                                  <a:rPr lang="en-US" altLang="zh-TW" sz="2400" i="1" smtClean="0">
                                    <a:solidFill>
                                      <a:srgbClr val="FFC000"/>
                                    </a:solidFill>
                                    <a:latin typeface="Cambria Math" panose="02040503050406030204" pitchFamily="18" charset="0"/>
                                  </a:rPr>
                                </m:ctrlPr>
                              </m:sSubPr>
                              <m:e>
                                <m:r>
                                  <a:rPr lang="en-US" altLang="zh-TW" sz="2400" i="1">
                                    <a:solidFill>
                                      <a:srgbClr val="FFC000"/>
                                    </a:solidFill>
                                    <a:latin typeface="Cambria Math" panose="02040503050406030204" pitchFamily="18" charset="0"/>
                                  </a:rPr>
                                  <m:t>𝑆</m:t>
                                </m:r>
                              </m:e>
                              <m:sub>
                                <m:r>
                                  <a:rPr lang="en-US" altLang="zh-TW" sz="2400" i="1">
                                    <a:solidFill>
                                      <a:srgbClr val="FFC000"/>
                                    </a:solidFill>
                                    <a:latin typeface="Cambria Math" panose="02040503050406030204" pitchFamily="18" charset="0"/>
                                  </a:rPr>
                                  <m:t>𝑡</m:t>
                                </m:r>
                              </m:sub>
                            </m:sSub>
                          </m:sup>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𝑟</m:t>
                                </m:r>
                              </m:e>
                              <m:sub>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𝑡</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i="1">
                                    <a:solidFill>
                                      <a:srgbClr val="00B050"/>
                                    </a:solidFill>
                                    <a:latin typeface="Cambria Math" panose="02040503050406030204" pitchFamily="18" charset="0"/>
                                  </a:rPr>
                                  <m:t>h</m:t>
                                </m:r>
                                <m:r>
                                  <a:rPr lang="en-US" altLang="zh-TW" sz="2400" b="0" i="1" smtClean="0">
                                    <a:solidFill>
                                      <a:schemeClr val="tx1"/>
                                    </a:solidFill>
                                    <a:latin typeface="Cambria Math" panose="02040503050406030204" pitchFamily="18" charset="0"/>
                                  </a:rPr>
                                  <m:t>, </m:t>
                                </m:r>
                                <m:sSup>
                                  <m:sSupPr>
                                    <m:ctrlPr>
                                      <a:rPr lang="en-US" altLang="zh-TW" sz="2400" b="0" i="1" smtClean="0">
                                        <a:solidFill>
                                          <a:schemeClr val="tx1"/>
                                        </a:solidFill>
                                        <a:latin typeface="Cambria Math" panose="02040503050406030204" pitchFamily="18" charset="0"/>
                                      </a:rPr>
                                    </m:ctrlPr>
                                  </m:sSupPr>
                                  <m:e>
                                    <m:r>
                                      <a:rPr lang="en-US" altLang="zh-TW" sz="2400" b="0" i="1" smtClean="0">
                                        <a:solidFill>
                                          <a:schemeClr val="tx1"/>
                                        </a:solidFill>
                                        <a:latin typeface="Cambria Math" panose="02040503050406030204" pitchFamily="18" charset="0"/>
                                      </a:rPr>
                                      <m:t>𝑡</m:t>
                                    </m:r>
                                  </m:e>
                                  <m:sup>
                                    <m:r>
                                      <a:rPr lang="en-US" altLang="zh-TW" sz="2400" b="0" i="1" smtClean="0">
                                        <a:solidFill>
                                          <a:schemeClr val="tx1"/>
                                        </a:solidFill>
                                        <a:latin typeface="Cambria Math" panose="02040503050406030204" pitchFamily="18" charset="0"/>
                                      </a:rPr>
                                      <m:t>′</m:t>
                                    </m:r>
                                  </m:sup>
                                </m:sSup>
                              </m:sub>
                              <m:sup>
                                <m:r>
                                  <a:rPr lang="en-US" altLang="zh-TW" sz="2400" i="1">
                                    <a:latin typeface="Cambria Math" panose="02040503050406030204" pitchFamily="18" charset="0"/>
                                  </a:rPr>
                                  <m:t>𝑇𝑆𝑀𝑂𝑀</m:t>
                                </m:r>
                                <m:d>
                                  <m:dPr>
                                    <m:ctrlPr>
                                      <a:rPr lang="en-US" altLang="zh-TW" sz="2400" i="1">
                                        <a:latin typeface="Cambria Math" panose="02040503050406030204" pitchFamily="18" charset="0"/>
                                      </a:rPr>
                                    </m:ctrlPr>
                                  </m:dPr>
                                  <m:e>
                                    <m:r>
                                      <a:rPr lang="en-US" altLang="zh-TW" sz="2400" i="1">
                                        <a:solidFill>
                                          <a:srgbClr val="FF0000"/>
                                        </a:solidFill>
                                        <a:latin typeface="Cambria Math" panose="02040503050406030204" pitchFamily="18" charset="0"/>
                                      </a:rPr>
                                      <m:t>𝑘</m:t>
                                    </m:r>
                                    <m:r>
                                      <a:rPr lang="en-US" altLang="zh-TW" sz="2400" i="1">
                                        <a:latin typeface="Cambria Math" panose="02040503050406030204" pitchFamily="18" charset="0"/>
                                      </a:rPr>
                                      <m:t>,</m:t>
                                    </m:r>
                                    <m:r>
                                      <a:rPr lang="en-US" altLang="zh-TW" sz="2400" i="1">
                                        <a:solidFill>
                                          <a:srgbClr val="00B050"/>
                                        </a:solidFill>
                                        <a:latin typeface="Cambria Math" panose="02040503050406030204" pitchFamily="18" charset="0"/>
                                      </a:rPr>
                                      <m:t>h</m:t>
                                    </m:r>
                                  </m:e>
                                </m:d>
                                <m:r>
                                  <a:rPr lang="en-US" altLang="zh-TW" sz="2400" i="1">
                                    <a:latin typeface="Cambria Math" panose="02040503050406030204" pitchFamily="18" charset="0"/>
                                  </a:rPr>
                                  <m:t>,</m:t>
                                </m:r>
                                <m:r>
                                  <a:rPr lang="en-US" altLang="zh-TW" sz="2400" i="1">
                                    <a:solidFill>
                                      <a:srgbClr val="FFC000"/>
                                    </a:solidFill>
                                    <a:latin typeface="Cambria Math" panose="02040503050406030204" pitchFamily="18" charset="0"/>
                                  </a:rPr>
                                  <m:t>𝑠</m:t>
                                </m:r>
                              </m:sup>
                            </m:sSubSup>
                          </m:e>
                        </m:nary>
                      </m:oMath>
                    </m:oMathPara>
                  </a14:m>
                  <a:endParaRPr lang="zh-TW" altLang="en-US" sz="2400" dirty="0"/>
                </a:p>
              </p:txBody>
            </p:sp>
          </mc:Choice>
          <mc:Fallback xmlns="">
            <p:sp>
              <p:nvSpPr>
                <p:cNvPr id="17" name="文字方塊 16">
                  <a:extLst>
                    <a:ext uri="{FF2B5EF4-FFF2-40B4-BE49-F238E27FC236}">
                      <a16:creationId xmlns:a16="http://schemas.microsoft.com/office/drawing/2014/main" id="{3A4667F8-6DE7-4B3B-B183-CA06B392F35E}"/>
                    </a:ext>
                  </a:extLst>
                </p:cNvPr>
                <p:cNvSpPr txBox="1">
                  <a:spLocks noRot="1" noChangeAspect="1" noMove="1" noResize="1" noEditPoints="1" noAdjustHandles="1" noChangeArrowheads="1" noChangeShapeType="1" noTextEdit="1"/>
                </p:cNvSpPr>
                <p:nvPr/>
              </p:nvSpPr>
              <p:spPr>
                <a:xfrm>
                  <a:off x="3080309" y="5725947"/>
                  <a:ext cx="4953786" cy="1040606"/>
                </a:xfrm>
                <a:prstGeom prst="rect">
                  <a:avLst/>
                </a:prstGeom>
                <a:blipFill>
                  <a:blip r:embed="rId17"/>
                  <a:stretch>
                    <a:fillRect/>
                  </a:stretch>
                </a:blipFill>
              </p:spPr>
              <p:txBody>
                <a:bodyPr/>
                <a:lstStyle/>
                <a:p>
                  <a:r>
                    <a:rPr lang="zh-TW" altLang="en-US">
                      <a:noFill/>
                    </a:rPr>
                    <a:t> </a:t>
                  </a:r>
                </a:p>
              </p:txBody>
            </p:sp>
          </mc:Fallback>
        </mc:AlternateContent>
        <p:sp>
          <p:nvSpPr>
            <p:cNvPr id="99" name="內容版面配置區 2">
              <a:extLst>
                <a:ext uri="{FF2B5EF4-FFF2-40B4-BE49-F238E27FC236}">
                  <a16:creationId xmlns:a16="http://schemas.microsoft.com/office/drawing/2014/main" id="{4DF4FC76-D4B6-4194-8F68-2C58500BB45C}"/>
                </a:ext>
              </a:extLst>
            </p:cNvPr>
            <p:cNvSpPr txBox="1">
              <a:spLocks/>
            </p:cNvSpPr>
            <p:nvPr/>
          </p:nvSpPr>
          <p:spPr>
            <a:xfrm>
              <a:off x="495300" y="6084405"/>
              <a:ext cx="2916494" cy="522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2400" b="1" dirty="0"/>
                <a:t>Final time series: </a:t>
              </a:r>
              <a:endParaRPr lang="zh-TW" altLang="en-US" sz="2400" b="1" dirty="0"/>
            </a:p>
          </p:txBody>
        </p:sp>
      </p:grpSp>
      <p:sp>
        <p:nvSpPr>
          <p:cNvPr id="100" name="矩形 99">
            <a:extLst>
              <a:ext uri="{FF2B5EF4-FFF2-40B4-BE49-F238E27FC236}">
                <a16:creationId xmlns:a16="http://schemas.microsoft.com/office/drawing/2014/main" id="{1F44363B-CAE4-4C94-8DF8-17E2939CAD86}"/>
              </a:ext>
            </a:extLst>
          </p:cNvPr>
          <p:cNvSpPr/>
          <p:nvPr/>
        </p:nvSpPr>
        <p:spPr>
          <a:xfrm>
            <a:off x="458988" y="2942263"/>
            <a:ext cx="10562973" cy="26022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橢圓 117">
            <a:extLst>
              <a:ext uri="{FF2B5EF4-FFF2-40B4-BE49-F238E27FC236}">
                <a16:creationId xmlns:a16="http://schemas.microsoft.com/office/drawing/2014/main" id="{8488AA5A-0796-4C0D-A659-2DD8AC5D503F}"/>
              </a:ext>
            </a:extLst>
          </p:cNvPr>
          <p:cNvSpPr/>
          <p:nvPr/>
        </p:nvSpPr>
        <p:spPr>
          <a:xfrm>
            <a:off x="5928852" y="2190300"/>
            <a:ext cx="629264" cy="383423"/>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橢圓 118">
            <a:extLst>
              <a:ext uri="{FF2B5EF4-FFF2-40B4-BE49-F238E27FC236}">
                <a16:creationId xmlns:a16="http://schemas.microsoft.com/office/drawing/2014/main" id="{AF14689C-6310-40B1-A6F9-0A41CB6E0924}"/>
              </a:ext>
            </a:extLst>
          </p:cNvPr>
          <p:cNvSpPr/>
          <p:nvPr/>
        </p:nvSpPr>
        <p:spPr>
          <a:xfrm>
            <a:off x="4180938" y="1885499"/>
            <a:ext cx="1747914" cy="559027"/>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標題 1">
            <a:extLst>
              <a:ext uri="{FF2B5EF4-FFF2-40B4-BE49-F238E27FC236}">
                <a16:creationId xmlns:a16="http://schemas.microsoft.com/office/drawing/2014/main" id="{6FB8F817-6628-461A-B245-02C42925FEF9}"/>
              </a:ext>
            </a:extLst>
          </p:cNvPr>
          <p:cNvSpPr>
            <a:spLocks noGrp="1"/>
          </p:cNvSpPr>
          <p:nvPr>
            <p:ph type="title"/>
          </p:nvPr>
        </p:nvSpPr>
        <p:spPr>
          <a:xfrm>
            <a:off x="204360" y="343524"/>
            <a:ext cx="11876567" cy="716329"/>
          </a:xfrm>
        </p:spPr>
        <p:txBody>
          <a:bodyPr>
            <a:noAutofit/>
          </a:bodyPr>
          <a:lstStyle/>
          <a:p>
            <a:r>
              <a:rPr lang="en-US" altLang="zh-TW" sz="3000" dirty="0"/>
              <a:t>3-2. Trading Strategy: </a:t>
            </a:r>
            <a:r>
              <a:rPr lang="en-US" altLang="zh-TW" sz="2600" dirty="0">
                <a:effectLst/>
              </a:rPr>
              <a:t>investigate the </a:t>
            </a:r>
            <a:r>
              <a:rPr lang="en-US" altLang="zh-TW" sz="2600" dirty="0">
                <a:solidFill>
                  <a:schemeClr val="accent4">
                    <a:lumMod val="75000"/>
                  </a:schemeClr>
                </a:solidFill>
                <a:effectLst/>
              </a:rPr>
              <a:t>profitability</a:t>
            </a:r>
            <a:r>
              <a:rPr lang="en-US" altLang="zh-TW" sz="2600" dirty="0">
                <a:effectLst/>
              </a:rPr>
              <a:t> TSMOM</a:t>
            </a:r>
          </a:p>
        </p:txBody>
      </p:sp>
      <p:sp>
        <p:nvSpPr>
          <p:cNvPr id="2" name="矩形 1">
            <a:extLst>
              <a:ext uri="{FF2B5EF4-FFF2-40B4-BE49-F238E27FC236}">
                <a16:creationId xmlns:a16="http://schemas.microsoft.com/office/drawing/2014/main" id="{B7BB710C-71C7-4EFD-A6D2-AFD5751F7F91}"/>
              </a:ext>
            </a:extLst>
          </p:cNvPr>
          <p:cNvSpPr/>
          <p:nvPr/>
        </p:nvSpPr>
        <p:spPr>
          <a:xfrm>
            <a:off x="3998144" y="2410821"/>
            <a:ext cx="1895966" cy="369332"/>
          </a:xfrm>
          <a:prstGeom prst="rect">
            <a:avLst/>
          </a:prstGeom>
        </p:spPr>
        <p:txBody>
          <a:bodyPr wrap="square">
            <a:spAutoFit/>
          </a:bodyPr>
          <a:lstStyle/>
          <a:p>
            <a:r>
              <a:rPr lang="en-US" altLang="zh-TW" dirty="0">
                <a:solidFill>
                  <a:srgbClr val="00B0F0"/>
                </a:solidFill>
              </a:rPr>
              <a:t>Momentum signal</a:t>
            </a:r>
            <a:endParaRPr lang="zh-TW" altLang="en-US" dirty="0">
              <a:solidFill>
                <a:srgbClr val="00B0F0"/>
              </a:solidFill>
            </a:endParaRPr>
          </a:p>
        </p:txBody>
      </p:sp>
    </p:spTree>
    <p:extLst>
      <p:ext uri="{BB962C8B-B14F-4D97-AF65-F5344CB8AC3E}">
        <p14:creationId xmlns:p14="http://schemas.microsoft.com/office/powerpoint/2010/main" val="300030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250"/>
                                        <p:tgtEl>
                                          <p:spTgt spid="118"/>
                                        </p:tgtEl>
                                      </p:cBhvr>
                                    </p:animEffect>
                                    <p:set>
                                      <p:cBhvr>
                                        <p:cTn id="23" dur="1" fill="hold">
                                          <p:stCondLst>
                                            <p:cond delay="249"/>
                                          </p:stCondLst>
                                        </p:cTn>
                                        <p:tgtEl>
                                          <p:spTgt spid="1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9">
                                            <p:txEl>
                                              <p:pRg st="0" end="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9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9" grpId="0" build="p"/>
      <p:bldP spid="70" grpId="0"/>
      <p:bldP spid="71" grpId="0"/>
      <p:bldP spid="72" grpId="0"/>
      <p:bldP spid="73" grpId="0"/>
      <p:bldP spid="74" grpId="0"/>
      <p:bldP spid="78" grpId="0"/>
      <p:bldP spid="82" grpId="0"/>
      <p:bldP spid="83" grpId="0"/>
      <p:bldP spid="92" grpId="0"/>
      <p:bldP spid="93" grpId="0"/>
      <p:bldP spid="97" grpId="0"/>
      <p:bldP spid="98" grpId="0"/>
      <p:bldP spid="100" grpId="0" animBg="1"/>
      <p:bldP spid="118" grpId="0" animBg="1"/>
      <p:bldP spid="118" grpId="1" animBg="1"/>
      <p:bldP spid="119"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342900" y="139992"/>
            <a:ext cx="6637020" cy="716329"/>
          </a:xfrm>
        </p:spPr>
        <p:txBody>
          <a:bodyPr>
            <a:noAutofit/>
          </a:bodyPr>
          <a:lstStyle/>
          <a:p>
            <a:r>
              <a:rPr lang="en-US" altLang="zh-TW" sz="3200" dirty="0"/>
              <a:t>3-2. TSMOM Trading Strategies</a:t>
            </a:r>
            <a:endParaRPr lang="en-US" altLang="zh-TW" sz="2600" dirty="0">
              <a:effectLst/>
            </a:endParaRP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759100" y="6352883"/>
            <a:ext cx="11199220" cy="365125"/>
          </a:xfrm>
        </p:spPr>
        <p:txBody>
          <a:bodyPr>
            <a:normAutofit fontScale="85000" lnSpcReduction="10000"/>
          </a:bodyPr>
          <a:lstStyle/>
          <a:p>
            <a:pPr marL="0" indent="0">
              <a:lnSpc>
                <a:spcPct val="110000"/>
              </a:lnSpc>
              <a:buNone/>
            </a:pPr>
            <a:r>
              <a:rPr lang="en-US" altLang="zh-TW" sz="2000" b="1" dirty="0"/>
              <a:t>Table 2 panel A: </a:t>
            </a:r>
            <a:r>
              <a:rPr lang="en-US" altLang="zh-TW" sz="2000" dirty="0">
                <a:solidFill>
                  <a:srgbClr val="FF0000"/>
                </a:solidFill>
              </a:rPr>
              <a:t>t-statistics of the alphas </a:t>
            </a:r>
            <a:r>
              <a:rPr lang="en-US" altLang="zh-TW" sz="2000" dirty="0"/>
              <a:t>of TSMOM strategies with different look-back and holding periods.</a:t>
            </a:r>
            <a:endParaRPr lang="zh-TW" altLang="en-US" sz="2000" dirty="0"/>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14</a:t>
            </a:fld>
            <a:endParaRPr lang="zh-TW" altLang="en-US"/>
          </a:p>
        </p:txBody>
      </p:sp>
      <p:pic>
        <p:nvPicPr>
          <p:cNvPr id="7" name="圖片 6">
            <a:extLst>
              <a:ext uri="{FF2B5EF4-FFF2-40B4-BE49-F238E27FC236}">
                <a16:creationId xmlns:a16="http://schemas.microsoft.com/office/drawing/2014/main" id="{FD6A6BAE-95F3-4FA6-B690-AE04B9DEF2FB}"/>
              </a:ext>
            </a:extLst>
          </p:cNvPr>
          <p:cNvPicPr>
            <a:picLocks noChangeAspect="1"/>
          </p:cNvPicPr>
          <p:nvPr/>
        </p:nvPicPr>
        <p:blipFill>
          <a:blip r:embed="rId3"/>
          <a:stretch>
            <a:fillRect/>
          </a:stretch>
        </p:blipFill>
        <p:spPr>
          <a:xfrm>
            <a:off x="233680" y="2669734"/>
            <a:ext cx="11834579" cy="3570778"/>
          </a:xfrm>
          <a:prstGeom prst="rect">
            <a:avLst/>
          </a:prstGeom>
        </p:spPr>
      </p:pic>
      <p:sp>
        <p:nvSpPr>
          <p:cNvPr id="10" name="矩形 9">
            <a:extLst>
              <a:ext uri="{FF2B5EF4-FFF2-40B4-BE49-F238E27FC236}">
                <a16:creationId xmlns:a16="http://schemas.microsoft.com/office/drawing/2014/main" id="{6A5F6DBC-3E5A-45E8-9D11-B5E58614622B}"/>
              </a:ext>
            </a:extLst>
          </p:cNvPr>
          <p:cNvSpPr/>
          <p:nvPr/>
        </p:nvSpPr>
        <p:spPr>
          <a:xfrm>
            <a:off x="3031879" y="4988364"/>
            <a:ext cx="1402081" cy="2438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37BF1DFD-7799-4E65-BB96-DD60C7A48AA3}"/>
              </a:ext>
            </a:extLst>
          </p:cNvPr>
          <p:cNvPicPr>
            <a:picLocks noChangeAspect="1"/>
          </p:cNvPicPr>
          <p:nvPr/>
        </p:nvPicPr>
        <p:blipFill>
          <a:blip r:embed="rId4"/>
          <a:stretch>
            <a:fillRect/>
          </a:stretch>
        </p:blipFill>
        <p:spPr>
          <a:xfrm>
            <a:off x="657500" y="1829834"/>
            <a:ext cx="5821679" cy="716329"/>
          </a:xfrm>
          <a:prstGeom prst="rect">
            <a:avLst/>
          </a:prstGeom>
          <a:ln>
            <a:solidFill>
              <a:srgbClr val="FFC000"/>
            </a:solidFill>
          </a:ln>
        </p:spPr>
      </p:pic>
      <p:sp>
        <p:nvSpPr>
          <p:cNvPr id="12" name="內容版面配置區 2">
            <a:extLst>
              <a:ext uri="{FF2B5EF4-FFF2-40B4-BE49-F238E27FC236}">
                <a16:creationId xmlns:a16="http://schemas.microsoft.com/office/drawing/2014/main" id="{4B79CD5D-84CF-4002-937C-523BDCD55CCC}"/>
              </a:ext>
            </a:extLst>
          </p:cNvPr>
          <p:cNvSpPr txBox="1">
            <a:spLocks/>
          </p:cNvSpPr>
          <p:nvPr/>
        </p:nvSpPr>
        <p:spPr>
          <a:xfrm>
            <a:off x="7752080" y="436880"/>
            <a:ext cx="4439920" cy="2359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1600" b="1" dirty="0"/>
              <a:t>From Jan. 1985 to Dec. 2009</a:t>
            </a:r>
          </a:p>
          <a:p>
            <a:pPr marL="0" indent="0">
              <a:buFont typeface="Arial" panose="020B0604020202020204" pitchFamily="34" charset="0"/>
              <a:buNone/>
            </a:pPr>
            <a:r>
              <a:rPr lang="en-US" altLang="zh-TW" sz="1600" b="1" dirty="0">
                <a:solidFill>
                  <a:srgbClr val="00B050"/>
                </a:solidFill>
              </a:rPr>
              <a:t>MKT</a:t>
            </a:r>
            <a:r>
              <a:rPr lang="en-US" altLang="zh-TW" sz="1600" b="1" dirty="0"/>
              <a:t>: stock market (MSCI)</a:t>
            </a:r>
          </a:p>
          <a:p>
            <a:pPr marL="0" indent="0">
              <a:buFont typeface="Arial" panose="020B0604020202020204" pitchFamily="34" charset="0"/>
              <a:buNone/>
            </a:pPr>
            <a:r>
              <a:rPr lang="en-US" altLang="zh-TW" sz="1600" b="1" dirty="0">
                <a:solidFill>
                  <a:srgbClr val="00B050"/>
                </a:solidFill>
              </a:rPr>
              <a:t>BOND</a:t>
            </a:r>
            <a:r>
              <a:rPr lang="en-US" altLang="zh-TW" sz="1600" b="1" dirty="0"/>
              <a:t>: (Barclays Aggregate Bond Index)</a:t>
            </a:r>
          </a:p>
          <a:p>
            <a:pPr marL="0" indent="0">
              <a:buFont typeface="Arial" panose="020B0604020202020204" pitchFamily="34" charset="0"/>
              <a:buNone/>
            </a:pPr>
            <a:r>
              <a:rPr lang="en-US" altLang="zh-TW" sz="1600" b="1" dirty="0">
                <a:solidFill>
                  <a:srgbClr val="00B050"/>
                </a:solidFill>
              </a:rPr>
              <a:t>GSCI</a:t>
            </a:r>
            <a:r>
              <a:rPr lang="en-US" altLang="zh-TW" sz="1600" b="1" dirty="0"/>
              <a:t>: commodity market (S&amp;P GSCI Index)</a:t>
            </a:r>
          </a:p>
          <a:p>
            <a:pPr marL="0" indent="0">
              <a:buNone/>
            </a:pPr>
            <a:r>
              <a:rPr lang="en-US" altLang="zh-TW" sz="1600" b="1" dirty="0">
                <a:solidFill>
                  <a:srgbClr val="FFC000"/>
                </a:solidFill>
              </a:rPr>
              <a:t>SMB, HML, </a:t>
            </a:r>
            <a:r>
              <a:rPr lang="en-US" altLang="zh-TW" sz="1600" b="1" dirty="0">
                <a:solidFill>
                  <a:srgbClr val="00B0F0"/>
                </a:solidFill>
              </a:rPr>
              <a:t>UMD</a:t>
            </a:r>
            <a:r>
              <a:rPr lang="en-US" altLang="zh-TW" sz="1600" b="1" dirty="0">
                <a:solidFill>
                  <a:srgbClr val="FFC000"/>
                </a:solidFill>
              </a:rPr>
              <a:t> </a:t>
            </a:r>
            <a:r>
              <a:rPr lang="en-US" altLang="zh-TW" sz="1600" b="1" dirty="0"/>
              <a:t>: (</a:t>
            </a:r>
            <a:r>
              <a:rPr lang="en-US" altLang="zh-TW" sz="1600" b="1" dirty="0" err="1"/>
              <a:t>Fama</a:t>
            </a:r>
            <a:r>
              <a:rPr lang="en-US" altLang="zh-TW" sz="1600" b="1" dirty="0"/>
              <a:t>-French factors) size and value and </a:t>
            </a:r>
            <a:r>
              <a:rPr lang="en-US" altLang="zh-TW" sz="1600" b="1" dirty="0">
                <a:solidFill>
                  <a:srgbClr val="00B0F0"/>
                </a:solidFill>
              </a:rPr>
              <a:t>cross-sectional momentum premiums</a:t>
            </a:r>
            <a:endParaRPr lang="zh-TW" altLang="en-US" sz="1600" dirty="0">
              <a:solidFill>
                <a:srgbClr val="00B0F0"/>
              </a:solidFill>
            </a:endParaRPr>
          </a:p>
        </p:txBody>
      </p:sp>
      <p:sp>
        <p:nvSpPr>
          <p:cNvPr id="13" name="內容版面配置區 2">
            <a:extLst>
              <a:ext uri="{FF2B5EF4-FFF2-40B4-BE49-F238E27FC236}">
                <a16:creationId xmlns:a16="http://schemas.microsoft.com/office/drawing/2014/main" id="{86CF3C5E-081A-419C-A7D8-D056A5C7EC75}"/>
              </a:ext>
            </a:extLst>
          </p:cNvPr>
          <p:cNvSpPr txBox="1">
            <a:spLocks/>
          </p:cNvSpPr>
          <p:nvPr/>
        </p:nvSpPr>
        <p:spPr>
          <a:xfrm>
            <a:off x="460130" y="993820"/>
            <a:ext cx="6565900" cy="779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altLang="zh-TW" sz="1800" dirty="0"/>
              <a:t>To evaluate the </a:t>
            </a:r>
            <a:r>
              <a:rPr lang="en-US" altLang="zh-TW" sz="1800" dirty="0">
                <a:solidFill>
                  <a:srgbClr val="FF0000"/>
                </a:solidFill>
              </a:rPr>
              <a:t>abnormal performance </a:t>
            </a:r>
            <a:r>
              <a:rPr lang="en-US" altLang="zh-TW" sz="1800" dirty="0"/>
              <a:t>of these strategies, they compute the </a:t>
            </a:r>
            <a:r>
              <a:rPr lang="en-US" altLang="zh-TW" sz="1800" dirty="0">
                <a:solidFill>
                  <a:srgbClr val="FF0000"/>
                </a:solidFill>
              </a:rPr>
              <a:t>alphas</a:t>
            </a:r>
            <a:r>
              <a:rPr lang="en-US" altLang="zh-TW" sz="1800" dirty="0"/>
              <a:t> from the following regression:</a:t>
            </a:r>
            <a:endParaRPr lang="zh-TW" altLang="en-US" sz="1800" dirty="0"/>
          </a:p>
        </p:txBody>
      </p:sp>
      <p:sp>
        <p:nvSpPr>
          <p:cNvPr id="14" name="矩形 13">
            <a:extLst>
              <a:ext uri="{FF2B5EF4-FFF2-40B4-BE49-F238E27FC236}">
                <a16:creationId xmlns:a16="http://schemas.microsoft.com/office/drawing/2014/main" id="{DA0BBEC8-305C-47BD-8F1A-BE5546D4D0EB}"/>
              </a:ext>
            </a:extLst>
          </p:cNvPr>
          <p:cNvSpPr/>
          <p:nvPr/>
        </p:nvSpPr>
        <p:spPr>
          <a:xfrm>
            <a:off x="1843159" y="1885613"/>
            <a:ext cx="239641" cy="2550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a:extLst>
              <a:ext uri="{FF2B5EF4-FFF2-40B4-BE49-F238E27FC236}">
                <a16:creationId xmlns:a16="http://schemas.microsoft.com/office/drawing/2014/main" id="{48EDDCD4-3E13-42DF-A710-339D10926F36}"/>
              </a:ext>
            </a:extLst>
          </p:cNvPr>
          <p:cNvCxnSpPr>
            <a:cxnSpLocks/>
          </p:cNvCxnSpPr>
          <p:nvPr/>
        </p:nvCxnSpPr>
        <p:spPr>
          <a:xfrm flipV="1">
            <a:off x="3423920" y="4072191"/>
            <a:ext cx="6248400" cy="1292289"/>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E761051-678F-4DEC-BBB3-7DBFDBCA3B73}"/>
              </a:ext>
            </a:extLst>
          </p:cNvPr>
          <p:cNvCxnSpPr>
            <a:cxnSpLocks/>
          </p:cNvCxnSpPr>
          <p:nvPr/>
        </p:nvCxnSpPr>
        <p:spPr>
          <a:xfrm flipH="1" flipV="1">
            <a:off x="5989320" y="4257040"/>
            <a:ext cx="132080" cy="572496"/>
          </a:xfrm>
          <a:prstGeom prst="straightConnector1">
            <a:avLst/>
          </a:prstGeom>
          <a:ln w="57150">
            <a:solidFill>
              <a:srgbClr val="EE68E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819E966D-9944-4891-8D3A-42A7CE999138}"/>
              </a:ext>
            </a:extLst>
          </p:cNvPr>
          <p:cNvCxnSpPr>
            <a:cxnSpLocks/>
          </p:cNvCxnSpPr>
          <p:nvPr/>
        </p:nvCxnSpPr>
        <p:spPr>
          <a:xfrm>
            <a:off x="6775106" y="4718335"/>
            <a:ext cx="179429" cy="646145"/>
          </a:xfrm>
          <a:prstGeom prst="straightConnector1">
            <a:avLst/>
          </a:prstGeom>
          <a:ln w="57150">
            <a:solidFill>
              <a:srgbClr val="EE68E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37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1"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312420" y="119429"/>
            <a:ext cx="3177540" cy="1658328"/>
          </a:xfrm>
        </p:spPr>
        <p:txBody>
          <a:bodyPr>
            <a:noAutofit/>
          </a:bodyPr>
          <a:lstStyle/>
          <a:p>
            <a:r>
              <a:rPr lang="en-US" altLang="zh-TW" sz="3200" dirty="0"/>
              <a:t>3-2. TSMOM </a:t>
            </a:r>
            <a:br>
              <a:rPr lang="en-US" altLang="zh-TW" sz="3200" dirty="0"/>
            </a:br>
            <a:r>
              <a:rPr lang="en-US" altLang="zh-TW" sz="3200" dirty="0"/>
              <a:t>         Trading </a:t>
            </a:r>
            <a:br>
              <a:rPr lang="en-US" altLang="zh-TW" sz="3200" dirty="0"/>
            </a:br>
            <a:r>
              <a:rPr lang="en-US" altLang="zh-TW" sz="3200" dirty="0"/>
              <a:t>         Strategies</a:t>
            </a:r>
            <a:endParaRPr lang="en-US" altLang="zh-TW" sz="2600" dirty="0">
              <a:effectLst/>
            </a:endParaRP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109220" y="1825625"/>
            <a:ext cx="3599180" cy="4912946"/>
          </a:xfrm>
        </p:spPr>
        <p:txBody>
          <a:bodyPr>
            <a:noAutofit/>
          </a:bodyPr>
          <a:lstStyle/>
          <a:p>
            <a:pPr marL="0" indent="0">
              <a:lnSpc>
                <a:spcPct val="120000"/>
              </a:lnSpc>
              <a:buNone/>
            </a:pPr>
            <a:r>
              <a:rPr lang="en-US" altLang="zh-TW" sz="2000" dirty="0"/>
              <a:t>Table 2 shows the </a:t>
            </a:r>
            <a:r>
              <a:rPr lang="en-US" altLang="zh-TW" sz="2000" dirty="0">
                <a:solidFill>
                  <a:srgbClr val="FF0000"/>
                </a:solidFill>
              </a:rPr>
              <a:t>t-statistics</a:t>
            </a:r>
            <a:r>
              <a:rPr lang="en-US" altLang="zh-TW" sz="2000" dirty="0"/>
              <a:t> of the estimated </a:t>
            </a:r>
            <a:r>
              <a:rPr lang="en-US" altLang="zh-TW" sz="2000" dirty="0">
                <a:solidFill>
                  <a:srgbClr val="FF0000"/>
                </a:solidFill>
              </a:rPr>
              <a:t>alphas</a:t>
            </a:r>
            <a:r>
              <a:rPr lang="en-US" altLang="zh-TW" sz="2000" dirty="0"/>
              <a:t> for each asset class and across all assets. The existence and </a:t>
            </a:r>
            <a:r>
              <a:rPr lang="en-US" altLang="zh-TW" sz="2000" dirty="0">
                <a:solidFill>
                  <a:srgbClr val="EB4BDC"/>
                </a:solidFill>
              </a:rPr>
              <a:t>significance of TSMOM </a:t>
            </a:r>
            <a:r>
              <a:rPr lang="en-US" altLang="zh-TW" sz="2000" dirty="0"/>
              <a:t>is robust across horizons and asset classes, particularly when the </a:t>
            </a:r>
            <a:r>
              <a:rPr lang="en-US" altLang="zh-TW" sz="2000" dirty="0">
                <a:solidFill>
                  <a:srgbClr val="EB4BDC"/>
                </a:solidFill>
              </a:rPr>
              <a:t>look-back and holding periods are 12 months or less</a:t>
            </a:r>
            <a:r>
              <a:rPr lang="en-US" altLang="zh-TW" sz="2000" dirty="0"/>
              <a:t>.</a:t>
            </a:r>
          </a:p>
          <a:p>
            <a:pPr marL="0" indent="0">
              <a:lnSpc>
                <a:spcPct val="120000"/>
              </a:lnSpc>
              <a:buNone/>
            </a:pPr>
            <a:r>
              <a:rPr lang="en-US" altLang="zh-TW" sz="2000" dirty="0"/>
              <a:t>The </a:t>
            </a:r>
            <a:r>
              <a:rPr lang="en-US" altLang="zh-TW" sz="2000" dirty="0">
                <a:solidFill>
                  <a:srgbClr val="FF0000"/>
                </a:solidFill>
              </a:rPr>
              <a:t>largest t-statistics </a:t>
            </a:r>
            <a:r>
              <a:rPr lang="en-US" altLang="zh-TW" sz="2000" dirty="0"/>
              <a:t>seems to happen when</a:t>
            </a:r>
            <a:r>
              <a:rPr lang="en-US" altLang="zh-TW" sz="2000" dirty="0">
                <a:solidFill>
                  <a:srgbClr val="FF0000"/>
                </a:solidFill>
              </a:rPr>
              <a:t>(</a:t>
            </a:r>
            <a:r>
              <a:rPr lang="en-US" altLang="zh-TW" sz="2000" dirty="0" err="1">
                <a:solidFill>
                  <a:srgbClr val="FF0000"/>
                </a:solidFill>
              </a:rPr>
              <a:t>k,h</a:t>
            </a:r>
            <a:r>
              <a:rPr lang="en-US" altLang="zh-TW" sz="2000" dirty="0">
                <a:solidFill>
                  <a:srgbClr val="FF0000"/>
                </a:solidFill>
              </a:rPr>
              <a:t>)=(12,1) </a:t>
            </a:r>
            <a:endParaRPr lang="zh-TW" altLang="en-US" sz="2000" dirty="0">
              <a:solidFill>
                <a:srgbClr val="FF0000"/>
              </a:solidFill>
            </a:endParaRP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15</a:t>
            </a:fld>
            <a:endParaRPr lang="zh-TW" altLang="en-US"/>
          </a:p>
        </p:txBody>
      </p:sp>
      <p:grpSp>
        <p:nvGrpSpPr>
          <p:cNvPr id="9" name="群組 8">
            <a:extLst>
              <a:ext uri="{FF2B5EF4-FFF2-40B4-BE49-F238E27FC236}">
                <a16:creationId xmlns:a16="http://schemas.microsoft.com/office/drawing/2014/main" id="{56A0EFE5-5CC1-4E88-8BA3-DB1B41014FDB}"/>
              </a:ext>
            </a:extLst>
          </p:cNvPr>
          <p:cNvGrpSpPr/>
          <p:nvPr/>
        </p:nvGrpSpPr>
        <p:grpSpPr>
          <a:xfrm>
            <a:off x="4010526" y="0"/>
            <a:ext cx="8181474" cy="6858000"/>
            <a:chOff x="2005263" y="-213360"/>
            <a:chExt cx="8181474" cy="7071360"/>
          </a:xfrm>
        </p:grpSpPr>
        <p:pic>
          <p:nvPicPr>
            <p:cNvPr id="5" name="圖片 4">
              <a:extLst>
                <a:ext uri="{FF2B5EF4-FFF2-40B4-BE49-F238E27FC236}">
                  <a16:creationId xmlns:a16="http://schemas.microsoft.com/office/drawing/2014/main" id="{1894395A-C6F2-4169-9159-0C62A9FF6460}"/>
                </a:ext>
              </a:extLst>
            </p:cNvPr>
            <p:cNvPicPr>
              <a:picLocks noChangeAspect="1"/>
            </p:cNvPicPr>
            <p:nvPr/>
          </p:nvPicPr>
          <p:blipFill>
            <a:blip r:embed="rId3"/>
            <a:stretch>
              <a:fillRect/>
            </a:stretch>
          </p:blipFill>
          <p:spPr>
            <a:xfrm>
              <a:off x="2005263" y="354330"/>
              <a:ext cx="8181474" cy="6503670"/>
            </a:xfrm>
            <a:prstGeom prst="rect">
              <a:avLst/>
            </a:prstGeom>
          </p:spPr>
        </p:pic>
        <p:pic>
          <p:nvPicPr>
            <p:cNvPr id="8" name="圖片 7">
              <a:extLst>
                <a:ext uri="{FF2B5EF4-FFF2-40B4-BE49-F238E27FC236}">
                  <a16:creationId xmlns:a16="http://schemas.microsoft.com/office/drawing/2014/main" id="{FEE2E7AA-F5B2-4B6E-A513-C711B16FF7E9}"/>
                </a:ext>
              </a:extLst>
            </p:cNvPr>
            <p:cNvPicPr>
              <a:picLocks noChangeAspect="1"/>
            </p:cNvPicPr>
            <p:nvPr/>
          </p:nvPicPr>
          <p:blipFill rotWithShape="1">
            <a:blip r:embed="rId4"/>
            <a:srcRect b="72262"/>
            <a:stretch/>
          </p:blipFill>
          <p:spPr>
            <a:xfrm>
              <a:off x="2005263" y="-213360"/>
              <a:ext cx="8181474" cy="570960"/>
            </a:xfrm>
            <a:prstGeom prst="rect">
              <a:avLst/>
            </a:prstGeom>
          </p:spPr>
        </p:pic>
      </p:grpSp>
      <p:sp>
        <p:nvSpPr>
          <p:cNvPr id="10" name="矩形 9">
            <a:extLst>
              <a:ext uri="{FF2B5EF4-FFF2-40B4-BE49-F238E27FC236}">
                <a16:creationId xmlns:a16="http://schemas.microsoft.com/office/drawing/2014/main" id="{921EF51C-8489-4B77-8A8C-468AA3ECD0A6}"/>
              </a:ext>
            </a:extLst>
          </p:cNvPr>
          <p:cNvSpPr/>
          <p:nvPr/>
        </p:nvSpPr>
        <p:spPr>
          <a:xfrm>
            <a:off x="5842000" y="1361441"/>
            <a:ext cx="10160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537069FB-22C8-42D1-BBD5-B0DA5B8A3F37}"/>
              </a:ext>
            </a:extLst>
          </p:cNvPr>
          <p:cNvSpPr/>
          <p:nvPr/>
        </p:nvSpPr>
        <p:spPr>
          <a:xfrm>
            <a:off x="5842000" y="2844800"/>
            <a:ext cx="1016000" cy="262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6D20930F-8712-435A-A52B-517EFFAAF4BA}"/>
              </a:ext>
            </a:extLst>
          </p:cNvPr>
          <p:cNvSpPr/>
          <p:nvPr/>
        </p:nvSpPr>
        <p:spPr>
          <a:xfrm>
            <a:off x="5842000" y="4582172"/>
            <a:ext cx="10160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F9924689-AF7E-4387-9530-B03C21C14B8A}"/>
              </a:ext>
            </a:extLst>
          </p:cNvPr>
          <p:cNvSpPr/>
          <p:nvPr/>
        </p:nvSpPr>
        <p:spPr>
          <a:xfrm>
            <a:off x="5831840" y="6045200"/>
            <a:ext cx="1016000" cy="3064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直角三角形 13">
            <a:extLst>
              <a:ext uri="{FF2B5EF4-FFF2-40B4-BE49-F238E27FC236}">
                <a16:creationId xmlns:a16="http://schemas.microsoft.com/office/drawing/2014/main" id="{FAA3B9F2-DA75-4431-8B03-073242AEBD15}"/>
              </a:ext>
            </a:extLst>
          </p:cNvPr>
          <p:cNvSpPr/>
          <p:nvPr/>
        </p:nvSpPr>
        <p:spPr>
          <a:xfrm rot="5400000">
            <a:off x="8048993" y="-876035"/>
            <a:ext cx="812807" cy="4190477"/>
          </a:xfrm>
          <a:prstGeom prst="rtTriangle">
            <a:avLst/>
          </a:prstGeom>
          <a:noFill/>
          <a:ln w="28575">
            <a:solidFill>
              <a:srgbClr val="EE68E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直角三角形 14">
            <a:extLst>
              <a:ext uri="{FF2B5EF4-FFF2-40B4-BE49-F238E27FC236}">
                <a16:creationId xmlns:a16="http://schemas.microsoft.com/office/drawing/2014/main" id="{54A55546-6842-4ED8-B67E-CE0D414C9355}"/>
              </a:ext>
            </a:extLst>
          </p:cNvPr>
          <p:cNvSpPr/>
          <p:nvPr/>
        </p:nvSpPr>
        <p:spPr>
          <a:xfrm rot="5400000">
            <a:off x="8092307" y="729230"/>
            <a:ext cx="812807" cy="4190477"/>
          </a:xfrm>
          <a:prstGeom prst="rtTriangle">
            <a:avLst/>
          </a:prstGeom>
          <a:noFill/>
          <a:ln w="28575">
            <a:solidFill>
              <a:srgbClr val="EE68E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直角三角形 15">
            <a:extLst>
              <a:ext uri="{FF2B5EF4-FFF2-40B4-BE49-F238E27FC236}">
                <a16:creationId xmlns:a16="http://schemas.microsoft.com/office/drawing/2014/main" id="{2D873E8D-1F27-4477-9A67-DE708B6B2D5D}"/>
              </a:ext>
            </a:extLst>
          </p:cNvPr>
          <p:cNvSpPr/>
          <p:nvPr/>
        </p:nvSpPr>
        <p:spPr>
          <a:xfrm rot="5400000">
            <a:off x="8092307" y="2322770"/>
            <a:ext cx="812807" cy="4190477"/>
          </a:xfrm>
          <a:prstGeom prst="rtTriangle">
            <a:avLst/>
          </a:prstGeom>
          <a:noFill/>
          <a:ln w="28575">
            <a:solidFill>
              <a:srgbClr val="EE68E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直角三角形 16">
            <a:extLst>
              <a:ext uri="{FF2B5EF4-FFF2-40B4-BE49-F238E27FC236}">
                <a16:creationId xmlns:a16="http://schemas.microsoft.com/office/drawing/2014/main" id="{79A1A65C-7610-4AAE-86C7-DB7178CCB3E5}"/>
              </a:ext>
            </a:extLst>
          </p:cNvPr>
          <p:cNvSpPr/>
          <p:nvPr/>
        </p:nvSpPr>
        <p:spPr>
          <a:xfrm rot="5400000">
            <a:off x="8092307" y="3916310"/>
            <a:ext cx="812807" cy="4190477"/>
          </a:xfrm>
          <a:prstGeom prst="rtTriangle">
            <a:avLst/>
          </a:prstGeom>
          <a:noFill/>
          <a:ln w="28575">
            <a:solidFill>
              <a:srgbClr val="EE68E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EF009E56-6640-4B34-AD38-75FED31D4464}"/>
              </a:ext>
            </a:extLst>
          </p:cNvPr>
          <p:cNvSpPr/>
          <p:nvPr/>
        </p:nvSpPr>
        <p:spPr>
          <a:xfrm>
            <a:off x="4391482" y="565383"/>
            <a:ext cx="295274" cy="369332"/>
          </a:xfrm>
          <a:prstGeom prst="rect">
            <a:avLst/>
          </a:prstGeom>
        </p:spPr>
        <p:txBody>
          <a:bodyPr wrap="none">
            <a:spAutoFit/>
          </a:bodyPr>
          <a:lstStyle/>
          <a:p>
            <a:r>
              <a:rPr lang="en-US" altLang="zh-TW" b="1" dirty="0">
                <a:solidFill>
                  <a:schemeClr val="accent4">
                    <a:lumMod val="75000"/>
                  </a:schemeClr>
                </a:solidFill>
              </a:rPr>
              <a:t>k</a:t>
            </a:r>
            <a:endParaRPr lang="zh-TW" altLang="en-US" b="1" dirty="0">
              <a:solidFill>
                <a:schemeClr val="accent4">
                  <a:lumMod val="75000"/>
                </a:schemeClr>
              </a:solidFill>
            </a:endParaRPr>
          </a:p>
        </p:txBody>
      </p:sp>
      <p:sp>
        <p:nvSpPr>
          <p:cNvPr id="18" name="矩形 17">
            <a:extLst>
              <a:ext uri="{FF2B5EF4-FFF2-40B4-BE49-F238E27FC236}">
                <a16:creationId xmlns:a16="http://schemas.microsoft.com/office/drawing/2014/main" id="{608D8A14-B5E0-4CE2-87DF-B979ABA7E9D0}"/>
              </a:ext>
            </a:extLst>
          </p:cNvPr>
          <p:cNvSpPr/>
          <p:nvPr/>
        </p:nvSpPr>
        <p:spPr>
          <a:xfrm>
            <a:off x="4391482" y="2185082"/>
            <a:ext cx="295274" cy="369332"/>
          </a:xfrm>
          <a:prstGeom prst="rect">
            <a:avLst/>
          </a:prstGeom>
        </p:spPr>
        <p:txBody>
          <a:bodyPr wrap="none">
            <a:spAutoFit/>
          </a:bodyPr>
          <a:lstStyle/>
          <a:p>
            <a:r>
              <a:rPr lang="en-US" altLang="zh-TW" b="1" dirty="0">
                <a:solidFill>
                  <a:schemeClr val="accent4">
                    <a:lumMod val="75000"/>
                  </a:schemeClr>
                </a:solidFill>
              </a:rPr>
              <a:t>k</a:t>
            </a:r>
            <a:endParaRPr lang="zh-TW" altLang="en-US" b="1" dirty="0">
              <a:solidFill>
                <a:schemeClr val="accent4">
                  <a:lumMod val="75000"/>
                </a:schemeClr>
              </a:solidFill>
            </a:endParaRPr>
          </a:p>
        </p:txBody>
      </p:sp>
      <p:sp>
        <p:nvSpPr>
          <p:cNvPr id="19" name="矩形 18">
            <a:extLst>
              <a:ext uri="{FF2B5EF4-FFF2-40B4-BE49-F238E27FC236}">
                <a16:creationId xmlns:a16="http://schemas.microsoft.com/office/drawing/2014/main" id="{C8F9FBB9-ED8E-43FF-97DF-D79BA625DD63}"/>
              </a:ext>
            </a:extLst>
          </p:cNvPr>
          <p:cNvSpPr/>
          <p:nvPr/>
        </p:nvSpPr>
        <p:spPr>
          <a:xfrm>
            <a:off x="4401487" y="3792632"/>
            <a:ext cx="295274" cy="369332"/>
          </a:xfrm>
          <a:prstGeom prst="rect">
            <a:avLst/>
          </a:prstGeom>
        </p:spPr>
        <p:txBody>
          <a:bodyPr wrap="none">
            <a:spAutoFit/>
          </a:bodyPr>
          <a:lstStyle/>
          <a:p>
            <a:r>
              <a:rPr lang="en-US" altLang="zh-TW" b="1" dirty="0">
                <a:solidFill>
                  <a:schemeClr val="accent4">
                    <a:lumMod val="75000"/>
                  </a:schemeClr>
                </a:solidFill>
              </a:rPr>
              <a:t>k</a:t>
            </a:r>
            <a:endParaRPr lang="zh-TW" altLang="en-US" b="1" dirty="0">
              <a:solidFill>
                <a:schemeClr val="accent4">
                  <a:lumMod val="75000"/>
                </a:schemeClr>
              </a:solidFill>
            </a:endParaRPr>
          </a:p>
        </p:txBody>
      </p:sp>
      <p:sp>
        <p:nvSpPr>
          <p:cNvPr id="20" name="矩形 19">
            <a:extLst>
              <a:ext uri="{FF2B5EF4-FFF2-40B4-BE49-F238E27FC236}">
                <a16:creationId xmlns:a16="http://schemas.microsoft.com/office/drawing/2014/main" id="{22B68988-EAF8-4291-B975-1B204769C34F}"/>
              </a:ext>
            </a:extLst>
          </p:cNvPr>
          <p:cNvSpPr/>
          <p:nvPr/>
        </p:nvSpPr>
        <p:spPr>
          <a:xfrm>
            <a:off x="4401487" y="5412343"/>
            <a:ext cx="295274" cy="369332"/>
          </a:xfrm>
          <a:prstGeom prst="rect">
            <a:avLst/>
          </a:prstGeom>
        </p:spPr>
        <p:txBody>
          <a:bodyPr wrap="none">
            <a:spAutoFit/>
          </a:bodyPr>
          <a:lstStyle/>
          <a:p>
            <a:r>
              <a:rPr lang="en-US" altLang="zh-TW" b="1" dirty="0">
                <a:solidFill>
                  <a:schemeClr val="accent4">
                    <a:lumMod val="75000"/>
                  </a:schemeClr>
                </a:solidFill>
              </a:rPr>
              <a:t>k</a:t>
            </a:r>
            <a:endParaRPr lang="zh-TW" altLang="en-US" b="1" dirty="0">
              <a:solidFill>
                <a:schemeClr val="accent4">
                  <a:lumMod val="75000"/>
                </a:schemeClr>
              </a:solidFill>
            </a:endParaRPr>
          </a:p>
        </p:txBody>
      </p:sp>
      <p:sp>
        <p:nvSpPr>
          <p:cNvPr id="21" name="矩形 20">
            <a:extLst>
              <a:ext uri="{FF2B5EF4-FFF2-40B4-BE49-F238E27FC236}">
                <a16:creationId xmlns:a16="http://schemas.microsoft.com/office/drawing/2014/main" id="{CF814E2A-B9E3-4C86-8BA6-A138A8D87F22}"/>
              </a:ext>
            </a:extLst>
          </p:cNvPr>
          <p:cNvSpPr/>
          <p:nvPr/>
        </p:nvSpPr>
        <p:spPr>
          <a:xfrm>
            <a:off x="8101263" y="10306"/>
            <a:ext cx="288862" cy="369332"/>
          </a:xfrm>
          <a:prstGeom prst="rect">
            <a:avLst/>
          </a:prstGeom>
        </p:spPr>
        <p:txBody>
          <a:bodyPr wrap="square">
            <a:spAutoFit/>
          </a:bodyPr>
          <a:lstStyle/>
          <a:p>
            <a:r>
              <a:rPr lang="en-US" altLang="zh-TW" b="1" dirty="0">
                <a:solidFill>
                  <a:srgbClr val="00B050"/>
                </a:solidFill>
              </a:rPr>
              <a:t>h</a:t>
            </a:r>
            <a:endParaRPr lang="zh-TW" altLang="en-US" b="1" dirty="0">
              <a:solidFill>
                <a:srgbClr val="00B050"/>
              </a:solidFill>
            </a:endParaRPr>
          </a:p>
        </p:txBody>
      </p:sp>
    </p:spTree>
    <p:extLst>
      <p:ext uri="{BB962C8B-B14F-4D97-AF65-F5344CB8AC3E}">
        <p14:creationId xmlns:p14="http://schemas.microsoft.com/office/powerpoint/2010/main" val="31707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0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0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614A063-F75D-4148-BB48-D2495C79A632}"/>
              </a:ext>
            </a:extLst>
          </p:cNvPr>
          <p:cNvSpPr>
            <a:spLocks noGrp="1"/>
          </p:cNvSpPr>
          <p:nvPr>
            <p:ph type="sldNum" sz="quarter" idx="12"/>
          </p:nvPr>
        </p:nvSpPr>
        <p:spPr/>
        <p:txBody>
          <a:bodyPr/>
          <a:lstStyle/>
          <a:p>
            <a:fld id="{1092EB81-B1F3-43DE-B466-F6B2472AE75C}" type="slidenum">
              <a:rPr lang="zh-TW" altLang="en-US" smtClean="0"/>
              <a:t>16</a:t>
            </a:fld>
            <a:endParaRPr lang="zh-TW" altLang="en-US"/>
          </a:p>
        </p:txBody>
      </p:sp>
      <p:sp>
        <p:nvSpPr>
          <p:cNvPr id="5" name="標題 1">
            <a:extLst>
              <a:ext uri="{FF2B5EF4-FFF2-40B4-BE49-F238E27FC236}">
                <a16:creationId xmlns:a16="http://schemas.microsoft.com/office/drawing/2014/main" id="{B2739A87-0817-4066-84E4-067B4FE156C5}"/>
              </a:ext>
            </a:extLst>
          </p:cNvPr>
          <p:cNvSpPr>
            <a:spLocks noGrp="1"/>
          </p:cNvSpPr>
          <p:nvPr>
            <p:ph type="title"/>
          </p:nvPr>
        </p:nvSpPr>
        <p:spPr>
          <a:xfrm>
            <a:off x="838200" y="2862944"/>
            <a:ext cx="10515600" cy="970782"/>
          </a:xfrm>
        </p:spPr>
        <p:txBody>
          <a:bodyPr>
            <a:noAutofit/>
          </a:bodyPr>
          <a:lstStyle/>
          <a:p>
            <a:pPr algn="ctr"/>
            <a:r>
              <a:rPr lang="en-US" altLang="zh-TW" sz="4800" dirty="0"/>
              <a:t>4. Time series momentum factor: </a:t>
            </a:r>
            <a:br>
              <a:rPr lang="en-US" altLang="zh-TW" sz="4800" dirty="0"/>
            </a:br>
            <a:r>
              <a:rPr lang="en-US" altLang="zh-TW" sz="3000" b="0" dirty="0">
                <a:solidFill>
                  <a:schemeClr val="tx1"/>
                </a:solidFill>
                <a:effectLst/>
              </a:rPr>
              <a:t>Factor analysis and performance in extreme markets </a:t>
            </a:r>
            <a:br>
              <a:rPr lang="en-US" altLang="zh-TW" sz="3000" b="0" dirty="0">
                <a:solidFill>
                  <a:schemeClr val="tx1"/>
                </a:solidFill>
                <a:effectLst/>
              </a:rPr>
            </a:br>
            <a:endParaRPr lang="zh-TW" altLang="en-US" sz="3000" b="0" dirty="0">
              <a:solidFill>
                <a:schemeClr val="tx1"/>
              </a:solidFill>
              <a:effectLst/>
            </a:endParaRPr>
          </a:p>
        </p:txBody>
      </p:sp>
    </p:spTree>
    <p:extLst>
      <p:ext uri="{BB962C8B-B14F-4D97-AF65-F5344CB8AC3E}">
        <p14:creationId xmlns:p14="http://schemas.microsoft.com/office/powerpoint/2010/main" val="313432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944526" y="180641"/>
            <a:ext cx="10515600" cy="716329"/>
          </a:xfrm>
        </p:spPr>
        <p:txBody>
          <a:bodyPr>
            <a:noAutofit/>
          </a:bodyPr>
          <a:lstStyle/>
          <a:p>
            <a:r>
              <a:rPr lang="en-US" altLang="zh-TW" sz="3200" dirty="0"/>
              <a:t>4-1. Annualized </a:t>
            </a:r>
            <a:r>
              <a:rPr lang="en-US" altLang="zh-TW" sz="3200" dirty="0">
                <a:solidFill>
                  <a:srgbClr val="FFC000"/>
                </a:solidFill>
              </a:rPr>
              <a:t>Sharpe ratios </a:t>
            </a:r>
            <a:r>
              <a:rPr lang="en-US" altLang="zh-TW" sz="3200" dirty="0"/>
              <a:t>of TSMOM strategies</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478462" y="6031845"/>
            <a:ext cx="11639107" cy="751724"/>
          </a:xfrm>
        </p:spPr>
        <p:txBody>
          <a:bodyPr>
            <a:noAutofit/>
          </a:bodyPr>
          <a:lstStyle/>
          <a:p>
            <a:pPr>
              <a:lnSpc>
                <a:spcPct val="100000"/>
              </a:lnSpc>
              <a:buFont typeface="Wingdings" panose="05000000000000000000" pitchFamily="2" charset="2"/>
              <a:buChar char="Ø"/>
            </a:pPr>
            <a:r>
              <a:rPr lang="en-US" altLang="zh-TW" sz="1700" dirty="0"/>
              <a:t>As the figure shows, every single futures contract exhibits </a:t>
            </a:r>
            <a:r>
              <a:rPr lang="en-US" altLang="zh-TW" sz="1700" dirty="0">
                <a:solidFill>
                  <a:srgbClr val="C00000"/>
                </a:solidFill>
              </a:rPr>
              <a:t>positive predictability</a:t>
            </a:r>
            <a:r>
              <a:rPr lang="en-US" altLang="zh-TW" sz="1700" dirty="0"/>
              <a:t> from past one-year returns.</a:t>
            </a:r>
          </a:p>
          <a:p>
            <a:pPr>
              <a:lnSpc>
                <a:spcPct val="100000"/>
              </a:lnSpc>
              <a:buFont typeface="Wingdings" panose="05000000000000000000" pitchFamily="2" charset="2"/>
              <a:buChar char="Ø"/>
            </a:pPr>
            <a:r>
              <a:rPr lang="en-US" altLang="zh-TW" sz="1700" dirty="0"/>
              <a:t>All 58 futures contracts exhibit positive returns and </a:t>
            </a:r>
            <a:r>
              <a:rPr lang="en-US" altLang="zh-TW" sz="1700" dirty="0">
                <a:solidFill>
                  <a:srgbClr val="C00000"/>
                </a:solidFill>
              </a:rPr>
              <a:t>52 futures are statistically significant</a:t>
            </a:r>
            <a:r>
              <a:rPr lang="en-US" altLang="zh-TW" sz="1700" dirty="0"/>
              <a:t>.</a:t>
            </a:r>
            <a:endParaRPr lang="zh-TW" altLang="en-US" sz="1700" dirty="0"/>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17</a:t>
            </a:fld>
            <a:endParaRPr lang="zh-TW" altLang="en-US"/>
          </a:p>
        </p:txBody>
      </p:sp>
      <p:sp>
        <p:nvSpPr>
          <p:cNvPr id="10" name="內容版面配置區 2">
            <a:extLst>
              <a:ext uri="{FF2B5EF4-FFF2-40B4-BE49-F238E27FC236}">
                <a16:creationId xmlns:a16="http://schemas.microsoft.com/office/drawing/2014/main" id="{1C2C3AEF-0BC9-42A1-BADB-7AA1FD7CD5C3}"/>
              </a:ext>
            </a:extLst>
          </p:cNvPr>
          <p:cNvSpPr txBox="1">
            <a:spLocks/>
          </p:cNvSpPr>
          <p:nvPr/>
        </p:nvSpPr>
        <p:spPr>
          <a:xfrm>
            <a:off x="4810819" y="1245481"/>
            <a:ext cx="2222206" cy="3504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TW" sz="2000" dirty="0"/>
              <a:t>Note: (</a:t>
            </a:r>
            <a:r>
              <a:rPr lang="en-US" altLang="zh-TW" sz="2000" dirty="0" err="1"/>
              <a:t>k,h</a:t>
            </a:r>
            <a:r>
              <a:rPr lang="en-US" altLang="zh-TW" sz="2000" dirty="0"/>
              <a:t>)=(12,1)</a:t>
            </a:r>
            <a:endParaRPr lang="zh-TW" altLang="en-US" sz="2000" dirty="0"/>
          </a:p>
        </p:txBody>
      </p:sp>
      <p:grpSp>
        <p:nvGrpSpPr>
          <p:cNvPr id="12" name="群組 11">
            <a:extLst>
              <a:ext uri="{FF2B5EF4-FFF2-40B4-BE49-F238E27FC236}">
                <a16:creationId xmlns:a16="http://schemas.microsoft.com/office/drawing/2014/main" id="{32519110-03FF-4497-A39C-74D789F46C61}"/>
              </a:ext>
            </a:extLst>
          </p:cNvPr>
          <p:cNvGrpSpPr/>
          <p:nvPr/>
        </p:nvGrpSpPr>
        <p:grpSpPr>
          <a:xfrm>
            <a:off x="1398040" y="1036320"/>
            <a:ext cx="3411703" cy="661847"/>
            <a:chOff x="1452905" y="1088912"/>
            <a:chExt cx="3154522" cy="609255"/>
          </a:xfrm>
        </p:grpSpPr>
        <p:grpSp>
          <p:nvGrpSpPr>
            <p:cNvPr id="5" name="群組 4">
              <a:extLst>
                <a:ext uri="{FF2B5EF4-FFF2-40B4-BE49-F238E27FC236}">
                  <a16:creationId xmlns:a16="http://schemas.microsoft.com/office/drawing/2014/main" id="{6BD64760-7962-42AF-A180-DEA3A0AE96B5}"/>
                </a:ext>
              </a:extLst>
            </p:cNvPr>
            <p:cNvGrpSpPr/>
            <p:nvPr/>
          </p:nvGrpSpPr>
          <p:grpSpPr>
            <a:xfrm>
              <a:off x="1480938" y="1090870"/>
              <a:ext cx="3115856" cy="562787"/>
              <a:chOff x="1024167" y="984252"/>
              <a:chExt cx="3684270" cy="637715"/>
            </a:xfrm>
          </p:grpSpPr>
          <p:pic>
            <p:nvPicPr>
              <p:cNvPr id="6" name="圖片 5">
                <a:extLst>
                  <a:ext uri="{FF2B5EF4-FFF2-40B4-BE49-F238E27FC236}">
                    <a16:creationId xmlns:a16="http://schemas.microsoft.com/office/drawing/2014/main" id="{1DAB45FD-3FE6-4085-BDF1-2E31B8551188}"/>
                  </a:ext>
                </a:extLst>
              </p:cNvPr>
              <p:cNvPicPr>
                <a:picLocks noChangeAspect="1"/>
              </p:cNvPicPr>
              <p:nvPr/>
            </p:nvPicPr>
            <p:blipFill rotWithShape="1">
              <a:blip r:embed="rId3"/>
              <a:srcRect r="45819"/>
              <a:stretch/>
            </p:blipFill>
            <p:spPr>
              <a:xfrm>
                <a:off x="1024167" y="994059"/>
                <a:ext cx="3243033" cy="627908"/>
              </a:xfrm>
              <a:prstGeom prst="rect">
                <a:avLst/>
              </a:prstGeom>
            </p:spPr>
          </p:pic>
          <p:pic>
            <p:nvPicPr>
              <p:cNvPr id="9" name="圖片 8">
                <a:extLst>
                  <a:ext uri="{FF2B5EF4-FFF2-40B4-BE49-F238E27FC236}">
                    <a16:creationId xmlns:a16="http://schemas.microsoft.com/office/drawing/2014/main" id="{7E43B90B-9477-46F2-9DE7-249BCCBF15B9}"/>
                  </a:ext>
                </a:extLst>
              </p:cNvPr>
              <p:cNvPicPr>
                <a:picLocks noChangeAspect="1"/>
              </p:cNvPicPr>
              <p:nvPr/>
            </p:nvPicPr>
            <p:blipFill rotWithShape="1">
              <a:blip r:embed="rId3"/>
              <a:srcRect l="93392"/>
              <a:stretch/>
            </p:blipFill>
            <p:spPr>
              <a:xfrm>
                <a:off x="4312920" y="984252"/>
                <a:ext cx="395517" cy="627908"/>
              </a:xfrm>
              <a:prstGeom prst="rect">
                <a:avLst/>
              </a:prstGeom>
            </p:spPr>
          </p:pic>
        </p:grpSp>
        <p:sp>
          <p:nvSpPr>
            <p:cNvPr id="11" name="矩形 10">
              <a:extLst>
                <a:ext uri="{FF2B5EF4-FFF2-40B4-BE49-F238E27FC236}">
                  <a16:creationId xmlns:a16="http://schemas.microsoft.com/office/drawing/2014/main" id="{0D0DFEBB-A630-4B19-9894-968B9A63417D}"/>
                </a:ext>
              </a:extLst>
            </p:cNvPr>
            <p:cNvSpPr/>
            <p:nvPr/>
          </p:nvSpPr>
          <p:spPr>
            <a:xfrm>
              <a:off x="1452905" y="1088912"/>
              <a:ext cx="3154522" cy="609255"/>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7" name="群組 16">
            <a:extLst>
              <a:ext uri="{FF2B5EF4-FFF2-40B4-BE49-F238E27FC236}">
                <a16:creationId xmlns:a16="http://schemas.microsoft.com/office/drawing/2014/main" id="{1C8F09F7-04BF-4646-BE6B-D2A6E712BBB0}"/>
              </a:ext>
            </a:extLst>
          </p:cNvPr>
          <p:cNvGrpSpPr/>
          <p:nvPr/>
        </p:nvGrpSpPr>
        <p:grpSpPr>
          <a:xfrm>
            <a:off x="1284944" y="1944427"/>
            <a:ext cx="9622111" cy="4001027"/>
            <a:chOff x="838200" y="1783943"/>
            <a:chExt cx="10027920" cy="4269168"/>
          </a:xfrm>
        </p:grpSpPr>
        <p:pic>
          <p:nvPicPr>
            <p:cNvPr id="8" name="圖片 7">
              <a:extLst>
                <a:ext uri="{FF2B5EF4-FFF2-40B4-BE49-F238E27FC236}">
                  <a16:creationId xmlns:a16="http://schemas.microsoft.com/office/drawing/2014/main" id="{010109F3-008A-4A99-99E2-0D22CE2FFFCA}"/>
                </a:ext>
              </a:extLst>
            </p:cNvPr>
            <p:cNvPicPr>
              <a:picLocks noChangeAspect="1"/>
            </p:cNvPicPr>
            <p:nvPr/>
          </p:nvPicPr>
          <p:blipFill>
            <a:blip r:embed="rId4"/>
            <a:stretch>
              <a:fillRect/>
            </a:stretch>
          </p:blipFill>
          <p:spPr>
            <a:xfrm>
              <a:off x="838200" y="1783943"/>
              <a:ext cx="10027920" cy="42691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3" name="直線接點 12">
              <a:extLst>
                <a:ext uri="{FF2B5EF4-FFF2-40B4-BE49-F238E27FC236}">
                  <a16:creationId xmlns:a16="http://schemas.microsoft.com/office/drawing/2014/main" id="{66ABE371-DD86-426B-B03F-3534174B85EA}"/>
                </a:ext>
              </a:extLst>
            </p:cNvPr>
            <p:cNvCxnSpPr>
              <a:cxnSpLocks/>
            </p:cNvCxnSpPr>
            <p:nvPr/>
          </p:nvCxnSpPr>
          <p:spPr>
            <a:xfrm>
              <a:off x="1977657" y="3498111"/>
              <a:ext cx="8782493" cy="0"/>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2C655D5-5BE6-451C-866D-B2196213EB5D}"/>
                </a:ext>
              </a:extLst>
            </p:cNvPr>
            <p:cNvCxnSpPr>
              <a:cxnSpLocks/>
            </p:cNvCxnSpPr>
            <p:nvPr/>
          </p:nvCxnSpPr>
          <p:spPr>
            <a:xfrm>
              <a:off x="1977657" y="4352261"/>
              <a:ext cx="8782493" cy="0"/>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7865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838200" y="184369"/>
            <a:ext cx="10515600" cy="593219"/>
          </a:xfrm>
        </p:spPr>
        <p:txBody>
          <a:bodyPr>
            <a:normAutofit/>
          </a:bodyPr>
          <a:lstStyle/>
          <a:p>
            <a:r>
              <a:rPr lang="en-US" altLang="zh-TW" sz="3600" dirty="0"/>
              <a:t>4-2. Alpha and Loading on risk factors</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595423" y="6115533"/>
            <a:ext cx="11136447" cy="721201"/>
          </a:xfrm>
        </p:spPr>
        <p:txBody>
          <a:bodyPr>
            <a:normAutofit fontScale="70000" lnSpcReduction="20000"/>
          </a:bodyPr>
          <a:lstStyle/>
          <a:p>
            <a:pPr>
              <a:lnSpc>
                <a:spcPct val="120000"/>
              </a:lnSpc>
              <a:buFont typeface="Wingdings" panose="05000000000000000000" pitchFamily="2" charset="2"/>
              <a:buChar char="Ø"/>
            </a:pPr>
            <a:r>
              <a:rPr lang="en-US" altLang="zh-TW" dirty="0"/>
              <a:t>Because the </a:t>
            </a:r>
            <a:r>
              <a:rPr lang="en-US" altLang="zh-TW" dirty="0">
                <a:solidFill>
                  <a:srgbClr val="C00000"/>
                </a:solidFill>
              </a:rPr>
              <a:t>alpha is still impressive </a:t>
            </a:r>
            <a:r>
              <a:rPr lang="en-US" altLang="zh-TW" dirty="0"/>
              <a:t>for both Panel A and B, the </a:t>
            </a:r>
            <a:r>
              <a:rPr lang="en-US" altLang="zh-TW" dirty="0">
                <a:solidFill>
                  <a:srgbClr val="C00000"/>
                </a:solidFill>
              </a:rPr>
              <a:t>returns to TSMOM </a:t>
            </a:r>
            <a:r>
              <a:rPr lang="en-US" altLang="zh-TW" dirty="0"/>
              <a:t>are not fully captured by the </a:t>
            </a:r>
            <a:r>
              <a:rPr lang="en-US" altLang="zh-TW" dirty="0">
                <a:solidFill>
                  <a:srgbClr val="C00000"/>
                </a:solidFill>
              </a:rPr>
              <a:t>cross-sectional factor.</a:t>
            </a:r>
            <a:endParaRPr lang="zh-TW" altLang="en-US" dirty="0">
              <a:solidFill>
                <a:srgbClr val="C00000"/>
              </a:solidFill>
            </a:endParaRP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18</a:t>
            </a:fld>
            <a:endParaRPr lang="zh-TW" altLang="en-US"/>
          </a:p>
        </p:txBody>
      </p:sp>
      <p:pic>
        <p:nvPicPr>
          <p:cNvPr id="9" name="圖片 8">
            <a:extLst>
              <a:ext uri="{FF2B5EF4-FFF2-40B4-BE49-F238E27FC236}">
                <a16:creationId xmlns:a16="http://schemas.microsoft.com/office/drawing/2014/main" id="{21AE2147-C8AF-49D4-8AEB-6B1A6774771D}"/>
              </a:ext>
            </a:extLst>
          </p:cNvPr>
          <p:cNvPicPr>
            <a:picLocks noChangeAspect="1"/>
          </p:cNvPicPr>
          <p:nvPr/>
        </p:nvPicPr>
        <p:blipFill>
          <a:blip r:embed="rId3"/>
          <a:stretch>
            <a:fillRect/>
          </a:stretch>
        </p:blipFill>
        <p:spPr>
          <a:xfrm>
            <a:off x="763282" y="2018164"/>
            <a:ext cx="10665435" cy="4034155"/>
          </a:xfrm>
          <a:prstGeom prst="rect">
            <a:avLst/>
          </a:prstGeom>
        </p:spPr>
      </p:pic>
      <p:cxnSp>
        <p:nvCxnSpPr>
          <p:cNvPr id="13" name="直線接點 12">
            <a:extLst>
              <a:ext uri="{FF2B5EF4-FFF2-40B4-BE49-F238E27FC236}">
                <a16:creationId xmlns:a16="http://schemas.microsoft.com/office/drawing/2014/main" id="{2553B8E9-2748-42E6-A29A-4F1E739063E4}"/>
              </a:ext>
            </a:extLst>
          </p:cNvPr>
          <p:cNvCxnSpPr>
            <a:cxnSpLocks/>
          </p:cNvCxnSpPr>
          <p:nvPr/>
        </p:nvCxnSpPr>
        <p:spPr>
          <a:xfrm>
            <a:off x="3921760" y="3159760"/>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E34CC73-BE60-4417-8138-46079977E462}"/>
              </a:ext>
            </a:extLst>
          </p:cNvPr>
          <p:cNvSpPr/>
          <p:nvPr/>
        </p:nvSpPr>
        <p:spPr>
          <a:xfrm>
            <a:off x="7011670" y="3159760"/>
            <a:ext cx="558800" cy="3972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45936EF9-DDEC-4826-86C1-8061B24DA92E}"/>
              </a:ext>
            </a:extLst>
          </p:cNvPr>
          <p:cNvSpPr/>
          <p:nvPr/>
        </p:nvSpPr>
        <p:spPr>
          <a:xfrm>
            <a:off x="7020548" y="3559335"/>
            <a:ext cx="558800" cy="3972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33F5A12B-BA98-4CA7-BDA8-EF546CCB8056}"/>
              </a:ext>
            </a:extLst>
          </p:cNvPr>
          <p:cNvSpPr/>
          <p:nvPr/>
        </p:nvSpPr>
        <p:spPr>
          <a:xfrm>
            <a:off x="8776546" y="3159760"/>
            <a:ext cx="558800" cy="3972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4433104A-A593-4766-B4BD-CE1938DBB63A}"/>
              </a:ext>
            </a:extLst>
          </p:cNvPr>
          <p:cNvSpPr/>
          <p:nvPr/>
        </p:nvSpPr>
        <p:spPr>
          <a:xfrm>
            <a:off x="8785424" y="3559335"/>
            <a:ext cx="558800" cy="3972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3DF8E033-3098-4A54-AEAD-E3304829917C}"/>
              </a:ext>
            </a:extLst>
          </p:cNvPr>
          <p:cNvSpPr/>
          <p:nvPr/>
        </p:nvSpPr>
        <p:spPr>
          <a:xfrm>
            <a:off x="8777828" y="5152281"/>
            <a:ext cx="558800" cy="3972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0EA18025-815E-4560-B78A-2F725064B917}"/>
              </a:ext>
            </a:extLst>
          </p:cNvPr>
          <p:cNvSpPr/>
          <p:nvPr/>
        </p:nvSpPr>
        <p:spPr>
          <a:xfrm>
            <a:off x="8786706" y="5551856"/>
            <a:ext cx="558800" cy="3972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76C2E522-D55C-440A-867D-9680F41893AD}"/>
              </a:ext>
            </a:extLst>
          </p:cNvPr>
          <p:cNvSpPr/>
          <p:nvPr/>
        </p:nvSpPr>
        <p:spPr>
          <a:xfrm>
            <a:off x="7011670" y="5132875"/>
            <a:ext cx="558800" cy="3972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A2F678B6-CE52-4CBE-B524-739A04092220}"/>
              </a:ext>
            </a:extLst>
          </p:cNvPr>
          <p:cNvSpPr/>
          <p:nvPr/>
        </p:nvSpPr>
        <p:spPr>
          <a:xfrm>
            <a:off x="7020548" y="5532450"/>
            <a:ext cx="558800" cy="3972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圖片 22">
            <a:extLst>
              <a:ext uri="{FF2B5EF4-FFF2-40B4-BE49-F238E27FC236}">
                <a16:creationId xmlns:a16="http://schemas.microsoft.com/office/drawing/2014/main" id="{F5E5C86D-7F7F-4622-9B4A-20B2D1314829}"/>
              </a:ext>
            </a:extLst>
          </p:cNvPr>
          <p:cNvPicPr>
            <a:picLocks noChangeAspect="1"/>
          </p:cNvPicPr>
          <p:nvPr/>
        </p:nvPicPr>
        <p:blipFill>
          <a:blip r:embed="rId4"/>
          <a:stretch>
            <a:fillRect/>
          </a:stretch>
        </p:blipFill>
        <p:spPr>
          <a:xfrm>
            <a:off x="1027811" y="768200"/>
            <a:ext cx="3759292" cy="676836"/>
          </a:xfrm>
          <a:prstGeom prst="rect">
            <a:avLst/>
          </a:prstGeom>
          <a:ln>
            <a:solidFill>
              <a:srgbClr val="FFC000"/>
            </a:solidFill>
          </a:ln>
        </p:spPr>
      </p:pic>
      <p:sp>
        <p:nvSpPr>
          <p:cNvPr id="24" name="內容版面配置區 2">
            <a:extLst>
              <a:ext uri="{FF2B5EF4-FFF2-40B4-BE49-F238E27FC236}">
                <a16:creationId xmlns:a16="http://schemas.microsoft.com/office/drawing/2014/main" id="{6DD3E433-A12D-46AC-9913-C83900587BAB}"/>
              </a:ext>
            </a:extLst>
          </p:cNvPr>
          <p:cNvSpPr txBox="1">
            <a:spLocks/>
          </p:cNvSpPr>
          <p:nvPr/>
        </p:nvSpPr>
        <p:spPr>
          <a:xfrm>
            <a:off x="5068864" y="1018010"/>
            <a:ext cx="2222206" cy="3504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TW" sz="2000" dirty="0">
                <a:solidFill>
                  <a:srgbClr val="EE68E1"/>
                </a:solidFill>
              </a:rPr>
              <a:t>Note: (</a:t>
            </a:r>
            <a:r>
              <a:rPr lang="en-US" altLang="zh-TW" sz="2000" dirty="0" err="1">
                <a:solidFill>
                  <a:srgbClr val="EE68E1"/>
                </a:solidFill>
              </a:rPr>
              <a:t>k,h</a:t>
            </a:r>
            <a:r>
              <a:rPr lang="en-US" altLang="zh-TW" sz="2000" dirty="0">
                <a:solidFill>
                  <a:srgbClr val="EE68E1"/>
                </a:solidFill>
              </a:rPr>
              <a:t>)=(12,1)</a:t>
            </a:r>
            <a:endParaRPr lang="zh-TW" altLang="en-US" sz="2000" dirty="0">
              <a:solidFill>
                <a:srgbClr val="EE68E1"/>
              </a:solidFill>
            </a:endParaRPr>
          </a:p>
        </p:txBody>
      </p:sp>
      <p:grpSp>
        <p:nvGrpSpPr>
          <p:cNvPr id="26" name="群組 25">
            <a:extLst>
              <a:ext uri="{FF2B5EF4-FFF2-40B4-BE49-F238E27FC236}">
                <a16:creationId xmlns:a16="http://schemas.microsoft.com/office/drawing/2014/main" id="{F7399E16-D29C-4CA2-8C35-6293E230E427}"/>
              </a:ext>
            </a:extLst>
          </p:cNvPr>
          <p:cNvGrpSpPr/>
          <p:nvPr/>
        </p:nvGrpSpPr>
        <p:grpSpPr>
          <a:xfrm>
            <a:off x="1017178" y="1504710"/>
            <a:ext cx="8327046" cy="444389"/>
            <a:chOff x="1017178" y="1504710"/>
            <a:chExt cx="8327046" cy="444389"/>
          </a:xfrm>
        </p:grpSpPr>
        <p:grpSp>
          <p:nvGrpSpPr>
            <p:cNvPr id="7" name="群組 6">
              <a:extLst>
                <a:ext uri="{FF2B5EF4-FFF2-40B4-BE49-F238E27FC236}">
                  <a16:creationId xmlns:a16="http://schemas.microsoft.com/office/drawing/2014/main" id="{037CC73B-6B85-4522-8715-46175C002CDB}"/>
                </a:ext>
              </a:extLst>
            </p:cNvPr>
            <p:cNvGrpSpPr/>
            <p:nvPr/>
          </p:nvGrpSpPr>
          <p:grpSpPr>
            <a:xfrm>
              <a:off x="1051972" y="1515343"/>
              <a:ext cx="8292252" cy="406281"/>
              <a:chOff x="3017520" y="1067829"/>
              <a:chExt cx="8292252" cy="406281"/>
            </a:xfrm>
          </p:grpSpPr>
          <p:pic>
            <p:nvPicPr>
              <p:cNvPr id="10" name="圖片 9">
                <a:extLst>
                  <a:ext uri="{FF2B5EF4-FFF2-40B4-BE49-F238E27FC236}">
                    <a16:creationId xmlns:a16="http://schemas.microsoft.com/office/drawing/2014/main" id="{AE06FEF5-04D4-4332-BFA9-6D616BB9FA5B}"/>
                  </a:ext>
                </a:extLst>
              </p:cNvPr>
              <p:cNvPicPr>
                <a:picLocks noChangeAspect="1"/>
              </p:cNvPicPr>
              <p:nvPr/>
            </p:nvPicPr>
            <p:blipFill rotWithShape="1">
              <a:blip r:embed="rId5"/>
              <a:srcRect r="10121" b="54071"/>
              <a:stretch/>
            </p:blipFill>
            <p:spPr>
              <a:xfrm>
                <a:off x="3017520" y="1067829"/>
                <a:ext cx="5533813" cy="388438"/>
              </a:xfrm>
              <a:prstGeom prst="rect">
                <a:avLst/>
              </a:prstGeom>
            </p:spPr>
          </p:pic>
          <p:pic>
            <p:nvPicPr>
              <p:cNvPr id="11" name="圖片 10">
                <a:extLst>
                  <a:ext uri="{FF2B5EF4-FFF2-40B4-BE49-F238E27FC236}">
                    <a16:creationId xmlns:a16="http://schemas.microsoft.com/office/drawing/2014/main" id="{14FD88D7-C9D4-4854-8537-2D435ED1D0E0}"/>
                  </a:ext>
                </a:extLst>
              </p:cNvPr>
              <p:cNvPicPr>
                <a:picLocks noChangeAspect="1"/>
              </p:cNvPicPr>
              <p:nvPr/>
            </p:nvPicPr>
            <p:blipFill rotWithShape="1">
              <a:blip r:embed="rId5"/>
              <a:srcRect l="21452" t="58229" r="40594"/>
              <a:stretch/>
            </p:blipFill>
            <p:spPr>
              <a:xfrm>
                <a:off x="8541173" y="1120837"/>
                <a:ext cx="2336800" cy="353273"/>
              </a:xfrm>
              <a:prstGeom prst="rect">
                <a:avLst/>
              </a:prstGeom>
            </p:spPr>
          </p:pic>
          <p:pic>
            <p:nvPicPr>
              <p:cNvPr id="12" name="圖片 11">
                <a:extLst>
                  <a:ext uri="{FF2B5EF4-FFF2-40B4-BE49-F238E27FC236}">
                    <a16:creationId xmlns:a16="http://schemas.microsoft.com/office/drawing/2014/main" id="{54316CFA-5DC8-4AA7-B7CE-90FF303E29AE}"/>
                  </a:ext>
                </a:extLst>
              </p:cNvPr>
              <p:cNvPicPr>
                <a:picLocks noChangeAspect="1"/>
              </p:cNvPicPr>
              <p:nvPr/>
            </p:nvPicPr>
            <p:blipFill rotWithShape="1">
              <a:blip r:embed="rId5"/>
              <a:srcRect l="94059" t="58229"/>
              <a:stretch/>
            </p:blipFill>
            <p:spPr>
              <a:xfrm>
                <a:off x="10944012" y="1112370"/>
                <a:ext cx="365760" cy="353273"/>
              </a:xfrm>
              <a:prstGeom prst="rect">
                <a:avLst/>
              </a:prstGeom>
            </p:spPr>
          </p:pic>
        </p:grpSp>
        <p:sp>
          <p:nvSpPr>
            <p:cNvPr id="25" name="矩形 24">
              <a:extLst>
                <a:ext uri="{FF2B5EF4-FFF2-40B4-BE49-F238E27FC236}">
                  <a16:creationId xmlns:a16="http://schemas.microsoft.com/office/drawing/2014/main" id="{7EFEAA48-C3B3-4C52-BD5D-1AC6EE6E55FF}"/>
                </a:ext>
              </a:extLst>
            </p:cNvPr>
            <p:cNvSpPr/>
            <p:nvPr/>
          </p:nvSpPr>
          <p:spPr>
            <a:xfrm>
              <a:off x="1017178" y="1504710"/>
              <a:ext cx="8327046" cy="444389"/>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7" name="群組 36">
            <a:extLst>
              <a:ext uri="{FF2B5EF4-FFF2-40B4-BE49-F238E27FC236}">
                <a16:creationId xmlns:a16="http://schemas.microsoft.com/office/drawing/2014/main" id="{CA9C497E-EA2B-4B76-B2A5-BA6F7AF8F667}"/>
              </a:ext>
            </a:extLst>
          </p:cNvPr>
          <p:cNvGrpSpPr/>
          <p:nvPr/>
        </p:nvGrpSpPr>
        <p:grpSpPr>
          <a:xfrm>
            <a:off x="6941367" y="2116149"/>
            <a:ext cx="3871945" cy="768913"/>
            <a:chOff x="6941367" y="2116149"/>
            <a:chExt cx="3871945" cy="768913"/>
          </a:xfrm>
        </p:grpSpPr>
        <p:sp>
          <p:nvSpPr>
            <p:cNvPr id="27" name="橢圓 26">
              <a:extLst>
                <a:ext uri="{FF2B5EF4-FFF2-40B4-BE49-F238E27FC236}">
                  <a16:creationId xmlns:a16="http://schemas.microsoft.com/office/drawing/2014/main" id="{BE4DB1FA-7690-433A-A228-8474F3EA749F}"/>
                </a:ext>
              </a:extLst>
            </p:cNvPr>
            <p:cNvSpPr/>
            <p:nvPr/>
          </p:nvSpPr>
          <p:spPr>
            <a:xfrm>
              <a:off x="6941367" y="2440673"/>
              <a:ext cx="699406" cy="444389"/>
            </a:xfrm>
            <a:prstGeom prst="ellipse">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內容版面配置區 2">
              <a:extLst>
                <a:ext uri="{FF2B5EF4-FFF2-40B4-BE49-F238E27FC236}">
                  <a16:creationId xmlns:a16="http://schemas.microsoft.com/office/drawing/2014/main" id="{0BA43CD6-CE38-4EAE-8C93-7012164EFA7B}"/>
                </a:ext>
              </a:extLst>
            </p:cNvPr>
            <p:cNvSpPr txBox="1">
              <a:spLocks/>
            </p:cNvSpPr>
            <p:nvPr/>
          </p:nvSpPr>
          <p:spPr>
            <a:xfrm>
              <a:off x="8038214" y="2116149"/>
              <a:ext cx="2775098" cy="350435"/>
            </a:xfrm>
            <a:prstGeom prst="rect">
              <a:avLst/>
            </a:prstGeom>
            <a:ln w="28575">
              <a:solidFill>
                <a:srgbClr val="00B050"/>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TW" sz="2000" dirty="0">
                  <a:solidFill>
                    <a:srgbClr val="00B050"/>
                  </a:solidFill>
                </a:rPr>
                <a:t>cross-sectional factor</a:t>
              </a:r>
              <a:endParaRPr lang="zh-TW" altLang="en-US" sz="2000" dirty="0">
                <a:solidFill>
                  <a:srgbClr val="00B050"/>
                </a:solidFill>
              </a:endParaRPr>
            </a:p>
          </p:txBody>
        </p:sp>
        <p:cxnSp>
          <p:nvCxnSpPr>
            <p:cNvPr id="30" name="直線單箭頭接點 29">
              <a:extLst>
                <a:ext uri="{FF2B5EF4-FFF2-40B4-BE49-F238E27FC236}">
                  <a16:creationId xmlns:a16="http://schemas.microsoft.com/office/drawing/2014/main" id="{BA56684C-1763-4257-AF9A-1054386458AD}"/>
                </a:ext>
              </a:extLst>
            </p:cNvPr>
            <p:cNvCxnSpPr>
              <a:cxnSpLocks/>
              <a:stCxn id="27" idx="7"/>
              <a:endCxn id="29" idx="1"/>
            </p:cNvCxnSpPr>
            <p:nvPr/>
          </p:nvCxnSpPr>
          <p:spPr>
            <a:xfrm flipV="1">
              <a:off x="7538347" y="2291367"/>
              <a:ext cx="499867" cy="214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群組 37">
            <a:extLst>
              <a:ext uri="{FF2B5EF4-FFF2-40B4-BE49-F238E27FC236}">
                <a16:creationId xmlns:a16="http://schemas.microsoft.com/office/drawing/2014/main" id="{C8A927A7-21FD-42B3-BEA9-C0642A0BA9C1}"/>
              </a:ext>
            </a:extLst>
          </p:cNvPr>
          <p:cNvGrpSpPr/>
          <p:nvPr/>
        </p:nvGrpSpPr>
        <p:grpSpPr>
          <a:xfrm>
            <a:off x="6721626" y="2440674"/>
            <a:ext cx="1912011" cy="2521724"/>
            <a:chOff x="6721626" y="2440674"/>
            <a:chExt cx="1912011" cy="2521724"/>
          </a:xfrm>
        </p:grpSpPr>
        <p:sp>
          <p:nvSpPr>
            <p:cNvPr id="28" name="橢圓 27">
              <a:extLst>
                <a:ext uri="{FF2B5EF4-FFF2-40B4-BE49-F238E27FC236}">
                  <a16:creationId xmlns:a16="http://schemas.microsoft.com/office/drawing/2014/main" id="{BADDEB7D-4889-4079-8A9C-0946810BBAD7}"/>
                </a:ext>
              </a:extLst>
            </p:cNvPr>
            <p:cNvSpPr/>
            <p:nvPr/>
          </p:nvSpPr>
          <p:spPr>
            <a:xfrm>
              <a:off x="6721626" y="4518009"/>
              <a:ext cx="1157098" cy="444389"/>
            </a:xfrm>
            <a:prstGeom prst="ellipse">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單箭頭接點 32">
              <a:extLst>
                <a:ext uri="{FF2B5EF4-FFF2-40B4-BE49-F238E27FC236}">
                  <a16:creationId xmlns:a16="http://schemas.microsoft.com/office/drawing/2014/main" id="{A7CF5384-84B5-450B-8861-E39E74881FFA}"/>
                </a:ext>
              </a:extLst>
            </p:cNvPr>
            <p:cNvCxnSpPr>
              <a:cxnSpLocks/>
              <a:stCxn id="28" idx="7"/>
            </p:cNvCxnSpPr>
            <p:nvPr/>
          </p:nvCxnSpPr>
          <p:spPr>
            <a:xfrm flipV="1">
              <a:off x="7709271" y="2440674"/>
              <a:ext cx="924366" cy="214241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9" name="直線接點 38">
            <a:extLst>
              <a:ext uri="{FF2B5EF4-FFF2-40B4-BE49-F238E27FC236}">
                <a16:creationId xmlns:a16="http://schemas.microsoft.com/office/drawing/2014/main" id="{4565D775-DCB3-46E0-B71B-74073F7D595A}"/>
              </a:ext>
            </a:extLst>
          </p:cNvPr>
          <p:cNvCxnSpPr>
            <a:cxnSpLocks/>
          </p:cNvCxnSpPr>
          <p:nvPr/>
        </p:nvCxnSpPr>
        <p:spPr>
          <a:xfrm>
            <a:off x="5466715" y="3144357"/>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60664D7A-02E1-4B90-9AEF-740072395117}"/>
              </a:ext>
            </a:extLst>
          </p:cNvPr>
          <p:cNvCxnSpPr>
            <a:cxnSpLocks/>
          </p:cNvCxnSpPr>
          <p:nvPr/>
        </p:nvCxnSpPr>
        <p:spPr>
          <a:xfrm>
            <a:off x="2746360" y="3159760"/>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09F19514-2000-44D7-8609-830D2E67AAB5}"/>
              </a:ext>
            </a:extLst>
          </p:cNvPr>
          <p:cNvCxnSpPr>
            <a:cxnSpLocks/>
          </p:cNvCxnSpPr>
          <p:nvPr/>
        </p:nvCxnSpPr>
        <p:spPr>
          <a:xfrm>
            <a:off x="3930820" y="3537255"/>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16F333C1-D75D-4AF1-8856-511D0A724D5D}"/>
              </a:ext>
            </a:extLst>
          </p:cNvPr>
          <p:cNvCxnSpPr>
            <a:cxnSpLocks/>
          </p:cNvCxnSpPr>
          <p:nvPr/>
        </p:nvCxnSpPr>
        <p:spPr>
          <a:xfrm>
            <a:off x="5475775" y="3521852"/>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DBD363C-D275-43E6-AD00-75CFD1D4C090}"/>
              </a:ext>
            </a:extLst>
          </p:cNvPr>
          <p:cNvCxnSpPr>
            <a:cxnSpLocks/>
          </p:cNvCxnSpPr>
          <p:nvPr/>
        </p:nvCxnSpPr>
        <p:spPr>
          <a:xfrm>
            <a:off x="2755420" y="3537255"/>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FF160103-98E6-428B-9B6A-4C139B6F6D2A}"/>
              </a:ext>
            </a:extLst>
          </p:cNvPr>
          <p:cNvSpPr/>
          <p:nvPr/>
        </p:nvSpPr>
        <p:spPr>
          <a:xfrm>
            <a:off x="7895953" y="1533279"/>
            <a:ext cx="558800" cy="3972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16F550C0-65AC-4475-964E-9BD52AA413C9}"/>
              </a:ext>
            </a:extLst>
          </p:cNvPr>
          <p:cNvSpPr/>
          <p:nvPr/>
        </p:nvSpPr>
        <p:spPr>
          <a:xfrm>
            <a:off x="2298038" y="1586414"/>
            <a:ext cx="264409" cy="3173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364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6" grpId="0" animBg="1"/>
      <p:bldP spid="17" grpId="0" animBg="1"/>
      <p:bldP spid="18" grpId="0" animBg="1"/>
      <p:bldP spid="19" grpId="0" animBg="1"/>
      <p:bldP spid="20" grpId="0" animBg="1"/>
      <p:bldP spid="21" grpId="0" animBg="1"/>
      <p:bldP spid="22" grpId="0" animBg="1"/>
      <p:bldP spid="48" grpId="0" animBg="1"/>
      <p:bldP spid="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7C2FA5F-7495-477B-A880-21B203E91315}"/>
              </a:ext>
            </a:extLst>
          </p:cNvPr>
          <p:cNvPicPr>
            <a:picLocks noChangeAspect="1"/>
          </p:cNvPicPr>
          <p:nvPr/>
        </p:nvPicPr>
        <p:blipFill>
          <a:blip r:embed="rId3"/>
          <a:stretch>
            <a:fillRect/>
          </a:stretch>
        </p:blipFill>
        <p:spPr>
          <a:xfrm>
            <a:off x="34291" y="1727361"/>
            <a:ext cx="6587489" cy="4156811"/>
          </a:xfrm>
          <a:prstGeom prst="rect">
            <a:avLst/>
          </a:prstGeom>
        </p:spPr>
      </p:pic>
      <p:sp>
        <p:nvSpPr>
          <p:cNvPr id="14" name="矩形 13">
            <a:extLst>
              <a:ext uri="{FF2B5EF4-FFF2-40B4-BE49-F238E27FC236}">
                <a16:creationId xmlns:a16="http://schemas.microsoft.com/office/drawing/2014/main" id="{27317E75-38E0-46A1-B49D-093CEC92AA23}"/>
              </a:ext>
            </a:extLst>
          </p:cNvPr>
          <p:cNvSpPr/>
          <p:nvPr/>
        </p:nvSpPr>
        <p:spPr>
          <a:xfrm>
            <a:off x="6215479" y="1863217"/>
            <a:ext cx="72734" cy="309760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631371" y="168425"/>
            <a:ext cx="11151870" cy="716329"/>
          </a:xfrm>
        </p:spPr>
        <p:txBody>
          <a:bodyPr>
            <a:normAutofit/>
          </a:bodyPr>
          <a:lstStyle/>
          <a:p>
            <a:r>
              <a:rPr lang="en-US" altLang="zh-TW" sz="3300" dirty="0"/>
              <a:t>4-3. Performance over time and in </a:t>
            </a:r>
            <a:r>
              <a:rPr lang="en-US" altLang="zh-TW" sz="3300" dirty="0">
                <a:solidFill>
                  <a:srgbClr val="C00000"/>
                </a:solidFill>
              </a:rPr>
              <a:t>extreme markets</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6649247" y="831110"/>
            <a:ext cx="5455920" cy="5994991"/>
          </a:xfrm>
        </p:spPr>
        <p:txBody>
          <a:bodyPr>
            <a:noAutofit/>
          </a:bodyPr>
          <a:lstStyle/>
          <a:p>
            <a:pPr>
              <a:lnSpc>
                <a:spcPct val="100000"/>
              </a:lnSpc>
              <a:buFont typeface="Wingdings" panose="05000000000000000000" pitchFamily="2" charset="2"/>
              <a:buChar char="Ø"/>
            </a:pPr>
            <a:r>
              <a:rPr lang="en-US" altLang="zh-TW" sz="1900" dirty="0"/>
              <a:t>Fig. 3 highlights that TSMOM profits are large in </a:t>
            </a:r>
            <a:r>
              <a:rPr lang="en-US" altLang="zh-TW" sz="1900" dirty="0">
                <a:solidFill>
                  <a:srgbClr val="C00000"/>
                </a:solidFill>
              </a:rPr>
              <a:t>October, November, and December of 2008</a:t>
            </a:r>
            <a:r>
              <a:rPr lang="en-US" altLang="zh-TW" sz="1900" dirty="0"/>
              <a:t>, which was at the height of the </a:t>
            </a:r>
            <a:r>
              <a:rPr lang="en-US" altLang="zh-TW" sz="1900" dirty="0">
                <a:solidFill>
                  <a:srgbClr val="C00000"/>
                </a:solidFill>
              </a:rPr>
              <a:t>Global Financial Crisis </a:t>
            </a:r>
            <a:r>
              <a:rPr lang="en-US" altLang="zh-TW" sz="1900" dirty="0"/>
              <a:t>when commodity and equity prices dropped sharply, bond prices rose, and currency rates moved dramatically. </a:t>
            </a:r>
          </a:p>
          <a:p>
            <a:pPr>
              <a:lnSpc>
                <a:spcPts val="2200"/>
              </a:lnSpc>
              <a:buFont typeface="Wingdings" panose="05000000000000000000" pitchFamily="2" charset="2"/>
              <a:buChar char="Ø"/>
            </a:pPr>
            <a:r>
              <a:rPr lang="en-US" altLang="zh-TW" sz="1900" dirty="0"/>
              <a:t>Leading into this period, </a:t>
            </a:r>
            <a:r>
              <a:rPr lang="en-US" altLang="zh-TW" sz="1900" dirty="0">
                <a:solidFill>
                  <a:srgbClr val="00B050"/>
                </a:solidFill>
              </a:rPr>
              <a:t>TSMOM suffers losses in the third quarter of 2008</a:t>
            </a:r>
            <a:r>
              <a:rPr lang="en-US" altLang="zh-TW" sz="1900" dirty="0"/>
              <a:t>, where the associated price moves caused the TSMOM strategy to be short in many contracts,</a:t>
            </a:r>
          </a:p>
          <a:p>
            <a:pPr>
              <a:lnSpc>
                <a:spcPts val="2200"/>
              </a:lnSpc>
              <a:buFont typeface="Wingdings" panose="05000000000000000000" pitchFamily="2" charset="2"/>
              <a:buChar char="Ø"/>
            </a:pPr>
            <a:r>
              <a:rPr lang="en-US" altLang="zh-TW" sz="1900" dirty="0"/>
              <a:t>setting </a:t>
            </a:r>
            <a:r>
              <a:rPr lang="en-US" altLang="zh-TW" sz="1900" dirty="0">
                <a:solidFill>
                  <a:srgbClr val="FF0000"/>
                </a:solidFill>
              </a:rPr>
              <a:t>up large profits that were earned in the fourth quarter of 2008 </a:t>
            </a:r>
            <a:r>
              <a:rPr lang="en-US" altLang="zh-TW" sz="1900" dirty="0"/>
              <a:t>as markets in all these asset classes fell further. </a:t>
            </a:r>
          </a:p>
          <a:p>
            <a:pPr>
              <a:lnSpc>
                <a:spcPct val="100000"/>
              </a:lnSpc>
              <a:buFont typeface="Wingdings" panose="05000000000000000000" pitchFamily="2" charset="2"/>
              <a:buChar char="Ø"/>
            </a:pPr>
            <a:r>
              <a:rPr lang="en-US" altLang="zh-TW" sz="1900" dirty="0"/>
              <a:t>Fig. 3 also shows that TSMOM suffers sharp losses when the crisis ends in March, April, and May of 2009. </a:t>
            </a:r>
            <a:r>
              <a:rPr lang="en-US" altLang="zh-TW" sz="1900" dirty="0">
                <a:solidFill>
                  <a:srgbClr val="00B050"/>
                </a:solidFill>
              </a:rPr>
              <a:t>The ending of a crisis constitutes a sharp trend reversal </a:t>
            </a:r>
            <a:r>
              <a:rPr lang="en-US" altLang="zh-TW" sz="1900" dirty="0"/>
              <a:t>that generates losses on a trend following strategy such as TSMOM.</a:t>
            </a:r>
            <a:endParaRPr lang="zh-TW" altLang="en-US" sz="1900" dirty="0"/>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19</a:t>
            </a:fld>
            <a:endParaRPr lang="zh-TW" altLang="en-US"/>
          </a:p>
        </p:txBody>
      </p:sp>
      <p:sp>
        <p:nvSpPr>
          <p:cNvPr id="8" name="內容版面配置區 2">
            <a:extLst>
              <a:ext uri="{FF2B5EF4-FFF2-40B4-BE49-F238E27FC236}">
                <a16:creationId xmlns:a16="http://schemas.microsoft.com/office/drawing/2014/main" id="{C6CD9E77-2B7E-4C90-AEBF-6FCCC4F21352}"/>
              </a:ext>
            </a:extLst>
          </p:cNvPr>
          <p:cNvSpPr txBox="1">
            <a:spLocks/>
          </p:cNvSpPr>
          <p:nvPr/>
        </p:nvSpPr>
        <p:spPr>
          <a:xfrm>
            <a:off x="548640" y="5802249"/>
            <a:ext cx="6111240" cy="71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TW" sz="1600" dirty="0"/>
              <a:t>Fig. 3. Cumulative excess return of TSMOM and diversified passive long strategy</a:t>
            </a:r>
            <a:endParaRPr lang="zh-TW" altLang="en-US" sz="1600" dirty="0"/>
          </a:p>
        </p:txBody>
      </p:sp>
      <p:sp>
        <p:nvSpPr>
          <p:cNvPr id="11" name="矩形 10">
            <a:extLst>
              <a:ext uri="{FF2B5EF4-FFF2-40B4-BE49-F238E27FC236}">
                <a16:creationId xmlns:a16="http://schemas.microsoft.com/office/drawing/2014/main" id="{5FCB20C8-D3C3-4D75-AC02-8ED19FBBC0A2}"/>
              </a:ext>
            </a:extLst>
          </p:cNvPr>
          <p:cNvSpPr/>
          <p:nvPr/>
        </p:nvSpPr>
        <p:spPr>
          <a:xfrm>
            <a:off x="6286136" y="1867186"/>
            <a:ext cx="91803" cy="30976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292953F6-58D8-4875-83D3-EDE20335471C}"/>
              </a:ext>
            </a:extLst>
          </p:cNvPr>
          <p:cNvSpPr/>
          <p:nvPr/>
        </p:nvSpPr>
        <p:spPr>
          <a:xfrm>
            <a:off x="6373612" y="1863216"/>
            <a:ext cx="72734" cy="309760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a:extLst>
              <a:ext uri="{FF2B5EF4-FFF2-40B4-BE49-F238E27FC236}">
                <a16:creationId xmlns:a16="http://schemas.microsoft.com/office/drawing/2014/main" id="{E48A9BF6-42FF-458B-AEC2-83C12BA169D8}"/>
              </a:ext>
            </a:extLst>
          </p:cNvPr>
          <p:cNvGrpSpPr/>
          <p:nvPr/>
        </p:nvGrpSpPr>
        <p:grpSpPr>
          <a:xfrm>
            <a:off x="862711" y="1006171"/>
            <a:ext cx="2741549" cy="964238"/>
            <a:chOff x="862711" y="1006171"/>
            <a:chExt cx="2741549" cy="964238"/>
          </a:xfrm>
        </p:grpSpPr>
        <p:pic>
          <p:nvPicPr>
            <p:cNvPr id="16" name="圖片 15">
              <a:extLst>
                <a:ext uri="{FF2B5EF4-FFF2-40B4-BE49-F238E27FC236}">
                  <a16:creationId xmlns:a16="http://schemas.microsoft.com/office/drawing/2014/main" id="{D1292810-8E17-4839-92EA-77575544CD46}"/>
                </a:ext>
              </a:extLst>
            </p:cNvPr>
            <p:cNvPicPr>
              <a:picLocks noChangeAspect="1"/>
            </p:cNvPicPr>
            <p:nvPr/>
          </p:nvPicPr>
          <p:blipFill>
            <a:blip r:embed="rId4"/>
            <a:stretch>
              <a:fillRect/>
            </a:stretch>
          </p:blipFill>
          <p:spPr>
            <a:xfrm>
              <a:off x="862711" y="1006171"/>
              <a:ext cx="2741549" cy="493598"/>
            </a:xfrm>
            <a:prstGeom prst="rect">
              <a:avLst/>
            </a:prstGeom>
            <a:ln>
              <a:solidFill>
                <a:srgbClr val="FFC000"/>
              </a:solidFill>
            </a:ln>
          </p:spPr>
        </p:pic>
        <p:cxnSp>
          <p:nvCxnSpPr>
            <p:cNvPr id="24" name="直線單箭頭接點 23">
              <a:extLst>
                <a:ext uri="{FF2B5EF4-FFF2-40B4-BE49-F238E27FC236}">
                  <a16:creationId xmlns:a16="http://schemas.microsoft.com/office/drawing/2014/main" id="{09230A2D-6A4A-4DCB-BC0B-B5710785717C}"/>
                </a:ext>
              </a:extLst>
            </p:cNvPr>
            <p:cNvCxnSpPr>
              <a:cxnSpLocks/>
              <a:endCxn id="16" idx="2"/>
            </p:cNvCxnSpPr>
            <p:nvPr/>
          </p:nvCxnSpPr>
          <p:spPr>
            <a:xfrm flipV="1">
              <a:off x="2233485" y="1499769"/>
              <a:ext cx="1" cy="47064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橢圓 26">
            <a:extLst>
              <a:ext uri="{FF2B5EF4-FFF2-40B4-BE49-F238E27FC236}">
                <a16:creationId xmlns:a16="http://schemas.microsoft.com/office/drawing/2014/main" id="{ABF5FA30-451C-41B2-BCAC-31127A770A7D}"/>
              </a:ext>
            </a:extLst>
          </p:cNvPr>
          <p:cNvSpPr/>
          <p:nvPr/>
        </p:nvSpPr>
        <p:spPr>
          <a:xfrm>
            <a:off x="1986595" y="1028459"/>
            <a:ext cx="894828" cy="444389"/>
          </a:xfrm>
          <a:prstGeom prst="ellipse">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30" name="群組 29">
            <a:extLst>
              <a:ext uri="{FF2B5EF4-FFF2-40B4-BE49-F238E27FC236}">
                <a16:creationId xmlns:a16="http://schemas.microsoft.com/office/drawing/2014/main" id="{3F759800-3D0D-44ED-908C-AE73BB5F4356}"/>
              </a:ext>
            </a:extLst>
          </p:cNvPr>
          <p:cNvGrpSpPr/>
          <p:nvPr/>
        </p:nvGrpSpPr>
        <p:grpSpPr>
          <a:xfrm>
            <a:off x="4091614" y="990600"/>
            <a:ext cx="1881140" cy="979809"/>
            <a:chOff x="4091614" y="990600"/>
            <a:chExt cx="1881140" cy="979809"/>
          </a:xfrm>
        </p:grpSpPr>
        <p:grpSp>
          <p:nvGrpSpPr>
            <p:cNvPr id="21" name="群組 20">
              <a:extLst>
                <a:ext uri="{FF2B5EF4-FFF2-40B4-BE49-F238E27FC236}">
                  <a16:creationId xmlns:a16="http://schemas.microsoft.com/office/drawing/2014/main" id="{B4E3A256-0EFE-4F4F-ADA4-DAE6BCF00A9D}"/>
                </a:ext>
              </a:extLst>
            </p:cNvPr>
            <p:cNvGrpSpPr/>
            <p:nvPr/>
          </p:nvGrpSpPr>
          <p:grpSpPr>
            <a:xfrm>
              <a:off x="4091614" y="1028459"/>
              <a:ext cx="1881140" cy="493598"/>
              <a:chOff x="3465758" y="1011688"/>
              <a:chExt cx="1881140" cy="493598"/>
            </a:xfrm>
          </p:grpSpPr>
          <p:pic>
            <p:nvPicPr>
              <p:cNvPr id="17" name="圖片 16">
                <a:extLst>
                  <a:ext uri="{FF2B5EF4-FFF2-40B4-BE49-F238E27FC236}">
                    <a16:creationId xmlns:a16="http://schemas.microsoft.com/office/drawing/2014/main" id="{B3E5E9B0-E953-4B14-8DB1-1751B1A6CF96}"/>
                  </a:ext>
                </a:extLst>
              </p:cNvPr>
              <p:cNvPicPr>
                <a:picLocks noChangeAspect="1"/>
              </p:cNvPicPr>
              <p:nvPr/>
            </p:nvPicPr>
            <p:blipFill rotWithShape="1">
              <a:blip r:embed="rId4"/>
              <a:srcRect r="58246"/>
              <a:stretch/>
            </p:blipFill>
            <p:spPr>
              <a:xfrm>
                <a:off x="3465758" y="1011688"/>
                <a:ext cx="1144714" cy="493598"/>
              </a:xfrm>
              <a:prstGeom prst="rect">
                <a:avLst/>
              </a:prstGeom>
              <a:ln>
                <a:noFill/>
              </a:ln>
            </p:spPr>
          </p:pic>
          <p:pic>
            <p:nvPicPr>
              <p:cNvPr id="19" name="圖片 18">
                <a:extLst>
                  <a:ext uri="{FF2B5EF4-FFF2-40B4-BE49-F238E27FC236}">
                    <a16:creationId xmlns:a16="http://schemas.microsoft.com/office/drawing/2014/main" id="{4E4A977C-2240-4A67-803B-5B80F2F3C19C}"/>
                  </a:ext>
                </a:extLst>
              </p:cNvPr>
              <p:cNvPicPr>
                <a:picLocks noChangeAspect="1"/>
              </p:cNvPicPr>
              <p:nvPr/>
            </p:nvPicPr>
            <p:blipFill rotWithShape="1">
              <a:blip r:embed="rId4"/>
              <a:srcRect l="73138"/>
              <a:stretch/>
            </p:blipFill>
            <p:spPr>
              <a:xfrm>
                <a:off x="4610472" y="1011688"/>
                <a:ext cx="736426" cy="493598"/>
              </a:xfrm>
              <a:prstGeom prst="rect">
                <a:avLst/>
              </a:prstGeom>
              <a:ln>
                <a:noFill/>
              </a:ln>
            </p:spPr>
          </p:pic>
        </p:grpSp>
        <p:sp>
          <p:nvSpPr>
            <p:cNvPr id="22" name="矩形 21">
              <a:extLst>
                <a:ext uri="{FF2B5EF4-FFF2-40B4-BE49-F238E27FC236}">
                  <a16:creationId xmlns:a16="http://schemas.microsoft.com/office/drawing/2014/main" id="{B381BFFA-AC9E-4D46-9754-325A1423D08F}"/>
                </a:ext>
              </a:extLst>
            </p:cNvPr>
            <p:cNvSpPr/>
            <p:nvPr/>
          </p:nvSpPr>
          <p:spPr>
            <a:xfrm>
              <a:off x="4091614" y="990600"/>
              <a:ext cx="1881140" cy="531458"/>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922AB44C-9213-4B50-BDEC-09C5DC3BF57A}"/>
                </a:ext>
              </a:extLst>
            </p:cNvPr>
            <p:cNvCxnSpPr>
              <a:cxnSpLocks/>
            </p:cNvCxnSpPr>
            <p:nvPr/>
          </p:nvCxnSpPr>
          <p:spPr>
            <a:xfrm flipV="1">
              <a:off x="4892764" y="1499769"/>
              <a:ext cx="1" cy="47064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9FACD69-651B-4EB3-B07B-9870780D412F}"/>
                </a:ext>
              </a:extLst>
            </p:cNvPr>
            <p:cNvSpPr/>
            <p:nvPr/>
          </p:nvSpPr>
          <p:spPr>
            <a:xfrm>
              <a:off x="4317167" y="1136904"/>
              <a:ext cx="297506" cy="143256"/>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19529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5"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BE5BF0-14BE-467D-890C-720342CAA9FE}"/>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9507D7C5-962A-4280-8326-DA1619C96657}"/>
              </a:ext>
            </a:extLst>
          </p:cNvPr>
          <p:cNvSpPr>
            <a:spLocks noGrp="1"/>
          </p:cNvSpPr>
          <p:nvPr>
            <p:ph idx="1"/>
          </p:nvPr>
        </p:nvSpPr>
        <p:spPr>
          <a:xfrm>
            <a:off x="838200" y="1266093"/>
            <a:ext cx="10515600" cy="3545394"/>
          </a:xfrm>
        </p:spPr>
        <p:txBody>
          <a:bodyPr>
            <a:normAutofit/>
          </a:bodyPr>
          <a:lstStyle/>
          <a:p>
            <a:pPr>
              <a:buFont typeface="Wingdings" panose="05000000000000000000" pitchFamily="2" charset="2"/>
              <a:buChar char="Ø"/>
            </a:pPr>
            <a:r>
              <a:rPr lang="en-US" altLang="zh-TW" b="1" dirty="0"/>
              <a:t>1. Introduction</a:t>
            </a:r>
            <a:endParaRPr lang="en-US" altLang="zh-TW" sz="2200" dirty="0"/>
          </a:p>
          <a:p>
            <a:pPr>
              <a:buFont typeface="Wingdings" panose="05000000000000000000" pitchFamily="2" charset="2"/>
              <a:buChar char="Ø"/>
            </a:pPr>
            <a:r>
              <a:rPr lang="en-US" altLang="zh-TW" b="1" dirty="0"/>
              <a:t>2. Data profiles</a:t>
            </a:r>
          </a:p>
          <a:p>
            <a:pPr>
              <a:buFont typeface="Wingdings" panose="05000000000000000000" pitchFamily="2" charset="2"/>
              <a:buChar char="Ø"/>
            </a:pPr>
            <a:r>
              <a:rPr lang="en-US" altLang="zh-TW" b="1" dirty="0"/>
              <a:t>3. Time series momentum</a:t>
            </a:r>
            <a:r>
              <a:rPr lang="en-US" altLang="zh-TW" dirty="0"/>
              <a:t>: </a:t>
            </a:r>
            <a:r>
              <a:rPr lang="en-US" altLang="zh-TW" sz="2200" dirty="0"/>
              <a:t>Regression analysis and trading strategy</a:t>
            </a:r>
          </a:p>
          <a:p>
            <a:pPr>
              <a:buFont typeface="Wingdings" panose="05000000000000000000" pitchFamily="2" charset="2"/>
              <a:buChar char="Ø"/>
            </a:pPr>
            <a:r>
              <a:rPr lang="en-US" altLang="zh-TW" b="1" dirty="0"/>
              <a:t>4. TSMOM factor: </a:t>
            </a:r>
            <a:r>
              <a:rPr lang="en-US" altLang="zh-TW" sz="2200" dirty="0"/>
              <a:t>Factor analysis and performance in extreme markets </a:t>
            </a:r>
            <a:endParaRPr lang="en-US" altLang="zh-TW" b="1" dirty="0"/>
          </a:p>
          <a:p>
            <a:pPr>
              <a:buFont typeface="Wingdings" panose="05000000000000000000" pitchFamily="2" charset="2"/>
              <a:buChar char="Ø"/>
            </a:pPr>
            <a:r>
              <a:rPr lang="en-US" altLang="zh-TW" b="1" dirty="0"/>
              <a:t>5. TSMOM vs. XSMOM</a:t>
            </a:r>
          </a:p>
          <a:p>
            <a:pPr>
              <a:buFont typeface="Wingdings" panose="05000000000000000000" pitchFamily="2" charset="2"/>
              <a:buChar char="Ø"/>
            </a:pPr>
            <a:r>
              <a:rPr lang="en-US" altLang="zh-TW" b="1" dirty="0"/>
              <a:t>6. Who trades on trends</a:t>
            </a:r>
            <a:r>
              <a:rPr lang="en-US" altLang="zh-TW" dirty="0"/>
              <a:t>: </a:t>
            </a:r>
            <a:r>
              <a:rPr lang="en-US" altLang="zh-TW" sz="2200" dirty="0"/>
              <a:t>Speculators or hedgers?</a:t>
            </a:r>
          </a:p>
          <a:p>
            <a:pPr>
              <a:buFont typeface="Wingdings" panose="05000000000000000000" pitchFamily="2" charset="2"/>
              <a:buChar char="Ø"/>
            </a:pPr>
            <a:r>
              <a:rPr lang="en-US" altLang="zh-TW" b="1" dirty="0"/>
              <a:t>7. Conclusion</a:t>
            </a:r>
          </a:p>
          <a:p>
            <a:endParaRPr lang="en-US" altLang="zh-TW" dirty="0"/>
          </a:p>
        </p:txBody>
      </p:sp>
      <p:sp>
        <p:nvSpPr>
          <p:cNvPr id="4" name="投影片編號版面配置區 3">
            <a:extLst>
              <a:ext uri="{FF2B5EF4-FFF2-40B4-BE49-F238E27FC236}">
                <a16:creationId xmlns:a16="http://schemas.microsoft.com/office/drawing/2014/main" id="{AEE14E5A-1790-4E66-B24F-A594C3A144DA}"/>
              </a:ext>
            </a:extLst>
          </p:cNvPr>
          <p:cNvSpPr>
            <a:spLocks noGrp="1"/>
          </p:cNvSpPr>
          <p:nvPr>
            <p:ph type="sldNum" sz="quarter" idx="12"/>
          </p:nvPr>
        </p:nvSpPr>
        <p:spPr/>
        <p:txBody>
          <a:bodyPr/>
          <a:lstStyle/>
          <a:p>
            <a:fld id="{1092EB81-B1F3-43DE-B466-F6B2472AE75C}" type="slidenum">
              <a:rPr lang="zh-TW" altLang="en-US" smtClean="0"/>
              <a:t>2</a:t>
            </a:fld>
            <a:endParaRPr lang="zh-TW" altLang="en-US" dirty="0"/>
          </a:p>
        </p:txBody>
      </p:sp>
      <p:sp>
        <p:nvSpPr>
          <p:cNvPr id="5" name="矩形 4">
            <a:extLst>
              <a:ext uri="{FF2B5EF4-FFF2-40B4-BE49-F238E27FC236}">
                <a16:creationId xmlns:a16="http://schemas.microsoft.com/office/drawing/2014/main" id="{06F35731-8319-4B6B-8CC7-82511EC78086}"/>
              </a:ext>
            </a:extLst>
          </p:cNvPr>
          <p:cNvSpPr/>
          <p:nvPr/>
        </p:nvSpPr>
        <p:spPr>
          <a:xfrm>
            <a:off x="6096000" y="5969130"/>
            <a:ext cx="6150428" cy="769441"/>
          </a:xfrm>
          <a:prstGeom prst="rect">
            <a:avLst/>
          </a:prstGeom>
        </p:spPr>
        <p:txBody>
          <a:bodyPr wrap="square">
            <a:spAutoFit/>
          </a:bodyPr>
          <a:lstStyle/>
          <a:p>
            <a:r>
              <a:rPr lang="zh-TW" altLang="en-US" sz="2200" b="1" dirty="0">
                <a:solidFill>
                  <a:srgbClr val="C00000"/>
                </a:solidFill>
              </a:rPr>
              <a:t>時間序列動量</a:t>
            </a:r>
            <a:r>
              <a:rPr lang="en-US" altLang="zh-TW" sz="2200" b="1" dirty="0">
                <a:solidFill>
                  <a:srgbClr val="C00000"/>
                </a:solidFill>
              </a:rPr>
              <a:t>: Time series momentum (TSMOM)</a:t>
            </a:r>
          </a:p>
          <a:p>
            <a:r>
              <a:rPr lang="zh-TW" altLang="en-US" sz="2200" b="1" dirty="0">
                <a:solidFill>
                  <a:srgbClr val="C00000"/>
                </a:solidFill>
              </a:rPr>
              <a:t>橫截面動量</a:t>
            </a:r>
            <a:r>
              <a:rPr lang="en-US" altLang="zh-TW" sz="2200" b="1" dirty="0">
                <a:solidFill>
                  <a:srgbClr val="C00000"/>
                </a:solidFill>
              </a:rPr>
              <a:t>: Cross-sectional momentum (XSMOM)</a:t>
            </a:r>
            <a:endParaRPr lang="zh-TW" altLang="en-US" sz="2200" dirty="0">
              <a:solidFill>
                <a:srgbClr val="C00000"/>
              </a:solidFill>
            </a:endParaRPr>
          </a:p>
        </p:txBody>
      </p:sp>
    </p:spTree>
    <p:extLst>
      <p:ext uri="{BB962C8B-B14F-4D97-AF65-F5344CB8AC3E}">
        <p14:creationId xmlns:p14="http://schemas.microsoft.com/office/powerpoint/2010/main" val="4083217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393681" y="5267725"/>
            <a:ext cx="6111240" cy="344740"/>
          </a:xfrm>
        </p:spPr>
        <p:txBody>
          <a:bodyPr>
            <a:normAutofit fontScale="85000" lnSpcReduction="10000"/>
          </a:bodyPr>
          <a:lstStyle/>
          <a:p>
            <a:pPr marL="0" indent="0">
              <a:buNone/>
            </a:pPr>
            <a:r>
              <a:rPr lang="en-US" altLang="zh-TW" sz="2200" dirty="0"/>
              <a:t>Fig. 4. </a:t>
            </a:r>
            <a:r>
              <a:rPr lang="en-US" altLang="zh-TW" sz="2400" dirty="0">
                <a:latin typeface="Calibri" panose="020F0502020204030204" pitchFamily="34" charset="0"/>
                <a:cs typeface="Times New Roman" panose="02020603050405020304" pitchFamily="18" charset="0"/>
              </a:rPr>
              <a:t>the TSMOM returns against the </a:t>
            </a:r>
            <a:r>
              <a:rPr lang="en-US" altLang="zh-TW" sz="2400" dirty="0">
                <a:solidFill>
                  <a:srgbClr val="C00000"/>
                </a:solidFill>
                <a:latin typeface="Calibri" panose="020F0502020204030204" pitchFamily="34" charset="0"/>
                <a:cs typeface="Times New Roman" panose="02020603050405020304" pitchFamily="18" charset="0"/>
              </a:rPr>
              <a:t>S&amp;P 500 returns</a:t>
            </a:r>
            <a:r>
              <a:rPr lang="en-US" altLang="zh-TW" sz="2400" dirty="0">
                <a:latin typeface="Calibri" panose="020F0502020204030204" pitchFamily="34" charset="0"/>
                <a:cs typeface="Times New Roman" panose="02020603050405020304" pitchFamily="18" charset="0"/>
              </a:rPr>
              <a:t>.</a:t>
            </a:r>
            <a:endParaRPr lang="zh-TW" altLang="en-US" sz="2200" dirty="0"/>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20</a:t>
            </a:fld>
            <a:endParaRPr lang="zh-TW" altLang="en-US"/>
          </a:p>
        </p:txBody>
      </p:sp>
      <p:sp>
        <p:nvSpPr>
          <p:cNvPr id="9" name="矩形 8">
            <a:extLst>
              <a:ext uri="{FF2B5EF4-FFF2-40B4-BE49-F238E27FC236}">
                <a16:creationId xmlns:a16="http://schemas.microsoft.com/office/drawing/2014/main" id="{2B4E51CE-9728-47AB-A5DB-F9D47F343CCB}"/>
              </a:ext>
            </a:extLst>
          </p:cNvPr>
          <p:cNvSpPr/>
          <p:nvPr/>
        </p:nvSpPr>
        <p:spPr>
          <a:xfrm>
            <a:off x="393681" y="5649145"/>
            <a:ext cx="6111240" cy="1015663"/>
          </a:xfrm>
          <a:prstGeom prst="rect">
            <a:avLst/>
          </a:prstGeom>
        </p:spPr>
        <p:txBody>
          <a:bodyPr wrap="square">
            <a:spAutoFit/>
          </a:bodyPr>
          <a:lstStyle/>
          <a:p>
            <a:pPr marL="285750" indent="-285750">
              <a:buFont typeface="Wingdings" panose="05000000000000000000" pitchFamily="2" charset="2"/>
              <a:buChar char="Ø"/>
            </a:pPr>
            <a:r>
              <a:rPr lang="en-US" altLang="zh-TW" sz="2000" dirty="0">
                <a:latin typeface="Calibri" panose="020F0502020204030204" pitchFamily="34" charset="0"/>
                <a:cs typeface="Times New Roman" panose="02020603050405020304" pitchFamily="18" charset="0"/>
              </a:rPr>
              <a:t>As shown by the Fig. 4., the returns to TSMOM are largest during the biggest up and down market movements. </a:t>
            </a:r>
          </a:p>
        </p:txBody>
      </p:sp>
      <p:sp>
        <p:nvSpPr>
          <p:cNvPr id="13" name="標題 1">
            <a:extLst>
              <a:ext uri="{FF2B5EF4-FFF2-40B4-BE49-F238E27FC236}">
                <a16:creationId xmlns:a16="http://schemas.microsoft.com/office/drawing/2014/main" id="{F33AFFCE-8DD6-4B2D-97D8-6402CA952504}"/>
              </a:ext>
            </a:extLst>
          </p:cNvPr>
          <p:cNvSpPr>
            <a:spLocks noGrp="1"/>
          </p:cNvSpPr>
          <p:nvPr>
            <p:ph type="title"/>
          </p:nvPr>
        </p:nvSpPr>
        <p:spPr>
          <a:xfrm>
            <a:off x="838200" y="365125"/>
            <a:ext cx="11151870" cy="716329"/>
          </a:xfrm>
        </p:spPr>
        <p:txBody>
          <a:bodyPr>
            <a:normAutofit/>
          </a:bodyPr>
          <a:lstStyle/>
          <a:p>
            <a:r>
              <a:rPr lang="en-US" altLang="zh-TW" sz="3300" dirty="0"/>
              <a:t>4-3. Performance over time and in </a:t>
            </a:r>
            <a:r>
              <a:rPr lang="en-US" altLang="zh-TW" sz="3300" dirty="0">
                <a:solidFill>
                  <a:srgbClr val="C00000"/>
                </a:solidFill>
              </a:rPr>
              <a:t>extreme markets</a:t>
            </a:r>
          </a:p>
        </p:txBody>
      </p:sp>
      <p:grpSp>
        <p:nvGrpSpPr>
          <p:cNvPr id="5" name="群組 4">
            <a:extLst>
              <a:ext uri="{FF2B5EF4-FFF2-40B4-BE49-F238E27FC236}">
                <a16:creationId xmlns:a16="http://schemas.microsoft.com/office/drawing/2014/main" id="{78006973-650B-4E81-A2D7-6EFC0A3F0B09}"/>
              </a:ext>
            </a:extLst>
          </p:cNvPr>
          <p:cNvGrpSpPr/>
          <p:nvPr/>
        </p:nvGrpSpPr>
        <p:grpSpPr>
          <a:xfrm>
            <a:off x="7284164" y="2580321"/>
            <a:ext cx="4297115" cy="1291571"/>
            <a:chOff x="7214716" y="1050216"/>
            <a:chExt cx="4297115" cy="1291571"/>
          </a:xfrm>
        </p:grpSpPr>
        <p:pic>
          <p:nvPicPr>
            <p:cNvPr id="8" name="圖片 7">
              <a:extLst>
                <a:ext uri="{FF2B5EF4-FFF2-40B4-BE49-F238E27FC236}">
                  <a16:creationId xmlns:a16="http://schemas.microsoft.com/office/drawing/2014/main" id="{D6C7F668-38EC-47CB-9062-863CF244BF20}"/>
                </a:ext>
              </a:extLst>
            </p:cNvPr>
            <p:cNvPicPr>
              <a:picLocks noChangeAspect="1"/>
            </p:cNvPicPr>
            <p:nvPr/>
          </p:nvPicPr>
          <p:blipFill>
            <a:blip r:embed="rId3"/>
            <a:stretch>
              <a:fillRect/>
            </a:stretch>
          </p:blipFill>
          <p:spPr>
            <a:xfrm>
              <a:off x="7214716" y="1050216"/>
              <a:ext cx="4297115" cy="1291571"/>
            </a:xfrm>
            <a:prstGeom prst="rect">
              <a:avLst/>
            </a:prstGeom>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61BA988-F34D-44F0-B51F-F27F66691801}"/>
                    </a:ext>
                  </a:extLst>
                </p:cNvPr>
                <p:cNvSpPr/>
                <p:nvPr/>
              </p:nvSpPr>
              <p:spPr>
                <a:xfrm>
                  <a:off x="7214716" y="1206393"/>
                  <a:ext cx="1908856" cy="434734"/>
                </a:xfrm>
                <a:prstGeom prst="rect">
                  <a:avLst/>
                </a:prstGeom>
                <a:ln>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𝑟</m:t>
                            </m:r>
                          </m:e>
                          <m:sub>
                            <m:r>
                              <a:rPr lang="en-US" altLang="zh-TW" i="1">
                                <a:latin typeface="Cambria Math" panose="02040503050406030204" pitchFamily="18" charset="0"/>
                              </a:rPr>
                              <m:t>𝑡</m:t>
                            </m:r>
                          </m:sub>
                          <m:sup>
                            <m:r>
                              <a:rPr lang="en-US" altLang="zh-TW" i="1">
                                <a:latin typeface="Cambria Math" panose="02040503050406030204" pitchFamily="18" charset="0"/>
                              </a:rPr>
                              <m:t>𝑇𝑆𝑀𝑂𝑀</m:t>
                            </m:r>
                            <m:d>
                              <m:dPr>
                                <m:ctrlPr>
                                  <a:rPr lang="en-US" altLang="zh-TW" i="1">
                                    <a:latin typeface="Cambria Math" panose="02040503050406030204" pitchFamily="18" charset="0"/>
                                  </a:rPr>
                                </m:ctrlPr>
                              </m:dPr>
                              <m:e>
                                <m:r>
                                  <a:rPr lang="en-US" altLang="zh-TW" b="0" i="1" smtClean="0">
                                    <a:solidFill>
                                      <a:srgbClr val="FF0000"/>
                                    </a:solidFill>
                                    <a:latin typeface="Cambria Math" panose="02040503050406030204" pitchFamily="18" charset="0"/>
                                  </a:rPr>
                                  <m:t>𝑘</m:t>
                                </m:r>
                                <m:r>
                                  <a:rPr lang="en-US" altLang="zh-TW" b="0" i="1" smtClean="0">
                                    <a:solidFill>
                                      <a:srgbClr val="FF0000"/>
                                    </a:solidFill>
                                    <a:latin typeface="Cambria Math" panose="02040503050406030204" pitchFamily="18" charset="0"/>
                                  </a:rPr>
                                  <m:t>=12,</m:t>
                                </m:r>
                                <m:r>
                                  <a:rPr lang="en-US" altLang="zh-TW" i="1">
                                    <a:solidFill>
                                      <a:srgbClr val="00B050"/>
                                    </a:solidFill>
                                    <a:latin typeface="Cambria Math" panose="02040503050406030204" pitchFamily="18" charset="0"/>
                                  </a:rPr>
                                  <m:t>h</m:t>
                                </m:r>
                                <m:r>
                                  <a:rPr lang="en-US" altLang="zh-TW" b="0" i="1" smtClean="0">
                                    <a:solidFill>
                                      <a:srgbClr val="00B050"/>
                                    </a:solidFill>
                                    <a:latin typeface="Cambria Math" panose="02040503050406030204" pitchFamily="18" charset="0"/>
                                  </a:rPr>
                                  <m:t>=1</m:t>
                                </m:r>
                              </m:e>
                            </m:d>
                          </m:sup>
                        </m:sSubSup>
                      </m:oMath>
                    </m:oMathPara>
                  </a14:m>
                  <a:endParaRPr lang="zh-TW" altLang="en-US" dirty="0"/>
                </a:p>
              </p:txBody>
            </p:sp>
          </mc:Choice>
          <mc:Fallback xmlns="">
            <p:sp>
              <p:nvSpPr>
                <p:cNvPr id="2" name="矩形 1">
                  <a:extLst>
                    <a:ext uri="{FF2B5EF4-FFF2-40B4-BE49-F238E27FC236}">
                      <a16:creationId xmlns:a16="http://schemas.microsoft.com/office/drawing/2014/main" id="{761BA988-F34D-44F0-B51F-F27F66691801}"/>
                    </a:ext>
                  </a:extLst>
                </p:cNvPr>
                <p:cNvSpPr>
                  <a:spLocks noRot="1" noChangeAspect="1" noMove="1" noResize="1" noEditPoints="1" noAdjustHandles="1" noChangeArrowheads="1" noChangeShapeType="1" noTextEdit="1"/>
                </p:cNvSpPr>
                <p:nvPr/>
              </p:nvSpPr>
              <p:spPr>
                <a:xfrm>
                  <a:off x="7214716" y="1206393"/>
                  <a:ext cx="1908856" cy="434734"/>
                </a:xfrm>
                <a:prstGeom prst="rect">
                  <a:avLst/>
                </a:prstGeom>
                <a:blipFill>
                  <a:blip r:embed="rId4"/>
                  <a:stretch>
                    <a:fillRect/>
                  </a:stretch>
                </a:blipFill>
                <a:ln>
                  <a:solidFill>
                    <a:srgbClr val="FFC000"/>
                  </a:solidFill>
                </a:ln>
              </p:spPr>
              <p:txBody>
                <a:bodyPr/>
                <a:lstStyle/>
                <a:p>
                  <a:r>
                    <a:rPr lang="zh-TW" altLang="en-US">
                      <a:noFill/>
                    </a:rPr>
                    <a:t> </a:t>
                  </a:r>
                </a:p>
              </p:txBody>
            </p:sp>
          </mc:Fallback>
        </mc:AlternateContent>
      </p:grpSp>
      <p:grpSp>
        <p:nvGrpSpPr>
          <p:cNvPr id="12" name="群組 11">
            <a:extLst>
              <a:ext uri="{FF2B5EF4-FFF2-40B4-BE49-F238E27FC236}">
                <a16:creationId xmlns:a16="http://schemas.microsoft.com/office/drawing/2014/main" id="{D98502AE-466E-4EAB-9AD4-34C702826C2B}"/>
              </a:ext>
            </a:extLst>
          </p:cNvPr>
          <p:cNvGrpSpPr/>
          <p:nvPr/>
        </p:nvGrpSpPr>
        <p:grpSpPr>
          <a:xfrm>
            <a:off x="74295" y="1141495"/>
            <a:ext cx="6662182" cy="4126230"/>
            <a:chOff x="295863" y="1206500"/>
            <a:chExt cx="6662182" cy="4126230"/>
          </a:xfrm>
        </p:grpSpPr>
        <p:pic>
          <p:nvPicPr>
            <p:cNvPr id="7" name="圖片 6">
              <a:extLst>
                <a:ext uri="{FF2B5EF4-FFF2-40B4-BE49-F238E27FC236}">
                  <a16:creationId xmlns:a16="http://schemas.microsoft.com/office/drawing/2014/main" id="{331D5F89-8971-44E8-9E72-A71510AB65CC}"/>
                </a:ext>
              </a:extLst>
            </p:cNvPr>
            <p:cNvPicPr>
              <a:picLocks noChangeAspect="1"/>
            </p:cNvPicPr>
            <p:nvPr/>
          </p:nvPicPr>
          <p:blipFill>
            <a:blip r:embed="rId5"/>
            <a:stretch>
              <a:fillRect/>
            </a:stretch>
          </p:blipFill>
          <p:spPr>
            <a:xfrm>
              <a:off x="589480" y="1206500"/>
              <a:ext cx="6368565" cy="4126230"/>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D0608E3-9727-49B0-9DF1-D4A2148075AE}"/>
                    </a:ext>
                  </a:extLst>
                </p:cNvPr>
                <p:cNvSpPr/>
                <p:nvPr/>
              </p:nvSpPr>
              <p:spPr>
                <a:xfrm rot="16200000">
                  <a:off x="-441198" y="2724826"/>
                  <a:ext cx="1908856" cy="434734"/>
                </a:xfrm>
                <a:prstGeom prst="rect">
                  <a:avLst/>
                </a:prstGeom>
                <a:ln>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𝑟</m:t>
                            </m:r>
                          </m:e>
                          <m:sub>
                            <m:r>
                              <a:rPr lang="en-US" altLang="zh-TW" i="1">
                                <a:latin typeface="Cambria Math" panose="02040503050406030204" pitchFamily="18" charset="0"/>
                              </a:rPr>
                              <m:t>𝑡</m:t>
                            </m:r>
                          </m:sub>
                          <m:sup>
                            <m:r>
                              <a:rPr lang="en-US" altLang="zh-TW" i="1">
                                <a:latin typeface="Cambria Math" panose="02040503050406030204" pitchFamily="18" charset="0"/>
                              </a:rPr>
                              <m:t>𝑇𝑆𝑀𝑂𝑀</m:t>
                            </m:r>
                            <m:d>
                              <m:dPr>
                                <m:ctrlPr>
                                  <a:rPr lang="en-US" altLang="zh-TW" i="1">
                                    <a:latin typeface="Cambria Math" panose="02040503050406030204" pitchFamily="18" charset="0"/>
                                  </a:rPr>
                                </m:ctrlPr>
                              </m:dPr>
                              <m:e>
                                <m:r>
                                  <a:rPr lang="en-US" altLang="zh-TW" b="0" i="1" smtClean="0">
                                    <a:solidFill>
                                      <a:srgbClr val="FF0000"/>
                                    </a:solidFill>
                                    <a:latin typeface="Cambria Math" panose="02040503050406030204" pitchFamily="18" charset="0"/>
                                  </a:rPr>
                                  <m:t>𝑘</m:t>
                                </m:r>
                                <m:r>
                                  <a:rPr lang="en-US" altLang="zh-TW" b="0" i="1" smtClean="0">
                                    <a:solidFill>
                                      <a:srgbClr val="FF0000"/>
                                    </a:solidFill>
                                    <a:latin typeface="Cambria Math" panose="02040503050406030204" pitchFamily="18" charset="0"/>
                                  </a:rPr>
                                  <m:t>=12,</m:t>
                                </m:r>
                                <m:r>
                                  <a:rPr lang="en-US" altLang="zh-TW" i="1">
                                    <a:solidFill>
                                      <a:srgbClr val="00B050"/>
                                    </a:solidFill>
                                    <a:latin typeface="Cambria Math" panose="02040503050406030204" pitchFamily="18" charset="0"/>
                                  </a:rPr>
                                  <m:t>h</m:t>
                                </m:r>
                                <m:r>
                                  <a:rPr lang="en-US" altLang="zh-TW" b="0" i="1" smtClean="0">
                                    <a:solidFill>
                                      <a:srgbClr val="00B050"/>
                                    </a:solidFill>
                                    <a:latin typeface="Cambria Math" panose="02040503050406030204" pitchFamily="18" charset="0"/>
                                  </a:rPr>
                                  <m:t>=1</m:t>
                                </m:r>
                              </m:e>
                            </m:d>
                          </m:sup>
                        </m:sSubSup>
                      </m:oMath>
                    </m:oMathPara>
                  </a14:m>
                  <a:endParaRPr lang="zh-TW" altLang="en-US" dirty="0"/>
                </a:p>
              </p:txBody>
            </p:sp>
          </mc:Choice>
          <mc:Fallback xmlns="">
            <p:sp>
              <p:nvSpPr>
                <p:cNvPr id="11" name="矩形 10">
                  <a:extLst>
                    <a:ext uri="{FF2B5EF4-FFF2-40B4-BE49-F238E27FC236}">
                      <a16:creationId xmlns:a16="http://schemas.microsoft.com/office/drawing/2014/main" id="{6D0608E3-9727-49B0-9DF1-D4A2148075AE}"/>
                    </a:ext>
                  </a:extLst>
                </p:cNvPr>
                <p:cNvSpPr>
                  <a:spLocks noRot="1" noChangeAspect="1" noMove="1" noResize="1" noEditPoints="1" noAdjustHandles="1" noChangeArrowheads="1" noChangeShapeType="1" noTextEdit="1"/>
                </p:cNvSpPr>
                <p:nvPr/>
              </p:nvSpPr>
              <p:spPr>
                <a:xfrm rot="16200000">
                  <a:off x="-441198" y="2724826"/>
                  <a:ext cx="1908856" cy="434734"/>
                </a:xfrm>
                <a:prstGeom prst="rect">
                  <a:avLst/>
                </a:prstGeom>
                <a:blipFill>
                  <a:blip r:embed="rId6"/>
                  <a:stretch>
                    <a:fillRect/>
                  </a:stretch>
                </a:blipFill>
                <a:ln>
                  <a:solidFill>
                    <a:srgbClr val="FFC000"/>
                  </a:solidFill>
                </a:ln>
              </p:spPr>
              <p:txBody>
                <a:bodyPr/>
                <a:lstStyle/>
                <a:p>
                  <a:r>
                    <a:rPr lang="zh-TW" altLang="en-US">
                      <a:noFill/>
                    </a:rPr>
                    <a:t> </a:t>
                  </a:r>
                </a:p>
              </p:txBody>
            </p:sp>
          </mc:Fallback>
        </mc:AlternateContent>
      </p:grpSp>
      <p:sp>
        <p:nvSpPr>
          <p:cNvPr id="6" name="矩形 5">
            <a:extLst>
              <a:ext uri="{FF2B5EF4-FFF2-40B4-BE49-F238E27FC236}">
                <a16:creationId xmlns:a16="http://schemas.microsoft.com/office/drawing/2014/main" id="{14F80C53-4F04-41CF-87A1-D6A164033C39}"/>
              </a:ext>
            </a:extLst>
          </p:cNvPr>
          <p:cNvSpPr/>
          <p:nvPr/>
        </p:nvSpPr>
        <p:spPr>
          <a:xfrm>
            <a:off x="7284164" y="1618962"/>
            <a:ext cx="4539924" cy="923330"/>
          </a:xfrm>
          <a:prstGeom prst="rect">
            <a:avLst/>
          </a:prstGeom>
        </p:spPr>
        <p:txBody>
          <a:bodyPr wrap="square">
            <a:spAutoFit/>
          </a:bodyPr>
          <a:lstStyle/>
          <a:p>
            <a:r>
              <a:rPr lang="en-US" altLang="zh-TW" dirty="0">
                <a:latin typeface="Calibri" panose="020F0502020204030204" pitchFamily="34" charset="0"/>
                <a:cs typeface="Times New Roman" panose="02020603050405020304" pitchFamily="18" charset="0"/>
              </a:rPr>
              <a:t>Table 3. Panel C reports coefficients from a regression of TSMOM returns on the original and squared MSCI return. </a:t>
            </a:r>
            <a:endParaRPr lang="zh-TW" altLang="en-US" dirty="0"/>
          </a:p>
        </p:txBody>
      </p:sp>
      <p:sp>
        <p:nvSpPr>
          <p:cNvPr id="14" name="矩形 13">
            <a:extLst>
              <a:ext uri="{FF2B5EF4-FFF2-40B4-BE49-F238E27FC236}">
                <a16:creationId xmlns:a16="http://schemas.microsoft.com/office/drawing/2014/main" id="{77F5A996-4CEE-4B55-8B13-A759D42FC13D}"/>
              </a:ext>
            </a:extLst>
          </p:cNvPr>
          <p:cNvSpPr/>
          <p:nvPr/>
        </p:nvSpPr>
        <p:spPr>
          <a:xfrm>
            <a:off x="7030094" y="4028069"/>
            <a:ext cx="5200256" cy="1323439"/>
          </a:xfrm>
          <a:prstGeom prst="rect">
            <a:avLst/>
          </a:prstGeom>
        </p:spPr>
        <p:txBody>
          <a:bodyPr wrap="square">
            <a:spAutoFit/>
          </a:bodyPr>
          <a:lstStyle/>
          <a:p>
            <a:pPr marL="285750" indent="-285750">
              <a:buFont typeface="Wingdings" panose="05000000000000000000" pitchFamily="2" charset="2"/>
              <a:buChar char="Ø"/>
            </a:pPr>
            <a:r>
              <a:rPr lang="en-US" altLang="zh-TW" sz="2000" dirty="0">
                <a:latin typeface="Calibri" panose="020F0502020204030204" pitchFamily="34" charset="0"/>
                <a:cs typeface="Times New Roman" panose="02020603050405020304" pitchFamily="18" charset="0"/>
              </a:rPr>
              <a:t>While the coefficient on the </a:t>
            </a:r>
            <a:r>
              <a:rPr lang="en-US" altLang="zh-TW" sz="2000" dirty="0">
                <a:solidFill>
                  <a:srgbClr val="C00000"/>
                </a:solidFill>
                <a:latin typeface="Calibri" panose="020F0502020204030204" pitchFamily="34" charset="0"/>
                <a:cs typeface="Times New Roman" panose="02020603050405020304" pitchFamily="18" charset="0"/>
              </a:rPr>
              <a:t>squared MSCI return</a:t>
            </a:r>
            <a:r>
              <a:rPr lang="en-US" altLang="zh-TW" sz="2000" dirty="0">
                <a:latin typeface="Calibri" panose="020F0502020204030204" pitchFamily="34" charset="0"/>
                <a:cs typeface="Times New Roman" panose="02020603050405020304" pitchFamily="18" charset="0"/>
              </a:rPr>
              <a:t> is significantly positive, indicating that TSMOM delivers its highest profits during the most extreme market episodes. </a:t>
            </a:r>
          </a:p>
        </p:txBody>
      </p:sp>
      <p:sp>
        <p:nvSpPr>
          <p:cNvPr id="15" name="矩形 14">
            <a:extLst>
              <a:ext uri="{FF2B5EF4-FFF2-40B4-BE49-F238E27FC236}">
                <a16:creationId xmlns:a16="http://schemas.microsoft.com/office/drawing/2014/main" id="{43A4C2A0-DC28-4719-8F77-EFA7144FEF36}"/>
              </a:ext>
            </a:extLst>
          </p:cNvPr>
          <p:cNvSpPr/>
          <p:nvPr/>
        </p:nvSpPr>
        <p:spPr>
          <a:xfrm>
            <a:off x="10481339" y="2718504"/>
            <a:ext cx="1099940" cy="1191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a:extLst>
              <a:ext uri="{FF2B5EF4-FFF2-40B4-BE49-F238E27FC236}">
                <a16:creationId xmlns:a16="http://schemas.microsoft.com/office/drawing/2014/main" id="{6D7D3635-E983-4C1F-BBFC-32205BA4CAC5}"/>
              </a:ext>
            </a:extLst>
          </p:cNvPr>
          <p:cNvCxnSpPr>
            <a:cxnSpLocks/>
          </p:cNvCxnSpPr>
          <p:nvPr/>
        </p:nvCxnSpPr>
        <p:spPr>
          <a:xfrm>
            <a:off x="9554126" y="3493689"/>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01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614A063-F75D-4148-BB48-D2495C79A632}"/>
              </a:ext>
            </a:extLst>
          </p:cNvPr>
          <p:cNvSpPr>
            <a:spLocks noGrp="1"/>
          </p:cNvSpPr>
          <p:nvPr>
            <p:ph type="sldNum" sz="quarter" idx="12"/>
          </p:nvPr>
        </p:nvSpPr>
        <p:spPr>
          <a:xfrm>
            <a:off x="-277792" y="6331352"/>
            <a:ext cx="737922" cy="407219"/>
          </a:xfrm>
        </p:spPr>
        <p:txBody>
          <a:bodyPr/>
          <a:lstStyle/>
          <a:p>
            <a:fld id="{1092EB81-B1F3-43DE-B466-F6B2472AE75C}" type="slidenum">
              <a:rPr lang="zh-TW" altLang="en-US" smtClean="0"/>
              <a:t>21</a:t>
            </a:fld>
            <a:endParaRPr lang="zh-TW" altLang="en-US"/>
          </a:p>
        </p:txBody>
      </p:sp>
      <p:sp>
        <p:nvSpPr>
          <p:cNvPr id="5" name="標題 1">
            <a:extLst>
              <a:ext uri="{FF2B5EF4-FFF2-40B4-BE49-F238E27FC236}">
                <a16:creationId xmlns:a16="http://schemas.microsoft.com/office/drawing/2014/main" id="{B2739A87-0817-4066-84E4-067B4FE156C5}"/>
              </a:ext>
            </a:extLst>
          </p:cNvPr>
          <p:cNvSpPr>
            <a:spLocks noGrp="1"/>
          </p:cNvSpPr>
          <p:nvPr>
            <p:ph type="title"/>
          </p:nvPr>
        </p:nvSpPr>
        <p:spPr>
          <a:xfrm>
            <a:off x="838200" y="2268639"/>
            <a:ext cx="10515600" cy="1909822"/>
          </a:xfrm>
        </p:spPr>
        <p:txBody>
          <a:bodyPr>
            <a:noAutofit/>
          </a:bodyPr>
          <a:lstStyle/>
          <a:p>
            <a:pPr algn="ctr"/>
            <a:r>
              <a:rPr lang="en-US" altLang="zh-TW" sz="4800" dirty="0"/>
              <a:t>5. TSMOM vs. XSMOM: </a:t>
            </a:r>
            <a:br>
              <a:rPr lang="en-US" altLang="zh-TW" sz="4800" dirty="0"/>
            </a:br>
            <a:r>
              <a:rPr lang="en-US" altLang="zh-TW" sz="3000" b="0" dirty="0">
                <a:solidFill>
                  <a:schemeClr val="tx1"/>
                </a:solidFill>
                <a:effectLst/>
              </a:rPr>
              <a:t>Comparisons, two way Regression analysis, </a:t>
            </a:r>
            <a:br>
              <a:rPr lang="en-US" altLang="zh-TW" sz="3000" b="0" dirty="0">
                <a:solidFill>
                  <a:schemeClr val="tx1"/>
                </a:solidFill>
                <a:effectLst/>
              </a:rPr>
            </a:br>
            <a:r>
              <a:rPr lang="en-US" altLang="zh-TW" sz="3000" b="0" dirty="0">
                <a:solidFill>
                  <a:schemeClr val="tx1"/>
                </a:solidFill>
                <a:effectLst/>
              </a:rPr>
              <a:t>and Return decomposition </a:t>
            </a:r>
            <a:endParaRPr lang="zh-TW" altLang="en-US" sz="3000" b="0" dirty="0">
              <a:solidFill>
                <a:schemeClr val="tx1"/>
              </a:solidFill>
              <a:effectLst/>
            </a:endParaRPr>
          </a:p>
        </p:txBody>
      </p:sp>
    </p:spTree>
    <p:extLst>
      <p:ext uri="{BB962C8B-B14F-4D97-AF65-F5344CB8AC3E}">
        <p14:creationId xmlns:p14="http://schemas.microsoft.com/office/powerpoint/2010/main" val="7272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F71432-5942-4914-8A31-FC30EADEFF22}"/>
              </a:ext>
            </a:extLst>
          </p:cNvPr>
          <p:cNvSpPr>
            <a:spLocks noGrp="1"/>
          </p:cNvSpPr>
          <p:nvPr>
            <p:ph type="title"/>
          </p:nvPr>
        </p:nvSpPr>
        <p:spPr>
          <a:xfrm>
            <a:off x="746760" y="182245"/>
            <a:ext cx="8580120" cy="716329"/>
          </a:xfrm>
        </p:spPr>
        <p:txBody>
          <a:bodyPr>
            <a:normAutofit/>
          </a:bodyPr>
          <a:lstStyle/>
          <a:p>
            <a:r>
              <a:rPr lang="en-US" altLang="zh-TW" sz="3600" dirty="0"/>
              <a:t>Comparison 1 for TSMOM &amp; XSMOM</a:t>
            </a:r>
            <a:endParaRPr lang="zh-TW" altLang="en-US" sz="3600" dirty="0"/>
          </a:p>
        </p:txBody>
      </p:sp>
      <p:sp>
        <p:nvSpPr>
          <p:cNvPr id="4" name="投影片編號版面配置區 3">
            <a:extLst>
              <a:ext uri="{FF2B5EF4-FFF2-40B4-BE49-F238E27FC236}">
                <a16:creationId xmlns:a16="http://schemas.microsoft.com/office/drawing/2014/main" id="{7CCACCAB-FE43-4F07-A7D6-04D521B10452}"/>
              </a:ext>
            </a:extLst>
          </p:cNvPr>
          <p:cNvSpPr>
            <a:spLocks noGrp="1"/>
          </p:cNvSpPr>
          <p:nvPr>
            <p:ph type="sldNum" sz="quarter" idx="12"/>
          </p:nvPr>
        </p:nvSpPr>
        <p:spPr/>
        <p:txBody>
          <a:bodyPr/>
          <a:lstStyle/>
          <a:p>
            <a:fld id="{1092EB81-B1F3-43DE-B466-F6B2472AE75C}" type="slidenum">
              <a:rPr lang="zh-TW" altLang="en-US" smtClean="0"/>
              <a:t>22</a:t>
            </a:fld>
            <a:endParaRPr lang="zh-TW" altLang="en-US"/>
          </a:p>
        </p:txBody>
      </p:sp>
      <p:pic>
        <p:nvPicPr>
          <p:cNvPr id="8" name="圖片 7">
            <a:extLst>
              <a:ext uri="{FF2B5EF4-FFF2-40B4-BE49-F238E27FC236}">
                <a16:creationId xmlns:a16="http://schemas.microsoft.com/office/drawing/2014/main" id="{3D729623-95D2-488E-A04E-F00A8FB48331}"/>
              </a:ext>
            </a:extLst>
          </p:cNvPr>
          <p:cNvPicPr>
            <a:picLocks noChangeAspect="1"/>
          </p:cNvPicPr>
          <p:nvPr/>
        </p:nvPicPr>
        <p:blipFill>
          <a:blip r:embed="rId3"/>
          <a:stretch>
            <a:fillRect/>
          </a:stretch>
        </p:blipFill>
        <p:spPr>
          <a:xfrm>
            <a:off x="262890" y="1465553"/>
            <a:ext cx="3474720" cy="671262"/>
          </a:xfrm>
          <a:prstGeom prst="rect">
            <a:avLst/>
          </a:prstGeom>
          <a:ln>
            <a:solidFill>
              <a:srgbClr val="FFC000"/>
            </a:solidFill>
          </a:ln>
        </p:spPr>
      </p:pic>
      <p:sp>
        <p:nvSpPr>
          <p:cNvPr id="9" name="內容版面配置區 2">
            <a:extLst>
              <a:ext uri="{FF2B5EF4-FFF2-40B4-BE49-F238E27FC236}">
                <a16:creationId xmlns:a16="http://schemas.microsoft.com/office/drawing/2014/main" id="{4CE6D616-A60A-4FC4-A6F9-6B2801FB5A48}"/>
              </a:ext>
            </a:extLst>
          </p:cNvPr>
          <p:cNvSpPr txBox="1">
            <a:spLocks/>
          </p:cNvSpPr>
          <p:nvPr/>
        </p:nvSpPr>
        <p:spPr>
          <a:xfrm>
            <a:off x="9410559" y="498255"/>
            <a:ext cx="2222206" cy="3504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TW" sz="2000" dirty="0"/>
              <a:t>Note: (</a:t>
            </a:r>
            <a:r>
              <a:rPr lang="en-US" altLang="zh-TW" sz="2000" dirty="0" err="1"/>
              <a:t>k,h</a:t>
            </a:r>
            <a:r>
              <a:rPr lang="en-US" altLang="zh-TW" sz="2000" dirty="0"/>
              <a:t>)=(12,1)</a:t>
            </a:r>
            <a:endParaRPr lang="zh-TW" altLang="en-US" sz="2000" dirty="0"/>
          </a:p>
        </p:txBody>
      </p:sp>
      <p:sp>
        <p:nvSpPr>
          <p:cNvPr id="15" name="矩形 14">
            <a:extLst>
              <a:ext uri="{FF2B5EF4-FFF2-40B4-BE49-F238E27FC236}">
                <a16:creationId xmlns:a16="http://schemas.microsoft.com/office/drawing/2014/main" id="{DEED907A-16D3-4C52-ADB4-1B6648500F55}"/>
              </a:ext>
            </a:extLst>
          </p:cNvPr>
          <p:cNvSpPr/>
          <p:nvPr/>
        </p:nvSpPr>
        <p:spPr>
          <a:xfrm>
            <a:off x="4114800" y="909210"/>
            <a:ext cx="7945120" cy="3000821"/>
          </a:xfrm>
          <a:prstGeom prst="rect">
            <a:avLst/>
          </a:prstGeom>
        </p:spPr>
        <p:txBody>
          <a:bodyPr wrap="square">
            <a:spAutoFit/>
          </a:bodyPr>
          <a:lstStyle/>
          <a:p>
            <a:pPr marL="285750" indent="-285750">
              <a:buFont typeface="Wingdings" panose="05000000000000000000" pitchFamily="2" charset="2"/>
              <a:buChar char="Ø"/>
            </a:pPr>
            <a:r>
              <a:rPr lang="zh-TW" altLang="en-US" sz="1900" dirty="0">
                <a:solidFill>
                  <a:srgbClr val="333333"/>
                </a:solidFill>
                <a:ea typeface="微软雅黑" panose="020B0503020204020204" pitchFamily="34" charset="-122"/>
              </a:rPr>
              <a:t>The assumption </a:t>
            </a:r>
            <a:r>
              <a:rPr lang="en-US" altLang="zh-TW" sz="1900" dirty="0">
                <a:solidFill>
                  <a:srgbClr val="333333"/>
                </a:solidFill>
                <a:ea typeface="微软雅黑" panose="020B0503020204020204" pitchFamily="34" charset="-122"/>
              </a:rPr>
              <a:t>of </a:t>
            </a:r>
            <a:r>
              <a:rPr lang="zh-TW" altLang="en-US" sz="1900" dirty="0">
                <a:solidFill>
                  <a:srgbClr val="333333"/>
                </a:solidFill>
                <a:ea typeface="微软雅黑" panose="020B0503020204020204" pitchFamily="34" charset="-122"/>
              </a:rPr>
              <a:t>TSMOM is that the price generation direction of a </a:t>
            </a:r>
            <a:r>
              <a:rPr lang="en-US" altLang="zh-TW" sz="1900" dirty="0">
                <a:solidFill>
                  <a:srgbClr val="333333"/>
                </a:solidFill>
                <a:ea typeface="微软雅黑" panose="020B0503020204020204" pitchFamily="34" charset="-122"/>
              </a:rPr>
              <a:t>futures contract </a:t>
            </a:r>
            <a:r>
              <a:rPr lang="zh-TW" altLang="en-US" sz="1900" dirty="0">
                <a:solidFill>
                  <a:srgbClr val="333333"/>
                </a:solidFill>
                <a:ea typeface="微软雅黑" panose="020B0503020204020204" pitchFamily="34" charset="-122"/>
              </a:rPr>
              <a:t>will continue to a certain extent (because of the initial </a:t>
            </a:r>
            <a:r>
              <a:rPr lang="en-US" altLang="zh-TW" sz="1900" dirty="0">
                <a:solidFill>
                  <a:srgbClr val="333333"/>
                </a:solidFill>
                <a:ea typeface="微软雅黑" panose="020B0503020204020204" pitchFamily="34" charset="-122"/>
              </a:rPr>
              <a:t>under-reaction</a:t>
            </a:r>
            <a:r>
              <a:rPr lang="zh-TW" altLang="en-US" sz="1900" dirty="0">
                <a:solidFill>
                  <a:srgbClr val="333333"/>
                </a:solidFill>
                <a:ea typeface="微软雅黑" panose="020B0503020204020204" pitchFamily="34" charset="-122"/>
              </a:rPr>
              <a:t>), and the direction reversal is also a staged process (because of delayed over</a:t>
            </a:r>
            <a:r>
              <a:rPr lang="en-US" altLang="zh-TW" sz="1900" dirty="0">
                <a:solidFill>
                  <a:srgbClr val="333333"/>
                </a:solidFill>
                <a:ea typeface="微软雅黑" panose="020B0503020204020204" pitchFamily="34" charset="-122"/>
              </a:rPr>
              <a:t>-</a:t>
            </a:r>
            <a:r>
              <a:rPr lang="zh-TW" altLang="en-US" sz="1900" dirty="0">
                <a:solidFill>
                  <a:srgbClr val="333333"/>
                </a:solidFill>
                <a:ea typeface="微软雅黑" panose="020B0503020204020204" pitchFamily="34" charset="-122"/>
              </a:rPr>
              <a:t>reaction). </a:t>
            </a:r>
            <a:r>
              <a:rPr lang="zh-CN" altLang="en-US" sz="1900" b="1" dirty="0">
                <a:solidFill>
                  <a:srgbClr val="333333"/>
                </a:solidFill>
                <a:ea typeface="微软雅黑" panose="020B0503020204020204" pitchFamily="34" charset="-122"/>
              </a:rPr>
              <a:t>時間序列動量</a:t>
            </a:r>
            <a:r>
              <a:rPr lang="en-US" altLang="zh-CN" sz="1900" b="1" dirty="0">
                <a:solidFill>
                  <a:srgbClr val="333333"/>
                </a:solidFill>
                <a:ea typeface="微软雅黑" panose="020B0503020204020204" pitchFamily="34" charset="-122"/>
              </a:rPr>
              <a:t>TSMOM</a:t>
            </a:r>
            <a:r>
              <a:rPr lang="zh-TW" altLang="en-US" sz="1900" b="1" dirty="0">
                <a:solidFill>
                  <a:srgbClr val="333333"/>
                </a:solidFill>
                <a:ea typeface="微软雅黑" panose="020B0503020204020204" pitchFamily="34" charset="-122"/>
              </a:rPr>
              <a:t>的</a:t>
            </a:r>
            <a:r>
              <a:rPr lang="zh-CN" altLang="en-US" sz="1900" b="1" dirty="0">
                <a:solidFill>
                  <a:srgbClr val="333333"/>
                </a:solidFill>
                <a:ea typeface="微软雅黑" panose="020B0503020204020204" pitchFamily="34" charset="-122"/>
              </a:rPr>
              <a:t>假設是：</a:t>
            </a:r>
            <a:r>
              <a:rPr lang="zh-CN" altLang="en-US" sz="1900" dirty="0">
                <a:solidFill>
                  <a:srgbClr val="333333"/>
                </a:solidFill>
                <a:ea typeface="微软雅黑" panose="020B0503020204020204" pitchFamily="34" charset="-122"/>
              </a:rPr>
              <a:t>某</a:t>
            </a:r>
            <a:r>
              <a:rPr lang="zh-TW" altLang="en-US" sz="1900" dirty="0">
                <a:solidFill>
                  <a:srgbClr val="333333"/>
                </a:solidFill>
                <a:ea typeface="微软雅黑" panose="020B0503020204020204" pitchFamily="34" charset="-122"/>
              </a:rPr>
              <a:t>品種</a:t>
            </a:r>
            <a:r>
              <a:rPr lang="zh-CN" altLang="en-US" sz="1900" dirty="0">
                <a:solidFill>
                  <a:srgbClr val="333333"/>
                </a:solidFill>
                <a:ea typeface="微软雅黑" panose="020B0503020204020204" pitchFamily="34" charset="-122"/>
              </a:rPr>
              <a:t>的價格產生方向會延續一定幅度</a:t>
            </a:r>
            <a:r>
              <a:rPr lang="en-US" altLang="zh-CN" sz="1900" dirty="0">
                <a:solidFill>
                  <a:srgbClr val="333333"/>
                </a:solidFill>
                <a:ea typeface="微软雅黑" panose="020B0503020204020204" pitchFamily="34" charset="-122"/>
              </a:rPr>
              <a:t>(</a:t>
            </a:r>
            <a:r>
              <a:rPr lang="zh-TW" altLang="en-US" sz="1900" dirty="0">
                <a:solidFill>
                  <a:srgbClr val="333333"/>
                </a:solidFill>
                <a:ea typeface="微软雅黑" panose="020B0503020204020204" pitchFamily="34" charset="-122"/>
              </a:rPr>
              <a:t>因為最初反應不足</a:t>
            </a:r>
            <a:r>
              <a:rPr lang="en-US" altLang="zh-CN" sz="1900" dirty="0">
                <a:solidFill>
                  <a:srgbClr val="333333"/>
                </a:solidFill>
                <a:ea typeface="微软雅黑" panose="020B0503020204020204" pitchFamily="34" charset="-122"/>
              </a:rPr>
              <a:t>)</a:t>
            </a:r>
            <a:r>
              <a:rPr lang="zh-CN" altLang="en-US" sz="1900" dirty="0">
                <a:solidFill>
                  <a:srgbClr val="333333"/>
                </a:solidFill>
                <a:ea typeface="微软雅黑" panose="020B0503020204020204" pitchFamily="34" charset="-122"/>
              </a:rPr>
              <a:t>，並且方向反轉也是個階段性過程</a:t>
            </a:r>
            <a:r>
              <a:rPr lang="en-US" altLang="zh-CN" sz="1900" dirty="0">
                <a:solidFill>
                  <a:srgbClr val="333333"/>
                </a:solidFill>
                <a:ea typeface="微软雅黑" panose="020B0503020204020204" pitchFamily="34" charset="-122"/>
              </a:rPr>
              <a:t>(</a:t>
            </a:r>
            <a:r>
              <a:rPr lang="zh-TW" altLang="en-US" sz="1900" dirty="0">
                <a:solidFill>
                  <a:srgbClr val="333333"/>
                </a:solidFill>
                <a:ea typeface="微软雅黑" panose="020B0503020204020204" pitchFamily="34" charset="-122"/>
              </a:rPr>
              <a:t>因為延遲過度反應</a:t>
            </a:r>
            <a:r>
              <a:rPr lang="en-US" altLang="zh-CN" sz="1900" dirty="0">
                <a:solidFill>
                  <a:srgbClr val="333333"/>
                </a:solidFill>
                <a:ea typeface="微软雅黑" panose="020B0503020204020204" pitchFamily="34" charset="-122"/>
              </a:rPr>
              <a:t>)</a:t>
            </a:r>
            <a:r>
              <a:rPr lang="zh-TW" altLang="en-US" sz="1900" dirty="0">
                <a:solidFill>
                  <a:srgbClr val="333333"/>
                </a:solidFill>
                <a:ea typeface="微软雅黑" panose="020B0503020204020204" pitchFamily="34" charset="-122"/>
              </a:rPr>
              <a:t>。</a:t>
            </a:r>
            <a:endParaRPr lang="en-US" altLang="zh-TW" sz="1900" dirty="0">
              <a:solidFill>
                <a:srgbClr val="333333"/>
              </a:solidFill>
              <a:ea typeface="微软雅黑" panose="020B0503020204020204" pitchFamily="34" charset="-122"/>
            </a:endParaRPr>
          </a:p>
          <a:p>
            <a:pPr marL="285750" indent="-285750">
              <a:buFont typeface="Wingdings" panose="05000000000000000000" pitchFamily="2" charset="2"/>
              <a:buChar char="Ø"/>
            </a:pPr>
            <a:r>
              <a:rPr lang="zh-TW" altLang="en-US" sz="1900" dirty="0">
                <a:solidFill>
                  <a:srgbClr val="333333"/>
                </a:solidFill>
                <a:ea typeface="微软雅黑" panose="020B0503020204020204" pitchFamily="34" charset="-122"/>
              </a:rPr>
              <a:t>For each contract, if its excess return in the past 12 months is positive, go long, otherwise go short</a:t>
            </a:r>
            <a:r>
              <a:rPr lang="en-US" altLang="zh-TW" sz="1900" dirty="0">
                <a:solidFill>
                  <a:srgbClr val="333333"/>
                </a:solidFill>
                <a:ea typeface="微软雅黑" panose="020B0503020204020204" pitchFamily="34" charset="-122"/>
              </a:rPr>
              <a:t>. </a:t>
            </a:r>
            <a:r>
              <a:rPr lang="zh-TW" altLang="en-US" sz="1900" dirty="0">
                <a:solidFill>
                  <a:srgbClr val="00B0F0"/>
                </a:solidFill>
                <a:ea typeface="微软雅黑" panose="020B0503020204020204" pitchFamily="34" charset="-122"/>
              </a:rPr>
              <a:t>對於每個合約，若其過去</a:t>
            </a:r>
            <a:r>
              <a:rPr lang="en-US" altLang="zh-TW" sz="1900" dirty="0">
                <a:solidFill>
                  <a:srgbClr val="00B0F0"/>
                </a:solidFill>
                <a:ea typeface="微软雅黑" panose="020B0503020204020204" pitchFamily="34" charset="-122"/>
              </a:rPr>
              <a:t>12</a:t>
            </a:r>
            <a:r>
              <a:rPr lang="zh-TW" altLang="en-US" sz="1900" dirty="0">
                <a:solidFill>
                  <a:srgbClr val="00B0F0"/>
                </a:solidFill>
                <a:ea typeface="微软雅黑" panose="020B0503020204020204" pitchFamily="34" charset="-122"/>
              </a:rPr>
              <a:t>個月的超額收益為正則做多，反之做空。</a:t>
            </a:r>
            <a:endParaRPr lang="en-US" altLang="zh-TW" sz="1900" dirty="0">
              <a:solidFill>
                <a:srgbClr val="00B0F0"/>
              </a:solidFill>
              <a:ea typeface="微软雅黑" panose="020B0503020204020204" pitchFamily="34" charset="-122"/>
            </a:endParaRPr>
          </a:p>
          <a:p>
            <a:endParaRPr lang="zh-TW" altLang="en-US" dirty="0"/>
          </a:p>
        </p:txBody>
      </p:sp>
      <p:sp>
        <p:nvSpPr>
          <p:cNvPr id="16" name="矩形 15">
            <a:extLst>
              <a:ext uri="{FF2B5EF4-FFF2-40B4-BE49-F238E27FC236}">
                <a16:creationId xmlns:a16="http://schemas.microsoft.com/office/drawing/2014/main" id="{7016CDD6-4F5E-483F-A48F-E2170FC8C8F5}"/>
              </a:ext>
            </a:extLst>
          </p:cNvPr>
          <p:cNvSpPr/>
          <p:nvPr/>
        </p:nvSpPr>
        <p:spPr>
          <a:xfrm>
            <a:off x="4114800" y="3989660"/>
            <a:ext cx="7855090" cy="2308324"/>
          </a:xfrm>
          <a:prstGeom prst="rect">
            <a:avLst/>
          </a:prstGeom>
        </p:spPr>
        <p:txBody>
          <a:bodyPr wrap="square">
            <a:spAutoFit/>
          </a:bodyPr>
          <a:lstStyle/>
          <a:p>
            <a:pPr marL="285750" indent="-285750">
              <a:buFont typeface="Wingdings" panose="05000000000000000000" pitchFamily="2" charset="2"/>
              <a:buChar char="Ø"/>
            </a:pPr>
            <a:r>
              <a:rPr lang="en-US" altLang="zh-TW" dirty="0">
                <a:solidFill>
                  <a:srgbClr val="333333"/>
                </a:solidFill>
                <a:latin typeface="微软雅黑" panose="020B0503020204020204" pitchFamily="34" charset="-122"/>
                <a:ea typeface="微软雅黑" panose="020B0503020204020204" pitchFamily="34" charset="-122"/>
              </a:rPr>
              <a:t>The assumption of XSMOM is: </a:t>
            </a:r>
            <a:r>
              <a:rPr lang="en-US" altLang="zh-TW" b="1" dirty="0">
                <a:solidFill>
                  <a:srgbClr val="333333"/>
                </a:solidFill>
                <a:latin typeface="微软雅黑" panose="020B0503020204020204" pitchFamily="34" charset="-122"/>
                <a:ea typeface="微软雅黑" panose="020B0503020204020204" pitchFamily="34" charset="-122"/>
              </a:rPr>
              <a:t>the strong will always be strong and the weak will always be weak</a:t>
            </a:r>
            <a:r>
              <a:rPr lang="en-US" altLang="zh-TW" dirty="0">
                <a:solidFill>
                  <a:srgbClr val="333333"/>
                </a:solidFill>
                <a:latin typeface="微软雅黑" panose="020B0503020204020204" pitchFamily="34" charset="-122"/>
                <a:ea typeface="微软雅黑" panose="020B0503020204020204" pitchFamily="34" charset="-122"/>
              </a:rPr>
              <a:t>. Momentum occurs relative to different contracts, not an absolute value.</a:t>
            </a:r>
            <a:r>
              <a:rPr lang="zh-TW" altLang="en-US" b="1" dirty="0">
                <a:solidFill>
                  <a:srgbClr val="333333"/>
                </a:solidFill>
                <a:latin typeface="微软雅黑" panose="020B0503020204020204" pitchFamily="34" charset="-122"/>
                <a:ea typeface="微软雅黑" panose="020B0503020204020204" pitchFamily="34" charset="-122"/>
              </a:rPr>
              <a:t>橫</a:t>
            </a:r>
            <a:r>
              <a:rPr lang="zh-CN" altLang="en-US" b="1" dirty="0">
                <a:solidFill>
                  <a:srgbClr val="333333"/>
                </a:solidFill>
                <a:latin typeface="微软雅黑" panose="020B0503020204020204" pitchFamily="34" charset="-122"/>
                <a:ea typeface="微软雅黑" panose="020B0503020204020204" pitchFamily="34" charset="-122"/>
              </a:rPr>
              <a:t>截面動量</a:t>
            </a:r>
            <a:r>
              <a:rPr lang="en-US" altLang="zh-CN" b="1" dirty="0">
                <a:solidFill>
                  <a:srgbClr val="333333"/>
                </a:solidFill>
                <a:latin typeface="微软雅黑" panose="020B0503020204020204" pitchFamily="34" charset="-122"/>
                <a:ea typeface="微软雅黑" panose="020B0503020204020204" pitchFamily="34" charset="-122"/>
              </a:rPr>
              <a:t>XSMOM</a:t>
            </a:r>
            <a:r>
              <a:rPr lang="zh-CN" altLang="en-US" b="1" dirty="0">
                <a:solidFill>
                  <a:srgbClr val="333333"/>
                </a:solidFill>
                <a:latin typeface="微软雅黑" panose="020B0503020204020204" pitchFamily="34" charset="-122"/>
                <a:ea typeface="微软雅黑" panose="020B0503020204020204" pitchFamily="34" charset="-122"/>
              </a:rPr>
              <a:t>的假設</a:t>
            </a:r>
            <a:r>
              <a:rPr lang="zh-CN" altLang="en-US" dirty="0">
                <a:solidFill>
                  <a:srgbClr val="333333"/>
                </a:solidFill>
                <a:latin typeface="微软雅黑" panose="020B0503020204020204" pitchFamily="34" charset="-122"/>
                <a:ea typeface="微软雅黑" panose="020B0503020204020204" pitchFamily="34" charset="-122"/>
              </a:rPr>
              <a:t>是：</a:t>
            </a:r>
            <a:r>
              <a:rPr lang="zh-CN" altLang="en-US" b="1" dirty="0">
                <a:solidFill>
                  <a:srgbClr val="333333"/>
                </a:solidFill>
                <a:latin typeface="微软雅黑" panose="020B0503020204020204" pitchFamily="34" charset="-122"/>
                <a:ea typeface="微软雅黑" panose="020B0503020204020204" pitchFamily="34" charset="-122"/>
              </a:rPr>
              <a:t>強者恒強，弱者恒弱。</a:t>
            </a:r>
            <a:r>
              <a:rPr lang="zh-CN" altLang="en-US" dirty="0">
                <a:solidFill>
                  <a:srgbClr val="333333"/>
                </a:solidFill>
                <a:latin typeface="微软雅黑" panose="020B0503020204020204" pitchFamily="34" charset="-122"/>
                <a:ea typeface="微软雅黑" panose="020B0503020204020204" pitchFamily="34" charset="-122"/>
              </a:rPr>
              <a:t>動量是相對出現於品種之間的，而不是以一個絕對數值</a:t>
            </a:r>
            <a:r>
              <a:rPr lang="zh-TW" altLang="en-US" dirty="0">
                <a:solidFill>
                  <a:srgbClr val="333333"/>
                </a:solidFill>
                <a:latin typeface="微软雅黑" panose="020B0503020204020204" pitchFamily="34" charset="-122"/>
                <a:ea typeface="微软雅黑" panose="020B0503020204020204" pitchFamily="34" charset="-122"/>
              </a:rPr>
              <a:t>。</a:t>
            </a:r>
            <a:endParaRPr lang="en-US" altLang="zh-TW" dirty="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TW" dirty="0">
                <a:solidFill>
                  <a:srgbClr val="333333"/>
                </a:solidFill>
                <a:latin typeface="微软雅黑" panose="020B0503020204020204" pitchFamily="34" charset="-122"/>
                <a:ea typeface="微软雅黑" panose="020B0503020204020204" pitchFamily="34" charset="-122"/>
              </a:rPr>
              <a:t>On each date cross-section, contracts that are larger than the average cross-sectional return are long, and vice versa.</a:t>
            </a:r>
            <a:r>
              <a:rPr lang="zh-TW" altLang="en-US" dirty="0">
                <a:solidFill>
                  <a:srgbClr val="333333"/>
                </a:solidFill>
                <a:latin typeface="微软雅黑" panose="020B0503020204020204" pitchFamily="34" charset="-122"/>
                <a:ea typeface="微软雅黑" panose="020B0503020204020204" pitchFamily="34" charset="-122"/>
              </a:rPr>
              <a:t> </a:t>
            </a:r>
            <a:r>
              <a:rPr lang="zh-CN" altLang="en-US" dirty="0">
                <a:solidFill>
                  <a:srgbClr val="00B0F0"/>
                </a:solidFill>
                <a:latin typeface="微软雅黑" panose="020B0503020204020204" pitchFamily="34" charset="-122"/>
                <a:ea typeface="微软雅黑" panose="020B0503020204020204" pitchFamily="34" charset="-122"/>
              </a:rPr>
              <a:t>在每個日期截面上，</a:t>
            </a:r>
            <a:r>
              <a:rPr lang="zh-TW" altLang="en-US" dirty="0">
                <a:solidFill>
                  <a:srgbClr val="00B0F0"/>
                </a:solidFill>
                <a:latin typeface="微软雅黑" panose="020B0503020204020204" pitchFamily="34" charset="-122"/>
                <a:ea typeface="微软雅黑" panose="020B0503020204020204" pitchFamily="34" charset="-122"/>
              </a:rPr>
              <a:t>大於橫截面平均收益的合約</a:t>
            </a:r>
            <a:r>
              <a:rPr lang="zh-CN" altLang="en-US" dirty="0">
                <a:solidFill>
                  <a:srgbClr val="00B0F0"/>
                </a:solidFill>
                <a:latin typeface="微软雅黑" panose="020B0503020204020204" pitchFamily="34" charset="-122"/>
                <a:ea typeface="微软雅黑" panose="020B0503020204020204" pitchFamily="34" charset="-122"/>
              </a:rPr>
              <a:t>做多，</a:t>
            </a:r>
            <a:r>
              <a:rPr lang="zh-TW" altLang="en-US" dirty="0">
                <a:solidFill>
                  <a:srgbClr val="00B0F0"/>
                </a:solidFill>
                <a:latin typeface="微软雅黑" panose="020B0503020204020204" pitchFamily="34" charset="-122"/>
                <a:ea typeface="微软雅黑" panose="020B0503020204020204" pitchFamily="34" charset="-122"/>
              </a:rPr>
              <a:t>反之做空</a:t>
            </a:r>
            <a:r>
              <a:rPr lang="zh-CN" altLang="en-US" dirty="0">
                <a:solidFill>
                  <a:srgbClr val="00B0F0"/>
                </a:solidFill>
                <a:latin typeface="微软雅黑" panose="020B0503020204020204" pitchFamily="34" charset="-122"/>
                <a:ea typeface="微软雅黑" panose="020B0503020204020204" pitchFamily="34" charset="-122"/>
              </a:rPr>
              <a:t>。</a:t>
            </a:r>
            <a:endParaRPr lang="en-US" altLang="zh-CN" dirty="0">
              <a:solidFill>
                <a:srgbClr val="00B0F0"/>
              </a:solidFill>
              <a:latin typeface="微软雅黑" panose="020B0503020204020204" pitchFamily="34" charset="-122"/>
              <a:ea typeface="微软雅黑" panose="020B0503020204020204" pitchFamily="34" charset="-122"/>
            </a:endParaRPr>
          </a:p>
        </p:txBody>
      </p:sp>
      <p:cxnSp>
        <p:nvCxnSpPr>
          <p:cNvPr id="19" name="直線接點 18">
            <a:extLst>
              <a:ext uri="{FF2B5EF4-FFF2-40B4-BE49-F238E27FC236}">
                <a16:creationId xmlns:a16="http://schemas.microsoft.com/office/drawing/2014/main" id="{FC5356FE-F004-4627-A648-25C563EF3303}"/>
              </a:ext>
            </a:extLst>
          </p:cNvPr>
          <p:cNvCxnSpPr>
            <a:cxnSpLocks/>
          </p:cNvCxnSpPr>
          <p:nvPr/>
        </p:nvCxnSpPr>
        <p:spPr>
          <a:xfrm>
            <a:off x="3977640" y="3739857"/>
            <a:ext cx="821436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51A5BEEF-86EC-4F61-9600-AF7652A392D9}"/>
              </a:ext>
            </a:extLst>
          </p:cNvPr>
          <p:cNvCxnSpPr>
            <a:cxnSpLocks/>
          </p:cNvCxnSpPr>
          <p:nvPr/>
        </p:nvCxnSpPr>
        <p:spPr>
          <a:xfrm>
            <a:off x="0" y="2692107"/>
            <a:ext cx="39776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F33B7EE7-CC11-4602-A6EB-764753A6B3AF}"/>
              </a:ext>
            </a:extLst>
          </p:cNvPr>
          <p:cNvCxnSpPr>
            <a:cxnSpLocks/>
          </p:cNvCxnSpPr>
          <p:nvPr/>
        </p:nvCxnSpPr>
        <p:spPr>
          <a:xfrm flipV="1">
            <a:off x="3977640" y="2692107"/>
            <a:ext cx="0" cy="1073735"/>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nvGrpSpPr>
          <p:cNvPr id="32" name="群組 31">
            <a:extLst>
              <a:ext uri="{FF2B5EF4-FFF2-40B4-BE49-F238E27FC236}">
                <a16:creationId xmlns:a16="http://schemas.microsoft.com/office/drawing/2014/main" id="{03112566-FE7B-4EB5-BD39-B755E07DA475}"/>
              </a:ext>
            </a:extLst>
          </p:cNvPr>
          <p:cNvGrpSpPr/>
          <p:nvPr/>
        </p:nvGrpSpPr>
        <p:grpSpPr>
          <a:xfrm>
            <a:off x="746760" y="5015427"/>
            <a:ext cx="2804899" cy="1660328"/>
            <a:chOff x="349891" y="5017122"/>
            <a:chExt cx="2804899" cy="1660328"/>
          </a:xfrm>
        </p:grpSpPr>
        <p:pic>
          <p:nvPicPr>
            <p:cNvPr id="10" name="圖片 9">
              <a:extLst>
                <a:ext uri="{FF2B5EF4-FFF2-40B4-BE49-F238E27FC236}">
                  <a16:creationId xmlns:a16="http://schemas.microsoft.com/office/drawing/2014/main" id="{8CE2CFC9-387C-4080-A2F8-2BAF03E68542}"/>
                </a:ext>
              </a:extLst>
            </p:cNvPr>
            <p:cNvPicPr>
              <a:picLocks noChangeAspect="1"/>
            </p:cNvPicPr>
            <p:nvPr/>
          </p:nvPicPr>
          <p:blipFill rotWithShape="1">
            <a:blip r:embed="rId4"/>
            <a:srcRect r="61043" b="50324"/>
            <a:stretch/>
          </p:blipFill>
          <p:spPr>
            <a:xfrm>
              <a:off x="460130" y="5017122"/>
              <a:ext cx="697902" cy="781686"/>
            </a:xfrm>
            <a:prstGeom prst="rect">
              <a:avLst/>
            </a:prstGeom>
          </p:spPr>
        </p:pic>
        <p:pic>
          <p:nvPicPr>
            <p:cNvPr id="26" name="圖片 25">
              <a:extLst>
                <a:ext uri="{FF2B5EF4-FFF2-40B4-BE49-F238E27FC236}">
                  <a16:creationId xmlns:a16="http://schemas.microsoft.com/office/drawing/2014/main" id="{7E989B0A-265A-4F13-AC46-F3068437401D}"/>
                </a:ext>
              </a:extLst>
            </p:cNvPr>
            <p:cNvPicPr>
              <a:picLocks noChangeAspect="1"/>
            </p:cNvPicPr>
            <p:nvPr/>
          </p:nvPicPr>
          <p:blipFill rotWithShape="1">
            <a:blip r:embed="rId5"/>
            <a:srcRect r="73751" b="6882"/>
            <a:stretch/>
          </p:blipFill>
          <p:spPr>
            <a:xfrm>
              <a:off x="2423891" y="5670574"/>
              <a:ext cx="730899" cy="358834"/>
            </a:xfrm>
            <a:prstGeom prst="rect">
              <a:avLst/>
            </a:prstGeom>
          </p:spPr>
        </p:pic>
        <p:pic>
          <p:nvPicPr>
            <p:cNvPr id="27" name="圖片 26">
              <a:extLst>
                <a:ext uri="{FF2B5EF4-FFF2-40B4-BE49-F238E27FC236}">
                  <a16:creationId xmlns:a16="http://schemas.microsoft.com/office/drawing/2014/main" id="{6274B7BC-7F3B-4C29-828B-99D2E3F635FB}"/>
                </a:ext>
              </a:extLst>
            </p:cNvPr>
            <p:cNvPicPr>
              <a:picLocks noChangeAspect="1"/>
            </p:cNvPicPr>
            <p:nvPr/>
          </p:nvPicPr>
          <p:blipFill rotWithShape="1">
            <a:blip r:embed="rId4"/>
            <a:srcRect t="50324" r="49305"/>
            <a:stretch/>
          </p:blipFill>
          <p:spPr>
            <a:xfrm>
              <a:off x="425476" y="5895765"/>
              <a:ext cx="908185" cy="781685"/>
            </a:xfrm>
            <a:prstGeom prst="rect">
              <a:avLst/>
            </a:prstGeom>
          </p:spPr>
        </p:pic>
        <p:cxnSp>
          <p:nvCxnSpPr>
            <p:cNvPr id="28" name="直線接點 27">
              <a:extLst>
                <a:ext uri="{FF2B5EF4-FFF2-40B4-BE49-F238E27FC236}">
                  <a16:creationId xmlns:a16="http://schemas.microsoft.com/office/drawing/2014/main" id="{9810260E-CC1D-4007-BE91-C874BBDDB5CE}"/>
                </a:ext>
              </a:extLst>
            </p:cNvPr>
            <p:cNvCxnSpPr>
              <a:cxnSpLocks/>
            </p:cNvCxnSpPr>
            <p:nvPr/>
          </p:nvCxnSpPr>
          <p:spPr>
            <a:xfrm>
              <a:off x="349891" y="5849991"/>
              <a:ext cx="2133600" cy="0"/>
            </a:xfrm>
            <a:prstGeom prst="line">
              <a:avLst/>
            </a:prstGeom>
            <a:ln w="28575">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FF8F2BC-D5F4-4EEB-9E7F-19F6F5E28AAB}"/>
                </a:ext>
              </a:extLst>
            </p:cNvPr>
            <p:cNvSpPr/>
            <p:nvPr/>
          </p:nvSpPr>
          <p:spPr>
            <a:xfrm>
              <a:off x="1158032" y="5275371"/>
              <a:ext cx="1845371" cy="369332"/>
            </a:xfrm>
            <a:prstGeom prst="rect">
              <a:avLst/>
            </a:prstGeom>
          </p:spPr>
          <p:txBody>
            <a:bodyPr wrap="square">
              <a:spAutoFit/>
            </a:bodyPr>
            <a:lstStyle/>
            <a:p>
              <a:r>
                <a:rPr lang="en-US" altLang="zh-TW" dirty="0">
                  <a:solidFill>
                    <a:srgbClr val="FF0000"/>
                  </a:solidFill>
                  <a:latin typeface="微软雅黑" panose="020B0503020204020204" pitchFamily="34" charset="-122"/>
                  <a:ea typeface="微软雅黑" panose="020B0503020204020204" pitchFamily="34" charset="-122"/>
                </a:rPr>
                <a:t>Above go long</a:t>
              </a:r>
              <a:endParaRPr lang="zh-TW" altLang="en-US" dirty="0">
                <a:solidFill>
                  <a:srgbClr val="FF0000"/>
                </a:solidFill>
              </a:endParaRPr>
            </a:p>
          </p:txBody>
        </p:sp>
        <p:sp>
          <p:nvSpPr>
            <p:cNvPr id="31" name="矩形 30">
              <a:extLst>
                <a:ext uri="{FF2B5EF4-FFF2-40B4-BE49-F238E27FC236}">
                  <a16:creationId xmlns:a16="http://schemas.microsoft.com/office/drawing/2014/main" id="{85E21BD3-99AA-49FA-BB80-8DA59FC5691F}"/>
                </a:ext>
              </a:extLst>
            </p:cNvPr>
            <p:cNvSpPr/>
            <p:nvPr/>
          </p:nvSpPr>
          <p:spPr>
            <a:xfrm>
              <a:off x="1198302" y="6092275"/>
              <a:ext cx="1879874" cy="369332"/>
            </a:xfrm>
            <a:prstGeom prst="rect">
              <a:avLst/>
            </a:prstGeom>
          </p:spPr>
          <p:txBody>
            <a:bodyPr wrap="none">
              <a:spAutoFit/>
            </a:bodyPr>
            <a:lstStyle/>
            <a:p>
              <a:r>
                <a:rPr lang="en-US" altLang="zh-TW" dirty="0">
                  <a:solidFill>
                    <a:srgbClr val="00B050"/>
                  </a:solidFill>
                  <a:latin typeface="微软雅黑" panose="020B0503020204020204" pitchFamily="34" charset="-122"/>
                  <a:ea typeface="微软雅黑" panose="020B0503020204020204" pitchFamily="34" charset="-122"/>
                </a:rPr>
                <a:t>Under go short</a:t>
              </a:r>
              <a:endParaRPr lang="zh-TW" altLang="en-US" dirty="0">
                <a:solidFill>
                  <a:srgbClr val="00B050"/>
                </a:solidFill>
              </a:endParaRPr>
            </a:p>
          </p:txBody>
        </p:sp>
      </p:grpSp>
      <p:grpSp>
        <p:nvGrpSpPr>
          <p:cNvPr id="46" name="群組 45">
            <a:extLst>
              <a:ext uri="{FF2B5EF4-FFF2-40B4-BE49-F238E27FC236}">
                <a16:creationId xmlns:a16="http://schemas.microsoft.com/office/drawing/2014/main" id="{803D7EBF-C3AA-4480-BF7E-32646D609C7A}"/>
              </a:ext>
            </a:extLst>
          </p:cNvPr>
          <p:cNvGrpSpPr/>
          <p:nvPr/>
        </p:nvGrpSpPr>
        <p:grpSpPr>
          <a:xfrm>
            <a:off x="425476" y="2936710"/>
            <a:ext cx="2535170" cy="1786433"/>
            <a:chOff x="425476" y="2936710"/>
            <a:chExt cx="2535170" cy="1786433"/>
          </a:xfrm>
        </p:grpSpPr>
        <p:pic>
          <p:nvPicPr>
            <p:cNvPr id="7" name="圖片 6">
              <a:extLst>
                <a:ext uri="{FF2B5EF4-FFF2-40B4-BE49-F238E27FC236}">
                  <a16:creationId xmlns:a16="http://schemas.microsoft.com/office/drawing/2014/main" id="{03517B81-EDFB-49FE-ACAC-784C9B68A6BC}"/>
                </a:ext>
              </a:extLst>
            </p:cNvPr>
            <p:cNvPicPr>
              <a:picLocks noChangeAspect="1"/>
            </p:cNvPicPr>
            <p:nvPr/>
          </p:nvPicPr>
          <p:blipFill rotWithShape="1">
            <a:blip r:embed="rId5"/>
            <a:srcRect b="6882"/>
            <a:stretch/>
          </p:blipFill>
          <p:spPr>
            <a:xfrm>
              <a:off x="425477" y="3003138"/>
              <a:ext cx="2454884" cy="316358"/>
            </a:xfrm>
            <a:prstGeom prst="rect">
              <a:avLst/>
            </a:prstGeom>
          </p:spPr>
        </p:pic>
        <p:pic>
          <p:nvPicPr>
            <p:cNvPr id="11" name="圖片 10">
              <a:extLst>
                <a:ext uri="{FF2B5EF4-FFF2-40B4-BE49-F238E27FC236}">
                  <a16:creationId xmlns:a16="http://schemas.microsoft.com/office/drawing/2014/main" id="{C7755338-2B84-4148-97B0-E624C44752F0}"/>
                </a:ext>
              </a:extLst>
            </p:cNvPr>
            <p:cNvPicPr>
              <a:picLocks noChangeAspect="1"/>
            </p:cNvPicPr>
            <p:nvPr/>
          </p:nvPicPr>
          <p:blipFill>
            <a:blip r:embed="rId6"/>
            <a:stretch>
              <a:fillRect/>
            </a:stretch>
          </p:blipFill>
          <p:spPr>
            <a:xfrm>
              <a:off x="425476" y="4051881"/>
              <a:ext cx="2324554" cy="671262"/>
            </a:xfrm>
            <a:prstGeom prst="rect">
              <a:avLst/>
            </a:prstGeom>
            <a:ln>
              <a:solidFill>
                <a:srgbClr val="FFC000"/>
              </a:solidFill>
            </a:ln>
          </p:spPr>
        </p:pic>
        <p:grpSp>
          <p:nvGrpSpPr>
            <p:cNvPr id="12" name="群組 11">
              <a:extLst>
                <a:ext uri="{FF2B5EF4-FFF2-40B4-BE49-F238E27FC236}">
                  <a16:creationId xmlns:a16="http://schemas.microsoft.com/office/drawing/2014/main" id="{B4732E15-060B-417D-854E-A8AC9D223345}"/>
                </a:ext>
              </a:extLst>
            </p:cNvPr>
            <p:cNvGrpSpPr/>
            <p:nvPr/>
          </p:nvGrpSpPr>
          <p:grpSpPr>
            <a:xfrm>
              <a:off x="520989" y="3550516"/>
              <a:ext cx="2373617" cy="306589"/>
              <a:chOff x="1786127" y="1346129"/>
              <a:chExt cx="2157795" cy="249184"/>
            </a:xfrm>
          </p:grpSpPr>
          <p:pic>
            <p:nvPicPr>
              <p:cNvPr id="13" name="圖片 12">
                <a:extLst>
                  <a:ext uri="{FF2B5EF4-FFF2-40B4-BE49-F238E27FC236}">
                    <a16:creationId xmlns:a16="http://schemas.microsoft.com/office/drawing/2014/main" id="{5F0A99B3-0CEC-4394-9BF8-70F80F446064}"/>
                  </a:ext>
                </a:extLst>
              </p:cNvPr>
              <p:cNvPicPr>
                <a:picLocks noChangeAspect="1"/>
              </p:cNvPicPr>
              <p:nvPr/>
            </p:nvPicPr>
            <p:blipFill rotWithShape="1">
              <a:blip r:embed="rId7"/>
              <a:srcRect t="55008" r="65318" b="2806"/>
              <a:stretch/>
            </p:blipFill>
            <p:spPr>
              <a:xfrm>
                <a:off x="2315337" y="1366277"/>
                <a:ext cx="1628585" cy="229036"/>
              </a:xfrm>
              <a:prstGeom prst="rect">
                <a:avLst/>
              </a:prstGeom>
            </p:spPr>
          </p:pic>
          <p:pic>
            <p:nvPicPr>
              <p:cNvPr id="14" name="圖片 13">
                <a:extLst>
                  <a:ext uri="{FF2B5EF4-FFF2-40B4-BE49-F238E27FC236}">
                    <a16:creationId xmlns:a16="http://schemas.microsoft.com/office/drawing/2014/main" id="{F4E3F4D3-556D-4A46-8567-378B9BBD2D89}"/>
                  </a:ext>
                </a:extLst>
              </p:cNvPr>
              <p:cNvPicPr>
                <a:picLocks noChangeAspect="1"/>
              </p:cNvPicPr>
              <p:nvPr/>
            </p:nvPicPr>
            <p:blipFill rotWithShape="1">
              <a:blip r:embed="rId7"/>
              <a:srcRect l="87667" t="10077" b="47737"/>
              <a:stretch/>
            </p:blipFill>
            <p:spPr>
              <a:xfrm>
                <a:off x="1786127" y="1346129"/>
                <a:ext cx="579120" cy="229036"/>
              </a:xfrm>
              <a:prstGeom prst="rect">
                <a:avLst/>
              </a:prstGeom>
            </p:spPr>
          </p:pic>
        </p:grpSp>
        <p:sp>
          <p:nvSpPr>
            <p:cNvPr id="33" name="橢圓 32">
              <a:extLst>
                <a:ext uri="{FF2B5EF4-FFF2-40B4-BE49-F238E27FC236}">
                  <a16:creationId xmlns:a16="http://schemas.microsoft.com/office/drawing/2014/main" id="{94C8FDF7-62C8-479B-93DC-F22F7CE2AA7C}"/>
                </a:ext>
              </a:extLst>
            </p:cNvPr>
            <p:cNvSpPr/>
            <p:nvPr/>
          </p:nvSpPr>
          <p:spPr>
            <a:xfrm>
              <a:off x="458626" y="2936710"/>
              <a:ext cx="699406"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4" name="直線單箭頭接點 33">
              <a:extLst>
                <a:ext uri="{FF2B5EF4-FFF2-40B4-BE49-F238E27FC236}">
                  <a16:creationId xmlns:a16="http://schemas.microsoft.com/office/drawing/2014/main" id="{AFE49BDC-7B1A-4221-8E24-F96AEE43758F}"/>
                </a:ext>
              </a:extLst>
            </p:cNvPr>
            <p:cNvCxnSpPr>
              <a:cxnSpLocks/>
              <a:stCxn id="33" idx="5"/>
              <a:endCxn id="37" idx="1"/>
            </p:cNvCxnSpPr>
            <p:nvPr/>
          </p:nvCxnSpPr>
          <p:spPr>
            <a:xfrm>
              <a:off x="1055606" y="3316020"/>
              <a:ext cx="1308060" cy="23540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橢圓 36">
              <a:extLst>
                <a:ext uri="{FF2B5EF4-FFF2-40B4-BE49-F238E27FC236}">
                  <a16:creationId xmlns:a16="http://schemas.microsoft.com/office/drawing/2014/main" id="{DA8B9916-96A4-4EB0-8AFE-E32DB214DCD8}"/>
                </a:ext>
              </a:extLst>
            </p:cNvPr>
            <p:cNvSpPr/>
            <p:nvPr/>
          </p:nvSpPr>
          <p:spPr>
            <a:xfrm>
              <a:off x="2261240" y="3486350"/>
              <a:ext cx="699406"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橢圓 38">
              <a:extLst>
                <a:ext uri="{FF2B5EF4-FFF2-40B4-BE49-F238E27FC236}">
                  <a16:creationId xmlns:a16="http://schemas.microsoft.com/office/drawing/2014/main" id="{39AAB9CA-36CE-44FC-A8E6-DAC0DAE1AEDD}"/>
                </a:ext>
              </a:extLst>
            </p:cNvPr>
            <p:cNvSpPr/>
            <p:nvPr/>
          </p:nvSpPr>
          <p:spPr>
            <a:xfrm>
              <a:off x="458626" y="3488332"/>
              <a:ext cx="530711" cy="444389"/>
            </a:xfrm>
            <a:prstGeom prst="ellipse">
              <a:avLst/>
            </a:prstGeom>
            <a:noFill/>
            <a:ln w="38100">
              <a:solidFill>
                <a:srgbClr val="EB4BD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0" name="直線單箭頭接點 39">
              <a:extLst>
                <a:ext uri="{FF2B5EF4-FFF2-40B4-BE49-F238E27FC236}">
                  <a16:creationId xmlns:a16="http://schemas.microsoft.com/office/drawing/2014/main" id="{113C68F7-507D-4941-BDD5-448756742E18}"/>
                </a:ext>
              </a:extLst>
            </p:cNvPr>
            <p:cNvCxnSpPr>
              <a:cxnSpLocks/>
              <a:stCxn id="39" idx="5"/>
              <a:endCxn id="41" idx="1"/>
            </p:cNvCxnSpPr>
            <p:nvPr/>
          </p:nvCxnSpPr>
          <p:spPr>
            <a:xfrm>
              <a:off x="911616" y="3867642"/>
              <a:ext cx="881291" cy="348915"/>
            </a:xfrm>
            <a:prstGeom prst="straightConnector1">
              <a:avLst/>
            </a:prstGeom>
            <a:ln w="19050">
              <a:solidFill>
                <a:srgbClr val="EB4BDC"/>
              </a:solidFill>
              <a:tailEnd type="triangle"/>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EB209B42-1C78-442D-B9A7-2199A781C52C}"/>
                </a:ext>
              </a:extLst>
            </p:cNvPr>
            <p:cNvSpPr/>
            <p:nvPr/>
          </p:nvSpPr>
          <p:spPr>
            <a:xfrm>
              <a:off x="1715186" y="4151478"/>
              <a:ext cx="530711" cy="444389"/>
            </a:xfrm>
            <a:prstGeom prst="ellipse">
              <a:avLst/>
            </a:prstGeom>
            <a:noFill/>
            <a:ln w="38100">
              <a:solidFill>
                <a:srgbClr val="EB4BD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3" name="圖片 42">
              <a:extLst>
                <a:ext uri="{FF2B5EF4-FFF2-40B4-BE49-F238E27FC236}">
                  <a16:creationId xmlns:a16="http://schemas.microsoft.com/office/drawing/2014/main" id="{7D42E0F7-D328-4924-BB11-4BAEFFD48B21}"/>
                </a:ext>
              </a:extLst>
            </p:cNvPr>
            <p:cNvPicPr>
              <a:picLocks noChangeAspect="1"/>
            </p:cNvPicPr>
            <p:nvPr/>
          </p:nvPicPr>
          <p:blipFill rotWithShape="1">
            <a:blip r:embed="rId3"/>
            <a:srcRect l="7875" t="25562" r="81306" b="50978"/>
            <a:stretch/>
          </p:blipFill>
          <p:spPr>
            <a:xfrm>
              <a:off x="782111" y="4216557"/>
              <a:ext cx="321019" cy="159359"/>
            </a:xfrm>
            <a:prstGeom prst="rect">
              <a:avLst/>
            </a:prstGeom>
            <a:ln>
              <a:noFill/>
            </a:ln>
          </p:spPr>
        </p:pic>
      </p:grpSp>
      <p:sp>
        <p:nvSpPr>
          <p:cNvPr id="44" name="橢圓 43">
            <a:extLst>
              <a:ext uri="{FF2B5EF4-FFF2-40B4-BE49-F238E27FC236}">
                <a16:creationId xmlns:a16="http://schemas.microsoft.com/office/drawing/2014/main" id="{2D2F06B9-82BC-423C-9013-01E2C18EA727}"/>
              </a:ext>
            </a:extLst>
          </p:cNvPr>
          <p:cNvSpPr/>
          <p:nvPr/>
        </p:nvSpPr>
        <p:spPr>
          <a:xfrm>
            <a:off x="2857776" y="5663096"/>
            <a:ext cx="699406"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5" name="橢圓 44">
            <a:extLst>
              <a:ext uri="{FF2B5EF4-FFF2-40B4-BE49-F238E27FC236}">
                <a16:creationId xmlns:a16="http://schemas.microsoft.com/office/drawing/2014/main" id="{F438543C-99F4-451F-9F3F-FC58FEF42852}"/>
              </a:ext>
            </a:extLst>
          </p:cNvPr>
          <p:cNvSpPr/>
          <p:nvPr/>
        </p:nvSpPr>
        <p:spPr>
          <a:xfrm>
            <a:off x="1655734" y="1579608"/>
            <a:ext cx="1202042"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06174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F71432-5942-4914-8A31-FC30EADEFF22}"/>
              </a:ext>
            </a:extLst>
          </p:cNvPr>
          <p:cNvSpPr>
            <a:spLocks noGrp="1"/>
          </p:cNvSpPr>
          <p:nvPr>
            <p:ph type="title"/>
          </p:nvPr>
        </p:nvSpPr>
        <p:spPr>
          <a:xfrm>
            <a:off x="746760" y="182245"/>
            <a:ext cx="8580120" cy="716329"/>
          </a:xfrm>
        </p:spPr>
        <p:txBody>
          <a:bodyPr>
            <a:normAutofit/>
          </a:bodyPr>
          <a:lstStyle/>
          <a:p>
            <a:r>
              <a:rPr lang="en-US" altLang="zh-TW" sz="3600" dirty="0"/>
              <a:t>Comparison 2 for TSMOM &amp; XSMOM</a:t>
            </a:r>
            <a:endParaRPr lang="zh-TW" altLang="en-US" sz="3600" dirty="0"/>
          </a:p>
        </p:txBody>
      </p:sp>
      <p:sp>
        <p:nvSpPr>
          <p:cNvPr id="4" name="投影片編號版面配置區 3">
            <a:extLst>
              <a:ext uri="{FF2B5EF4-FFF2-40B4-BE49-F238E27FC236}">
                <a16:creationId xmlns:a16="http://schemas.microsoft.com/office/drawing/2014/main" id="{7CCACCAB-FE43-4F07-A7D6-04D521B10452}"/>
              </a:ext>
            </a:extLst>
          </p:cNvPr>
          <p:cNvSpPr>
            <a:spLocks noGrp="1"/>
          </p:cNvSpPr>
          <p:nvPr>
            <p:ph type="sldNum" sz="quarter" idx="12"/>
          </p:nvPr>
        </p:nvSpPr>
        <p:spPr>
          <a:xfrm>
            <a:off x="-2283070" y="6373446"/>
            <a:ext cx="2743200" cy="365125"/>
          </a:xfrm>
        </p:spPr>
        <p:txBody>
          <a:bodyPr/>
          <a:lstStyle/>
          <a:p>
            <a:fld id="{1092EB81-B1F3-43DE-B466-F6B2472AE75C}" type="slidenum">
              <a:rPr lang="zh-TW" altLang="en-US" smtClean="0"/>
              <a:t>23</a:t>
            </a:fld>
            <a:endParaRPr lang="zh-TW" altLang="en-US"/>
          </a:p>
        </p:txBody>
      </p:sp>
      <p:pic>
        <p:nvPicPr>
          <p:cNvPr id="8" name="圖片 7">
            <a:extLst>
              <a:ext uri="{FF2B5EF4-FFF2-40B4-BE49-F238E27FC236}">
                <a16:creationId xmlns:a16="http://schemas.microsoft.com/office/drawing/2014/main" id="{3D729623-95D2-488E-A04E-F00A8FB48331}"/>
              </a:ext>
            </a:extLst>
          </p:cNvPr>
          <p:cNvPicPr>
            <a:picLocks noChangeAspect="1"/>
          </p:cNvPicPr>
          <p:nvPr/>
        </p:nvPicPr>
        <p:blipFill>
          <a:blip r:embed="rId3"/>
          <a:stretch>
            <a:fillRect/>
          </a:stretch>
        </p:blipFill>
        <p:spPr>
          <a:xfrm>
            <a:off x="149983" y="1879737"/>
            <a:ext cx="3474720" cy="671262"/>
          </a:xfrm>
          <a:prstGeom prst="rect">
            <a:avLst/>
          </a:prstGeom>
          <a:ln>
            <a:solidFill>
              <a:srgbClr val="FFC000"/>
            </a:solidFill>
          </a:ln>
        </p:spPr>
      </p:pic>
      <p:sp>
        <p:nvSpPr>
          <p:cNvPr id="9" name="內容版面配置區 2">
            <a:extLst>
              <a:ext uri="{FF2B5EF4-FFF2-40B4-BE49-F238E27FC236}">
                <a16:creationId xmlns:a16="http://schemas.microsoft.com/office/drawing/2014/main" id="{4CE6D616-A60A-4FC4-A6F9-6B2801FB5A48}"/>
              </a:ext>
            </a:extLst>
          </p:cNvPr>
          <p:cNvSpPr txBox="1">
            <a:spLocks/>
          </p:cNvSpPr>
          <p:nvPr/>
        </p:nvSpPr>
        <p:spPr>
          <a:xfrm>
            <a:off x="9410559" y="498255"/>
            <a:ext cx="2222206" cy="3504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TW" sz="2000" dirty="0"/>
              <a:t>Note: (</a:t>
            </a:r>
            <a:r>
              <a:rPr lang="en-US" altLang="zh-TW" sz="2000" dirty="0" err="1"/>
              <a:t>k,h</a:t>
            </a:r>
            <a:r>
              <a:rPr lang="en-US" altLang="zh-TW" sz="2000" dirty="0"/>
              <a:t>)=(12,1)</a:t>
            </a:r>
            <a:endParaRPr lang="zh-TW" altLang="en-US" sz="2000" dirty="0"/>
          </a:p>
        </p:txBody>
      </p:sp>
      <p:sp>
        <p:nvSpPr>
          <p:cNvPr id="15" name="矩形 14">
            <a:extLst>
              <a:ext uri="{FF2B5EF4-FFF2-40B4-BE49-F238E27FC236}">
                <a16:creationId xmlns:a16="http://schemas.microsoft.com/office/drawing/2014/main" id="{DEED907A-16D3-4C52-ADB4-1B6648500F55}"/>
              </a:ext>
            </a:extLst>
          </p:cNvPr>
          <p:cNvSpPr/>
          <p:nvPr/>
        </p:nvSpPr>
        <p:spPr>
          <a:xfrm>
            <a:off x="7762755" y="1075011"/>
            <a:ext cx="4020655" cy="646331"/>
          </a:xfrm>
          <a:prstGeom prst="rect">
            <a:avLst/>
          </a:prstGeom>
        </p:spPr>
        <p:txBody>
          <a:bodyPr wrap="square">
            <a:spAutoFit/>
          </a:bodyPr>
          <a:lstStyle/>
          <a:p>
            <a:r>
              <a:rPr lang="en-US" altLang="zh-TW" dirty="0">
                <a:solidFill>
                  <a:srgbClr val="333333"/>
                </a:solidFill>
                <a:latin typeface="微软雅黑" panose="020B0503020204020204" pitchFamily="34" charset="-122"/>
                <a:ea typeface="微软雅黑" panose="020B0503020204020204" pitchFamily="34" charset="-122"/>
              </a:rPr>
              <a:t>Suppose there are 6 instruments (A, B, C, D, E, and F).</a:t>
            </a:r>
            <a:endParaRPr lang="zh-TW" altLang="en-US" dirty="0"/>
          </a:p>
        </p:txBody>
      </p:sp>
      <p:cxnSp>
        <p:nvCxnSpPr>
          <p:cNvPr id="19" name="直線接點 18">
            <a:extLst>
              <a:ext uri="{FF2B5EF4-FFF2-40B4-BE49-F238E27FC236}">
                <a16:creationId xmlns:a16="http://schemas.microsoft.com/office/drawing/2014/main" id="{FC5356FE-F004-4627-A648-25C563EF3303}"/>
              </a:ext>
            </a:extLst>
          </p:cNvPr>
          <p:cNvCxnSpPr>
            <a:cxnSpLocks/>
          </p:cNvCxnSpPr>
          <p:nvPr/>
        </p:nvCxnSpPr>
        <p:spPr>
          <a:xfrm>
            <a:off x="0" y="3739857"/>
            <a:ext cx="121920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FF8F2BC-D5F4-4EEB-9E7F-19F6F5E28AAB}"/>
              </a:ext>
            </a:extLst>
          </p:cNvPr>
          <p:cNvSpPr/>
          <p:nvPr/>
        </p:nvSpPr>
        <p:spPr>
          <a:xfrm>
            <a:off x="5968780" y="1485989"/>
            <a:ext cx="1845371" cy="369332"/>
          </a:xfrm>
          <a:prstGeom prst="rect">
            <a:avLst/>
          </a:prstGeom>
        </p:spPr>
        <p:txBody>
          <a:bodyPr wrap="square">
            <a:spAutoFit/>
          </a:bodyPr>
          <a:lstStyle/>
          <a:p>
            <a:r>
              <a:rPr lang="en-US" altLang="zh-TW" dirty="0">
                <a:solidFill>
                  <a:srgbClr val="FF0000"/>
                </a:solidFill>
                <a:latin typeface="微软雅黑" panose="020B0503020204020204" pitchFamily="34" charset="-122"/>
                <a:ea typeface="微软雅黑" panose="020B0503020204020204" pitchFamily="34" charset="-122"/>
              </a:rPr>
              <a:t>go long</a:t>
            </a:r>
            <a:endParaRPr lang="zh-TW" altLang="en-US" dirty="0">
              <a:solidFill>
                <a:srgbClr val="FF0000"/>
              </a:solidFill>
            </a:endParaRPr>
          </a:p>
        </p:txBody>
      </p:sp>
      <p:grpSp>
        <p:nvGrpSpPr>
          <p:cNvPr id="99" name="群組 98">
            <a:extLst>
              <a:ext uri="{FF2B5EF4-FFF2-40B4-BE49-F238E27FC236}">
                <a16:creationId xmlns:a16="http://schemas.microsoft.com/office/drawing/2014/main" id="{C1327AD9-AAC0-42E3-8462-B7C1D2AFDE3B}"/>
              </a:ext>
            </a:extLst>
          </p:cNvPr>
          <p:cNvGrpSpPr/>
          <p:nvPr/>
        </p:nvGrpSpPr>
        <p:grpSpPr>
          <a:xfrm>
            <a:off x="5353393" y="5526904"/>
            <a:ext cx="2446258" cy="781685"/>
            <a:chOff x="5353393" y="5526904"/>
            <a:chExt cx="2446258" cy="781685"/>
          </a:xfrm>
        </p:grpSpPr>
        <p:pic>
          <p:nvPicPr>
            <p:cNvPr id="27" name="圖片 26">
              <a:extLst>
                <a:ext uri="{FF2B5EF4-FFF2-40B4-BE49-F238E27FC236}">
                  <a16:creationId xmlns:a16="http://schemas.microsoft.com/office/drawing/2014/main" id="{6274B7BC-7F3B-4C29-828B-99D2E3F635FB}"/>
                </a:ext>
              </a:extLst>
            </p:cNvPr>
            <p:cNvPicPr>
              <a:picLocks noChangeAspect="1"/>
            </p:cNvPicPr>
            <p:nvPr/>
          </p:nvPicPr>
          <p:blipFill rotWithShape="1">
            <a:blip r:embed="rId4"/>
            <a:srcRect t="50324" r="49305"/>
            <a:stretch/>
          </p:blipFill>
          <p:spPr>
            <a:xfrm>
              <a:off x="6891466" y="5526904"/>
              <a:ext cx="908185" cy="781685"/>
            </a:xfrm>
            <a:prstGeom prst="rect">
              <a:avLst/>
            </a:prstGeom>
          </p:spPr>
        </p:pic>
        <p:sp>
          <p:nvSpPr>
            <p:cNvPr id="31" name="矩形 30">
              <a:extLst>
                <a:ext uri="{FF2B5EF4-FFF2-40B4-BE49-F238E27FC236}">
                  <a16:creationId xmlns:a16="http://schemas.microsoft.com/office/drawing/2014/main" id="{85E21BD3-99AA-49FA-BB80-8DA59FC5691F}"/>
                </a:ext>
              </a:extLst>
            </p:cNvPr>
            <p:cNvSpPr/>
            <p:nvPr/>
          </p:nvSpPr>
          <p:spPr>
            <a:xfrm>
              <a:off x="5353393" y="5574001"/>
              <a:ext cx="1879874" cy="369332"/>
            </a:xfrm>
            <a:prstGeom prst="rect">
              <a:avLst/>
            </a:prstGeom>
          </p:spPr>
          <p:txBody>
            <a:bodyPr wrap="none">
              <a:spAutoFit/>
            </a:bodyPr>
            <a:lstStyle/>
            <a:p>
              <a:r>
                <a:rPr lang="en-US" altLang="zh-TW" dirty="0">
                  <a:solidFill>
                    <a:srgbClr val="00B050"/>
                  </a:solidFill>
                  <a:latin typeface="微软雅黑" panose="020B0503020204020204" pitchFamily="34" charset="-122"/>
                  <a:ea typeface="微软雅黑" panose="020B0503020204020204" pitchFamily="34" charset="-122"/>
                </a:rPr>
                <a:t>Under go short</a:t>
              </a:r>
              <a:endParaRPr lang="zh-TW" altLang="en-US" dirty="0">
                <a:solidFill>
                  <a:srgbClr val="00B050"/>
                </a:solidFill>
              </a:endParaRPr>
            </a:p>
          </p:txBody>
        </p:sp>
      </p:grpSp>
      <p:grpSp>
        <p:nvGrpSpPr>
          <p:cNvPr id="46" name="群組 45">
            <a:extLst>
              <a:ext uri="{FF2B5EF4-FFF2-40B4-BE49-F238E27FC236}">
                <a16:creationId xmlns:a16="http://schemas.microsoft.com/office/drawing/2014/main" id="{803D7EBF-C3AA-4480-BF7E-32646D609C7A}"/>
              </a:ext>
            </a:extLst>
          </p:cNvPr>
          <p:cNvGrpSpPr/>
          <p:nvPr/>
        </p:nvGrpSpPr>
        <p:grpSpPr>
          <a:xfrm>
            <a:off x="519912" y="4477595"/>
            <a:ext cx="2535170" cy="1786433"/>
            <a:chOff x="425476" y="2936710"/>
            <a:chExt cx="2535170" cy="1786433"/>
          </a:xfrm>
        </p:grpSpPr>
        <p:pic>
          <p:nvPicPr>
            <p:cNvPr id="7" name="圖片 6">
              <a:extLst>
                <a:ext uri="{FF2B5EF4-FFF2-40B4-BE49-F238E27FC236}">
                  <a16:creationId xmlns:a16="http://schemas.microsoft.com/office/drawing/2014/main" id="{03517B81-EDFB-49FE-ACAC-784C9B68A6BC}"/>
                </a:ext>
              </a:extLst>
            </p:cNvPr>
            <p:cNvPicPr>
              <a:picLocks noChangeAspect="1"/>
            </p:cNvPicPr>
            <p:nvPr/>
          </p:nvPicPr>
          <p:blipFill rotWithShape="1">
            <a:blip r:embed="rId5"/>
            <a:srcRect b="6882"/>
            <a:stretch/>
          </p:blipFill>
          <p:spPr>
            <a:xfrm>
              <a:off x="425477" y="3003138"/>
              <a:ext cx="2454884" cy="316358"/>
            </a:xfrm>
            <a:prstGeom prst="rect">
              <a:avLst/>
            </a:prstGeom>
          </p:spPr>
        </p:pic>
        <p:pic>
          <p:nvPicPr>
            <p:cNvPr id="11" name="圖片 10">
              <a:extLst>
                <a:ext uri="{FF2B5EF4-FFF2-40B4-BE49-F238E27FC236}">
                  <a16:creationId xmlns:a16="http://schemas.microsoft.com/office/drawing/2014/main" id="{C7755338-2B84-4148-97B0-E624C44752F0}"/>
                </a:ext>
              </a:extLst>
            </p:cNvPr>
            <p:cNvPicPr>
              <a:picLocks noChangeAspect="1"/>
            </p:cNvPicPr>
            <p:nvPr/>
          </p:nvPicPr>
          <p:blipFill>
            <a:blip r:embed="rId6"/>
            <a:stretch>
              <a:fillRect/>
            </a:stretch>
          </p:blipFill>
          <p:spPr>
            <a:xfrm>
              <a:off x="425476" y="4051881"/>
              <a:ext cx="2324554" cy="671262"/>
            </a:xfrm>
            <a:prstGeom prst="rect">
              <a:avLst/>
            </a:prstGeom>
            <a:ln>
              <a:solidFill>
                <a:srgbClr val="FFC000"/>
              </a:solidFill>
            </a:ln>
          </p:spPr>
        </p:pic>
        <p:grpSp>
          <p:nvGrpSpPr>
            <p:cNvPr id="12" name="群組 11">
              <a:extLst>
                <a:ext uri="{FF2B5EF4-FFF2-40B4-BE49-F238E27FC236}">
                  <a16:creationId xmlns:a16="http://schemas.microsoft.com/office/drawing/2014/main" id="{B4732E15-060B-417D-854E-A8AC9D223345}"/>
                </a:ext>
              </a:extLst>
            </p:cNvPr>
            <p:cNvGrpSpPr/>
            <p:nvPr/>
          </p:nvGrpSpPr>
          <p:grpSpPr>
            <a:xfrm>
              <a:off x="520989" y="3550516"/>
              <a:ext cx="2373617" cy="306589"/>
              <a:chOff x="1786127" y="1346129"/>
              <a:chExt cx="2157795" cy="249184"/>
            </a:xfrm>
          </p:grpSpPr>
          <p:pic>
            <p:nvPicPr>
              <p:cNvPr id="13" name="圖片 12">
                <a:extLst>
                  <a:ext uri="{FF2B5EF4-FFF2-40B4-BE49-F238E27FC236}">
                    <a16:creationId xmlns:a16="http://schemas.microsoft.com/office/drawing/2014/main" id="{5F0A99B3-0CEC-4394-9BF8-70F80F446064}"/>
                  </a:ext>
                </a:extLst>
              </p:cNvPr>
              <p:cNvPicPr>
                <a:picLocks noChangeAspect="1"/>
              </p:cNvPicPr>
              <p:nvPr/>
            </p:nvPicPr>
            <p:blipFill rotWithShape="1">
              <a:blip r:embed="rId7"/>
              <a:srcRect t="55008" r="65318" b="2806"/>
              <a:stretch/>
            </p:blipFill>
            <p:spPr>
              <a:xfrm>
                <a:off x="2315337" y="1366277"/>
                <a:ext cx="1628585" cy="229036"/>
              </a:xfrm>
              <a:prstGeom prst="rect">
                <a:avLst/>
              </a:prstGeom>
            </p:spPr>
          </p:pic>
          <p:pic>
            <p:nvPicPr>
              <p:cNvPr id="14" name="圖片 13">
                <a:extLst>
                  <a:ext uri="{FF2B5EF4-FFF2-40B4-BE49-F238E27FC236}">
                    <a16:creationId xmlns:a16="http://schemas.microsoft.com/office/drawing/2014/main" id="{F4E3F4D3-556D-4A46-8567-378B9BBD2D89}"/>
                  </a:ext>
                </a:extLst>
              </p:cNvPr>
              <p:cNvPicPr>
                <a:picLocks noChangeAspect="1"/>
              </p:cNvPicPr>
              <p:nvPr/>
            </p:nvPicPr>
            <p:blipFill rotWithShape="1">
              <a:blip r:embed="rId7"/>
              <a:srcRect l="87667" t="10077" b="47737"/>
              <a:stretch/>
            </p:blipFill>
            <p:spPr>
              <a:xfrm>
                <a:off x="1786127" y="1346129"/>
                <a:ext cx="579120" cy="229036"/>
              </a:xfrm>
              <a:prstGeom prst="rect">
                <a:avLst/>
              </a:prstGeom>
            </p:spPr>
          </p:pic>
        </p:grpSp>
        <p:sp>
          <p:nvSpPr>
            <p:cNvPr id="33" name="橢圓 32">
              <a:extLst>
                <a:ext uri="{FF2B5EF4-FFF2-40B4-BE49-F238E27FC236}">
                  <a16:creationId xmlns:a16="http://schemas.microsoft.com/office/drawing/2014/main" id="{94C8FDF7-62C8-479B-93DC-F22F7CE2AA7C}"/>
                </a:ext>
              </a:extLst>
            </p:cNvPr>
            <p:cNvSpPr/>
            <p:nvPr/>
          </p:nvSpPr>
          <p:spPr>
            <a:xfrm>
              <a:off x="458626" y="2936710"/>
              <a:ext cx="699406"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4" name="直線單箭頭接點 33">
              <a:extLst>
                <a:ext uri="{FF2B5EF4-FFF2-40B4-BE49-F238E27FC236}">
                  <a16:creationId xmlns:a16="http://schemas.microsoft.com/office/drawing/2014/main" id="{AFE49BDC-7B1A-4221-8E24-F96AEE43758F}"/>
                </a:ext>
              </a:extLst>
            </p:cNvPr>
            <p:cNvCxnSpPr>
              <a:cxnSpLocks/>
              <a:stCxn id="33" idx="5"/>
              <a:endCxn id="37" idx="1"/>
            </p:cNvCxnSpPr>
            <p:nvPr/>
          </p:nvCxnSpPr>
          <p:spPr>
            <a:xfrm>
              <a:off x="1055606" y="3316020"/>
              <a:ext cx="1308060" cy="23540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橢圓 36">
              <a:extLst>
                <a:ext uri="{FF2B5EF4-FFF2-40B4-BE49-F238E27FC236}">
                  <a16:creationId xmlns:a16="http://schemas.microsoft.com/office/drawing/2014/main" id="{DA8B9916-96A4-4EB0-8AFE-E32DB214DCD8}"/>
                </a:ext>
              </a:extLst>
            </p:cNvPr>
            <p:cNvSpPr/>
            <p:nvPr/>
          </p:nvSpPr>
          <p:spPr>
            <a:xfrm>
              <a:off x="2261240" y="3486350"/>
              <a:ext cx="699406"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橢圓 38">
              <a:extLst>
                <a:ext uri="{FF2B5EF4-FFF2-40B4-BE49-F238E27FC236}">
                  <a16:creationId xmlns:a16="http://schemas.microsoft.com/office/drawing/2014/main" id="{39AAB9CA-36CE-44FC-A8E6-DAC0DAE1AEDD}"/>
                </a:ext>
              </a:extLst>
            </p:cNvPr>
            <p:cNvSpPr/>
            <p:nvPr/>
          </p:nvSpPr>
          <p:spPr>
            <a:xfrm>
              <a:off x="458626" y="3488332"/>
              <a:ext cx="530711" cy="444389"/>
            </a:xfrm>
            <a:prstGeom prst="ellipse">
              <a:avLst/>
            </a:prstGeom>
            <a:noFill/>
            <a:ln w="38100">
              <a:solidFill>
                <a:srgbClr val="EB4BD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0" name="直線單箭頭接點 39">
              <a:extLst>
                <a:ext uri="{FF2B5EF4-FFF2-40B4-BE49-F238E27FC236}">
                  <a16:creationId xmlns:a16="http://schemas.microsoft.com/office/drawing/2014/main" id="{113C68F7-507D-4941-BDD5-448756742E18}"/>
                </a:ext>
              </a:extLst>
            </p:cNvPr>
            <p:cNvCxnSpPr>
              <a:cxnSpLocks/>
              <a:stCxn id="39" idx="5"/>
              <a:endCxn id="41" idx="1"/>
            </p:cNvCxnSpPr>
            <p:nvPr/>
          </p:nvCxnSpPr>
          <p:spPr>
            <a:xfrm>
              <a:off x="911616" y="3867642"/>
              <a:ext cx="834991" cy="348915"/>
            </a:xfrm>
            <a:prstGeom prst="straightConnector1">
              <a:avLst/>
            </a:prstGeom>
            <a:ln w="19050">
              <a:solidFill>
                <a:srgbClr val="EB4BDC"/>
              </a:solidFill>
              <a:tailEnd type="triangle"/>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EB209B42-1C78-442D-B9A7-2199A781C52C}"/>
                </a:ext>
              </a:extLst>
            </p:cNvPr>
            <p:cNvSpPr/>
            <p:nvPr/>
          </p:nvSpPr>
          <p:spPr>
            <a:xfrm>
              <a:off x="1668886" y="4151478"/>
              <a:ext cx="530711" cy="444389"/>
            </a:xfrm>
            <a:prstGeom prst="ellipse">
              <a:avLst/>
            </a:prstGeom>
            <a:noFill/>
            <a:ln w="38100">
              <a:solidFill>
                <a:srgbClr val="EB4BD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3" name="圖片 42">
              <a:extLst>
                <a:ext uri="{FF2B5EF4-FFF2-40B4-BE49-F238E27FC236}">
                  <a16:creationId xmlns:a16="http://schemas.microsoft.com/office/drawing/2014/main" id="{7D42E0F7-D328-4924-BB11-4BAEFFD48B21}"/>
                </a:ext>
              </a:extLst>
            </p:cNvPr>
            <p:cNvPicPr>
              <a:picLocks noChangeAspect="1"/>
            </p:cNvPicPr>
            <p:nvPr/>
          </p:nvPicPr>
          <p:blipFill rotWithShape="1">
            <a:blip r:embed="rId3"/>
            <a:srcRect l="7875" t="25562" r="81306" b="50978"/>
            <a:stretch/>
          </p:blipFill>
          <p:spPr>
            <a:xfrm>
              <a:off x="782111" y="4216557"/>
              <a:ext cx="321019" cy="159359"/>
            </a:xfrm>
            <a:prstGeom prst="rect">
              <a:avLst/>
            </a:prstGeom>
            <a:ln>
              <a:noFill/>
            </a:ln>
          </p:spPr>
        </p:pic>
      </p:grpSp>
      <p:sp>
        <p:nvSpPr>
          <p:cNvPr id="45" name="橢圓 44">
            <a:extLst>
              <a:ext uri="{FF2B5EF4-FFF2-40B4-BE49-F238E27FC236}">
                <a16:creationId xmlns:a16="http://schemas.microsoft.com/office/drawing/2014/main" id="{F438543C-99F4-451F-9F3F-FC58FEF42852}"/>
              </a:ext>
            </a:extLst>
          </p:cNvPr>
          <p:cNvSpPr/>
          <p:nvPr/>
        </p:nvSpPr>
        <p:spPr>
          <a:xfrm>
            <a:off x="1542827" y="1993792"/>
            <a:ext cx="1202042"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B710190-DBB8-47AB-9571-E938B7F9C593}"/>
                  </a:ext>
                </a:extLst>
              </p:cNvPr>
              <p:cNvSpPr/>
              <p:nvPr/>
            </p:nvSpPr>
            <p:spPr>
              <a:xfrm>
                <a:off x="4290026" y="1059770"/>
                <a:ext cx="1574021" cy="3972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𝐴</m:t>
                          </m:r>
                        </m:sup>
                      </m:sSubSup>
                      <m:r>
                        <a:rPr lang="en-US" altLang="zh-TW" b="0" i="1" smtClean="0">
                          <a:solidFill>
                            <a:srgbClr val="FF0000"/>
                          </a:solidFill>
                          <a:latin typeface="Cambria Math" panose="02040503050406030204" pitchFamily="18" charset="0"/>
                        </a:rPr>
                        <m:t>=0.26</m:t>
                      </m:r>
                    </m:oMath>
                  </m:oMathPara>
                </a14:m>
                <a:endParaRPr lang="zh-TW" altLang="en-US" dirty="0">
                  <a:solidFill>
                    <a:srgbClr val="FF0000"/>
                  </a:solidFill>
                </a:endParaRPr>
              </a:p>
            </p:txBody>
          </p:sp>
        </mc:Choice>
        <mc:Fallback xmlns="">
          <p:sp>
            <p:nvSpPr>
              <p:cNvPr id="5" name="矩形 4">
                <a:extLst>
                  <a:ext uri="{FF2B5EF4-FFF2-40B4-BE49-F238E27FC236}">
                    <a16:creationId xmlns:a16="http://schemas.microsoft.com/office/drawing/2014/main" id="{FB710190-DBB8-47AB-9571-E938B7F9C593}"/>
                  </a:ext>
                </a:extLst>
              </p:cNvPr>
              <p:cNvSpPr>
                <a:spLocks noRot="1" noChangeAspect="1" noMove="1" noResize="1" noEditPoints="1" noAdjustHandles="1" noChangeArrowheads="1" noChangeShapeType="1" noTextEdit="1"/>
              </p:cNvSpPr>
              <p:nvPr/>
            </p:nvSpPr>
            <p:spPr>
              <a:xfrm>
                <a:off x="4290026" y="1059770"/>
                <a:ext cx="1574021" cy="397288"/>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BD0298AA-44A1-4AEF-AC20-4C58E7CBBD89}"/>
                  </a:ext>
                </a:extLst>
              </p:cNvPr>
              <p:cNvSpPr/>
              <p:nvPr/>
            </p:nvSpPr>
            <p:spPr>
              <a:xfrm>
                <a:off x="4290026" y="1457058"/>
                <a:ext cx="1574021"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𝐵</m:t>
                          </m:r>
                        </m:sup>
                      </m:sSubSup>
                      <m:r>
                        <a:rPr lang="en-US" altLang="zh-TW" b="0" i="1" smtClean="0">
                          <a:solidFill>
                            <a:srgbClr val="FF0000"/>
                          </a:solidFill>
                          <a:latin typeface="Cambria Math" panose="02040503050406030204" pitchFamily="18" charset="0"/>
                        </a:rPr>
                        <m:t>=0.15</m:t>
                      </m:r>
                    </m:oMath>
                  </m:oMathPara>
                </a14:m>
                <a:endParaRPr lang="zh-TW" altLang="en-US" dirty="0">
                  <a:solidFill>
                    <a:srgbClr val="FF0000"/>
                  </a:solidFill>
                </a:endParaRPr>
              </a:p>
            </p:txBody>
          </p:sp>
        </mc:Choice>
        <mc:Fallback xmlns="">
          <p:sp>
            <p:nvSpPr>
              <p:cNvPr id="36" name="矩形 35">
                <a:extLst>
                  <a:ext uri="{FF2B5EF4-FFF2-40B4-BE49-F238E27FC236}">
                    <a16:creationId xmlns:a16="http://schemas.microsoft.com/office/drawing/2014/main" id="{BD0298AA-44A1-4AEF-AC20-4C58E7CBBD89}"/>
                  </a:ext>
                </a:extLst>
              </p:cNvPr>
              <p:cNvSpPr>
                <a:spLocks noRot="1" noChangeAspect="1" noMove="1" noResize="1" noEditPoints="1" noAdjustHandles="1" noChangeArrowheads="1" noChangeShapeType="1" noTextEdit="1"/>
              </p:cNvSpPr>
              <p:nvPr/>
            </p:nvSpPr>
            <p:spPr>
              <a:xfrm>
                <a:off x="4290026" y="1457058"/>
                <a:ext cx="1574021" cy="395878"/>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3D46A3CE-42F1-4B10-993D-9042F315C2DA}"/>
                  </a:ext>
                </a:extLst>
              </p:cNvPr>
              <p:cNvSpPr/>
              <p:nvPr/>
            </p:nvSpPr>
            <p:spPr>
              <a:xfrm>
                <a:off x="4290026" y="1851340"/>
                <a:ext cx="1574021"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𝐶</m:t>
                          </m:r>
                        </m:sup>
                      </m:sSubSup>
                      <m:r>
                        <a:rPr lang="en-US" altLang="zh-TW" b="0" i="1" smtClean="0">
                          <a:solidFill>
                            <a:srgbClr val="FF0000"/>
                          </a:solidFill>
                          <a:latin typeface="Cambria Math" panose="02040503050406030204" pitchFamily="18" charset="0"/>
                        </a:rPr>
                        <m:t>=0.04</m:t>
                      </m:r>
                    </m:oMath>
                  </m:oMathPara>
                </a14:m>
                <a:endParaRPr lang="zh-TW" altLang="en-US" dirty="0">
                  <a:solidFill>
                    <a:srgbClr val="FF0000"/>
                  </a:solidFill>
                </a:endParaRPr>
              </a:p>
            </p:txBody>
          </p:sp>
        </mc:Choice>
        <mc:Fallback xmlns="">
          <p:sp>
            <p:nvSpPr>
              <p:cNvPr id="38" name="矩形 37">
                <a:extLst>
                  <a:ext uri="{FF2B5EF4-FFF2-40B4-BE49-F238E27FC236}">
                    <a16:creationId xmlns:a16="http://schemas.microsoft.com/office/drawing/2014/main" id="{3D46A3CE-42F1-4B10-993D-9042F315C2DA}"/>
                  </a:ext>
                </a:extLst>
              </p:cNvPr>
              <p:cNvSpPr>
                <a:spLocks noRot="1" noChangeAspect="1" noMove="1" noResize="1" noEditPoints="1" noAdjustHandles="1" noChangeArrowheads="1" noChangeShapeType="1" noTextEdit="1"/>
              </p:cNvSpPr>
              <p:nvPr/>
            </p:nvSpPr>
            <p:spPr>
              <a:xfrm>
                <a:off x="4290026" y="1851340"/>
                <a:ext cx="1574021" cy="399276"/>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F3B6334A-D980-49D9-940A-82F9C76ACCEE}"/>
                  </a:ext>
                </a:extLst>
              </p:cNvPr>
              <p:cNvSpPr/>
              <p:nvPr/>
            </p:nvSpPr>
            <p:spPr>
              <a:xfrm>
                <a:off x="4290026" y="2248628"/>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𝐷</m:t>
                          </m:r>
                        </m:sup>
                      </m:sSubSup>
                      <m:r>
                        <a:rPr lang="en-US" altLang="zh-TW" b="0" i="1" smtClean="0">
                          <a:solidFill>
                            <a:srgbClr val="00B050"/>
                          </a:solidFill>
                          <a:latin typeface="Cambria Math" panose="02040503050406030204" pitchFamily="18" charset="0"/>
                        </a:rPr>
                        <m:t>=−0.03</m:t>
                      </m:r>
                    </m:oMath>
                  </m:oMathPara>
                </a14:m>
                <a:endParaRPr lang="zh-TW" altLang="en-US" dirty="0">
                  <a:solidFill>
                    <a:srgbClr val="00B050"/>
                  </a:solidFill>
                </a:endParaRPr>
              </a:p>
            </p:txBody>
          </p:sp>
        </mc:Choice>
        <mc:Fallback xmlns="">
          <p:sp>
            <p:nvSpPr>
              <p:cNvPr id="42" name="矩形 41">
                <a:extLst>
                  <a:ext uri="{FF2B5EF4-FFF2-40B4-BE49-F238E27FC236}">
                    <a16:creationId xmlns:a16="http://schemas.microsoft.com/office/drawing/2014/main" id="{F3B6334A-D980-49D9-940A-82F9C76ACCEE}"/>
                  </a:ext>
                </a:extLst>
              </p:cNvPr>
              <p:cNvSpPr>
                <a:spLocks noRot="1" noChangeAspect="1" noMove="1" noResize="1" noEditPoints="1" noAdjustHandles="1" noChangeArrowheads="1" noChangeShapeType="1" noTextEdit="1"/>
              </p:cNvSpPr>
              <p:nvPr/>
            </p:nvSpPr>
            <p:spPr>
              <a:xfrm>
                <a:off x="4290026" y="2248628"/>
                <a:ext cx="1747145" cy="39587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504154EA-C0EC-41E9-A0FB-F790560BBA49}"/>
                  </a:ext>
                </a:extLst>
              </p:cNvPr>
              <p:cNvSpPr/>
              <p:nvPr/>
            </p:nvSpPr>
            <p:spPr>
              <a:xfrm>
                <a:off x="4290026" y="2642910"/>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𝐸</m:t>
                          </m:r>
                        </m:sup>
                      </m:sSubSup>
                      <m:r>
                        <a:rPr lang="en-US" altLang="zh-TW" b="0" i="1" smtClean="0">
                          <a:solidFill>
                            <a:srgbClr val="00B050"/>
                          </a:solidFill>
                          <a:latin typeface="Cambria Math" panose="02040503050406030204" pitchFamily="18" charset="0"/>
                        </a:rPr>
                        <m:t>=−0.05</m:t>
                      </m:r>
                    </m:oMath>
                  </m:oMathPara>
                </a14:m>
                <a:endParaRPr lang="zh-TW" altLang="en-US" dirty="0">
                  <a:solidFill>
                    <a:srgbClr val="00B050"/>
                  </a:solidFill>
                </a:endParaRPr>
              </a:p>
            </p:txBody>
          </p:sp>
        </mc:Choice>
        <mc:Fallback xmlns="">
          <p:sp>
            <p:nvSpPr>
              <p:cNvPr id="47" name="矩形 46">
                <a:extLst>
                  <a:ext uri="{FF2B5EF4-FFF2-40B4-BE49-F238E27FC236}">
                    <a16:creationId xmlns:a16="http://schemas.microsoft.com/office/drawing/2014/main" id="{504154EA-C0EC-41E9-A0FB-F790560BBA49}"/>
                  </a:ext>
                </a:extLst>
              </p:cNvPr>
              <p:cNvSpPr>
                <a:spLocks noRot="1" noChangeAspect="1" noMove="1" noResize="1" noEditPoints="1" noAdjustHandles="1" noChangeArrowheads="1" noChangeShapeType="1" noTextEdit="1"/>
              </p:cNvSpPr>
              <p:nvPr/>
            </p:nvSpPr>
            <p:spPr>
              <a:xfrm>
                <a:off x="4290026" y="2642910"/>
                <a:ext cx="1747145" cy="395878"/>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574014E9-C8C1-49E9-BC01-2DBDBDD40822}"/>
                  </a:ext>
                </a:extLst>
              </p:cNvPr>
              <p:cNvSpPr/>
              <p:nvPr/>
            </p:nvSpPr>
            <p:spPr>
              <a:xfrm>
                <a:off x="4290026" y="3040198"/>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𝐹</m:t>
                          </m:r>
                        </m:sup>
                      </m:sSubSup>
                      <m:r>
                        <a:rPr lang="en-US" altLang="zh-TW" b="0" i="1" smtClean="0">
                          <a:solidFill>
                            <a:srgbClr val="00B050"/>
                          </a:solidFill>
                          <a:latin typeface="Cambria Math" panose="02040503050406030204" pitchFamily="18" charset="0"/>
                        </a:rPr>
                        <m:t>=−0.07</m:t>
                      </m:r>
                    </m:oMath>
                  </m:oMathPara>
                </a14:m>
                <a:endParaRPr lang="zh-TW" altLang="en-US" dirty="0">
                  <a:solidFill>
                    <a:srgbClr val="00B050"/>
                  </a:solidFill>
                </a:endParaRPr>
              </a:p>
            </p:txBody>
          </p:sp>
        </mc:Choice>
        <mc:Fallback xmlns="">
          <p:sp>
            <p:nvSpPr>
              <p:cNvPr id="48" name="矩形 47">
                <a:extLst>
                  <a:ext uri="{FF2B5EF4-FFF2-40B4-BE49-F238E27FC236}">
                    <a16:creationId xmlns:a16="http://schemas.microsoft.com/office/drawing/2014/main" id="{574014E9-C8C1-49E9-BC01-2DBDBDD40822}"/>
                  </a:ext>
                </a:extLst>
              </p:cNvPr>
              <p:cNvSpPr>
                <a:spLocks noRot="1" noChangeAspect="1" noMove="1" noResize="1" noEditPoints="1" noAdjustHandles="1" noChangeArrowheads="1" noChangeShapeType="1" noTextEdit="1"/>
              </p:cNvSpPr>
              <p:nvPr/>
            </p:nvSpPr>
            <p:spPr>
              <a:xfrm>
                <a:off x="4290026" y="3040198"/>
                <a:ext cx="1747145" cy="395878"/>
              </a:xfrm>
              <a:prstGeom prst="rect">
                <a:avLst/>
              </a:prstGeom>
              <a:blipFill>
                <a:blip r:embed="rId13"/>
                <a:stretch>
                  <a:fillRect/>
                </a:stretch>
              </a:blipFill>
            </p:spPr>
            <p:txBody>
              <a:bodyPr/>
              <a:lstStyle/>
              <a:p>
                <a:r>
                  <a:rPr lang="zh-TW" altLang="en-US">
                    <a:noFill/>
                  </a:rPr>
                  <a:t> </a:t>
                </a:r>
              </a:p>
            </p:txBody>
          </p:sp>
        </mc:Fallback>
      </mc:AlternateContent>
      <p:grpSp>
        <p:nvGrpSpPr>
          <p:cNvPr id="97" name="群組 96">
            <a:extLst>
              <a:ext uri="{FF2B5EF4-FFF2-40B4-BE49-F238E27FC236}">
                <a16:creationId xmlns:a16="http://schemas.microsoft.com/office/drawing/2014/main" id="{160719A0-37B5-4A8C-9D76-96E2B365FDF6}"/>
              </a:ext>
            </a:extLst>
          </p:cNvPr>
          <p:cNvGrpSpPr/>
          <p:nvPr/>
        </p:nvGrpSpPr>
        <p:grpSpPr>
          <a:xfrm>
            <a:off x="3505605" y="4784710"/>
            <a:ext cx="4257150" cy="444389"/>
            <a:chOff x="3505605" y="4784710"/>
            <a:chExt cx="4257150" cy="444389"/>
          </a:xfrm>
        </p:grpSpPr>
        <p:cxnSp>
          <p:nvCxnSpPr>
            <p:cNvPr id="28" name="直線接點 27">
              <a:extLst>
                <a:ext uri="{FF2B5EF4-FFF2-40B4-BE49-F238E27FC236}">
                  <a16:creationId xmlns:a16="http://schemas.microsoft.com/office/drawing/2014/main" id="{9810260E-CC1D-4007-BE91-C874BBDDB5CE}"/>
                </a:ext>
              </a:extLst>
            </p:cNvPr>
            <p:cNvCxnSpPr>
              <a:cxnSpLocks/>
            </p:cNvCxnSpPr>
            <p:nvPr/>
          </p:nvCxnSpPr>
          <p:spPr>
            <a:xfrm>
              <a:off x="3505605" y="4999865"/>
              <a:ext cx="2704312" cy="0"/>
            </a:xfrm>
            <a:prstGeom prst="line">
              <a:avLst/>
            </a:prstGeom>
            <a:ln w="28575">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7" name="群組 16">
              <a:extLst>
                <a:ext uri="{FF2B5EF4-FFF2-40B4-BE49-F238E27FC236}">
                  <a16:creationId xmlns:a16="http://schemas.microsoft.com/office/drawing/2014/main" id="{A05367F2-8AC2-4D56-9312-C69FE875BACD}"/>
                </a:ext>
              </a:extLst>
            </p:cNvPr>
            <p:cNvGrpSpPr/>
            <p:nvPr/>
          </p:nvGrpSpPr>
          <p:grpSpPr>
            <a:xfrm>
              <a:off x="6188734" y="4784710"/>
              <a:ext cx="1574021" cy="444389"/>
              <a:chOff x="4377201" y="4612262"/>
              <a:chExt cx="1574021" cy="444389"/>
            </a:xfrm>
          </p:grpSpPr>
          <p:sp>
            <p:nvSpPr>
              <p:cNvPr id="44" name="橢圓 43">
                <a:extLst>
                  <a:ext uri="{FF2B5EF4-FFF2-40B4-BE49-F238E27FC236}">
                    <a16:creationId xmlns:a16="http://schemas.microsoft.com/office/drawing/2014/main" id="{2D2F06B9-82BC-423C-9013-01E2C18EA727}"/>
                  </a:ext>
                </a:extLst>
              </p:cNvPr>
              <p:cNvSpPr/>
              <p:nvPr/>
            </p:nvSpPr>
            <p:spPr>
              <a:xfrm>
                <a:off x="4457486" y="4612262"/>
                <a:ext cx="699406"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0767B0EA-72C7-428B-AB9D-AF87F076BF35}"/>
                      </a:ext>
                    </a:extLst>
                  </p:cNvPr>
                  <p:cNvSpPr/>
                  <p:nvPr/>
                </p:nvSpPr>
                <p:spPr>
                  <a:xfrm>
                    <a:off x="4377201" y="4630075"/>
                    <a:ext cx="1574021" cy="3971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𝑟</m:t>
                              </m:r>
                            </m:e>
                            <m:sub>
                              <m:r>
                                <a:rPr lang="en-US" altLang="zh-TW" i="1">
                                  <a:solidFill>
                                    <a:schemeClr val="tx1"/>
                                  </a:solidFill>
                                  <a:latin typeface="Cambria Math" panose="02040503050406030204" pitchFamily="18" charset="0"/>
                                </a:rPr>
                                <m:t>𝑡</m:t>
                              </m:r>
                              <m:r>
                                <a:rPr lang="en-US" altLang="zh-TW" b="0" i="1" smtClean="0">
                                  <a:solidFill>
                                    <a:schemeClr val="tx1"/>
                                  </a:solidFill>
                                  <a:latin typeface="Cambria Math" panose="02040503050406030204" pitchFamily="18" charset="0"/>
                                </a:rPr>
                                <m:t>−12,</m:t>
                              </m:r>
                              <m:r>
                                <a:rPr lang="en-US" altLang="zh-TW" i="1">
                                  <a:solidFill>
                                    <a:schemeClr val="tx1"/>
                                  </a:solidFill>
                                  <a:latin typeface="Cambria Math" panose="02040503050406030204" pitchFamily="18" charset="0"/>
                                </a:rPr>
                                <m:t>𝑡</m:t>
                              </m:r>
                            </m:sub>
                            <m:sup>
                              <m:r>
                                <a:rPr lang="en-US" altLang="zh-TW" b="0" i="1" smtClean="0">
                                  <a:solidFill>
                                    <a:schemeClr val="tx1"/>
                                  </a:solidFill>
                                  <a:latin typeface="Cambria Math" panose="02040503050406030204" pitchFamily="18" charset="0"/>
                                </a:rPr>
                                <m:t>𝐸𝑊</m:t>
                              </m:r>
                            </m:sup>
                          </m:sSubSup>
                          <m:r>
                            <a:rPr lang="en-US" altLang="zh-TW" b="0" i="1" smtClean="0">
                              <a:solidFill>
                                <a:schemeClr val="tx1"/>
                              </a:solidFill>
                              <a:latin typeface="Cambria Math" panose="02040503050406030204" pitchFamily="18" charset="0"/>
                            </a:rPr>
                            <m:t>=0.05</m:t>
                          </m:r>
                        </m:oMath>
                      </m:oMathPara>
                    </a14:m>
                    <a:endParaRPr lang="zh-TW" altLang="en-US" dirty="0"/>
                  </a:p>
                </p:txBody>
              </p:sp>
            </mc:Choice>
            <mc:Fallback xmlns="">
              <p:sp>
                <p:nvSpPr>
                  <p:cNvPr id="57" name="矩形 56">
                    <a:extLst>
                      <a:ext uri="{FF2B5EF4-FFF2-40B4-BE49-F238E27FC236}">
                        <a16:creationId xmlns:a16="http://schemas.microsoft.com/office/drawing/2014/main" id="{0767B0EA-72C7-428B-AB9D-AF87F076BF35}"/>
                      </a:ext>
                    </a:extLst>
                  </p:cNvPr>
                  <p:cNvSpPr>
                    <a:spLocks noRot="1" noChangeAspect="1" noMove="1" noResize="1" noEditPoints="1" noAdjustHandles="1" noChangeArrowheads="1" noChangeShapeType="1" noTextEdit="1"/>
                  </p:cNvSpPr>
                  <p:nvPr/>
                </p:nvSpPr>
                <p:spPr>
                  <a:xfrm>
                    <a:off x="4377201" y="4630075"/>
                    <a:ext cx="1574021" cy="397160"/>
                  </a:xfrm>
                  <a:prstGeom prst="rect">
                    <a:avLst/>
                  </a:prstGeom>
                  <a:blipFill>
                    <a:blip r:embed="rId14"/>
                    <a:stretch>
                      <a:fillRect/>
                    </a:stretch>
                  </a:blipFill>
                </p:spPr>
                <p:txBody>
                  <a:bodyPr/>
                  <a:lstStyle/>
                  <a:p>
                    <a:r>
                      <a:rPr lang="zh-TW" altLang="en-US">
                        <a:noFill/>
                      </a:rPr>
                      <a:t> </a:t>
                    </a:r>
                  </a:p>
                </p:txBody>
              </p:sp>
            </mc:Fallback>
          </mc:AlternateContent>
        </p:grpSp>
      </p:grpSp>
      <p:grpSp>
        <p:nvGrpSpPr>
          <p:cNvPr id="98" name="群組 97">
            <a:extLst>
              <a:ext uri="{FF2B5EF4-FFF2-40B4-BE49-F238E27FC236}">
                <a16:creationId xmlns:a16="http://schemas.microsoft.com/office/drawing/2014/main" id="{AC2C29B4-E05D-47FF-AD8B-337D28EF4F81}"/>
              </a:ext>
            </a:extLst>
          </p:cNvPr>
          <p:cNvGrpSpPr/>
          <p:nvPr/>
        </p:nvGrpSpPr>
        <p:grpSpPr>
          <a:xfrm>
            <a:off x="5189905" y="4005036"/>
            <a:ext cx="2424196" cy="781686"/>
            <a:chOff x="5189905" y="4005036"/>
            <a:chExt cx="2424196" cy="781686"/>
          </a:xfrm>
        </p:grpSpPr>
        <p:pic>
          <p:nvPicPr>
            <p:cNvPr id="10" name="圖片 9">
              <a:extLst>
                <a:ext uri="{FF2B5EF4-FFF2-40B4-BE49-F238E27FC236}">
                  <a16:creationId xmlns:a16="http://schemas.microsoft.com/office/drawing/2014/main" id="{8CE2CFC9-387C-4080-A2F8-2BAF03E68542}"/>
                </a:ext>
              </a:extLst>
            </p:cNvPr>
            <p:cNvPicPr>
              <a:picLocks noChangeAspect="1"/>
            </p:cNvPicPr>
            <p:nvPr/>
          </p:nvPicPr>
          <p:blipFill rotWithShape="1">
            <a:blip r:embed="rId4"/>
            <a:srcRect r="61043" b="50324"/>
            <a:stretch/>
          </p:blipFill>
          <p:spPr>
            <a:xfrm>
              <a:off x="6916199" y="4005036"/>
              <a:ext cx="697902" cy="781686"/>
            </a:xfrm>
            <a:prstGeom prst="rect">
              <a:avLst/>
            </a:prstGeom>
          </p:spPr>
        </p:pic>
        <p:sp>
          <p:nvSpPr>
            <p:cNvPr id="59" name="矩形 58">
              <a:extLst>
                <a:ext uri="{FF2B5EF4-FFF2-40B4-BE49-F238E27FC236}">
                  <a16:creationId xmlns:a16="http://schemas.microsoft.com/office/drawing/2014/main" id="{23806B8D-CED2-49AF-BFEC-AF8D4DF9EAE9}"/>
                </a:ext>
              </a:extLst>
            </p:cNvPr>
            <p:cNvSpPr/>
            <p:nvPr/>
          </p:nvSpPr>
          <p:spPr>
            <a:xfrm>
              <a:off x="5189905" y="4410713"/>
              <a:ext cx="1845371" cy="369332"/>
            </a:xfrm>
            <a:prstGeom prst="rect">
              <a:avLst/>
            </a:prstGeom>
          </p:spPr>
          <p:txBody>
            <a:bodyPr wrap="square">
              <a:spAutoFit/>
            </a:bodyPr>
            <a:lstStyle/>
            <a:p>
              <a:r>
                <a:rPr lang="en-US" altLang="zh-TW" dirty="0">
                  <a:solidFill>
                    <a:srgbClr val="FF0000"/>
                  </a:solidFill>
                  <a:latin typeface="微软雅黑" panose="020B0503020204020204" pitchFamily="34" charset="-122"/>
                  <a:ea typeface="微软雅黑" panose="020B0503020204020204" pitchFamily="34" charset="-122"/>
                </a:rPr>
                <a:t>Above go long</a:t>
              </a:r>
              <a:endParaRPr lang="zh-TW" altLang="en-US" dirty="0">
                <a:solidFill>
                  <a:srgbClr val="FF0000"/>
                </a:solidFill>
              </a:endParaRPr>
            </a:p>
          </p:txBody>
        </p:sp>
      </p:grpSp>
      <p:sp>
        <p:nvSpPr>
          <p:cNvPr id="60" name="矩形 59">
            <a:extLst>
              <a:ext uri="{FF2B5EF4-FFF2-40B4-BE49-F238E27FC236}">
                <a16:creationId xmlns:a16="http://schemas.microsoft.com/office/drawing/2014/main" id="{9E1121C6-0266-4480-A1E5-5269ADC55B1B}"/>
              </a:ext>
            </a:extLst>
          </p:cNvPr>
          <p:cNvSpPr/>
          <p:nvPr/>
        </p:nvSpPr>
        <p:spPr>
          <a:xfrm>
            <a:off x="6037171" y="2669679"/>
            <a:ext cx="1128066" cy="369332"/>
          </a:xfrm>
          <a:prstGeom prst="rect">
            <a:avLst/>
          </a:prstGeom>
        </p:spPr>
        <p:txBody>
          <a:bodyPr wrap="none">
            <a:spAutoFit/>
          </a:bodyPr>
          <a:lstStyle/>
          <a:p>
            <a:r>
              <a:rPr lang="en-US" altLang="zh-TW" dirty="0">
                <a:solidFill>
                  <a:srgbClr val="00B050"/>
                </a:solidFill>
                <a:latin typeface="微软雅黑" panose="020B0503020204020204" pitchFamily="34" charset="-122"/>
                <a:ea typeface="微软雅黑" panose="020B0503020204020204" pitchFamily="34" charset="-122"/>
              </a:rPr>
              <a:t>go short</a:t>
            </a:r>
            <a:endParaRPr lang="zh-TW" altLang="en-US" dirty="0">
              <a:solidFill>
                <a:srgbClr val="00B050"/>
              </a:solidFill>
            </a:endParaRPr>
          </a:p>
        </p:txBody>
      </p:sp>
      <p:cxnSp>
        <p:nvCxnSpPr>
          <p:cNvPr id="61" name="直線接點 60">
            <a:extLst>
              <a:ext uri="{FF2B5EF4-FFF2-40B4-BE49-F238E27FC236}">
                <a16:creationId xmlns:a16="http://schemas.microsoft.com/office/drawing/2014/main" id="{67BDC450-1149-45D6-85CA-97CA000F5273}"/>
              </a:ext>
            </a:extLst>
          </p:cNvPr>
          <p:cNvCxnSpPr>
            <a:cxnSpLocks/>
          </p:cNvCxnSpPr>
          <p:nvPr/>
        </p:nvCxnSpPr>
        <p:spPr>
          <a:xfrm flipV="1">
            <a:off x="7799651" y="3739857"/>
            <a:ext cx="0" cy="309570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nvGrpSpPr>
          <p:cNvPr id="104" name="群組 103">
            <a:extLst>
              <a:ext uri="{FF2B5EF4-FFF2-40B4-BE49-F238E27FC236}">
                <a16:creationId xmlns:a16="http://schemas.microsoft.com/office/drawing/2014/main" id="{8F179810-04C3-4A14-9F40-7BACCF7AEBA7}"/>
              </a:ext>
            </a:extLst>
          </p:cNvPr>
          <p:cNvGrpSpPr/>
          <p:nvPr/>
        </p:nvGrpSpPr>
        <p:grpSpPr>
          <a:xfrm>
            <a:off x="9640599" y="5721089"/>
            <a:ext cx="2446258" cy="781685"/>
            <a:chOff x="9640599" y="5721089"/>
            <a:chExt cx="2446258" cy="781685"/>
          </a:xfrm>
        </p:grpSpPr>
        <p:pic>
          <p:nvPicPr>
            <p:cNvPr id="63" name="圖片 62">
              <a:extLst>
                <a:ext uri="{FF2B5EF4-FFF2-40B4-BE49-F238E27FC236}">
                  <a16:creationId xmlns:a16="http://schemas.microsoft.com/office/drawing/2014/main" id="{0ADB1CF4-3427-4CB7-8ECA-099036784057}"/>
                </a:ext>
              </a:extLst>
            </p:cNvPr>
            <p:cNvPicPr>
              <a:picLocks noChangeAspect="1"/>
            </p:cNvPicPr>
            <p:nvPr/>
          </p:nvPicPr>
          <p:blipFill rotWithShape="1">
            <a:blip r:embed="rId4"/>
            <a:srcRect t="50324" r="49305"/>
            <a:stretch/>
          </p:blipFill>
          <p:spPr>
            <a:xfrm>
              <a:off x="11178672" y="5721089"/>
              <a:ext cx="908185" cy="781685"/>
            </a:xfrm>
            <a:prstGeom prst="rect">
              <a:avLst/>
            </a:prstGeom>
          </p:spPr>
        </p:pic>
        <p:sp>
          <p:nvSpPr>
            <p:cNvPr id="65" name="矩形 64">
              <a:extLst>
                <a:ext uri="{FF2B5EF4-FFF2-40B4-BE49-F238E27FC236}">
                  <a16:creationId xmlns:a16="http://schemas.microsoft.com/office/drawing/2014/main" id="{1678D794-6B7E-42AF-90A9-4DE3D67F6399}"/>
                </a:ext>
              </a:extLst>
            </p:cNvPr>
            <p:cNvSpPr/>
            <p:nvPr/>
          </p:nvSpPr>
          <p:spPr>
            <a:xfrm>
              <a:off x="9640599" y="5768186"/>
              <a:ext cx="1879874" cy="369332"/>
            </a:xfrm>
            <a:prstGeom prst="rect">
              <a:avLst/>
            </a:prstGeom>
          </p:spPr>
          <p:txBody>
            <a:bodyPr wrap="none">
              <a:spAutoFit/>
            </a:bodyPr>
            <a:lstStyle/>
            <a:p>
              <a:r>
                <a:rPr lang="en-US" altLang="zh-TW" dirty="0">
                  <a:solidFill>
                    <a:srgbClr val="00B050"/>
                  </a:solidFill>
                  <a:latin typeface="微软雅黑" panose="020B0503020204020204" pitchFamily="34" charset="-122"/>
                  <a:ea typeface="微软雅黑" panose="020B0503020204020204" pitchFamily="34" charset="-122"/>
                </a:rPr>
                <a:t>Under go short</a:t>
              </a:r>
              <a:endParaRPr lang="zh-TW" altLang="en-US" dirty="0">
                <a:solidFill>
                  <a:srgbClr val="00B050"/>
                </a:solidFill>
              </a:endParaRPr>
            </a:p>
          </p:txBody>
        </p:sp>
      </p:grpSp>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20264729-B4A8-48D0-8CD2-9422AF7DED01}"/>
                  </a:ext>
                </a:extLst>
              </p:cNvPr>
              <p:cNvSpPr/>
              <p:nvPr/>
            </p:nvSpPr>
            <p:spPr>
              <a:xfrm>
                <a:off x="7955504" y="4182443"/>
                <a:ext cx="1574021" cy="3972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𝐴</m:t>
                          </m:r>
                        </m:sup>
                      </m:sSubSup>
                      <m:r>
                        <a:rPr lang="en-US" altLang="zh-TW" b="0" i="1" smtClean="0">
                          <a:solidFill>
                            <a:srgbClr val="FF0000"/>
                          </a:solidFill>
                          <a:latin typeface="Cambria Math" panose="02040503050406030204" pitchFamily="18" charset="0"/>
                        </a:rPr>
                        <m:t>=</m:t>
                      </m:r>
                      <m:r>
                        <a:rPr lang="en-US" altLang="zh-TW" b="0" i="1" smtClean="0">
                          <a:solidFill>
                            <a:srgbClr val="FFC000"/>
                          </a:solidFill>
                          <a:latin typeface="Cambria Math" panose="02040503050406030204" pitchFamily="18" charset="0"/>
                        </a:rPr>
                        <m:t>0.17</m:t>
                      </m:r>
                    </m:oMath>
                  </m:oMathPara>
                </a14:m>
                <a:endParaRPr lang="zh-TW" altLang="en-US" dirty="0">
                  <a:solidFill>
                    <a:srgbClr val="FF0000"/>
                  </a:solidFill>
                </a:endParaRPr>
              </a:p>
            </p:txBody>
          </p:sp>
        </mc:Choice>
        <mc:Fallback xmlns="">
          <p:sp>
            <p:nvSpPr>
              <p:cNvPr id="66" name="矩形 65">
                <a:extLst>
                  <a:ext uri="{FF2B5EF4-FFF2-40B4-BE49-F238E27FC236}">
                    <a16:creationId xmlns:a16="http://schemas.microsoft.com/office/drawing/2014/main" id="{20264729-B4A8-48D0-8CD2-9422AF7DED01}"/>
                  </a:ext>
                </a:extLst>
              </p:cNvPr>
              <p:cNvSpPr>
                <a:spLocks noRot="1" noChangeAspect="1" noMove="1" noResize="1" noEditPoints="1" noAdjustHandles="1" noChangeArrowheads="1" noChangeShapeType="1" noTextEdit="1"/>
              </p:cNvSpPr>
              <p:nvPr/>
            </p:nvSpPr>
            <p:spPr>
              <a:xfrm>
                <a:off x="7955504" y="4182443"/>
                <a:ext cx="1574021" cy="397288"/>
              </a:xfrm>
              <a:prstGeom prst="rect">
                <a:avLst/>
              </a:prstGeom>
              <a:blipFill>
                <a:blip r:embed="rId15"/>
                <a:stretch>
                  <a:fillRect/>
                </a:stretch>
              </a:blipFill>
            </p:spPr>
            <p:txBody>
              <a:bodyPr/>
              <a:lstStyle/>
              <a:p>
                <a:r>
                  <a:rPr lang="zh-TW" altLang="en-US">
                    <a:noFill/>
                  </a:rPr>
                  <a:t> </a:t>
                </a:r>
              </a:p>
            </p:txBody>
          </p:sp>
        </mc:Fallback>
      </mc:AlternateContent>
      <p:grpSp>
        <p:nvGrpSpPr>
          <p:cNvPr id="102" name="群組 101">
            <a:extLst>
              <a:ext uri="{FF2B5EF4-FFF2-40B4-BE49-F238E27FC236}">
                <a16:creationId xmlns:a16="http://schemas.microsoft.com/office/drawing/2014/main" id="{59BA3213-3641-4AD2-981E-76CDC9F0197D}"/>
              </a:ext>
            </a:extLst>
          </p:cNvPr>
          <p:cNvGrpSpPr/>
          <p:nvPr/>
        </p:nvGrpSpPr>
        <p:grpSpPr>
          <a:xfrm>
            <a:off x="7873937" y="5129744"/>
            <a:ext cx="4087472" cy="449479"/>
            <a:chOff x="7873937" y="5129744"/>
            <a:chExt cx="4087472" cy="449479"/>
          </a:xfrm>
        </p:grpSpPr>
        <p:cxnSp>
          <p:nvCxnSpPr>
            <p:cNvPr id="64" name="直線接點 63">
              <a:extLst>
                <a:ext uri="{FF2B5EF4-FFF2-40B4-BE49-F238E27FC236}">
                  <a16:creationId xmlns:a16="http://schemas.microsoft.com/office/drawing/2014/main" id="{2A3DAC22-7C08-4DD7-B80E-02D900D06305}"/>
                </a:ext>
              </a:extLst>
            </p:cNvPr>
            <p:cNvCxnSpPr>
              <a:cxnSpLocks/>
            </p:cNvCxnSpPr>
            <p:nvPr/>
          </p:nvCxnSpPr>
          <p:spPr>
            <a:xfrm>
              <a:off x="7873937" y="5371301"/>
              <a:ext cx="2427531" cy="7040"/>
            </a:xfrm>
            <a:prstGeom prst="line">
              <a:avLst/>
            </a:prstGeom>
            <a:ln w="28575">
              <a:solidFill>
                <a:schemeClr val="accent4">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群組 71">
              <a:extLst>
                <a:ext uri="{FF2B5EF4-FFF2-40B4-BE49-F238E27FC236}">
                  <a16:creationId xmlns:a16="http://schemas.microsoft.com/office/drawing/2014/main" id="{17C92643-E8B8-447E-99DC-506AAE045A78}"/>
                </a:ext>
              </a:extLst>
            </p:cNvPr>
            <p:cNvGrpSpPr/>
            <p:nvPr/>
          </p:nvGrpSpPr>
          <p:grpSpPr>
            <a:xfrm>
              <a:off x="10259148" y="5129744"/>
              <a:ext cx="1702261" cy="449479"/>
              <a:chOff x="4369881" y="4964336"/>
              <a:chExt cx="1702261" cy="449479"/>
            </a:xfrm>
          </p:grpSpPr>
          <p:sp>
            <p:nvSpPr>
              <p:cNvPr id="73" name="橢圓 72">
                <a:extLst>
                  <a:ext uri="{FF2B5EF4-FFF2-40B4-BE49-F238E27FC236}">
                    <a16:creationId xmlns:a16="http://schemas.microsoft.com/office/drawing/2014/main" id="{906F1331-3F08-4D22-9908-F07625F380BA}"/>
                  </a:ext>
                </a:extLst>
              </p:cNvPr>
              <p:cNvSpPr/>
              <p:nvPr/>
            </p:nvSpPr>
            <p:spPr>
              <a:xfrm>
                <a:off x="4408876" y="4969426"/>
                <a:ext cx="699406" cy="444389"/>
              </a:xfrm>
              <a:prstGeom prst="ellipse">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26342ED4-9EDF-408B-8AC2-C804E6FE4CBA}"/>
                      </a:ext>
                    </a:extLst>
                  </p:cNvPr>
                  <p:cNvSpPr/>
                  <p:nvPr/>
                </p:nvSpPr>
                <p:spPr>
                  <a:xfrm>
                    <a:off x="4369881" y="4964336"/>
                    <a:ext cx="1702261" cy="3971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𝑟</m:t>
                              </m:r>
                            </m:e>
                            <m:sub>
                              <m:r>
                                <a:rPr lang="en-US" altLang="zh-TW" i="1">
                                  <a:solidFill>
                                    <a:schemeClr val="tx1"/>
                                  </a:solidFill>
                                  <a:latin typeface="Cambria Math" panose="02040503050406030204" pitchFamily="18" charset="0"/>
                                </a:rPr>
                                <m:t>𝑡</m:t>
                              </m:r>
                              <m:r>
                                <a:rPr lang="en-US" altLang="zh-TW" b="0" i="1" smtClean="0">
                                  <a:solidFill>
                                    <a:schemeClr val="tx1"/>
                                  </a:solidFill>
                                  <a:latin typeface="Cambria Math" panose="02040503050406030204" pitchFamily="18" charset="0"/>
                                </a:rPr>
                                <m:t>−12,</m:t>
                              </m:r>
                              <m:r>
                                <a:rPr lang="en-US" altLang="zh-TW" i="1">
                                  <a:solidFill>
                                    <a:schemeClr val="tx1"/>
                                  </a:solidFill>
                                  <a:latin typeface="Cambria Math" panose="02040503050406030204" pitchFamily="18" charset="0"/>
                                </a:rPr>
                                <m:t>𝑡</m:t>
                              </m:r>
                            </m:sub>
                            <m:sup>
                              <m:r>
                                <a:rPr lang="en-US" altLang="zh-TW" b="0" i="1" smtClean="0">
                                  <a:solidFill>
                                    <a:schemeClr val="tx1"/>
                                  </a:solidFill>
                                  <a:latin typeface="Cambria Math" panose="02040503050406030204" pitchFamily="18" charset="0"/>
                                </a:rPr>
                                <m:t>𝐸𝑊</m:t>
                              </m:r>
                            </m:sup>
                          </m:sSubSup>
                          <m:r>
                            <a:rPr lang="en-US" altLang="zh-TW" b="0" i="1" smtClean="0">
                              <a:solidFill>
                                <a:schemeClr val="tx1"/>
                              </a:solidFill>
                              <a:latin typeface="Cambria Math" panose="02040503050406030204" pitchFamily="18" charset="0"/>
                            </a:rPr>
                            <m:t>=0.035</m:t>
                          </m:r>
                        </m:oMath>
                      </m:oMathPara>
                    </a14:m>
                    <a:endParaRPr lang="zh-TW" altLang="en-US" dirty="0"/>
                  </a:p>
                </p:txBody>
              </p:sp>
            </mc:Choice>
            <mc:Fallback xmlns="">
              <p:sp>
                <p:nvSpPr>
                  <p:cNvPr id="74" name="矩形 73">
                    <a:extLst>
                      <a:ext uri="{FF2B5EF4-FFF2-40B4-BE49-F238E27FC236}">
                        <a16:creationId xmlns:a16="http://schemas.microsoft.com/office/drawing/2014/main" id="{26342ED4-9EDF-408B-8AC2-C804E6FE4CBA}"/>
                      </a:ext>
                    </a:extLst>
                  </p:cNvPr>
                  <p:cNvSpPr>
                    <a:spLocks noRot="1" noChangeAspect="1" noMove="1" noResize="1" noEditPoints="1" noAdjustHandles="1" noChangeArrowheads="1" noChangeShapeType="1" noTextEdit="1"/>
                  </p:cNvSpPr>
                  <p:nvPr/>
                </p:nvSpPr>
                <p:spPr>
                  <a:xfrm>
                    <a:off x="4369881" y="4964336"/>
                    <a:ext cx="1702261" cy="397160"/>
                  </a:xfrm>
                  <a:prstGeom prst="rect">
                    <a:avLst/>
                  </a:prstGeom>
                  <a:blipFill>
                    <a:blip r:embed="rId16"/>
                    <a:stretch>
                      <a:fillRect/>
                    </a:stretch>
                  </a:blipFill>
                </p:spPr>
                <p:txBody>
                  <a:bodyPr/>
                  <a:lstStyle/>
                  <a:p>
                    <a:r>
                      <a:rPr lang="zh-TW" altLang="en-US">
                        <a:noFill/>
                      </a:rPr>
                      <a:t> </a:t>
                    </a:r>
                  </a:p>
                </p:txBody>
              </p:sp>
            </mc:Fallback>
          </mc:AlternateContent>
        </p:grpSp>
      </p:grpSp>
      <p:grpSp>
        <p:nvGrpSpPr>
          <p:cNvPr id="103" name="群組 102">
            <a:extLst>
              <a:ext uri="{FF2B5EF4-FFF2-40B4-BE49-F238E27FC236}">
                <a16:creationId xmlns:a16="http://schemas.microsoft.com/office/drawing/2014/main" id="{948753BD-1BED-4112-9770-EDC3B497CDCA}"/>
              </a:ext>
            </a:extLst>
          </p:cNvPr>
          <p:cNvGrpSpPr/>
          <p:nvPr/>
        </p:nvGrpSpPr>
        <p:grpSpPr>
          <a:xfrm>
            <a:off x="9499135" y="4148638"/>
            <a:ext cx="2461867" cy="821137"/>
            <a:chOff x="9499135" y="4148638"/>
            <a:chExt cx="2461867" cy="821137"/>
          </a:xfrm>
        </p:grpSpPr>
        <p:pic>
          <p:nvPicPr>
            <p:cNvPr id="62" name="圖片 61">
              <a:extLst>
                <a:ext uri="{FF2B5EF4-FFF2-40B4-BE49-F238E27FC236}">
                  <a16:creationId xmlns:a16="http://schemas.microsoft.com/office/drawing/2014/main" id="{F64CD3BD-94E3-436D-860C-A31710D9A4CB}"/>
                </a:ext>
              </a:extLst>
            </p:cNvPr>
            <p:cNvPicPr>
              <a:picLocks noChangeAspect="1"/>
            </p:cNvPicPr>
            <p:nvPr/>
          </p:nvPicPr>
          <p:blipFill rotWithShape="1">
            <a:blip r:embed="rId4"/>
            <a:srcRect r="61043" b="50324"/>
            <a:stretch/>
          </p:blipFill>
          <p:spPr>
            <a:xfrm>
              <a:off x="11263100" y="4148638"/>
              <a:ext cx="697902" cy="781686"/>
            </a:xfrm>
            <a:prstGeom prst="rect">
              <a:avLst/>
            </a:prstGeom>
          </p:spPr>
        </p:pic>
        <p:sp>
          <p:nvSpPr>
            <p:cNvPr id="75" name="矩形 74">
              <a:extLst>
                <a:ext uri="{FF2B5EF4-FFF2-40B4-BE49-F238E27FC236}">
                  <a16:creationId xmlns:a16="http://schemas.microsoft.com/office/drawing/2014/main" id="{F7902292-F4C6-44D0-84C7-758F72C95EA6}"/>
                </a:ext>
              </a:extLst>
            </p:cNvPr>
            <p:cNvSpPr/>
            <p:nvPr/>
          </p:nvSpPr>
          <p:spPr>
            <a:xfrm>
              <a:off x="9499135" y="4600443"/>
              <a:ext cx="1845371" cy="369332"/>
            </a:xfrm>
            <a:prstGeom prst="rect">
              <a:avLst/>
            </a:prstGeom>
          </p:spPr>
          <p:txBody>
            <a:bodyPr wrap="square">
              <a:spAutoFit/>
            </a:bodyPr>
            <a:lstStyle/>
            <a:p>
              <a:r>
                <a:rPr lang="en-US" altLang="zh-TW" dirty="0">
                  <a:solidFill>
                    <a:srgbClr val="FF0000"/>
                  </a:solidFill>
                  <a:latin typeface="微软雅黑" panose="020B0503020204020204" pitchFamily="34" charset="-122"/>
                  <a:ea typeface="微软雅黑" panose="020B0503020204020204" pitchFamily="34" charset="-122"/>
                </a:rPr>
                <a:t>Above go long</a:t>
              </a:r>
              <a:endParaRPr lang="zh-TW" altLang="en-US" dirty="0">
                <a:solidFill>
                  <a:srgbClr val="FF0000"/>
                </a:solidFill>
              </a:endParaRPr>
            </a:p>
          </p:txBody>
        </p:sp>
      </p:grpSp>
      <mc:AlternateContent xmlns:mc="http://schemas.openxmlformats.org/markup-compatibility/2006" xmlns:a14="http://schemas.microsoft.com/office/drawing/2010/main">
        <mc:Choice Requires="a14">
          <p:sp>
            <p:nvSpPr>
              <p:cNvPr id="90" name="矩形 89">
                <a:extLst>
                  <a:ext uri="{FF2B5EF4-FFF2-40B4-BE49-F238E27FC236}">
                    <a16:creationId xmlns:a16="http://schemas.microsoft.com/office/drawing/2014/main" id="{85FAE0FF-A908-432C-A6E8-A41F28E4599C}"/>
                  </a:ext>
                </a:extLst>
              </p:cNvPr>
              <p:cNvSpPr/>
              <p:nvPr/>
            </p:nvSpPr>
            <p:spPr>
              <a:xfrm>
                <a:off x="7955504" y="2590206"/>
                <a:ext cx="4020655" cy="923330"/>
              </a:xfrm>
              <a:prstGeom prst="rect">
                <a:avLst/>
              </a:prstGeom>
              <a:ln w="38100">
                <a:solidFill>
                  <a:srgbClr val="FFC000"/>
                </a:solidFill>
                <a:prstDash val="sysDash"/>
              </a:ln>
            </p:spPr>
            <p:txBody>
              <a:bodyPr wrap="square">
                <a:spAutoFit/>
              </a:bodyPr>
              <a:lstStyle/>
              <a:p>
                <a:r>
                  <a:rPr lang="en-US" altLang="zh-TW" dirty="0">
                    <a:solidFill>
                      <a:srgbClr val="333333"/>
                    </a:solidFill>
                    <a:latin typeface="微软雅黑" panose="020B0503020204020204" pitchFamily="34" charset="-122"/>
                    <a:ea typeface="微软雅黑" panose="020B0503020204020204" pitchFamily="34" charset="-122"/>
                  </a:rPr>
                  <a:t>Trading strategy comparison:</a:t>
                </a:r>
              </a:p>
              <a:p>
                <a:pPr marL="285750" indent="-285750">
                  <a:buFont typeface="Wingdings" panose="05000000000000000000" pitchFamily="2" charset="2"/>
                  <a:buChar char="Ø"/>
                </a:pPr>
                <a:r>
                  <a:rPr lang="en-US" altLang="zh-TW" dirty="0"/>
                  <a:t>TSMOM</a:t>
                </a:r>
                <a14:m>
                  <m:oMath xmlns:m="http://schemas.openxmlformats.org/officeDocument/2006/math">
                    <m:r>
                      <a:rPr lang="en-US" altLang="zh-TW" i="1" dirty="0" smtClean="0">
                        <a:latin typeface="Cambria Math" panose="02040503050406030204" pitchFamily="18" charset="0"/>
                        <a:ea typeface="Cambria Math" panose="02040503050406030204" pitchFamily="18" charset="0"/>
                      </a:rPr>
                      <m:t>=</m:t>
                    </m:r>
                  </m:oMath>
                </a14:m>
                <a:r>
                  <a:rPr lang="en-US" altLang="zh-TW" dirty="0"/>
                  <a:t>XSMOM_case1</a:t>
                </a:r>
              </a:p>
              <a:p>
                <a:pPr marL="285750" indent="-285750">
                  <a:buFont typeface="Wingdings" panose="05000000000000000000" pitchFamily="2" charset="2"/>
                  <a:buChar char="Ø"/>
                </a:pPr>
                <a:r>
                  <a:rPr lang="en-US" altLang="zh-TW" dirty="0"/>
                  <a:t>TSMOM</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XSMOM_case2</a:t>
                </a:r>
                <a:endParaRPr lang="zh-TW" altLang="en-US" dirty="0"/>
              </a:p>
            </p:txBody>
          </p:sp>
        </mc:Choice>
        <mc:Fallback xmlns="">
          <p:sp>
            <p:nvSpPr>
              <p:cNvPr id="90" name="矩形 89">
                <a:extLst>
                  <a:ext uri="{FF2B5EF4-FFF2-40B4-BE49-F238E27FC236}">
                    <a16:creationId xmlns:a16="http://schemas.microsoft.com/office/drawing/2014/main" id="{85FAE0FF-A908-432C-A6E8-A41F28E4599C}"/>
                  </a:ext>
                </a:extLst>
              </p:cNvPr>
              <p:cNvSpPr>
                <a:spLocks noRot="1" noChangeAspect="1" noMove="1" noResize="1" noEditPoints="1" noAdjustHandles="1" noChangeArrowheads="1" noChangeShapeType="1" noTextEdit="1"/>
              </p:cNvSpPr>
              <p:nvPr/>
            </p:nvSpPr>
            <p:spPr>
              <a:xfrm>
                <a:off x="7955504" y="2590206"/>
                <a:ext cx="4020655" cy="923330"/>
              </a:xfrm>
              <a:prstGeom prst="rect">
                <a:avLst/>
              </a:prstGeom>
              <a:blipFill>
                <a:blip r:embed="rId17"/>
                <a:stretch>
                  <a:fillRect l="-751" t="-1911" b="-7643"/>
                </a:stretch>
              </a:blipFill>
              <a:ln w="38100">
                <a:solidFill>
                  <a:srgbClr val="FFC000"/>
                </a:solidFill>
                <a:prstDash val="sysDash"/>
              </a:ln>
            </p:spPr>
            <p:txBody>
              <a:bodyPr/>
              <a:lstStyle/>
              <a:p>
                <a:r>
                  <a:rPr lang="zh-TW" altLang="en-US">
                    <a:noFill/>
                  </a:rPr>
                  <a:t> </a:t>
                </a:r>
              </a:p>
            </p:txBody>
          </p:sp>
        </mc:Fallback>
      </mc:AlternateContent>
      <p:grpSp>
        <p:nvGrpSpPr>
          <p:cNvPr id="25" name="群組 24">
            <a:extLst>
              <a:ext uri="{FF2B5EF4-FFF2-40B4-BE49-F238E27FC236}">
                <a16:creationId xmlns:a16="http://schemas.microsoft.com/office/drawing/2014/main" id="{4EAD2845-2BE2-4A44-AA4F-81AD62D75C80}"/>
              </a:ext>
            </a:extLst>
          </p:cNvPr>
          <p:cNvGrpSpPr/>
          <p:nvPr/>
        </p:nvGrpSpPr>
        <p:grpSpPr>
          <a:xfrm>
            <a:off x="3646274" y="3849170"/>
            <a:ext cx="1747145" cy="2716619"/>
            <a:chOff x="3646274" y="3849170"/>
            <a:chExt cx="1747145" cy="2716619"/>
          </a:xfrm>
        </p:grpSpPr>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39FCAE9D-C3ED-47F6-818E-AB5AA38B43B2}"/>
                    </a:ext>
                  </a:extLst>
                </p:cNvPr>
                <p:cNvSpPr/>
                <p:nvPr/>
              </p:nvSpPr>
              <p:spPr>
                <a:xfrm>
                  <a:off x="3646274" y="4189483"/>
                  <a:ext cx="1574021" cy="3972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𝐴</m:t>
                            </m:r>
                          </m:sup>
                        </m:sSubSup>
                        <m:r>
                          <a:rPr lang="en-US" altLang="zh-TW" b="0" i="1" smtClean="0">
                            <a:solidFill>
                              <a:srgbClr val="FF0000"/>
                            </a:solidFill>
                            <a:latin typeface="Cambria Math" panose="02040503050406030204" pitchFamily="18" charset="0"/>
                          </a:rPr>
                          <m:t>=0.26</m:t>
                        </m:r>
                      </m:oMath>
                    </m:oMathPara>
                  </a14:m>
                  <a:endParaRPr lang="zh-TW" altLang="en-US" dirty="0">
                    <a:solidFill>
                      <a:srgbClr val="FF0000"/>
                    </a:solidFill>
                  </a:endParaRPr>
                </a:p>
              </p:txBody>
            </p:sp>
          </mc:Choice>
          <mc:Fallback xmlns="">
            <p:sp>
              <p:nvSpPr>
                <p:cNvPr id="51" name="矩形 50">
                  <a:extLst>
                    <a:ext uri="{FF2B5EF4-FFF2-40B4-BE49-F238E27FC236}">
                      <a16:creationId xmlns:a16="http://schemas.microsoft.com/office/drawing/2014/main" id="{39FCAE9D-C3ED-47F6-818E-AB5AA38B43B2}"/>
                    </a:ext>
                  </a:extLst>
                </p:cNvPr>
                <p:cNvSpPr>
                  <a:spLocks noRot="1" noChangeAspect="1" noMove="1" noResize="1" noEditPoints="1" noAdjustHandles="1" noChangeArrowheads="1" noChangeShapeType="1" noTextEdit="1"/>
                </p:cNvSpPr>
                <p:nvPr/>
              </p:nvSpPr>
              <p:spPr>
                <a:xfrm>
                  <a:off x="3646274" y="4189483"/>
                  <a:ext cx="1574021" cy="39728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ED5E7989-4EF8-4AD8-911E-403BE596FF02}"/>
                    </a:ext>
                  </a:extLst>
                </p:cNvPr>
                <p:cNvSpPr/>
                <p:nvPr/>
              </p:nvSpPr>
              <p:spPr>
                <a:xfrm>
                  <a:off x="3646274" y="4586771"/>
                  <a:ext cx="1574021"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𝐵</m:t>
                            </m:r>
                          </m:sup>
                        </m:sSubSup>
                        <m:r>
                          <a:rPr lang="en-US" altLang="zh-TW" b="0" i="1" smtClean="0">
                            <a:solidFill>
                              <a:srgbClr val="FF0000"/>
                            </a:solidFill>
                            <a:latin typeface="Cambria Math" panose="02040503050406030204" pitchFamily="18" charset="0"/>
                          </a:rPr>
                          <m:t>=0.15</m:t>
                        </m:r>
                      </m:oMath>
                    </m:oMathPara>
                  </a14:m>
                  <a:endParaRPr lang="zh-TW" altLang="en-US" dirty="0">
                    <a:solidFill>
                      <a:srgbClr val="FF0000"/>
                    </a:solidFill>
                  </a:endParaRPr>
                </a:p>
              </p:txBody>
            </p:sp>
          </mc:Choice>
          <mc:Fallback xmlns="">
            <p:sp>
              <p:nvSpPr>
                <p:cNvPr id="52" name="矩形 51">
                  <a:extLst>
                    <a:ext uri="{FF2B5EF4-FFF2-40B4-BE49-F238E27FC236}">
                      <a16:creationId xmlns:a16="http://schemas.microsoft.com/office/drawing/2014/main" id="{ED5E7989-4EF8-4AD8-911E-403BE596FF02}"/>
                    </a:ext>
                  </a:extLst>
                </p:cNvPr>
                <p:cNvSpPr>
                  <a:spLocks noRot="1" noChangeAspect="1" noMove="1" noResize="1" noEditPoints="1" noAdjustHandles="1" noChangeArrowheads="1" noChangeShapeType="1" noTextEdit="1"/>
                </p:cNvSpPr>
                <p:nvPr/>
              </p:nvSpPr>
              <p:spPr>
                <a:xfrm>
                  <a:off x="3646274" y="4586771"/>
                  <a:ext cx="1574021" cy="395878"/>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F1AF7853-E086-4F18-A8DE-52D5B54CD80D}"/>
                    </a:ext>
                  </a:extLst>
                </p:cNvPr>
                <p:cNvSpPr/>
                <p:nvPr/>
              </p:nvSpPr>
              <p:spPr>
                <a:xfrm>
                  <a:off x="3646274" y="4981053"/>
                  <a:ext cx="1574021"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𝐶</m:t>
                            </m:r>
                          </m:sup>
                        </m:sSubSup>
                        <m:r>
                          <a:rPr lang="en-US" altLang="zh-TW" b="0" i="1" smtClean="0">
                            <a:solidFill>
                              <a:srgbClr val="FF0000"/>
                            </a:solidFill>
                            <a:latin typeface="Cambria Math" panose="02040503050406030204" pitchFamily="18" charset="0"/>
                          </a:rPr>
                          <m:t>=0.04</m:t>
                        </m:r>
                      </m:oMath>
                    </m:oMathPara>
                  </a14:m>
                  <a:endParaRPr lang="zh-TW" altLang="en-US" dirty="0">
                    <a:solidFill>
                      <a:srgbClr val="00B050"/>
                    </a:solidFill>
                  </a:endParaRPr>
                </a:p>
              </p:txBody>
            </p:sp>
          </mc:Choice>
          <mc:Fallback xmlns="">
            <p:sp>
              <p:nvSpPr>
                <p:cNvPr id="53" name="矩形 52">
                  <a:extLst>
                    <a:ext uri="{FF2B5EF4-FFF2-40B4-BE49-F238E27FC236}">
                      <a16:creationId xmlns:a16="http://schemas.microsoft.com/office/drawing/2014/main" id="{F1AF7853-E086-4F18-A8DE-52D5B54CD80D}"/>
                    </a:ext>
                  </a:extLst>
                </p:cNvPr>
                <p:cNvSpPr>
                  <a:spLocks noRot="1" noChangeAspect="1" noMove="1" noResize="1" noEditPoints="1" noAdjustHandles="1" noChangeArrowheads="1" noChangeShapeType="1" noTextEdit="1"/>
                </p:cNvSpPr>
                <p:nvPr/>
              </p:nvSpPr>
              <p:spPr>
                <a:xfrm>
                  <a:off x="3646274" y="4981053"/>
                  <a:ext cx="1574021" cy="399276"/>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D5D8B6E8-2F01-419A-923A-34426166EE8D}"/>
                    </a:ext>
                  </a:extLst>
                </p:cNvPr>
                <p:cNvSpPr/>
                <p:nvPr/>
              </p:nvSpPr>
              <p:spPr>
                <a:xfrm>
                  <a:off x="3646274" y="5378341"/>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𝐷</m:t>
                            </m:r>
                          </m:sup>
                        </m:sSubSup>
                        <m:r>
                          <a:rPr lang="en-US" altLang="zh-TW" b="0" i="1" smtClean="0">
                            <a:solidFill>
                              <a:srgbClr val="00B050"/>
                            </a:solidFill>
                            <a:latin typeface="Cambria Math" panose="02040503050406030204" pitchFamily="18" charset="0"/>
                          </a:rPr>
                          <m:t>=−0.03</m:t>
                        </m:r>
                      </m:oMath>
                    </m:oMathPara>
                  </a14:m>
                  <a:endParaRPr lang="zh-TW" altLang="en-US" dirty="0">
                    <a:solidFill>
                      <a:srgbClr val="00B050"/>
                    </a:solidFill>
                  </a:endParaRPr>
                </a:p>
              </p:txBody>
            </p:sp>
          </mc:Choice>
          <mc:Fallback xmlns="">
            <p:sp>
              <p:nvSpPr>
                <p:cNvPr id="54" name="矩形 53">
                  <a:extLst>
                    <a:ext uri="{FF2B5EF4-FFF2-40B4-BE49-F238E27FC236}">
                      <a16:creationId xmlns:a16="http://schemas.microsoft.com/office/drawing/2014/main" id="{D5D8B6E8-2F01-419A-923A-34426166EE8D}"/>
                    </a:ext>
                  </a:extLst>
                </p:cNvPr>
                <p:cNvSpPr>
                  <a:spLocks noRot="1" noChangeAspect="1" noMove="1" noResize="1" noEditPoints="1" noAdjustHandles="1" noChangeArrowheads="1" noChangeShapeType="1" noTextEdit="1"/>
                </p:cNvSpPr>
                <p:nvPr/>
              </p:nvSpPr>
              <p:spPr>
                <a:xfrm>
                  <a:off x="3646274" y="5378341"/>
                  <a:ext cx="1747145" cy="395878"/>
                </a:xfrm>
                <a:prstGeom prst="rect">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B550C2D4-CEC5-43DC-B72D-D14BF7710BC0}"/>
                    </a:ext>
                  </a:extLst>
                </p:cNvPr>
                <p:cNvSpPr/>
                <p:nvPr/>
              </p:nvSpPr>
              <p:spPr>
                <a:xfrm>
                  <a:off x="3646274" y="5772623"/>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𝐸</m:t>
                            </m:r>
                          </m:sup>
                        </m:sSubSup>
                        <m:r>
                          <a:rPr lang="en-US" altLang="zh-TW" b="0" i="1" smtClean="0">
                            <a:solidFill>
                              <a:srgbClr val="00B050"/>
                            </a:solidFill>
                            <a:latin typeface="Cambria Math" panose="02040503050406030204" pitchFamily="18" charset="0"/>
                          </a:rPr>
                          <m:t>=−0.05</m:t>
                        </m:r>
                      </m:oMath>
                    </m:oMathPara>
                  </a14:m>
                  <a:endParaRPr lang="zh-TW" altLang="en-US" dirty="0">
                    <a:solidFill>
                      <a:srgbClr val="00B050"/>
                    </a:solidFill>
                  </a:endParaRPr>
                </a:p>
              </p:txBody>
            </p:sp>
          </mc:Choice>
          <mc:Fallback xmlns="">
            <p:sp>
              <p:nvSpPr>
                <p:cNvPr id="55" name="矩形 54">
                  <a:extLst>
                    <a:ext uri="{FF2B5EF4-FFF2-40B4-BE49-F238E27FC236}">
                      <a16:creationId xmlns:a16="http://schemas.microsoft.com/office/drawing/2014/main" id="{B550C2D4-CEC5-43DC-B72D-D14BF7710BC0}"/>
                    </a:ext>
                  </a:extLst>
                </p:cNvPr>
                <p:cNvSpPr>
                  <a:spLocks noRot="1" noChangeAspect="1" noMove="1" noResize="1" noEditPoints="1" noAdjustHandles="1" noChangeArrowheads="1" noChangeShapeType="1" noTextEdit="1"/>
                </p:cNvSpPr>
                <p:nvPr/>
              </p:nvSpPr>
              <p:spPr>
                <a:xfrm>
                  <a:off x="3646274" y="5772623"/>
                  <a:ext cx="1747145" cy="395878"/>
                </a:xfrm>
                <a:prstGeom prst="rect">
                  <a:avLst/>
                </a:prstGeom>
                <a:blipFill>
                  <a:blip r:embed="rId2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1532822B-3A39-458C-9927-A1ECCDBBF5BF}"/>
                    </a:ext>
                  </a:extLst>
                </p:cNvPr>
                <p:cNvSpPr/>
                <p:nvPr/>
              </p:nvSpPr>
              <p:spPr>
                <a:xfrm>
                  <a:off x="3646274" y="6169911"/>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𝐹</m:t>
                            </m:r>
                          </m:sup>
                        </m:sSubSup>
                        <m:r>
                          <a:rPr lang="en-US" altLang="zh-TW" b="0" i="1" smtClean="0">
                            <a:solidFill>
                              <a:srgbClr val="00B050"/>
                            </a:solidFill>
                            <a:latin typeface="Cambria Math" panose="02040503050406030204" pitchFamily="18" charset="0"/>
                          </a:rPr>
                          <m:t>=−0.07</m:t>
                        </m:r>
                      </m:oMath>
                    </m:oMathPara>
                  </a14:m>
                  <a:endParaRPr lang="zh-TW" altLang="en-US" dirty="0">
                    <a:solidFill>
                      <a:srgbClr val="00B050"/>
                    </a:solidFill>
                  </a:endParaRPr>
                </a:p>
              </p:txBody>
            </p:sp>
          </mc:Choice>
          <mc:Fallback xmlns="">
            <p:sp>
              <p:nvSpPr>
                <p:cNvPr id="56" name="矩形 55">
                  <a:extLst>
                    <a:ext uri="{FF2B5EF4-FFF2-40B4-BE49-F238E27FC236}">
                      <a16:creationId xmlns:a16="http://schemas.microsoft.com/office/drawing/2014/main" id="{1532822B-3A39-458C-9927-A1ECCDBBF5BF}"/>
                    </a:ext>
                  </a:extLst>
                </p:cNvPr>
                <p:cNvSpPr>
                  <a:spLocks noRot="1" noChangeAspect="1" noMove="1" noResize="1" noEditPoints="1" noAdjustHandles="1" noChangeArrowheads="1" noChangeShapeType="1" noTextEdit="1"/>
                </p:cNvSpPr>
                <p:nvPr/>
              </p:nvSpPr>
              <p:spPr>
                <a:xfrm>
                  <a:off x="3646274" y="6169911"/>
                  <a:ext cx="1747145" cy="395878"/>
                </a:xfrm>
                <a:prstGeom prst="rect">
                  <a:avLst/>
                </a:prstGeom>
                <a:blipFill>
                  <a:blip r:embed="rId23"/>
                  <a:stretch>
                    <a:fillRect/>
                  </a:stretch>
                </a:blipFill>
              </p:spPr>
              <p:txBody>
                <a:bodyPr/>
                <a:lstStyle/>
                <a:p>
                  <a:r>
                    <a:rPr lang="zh-TW" altLang="en-US">
                      <a:noFill/>
                    </a:rPr>
                    <a:t> </a:t>
                  </a:r>
                </a:p>
              </p:txBody>
            </p:sp>
          </mc:Fallback>
        </mc:AlternateContent>
        <p:sp>
          <p:nvSpPr>
            <p:cNvPr id="91" name="矩形 90">
              <a:extLst>
                <a:ext uri="{FF2B5EF4-FFF2-40B4-BE49-F238E27FC236}">
                  <a16:creationId xmlns:a16="http://schemas.microsoft.com/office/drawing/2014/main" id="{1547F401-8BA9-4B6B-81EA-0012DBC36EEC}"/>
                </a:ext>
              </a:extLst>
            </p:cNvPr>
            <p:cNvSpPr/>
            <p:nvPr/>
          </p:nvSpPr>
          <p:spPr>
            <a:xfrm>
              <a:off x="3646275" y="3849170"/>
              <a:ext cx="879426" cy="369332"/>
            </a:xfrm>
            <a:prstGeom prst="rect">
              <a:avLst/>
            </a:prstGeom>
          </p:spPr>
          <p:txBody>
            <a:bodyPr wrap="square">
              <a:spAutoFit/>
            </a:bodyPr>
            <a:lstStyle/>
            <a:p>
              <a:r>
                <a:rPr lang="en-US" altLang="zh-TW" dirty="0">
                  <a:solidFill>
                    <a:srgbClr val="333333"/>
                  </a:solidFill>
                  <a:latin typeface="微软雅黑" panose="020B0503020204020204" pitchFamily="34" charset="-122"/>
                  <a:ea typeface="微软雅黑" panose="020B0503020204020204" pitchFamily="34" charset="-122"/>
                </a:rPr>
                <a:t>Case1:</a:t>
              </a:r>
              <a:endParaRPr lang="zh-TW" altLang="en-US" dirty="0"/>
            </a:p>
          </p:txBody>
        </p:sp>
      </p:grpSp>
      <p:grpSp>
        <p:nvGrpSpPr>
          <p:cNvPr id="101" name="群組 100">
            <a:extLst>
              <a:ext uri="{FF2B5EF4-FFF2-40B4-BE49-F238E27FC236}">
                <a16:creationId xmlns:a16="http://schemas.microsoft.com/office/drawing/2014/main" id="{4DE28E52-FB50-4B36-BD42-E9E2D0B2D464}"/>
              </a:ext>
            </a:extLst>
          </p:cNvPr>
          <p:cNvGrpSpPr/>
          <p:nvPr/>
        </p:nvGrpSpPr>
        <p:grpSpPr>
          <a:xfrm>
            <a:off x="7860734" y="3828276"/>
            <a:ext cx="1841915" cy="2730473"/>
            <a:chOff x="7860734" y="3828276"/>
            <a:chExt cx="1841915" cy="2730473"/>
          </a:xfrm>
        </p:grpSpPr>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1DF5A6D9-34E8-43C8-8261-B28425FED943}"/>
                    </a:ext>
                  </a:extLst>
                </p:cNvPr>
                <p:cNvSpPr/>
                <p:nvPr/>
              </p:nvSpPr>
              <p:spPr>
                <a:xfrm>
                  <a:off x="7955504" y="4579731"/>
                  <a:ext cx="1574021"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𝐵</m:t>
                            </m:r>
                          </m:sup>
                        </m:sSubSup>
                        <m:r>
                          <a:rPr lang="en-US" altLang="zh-TW" b="0" i="1" smtClean="0">
                            <a:solidFill>
                              <a:srgbClr val="FF0000"/>
                            </a:solidFill>
                            <a:latin typeface="Cambria Math" panose="02040503050406030204" pitchFamily="18" charset="0"/>
                          </a:rPr>
                          <m:t>=0.15</m:t>
                        </m:r>
                      </m:oMath>
                    </m:oMathPara>
                  </a14:m>
                  <a:endParaRPr lang="zh-TW" altLang="en-US" dirty="0">
                    <a:solidFill>
                      <a:srgbClr val="FF0000"/>
                    </a:solidFill>
                  </a:endParaRPr>
                </a:p>
              </p:txBody>
            </p:sp>
          </mc:Choice>
          <mc:Fallback xmlns="">
            <p:sp>
              <p:nvSpPr>
                <p:cNvPr id="67" name="矩形 66">
                  <a:extLst>
                    <a:ext uri="{FF2B5EF4-FFF2-40B4-BE49-F238E27FC236}">
                      <a16:creationId xmlns:a16="http://schemas.microsoft.com/office/drawing/2014/main" id="{1DF5A6D9-34E8-43C8-8261-B28425FED943}"/>
                    </a:ext>
                  </a:extLst>
                </p:cNvPr>
                <p:cNvSpPr>
                  <a:spLocks noRot="1" noChangeAspect="1" noMove="1" noResize="1" noEditPoints="1" noAdjustHandles="1" noChangeArrowheads="1" noChangeShapeType="1" noTextEdit="1"/>
                </p:cNvSpPr>
                <p:nvPr/>
              </p:nvSpPr>
              <p:spPr>
                <a:xfrm>
                  <a:off x="7955504" y="4579731"/>
                  <a:ext cx="1574021" cy="395878"/>
                </a:xfrm>
                <a:prstGeom prst="rect">
                  <a:avLst/>
                </a:prstGeom>
                <a:blipFill>
                  <a:blip r:embed="rId2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75416B0F-E49C-4EF6-9BB1-5AF55383FFE7}"/>
                    </a:ext>
                  </a:extLst>
                </p:cNvPr>
                <p:cNvSpPr/>
                <p:nvPr/>
              </p:nvSpPr>
              <p:spPr>
                <a:xfrm>
                  <a:off x="7955504" y="4974013"/>
                  <a:ext cx="1574021"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𝑟</m:t>
                            </m:r>
                          </m:e>
                          <m:sub>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𝑡</m:t>
                            </m:r>
                          </m:sub>
                          <m:sup>
                            <m:r>
                              <a:rPr lang="en-US" altLang="zh-TW" b="0" i="1" smtClean="0">
                                <a:solidFill>
                                  <a:srgbClr val="FF0000"/>
                                </a:solidFill>
                                <a:latin typeface="Cambria Math" panose="02040503050406030204" pitchFamily="18" charset="0"/>
                              </a:rPr>
                              <m:t>𝐶</m:t>
                            </m:r>
                          </m:sup>
                        </m:sSubSup>
                        <m:r>
                          <a:rPr lang="en-US" altLang="zh-TW" b="0" i="1" smtClean="0">
                            <a:solidFill>
                              <a:srgbClr val="FF0000"/>
                            </a:solidFill>
                            <a:latin typeface="Cambria Math" panose="02040503050406030204" pitchFamily="18" charset="0"/>
                          </a:rPr>
                          <m:t>=0.04</m:t>
                        </m:r>
                      </m:oMath>
                    </m:oMathPara>
                  </a14:m>
                  <a:endParaRPr lang="zh-TW" altLang="en-US" dirty="0">
                    <a:solidFill>
                      <a:srgbClr val="FF0000"/>
                    </a:solidFill>
                  </a:endParaRPr>
                </a:p>
              </p:txBody>
            </p:sp>
          </mc:Choice>
          <mc:Fallback xmlns="">
            <p:sp>
              <p:nvSpPr>
                <p:cNvPr id="68" name="矩形 67">
                  <a:extLst>
                    <a:ext uri="{FF2B5EF4-FFF2-40B4-BE49-F238E27FC236}">
                      <a16:creationId xmlns:a16="http://schemas.microsoft.com/office/drawing/2014/main" id="{75416B0F-E49C-4EF6-9BB1-5AF55383FFE7}"/>
                    </a:ext>
                  </a:extLst>
                </p:cNvPr>
                <p:cNvSpPr>
                  <a:spLocks noRot="1" noChangeAspect="1" noMove="1" noResize="1" noEditPoints="1" noAdjustHandles="1" noChangeArrowheads="1" noChangeShapeType="1" noTextEdit="1"/>
                </p:cNvSpPr>
                <p:nvPr/>
              </p:nvSpPr>
              <p:spPr>
                <a:xfrm>
                  <a:off x="7955504" y="4974013"/>
                  <a:ext cx="1574021" cy="399276"/>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1CB2D4A9-95A1-4C55-9B7B-350239CA1D97}"/>
                    </a:ext>
                  </a:extLst>
                </p:cNvPr>
                <p:cNvSpPr/>
                <p:nvPr/>
              </p:nvSpPr>
              <p:spPr>
                <a:xfrm>
                  <a:off x="7955504" y="5371301"/>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𝐷</m:t>
                            </m:r>
                          </m:sup>
                        </m:sSubSup>
                        <m:r>
                          <a:rPr lang="en-US" altLang="zh-TW" b="0" i="1" smtClean="0">
                            <a:solidFill>
                              <a:srgbClr val="00B050"/>
                            </a:solidFill>
                            <a:latin typeface="Cambria Math" panose="02040503050406030204" pitchFamily="18" charset="0"/>
                          </a:rPr>
                          <m:t>=−0.03</m:t>
                        </m:r>
                      </m:oMath>
                    </m:oMathPara>
                  </a14:m>
                  <a:endParaRPr lang="zh-TW" altLang="en-US" dirty="0">
                    <a:solidFill>
                      <a:srgbClr val="00B050"/>
                    </a:solidFill>
                  </a:endParaRPr>
                </a:p>
              </p:txBody>
            </p:sp>
          </mc:Choice>
          <mc:Fallback xmlns="">
            <p:sp>
              <p:nvSpPr>
                <p:cNvPr id="69" name="矩形 68">
                  <a:extLst>
                    <a:ext uri="{FF2B5EF4-FFF2-40B4-BE49-F238E27FC236}">
                      <a16:creationId xmlns:a16="http://schemas.microsoft.com/office/drawing/2014/main" id="{1CB2D4A9-95A1-4C55-9B7B-350239CA1D97}"/>
                    </a:ext>
                  </a:extLst>
                </p:cNvPr>
                <p:cNvSpPr>
                  <a:spLocks noRot="1" noChangeAspect="1" noMove="1" noResize="1" noEditPoints="1" noAdjustHandles="1" noChangeArrowheads="1" noChangeShapeType="1" noTextEdit="1"/>
                </p:cNvSpPr>
                <p:nvPr/>
              </p:nvSpPr>
              <p:spPr>
                <a:xfrm>
                  <a:off x="7955504" y="5371301"/>
                  <a:ext cx="1747145" cy="395878"/>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4AC8FFDA-3894-48E1-B53B-859412C08B54}"/>
                    </a:ext>
                  </a:extLst>
                </p:cNvPr>
                <p:cNvSpPr/>
                <p:nvPr/>
              </p:nvSpPr>
              <p:spPr>
                <a:xfrm>
                  <a:off x="7955504" y="5765583"/>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𝐸</m:t>
                            </m:r>
                          </m:sup>
                        </m:sSubSup>
                        <m:r>
                          <a:rPr lang="en-US" altLang="zh-TW" b="0" i="1" smtClean="0">
                            <a:solidFill>
                              <a:srgbClr val="00B050"/>
                            </a:solidFill>
                            <a:latin typeface="Cambria Math" panose="02040503050406030204" pitchFamily="18" charset="0"/>
                          </a:rPr>
                          <m:t>=−0.05</m:t>
                        </m:r>
                      </m:oMath>
                    </m:oMathPara>
                  </a14:m>
                  <a:endParaRPr lang="zh-TW" altLang="en-US" dirty="0">
                    <a:solidFill>
                      <a:srgbClr val="00B050"/>
                    </a:solidFill>
                  </a:endParaRPr>
                </a:p>
              </p:txBody>
            </p:sp>
          </mc:Choice>
          <mc:Fallback xmlns="">
            <p:sp>
              <p:nvSpPr>
                <p:cNvPr id="70" name="矩形 69">
                  <a:extLst>
                    <a:ext uri="{FF2B5EF4-FFF2-40B4-BE49-F238E27FC236}">
                      <a16:creationId xmlns:a16="http://schemas.microsoft.com/office/drawing/2014/main" id="{4AC8FFDA-3894-48E1-B53B-859412C08B54}"/>
                    </a:ext>
                  </a:extLst>
                </p:cNvPr>
                <p:cNvSpPr>
                  <a:spLocks noRot="1" noChangeAspect="1" noMove="1" noResize="1" noEditPoints="1" noAdjustHandles="1" noChangeArrowheads="1" noChangeShapeType="1" noTextEdit="1"/>
                </p:cNvSpPr>
                <p:nvPr/>
              </p:nvSpPr>
              <p:spPr>
                <a:xfrm>
                  <a:off x="7955504" y="5765583"/>
                  <a:ext cx="1747145" cy="395878"/>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矩形 70">
                  <a:extLst>
                    <a:ext uri="{FF2B5EF4-FFF2-40B4-BE49-F238E27FC236}">
                      <a16:creationId xmlns:a16="http://schemas.microsoft.com/office/drawing/2014/main" id="{95B9E54F-5250-479B-A57B-F37D6BCC0C31}"/>
                    </a:ext>
                  </a:extLst>
                </p:cNvPr>
                <p:cNvSpPr/>
                <p:nvPr/>
              </p:nvSpPr>
              <p:spPr>
                <a:xfrm>
                  <a:off x="7955504" y="6162871"/>
                  <a:ext cx="1747145" cy="395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𝐹</m:t>
                            </m:r>
                          </m:sup>
                        </m:sSubSup>
                        <m:r>
                          <a:rPr lang="en-US" altLang="zh-TW" b="0" i="1" smtClean="0">
                            <a:solidFill>
                              <a:srgbClr val="00B050"/>
                            </a:solidFill>
                            <a:latin typeface="Cambria Math" panose="02040503050406030204" pitchFamily="18" charset="0"/>
                          </a:rPr>
                          <m:t>=−0.07</m:t>
                        </m:r>
                      </m:oMath>
                    </m:oMathPara>
                  </a14:m>
                  <a:endParaRPr lang="zh-TW" altLang="en-US" dirty="0">
                    <a:solidFill>
                      <a:srgbClr val="00B050"/>
                    </a:solidFill>
                  </a:endParaRPr>
                </a:p>
              </p:txBody>
            </p:sp>
          </mc:Choice>
          <mc:Fallback xmlns="">
            <p:sp>
              <p:nvSpPr>
                <p:cNvPr id="71" name="矩形 70">
                  <a:extLst>
                    <a:ext uri="{FF2B5EF4-FFF2-40B4-BE49-F238E27FC236}">
                      <a16:creationId xmlns:a16="http://schemas.microsoft.com/office/drawing/2014/main" id="{95B9E54F-5250-479B-A57B-F37D6BCC0C31}"/>
                    </a:ext>
                  </a:extLst>
                </p:cNvPr>
                <p:cNvSpPr>
                  <a:spLocks noRot="1" noChangeAspect="1" noMove="1" noResize="1" noEditPoints="1" noAdjustHandles="1" noChangeArrowheads="1" noChangeShapeType="1" noTextEdit="1"/>
                </p:cNvSpPr>
                <p:nvPr/>
              </p:nvSpPr>
              <p:spPr>
                <a:xfrm>
                  <a:off x="7955504" y="6162871"/>
                  <a:ext cx="1747145" cy="395878"/>
                </a:xfrm>
                <a:prstGeom prst="rect">
                  <a:avLst/>
                </a:prstGeom>
                <a:blipFill>
                  <a:blip r:embed="rId28"/>
                  <a:stretch>
                    <a:fillRect/>
                  </a:stretch>
                </a:blipFill>
              </p:spPr>
              <p:txBody>
                <a:bodyPr/>
                <a:lstStyle/>
                <a:p>
                  <a:r>
                    <a:rPr lang="zh-TW" altLang="en-US">
                      <a:noFill/>
                    </a:rPr>
                    <a:t> </a:t>
                  </a:r>
                </a:p>
              </p:txBody>
            </p:sp>
          </mc:Fallback>
        </mc:AlternateContent>
        <p:sp>
          <p:nvSpPr>
            <p:cNvPr id="92" name="矩形 91">
              <a:extLst>
                <a:ext uri="{FF2B5EF4-FFF2-40B4-BE49-F238E27FC236}">
                  <a16:creationId xmlns:a16="http://schemas.microsoft.com/office/drawing/2014/main" id="{0AD6E476-F392-497F-8392-39E711537749}"/>
                </a:ext>
              </a:extLst>
            </p:cNvPr>
            <p:cNvSpPr/>
            <p:nvPr/>
          </p:nvSpPr>
          <p:spPr>
            <a:xfrm>
              <a:off x="7860734" y="3828276"/>
              <a:ext cx="879426" cy="369332"/>
            </a:xfrm>
            <a:prstGeom prst="rect">
              <a:avLst/>
            </a:prstGeom>
          </p:spPr>
          <p:txBody>
            <a:bodyPr wrap="square">
              <a:spAutoFit/>
            </a:bodyPr>
            <a:lstStyle/>
            <a:p>
              <a:r>
                <a:rPr lang="en-US" altLang="zh-TW" dirty="0">
                  <a:solidFill>
                    <a:srgbClr val="333333"/>
                  </a:solidFill>
                  <a:latin typeface="微软雅黑" panose="020B0503020204020204" pitchFamily="34" charset="-122"/>
                  <a:ea typeface="微软雅黑" panose="020B0503020204020204" pitchFamily="34" charset="-122"/>
                </a:rPr>
                <a:t>Case2:</a:t>
              </a:r>
              <a:endParaRPr lang="zh-TW" altLang="en-US" dirty="0"/>
            </a:p>
          </p:txBody>
        </p:sp>
      </p:grpSp>
      <p:sp>
        <p:nvSpPr>
          <p:cNvPr id="93" name="矩形 92">
            <a:extLst>
              <a:ext uri="{FF2B5EF4-FFF2-40B4-BE49-F238E27FC236}">
                <a16:creationId xmlns:a16="http://schemas.microsoft.com/office/drawing/2014/main" id="{F88715F2-DDD6-4180-A397-AB9D6993F7DC}"/>
              </a:ext>
            </a:extLst>
          </p:cNvPr>
          <p:cNvSpPr/>
          <p:nvPr/>
        </p:nvSpPr>
        <p:spPr>
          <a:xfrm>
            <a:off x="152709" y="1133844"/>
            <a:ext cx="1574021" cy="430887"/>
          </a:xfrm>
          <a:prstGeom prst="rect">
            <a:avLst/>
          </a:prstGeom>
        </p:spPr>
        <p:txBody>
          <a:bodyPr wrap="square">
            <a:spAutoFit/>
          </a:bodyPr>
          <a:lstStyle/>
          <a:p>
            <a:r>
              <a:rPr lang="en-US" altLang="zh-TW" sz="2200" b="1" dirty="0">
                <a:solidFill>
                  <a:srgbClr val="333333"/>
                </a:solidFill>
                <a:latin typeface="微软雅黑" panose="020B0503020204020204" pitchFamily="34" charset="-122"/>
                <a:ea typeface="微软雅黑" panose="020B0503020204020204" pitchFamily="34" charset="-122"/>
              </a:rPr>
              <a:t>TSMOM</a:t>
            </a:r>
            <a:endParaRPr lang="zh-TW" altLang="en-US" sz="2200" b="1" dirty="0"/>
          </a:p>
        </p:txBody>
      </p:sp>
      <p:sp>
        <p:nvSpPr>
          <p:cNvPr id="94" name="矩形 93">
            <a:extLst>
              <a:ext uri="{FF2B5EF4-FFF2-40B4-BE49-F238E27FC236}">
                <a16:creationId xmlns:a16="http://schemas.microsoft.com/office/drawing/2014/main" id="{09CFEBE7-6D62-49D6-8680-D0EFD72C706A}"/>
              </a:ext>
            </a:extLst>
          </p:cNvPr>
          <p:cNvSpPr/>
          <p:nvPr/>
        </p:nvSpPr>
        <p:spPr>
          <a:xfrm>
            <a:off x="173334" y="3844076"/>
            <a:ext cx="1574021" cy="430887"/>
          </a:xfrm>
          <a:prstGeom prst="rect">
            <a:avLst/>
          </a:prstGeom>
        </p:spPr>
        <p:txBody>
          <a:bodyPr wrap="square">
            <a:spAutoFit/>
          </a:bodyPr>
          <a:lstStyle/>
          <a:p>
            <a:r>
              <a:rPr lang="en-US" altLang="zh-TW" sz="2200" b="1" dirty="0">
                <a:solidFill>
                  <a:srgbClr val="333333"/>
                </a:solidFill>
                <a:latin typeface="微软雅黑" panose="020B0503020204020204" pitchFamily="34" charset="-122"/>
                <a:ea typeface="微软雅黑" panose="020B0503020204020204" pitchFamily="34" charset="-122"/>
              </a:rPr>
              <a:t>XSMOM</a:t>
            </a:r>
            <a:endParaRPr lang="zh-TW" altLang="en-US" sz="2200" b="1" dirty="0"/>
          </a:p>
        </p:txBody>
      </p:sp>
      <p:sp>
        <p:nvSpPr>
          <p:cNvPr id="95" name="矩形 94">
            <a:extLst>
              <a:ext uri="{FF2B5EF4-FFF2-40B4-BE49-F238E27FC236}">
                <a16:creationId xmlns:a16="http://schemas.microsoft.com/office/drawing/2014/main" id="{E937D879-05F5-4CC8-9041-60EA05395F33}"/>
              </a:ext>
            </a:extLst>
          </p:cNvPr>
          <p:cNvSpPr/>
          <p:nvPr/>
        </p:nvSpPr>
        <p:spPr>
          <a:xfrm>
            <a:off x="3101589" y="2024934"/>
            <a:ext cx="544685" cy="362881"/>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a:extLst>
              <a:ext uri="{FF2B5EF4-FFF2-40B4-BE49-F238E27FC236}">
                <a16:creationId xmlns:a16="http://schemas.microsoft.com/office/drawing/2014/main" id="{488209BB-181C-46B2-B360-6FF9541FF51E}"/>
              </a:ext>
            </a:extLst>
          </p:cNvPr>
          <p:cNvSpPr/>
          <p:nvPr/>
        </p:nvSpPr>
        <p:spPr>
          <a:xfrm>
            <a:off x="2294827" y="5757443"/>
            <a:ext cx="564962" cy="37685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B54AEBBB-6B50-4757-A1E2-19A655D203BF}"/>
                  </a:ext>
                </a:extLst>
              </p:cNvPr>
              <p:cNvSpPr/>
              <p:nvPr/>
            </p:nvSpPr>
            <p:spPr>
              <a:xfrm>
                <a:off x="3647270" y="4981234"/>
                <a:ext cx="1574021"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𝑟</m:t>
                          </m:r>
                        </m:e>
                        <m:sub>
                          <m:r>
                            <a:rPr lang="en-US" altLang="zh-TW" i="1">
                              <a:solidFill>
                                <a:srgbClr val="00B050"/>
                              </a:solidFill>
                              <a:latin typeface="Cambria Math" panose="02040503050406030204" pitchFamily="18" charset="0"/>
                            </a:rPr>
                            <m:t>𝑡</m:t>
                          </m:r>
                          <m:r>
                            <a:rPr lang="en-US" altLang="zh-TW" b="0" i="1" smtClean="0">
                              <a:solidFill>
                                <a:srgbClr val="00B050"/>
                              </a:solidFill>
                              <a:latin typeface="Cambria Math" panose="02040503050406030204" pitchFamily="18" charset="0"/>
                            </a:rPr>
                            <m:t>−12,</m:t>
                          </m:r>
                          <m:r>
                            <a:rPr lang="en-US" altLang="zh-TW" i="1">
                              <a:solidFill>
                                <a:srgbClr val="00B050"/>
                              </a:solidFill>
                              <a:latin typeface="Cambria Math" panose="02040503050406030204" pitchFamily="18" charset="0"/>
                            </a:rPr>
                            <m:t>𝑡</m:t>
                          </m:r>
                        </m:sub>
                        <m:sup>
                          <m:r>
                            <a:rPr lang="en-US" altLang="zh-TW" b="0" i="1" smtClean="0">
                              <a:solidFill>
                                <a:srgbClr val="00B050"/>
                              </a:solidFill>
                              <a:latin typeface="Cambria Math" panose="02040503050406030204" pitchFamily="18" charset="0"/>
                            </a:rPr>
                            <m:t>𝐶</m:t>
                          </m:r>
                        </m:sup>
                      </m:sSubSup>
                      <m:r>
                        <a:rPr lang="en-US" altLang="zh-TW" b="0" i="1" smtClean="0">
                          <a:solidFill>
                            <a:srgbClr val="00B050"/>
                          </a:solidFill>
                          <a:latin typeface="Cambria Math" panose="02040503050406030204" pitchFamily="18" charset="0"/>
                        </a:rPr>
                        <m:t>=0.04</m:t>
                      </m:r>
                    </m:oMath>
                  </m:oMathPara>
                </a14:m>
                <a:endParaRPr lang="zh-TW" altLang="en-US" dirty="0">
                  <a:solidFill>
                    <a:srgbClr val="00B050"/>
                  </a:solidFill>
                </a:endParaRPr>
              </a:p>
            </p:txBody>
          </p:sp>
        </mc:Choice>
        <mc:Fallback xmlns="">
          <p:sp>
            <p:nvSpPr>
              <p:cNvPr id="76" name="矩形 75">
                <a:extLst>
                  <a:ext uri="{FF2B5EF4-FFF2-40B4-BE49-F238E27FC236}">
                    <a16:creationId xmlns:a16="http://schemas.microsoft.com/office/drawing/2014/main" id="{B54AEBBB-6B50-4757-A1E2-19A655D203BF}"/>
                  </a:ext>
                </a:extLst>
              </p:cNvPr>
              <p:cNvSpPr>
                <a:spLocks noRot="1" noChangeAspect="1" noMove="1" noResize="1" noEditPoints="1" noAdjustHandles="1" noChangeArrowheads="1" noChangeShapeType="1" noTextEdit="1"/>
              </p:cNvSpPr>
              <p:nvPr/>
            </p:nvSpPr>
            <p:spPr>
              <a:xfrm>
                <a:off x="3647270" y="4981234"/>
                <a:ext cx="1574021" cy="399276"/>
              </a:xfrm>
              <a:prstGeom prst="rect">
                <a:avLst/>
              </a:prstGeom>
              <a:blipFill>
                <a:blip r:embed="rId2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437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arn(inVertical)">
                                      <p:cBhvr>
                                        <p:cTn id="7" dur="500"/>
                                        <p:tgtEl>
                                          <p:spTgt spid="9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barn(inVertical)">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wipe(left)">
                                      <p:cBhvr>
                                        <p:cTn id="45" dur="500"/>
                                        <p:tgtEl>
                                          <p:spTgt spid="9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fade">
                                      <p:cBhvr>
                                        <p:cTn id="48" dur="500"/>
                                        <p:tgtEl>
                                          <p:spTgt spid="7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 calcmode="lin" valueType="num">
                                      <p:cBhvr>
                                        <p:cTn id="65" dur="1000" fill="hold"/>
                                        <p:tgtEl>
                                          <p:spTgt spid="66"/>
                                        </p:tgtEl>
                                        <p:attrNameLst>
                                          <p:attrName>ppt_w</p:attrName>
                                        </p:attrNameLst>
                                      </p:cBhvr>
                                      <p:tavLst>
                                        <p:tav tm="0">
                                          <p:val>
                                            <p:fltVal val="0"/>
                                          </p:val>
                                        </p:tav>
                                        <p:tav tm="100000">
                                          <p:val>
                                            <p:strVal val="#ppt_w"/>
                                          </p:val>
                                        </p:tav>
                                      </p:tavLst>
                                    </p:anim>
                                    <p:anim calcmode="lin" valueType="num">
                                      <p:cBhvr>
                                        <p:cTn id="66" dur="1000" fill="hold"/>
                                        <p:tgtEl>
                                          <p:spTgt spid="66"/>
                                        </p:tgtEl>
                                        <p:attrNameLst>
                                          <p:attrName>ppt_h</p:attrName>
                                        </p:attrNameLst>
                                      </p:cBhvr>
                                      <p:tavLst>
                                        <p:tav tm="0">
                                          <p:val>
                                            <p:fltVal val="0"/>
                                          </p:val>
                                        </p:tav>
                                        <p:tav tm="100000">
                                          <p:val>
                                            <p:strVal val="#ppt_h"/>
                                          </p:val>
                                        </p:tav>
                                      </p:tavLst>
                                    </p:anim>
                                    <p:anim calcmode="lin" valueType="num">
                                      <p:cBhvr>
                                        <p:cTn id="67" dur="1000" fill="hold"/>
                                        <p:tgtEl>
                                          <p:spTgt spid="66"/>
                                        </p:tgtEl>
                                        <p:attrNameLst>
                                          <p:attrName>style.rotation</p:attrName>
                                        </p:attrNameLst>
                                      </p:cBhvr>
                                      <p:tavLst>
                                        <p:tav tm="0">
                                          <p:val>
                                            <p:fltVal val="90"/>
                                          </p:val>
                                        </p:tav>
                                        <p:tav tm="100000">
                                          <p:val>
                                            <p:fltVal val="0"/>
                                          </p:val>
                                        </p:tav>
                                      </p:tavLst>
                                    </p:anim>
                                    <p:animEffect transition="in" filter="fade">
                                      <p:cBhvr>
                                        <p:cTn id="68" dur="10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02"/>
                                        </p:tgtEl>
                                        <p:attrNameLst>
                                          <p:attrName>style.visibility</p:attrName>
                                        </p:attrNameLst>
                                      </p:cBhvr>
                                      <p:to>
                                        <p:strVal val="visible"/>
                                      </p:to>
                                    </p:set>
                                    <p:animEffect transition="in" filter="wipe(left)">
                                      <p:cBhvr>
                                        <p:cTn id="73" dur="500"/>
                                        <p:tgtEl>
                                          <p:spTgt spid="10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0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0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90"/>
                                        </p:tgtEl>
                                        <p:attrNameLst>
                                          <p:attrName>style.visibility</p:attrName>
                                        </p:attrNameLst>
                                      </p:cBhvr>
                                      <p:to>
                                        <p:strVal val="visible"/>
                                      </p:to>
                                    </p:set>
                                    <p:anim calcmode="lin" valueType="num">
                                      <p:cBhvr>
                                        <p:cTn id="86" dur="500" fill="hold"/>
                                        <p:tgtEl>
                                          <p:spTgt spid="90"/>
                                        </p:tgtEl>
                                        <p:attrNameLst>
                                          <p:attrName>ppt_w</p:attrName>
                                        </p:attrNameLst>
                                      </p:cBhvr>
                                      <p:tavLst>
                                        <p:tav tm="0">
                                          <p:val>
                                            <p:fltVal val="0"/>
                                          </p:val>
                                        </p:tav>
                                        <p:tav tm="100000">
                                          <p:val>
                                            <p:strVal val="#ppt_w"/>
                                          </p:val>
                                        </p:tav>
                                      </p:tavLst>
                                    </p:anim>
                                    <p:anim calcmode="lin" valueType="num">
                                      <p:cBhvr>
                                        <p:cTn id="87" dur="500" fill="hold"/>
                                        <p:tgtEl>
                                          <p:spTgt spid="90"/>
                                        </p:tgtEl>
                                        <p:attrNameLst>
                                          <p:attrName>ppt_h</p:attrName>
                                        </p:attrNameLst>
                                      </p:cBhvr>
                                      <p:tavLst>
                                        <p:tav tm="0">
                                          <p:val>
                                            <p:fltVal val="0"/>
                                          </p:val>
                                        </p:tav>
                                        <p:tav tm="100000">
                                          <p:val>
                                            <p:strVal val="#ppt_h"/>
                                          </p:val>
                                        </p:tav>
                                      </p:tavLst>
                                    </p:anim>
                                    <p:animEffect transition="in" filter="fade">
                                      <p:cBhvr>
                                        <p:cTn id="8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5" grpId="0"/>
      <p:bldP spid="36" grpId="0"/>
      <p:bldP spid="38" grpId="0"/>
      <p:bldP spid="42" grpId="0"/>
      <p:bldP spid="47" grpId="0"/>
      <p:bldP spid="48" grpId="0"/>
      <p:bldP spid="60" grpId="0"/>
      <p:bldP spid="66" grpId="0"/>
      <p:bldP spid="90" grpId="0" animBg="1"/>
      <p:bldP spid="95" grpId="0" animBg="1"/>
      <p:bldP spid="96" grpId="0" animBg="1"/>
      <p:bldP spid="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520065" y="104775"/>
            <a:ext cx="11151870" cy="716329"/>
          </a:xfrm>
        </p:spPr>
        <p:txBody>
          <a:bodyPr>
            <a:normAutofit/>
          </a:bodyPr>
          <a:lstStyle/>
          <a:p>
            <a:r>
              <a:rPr lang="en-US" altLang="zh-TW" sz="3300" dirty="0"/>
              <a:t>5-1. TSMOM regressed on XSMOM</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344380" y="854579"/>
            <a:ext cx="11021216" cy="376259"/>
          </a:xfrm>
        </p:spPr>
        <p:txBody>
          <a:bodyPr>
            <a:noAutofit/>
          </a:bodyPr>
          <a:lstStyle/>
          <a:p>
            <a:pPr marL="0" indent="0">
              <a:buNone/>
            </a:pPr>
            <a:r>
              <a:rPr lang="en-US" altLang="zh-TW" sz="1800" b="1" dirty="0"/>
              <a:t>Table. 5. Panel A reports results from regressions of the 12-month TSMOM on 12-month XSMOM.</a:t>
            </a:r>
            <a:endParaRPr lang="zh-TW" altLang="en-US" sz="1800" b="1" dirty="0"/>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24</a:t>
            </a:fld>
            <a:endParaRPr lang="zh-TW" altLang="en-US"/>
          </a:p>
        </p:txBody>
      </p:sp>
      <p:pic>
        <p:nvPicPr>
          <p:cNvPr id="5" name="圖片 4">
            <a:extLst>
              <a:ext uri="{FF2B5EF4-FFF2-40B4-BE49-F238E27FC236}">
                <a16:creationId xmlns:a16="http://schemas.microsoft.com/office/drawing/2014/main" id="{9A760FC8-F327-4B42-92D7-CCBAE23A3B17}"/>
              </a:ext>
            </a:extLst>
          </p:cNvPr>
          <p:cNvPicPr>
            <a:picLocks noChangeAspect="1"/>
          </p:cNvPicPr>
          <p:nvPr/>
        </p:nvPicPr>
        <p:blipFill>
          <a:blip r:embed="rId3"/>
          <a:stretch>
            <a:fillRect/>
          </a:stretch>
        </p:blipFill>
        <p:spPr>
          <a:xfrm>
            <a:off x="0" y="1181531"/>
            <a:ext cx="12192000" cy="4409872"/>
          </a:xfrm>
          <a:prstGeom prst="rect">
            <a:avLst/>
          </a:prstGeom>
        </p:spPr>
      </p:pic>
      <p:cxnSp>
        <p:nvCxnSpPr>
          <p:cNvPr id="7" name="直線接點 6">
            <a:extLst>
              <a:ext uri="{FF2B5EF4-FFF2-40B4-BE49-F238E27FC236}">
                <a16:creationId xmlns:a16="http://schemas.microsoft.com/office/drawing/2014/main" id="{25252A3F-A179-40B3-82A2-FF98C4037F2B}"/>
              </a:ext>
            </a:extLst>
          </p:cNvPr>
          <p:cNvCxnSpPr>
            <a:cxnSpLocks/>
          </p:cNvCxnSpPr>
          <p:nvPr/>
        </p:nvCxnSpPr>
        <p:spPr>
          <a:xfrm>
            <a:off x="1620456" y="3596005"/>
            <a:ext cx="10571544"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BAD1C26E-E65D-44EC-BEE8-8F5ED5F9E295}"/>
              </a:ext>
            </a:extLst>
          </p:cNvPr>
          <p:cNvCxnSpPr>
            <a:cxnSpLocks/>
          </p:cNvCxnSpPr>
          <p:nvPr/>
        </p:nvCxnSpPr>
        <p:spPr>
          <a:xfrm>
            <a:off x="1620456" y="2938177"/>
            <a:ext cx="10571544"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95F14495-CAF0-4CAF-AFF0-A095608A7084}"/>
              </a:ext>
            </a:extLst>
          </p:cNvPr>
          <p:cNvCxnSpPr>
            <a:cxnSpLocks/>
          </p:cNvCxnSpPr>
          <p:nvPr/>
        </p:nvCxnSpPr>
        <p:spPr>
          <a:xfrm>
            <a:off x="1620456" y="4917448"/>
            <a:ext cx="10571544"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530C591A-F71F-401C-83EC-8778467A8126}"/>
              </a:ext>
            </a:extLst>
          </p:cNvPr>
          <p:cNvCxnSpPr>
            <a:cxnSpLocks/>
          </p:cNvCxnSpPr>
          <p:nvPr/>
        </p:nvCxnSpPr>
        <p:spPr>
          <a:xfrm>
            <a:off x="1620456" y="4259620"/>
            <a:ext cx="10571544"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A61789F-883C-4A1F-97AA-72DB04C27136}"/>
              </a:ext>
            </a:extLst>
          </p:cNvPr>
          <p:cNvCxnSpPr>
            <a:cxnSpLocks/>
          </p:cNvCxnSpPr>
          <p:nvPr/>
        </p:nvCxnSpPr>
        <p:spPr>
          <a:xfrm>
            <a:off x="9205338" y="3226522"/>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9D423B01-8FB4-4A6B-BC83-A135673AFACE}"/>
              </a:ext>
            </a:extLst>
          </p:cNvPr>
          <p:cNvCxnSpPr>
            <a:cxnSpLocks/>
          </p:cNvCxnSpPr>
          <p:nvPr/>
        </p:nvCxnSpPr>
        <p:spPr>
          <a:xfrm>
            <a:off x="6768459" y="3226522"/>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B0997F1B-75AC-4128-87D9-06F24EBEDE0C}"/>
              </a:ext>
            </a:extLst>
          </p:cNvPr>
          <p:cNvCxnSpPr>
            <a:cxnSpLocks/>
          </p:cNvCxnSpPr>
          <p:nvPr/>
        </p:nvCxnSpPr>
        <p:spPr>
          <a:xfrm>
            <a:off x="5575588" y="3256785"/>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67C3DC3-01B6-4979-A864-D6C693596130}"/>
              </a:ext>
            </a:extLst>
          </p:cNvPr>
          <p:cNvCxnSpPr>
            <a:cxnSpLocks/>
          </p:cNvCxnSpPr>
          <p:nvPr/>
        </p:nvCxnSpPr>
        <p:spPr>
          <a:xfrm>
            <a:off x="7846155" y="4520231"/>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E368CC7D-03DA-4C67-A7E5-30AC21EFABA3}"/>
              </a:ext>
            </a:extLst>
          </p:cNvPr>
          <p:cNvCxnSpPr>
            <a:cxnSpLocks/>
          </p:cNvCxnSpPr>
          <p:nvPr/>
        </p:nvCxnSpPr>
        <p:spPr>
          <a:xfrm>
            <a:off x="7801591" y="3899205"/>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52549C1-20F8-4E24-9F80-8A62273C375C}"/>
              </a:ext>
            </a:extLst>
          </p:cNvPr>
          <p:cNvCxnSpPr>
            <a:cxnSpLocks/>
          </p:cNvCxnSpPr>
          <p:nvPr/>
        </p:nvCxnSpPr>
        <p:spPr>
          <a:xfrm>
            <a:off x="9205338" y="5174533"/>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71662888-991C-4377-92C1-484D0339E9B5}"/>
              </a:ext>
            </a:extLst>
          </p:cNvPr>
          <p:cNvCxnSpPr>
            <a:cxnSpLocks/>
          </p:cNvCxnSpPr>
          <p:nvPr/>
        </p:nvCxnSpPr>
        <p:spPr>
          <a:xfrm>
            <a:off x="6768459" y="5223184"/>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873D2FED-AA47-457D-8DB0-C8D5512C5359}"/>
              </a:ext>
            </a:extLst>
          </p:cNvPr>
          <p:cNvCxnSpPr>
            <a:cxnSpLocks/>
          </p:cNvCxnSpPr>
          <p:nvPr/>
        </p:nvCxnSpPr>
        <p:spPr>
          <a:xfrm>
            <a:off x="5526110" y="5218630"/>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E550D26-9530-42C6-B00D-1B923CF6248A}"/>
              </a:ext>
            </a:extLst>
          </p:cNvPr>
          <p:cNvCxnSpPr>
            <a:cxnSpLocks/>
          </p:cNvCxnSpPr>
          <p:nvPr/>
        </p:nvCxnSpPr>
        <p:spPr>
          <a:xfrm>
            <a:off x="4304297" y="5163558"/>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79D7DD3F-345F-427D-AC9C-E0B32BB6BF65}"/>
              </a:ext>
            </a:extLst>
          </p:cNvPr>
          <p:cNvCxnSpPr>
            <a:cxnSpLocks/>
          </p:cNvCxnSpPr>
          <p:nvPr/>
        </p:nvCxnSpPr>
        <p:spPr>
          <a:xfrm>
            <a:off x="4390410" y="3894712"/>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796148DE-4262-4719-9322-F3EF36FC67FF}"/>
              </a:ext>
            </a:extLst>
          </p:cNvPr>
          <p:cNvCxnSpPr>
            <a:cxnSpLocks/>
          </p:cNvCxnSpPr>
          <p:nvPr/>
        </p:nvCxnSpPr>
        <p:spPr>
          <a:xfrm>
            <a:off x="4385655" y="4558326"/>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A94E7D8-669F-4AD5-91E3-6EC172737525}"/>
              </a:ext>
            </a:extLst>
          </p:cNvPr>
          <p:cNvCxnSpPr>
            <a:cxnSpLocks/>
          </p:cNvCxnSpPr>
          <p:nvPr/>
        </p:nvCxnSpPr>
        <p:spPr>
          <a:xfrm>
            <a:off x="9205338" y="4520231"/>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2B021FC4-2CB3-4A61-9FE4-6D9534D26847}"/>
              </a:ext>
            </a:extLst>
          </p:cNvPr>
          <p:cNvCxnSpPr>
            <a:cxnSpLocks/>
          </p:cNvCxnSpPr>
          <p:nvPr/>
        </p:nvCxnSpPr>
        <p:spPr>
          <a:xfrm>
            <a:off x="6711963" y="3884349"/>
            <a:ext cx="558800" cy="39721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28" name="橢圓 27">
            <a:extLst>
              <a:ext uri="{FF2B5EF4-FFF2-40B4-BE49-F238E27FC236}">
                <a16:creationId xmlns:a16="http://schemas.microsoft.com/office/drawing/2014/main" id="{513F0C38-2C78-4BC1-96C4-6F3E23FD3DE8}"/>
              </a:ext>
            </a:extLst>
          </p:cNvPr>
          <p:cNvSpPr/>
          <p:nvPr/>
        </p:nvSpPr>
        <p:spPr>
          <a:xfrm>
            <a:off x="3132096" y="2247679"/>
            <a:ext cx="576304" cy="444389"/>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橢圓 28">
            <a:extLst>
              <a:ext uri="{FF2B5EF4-FFF2-40B4-BE49-F238E27FC236}">
                <a16:creationId xmlns:a16="http://schemas.microsoft.com/office/drawing/2014/main" id="{22401D9B-7E8F-4062-9C6A-2A4D04C7A17A}"/>
              </a:ext>
            </a:extLst>
          </p:cNvPr>
          <p:cNvSpPr/>
          <p:nvPr/>
        </p:nvSpPr>
        <p:spPr>
          <a:xfrm>
            <a:off x="5617518" y="3590244"/>
            <a:ext cx="494946" cy="70617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橢圓 29">
            <a:extLst>
              <a:ext uri="{FF2B5EF4-FFF2-40B4-BE49-F238E27FC236}">
                <a16:creationId xmlns:a16="http://schemas.microsoft.com/office/drawing/2014/main" id="{515656FC-2D5D-4603-A817-D97F14EDACE5}"/>
              </a:ext>
            </a:extLst>
          </p:cNvPr>
          <p:cNvSpPr/>
          <p:nvPr/>
        </p:nvSpPr>
        <p:spPr>
          <a:xfrm>
            <a:off x="4408791" y="2960145"/>
            <a:ext cx="494946" cy="726551"/>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矩形 30">
            <a:extLst>
              <a:ext uri="{FF2B5EF4-FFF2-40B4-BE49-F238E27FC236}">
                <a16:creationId xmlns:a16="http://schemas.microsoft.com/office/drawing/2014/main" id="{2C34C184-430D-4F15-B377-8076E23502D6}"/>
              </a:ext>
            </a:extLst>
          </p:cNvPr>
          <p:cNvSpPr/>
          <p:nvPr/>
        </p:nvSpPr>
        <p:spPr>
          <a:xfrm>
            <a:off x="10571995" y="1874164"/>
            <a:ext cx="640777" cy="3686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F135F804-D697-45DA-B1E9-EFEE3260AE5F}"/>
              </a:ext>
            </a:extLst>
          </p:cNvPr>
          <p:cNvSpPr/>
          <p:nvPr/>
        </p:nvSpPr>
        <p:spPr>
          <a:xfrm>
            <a:off x="6755526" y="4241511"/>
            <a:ext cx="494946" cy="70617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橢圓 32">
            <a:extLst>
              <a:ext uri="{FF2B5EF4-FFF2-40B4-BE49-F238E27FC236}">
                <a16:creationId xmlns:a16="http://schemas.microsoft.com/office/drawing/2014/main" id="{43F475C4-A68D-4F60-A30C-8A82B8066251}"/>
              </a:ext>
            </a:extLst>
          </p:cNvPr>
          <p:cNvSpPr/>
          <p:nvPr/>
        </p:nvSpPr>
        <p:spPr>
          <a:xfrm>
            <a:off x="7865445" y="4902040"/>
            <a:ext cx="494946" cy="70617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矩形 33">
            <a:extLst>
              <a:ext uri="{FF2B5EF4-FFF2-40B4-BE49-F238E27FC236}">
                <a16:creationId xmlns:a16="http://schemas.microsoft.com/office/drawing/2014/main" id="{C28E99FC-4325-4E88-993B-5B60C4F15DDF}"/>
              </a:ext>
            </a:extLst>
          </p:cNvPr>
          <p:cNvSpPr/>
          <p:nvPr/>
        </p:nvSpPr>
        <p:spPr>
          <a:xfrm>
            <a:off x="4334777" y="2541326"/>
            <a:ext cx="5337543" cy="3762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a:extLst>
              <a:ext uri="{FF2B5EF4-FFF2-40B4-BE49-F238E27FC236}">
                <a16:creationId xmlns:a16="http://schemas.microsoft.com/office/drawing/2014/main" id="{8C5F77B8-CC8D-43A8-8D99-A2A022D3495F}"/>
              </a:ext>
            </a:extLst>
          </p:cNvPr>
          <p:cNvSpPr/>
          <p:nvPr/>
        </p:nvSpPr>
        <p:spPr>
          <a:xfrm>
            <a:off x="9228474" y="3884349"/>
            <a:ext cx="576304" cy="444389"/>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a:extLst>
              <a:ext uri="{FF2B5EF4-FFF2-40B4-BE49-F238E27FC236}">
                <a16:creationId xmlns:a16="http://schemas.microsoft.com/office/drawing/2014/main" id="{70A6AD04-6B24-490D-A83C-88A557410FB9}"/>
              </a:ext>
            </a:extLst>
          </p:cNvPr>
          <p:cNvSpPr/>
          <p:nvPr/>
        </p:nvSpPr>
        <p:spPr>
          <a:xfrm>
            <a:off x="718505" y="5767171"/>
            <a:ext cx="11556882" cy="1107996"/>
          </a:xfrm>
          <a:prstGeom prst="rect">
            <a:avLst/>
          </a:prstGeom>
        </p:spPr>
        <p:txBody>
          <a:bodyPr wrap="none">
            <a:spAutoFit/>
          </a:bodyPr>
          <a:lstStyle/>
          <a:p>
            <a:pPr marL="285750" indent="-285750">
              <a:buFont typeface="Wingdings" panose="05000000000000000000" pitchFamily="2" charset="2"/>
              <a:buChar char="Ø"/>
            </a:pPr>
            <a:r>
              <a:rPr lang="en-US" altLang="zh-TW" sz="2200" dirty="0">
                <a:latin typeface="Calibri" panose="020F0502020204030204" pitchFamily="34" charset="0"/>
                <a:cs typeface="Times New Roman" panose="02020603050405020304" pitchFamily="18" charset="0"/>
              </a:rPr>
              <a:t>So, TSMOM and XSMOM are significantly correlated, but are not the same.</a:t>
            </a:r>
          </a:p>
          <a:p>
            <a:pPr marL="285750" indent="-285750">
              <a:buFont typeface="Wingdings" panose="05000000000000000000" pitchFamily="2" charset="2"/>
              <a:buChar char="Ø"/>
            </a:pPr>
            <a:r>
              <a:rPr lang="en-US" altLang="zh-TW" sz="2200" dirty="0"/>
              <a:t>TSMOM still exhibits a </a:t>
            </a:r>
            <a:r>
              <a:rPr lang="en-US" altLang="zh-TW" sz="2200" dirty="0">
                <a:solidFill>
                  <a:srgbClr val="C00000"/>
                </a:solidFill>
              </a:rPr>
              <a:t>significant alpha</a:t>
            </a:r>
            <a:r>
              <a:rPr lang="en-US" altLang="zh-TW" sz="2200" dirty="0"/>
              <a:t>, and is therefore not fully captured by XSMOM strategies </a:t>
            </a:r>
          </a:p>
          <a:p>
            <a:r>
              <a:rPr lang="en-US" altLang="zh-TW" sz="2200" dirty="0"/>
              <a:t>     in these asset classes.</a:t>
            </a:r>
            <a:endParaRPr lang="zh-TW" altLang="en-US" sz="2200" dirty="0"/>
          </a:p>
        </p:txBody>
      </p:sp>
    </p:spTree>
    <p:extLst>
      <p:ext uri="{BB962C8B-B14F-4D97-AF65-F5344CB8AC3E}">
        <p14:creationId xmlns:p14="http://schemas.microsoft.com/office/powerpoint/2010/main" val="89809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群組 55">
            <a:extLst>
              <a:ext uri="{FF2B5EF4-FFF2-40B4-BE49-F238E27FC236}">
                <a16:creationId xmlns:a16="http://schemas.microsoft.com/office/drawing/2014/main" id="{1305D37B-8910-4829-B8ED-60BDB8A01B2D}"/>
              </a:ext>
            </a:extLst>
          </p:cNvPr>
          <p:cNvGrpSpPr/>
          <p:nvPr/>
        </p:nvGrpSpPr>
        <p:grpSpPr>
          <a:xfrm>
            <a:off x="7101450" y="1906857"/>
            <a:ext cx="4165572" cy="595229"/>
            <a:chOff x="7101450" y="1906857"/>
            <a:chExt cx="4165572" cy="595229"/>
          </a:xfrm>
        </p:grpSpPr>
        <p:pic>
          <p:nvPicPr>
            <p:cNvPr id="24" name="圖片 23">
              <a:extLst>
                <a:ext uri="{FF2B5EF4-FFF2-40B4-BE49-F238E27FC236}">
                  <a16:creationId xmlns:a16="http://schemas.microsoft.com/office/drawing/2014/main" id="{21E7CC73-F542-493B-BC19-8F0F9533EED0}"/>
                </a:ext>
              </a:extLst>
            </p:cNvPr>
            <p:cNvPicPr>
              <a:picLocks noChangeAspect="1"/>
            </p:cNvPicPr>
            <p:nvPr/>
          </p:nvPicPr>
          <p:blipFill rotWithShape="1">
            <a:blip r:embed="rId3"/>
            <a:srcRect t="54716" r="22749"/>
            <a:stretch/>
          </p:blipFill>
          <p:spPr>
            <a:xfrm>
              <a:off x="7101450" y="1906857"/>
              <a:ext cx="3693804" cy="595229"/>
            </a:xfrm>
            <a:prstGeom prst="rect">
              <a:avLst/>
            </a:prstGeom>
          </p:spPr>
        </p:pic>
        <p:pic>
          <p:nvPicPr>
            <p:cNvPr id="55" name="圖片 54">
              <a:extLst>
                <a:ext uri="{FF2B5EF4-FFF2-40B4-BE49-F238E27FC236}">
                  <a16:creationId xmlns:a16="http://schemas.microsoft.com/office/drawing/2014/main" id="{4479BD4F-B9C1-476C-A3F2-6CA4EFECE1CE}"/>
                </a:ext>
              </a:extLst>
            </p:cNvPr>
            <p:cNvPicPr>
              <a:picLocks noChangeAspect="1"/>
            </p:cNvPicPr>
            <p:nvPr/>
          </p:nvPicPr>
          <p:blipFill rotWithShape="1">
            <a:blip r:embed="rId3"/>
            <a:srcRect l="91746" t="57079"/>
            <a:stretch/>
          </p:blipFill>
          <p:spPr>
            <a:xfrm>
              <a:off x="10872364" y="1918898"/>
              <a:ext cx="394658" cy="564173"/>
            </a:xfrm>
            <a:prstGeom prst="rect">
              <a:avLst/>
            </a:prstGeom>
          </p:spPr>
        </p:pic>
      </p:grpSp>
      <p:grpSp>
        <p:nvGrpSpPr>
          <p:cNvPr id="58" name="群組 57">
            <a:extLst>
              <a:ext uri="{FF2B5EF4-FFF2-40B4-BE49-F238E27FC236}">
                <a16:creationId xmlns:a16="http://schemas.microsoft.com/office/drawing/2014/main" id="{358A85E0-5D2E-400F-A58D-CE49C915920B}"/>
              </a:ext>
            </a:extLst>
          </p:cNvPr>
          <p:cNvGrpSpPr/>
          <p:nvPr/>
        </p:nvGrpSpPr>
        <p:grpSpPr>
          <a:xfrm>
            <a:off x="909636" y="2951302"/>
            <a:ext cx="4180915" cy="499709"/>
            <a:chOff x="909636" y="2951302"/>
            <a:chExt cx="4180915" cy="499709"/>
          </a:xfrm>
        </p:grpSpPr>
        <p:pic>
          <p:nvPicPr>
            <p:cNvPr id="10" name="圖片 9">
              <a:extLst>
                <a:ext uri="{FF2B5EF4-FFF2-40B4-BE49-F238E27FC236}">
                  <a16:creationId xmlns:a16="http://schemas.microsoft.com/office/drawing/2014/main" id="{E98F3059-7DEB-40C3-B9B4-ABF4AD86DA84}"/>
                </a:ext>
              </a:extLst>
            </p:cNvPr>
            <p:cNvPicPr>
              <a:picLocks noChangeAspect="1"/>
            </p:cNvPicPr>
            <p:nvPr/>
          </p:nvPicPr>
          <p:blipFill rotWithShape="1">
            <a:blip r:embed="rId4"/>
            <a:srcRect l="16651" t="54215" r="19183" b="27497"/>
            <a:stretch/>
          </p:blipFill>
          <p:spPr>
            <a:xfrm>
              <a:off x="1674007" y="2956332"/>
              <a:ext cx="3074266" cy="486009"/>
            </a:xfrm>
            <a:prstGeom prst="rect">
              <a:avLst/>
            </a:prstGeom>
          </p:spPr>
        </p:pic>
        <p:pic>
          <p:nvPicPr>
            <p:cNvPr id="22" name="圖片 21">
              <a:extLst>
                <a:ext uri="{FF2B5EF4-FFF2-40B4-BE49-F238E27FC236}">
                  <a16:creationId xmlns:a16="http://schemas.microsoft.com/office/drawing/2014/main" id="{FD652A6A-87B5-411A-B35C-176D0C669EC3}"/>
                </a:ext>
              </a:extLst>
            </p:cNvPr>
            <p:cNvPicPr>
              <a:picLocks noChangeAspect="1"/>
            </p:cNvPicPr>
            <p:nvPr/>
          </p:nvPicPr>
          <p:blipFill rotWithShape="1">
            <a:blip r:embed="rId4"/>
            <a:srcRect l="94064" t="54215" b="27497"/>
            <a:stretch/>
          </p:blipFill>
          <p:spPr>
            <a:xfrm>
              <a:off x="4806145" y="2965002"/>
              <a:ext cx="284406" cy="486009"/>
            </a:xfrm>
            <a:prstGeom prst="rect">
              <a:avLst/>
            </a:prstGeom>
          </p:spPr>
        </p:pic>
        <p:pic>
          <p:nvPicPr>
            <p:cNvPr id="57" name="圖片 56">
              <a:extLst>
                <a:ext uri="{FF2B5EF4-FFF2-40B4-BE49-F238E27FC236}">
                  <a16:creationId xmlns:a16="http://schemas.microsoft.com/office/drawing/2014/main" id="{E17FB2B5-3DE6-4826-ADE2-A43915135013}"/>
                </a:ext>
              </a:extLst>
            </p:cNvPr>
            <p:cNvPicPr>
              <a:picLocks noChangeAspect="1"/>
            </p:cNvPicPr>
            <p:nvPr/>
          </p:nvPicPr>
          <p:blipFill rotWithShape="1">
            <a:blip r:embed="rId4"/>
            <a:srcRect t="36444" r="84069" b="47614"/>
            <a:stretch/>
          </p:blipFill>
          <p:spPr>
            <a:xfrm>
              <a:off x="909636" y="2951302"/>
              <a:ext cx="763273" cy="423652"/>
            </a:xfrm>
            <a:prstGeom prst="rect">
              <a:avLst/>
            </a:prstGeom>
          </p:spPr>
        </p:pic>
      </p:grpSp>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520065" y="104775"/>
            <a:ext cx="10412095" cy="716329"/>
          </a:xfrm>
        </p:spPr>
        <p:txBody>
          <a:bodyPr>
            <a:normAutofit/>
          </a:bodyPr>
          <a:lstStyle/>
          <a:p>
            <a:r>
              <a:rPr lang="en-US" altLang="zh-TW" sz="3300" dirty="0"/>
              <a:t>5-2. A simple, formal Decomposition</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542918" y="5955591"/>
            <a:ext cx="11363036" cy="337646"/>
          </a:xfrm>
        </p:spPr>
        <p:txBody>
          <a:bodyPr>
            <a:noAutofit/>
          </a:bodyPr>
          <a:lstStyle/>
          <a:p>
            <a:pPr>
              <a:buFont typeface="Wingdings" panose="05000000000000000000" pitchFamily="2" charset="2"/>
              <a:buChar char="Ø"/>
            </a:pPr>
            <a:r>
              <a:rPr lang="en-US" altLang="zh-TW" sz="1700" dirty="0">
                <a:solidFill>
                  <a:srgbClr val="C00000"/>
                </a:solidFill>
              </a:rPr>
              <a:t>Both decompositions of XSMOM and TSMOM show that the main component is the auto-covariance.</a:t>
            </a:r>
            <a:endParaRPr lang="zh-TW" altLang="en-US" sz="1700" dirty="0">
              <a:solidFill>
                <a:srgbClr val="00B0F0"/>
              </a:solidFill>
            </a:endParaRP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25</a:t>
            </a:fld>
            <a:endParaRPr lang="zh-TW" altLang="en-US"/>
          </a:p>
        </p:txBody>
      </p:sp>
      <p:grpSp>
        <p:nvGrpSpPr>
          <p:cNvPr id="75" name="群組 74">
            <a:extLst>
              <a:ext uri="{FF2B5EF4-FFF2-40B4-BE49-F238E27FC236}">
                <a16:creationId xmlns:a16="http://schemas.microsoft.com/office/drawing/2014/main" id="{BC1D5D4F-6661-4C27-A37C-542522A43551}"/>
              </a:ext>
            </a:extLst>
          </p:cNvPr>
          <p:cNvGrpSpPr/>
          <p:nvPr/>
        </p:nvGrpSpPr>
        <p:grpSpPr>
          <a:xfrm>
            <a:off x="909636" y="1206873"/>
            <a:ext cx="3326233" cy="1066907"/>
            <a:chOff x="909636" y="1206873"/>
            <a:chExt cx="3326233" cy="1066907"/>
          </a:xfrm>
        </p:grpSpPr>
        <p:pic>
          <p:nvPicPr>
            <p:cNvPr id="13" name="圖片 12">
              <a:extLst>
                <a:ext uri="{FF2B5EF4-FFF2-40B4-BE49-F238E27FC236}">
                  <a16:creationId xmlns:a16="http://schemas.microsoft.com/office/drawing/2014/main" id="{98B56AF2-1F0C-4E65-AB0D-E9AE096B3BE9}"/>
                </a:ext>
              </a:extLst>
            </p:cNvPr>
            <p:cNvPicPr>
              <a:picLocks noChangeAspect="1"/>
            </p:cNvPicPr>
            <p:nvPr/>
          </p:nvPicPr>
          <p:blipFill rotWithShape="1">
            <a:blip r:embed="rId4"/>
            <a:srcRect l="40422" t="10242" r="8684" b="80965"/>
            <a:stretch/>
          </p:blipFill>
          <p:spPr>
            <a:xfrm>
              <a:off x="998481" y="1963529"/>
              <a:ext cx="3237388" cy="310251"/>
            </a:xfrm>
            <a:prstGeom prst="rect">
              <a:avLst/>
            </a:prstGeom>
            <a:ln>
              <a:solidFill>
                <a:srgbClr val="EB4BDC"/>
              </a:solidFill>
            </a:ln>
          </p:spPr>
        </p:pic>
        <p:pic>
          <p:nvPicPr>
            <p:cNvPr id="14" name="圖片 13">
              <a:extLst>
                <a:ext uri="{FF2B5EF4-FFF2-40B4-BE49-F238E27FC236}">
                  <a16:creationId xmlns:a16="http://schemas.microsoft.com/office/drawing/2014/main" id="{0D59BEB5-26DE-4F25-9DDB-008612C1774B}"/>
                </a:ext>
              </a:extLst>
            </p:cNvPr>
            <p:cNvPicPr>
              <a:picLocks noChangeAspect="1"/>
            </p:cNvPicPr>
            <p:nvPr/>
          </p:nvPicPr>
          <p:blipFill rotWithShape="1">
            <a:blip r:embed="rId4"/>
            <a:srcRect t="1023" r="52167" b="89952"/>
            <a:stretch/>
          </p:blipFill>
          <p:spPr>
            <a:xfrm>
              <a:off x="909636" y="1206873"/>
              <a:ext cx="2291715" cy="239836"/>
            </a:xfrm>
            <a:prstGeom prst="rect">
              <a:avLst/>
            </a:prstGeom>
          </p:spPr>
        </p:pic>
        <p:pic>
          <p:nvPicPr>
            <p:cNvPr id="15" name="圖片 14">
              <a:extLst>
                <a:ext uri="{FF2B5EF4-FFF2-40B4-BE49-F238E27FC236}">
                  <a16:creationId xmlns:a16="http://schemas.microsoft.com/office/drawing/2014/main" id="{40294622-3A95-4E66-A6E8-6DEB5C89951E}"/>
                </a:ext>
              </a:extLst>
            </p:cNvPr>
            <p:cNvPicPr>
              <a:picLocks noChangeAspect="1"/>
            </p:cNvPicPr>
            <p:nvPr/>
          </p:nvPicPr>
          <p:blipFill rotWithShape="1">
            <a:blip r:embed="rId4"/>
            <a:srcRect l="71886" t="1023" b="90184"/>
            <a:stretch/>
          </p:blipFill>
          <p:spPr>
            <a:xfrm>
              <a:off x="998481" y="1519557"/>
              <a:ext cx="1346964" cy="233681"/>
            </a:xfrm>
            <a:prstGeom prst="rect">
              <a:avLst/>
            </a:prstGeom>
          </p:spPr>
        </p:pic>
        <p:pic>
          <p:nvPicPr>
            <p:cNvPr id="16" name="圖片 15">
              <a:extLst>
                <a:ext uri="{FF2B5EF4-FFF2-40B4-BE49-F238E27FC236}">
                  <a16:creationId xmlns:a16="http://schemas.microsoft.com/office/drawing/2014/main" id="{5DBBB34E-3A51-4AEF-9430-7DF811F93E38}"/>
                </a:ext>
              </a:extLst>
            </p:cNvPr>
            <p:cNvPicPr>
              <a:picLocks noChangeAspect="1"/>
            </p:cNvPicPr>
            <p:nvPr/>
          </p:nvPicPr>
          <p:blipFill rotWithShape="1">
            <a:blip r:embed="rId4"/>
            <a:srcRect l="1932" t="10242" r="70394" b="80965"/>
            <a:stretch/>
          </p:blipFill>
          <p:spPr>
            <a:xfrm>
              <a:off x="2508713" y="1547309"/>
              <a:ext cx="1325880" cy="233681"/>
            </a:xfrm>
            <a:prstGeom prst="rect">
              <a:avLst/>
            </a:prstGeom>
          </p:spPr>
        </p:pic>
      </p:grpSp>
      <p:grpSp>
        <p:nvGrpSpPr>
          <p:cNvPr id="20" name="群組 19">
            <a:extLst>
              <a:ext uri="{FF2B5EF4-FFF2-40B4-BE49-F238E27FC236}">
                <a16:creationId xmlns:a16="http://schemas.microsoft.com/office/drawing/2014/main" id="{A6DA2A1E-2151-4D22-B619-89455BCCDE37}"/>
              </a:ext>
            </a:extLst>
          </p:cNvPr>
          <p:cNvGrpSpPr/>
          <p:nvPr/>
        </p:nvGrpSpPr>
        <p:grpSpPr>
          <a:xfrm>
            <a:off x="0" y="3718360"/>
            <a:ext cx="12049760" cy="2250071"/>
            <a:chOff x="647328" y="3856372"/>
            <a:chExt cx="11087472" cy="2115074"/>
          </a:xfrm>
        </p:grpSpPr>
        <p:pic>
          <p:nvPicPr>
            <p:cNvPr id="6" name="圖片 5">
              <a:extLst>
                <a:ext uri="{FF2B5EF4-FFF2-40B4-BE49-F238E27FC236}">
                  <a16:creationId xmlns:a16="http://schemas.microsoft.com/office/drawing/2014/main" id="{5DD2A3B9-3D37-458C-8D11-5073D3A896AC}"/>
                </a:ext>
              </a:extLst>
            </p:cNvPr>
            <p:cNvPicPr>
              <a:picLocks noChangeAspect="1"/>
            </p:cNvPicPr>
            <p:nvPr/>
          </p:nvPicPr>
          <p:blipFill rotWithShape="1">
            <a:blip r:embed="rId5"/>
            <a:srcRect l="16050" t="3320" b="71956"/>
            <a:stretch/>
          </p:blipFill>
          <p:spPr>
            <a:xfrm>
              <a:off x="810540" y="4066053"/>
              <a:ext cx="10924260" cy="1861661"/>
            </a:xfrm>
            <a:prstGeom prst="rect">
              <a:avLst/>
            </a:prstGeom>
          </p:spPr>
        </p:pic>
        <p:pic>
          <p:nvPicPr>
            <p:cNvPr id="17" name="圖片 16">
              <a:extLst>
                <a:ext uri="{FF2B5EF4-FFF2-40B4-BE49-F238E27FC236}">
                  <a16:creationId xmlns:a16="http://schemas.microsoft.com/office/drawing/2014/main" id="{EC30F986-C2D3-4785-A85F-CE71474E15AD}"/>
                </a:ext>
              </a:extLst>
            </p:cNvPr>
            <p:cNvPicPr>
              <a:picLocks noChangeAspect="1"/>
            </p:cNvPicPr>
            <p:nvPr/>
          </p:nvPicPr>
          <p:blipFill rotWithShape="1">
            <a:blip r:embed="rId5"/>
            <a:srcRect t="241" r="14796" b="96156"/>
            <a:stretch/>
          </p:blipFill>
          <p:spPr>
            <a:xfrm>
              <a:off x="647328" y="3856372"/>
              <a:ext cx="11087472" cy="271331"/>
            </a:xfrm>
            <a:prstGeom prst="rect">
              <a:avLst/>
            </a:prstGeom>
          </p:spPr>
        </p:pic>
        <p:pic>
          <p:nvPicPr>
            <p:cNvPr id="19" name="圖片 18">
              <a:extLst>
                <a:ext uri="{FF2B5EF4-FFF2-40B4-BE49-F238E27FC236}">
                  <a16:creationId xmlns:a16="http://schemas.microsoft.com/office/drawing/2014/main" id="{80221F4D-C402-439E-A3E6-27211DB11BEB}"/>
                </a:ext>
              </a:extLst>
            </p:cNvPr>
            <p:cNvPicPr>
              <a:picLocks noChangeAspect="1"/>
            </p:cNvPicPr>
            <p:nvPr/>
          </p:nvPicPr>
          <p:blipFill rotWithShape="1">
            <a:blip r:embed="rId5"/>
            <a:srcRect l="16050" t="32160" b="66678"/>
            <a:stretch/>
          </p:blipFill>
          <p:spPr>
            <a:xfrm>
              <a:off x="810540" y="5883982"/>
              <a:ext cx="10924260" cy="87464"/>
            </a:xfrm>
            <a:prstGeom prst="rect">
              <a:avLst/>
            </a:prstGeom>
          </p:spPr>
        </p:pic>
      </p:grpSp>
      <p:grpSp>
        <p:nvGrpSpPr>
          <p:cNvPr id="26" name="群組 25">
            <a:extLst>
              <a:ext uri="{FF2B5EF4-FFF2-40B4-BE49-F238E27FC236}">
                <a16:creationId xmlns:a16="http://schemas.microsoft.com/office/drawing/2014/main" id="{25CD5479-5B6A-4CC3-BDB6-8B4701BC9F26}"/>
              </a:ext>
            </a:extLst>
          </p:cNvPr>
          <p:cNvGrpSpPr/>
          <p:nvPr/>
        </p:nvGrpSpPr>
        <p:grpSpPr>
          <a:xfrm>
            <a:off x="7117949" y="1571349"/>
            <a:ext cx="1482653" cy="288649"/>
            <a:chOff x="7357871" y="1974036"/>
            <a:chExt cx="1482653" cy="288649"/>
          </a:xfrm>
        </p:grpSpPr>
        <p:pic>
          <p:nvPicPr>
            <p:cNvPr id="11" name="圖片 10">
              <a:extLst>
                <a:ext uri="{FF2B5EF4-FFF2-40B4-BE49-F238E27FC236}">
                  <a16:creationId xmlns:a16="http://schemas.microsoft.com/office/drawing/2014/main" id="{03F7C709-1F34-4DA9-914A-E8616FAD43C4}"/>
                </a:ext>
              </a:extLst>
            </p:cNvPr>
            <p:cNvPicPr>
              <a:picLocks noChangeAspect="1"/>
            </p:cNvPicPr>
            <p:nvPr/>
          </p:nvPicPr>
          <p:blipFill rotWithShape="1">
            <a:blip r:embed="rId3"/>
            <a:srcRect l="86701" t="16975" b="65247"/>
            <a:stretch/>
          </p:blipFill>
          <p:spPr>
            <a:xfrm>
              <a:off x="7357871" y="1984296"/>
              <a:ext cx="635889" cy="233681"/>
            </a:xfrm>
            <a:prstGeom prst="rect">
              <a:avLst/>
            </a:prstGeom>
          </p:spPr>
        </p:pic>
        <p:pic>
          <p:nvPicPr>
            <p:cNvPr id="25" name="圖片 24">
              <a:extLst>
                <a:ext uri="{FF2B5EF4-FFF2-40B4-BE49-F238E27FC236}">
                  <a16:creationId xmlns:a16="http://schemas.microsoft.com/office/drawing/2014/main" id="{C53553A7-95B4-4024-9CA7-01956C9C64E7}"/>
                </a:ext>
              </a:extLst>
            </p:cNvPr>
            <p:cNvPicPr>
              <a:picLocks noChangeAspect="1"/>
            </p:cNvPicPr>
            <p:nvPr/>
          </p:nvPicPr>
          <p:blipFill rotWithShape="1">
            <a:blip r:embed="rId3"/>
            <a:srcRect t="32538" r="80040" b="45503"/>
            <a:stretch/>
          </p:blipFill>
          <p:spPr>
            <a:xfrm>
              <a:off x="7886119" y="1974036"/>
              <a:ext cx="954405" cy="288649"/>
            </a:xfrm>
            <a:prstGeom prst="rect">
              <a:avLst/>
            </a:prstGeom>
          </p:spPr>
        </p:pic>
      </p:grpSp>
      <p:sp>
        <p:nvSpPr>
          <p:cNvPr id="27" name="矩形 26">
            <a:extLst>
              <a:ext uri="{FF2B5EF4-FFF2-40B4-BE49-F238E27FC236}">
                <a16:creationId xmlns:a16="http://schemas.microsoft.com/office/drawing/2014/main" id="{31A097BA-0EDF-424A-8CD0-D31D93A933A4}"/>
              </a:ext>
            </a:extLst>
          </p:cNvPr>
          <p:cNvSpPr/>
          <p:nvPr/>
        </p:nvSpPr>
        <p:spPr>
          <a:xfrm>
            <a:off x="6950328" y="806763"/>
            <a:ext cx="1574021" cy="400110"/>
          </a:xfrm>
          <a:prstGeom prst="rect">
            <a:avLst/>
          </a:prstGeom>
        </p:spPr>
        <p:txBody>
          <a:bodyPr wrap="square">
            <a:spAutoFit/>
          </a:bodyPr>
          <a:lstStyle/>
          <a:p>
            <a:r>
              <a:rPr lang="en-US" altLang="zh-TW" sz="2000" b="1" dirty="0">
                <a:solidFill>
                  <a:srgbClr val="333333"/>
                </a:solidFill>
                <a:latin typeface="微软雅黑" panose="020B0503020204020204" pitchFamily="34" charset="-122"/>
                <a:ea typeface="微软雅黑" panose="020B0503020204020204" pitchFamily="34" charset="-122"/>
              </a:rPr>
              <a:t>TSMOM:</a:t>
            </a:r>
            <a:endParaRPr lang="zh-TW" altLang="en-US" sz="2000" b="1" dirty="0"/>
          </a:p>
        </p:txBody>
      </p:sp>
      <p:sp>
        <p:nvSpPr>
          <p:cNvPr id="28" name="矩形 27">
            <a:extLst>
              <a:ext uri="{FF2B5EF4-FFF2-40B4-BE49-F238E27FC236}">
                <a16:creationId xmlns:a16="http://schemas.microsoft.com/office/drawing/2014/main" id="{6C769E0E-D3EB-45BD-887F-EBADC012F82B}"/>
              </a:ext>
            </a:extLst>
          </p:cNvPr>
          <p:cNvSpPr/>
          <p:nvPr/>
        </p:nvSpPr>
        <p:spPr>
          <a:xfrm>
            <a:off x="909636" y="787471"/>
            <a:ext cx="1574021" cy="400110"/>
          </a:xfrm>
          <a:prstGeom prst="rect">
            <a:avLst/>
          </a:prstGeom>
        </p:spPr>
        <p:txBody>
          <a:bodyPr wrap="square">
            <a:spAutoFit/>
          </a:bodyPr>
          <a:lstStyle/>
          <a:p>
            <a:r>
              <a:rPr lang="en-US" altLang="zh-TW" sz="2000" b="1" dirty="0">
                <a:solidFill>
                  <a:srgbClr val="333333"/>
                </a:solidFill>
                <a:latin typeface="微软雅黑" panose="020B0503020204020204" pitchFamily="34" charset="-122"/>
                <a:ea typeface="微软雅黑" panose="020B0503020204020204" pitchFamily="34" charset="-122"/>
              </a:rPr>
              <a:t>XSMOM:</a:t>
            </a:r>
            <a:endParaRPr lang="zh-TW" altLang="en-US" sz="2000" b="1" dirty="0"/>
          </a:p>
        </p:txBody>
      </p:sp>
      <p:pic>
        <p:nvPicPr>
          <p:cNvPr id="59" name="圖片 58">
            <a:extLst>
              <a:ext uri="{FF2B5EF4-FFF2-40B4-BE49-F238E27FC236}">
                <a16:creationId xmlns:a16="http://schemas.microsoft.com/office/drawing/2014/main" id="{9610DAE4-9E70-44AF-8A6F-5C0F1C6BF82D}"/>
              </a:ext>
            </a:extLst>
          </p:cNvPr>
          <p:cNvPicPr>
            <a:picLocks noChangeAspect="1"/>
          </p:cNvPicPr>
          <p:nvPr/>
        </p:nvPicPr>
        <p:blipFill>
          <a:blip r:embed="rId6"/>
          <a:stretch>
            <a:fillRect/>
          </a:stretch>
        </p:blipFill>
        <p:spPr>
          <a:xfrm>
            <a:off x="1125036" y="2398863"/>
            <a:ext cx="1730764" cy="499793"/>
          </a:xfrm>
          <a:prstGeom prst="rect">
            <a:avLst/>
          </a:prstGeom>
          <a:ln>
            <a:noFill/>
          </a:ln>
        </p:spPr>
      </p:pic>
      <p:grpSp>
        <p:nvGrpSpPr>
          <p:cNvPr id="74" name="群組 73">
            <a:extLst>
              <a:ext uri="{FF2B5EF4-FFF2-40B4-BE49-F238E27FC236}">
                <a16:creationId xmlns:a16="http://schemas.microsoft.com/office/drawing/2014/main" id="{BAE01CEC-09B5-4E9F-B9BF-724884C6C9CD}"/>
              </a:ext>
            </a:extLst>
          </p:cNvPr>
          <p:cNvGrpSpPr/>
          <p:nvPr/>
        </p:nvGrpSpPr>
        <p:grpSpPr>
          <a:xfrm>
            <a:off x="144754" y="2956332"/>
            <a:ext cx="2537486" cy="1833300"/>
            <a:chOff x="144754" y="2956332"/>
            <a:chExt cx="2537486" cy="1833300"/>
          </a:xfrm>
        </p:grpSpPr>
        <p:sp>
          <p:nvSpPr>
            <p:cNvPr id="29" name="矩形 28">
              <a:extLst>
                <a:ext uri="{FF2B5EF4-FFF2-40B4-BE49-F238E27FC236}">
                  <a16:creationId xmlns:a16="http://schemas.microsoft.com/office/drawing/2014/main" id="{14C06402-6D44-4623-84D8-EFE641322EB9}"/>
                </a:ext>
              </a:extLst>
            </p:cNvPr>
            <p:cNvSpPr/>
            <p:nvPr/>
          </p:nvSpPr>
          <p:spPr>
            <a:xfrm>
              <a:off x="1855737" y="2956332"/>
              <a:ext cx="826503" cy="48600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單箭頭接點 30">
              <a:extLst>
                <a:ext uri="{FF2B5EF4-FFF2-40B4-BE49-F238E27FC236}">
                  <a16:creationId xmlns:a16="http://schemas.microsoft.com/office/drawing/2014/main" id="{B43B6672-A196-4099-AAC6-9E12A213E4B2}"/>
                </a:ext>
              </a:extLst>
            </p:cNvPr>
            <p:cNvCxnSpPr>
              <a:cxnSpLocks/>
              <a:stCxn id="29" idx="2"/>
            </p:cNvCxnSpPr>
            <p:nvPr/>
          </p:nvCxnSpPr>
          <p:spPr>
            <a:xfrm flipH="1">
              <a:off x="1855737" y="3442341"/>
              <a:ext cx="413252" cy="1037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a:extLst>
                <a:ext uri="{FF2B5EF4-FFF2-40B4-BE49-F238E27FC236}">
                  <a16:creationId xmlns:a16="http://schemas.microsoft.com/office/drawing/2014/main" id="{F79FA004-27AB-4F54-89F3-9C3C38A8E1A7}"/>
                </a:ext>
              </a:extLst>
            </p:cNvPr>
            <p:cNvSpPr/>
            <p:nvPr/>
          </p:nvSpPr>
          <p:spPr>
            <a:xfrm>
              <a:off x="1595120" y="4460707"/>
              <a:ext cx="549360" cy="328925"/>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1" name="矩形 60">
              <a:extLst>
                <a:ext uri="{FF2B5EF4-FFF2-40B4-BE49-F238E27FC236}">
                  <a16:creationId xmlns:a16="http://schemas.microsoft.com/office/drawing/2014/main" id="{3819DC23-5886-4BFB-80FF-A79D8C443E19}"/>
                </a:ext>
              </a:extLst>
            </p:cNvPr>
            <p:cNvSpPr/>
            <p:nvPr/>
          </p:nvSpPr>
          <p:spPr>
            <a:xfrm>
              <a:off x="144754" y="4145638"/>
              <a:ext cx="1690912" cy="369332"/>
            </a:xfrm>
            <a:prstGeom prst="rect">
              <a:avLst/>
            </a:prstGeom>
          </p:spPr>
          <p:txBody>
            <a:bodyPr wrap="square">
              <a:spAutoFit/>
            </a:bodyPr>
            <a:lstStyle/>
            <a:p>
              <a:r>
                <a:rPr lang="en-US" altLang="zh-TW" dirty="0">
                  <a:solidFill>
                    <a:srgbClr val="FF0000"/>
                  </a:solidFill>
                  <a:latin typeface="Calibri" panose="020F0502020204030204" pitchFamily="34" charset="0"/>
                  <a:cs typeface="Times New Roman" panose="02020603050405020304" pitchFamily="18" charset="0"/>
                </a:rPr>
                <a:t>auto-covariance</a:t>
              </a:r>
              <a:endParaRPr lang="zh-TW" altLang="en-US" dirty="0">
                <a:solidFill>
                  <a:srgbClr val="FF0000"/>
                </a:solidFill>
              </a:endParaRPr>
            </a:p>
          </p:txBody>
        </p:sp>
      </p:grpSp>
      <p:grpSp>
        <p:nvGrpSpPr>
          <p:cNvPr id="76" name="群組 75">
            <a:extLst>
              <a:ext uri="{FF2B5EF4-FFF2-40B4-BE49-F238E27FC236}">
                <a16:creationId xmlns:a16="http://schemas.microsoft.com/office/drawing/2014/main" id="{C72B5D55-AC2C-4546-8A2B-4A55D2EC1645}"/>
              </a:ext>
            </a:extLst>
          </p:cNvPr>
          <p:cNvGrpSpPr/>
          <p:nvPr/>
        </p:nvGrpSpPr>
        <p:grpSpPr>
          <a:xfrm>
            <a:off x="2523230" y="2956332"/>
            <a:ext cx="1737527" cy="2117433"/>
            <a:chOff x="2523230" y="2956332"/>
            <a:chExt cx="1737527" cy="2117433"/>
          </a:xfrm>
        </p:grpSpPr>
        <p:sp>
          <p:nvSpPr>
            <p:cNvPr id="35" name="矩形 34">
              <a:extLst>
                <a:ext uri="{FF2B5EF4-FFF2-40B4-BE49-F238E27FC236}">
                  <a16:creationId xmlns:a16="http://schemas.microsoft.com/office/drawing/2014/main" id="{82F8EF23-D19B-4E1C-9012-6A742CB0FC4F}"/>
                </a:ext>
              </a:extLst>
            </p:cNvPr>
            <p:cNvSpPr/>
            <p:nvPr/>
          </p:nvSpPr>
          <p:spPr>
            <a:xfrm>
              <a:off x="2820703" y="2956332"/>
              <a:ext cx="1304023" cy="499133"/>
            </a:xfrm>
            <a:prstGeom prst="rect">
              <a:avLst/>
            </a:prstGeom>
            <a:noFill/>
            <a:ln w="19050">
              <a:solidFill>
                <a:srgbClr val="EE68E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單箭頭接點 35">
              <a:extLst>
                <a:ext uri="{FF2B5EF4-FFF2-40B4-BE49-F238E27FC236}">
                  <a16:creationId xmlns:a16="http://schemas.microsoft.com/office/drawing/2014/main" id="{30ED7F93-ADF8-4624-B82B-A52A56958FE2}"/>
                </a:ext>
              </a:extLst>
            </p:cNvPr>
            <p:cNvCxnSpPr>
              <a:cxnSpLocks/>
              <a:stCxn id="35" idx="2"/>
              <a:endCxn id="37" idx="0"/>
            </p:cNvCxnSpPr>
            <p:nvPr/>
          </p:nvCxnSpPr>
          <p:spPr>
            <a:xfrm flipH="1">
              <a:off x="3311274" y="3455465"/>
              <a:ext cx="161441" cy="1009484"/>
            </a:xfrm>
            <a:prstGeom prst="straightConnector1">
              <a:avLst/>
            </a:prstGeom>
            <a:ln w="19050">
              <a:solidFill>
                <a:srgbClr val="EE68E1"/>
              </a:solidFill>
              <a:tailEnd type="triangle"/>
            </a:ln>
          </p:spPr>
          <p:style>
            <a:lnRef idx="1">
              <a:schemeClr val="accent1"/>
            </a:lnRef>
            <a:fillRef idx="0">
              <a:schemeClr val="accent1"/>
            </a:fillRef>
            <a:effectRef idx="0">
              <a:schemeClr val="accent1"/>
            </a:effectRef>
            <a:fontRef idx="minor">
              <a:schemeClr val="tx1"/>
            </a:fontRef>
          </p:style>
        </p:cxnSp>
        <p:sp>
          <p:nvSpPr>
            <p:cNvPr id="37" name="橢圓 36">
              <a:extLst>
                <a:ext uri="{FF2B5EF4-FFF2-40B4-BE49-F238E27FC236}">
                  <a16:creationId xmlns:a16="http://schemas.microsoft.com/office/drawing/2014/main" id="{057E478A-D5BF-4A59-ABEF-2A30789F1FF4}"/>
                </a:ext>
              </a:extLst>
            </p:cNvPr>
            <p:cNvSpPr/>
            <p:nvPr/>
          </p:nvSpPr>
          <p:spPr>
            <a:xfrm>
              <a:off x="2985268" y="4464949"/>
              <a:ext cx="652012" cy="337807"/>
            </a:xfrm>
            <a:prstGeom prst="ellipse">
              <a:avLst/>
            </a:prstGeom>
            <a:noFill/>
            <a:ln w="19050">
              <a:solidFill>
                <a:srgbClr val="EE68E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2" name="矩形 61">
              <a:extLst>
                <a:ext uri="{FF2B5EF4-FFF2-40B4-BE49-F238E27FC236}">
                  <a16:creationId xmlns:a16="http://schemas.microsoft.com/office/drawing/2014/main" id="{D720C1B7-6458-4C19-BD03-EC0D84E94C2C}"/>
                </a:ext>
              </a:extLst>
            </p:cNvPr>
            <p:cNvSpPr/>
            <p:nvPr/>
          </p:nvSpPr>
          <p:spPr>
            <a:xfrm>
              <a:off x="2523230" y="4704433"/>
              <a:ext cx="1737527" cy="369332"/>
            </a:xfrm>
            <a:prstGeom prst="rect">
              <a:avLst/>
            </a:prstGeom>
          </p:spPr>
          <p:txBody>
            <a:bodyPr wrap="none">
              <a:spAutoFit/>
            </a:bodyPr>
            <a:lstStyle/>
            <a:p>
              <a:r>
                <a:rPr lang="en-US" altLang="zh-TW" dirty="0">
                  <a:solidFill>
                    <a:srgbClr val="EB4BDC"/>
                  </a:solidFill>
                  <a:latin typeface="Calibri" panose="020F0502020204030204" pitchFamily="34" charset="0"/>
                  <a:cs typeface="Times New Roman" panose="02020603050405020304" pitchFamily="18" charset="0"/>
                </a:rPr>
                <a:t>cross-covariance</a:t>
              </a:r>
              <a:endParaRPr lang="zh-TW" altLang="en-US" dirty="0">
                <a:solidFill>
                  <a:srgbClr val="EB4BDC"/>
                </a:solidFill>
              </a:endParaRPr>
            </a:p>
          </p:txBody>
        </p:sp>
      </p:grpSp>
      <p:grpSp>
        <p:nvGrpSpPr>
          <p:cNvPr id="68" name="群組 67">
            <a:extLst>
              <a:ext uri="{FF2B5EF4-FFF2-40B4-BE49-F238E27FC236}">
                <a16:creationId xmlns:a16="http://schemas.microsoft.com/office/drawing/2014/main" id="{DBA05B03-CCB8-43CD-ACD4-6676819C6D16}"/>
              </a:ext>
            </a:extLst>
          </p:cNvPr>
          <p:cNvGrpSpPr/>
          <p:nvPr/>
        </p:nvGrpSpPr>
        <p:grpSpPr>
          <a:xfrm>
            <a:off x="4253445" y="2965002"/>
            <a:ext cx="2766100" cy="1843627"/>
            <a:chOff x="4286996" y="2965002"/>
            <a:chExt cx="2766100" cy="1843627"/>
          </a:xfrm>
        </p:grpSpPr>
        <p:sp>
          <p:nvSpPr>
            <p:cNvPr id="39" name="矩形 38">
              <a:extLst>
                <a:ext uri="{FF2B5EF4-FFF2-40B4-BE49-F238E27FC236}">
                  <a16:creationId xmlns:a16="http://schemas.microsoft.com/office/drawing/2014/main" id="{56EA1A88-F9FE-486E-BA14-9F00377C0BB9}"/>
                </a:ext>
              </a:extLst>
            </p:cNvPr>
            <p:cNvSpPr/>
            <p:nvPr/>
          </p:nvSpPr>
          <p:spPr>
            <a:xfrm>
              <a:off x="4286996" y="2965002"/>
              <a:ext cx="519149" cy="486009"/>
            </a:xfrm>
            <a:prstGeom prst="rect">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69792B13-82C4-493D-9062-A938ECB09948}"/>
                </a:ext>
              </a:extLst>
            </p:cNvPr>
            <p:cNvCxnSpPr>
              <a:cxnSpLocks/>
              <a:stCxn id="39" idx="2"/>
              <a:endCxn id="41" idx="0"/>
            </p:cNvCxnSpPr>
            <p:nvPr/>
          </p:nvCxnSpPr>
          <p:spPr>
            <a:xfrm>
              <a:off x="4546571" y="3451011"/>
              <a:ext cx="144295" cy="102869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38DBFB96-7E62-4204-9195-62D04B57734F}"/>
                </a:ext>
              </a:extLst>
            </p:cNvPr>
            <p:cNvSpPr/>
            <p:nvPr/>
          </p:nvSpPr>
          <p:spPr>
            <a:xfrm>
              <a:off x="4416186" y="4479704"/>
              <a:ext cx="549360" cy="328925"/>
            </a:xfrm>
            <a:prstGeom prst="ellipse">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矩形 66">
              <a:extLst>
                <a:ext uri="{FF2B5EF4-FFF2-40B4-BE49-F238E27FC236}">
                  <a16:creationId xmlns:a16="http://schemas.microsoft.com/office/drawing/2014/main" id="{157C212E-CAAA-4CA3-B002-CA18E3117A45}"/>
                </a:ext>
              </a:extLst>
            </p:cNvPr>
            <p:cNvSpPr/>
            <p:nvPr/>
          </p:nvSpPr>
          <p:spPr>
            <a:xfrm>
              <a:off x="4615788" y="3419669"/>
              <a:ext cx="2437308" cy="646331"/>
            </a:xfrm>
            <a:prstGeom prst="rect">
              <a:avLst/>
            </a:prstGeom>
            <a:ln>
              <a:noFill/>
            </a:ln>
          </p:spPr>
          <p:txBody>
            <a:bodyPr wrap="square">
              <a:spAutoFit/>
            </a:bodyPr>
            <a:lstStyle/>
            <a:p>
              <a:r>
                <a:rPr lang="en-US" altLang="zh-TW" dirty="0">
                  <a:solidFill>
                    <a:srgbClr val="FFC000"/>
                  </a:solidFill>
                  <a:latin typeface="Calibri" panose="020F0502020204030204" pitchFamily="34" charset="0"/>
                  <a:cs typeface="Times New Roman" panose="02020603050405020304" pitchFamily="18" charset="0"/>
                </a:rPr>
                <a:t>cross-sectional variation in mean returns</a:t>
              </a:r>
              <a:endParaRPr lang="zh-TW" altLang="en-US" dirty="0">
                <a:solidFill>
                  <a:srgbClr val="FFC000"/>
                </a:solidFill>
              </a:endParaRPr>
            </a:p>
          </p:txBody>
        </p:sp>
      </p:grpSp>
      <p:grpSp>
        <p:nvGrpSpPr>
          <p:cNvPr id="73" name="群組 72">
            <a:extLst>
              <a:ext uri="{FF2B5EF4-FFF2-40B4-BE49-F238E27FC236}">
                <a16:creationId xmlns:a16="http://schemas.microsoft.com/office/drawing/2014/main" id="{CB16E1D2-13EC-4B6C-8025-C448CB48FEF8}"/>
              </a:ext>
            </a:extLst>
          </p:cNvPr>
          <p:cNvGrpSpPr/>
          <p:nvPr/>
        </p:nvGrpSpPr>
        <p:grpSpPr>
          <a:xfrm>
            <a:off x="7361202" y="1906857"/>
            <a:ext cx="2737839" cy="2869877"/>
            <a:chOff x="7361202" y="1906857"/>
            <a:chExt cx="2737839" cy="2869877"/>
          </a:xfrm>
        </p:grpSpPr>
        <p:sp>
          <p:nvSpPr>
            <p:cNvPr id="44" name="矩形 43">
              <a:extLst>
                <a:ext uri="{FF2B5EF4-FFF2-40B4-BE49-F238E27FC236}">
                  <a16:creationId xmlns:a16="http://schemas.microsoft.com/office/drawing/2014/main" id="{37E353BC-9BF2-445C-844E-1A6D56DB73C0}"/>
                </a:ext>
              </a:extLst>
            </p:cNvPr>
            <p:cNvSpPr/>
            <p:nvPr/>
          </p:nvSpPr>
          <p:spPr>
            <a:xfrm>
              <a:off x="9634779" y="1906857"/>
              <a:ext cx="464262" cy="48600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單箭頭接點 44">
              <a:extLst>
                <a:ext uri="{FF2B5EF4-FFF2-40B4-BE49-F238E27FC236}">
                  <a16:creationId xmlns:a16="http://schemas.microsoft.com/office/drawing/2014/main" id="{54D52B43-A034-4A6C-8AA5-1D673B16F0A5}"/>
                </a:ext>
              </a:extLst>
            </p:cNvPr>
            <p:cNvCxnSpPr>
              <a:cxnSpLocks/>
              <a:stCxn id="44" idx="2"/>
              <a:endCxn id="46" idx="0"/>
            </p:cNvCxnSpPr>
            <p:nvPr/>
          </p:nvCxnSpPr>
          <p:spPr>
            <a:xfrm flipH="1">
              <a:off x="8875282" y="2392866"/>
              <a:ext cx="991628" cy="20549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77CF0CA4-A82C-4F25-951B-D0F2498DBE4F}"/>
                </a:ext>
              </a:extLst>
            </p:cNvPr>
            <p:cNvSpPr/>
            <p:nvPr/>
          </p:nvSpPr>
          <p:spPr>
            <a:xfrm>
              <a:off x="8600602" y="4447809"/>
              <a:ext cx="549360" cy="328925"/>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a:extLst>
                <a:ext uri="{FF2B5EF4-FFF2-40B4-BE49-F238E27FC236}">
                  <a16:creationId xmlns:a16="http://schemas.microsoft.com/office/drawing/2014/main" id="{83767915-DEB8-4D67-9348-4120462AB603}"/>
                </a:ext>
              </a:extLst>
            </p:cNvPr>
            <p:cNvSpPr/>
            <p:nvPr/>
          </p:nvSpPr>
          <p:spPr>
            <a:xfrm>
              <a:off x="7361202" y="4021445"/>
              <a:ext cx="1690912" cy="369332"/>
            </a:xfrm>
            <a:prstGeom prst="rect">
              <a:avLst/>
            </a:prstGeom>
          </p:spPr>
          <p:txBody>
            <a:bodyPr wrap="none">
              <a:spAutoFit/>
            </a:bodyPr>
            <a:lstStyle/>
            <a:p>
              <a:r>
                <a:rPr lang="en-US" altLang="zh-TW" dirty="0">
                  <a:solidFill>
                    <a:srgbClr val="FF0000"/>
                  </a:solidFill>
                  <a:latin typeface="Calibri" panose="020F0502020204030204" pitchFamily="34" charset="0"/>
                  <a:cs typeface="Times New Roman" panose="02020603050405020304" pitchFamily="18" charset="0"/>
                </a:rPr>
                <a:t>auto-covariance</a:t>
              </a:r>
              <a:endParaRPr lang="zh-TW" altLang="en-US" dirty="0">
                <a:solidFill>
                  <a:srgbClr val="FF0000"/>
                </a:solidFill>
              </a:endParaRPr>
            </a:p>
          </p:txBody>
        </p:sp>
      </p:grpSp>
      <p:grpSp>
        <p:nvGrpSpPr>
          <p:cNvPr id="72" name="群組 71">
            <a:extLst>
              <a:ext uri="{FF2B5EF4-FFF2-40B4-BE49-F238E27FC236}">
                <a16:creationId xmlns:a16="http://schemas.microsoft.com/office/drawing/2014/main" id="{D237343C-3D25-4A93-ACA7-53E42FEE079C}"/>
              </a:ext>
            </a:extLst>
          </p:cNvPr>
          <p:cNvGrpSpPr/>
          <p:nvPr/>
        </p:nvGrpSpPr>
        <p:grpSpPr>
          <a:xfrm>
            <a:off x="9930692" y="1925465"/>
            <a:ext cx="2338895" cy="2851069"/>
            <a:chOff x="9930692" y="1925465"/>
            <a:chExt cx="2338895" cy="2851069"/>
          </a:xfrm>
        </p:grpSpPr>
        <p:sp>
          <p:nvSpPr>
            <p:cNvPr id="50" name="矩形 49">
              <a:extLst>
                <a:ext uri="{FF2B5EF4-FFF2-40B4-BE49-F238E27FC236}">
                  <a16:creationId xmlns:a16="http://schemas.microsoft.com/office/drawing/2014/main" id="{FD6941E8-BF34-4693-BA09-3A9299E602A6}"/>
                </a:ext>
              </a:extLst>
            </p:cNvPr>
            <p:cNvSpPr/>
            <p:nvPr/>
          </p:nvSpPr>
          <p:spPr>
            <a:xfrm>
              <a:off x="10276105" y="1925465"/>
              <a:ext cx="519149" cy="486009"/>
            </a:xfrm>
            <a:prstGeom prst="rect">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單箭頭接點 50">
              <a:extLst>
                <a:ext uri="{FF2B5EF4-FFF2-40B4-BE49-F238E27FC236}">
                  <a16:creationId xmlns:a16="http://schemas.microsoft.com/office/drawing/2014/main" id="{D2D0A49A-6CFB-4511-AE3D-B2546E6841AF}"/>
                </a:ext>
              </a:extLst>
            </p:cNvPr>
            <p:cNvCxnSpPr>
              <a:cxnSpLocks/>
              <a:stCxn id="50" idx="2"/>
              <a:endCxn id="52" idx="0"/>
            </p:cNvCxnSpPr>
            <p:nvPr/>
          </p:nvCxnSpPr>
          <p:spPr>
            <a:xfrm flipH="1">
              <a:off x="10507626" y="2411474"/>
              <a:ext cx="28054" cy="203613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A7F30AB1-965C-49CD-83EA-019CDF5ED596}"/>
                </a:ext>
              </a:extLst>
            </p:cNvPr>
            <p:cNvSpPr/>
            <p:nvPr/>
          </p:nvSpPr>
          <p:spPr>
            <a:xfrm>
              <a:off x="9930692" y="4447609"/>
              <a:ext cx="1153867" cy="328925"/>
            </a:xfrm>
            <a:prstGeom prst="ellipse">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矩形 70">
              <a:extLst>
                <a:ext uri="{FF2B5EF4-FFF2-40B4-BE49-F238E27FC236}">
                  <a16:creationId xmlns:a16="http://schemas.microsoft.com/office/drawing/2014/main" id="{259427F8-CA14-42B0-8E93-8824FD3F2AA6}"/>
                </a:ext>
              </a:extLst>
            </p:cNvPr>
            <p:cNvSpPr/>
            <p:nvPr/>
          </p:nvSpPr>
          <p:spPr>
            <a:xfrm>
              <a:off x="10492393" y="3044731"/>
              <a:ext cx="1777194" cy="646331"/>
            </a:xfrm>
            <a:prstGeom prst="rect">
              <a:avLst/>
            </a:prstGeom>
          </p:spPr>
          <p:txBody>
            <a:bodyPr wrap="square">
              <a:spAutoFit/>
            </a:bodyPr>
            <a:lstStyle/>
            <a:p>
              <a:r>
                <a:rPr lang="en-US" altLang="zh-TW" dirty="0">
                  <a:solidFill>
                    <a:srgbClr val="FFC000"/>
                  </a:solidFill>
                  <a:latin typeface="Calibri" panose="020F0502020204030204" pitchFamily="34" charset="0"/>
                  <a:cs typeface="Times New Roman" panose="02020603050405020304" pitchFamily="18" charset="0"/>
                </a:rPr>
                <a:t>average squared mean return</a:t>
              </a:r>
              <a:endParaRPr lang="zh-TW" altLang="en-US" dirty="0">
                <a:solidFill>
                  <a:srgbClr val="FFC000"/>
                </a:solidFill>
              </a:endParaRPr>
            </a:p>
          </p:txBody>
        </p:sp>
      </p:grpSp>
      <p:cxnSp>
        <p:nvCxnSpPr>
          <p:cNvPr id="77" name="直線接點 76">
            <a:extLst>
              <a:ext uri="{FF2B5EF4-FFF2-40B4-BE49-F238E27FC236}">
                <a16:creationId xmlns:a16="http://schemas.microsoft.com/office/drawing/2014/main" id="{DB9DBF7C-96DA-4F74-AFE8-330EECF4A032}"/>
              </a:ext>
            </a:extLst>
          </p:cNvPr>
          <p:cNvCxnSpPr>
            <a:cxnSpLocks/>
          </p:cNvCxnSpPr>
          <p:nvPr/>
        </p:nvCxnSpPr>
        <p:spPr>
          <a:xfrm flipH="1" flipV="1">
            <a:off x="6950328" y="787471"/>
            <a:ext cx="69217" cy="5134437"/>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E35DFD1C-7C4B-4C04-A8A1-40071935F874}"/>
              </a:ext>
            </a:extLst>
          </p:cNvPr>
          <p:cNvSpPr/>
          <p:nvPr/>
        </p:nvSpPr>
        <p:spPr>
          <a:xfrm>
            <a:off x="2922759" y="4961878"/>
            <a:ext cx="777030" cy="926631"/>
          </a:xfrm>
          <a:prstGeom prst="rect">
            <a:avLst/>
          </a:prstGeom>
          <a:noFill/>
          <a:ln w="19050">
            <a:solidFill>
              <a:srgbClr val="EE68E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a:extLst>
              <a:ext uri="{FF2B5EF4-FFF2-40B4-BE49-F238E27FC236}">
                <a16:creationId xmlns:a16="http://schemas.microsoft.com/office/drawing/2014/main" id="{AA59A6C5-0860-4BE1-BFC3-25177FC8A190}"/>
              </a:ext>
            </a:extLst>
          </p:cNvPr>
          <p:cNvSpPr/>
          <p:nvPr/>
        </p:nvSpPr>
        <p:spPr>
          <a:xfrm>
            <a:off x="1448750" y="4926949"/>
            <a:ext cx="777030" cy="972501"/>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a:extLst>
              <a:ext uri="{FF2B5EF4-FFF2-40B4-BE49-F238E27FC236}">
                <a16:creationId xmlns:a16="http://schemas.microsoft.com/office/drawing/2014/main" id="{C6240FFF-1CFB-4E25-9EC4-BC4D4998ED69}"/>
              </a:ext>
            </a:extLst>
          </p:cNvPr>
          <p:cNvSpPr/>
          <p:nvPr/>
        </p:nvSpPr>
        <p:spPr>
          <a:xfrm>
            <a:off x="8444570" y="4916439"/>
            <a:ext cx="777030" cy="972501"/>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a:extLst>
              <a:ext uri="{FF2B5EF4-FFF2-40B4-BE49-F238E27FC236}">
                <a16:creationId xmlns:a16="http://schemas.microsoft.com/office/drawing/2014/main" id="{294600B2-81A5-41BE-B967-1D2EF40370E6}"/>
              </a:ext>
            </a:extLst>
          </p:cNvPr>
          <p:cNvSpPr/>
          <p:nvPr/>
        </p:nvSpPr>
        <p:spPr>
          <a:xfrm>
            <a:off x="5631013" y="4916439"/>
            <a:ext cx="777030" cy="972501"/>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a:extLst>
              <a:ext uri="{FF2B5EF4-FFF2-40B4-BE49-F238E27FC236}">
                <a16:creationId xmlns:a16="http://schemas.microsoft.com/office/drawing/2014/main" id="{41AF1884-7143-4D57-8280-23F46CF9E558}"/>
              </a:ext>
            </a:extLst>
          </p:cNvPr>
          <p:cNvSpPr/>
          <p:nvPr/>
        </p:nvSpPr>
        <p:spPr>
          <a:xfrm>
            <a:off x="11355578" y="4928607"/>
            <a:ext cx="777030" cy="972501"/>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內容版面配置區 2">
            <a:extLst>
              <a:ext uri="{FF2B5EF4-FFF2-40B4-BE49-F238E27FC236}">
                <a16:creationId xmlns:a16="http://schemas.microsoft.com/office/drawing/2014/main" id="{B252512F-1869-45E1-AF7B-448E3F6FB618}"/>
              </a:ext>
            </a:extLst>
          </p:cNvPr>
          <p:cNvSpPr txBox="1">
            <a:spLocks/>
          </p:cNvSpPr>
          <p:nvPr/>
        </p:nvSpPr>
        <p:spPr>
          <a:xfrm>
            <a:off x="542918" y="6229245"/>
            <a:ext cx="11363036" cy="5060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1700" dirty="0">
                <a:solidFill>
                  <a:srgbClr val="00B0F0"/>
                </a:solidFill>
              </a:rPr>
              <a:t>Since the cross-sectional correlation of lead-lag effects among assets contributes negatively to XSMOM, it is not surprising that TSMOM produces higher profits than XSMOM.</a:t>
            </a:r>
            <a:endParaRPr lang="zh-TW" altLang="en-US" sz="1700" dirty="0">
              <a:solidFill>
                <a:srgbClr val="00B0F0"/>
              </a:solidFill>
            </a:endParaRPr>
          </a:p>
        </p:txBody>
      </p:sp>
    </p:spTree>
    <p:extLst>
      <p:ext uri="{BB962C8B-B14F-4D97-AF65-F5344CB8AC3E}">
        <p14:creationId xmlns:p14="http://schemas.microsoft.com/office/powerpoint/2010/main" val="305042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86">
                                            <p:txEl>
                                              <p:pRg st="0" end="0"/>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520065" y="104775"/>
            <a:ext cx="11151870" cy="716329"/>
          </a:xfrm>
        </p:spPr>
        <p:txBody>
          <a:bodyPr>
            <a:normAutofit/>
          </a:bodyPr>
          <a:lstStyle/>
          <a:p>
            <a:r>
              <a:rPr lang="en-US" altLang="zh-TW" sz="3300" dirty="0"/>
              <a:t>5-3. Does TSMOM explain XSMOM and other factors?</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460130" y="5851049"/>
            <a:ext cx="11299748" cy="365126"/>
          </a:xfrm>
        </p:spPr>
        <p:txBody>
          <a:bodyPr>
            <a:noAutofit/>
          </a:bodyPr>
          <a:lstStyle/>
          <a:p>
            <a:pPr marL="0" indent="-285750">
              <a:buFont typeface="Wingdings" panose="05000000000000000000" pitchFamily="2" charset="2"/>
              <a:buChar char="Ø"/>
            </a:pPr>
            <a:r>
              <a:rPr lang="en-US" altLang="zh-TW" sz="2000" dirty="0">
                <a:solidFill>
                  <a:srgbClr val="C00000"/>
                </a:solidFill>
                <a:latin typeface="+mn-lt"/>
                <a:ea typeface="+mn-ea"/>
              </a:rPr>
              <a:t>TSMOM is able to fully explain XSMOM across all assets. </a:t>
            </a: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26</a:t>
            </a:fld>
            <a:endParaRPr lang="zh-TW" altLang="en-US"/>
          </a:p>
        </p:txBody>
      </p:sp>
      <p:pic>
        <p:nvPicPr>
          <p:cNvPr id="6" name="圖片 5">
            <a:extLst>
              <a:ext uri="{FF2B5EF4-FFF2-40B4-BE49-F238E27FC236}">
                <a16:creationId xmlns:a16="http://schemas.microsoft.com/office/drawing/2014/main" id="{5DD2A3B9-3D37-458C-8D11-5073D3A896AC}"/>
              </a:ext>
            </a:extLst>
          </p:cNvPr>
          <p:cNvPicPr>
            <a:picLocks noChangeAspect="1"/>
          </p:cNvPicPr>
          <p:nvPr/>
        </p:nvPicPr>
        <p:blipFill rotWithShape="1">
          <a:blip r:embed="rId3"/>
          <a:srcRect t="33684"/>
          <a:stretch/>
        </p:blipFill>
        <p:spPr>
          <a:xfrm>
            <a:off x="197688" y="1415081"/>
            <a:ext cx="11994312" cy="4379562"/>
          </a:xfrm>
          <a:prstGeom prst="rect">
            <a:avLst/>
          </a:prstGeom>
        </p:spPr>
      </p:pic>
      <p:cxnSp>
        <p:nvCxnSpPr>
          <p:cNvPr id="7" name="直線接點 6">
            <a:extLst>
              <a:ext uri="{FF2B5EF4-FFF2-40B4-BE49-F238E27FC236}">
                <a16:creationId xmlns:a16="http://schemas.microsoft.com/office/drawing/2014/main" id="{33D31222-2B1D-4D05-ADC0-65AF9B906BDF}"/>
              </a:ext>
            </a:extLst>
          </p:cNvPr>
          <p:cNvCxnSpPr>
            <a:cxnSpLocks/>
          </p:cNvCxnSpPr>
          <p:nvPr/>
        </p:nvCxnSpPr>
        <p:spPr>
          <a:xfrm>
            <a:off x="3374479" y="5014661"/>
            <a:ext cx="8916365"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BA31DC75-C8BA-4CB2-A374-5503E9745DA3}"/>
              </a:ext>
            </a:extLst>
          </p:cNvPr>
          <p:cNvCxnSpPr>
            <a:cxnSpLocks/>
          </p:cNvCxnSpPr>
          <p:nvPr/>
        </p:nvCxnSpPr>
        <p:spPr>
          <a:xfrm>
            <a:off x="3374479" y="4044319"/>
            <a:ext cx="8916365"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1" name="內容版面配置區 2">
            <a:extLst>
              <a:ext uri="{FF2B5EF4-FFF2-40B4-BE49-F238E27FC236}">
                <a16:creationId xmlns:a16="http://schemas.microsoft.com/office/drawing/2014/main" id="{80A4BBAD-01AA-422B-8F0E-FA35A1A15C0D}"/>
              </a:ext>
            </a:extLst>
          </p:cNvPr>
          <p:cNvSpPr txBox="1">
            <a:spLocks/>
          </p:cNvSpPr>
          <p:nvPr/>
        </p:nvSpPr>
        <p:spPr>
          <a:xfrm>
            <a:off x="460130" y="826990"/>
            <a:ext cx="11151870" cy="555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800" b="1" dirty="0"/>
              <a:t>Table. 5. Panel C reports results from regressions of several XSMOM strategies, the </a:t>
            </a:r>
            <a:r>
              <a:rPr lang="en-US" altLang="zh-TW" sz="1800" b="1" dirty="0" err="1"/>
              <a:t>Fama</a:t>
            </a:r>
            <a:r>
              <a:rPr lang="en-US" altLang="zh-TW" sz="1800" b="1" dirty="0"/>
              <a:t>-French momentum, value, and size factors, and two hedge fund indexes on our benchmark TSMOM factor.</a:t>
            </a:r>
            <a:endParaRPr lang="zh-TW" altLang="en-US" sz="1800" b="1" dirty="0"/>
          </a:p>
        </p:txBody>
      </p:sp>
      <p:cxnSp>
        <p:nvCxnSpPr>
          <p:cNvPr id="12" name="直線接點 11">
            <a:extLst>
              <a:ext uri="{FF2B5EF4-FFF2-40B4-BE49-F238E27FC236}">
                <a16:creationId xmlns:a16="http://schemas.microsoft.com/office/drawing/2014/main" id="{C1E46975-D0C2-4F4E-B4D9-8C2716DE809F}"/>
              </a:ext>
            </a:extLst>
          </p:cNvPr>
          <p:cNvCxnSpPr>
            <a:cxnSpLocks/>
          </p:cNvCxnSpPr>
          <p:nvPr/>
        </p:nvCxnSpPr>
        <p:spPr>
          <a:xfrm>
            <a:off x="9221613" y="2420257"/>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B2EDA516-F5AC-4AED-A05A-8599E9BC9D1B}"/>
              </a:ext>
            </a:extLst>
          </p:cNvPr>
          <p:cNvSpPr/>
          <p:nvPr/>
        </p:nvSpPr>
        <p:spPr>
          <a:xfrm>
            <a:off x="6513833" y="2385532"/>
            <a:ext cx="525504" cy="376915"/>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F90AF297-04EE-4AD3-A716-F6314E6FD66E}"/>
              </a:ext>
            </a:extLst>
          </p:cNvPr>
          <p:cNvSpPr/>
          <p:nvPr/>
        </p:nvSpPr>
        <p:spPr>
          <a:xfrm>
            <a:off x="481309" y="6130637"/>
            <a:ext cx="11427070" cy="707886"/>
          </a:xfrm>
          <a:prstGeom prst="rect">
            <a:avLst/>
          </a:prstGeom>
        </p:spPr>
        <p:txBody>
          <a:bodyPr wrap="square">
            <a:spAutoFit/>
          </a:bodyPr>
          <a:lstStyle/>
          <a:p>
            <a:pPr>
              <a:buFont typeface="Wingdings" panose="05000000000000000000" pitchFamily="2" charset="2"/>
              <a:buChar char="Ø"/>
            </a:pPr>
            <a:r>
              <a:rPr lang="en-US" altLang="zh-TW" sz="2000" dirty="0">
                <a:solidFill>
                  <a:srgbClr val="EB4BDC"/>
                </a:solidFill>
              </a:rPr>
              <a:t>The intercepts or alphas of XSMOM are statistically no different from zero, </a:t>
            </a:r>
            <a:r>
              <a:rPr lang="en-US" altLang="zh-TW" sz="2000" dirty="0">
                <a:solidFill>
                  <a:srgbClr val="C00000"/>
                </a:solidFill>
              </a:rPr>
              <a:t>suggesting TSMOM captures the return premiums of XSMOM in these markets. </a:t>
            </a:r>
            <a:endParaRPr lang="zh-TW" altLang="en-US" sz="2000" dirty="0">
              <a:solidFill>
                <a:srgbClr val="C00000"/>
              </a:solidFill>
            </a:endParaRPr>
          </a:p>
        </p:txBody>
      </p:sp>
      <p:cxnSp>
        <p:nvCxnSpPr>
          <p:cNvPr id="16" name="直線接點 15">
            <a:extLst>
              <a:ext uri="{FF2B5EF4-FFF2-40B4-BE49-F238E27FC236}">
                <a16:creationId xmlns:a16="http://schemas.microsoft.com/office/drawing/2014/main" id="{1397C40E-0A7D-4DC8-80C3-684549450F47}"/>
              </a:ext>
            </a:extLst>
          </p:cNvPr>
          <p:cNvCxnSpPr>
            <a:cxnSpLocks/>
          </p:cNvCxnSpPr>
          <p:nvPr/>
        </p:nvCxnSpPr>
        <p:spPr>
          <a:xfrm>
            <a:off x="9221613" y="2770555"/>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558A9CCF-3B8A-4F32-8E7A-E9404D63D919}"/>
              </a:ext>
            </a:extLst>
          </p:cNvPr>
          <p:cNvCxnSpPr>
            <a:cxnSpLocks/>
          </p:cNvCxnSpPr>
          <p:nvPr/>
        </p:nvCxnSpPr>
        <p:spPr>
          <a:xfrm>
            <a:off x="9221613" y="3407846"/>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4579719F-7A30-4E5D-963A-418384F8E1DA}"/>
              </a:ext>
            </a:extLst>
          </p:cNvPr>
          <p:cNvCxnSpPr>
            <a:cxnSpLocks/>
          </p:cNvCxnSpPr>
          <p:nvPr/>
        </p:nvCxnSpPr>
        <p:spPr>
          <a:xfrm>
            <a:off x="9186889" y="3059956"/>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49FEF92C-CDCE-4C88-9CBE-AA8E8600BA8F}"/>
              </a:ext>
            </a:extLst>
          </p:cNvPr>
          <p:cNvCxnSpPr>
            <a:cxnSpLocks/>
          </p:cNvCxnSpPr>
          <p:nvPr/>
        </p:nvCxnSpPr>
        <p:spPr>
          <a:xfrm>
            <a:off x="9198464" y="3732326"/>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6165C205-6FA9-4D26-B9EE-389F812DC779}"/>
              </a:ext>
            </a:extLst>
          </p:cNvPr>
          <p:cNvCxnSpPr>
            <a:cxnSpLocks/>
          </p:cNvCxnSpPr>
          <p:nvPr/>
        </p:nvCxnSpPr>
        <p:spPr>
          <a:xfrm>
            <a:off x="9221614" y="4122316"/>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016450A4-4C92-49A3-94CF-A40EE237CB7C}"/>
              </a:ext>
            </a:extLst>
          </p:cNvPr>
          <p:cNvCxnSpPr>
            <a:cxnSpLocks/>
          </p:cNvCxnSpPr>
          <p:nvPr/>
        </p:nvCxnSpPr>
        <p:spPr>
          <a:xfrm>
            <a:off x="9198464" y="4702668"/>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3A30DF85-45D0-4502-B08E-F26146E81CC2}"/>
              </a:ext>
            </a:extLst>
          </p:cNvPr>
          <p:cNvCxnSpPr>
            <a:cxnSpLocks/>
          </p:cNvCxnSpPr>
          <p:nvPr/>
        </p:nvCxnSpPr>
        <p:spPr>
          <a:xfrm>
            <a:off x="9186889" y="5046945"/>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59E67CB1-7D38-40F8-8CA5-4F66E3676E71}"/>
              </a:ext>
            </a:extLst>
          </p:cNvPr>
          <p:cNvCxnSpPr>
            <a:cxnSpLocks/>
          </p:cNvCxnSpPr>
          <p:nvPr/>
        </p:nvCxnSpPr>
        <p:spPr>
          <a:xfrm>
            <a:off x="6584515" y="4412615"/>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ECBAD4F-D056-4E2A-8B07-C53339C9F610}"/>
              </a:ext>
            </a:extLst>
          </p:cNvPr>
          <p:cNvCxnSpPr>
            <a:cxnSpLocks/>
          </p:cNvCxnSpPr>
          <p:nvPr/>
        </p:nvCxnSpPr>
        <p:spPr>
          <a:xfrm>
            <a:off x="6584515" y="4713638"/>
            <a:ext cx="477972" cy="309443"/>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27" name="橢圓 26">
            <a:extLst>
              <a:ext uri="{FF2B5EF4-FFF2-40B4-BE49-F238E27FC236}">
                <a16:creationId xmlns:a16="http://schemas.microsoft.com/office/drawing/2014/main" id="{E1E9F836-A332-44F0-BAFC-DB9E863DE909}"/>
              </a:ext>
            </a:extLst>
          </p:cNvPr>
          <p:cNvSpPr/>
          <p:nvPr/>
        </p:nvSpPr>
        <p:spPr>
          <a:xfrm>
            <a:off x="6504188" y="2744589"/>
            <a:ext cx="525504" cy="33541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橢圓 27">
            <a:extLst>
              <a:ext uri="{FF2B5EF4-FFF2-40B4-BE49-F238E27FC236}">
                <a16:creationId xmlns:a16="http://schemas.microsoft.com/office/drawing/2014/main" id="{72AEB8F3-086F-4C6F-8573-7B22FD15F4FF}"/>
              </a:ext>
            </a:extLst>
          </p:cNvPr>
          <p:cNvSpPr/>
          <p:nvPr/>
        </p:nvSpPr>
        <p:spPr>
          <a:xfrm>
            <a:off x="6503223" y="3069945"/>
            <a:ext cx="525504" cy="30749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橢圓 28">
            <a:extLst>
              <a:ext uri="{FF2B5EF4-FFF2-40B4-BE49-F238E27FC236}">
                <a16:creationId xmlns:a16="http://schemas.microsoft.com/office/drawing/2014/main" id="{2F5C2279-709B-4984-8328-F39E89F4197E}"/>
              </a:ext>
            </a:extLst>
          </p:cNvPr>
          <p:cNvSpPr/>
          <p:nvPr/>
        </p:nvSpPr>
        <p:spPr>
          <a:xfrm>
            <a:off x="6493578" y="3429001"/>
            <a:ext cx="525504" cy="30749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橢圓 29">
            <a:extLst>
              <a:ext uri="{FF2B5EF4-FFF2-40B4-BE49-F238E27FC236}">
                <a16:creationId xmlns:a16="http://schemas.microsoft.com/office/drawing/2014/main" id="{B0DD9F86-7D33-40C6-A767-A244170FD20B}"/>
              </a:ext>
            </a:extLst>
          </p:cNvPr>
          <p:cNvSpPr/>
          <p:nvPr/>
        </p:nvSpPr>
        <p:spPr>
          <a:xfrm>
            <a:off x="6505153" y="3732898"/>
            <a:ext cx="525504" cy="30749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橢圓 30">
            <a:extLst>
              <a:ext uri="{FF2B5EF4-FFF2-40B4-BE49-F238E27FC236}">
                <a16:creationId xmlns:a16="http://schemas.microsoft.com/office/drawing/2014/main" id="{E6A121ED-57DC-4F99-9F11-1DDB85B6AA4B}"/>
              </a:ext>
            </a:extLst>
          </p:cNvPr>
          <p:cNvSpPr/>
          <p:nvPr/>
        </p:nvSpPr>
        <p:spPr>
          <a:xfrm>
            <a:off x="6513833" y="4058568"/>
            <a:ext cx="525504" cy="30749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橢圓 31">
            <a:extLst>
              <a:ext uri="{FF2B5EF4-FFF2-40B4-BE49-F238E27FC236}">
                <a16:creationId xmlns:a16="http://schemas.microsoft.com/office/drawing/2014/main" id="{492316DE-A964-4B55-96E3-867D450D4B9F}"/>
              </a:ext>
            </a:extLst>
          </p:cNvPr>
          <p:cNvSpPr/>
          <p:nvPr/>
        </p:nvSpPr>
        <p:spPr>
          <a:xfrm>
            <a:off x="6513833" y="5032307"/>
            <a:ext cx="525504" cy="30749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橢圓 32">
            <a:extLst>
              <a:ext uri="{FF2B5EF4-FFF2-40B4-BE49-F238E27FC236}">
                <a16:creationId xmlns:a16="http://schemas.microsoft.com/office/drawing/2014/main" id="{54358546-2A5E-45B0-A6FD-E1606D9CDD0D}"/>
              </a:ext>
            </a:extLst>
          </p:cNvPr>
          <p:cNvSpPr/>
          <p:nvPr/>
        </p:nvSpPr>
        <p:spPr>
          <a:xfrm>
            <a:off x="6483933" y="5358334"/>
            <a:ext cx="525504" cy="30749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8456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animBg="1"/>
      <p:bldP spid="28" grpId="0" animBg="1"/>
      <p:bldP spid="29" grpId="0" animBg="1"/>
      <p:bldP spid="30" grpId="0" animBg="1"/>
      <p:bldP spid="31" grpId="0" animBg="1"/>
      <p:bldP spid="32"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614A063-F75D-4148-BB48-D2495C79A632}"/>
              </a:ext>
            </a:extLst>
          </p:cNvPr>
          <p:cNvSpPr>
            <a:spLocks noGrp="1"/>
          </p:cNvSpPr>
          <p:nvPr>
            <p:ph type="sldNum" sz="quarter" idx="12"/>
          </p:nvPr>
        </p:nvSpPr>
        <p:spPr/>
        <p:txBody>
          <a:bodyPr/>
          <a:lstStyle/>
          <a:p>
            <a:fld id="{1092EB81-B1F3-43DE-B466-F6B2472AE75C}" type="slidenum">
              <a:rPr lang="zh-TW" altLang="en-US" smtClean="0"/>
              <a:t>27</a:t>
            </a:fld>
            <a:endParaRPr lang="zh-TW" altLang="en-US"/>
          </a:p>
        </p:txBody>
      </p:sp>
      <p:sp>
        <p:nvSpPr>
          <p:cNvPr id="5" name="標題 1">
            <a:extLst>
              <a:ext uri="{FF2B5EF4-FFF2-40B4-BE49-F238E27FC236}">
                <a16:creationId xmlns:a16="http://schemas.microsoft.com/office/drawing/2014/main" id="{B2739A87-0817-4066-84E4-067B4FE156C5}"/>
              </a:ext>
            </a:extLst>
          </p:cNvPr>
          <p:cNvSpPr>
            <a:spLocks noGrp="1"/>
          </p:cNvSpPr>
          <p:nvPr>
            <p:ph type="title"/>
          </p:nvPr>
        </p:nvSpPr>
        <p:spPr>
          <a:xfrm>
            <a:off x="838200" y="2623457"/>
            <a:ext cx="10515600" cy="1447800"/>
          </a:xfrm>
        </p:spPr>
        <p:txBody>
          <a:bodyPr>
            <a:noAutofit/>
          </a:bodyPr>
          <a:lstStyle/>
          <a:p>
            <a:pPr algn="ctr"/>
            <a:r>
              <a:rPr lang="en-US" altLang="zh-TW" sz="4800" dirty="0"/>
              <a:t>6. Who trades on trends? </a:t>
            </a:r>
            <a:br>
              <a:rPr lang="en-US" altLang="zh-TW" sz="4800" dirty="0"/>
            </a:br>
            <a:r>
              <a:rPr lang="en-US" altLang="zh-TW" sz="3000" b="0" dirty="0">
                <a:solidFill>
                  <a:schemeClr val="tx1"/>
                </a:solidFill>
                <a:effectLst/>
              </a:rPr>
              <a:t>Speculators or Hedgers?</a:t>
            </a:r>
            <a:br>
              <a:rPr lang="en-US" altLang="zh-TW" sz="3000" b="0" dirty="0">
                <a:solidFill>
                  <a:schemeClr val="tx1"/>
                </a:solidFill>
                <a:effectLst/>
              </a:rPr>
            </a:br>
            <a:r>
              <a:rPr lang="en-US" altLang="zh-TW" sz="2600" b="0" dirty="0">
                <a:solidFill>
                  <a:schemeClr val="tx1"/>
                </a:solidFill>
                <a:effectLst/>
              </a:rPr>
              <a:t>(Analysis for return and </a:t>
            </a:r>
            <a:r>
              <a:rPr lang="en-US" altLang="zh-TW" sz="2600" b="0" dirty="0" err="1">
                <a:solidFill>
                  <a:schemeClr val="tx1"/>
                </a:solidFill>
                <a:effectLst/>
              </a:rPr>
              <a:t>poistion</a:t>
            </a:r>
            <a:r>
              <a:rPr lang="en-US" altLang="zh-TW" sz="2600" b="0" dirty="0">
                <a:solidFill>
                  <a:schemeClr val="tx1"/>
                </a:solidFill>
                <a:effectLst/>
              </a:rPr>
              <a:t>)</a:t>
            </a:r>
            <a:endParaRPr lang="zh-TW" altLang="en-US" sz="2600" b="0" dirty="0">
              <a:solidFill>
                <a:schemeClr val="tx1"/>
              </a:solidFill>
              <a:effectLst/>
            </a:endParaRPr>
          </a:p>
        </p:txBody>
      </p:sp>
    </p:spTree>
    <p:extLst>
      <p:ext uri="{BB962C8B-B14F-4D97-AF65-F5344CB8AC3E}">
        <p14:creationId xmlns:p14="http://schemas.microsoft.com/office/powerpoint/2010/main" val="522849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520065" y="104775"/>
            <a:ext cx="11151870" cy="716329"/>
          </a:xfrm>
        </p:spPr>
        <p:txBody>
          <a:bodyPr>
            <a:normAutofit/>
          </a:bodyPr>
          <a:lstStyle/>
          <a:p>
            <a:r>
              <a:rPr lang="en-US" altLang="zh-TW" sz="3300" dirty="0"/>
              <a:t>6-1. Who trade on trends?</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614847" y="6061875"/>
            <a:ext cx="11151869" cy="365125"/>
          </a:xfrm>
        </p:spPr>
        <p:txBody>
          <a:bodyPr>
            <a:noAutofit/>
          </a:bodyPr>
          <a:lstStyle/>
          <a:p>
            <a:pPr>
              <a:buFont typeface="Wingdings" panose="05000000000000000000" pitchFamily="2" charset="2"/>
              <a:buChar char="Ø"/>
            </a:pPr>
            <a:r>
              <a:rPr lang="en-US" altLang="zh-TW" sz="1800" dirty="0">
                <a:solidFill>
                  <a:srgbClr val="0070C0"/>
                </a:solidFill>
                <a:latin typeface="+mn-lt"/>
              </a:rPr>
              <a:t>speculators have larger positions in an instrument following positive returns than negative returns.</a:t>
            </a:r>
            <a:endParaRPr lang="zh-TW" altLang="en-US" sz="1800" dirty="0">
              <a:solidFill>
                <a:srgbClr val="0070C0"/>
              </a:solidFill>
              <a:latin typeface="+mn-lt"/>
            </a:endParaRP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28</a:t>
            </a:fld>
            <a:endParaRPr lang="zh-TW" altLang="en-US"/>
          </a:p>
        </p:txBody>
      </p:sp>
      <p:pic>
        <p:nvPicPr>
          <p:cNvPr id="5" name="圖片 4">
            <a:extLst>
              <a:ext uri="{FF2B5EF4-FFF2-40B4-BE49-F238E27FC236}">
                <a16:creationId xmlns:a16="http://schemas.microsoft.com/office/drawing/2014/main" id="{A8612A5C-E3C4-4273-A87B-290BEDAC7FC8}"/>
              </a:ext>
            </a:extLst>
          </p:cNvPr>
          <p:cNvPicPr>
            <a:picLocks noChangeAspect="1"/>
          </p:cNvPicPr>
          <p:nvPr/>
        </p:nvPicPr>
        <p:blipFill>
          <a:blip r:embed="rId3"/>
          <a:stretch>
            <a:fillRect/>
          </a:stretch>
        </p:blipFill>
        <p:spPr>
          <a:xfrm>
            <a:off x="794266" y="1781354"/>
            <a:ext cx="9895505" cy="4200488"/>
          </a:xfrm>
          <a:prstGeom prst="rect">
            <a:avLst/>
          </a:prstGeom>
        </p:spPr>
      </p:pic>
      <p:pic>
        <p:nvPicPr>
          <p:cNvPr id="6" name="圖片 5">
            <a:extLst>
              <a:ext uri="{FF2B5EF4-FFF2-40B4-BE49-F238E27FC236}">
                <a16:creationId xmlns:a16="http://schemas.microsoft.com/office/drawing/2014/main" id="{B0BF969D-9C23-4F10-82F7-A49636974E7E}"/>
              </a:ext>
            </a:extLst>
          </p:cNvPr>
          <p:cNvPicPr>
            <a:picLocks noChangeAspect="1"/>
          </p:cNvPicPr>
          <p:nvPr/>
        </p:nvPicPr>
        <p:blipFill>
          <a:blip r:embed="rId4"/>
          <a:stretch>
            <a:fillRect/>
          </a:stretch>
        </p:blipFill>
        <p:spPr>
          <a:xfrm>
            <a:off x="7416573" y="104775"/>
            <a:ext cx="4695825" cy="695325"/>
          </a:xfrm>
          <a:prstGeom prst="rect">
            <a:avLst/>
          </a:prstGeom>
          <a:ln>
            <a:solidFill>
              <a:srgbClr val="00B0F0"/>
            </a:solidFill>
          </a:ln>
        </p:spPr>
      </p:pic>
      <p:sp>
        <p:nvSpPr>
          <p:cNvPr id="7" name="矩形 6">
            <a:extLst>
              <a:ext uri="{FF2B5EF4-FFF2-40B4-BE49-F238E27FC236}">
                <a16:creationId xmlns:a16="http://schemas.microsoft.com/office/drawing/2014/main" id="{8FFE894D-B876-47A9-A475-BB084E125732}"/>
              </a:ext>
            </a:extLst>
          </p:cNvPr>
          <p:cNvSpPr/>
          <p:nvPr/>
        </p:nvSpPr>
        <p:spPr>
          <a:xfrm>
            <a:off x="614847" y="876158"/>
            <a:ext cx="10962305" cy="923330"/>
          </a:xfrm>
          <a:prstGeom prst="rect">
            <a:avLst/>
          </a:prstGeom>
        </p:spPr>
        <p:txBody>
          <a:bodyPr wrap="square">
            <a:spAutoFit/>
          </a:bodyPr>
          <a:lstStyle/>
          <a:p>
            <a:r>
              <a:rPr lang="en-US" altLang="zh-TW" dirty="0">
                <a:latin typeface="Calibri" panose="020F0502020204030204" pitchFamily="34" charset="0"/>
                <a:cs typeface="Times New Roman" panose="02020603050405020304" pitchFamily="18" charset="0"/>
              </a:rPr>
              <a:t>Fig. 5 plots the average Net speculator position in, respectively, the subsample where the past 12-month return on the contract is positive (“Positive TSMOM” ) and negative (“Negative TSMOM”) de-</a:t>
            </a:r>
            <a:r>
              <a:rPr lang="en-US" altLang="zh-TW" dirty="0" err="1">
                <a:latin typeface="Calibri" panose="020F0502020204030204" pitchFamily="34" charset="0"/>
                <a:cs typeface="Times New Roman" panose="02020603050405020304" pitchFamily="18" charset="0"/>
              </a:rPr>
              <a:t>meaned</a:t>
            </a:r>
            <a:r>
              <a:rPr lang="en-US" altLang="zh-TW" dirty="0">
                <a:latin typeface="Calibri" panose="020F0502020204030204" pitchFamily="34" charset="0"/>
                <a:cs typeface="Times New Roman" panose="02020603050405020304" pitchFamily="18" charset="0"/>
              </a:rPr>
              <a:t> using the average Net speculator position for each instrument.</a:t>
            </a:r>
            <a:endParaRPr lang="zh-TW" altLang="en-US" dirty="0"/>
          </a:p>
        </p:txBody>
      </p:sp>
      <p:sp>
        <p:nvSpPr>
          <p:cNvPr id="8" name="內容版面配置區 2">
            <a:extLst>
              <a:ext uri="{FF2B5EF4-FFF2-40B4-BE49-F238E27FC236}">
                <a16:creationId xmlns:a16="http://schemas.microsoft.com/office/drawing/2014/main" id="{ACF13C74-ADDE-456E-B036-BBC22ABC55F9}"/>
              </a:ext>
            </a:extLst>
          </p:cNvPr>
          <p:cNvSpPr txBox="1">
            <a:spLocks/>
          </p:cNvSpPr>
          <p:nvPr/>
        </p:nvSpPr>
        <p:spPr>
          <a:xfrm>
            <a:off x="614847" y="6370357"/>
            <a:ext cx="11151869"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TW" sz="1800" dirty="0">
                <a:solidFill>
                  <a:srgbClr val="0070C0"/>
                </a:solidFill>
                <a:latin typeface="+mn-lt"/>
              </a:rPr>
              <a:t>these results indicate that </a:t>
            </a:r>
            <a:r>
              <a:rPr lang="en-US" altLang="zh-TW" sz="1800" dirty="0">
                <a:solidFill>
                  <a:srgbClr val="C00000"/>
                </a:solidFill>
                <a:latin typeface="+mn-lt"/>
              </a:rPr>
              <a:t>speculators</a:t>
            </a:r>
            <a:r>
              <a:rPr lang="en-US" altLang="zh-TW" sz="1800" dirty="0">
                <a:solidFill>
                  <a:srgbClr val="0070C0"/>
                </a:solidFill>
                <a:latin typeface="+mn-lt"/>
              </a:rPr>
              <a:t> profit, on average, from these position changes at the expense of </a:t>
            </a:r>
            <a:r>
              <a:rPr lang="en-US" altLang="zh-TW" sz="1800" dirty="0">
                <a:solidFill>
                  <a:srgbClr val="00B050"/>
                </a:solidFill>
                <a:latin typeface="+mn-lt"/>
              </a:rPr>
              <a:t>hedgers</a:t>
            </a:r>
            <a:r>
              <a:rPr lang="en-US" altLang="zh-TW" sz="1800" dirty="0">
                <a:solidFill>
                  <a:srgbClr val="0070C0"/>
                </a:solidFill>
                <a:latin typeface="+mn-lt"/>
              </a:rPr>
              <a:t>.</a:t>
            </a:r>
            <a:endParaRPr lang="zh-TW" altLang="en-US" sz="1800" dirty="0">
              <a:solidFill>
                <a:srgbClr val="0070C0"/>
              </a:solidFill>
              <a:latin typeface="+mn-lt"/>
            </a:endParaRPr>
          </a:p>
        </p:txBody>
      </p:sp>
      <p:sp>
        <p:nvSpPr>
          <p:cNvPr id="9" name="矩形 8">
            <a:extLst>
              <a:ext uri="{FF2B5EF4-FFF2-40B4-BE49-F238E27FC236}">
                <a16:creationId xmlns:a16="http://schemas.microsoft.com/office/drawing/2014/main" id="{DED23C22-C3F9-4AD7-94A8-FCC5D89EBFD2}"/>
              </a:ext>
            </a:extLst>
          </p:cNvPr>
          <p:cNvSpPr/>
          <p:nvPr/>
        </p:nvSpPr>
        <p:spPr>
          <a:xfrm>
            <a:off x="2111765" y="4239757"/>
            <a:ext cx="1255152" cy="369332"/>
          </a:xfrm>
          <a:prstGeom prst="rect">
            <a:avLst/>
          </a:prstGeom>
        </p:spPr>
        <p:txBody>
          <a:bodyPr wrap="none">
            <a:spAutoFit/>
          </a:bodyPr>
          <a:lstStyle/>
          <a:p>
            <a:r>
              <a:rPr lang="en-US" altLang="zh-TW" dirty="0">
                <a:solidFill>
                  <a:srgbClr val="C00000"/>
                </a:solidFill>
              </a:rPr>
              <a:t>speculators</a:t>
            </a:r>
            <a:endParaRPr lang="zh-TW" altLang="en-US" dirty="0"/>
          </a:p>
        </p:txBody>
      </p:sp>
      <p:sp>
        <p:nvSpPr>
          <p:cNvPr id="10" name="矩形 9">
            <a:extLst>
              <a:ext uri="{FF2B5EF4-FFF2-40B4-BE49-F238E27FC236}">
                <a16:creationId xmlns:a16="http://schemas.microsoft.com/office/drawing/2014/main" id="{68DB4F6B-93C6-4B7F-9411-12D6C716C955}"/>
              </a:ext>
            </a:extLst>
          </p:cNvPr>
          <p:cNvSpPr/>
          <p:nvPr/>
        </p:nvSpPr>
        <p:spPr>
          <a:xfrm>
            <a:off x="4056840" y="4239757"/>
            <a:ext cx="932178" cy="369332"/>
          </a:xfrm>
          <a:prstGeom prst="rect">
            <a:avLst/>
          </a:prstGeom>
        </p:spPr>
        <p:txBody>
          <a:bodyPr wrap="none">
            <a:spAutoFit/>
          </a:bodyPr>
          <a:lstStyle/>
          <a:p>
            <a:r>
              <a:rPr lang="en-US" altLang="zh-TW" dirty="0">
                <a:solidFill>
                  <a:srgbClr val="00B050"/>
                </a:solidFill>
              </a:rPr>
              <a:t>hedgers</a:t>
            </a:r>
            <a:endParaRPr lang="zh-TW" altLang="en-US" dirty="0">
              <a:solidFill>
                <a:srgbClr val="00B050"/>
              </a:solidFill>
            </a:endParaRPr>
          </a:p>
        </p:txBody>
      </p:sp>
    </p:spTree>
    <p:extLst>
      <p:ext uri="{BB962C8B-B14F-4D97-AF65-F5344CB8AC3E}">
        <p14:creationId xmlns:p14="http://schemas.microsoft.com/office/powerpoint/2010/main" val="207449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a:xfrm>
            <a:off x="-185058" y="6373446"/>
            <a:ext cx="645187" cy="365125"/>
          </a:xfrm>
        </p:spPr>
        <p:txBody>
          <a:bodyPr/>
          <a:lstStyle/>
          <a:p>
            <a:fld id="{1092EB81-B1F3-43DE-B466-F6B2472AE75C}" type="slidenum">
              <a:rPr lang="zh-TW" altLang="en-US" smtClean="0"/>
              <a:t>29</a:t>
            </a:fld>
            <a:endParaRPr lang="zh-TW" altLang="en-US"/>
          </a:p>
        </p:txBody>
      </p:sp>
      <p:pic>
        <p:nvPicPr>
          <p:cNvPr id="5" name="圖片 4">
            <a:extLst>
              <a:ext uri="{FF2B5EF4-FFF2-40B4-BE49-F238E27FC236}">
                <a16:creationId xmlns:a16="http://schemas.microsoft.com/office/drawing/2014/main" id="{B1EA3DC0-A0B6-42EE-8D68-8A5F0ECB3ED3}"/>
              </a:ext>
            </a:extLst>
          </p:cNvPr>
          <p:cNvPicPr>
            <a:picLocks noChangeAspect="1"/>
          </p:cNvPicPr>
          <p:nvPr/>
        </p:nvPicPr>
        <p:blipFill>
          <a:blip r:embed="rId3"/>
          <a:stretch>
            <a:fillRect/>
          </a:stretch>
        </p:blipFill>
        <p:spPr>
          <a:xfrm>
            <a:off x="6287873" y="826671"/>
            <a:ext cx="5598456" cy="5383325"/>
          </a:xfrm>
          <a:prstGeom prst="rect">
            <a:avLst/>
          </a:prstGeom>
        </p:spPr>
      </p:pic>
      <p:sp>
        <p:nvSpPr>
          <p:cNvPr id="9" name="標題 1">
            <a:extLst>
              <a:ext uri="{FF2B5EF4-FFF2-40B4-BE49-F238E27FC236}">
                <a16:creationId xmlns:a16="http://schemas.microsoft.com/office/drawing/2014/main" id="{724A7EF6-08C6-4AAC-A92B-85BF5B750C58}"/>
              </a:ext>
            </a:extLst>
          </p:cNvPr>
          <p:cNvSpPr>
            <a:spLocks noGrp="1"/>
          </p:cNvSpPr>
          <p:nvPr>
            <p:ph type="title"/>
          </p:nvPr>
        </p:nvSpPr>
        <p:spPr>
          <a:xfrm>
            <a:off x="356779" y="104138"/>
            <a:ext cx="6111240" cy="716329"/>
          </a:xfrm>
        </p:spPr>
        <p:txBody>
          <a:bodyPr>
            <a:normAutofit/>
          </a:bodyPr>
          <a:lstStyle/>
          <a:p>
            <a:r>
              <a:rPr lang="en-US" altLang="zh-TW" sz="3000" dirty="0"/>
              <a:t>6-2. The evolution of TSMOM</a:t>
            </a:r>
          </a:p>
        </p:txBody>
      </p:sp>
      <p:sp>
        <p:nvSpPr>
          <p:cNvPr id="2" name="矩形 1">
            <a:extLst>
              <a:ext uri="{FF2B5EF4-FFF2-40B4-BE49-F238E27FC236}">
                <a16:creationId xmlns:a16="http://schemas.microsoft.com/office/drawing/2014/main" id="{31FDA6E4-5C36-4BC9-A2F8-04D392CCF91B}"/>
              </a:ext>
            </a:extLst>
          </p:cNvPr>
          <p:cNvSpPr/>
          <p:nvPr/>
        </p:nvSpPr>
        <p:spPr>
          <a:xfrm>
            <a:off x="6287873" y="180340"/>
            <a:ext cx="5708184" cy="646331"/>
          </a:xfrm>
          <a:prstGeom prst="rect">
            <a:avLst/>
          </a:prstGeom>
        </p:spPr>
        <p:txBody>
          <a:bodyPr wrap="square">
            <a:spAutoFit/>
          </a:bodyPr>
          <a:lstStyle/>
          <a:p>
            <a:r>
              <a:rPr lang="en-US" altLang="zh-TW" b="1" dirty="0">
                <a:latin typeface="Calibri" panose="020F0502020204030204" pitchFamily="34" charset="0"/>
                <a:cs typeface="Times New Roman" panose="02020603050405020304" pitchFamily="18" charset="0"/>
              </a:rPr>
              <a:t>Panel A of Fig. 6 shows the </a:t>
            </a:r>
            <a:r>
              <a:rPr lang="en-US" altLang="zh-TW" b="1" dirty="0">
                <a:solidFill>
                  <a:srgbClr val="C00000"/>
                </a:solidFill>
                <a:latin typeface="Calibri" panose="020F0502020204030204" pitchFamily="34" charset="0"/>
                <a:cs typeface="Times New Roman" panose="02020603050405020304" pitchFamily="18" charset="0"/>
              </a:rPr>
              <a:t>cumulative returns</a:t>
            </a:r>
            <a:r>
              <a:rPr lang="en-US" altLang="zh-TW" b="1" dirty="0">
                <a:latin typeface="Calibri" panose="020F0502020204030204" pitchFamily="34" charset="0"/>
                <a:cs typeface="Times New Roman" panose="02020603050405020304" pitchFamily="18" charset="0"/>
              </a:rPr>
              <a:t> conditional on positive and negative TSMOM.</a:t>
            </a:r>
            <a:endParaRPr lang="zh-TW" altLang="en-US" b="1" dirty="0"/>
          </a:p>
        </p:txBody>
      </p:sp>
      <p:sp>
        <p:nvSpPr>
          <p:cNvPr id="7" name="矩形 6">
            <a:extLst>
              <a:ext uri="{FF2B5EF4-FFF2-40B4-BE49-F238E27FC236}">
                <a16:creationId xmlns:a16="http://schemas.microsoft.com/office/drawing/2014/main" id="{D7E85FD9-3171-4469-B1B0-C75565B8C843}"/>
              </a:ext>
            </a:extLst>
          </p:cNvPr>
          <p:cNvSpPr/>
          <p:nvPr/>
        </p:nvSpPr>
        <p:spPr>
          <a:xfrm>
            <a:off x="6256815" y="6101549"/>
            <a:ext cx="5987143" cy="646331"/>
          </a:xfrm>
          <a:prstGeom prst="rect">
            <a:avLst/>
          </a:prstGeom>
        </p:spPr>
        <p:txBody>
          <a:bodyPr wrap="square">
            <a:spAutoFit/>
          </a:bodyPr>
          <a:lstStyle/>
          <a:p>
            <a:r>
              <a:rPr lang="en-US" altLang="zh-TW" b="1" dirty="0"/>
              <a:t>Panel B shows the evolution of </a:t>
            </a:r>
            <a:r>
              <a:rPr lang="en-US" altLang="zh-TW" b="1" dirty="0">
                <a:solidFill>
                  <a:srgbClr val="C00000"/>
                </a:solidFill>
              </a:rPr>
              <a:t>Net speculator positions </a:t>
            </a:r>
            <a:r>
              <a:rPr lang="en-US" altLang="zh-TW" b="1" dirty="0"/>
              <a:t>that coincide with the positive and negative TSMOM returns.</a:t>
            </a:r>
            <a:endParaRPr lang="zh-TW" altLang="en-US" b="1" dirty="0"/>
          </a:p>
        </p:txBody>
      </p:sp>
      <p:grpSp>
        <p:nvGrpSpPr>
          <p:cNvPr id="26" name="群組 25">
            <a:extLst>
              <a:ext uri="{FF2B5EF4-FFF2-40B4-BE49-F238E27FC236}">
                <a16:creationId xmlns:a16="http://schemas.microsoft.com/office/drawing/2014/main" id="{8A183774-096F-42E7-B259-696FFDE5B1A8}"/>
              </a:ext>
            </a:extLst>
          </p:cNvPr>
          <p:cNvGrpSpPr/>
          <p:nvPr/>
        </p:nvGrpSpPr>
        <p:grpSpPr>
          <a:xfrm>
            <a:off x="8230170" y="2891116"/>
            <a:ext cx="3838358" cy="1101994"/>
            <a:chOff x="8230170" y="2891116"/>
            <a:chExt cx="3838358" cy="1101994"/>
          </a:xfrm>
        </p:grpSpPr>
        <p:sp>
          <p:nvSpPr>
            <p:cNvPr id="6" name="矩形 5">
              <a:extLst>
                <a:ext uri="{FF2B5EF4-FFF2-40B4-BE49-F238E27FC236}">
                  <a16:creationId xmlns:a16="http://schemas.microsoft.com/office/drawing/2014/main" id="{19A04C49-815F-45F0-82DB-D8EB20C7EB6D}"/>
                </a:ext>
              </a:extLst>
            </p:cNvPr>
            <p:cNvSpPr/>
            <p:nvPr/>
          </p:nvSpPr>
          <p:spPr>
            <a:xfrm>
              <a:off x="8230170" y="3429000"/>
              <a:ext cx="3838358" cy="369332"/>
            </a:xfrm>
            <a:prstGeom prst="rect">
              <a:avLst/>
            </a:prstGeom>
          </p:spPr>
          <p:txBody>
            <a:bodyPr wrap="none">
              <a:spAutoFit/>
            </a:bodyPr>
            <a:lstStyle/>
            <a:p>
              <a:r>
                <a:rPr lang="en-US" altLang="zh-TW" dirty="0">
                  <a:solidFill>
                    <a:srgbClr val="FF0000"/>
                  </a:solidFill>
                  <a:latin typeface="Calibri" panose="020F0502020204030204" pitchFamily="34" charset="0"/>
                  <a:cs typeface="Times New Roman" panose="02020603050405020304" pitchFamily="18" charset="0"/>
                </a:rPr>
                <a:t>“event date” (portfolio formation date)</a:t>
              </a:r>
              <a:endParaRPr lang="zh-TW" altLang="en-US" dirty="0">
                <a:solidFill>
                  <a:srgbClr val="FF0000"/>
                </a:solidFill>
              </a:endParaRPr>
            </a:p>
          </p:txBody>
        </p:sp>
        <p:cxnSp>
          <p:nvCxnSpPr>
            <p:cNvPr id="10" name="直線單箭頭接點 9">
              <a:extLst>
                <a:ext uri="{FF2B5EF4-FFF2-40B4-BE49-F238E27FC236}">
                  <a16:creationId xmlns:a16="http://schemas.microsoft.com/office/drawing/2014/main" id="{A80DB4C3-5A28-432D-99C1-489395092E43}"/>
                </a:ext>
              </a:extLst>
            </p:cNvPr>
            <p:cNvCxnSpPr>
              <a:cxnSpLocks/>
            </p:cNvCxnSpPr>
            <p:nvPr/>
          </p:nvCxnSpPr>
          <p:spPr>
            <a:xfrm flipV="1">
              <a:off x="8285101" y="3729152"/>
              <a:ext cx="297208" cy="2639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142D41B7-94FD-459F-9EE4-96C202E6C922}"/>
                </a:ext>
              </a:extLst>
            </p:cNvPr>
            <p:cNvCxnSpPr>
              <a:cxnSpLocks/>
            </p:cNvCxnSpPr>
            <p:nvPr/>
          </p:nvCxnSpPr>
          <p:spPr>
            <a:xfrm>
              <a:off x="8277441" y="2891116"/>
              <a:ext cx="297208" cy="627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4FA81095-BFD5-4AFA-9CE9-2815E59EEEFA}"/>
              </a:ext>
            </a:extLst>
          </p:cNvPr>
          <p:cNvSpPr/>
          <p:nvPr/>
        </p:nvSpPr>
        <p:spPr>
          <a:xfrm>
            <a:off x="417727" y="650179"/>
            <a:ext cx="5678273" cy="2554545"/>
          </a:xfrm>
          <a:prstGeom prst="rect">
            <a:avLst/>
          </a:prstGeom>
        </p:spPr>
        <p:txBody>
          <a:bodyPr wrap="square">
            <a:spAutoFit/>
          </a:bodyPr>
          <a:lstStyle/>
          <a:p>
            <a:pPr marL="342900" indent="-342900">
              <a:buFont typeface="Wingdings" panose="05000000000000000000" pitchFamily="2" charset="2"/>
              <a:buChar char="Ø"/>
            </a:pPr>
            <a:r>
              <a:rPr lang="en-US" altLang="zh-TW" sz="2000" dirty="0">
                <a:latin typeface="Calibri" panose="020F0502020204030204" pitchFamily="34" charset="0"/>
                <a:cs typeface="Times New Roman" panose="02020603050405020304" pitchFamily="18" charset="0"/>
              </a:rPr>
              <a:t>To the right of the event date, the positive pre-formation returns continue upward after the portfolio formation for about a year, </a:t>
            </a:r>
            <a:r>
              <a:rPr lang="en-US" altLang="zh-TW" sz="2000" dirty="0">
                <a:solidFill>
                  <a:srgbClr val="00B0F0"/>
                </a:solidFill>
                <a:latin typeface="Calibri" panose="020F0502020204030204" pitchFamily="34" charset="0"/>
                <a:cs typeface="Times New Roman" panose="02020603050405020304" pitchFamily="18" charset="0"/>
              </a:rPr>
              <a:t>consistent with a TSMOM effect</a:t>
            </a:r>
            <a:r>
              <a:rPr lang="en-US" altLang="zh-TW" sz="2000" dirty="0">
                <a:latin typeface="Calibri" panose="020F0502020204030204" pitchFamily="34" charset="0"/>
                <a:cs typeface="Times New Roman" panose="02020603050405020304" pitchFamily="18" charset="0"/>
              </a:rPr>
              <a:t>, and then </a:t>
            </a:r>
            <a:r>
              <a:rPr lang="en-US" altLang="zh-TW" sz="2000" dirty="0">
                <a:solidFill>
                  <a:schemeClr val="accent4">
                    <a:lumMod val="75000"/>
                  </a:schemeClr>
                </a:solidFill>
                <a:latin typeface="Calibri" panose="020F0502020204030204" pitchFamily="34" charset="0"/>
                <a:cs typeface="Times New Roman" panose="02020603050405020304" pitchFamily="18" charset="0"/>
              </a:rPr>
              <a:t>partially reverse thereafter</a:t>
            </a:r>
            <a:r>
              <a:rPr lang="en-US" altLang="zh-TW" sz="2000" dirty="0">
                <a:latin typeface="Calibri" panose="020F0502020204030204" pitchFamily="34" charset="0"/>
                <a:cs typeface="Times New Roman" panose="02020603050405020304" pitchFamily="18" charset="0"/>
              </a:rPr>
              <a:t>. </a:t>
            </a:r>
          </a:p>
          <a:p>
            <a:pPr marL="342900" indent="-342900">
              <a:buFont typeface="Wingdings" panose="05000000000000000000" pitchFamily="2" charset="2"/>
              <a:buChar char="Ø"/>
            </a:pPr>
            <a:r>
              <a:rPr lang="en-US" altLang="zh-TW" sz="2000" dirty="0">
                <a:latin typeface="Calibri" panose="020F0502020204030204" pitchFamily="34" charset="0"/>
                <a:cs typeface="Times New Roman" panose="02020603050405020304" pitchFamily="18" charset="0"/>
              </a:rPr>
              <a:t>This is consistent with both </a:t>
            </a:r>
            <a:r>
              <a:rPr lang="en-US" altLang="zh-TW" sz="2000" dirty="0">
                <a:solidFill>
                  <a:srgbClr val="00B0F0"/>
                </a:solidFill>
                <a:latin typeface="Calibri" panose="020F0502020204030204" pitchFamily="34" charset="0"/>
                <a:cs typeface="Times New Roman" panose="02020603050405020304" pitchFamily="18" charset="0"/>
              </a:rPr>
              <a:t>initial under-reaction </a:t>
            </a:r>
            <a:r>
              <a:rPr lang="en-US" altLang="zh-TW" sz="2000" dirty="0">
                <a:latin typeface="Calibri" panose="020F0502020204030204" pitchFamily="34" charset="0"/>
                <a:cs typeface="Times New Roman" panose="02020603050405020304" pitchFamily="18" charset="0"/>
              </a:rPr>
              <a:t>and </a:t>
            </a:r>
            <a:r>
              <a:rPr lang="en-US" altLang="zh-TW" sz="2000" dirty="0">
                <a:solidFill>
                  <a:schemeClr val="accent4">
                    <a:lumMod val="75000"/>
                  </a:schemeClr>
                </a:solidFill>
                <a:latin typeface="Calibri" panose="020F0502020204030204" pitchFamily="34" charset="0"/>
                <a:cs typeface="Times New Roman" panose="02020603050405020304" pitchFamily="18" charset="0"/>
              </a:rPr>
              <a:t>delayed over-reaction </a:t>
            </a:r>
            <a:r>
              <a:rPr lang="en-US" altLang="zh-TW" sz="2000" dirty="0">
                <a:latin typeface="Calibri" panose="020F0502020204030204" pitchFamily="34" charset="0"/>
                <a:cs typeface="Times New Roman" panose="02020603050405020304" pitchFamily="18" charset="0"/>
              </a:rPr>
              <a:t>as predicted by sentiment theories.</a:t>
            </a:r>
            <a:endParaRPr lang="zh-TW" altLang="en-US" sz="2000" dirty="0"/>
          </a:p>
        </p:txBody>
      </p:sp>
      <p:cxnSp>
        <p:nvCxnSpPr>
          <p:cNvPr id="18" name="直線接點 17">
            <a:extLst>
              <a:ext uri="{FF2B5EF4-FFF2-40B4-BE49-F238E27FC236}">
                <a16:creationId xmlns:a16="http://schemas.microsoft.com/office/drawing/2014/main" id="{8B2BC90E-8070-4380-AB2F-456FE3BF398D}"/>
              </a:ext>
            </a:extLst>
          </p:cNvPr>
          <p:cNvCxnSpPr>
            <a:cxnSpLocks/>
          </p:cNvCxnSpPr>
          <p:nvPr/>
        </p:nvCxnSpPr>
        <p:spPr>
          <a:xfrm>
            <a:off x="9470571" y="1088571"/>
            <a:ext cx="0" cy="4680858"/>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4400F45-F6E2-4F1C-9184-1C3572387D42}"/>
              </a:ext>
            </a:extLst>
          </p:cNvPr>
          <p:cNvSpPr/>
          <p:nvPr/>
        </p:nvSpPr>
        <p:spPr>
          <a:xfrm>
            <a:off x="430933" y="3223160"/>
            <a:ext cx="5635870" cy="3477875"/>
          </a:xfrm>
          <a:prstGeom prst="rect">
            <a:avLst/>
          </a:prstGeom>
        </p:spPr>
        <p:txBody>
          <a:bodyPr wrap="square">
            <a:spAutoFit/>
          </a:bodyPr>
          <a:lstStyle/>
          <a:p>
            <a:pPr marL="342900" indent="-342900">
              <a:buFont typeface="Wingdings" panose="05000000000000000000" pitchFamily="2" charset="2"/>
              <a:buChar char="Ø"/>
            </a:pPr>
            <a:r>
              <a:rPr lang="en-US" altLang="zh-TW" sz="2000" dirty="0">
                <a:latin typeface="Calibri" panose="020F0502020204030204" pitchFamily="34" charset="0"/>
                <a:cs typeface="Times New Roman" panose="02020603050405020304" pitchFamily="18" charset="0"/>
              </a:rPr>
              <a:t>To the right of the event date, </a:t>
            </a:r>
            <a:r>
              <a:rPr lang="en-US" altLang="zh-TW" sz="2000" dirty="0">
                <a:solidFill>
                  <a:srgbClr val="FF0000"/>
                </a:solidFill>
                <a:latin typeface="Calibri" panose="020F0502020204030204" pitchFamily="34" charset="0"/>
                <a:cs typeface="Times New Roman" panose="02020603050405020304" pitchFamily="18" charset="0"/>
              </a:rPr>
              <a:t>speculators</a:t>
            </a:r>
            <a:r>
              <a:rPr lang="en-US" altLang="zh-TW" sz="2000" dirty="0">
                <a:latin typeface="Calibri" panose="020F0502020204030204" pitchFamily="34" charset="0"/>
                <a:cs typeface="Times New Roman" panose="02020603050405020304" pitchFamily="18" charset="0"/>
              </a:rPr>
              <a:t> appear to reduce their trend chasing up. Conversely, </a:t>
            </a:r>
            <a:r>
              <a:rPr lang="en-US" altLang="zh-TW" sz="2000" dirty="0">
                <a:solidFill>
                  <a:srgbClr val="00B050"/>
                </a:solidFill>
                <a:latin typeface="Calibri" panose="020F0502020204030204" pitchFamily="34" charset="0"/>
                <a:cs typeface="Times New Roman" panose="02020603050405020304" pitchFamily="18" charset="0"/>
              </a:rPr>
              <a:t>hedgers</a:t>
            </a:r>
            <a:r>
              <a:rPr lang="en-US" altLang="zh-TW" sz="2000" dirty="0">
                <a:latin typeface="Calibri" panose="020F0502020204030204" pitchFamily="34" charset="0"/>
                <a:cs typeface="Times New Roman" panose="02020603050405020304" pitchFamily="18" charset="0"/>
              </a:rPr>
              <a:t> appear to be increasing their positions steadily in the direction of the trend.</a:t>
            </a:r>
          </a:p>
          <a:p>
            <a:pPr marL="342900" indent="-342900">
              <a:buFont typeface="Wingdings" panose="05000000000000000000" pitchFamily="2" charset="2"/>
              <a:buChar char="Ø"/>
            </a:pPr>
            <a:r>
              <a:rPr lang="en-US" altLang="zh-TW" sz="2000" dirty="0">
                <a:latin typeface="Calibri" panose="020F0502020204030204" pitchFamily="34" charset="0"/>
                <a:cs typeface="Times New Roman" panose="02020603050405020304" pitchFamily="18" charset="0"/>
              </a:rPr>
              <a:t>This suggests that if </a:t>
            </a:r>
            <a:r>
              <a:rPr lang="en-US" altLang="zh-TW" sz="2000" dirty="0">
                <a:solidFill>
                  <a:schemeClr val="accent4">
                    <a:lumMod val="75000"/>
                  </a:schemeClr>
                </a:solidFill>
                <a:latin typeface="Calibri" panose="020F0502020204030204" pitchFamily="34" charset="0"/>
                <a:cs typeface="Times New Roman" panose="02020603050405020304" pitchFamily="18" charset="0"/>
              </a:rPr>
              <a:t>over-reaction</a:t>
            </a:r>
            <a:r>
              <a:rPr lang="en-US" altLang="zh-TW" sz="2000" dirty="0">
                <a:latin typeface="Calibri" panose="020F0502020204030204" pitchFamily="34" charset="0"/>
                <a:cs typeface="Times New Roman" panose="02020603050405020304" pitchFamily="18" charset="0"/>
              </a:rPr>
              <a:t> is caused by such trading, it would have to come from hedgers, not speculators.</a:t>
            </a:r>
          </a:p>
          <a:p>
            <a:pPr marL="342900" indent="-342900">
              <a:buFont typeface="Wingdings" panose="05000000000000000000" pitchFamily="2" charset="2"/>
              <a:buChar char="Ø"/>
            </a:pPr>
            <a:r>
              <a:rPr lang="en-US" altLang="zh-TW" sz="2000" dirty="0">
                <a:latin typeface="Calibri" panose="020F0502020204030204" pitchFamily="34" charset="0"/>
                <a:cs typeface="Times New Roman" panose="02020603050405020304" pitchFamily="18" charset="0"/>
              </a:rPr>
              <a:t>these results also suggest that </a:t>
            </a:r>
            <a:r>
              <a:rPr lang="en-US" altLang="zh-TW" sz="2000" dirty="0">
                <a:solidFill>
                  <a:srgbClr val="EE68E1"/>
                </a:solidFill>
                <a:latin typeface="Calibri" panose="020F0502020204030204" pitchFamily="34" charset="0"/>
                <a:cs typeface="Times New Roman" panose="02020603050405020304" pitchFamily="18" charset="0"/>
              </a:rPr>
              <a:t>trading positions </a:t>
            </a:r>
            <a:r>
              <a:rPr lang="en-US" altLang="zh-TW" sz="2000" dirty="0">
                <a:latin typeface="Calibri" panose="020F0502020204030204" pitchFamily="34" charset="0"/>
                <a:cs typeface="Times New Roman" panose="02020603050405020304" pitchFamily="18" charset="0"/>
              </a:rPr>
              <a:t>are closely linked to the profitability of TSMOM, where </a:t>
            </a:r>
            <a:r>
              <a:rPr lang="en-US" altLang="zh-TW" sz="2000" dirty="0">
                <a:solidFill>
                  <a:srgbClr val="C00000"/>
                </a:solidFill>
                <a:latin typeface="Calibri" panose="020F0502020204030204" pitchFamily="34" charset="0"/>
                <a:cs typeface="Times New Roman" panose="02020603050405020304" pitchFamily="18" charset="0"/>
              </a:rPr>
              <a:t>speculators appear to be profiting from trends and reversals at the expense of hedgers</a:t>
            </a:r>
            <a:r>
              <a:rPr lang="en-US" altLang="zh-TW" sz="2000" dirty="0">
                <a:latin typeface="Calibri" panose="020F0502020204030204" pitchFamily="34" charset="0"/>
                <a:cs typeface="Times New Roman" panose="02020603050405020304" pitchFamily="18" charset="0"/>
              </a:rPr>
              <a:t>.</a:t>
            </a:r>
            <a:endParaRPr lang="zh-TW" altLang="en-US" sz="2000" dirty="0">
              <a:latin typeface="Calibri" panose="020F0502020204030204" pitchFamily="34" charset="0"/>
              <a:cs typeface="Times New Roman" panose="02020603050405020304" pitchFamily="18" charset="0"/>
            </a:endParaRPr>
          </a:p>
        </p:txBody>
      </p:sp>
      <p:cxnSp>
        <p:nvCxnSpPr>
          <p:cNvPr id="27" name="直線接點 26">
            <a:extLst>
              <a:ext uri="{FF2B5EF4-FFF2-40B4-BE49-F238E27FC236}">
                <a16:creationId xmlns:a16="http://schemas.microsoft.com/office/drawing/2014/main" id="{2542F78F-02F9-4664-8FE5-D1E69C6F6D87}"/>
              </a:ext>
            </a:extLst>
          </p:cNvPr>
          <p:cNvCxnSpPr>
            <a:cxnSpLocks/>
          </p:cNvCxnSpPr>
          <p:nvPr/>
        </p:nvCxnSpPr>
        <p:spPr>
          <a:xfrm>
            <a:off x="0" y="3204724"/>
            <a:ext cx="6066803" cy="18436"/>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690C72B2-BF16-4E5A-B832-EEDACB2DF8CA}"/>
              </a:ext>
            </a:extLst>
          </p:cNvPr>
          <p:cNvCxnSpPr>
            <a:cxnSpLocks/>
          </p:cNvCxnSpPr>
          <p:nvPr/>
        </p:nvCxnSpPr>
        <p:spPr>
          <a:xfrm>
            <a:off x="29197" y="5403639"/>
            <a:ext cx="6066803" cy="18436"/>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DEF6D4B-2993-411D-8514-CC6D1D41F536}"/>
              </a:ext>
            </a:extLst>
          </p:cNvPr>
          <p:cNvSpPr/>
          <p:nvPr/>
        </p:nvSpPr>
        <p:spPr>
          <a:xfrm>
            <a:off x="9040134" y="2434107"/>
            <a:ext cx="1135824" cy="338554"/>
          </a:xfrm>
          <a:prstGeom prst="rect">
            <a:avLst/>
          </a:prstGeom>
        </p:spPr>
        <p:txBody>
          <a:bodyPr wrap="none">
            <a:spAutoFit/>
          </a:bodyPr>
          <a:lstStyle/>
          <a:p>
            <a:r>
              <a:rPr lang="en-US" altLang="zh-TW" sz="1600" dirty="0">
                <a:solidFill>
                  <a:srgbClr val="C00000"/>
                </a:solidFill>
              </a:rPr>
              <a:t>speculators</a:t>
            </a:r>
            <a:endParaRPr lang="zh-TW" altLang="en-US" sz="1600" dirty="0"/>
          </a:p>
        </p:txBody>
      </p:sp>
      <p:sp>
        <p:nvSpPr>
          <p:cNvPr id="19" name="矩形 18">
            <a:extLst>
              <a:ext uri="{FF2B5EF4-FFF2-40B4-BE49-F238E27FC236}">
                <a16:creationId xmlns:a16="http://schemas.microsoft.com/office/drawing/2014/main" id="{28E1F031-0549-42FE-BAED-21D1B594C8C3}"/>
              </a:ext>
            </a:extLst>
          </p:cNvPr>
          <p:cNvSpPr/>
          <p:nvPr/>
        </p:nvSpPr>
        <p:spPr>
          <a:xfrm>
            <a:off x="10705637" y="2437530"/>
            <a:ext cx="847861" cy="338554"/>
          </a:xfrm>
          <a:prstGeom prst="rect">
            <a:avLst/>
          </a:prstGeom>
        </p:spPr>
        <p:txBody>
          <a:bodyPr wrap="none">
            <a:spAutoFit/>
          </a:bodyPr>
          <a:lstStyle/>
          <a:p>
            <a:r>
              <a:rPr lang="en-US" altLang="zh-TW" sz="1600" dirty="0">
                <a:solidFill>
                  <a:srgbClr val="00B050"/>
                </a:solidFill>
              </a:rPr>
              <a:t>hedgers</a:t>
            </a:r>
            <a:endParaRPr lang="zh-TW" altLang="en-US" sz="1600" dirty="0">
              <a:solidFill>
                <a:srgbClr val="00B050"/>
              </a:solidFill>
            </a:endParaRPr>
          </a:p>
        </p:txBody>
      </p:sp>
      <p:sp>
        <p:nvSpPr>
          <p:cNvPr id="20" name="矩形 19">
            <a:extLst>
              <a:ext uri="{FF2B5EF4-FFF2-40B4-BE49-F238E27FC236}">
                <a16:creationId xmlns:a16="http://schemas.microsoft.com/office/drawing/2014/main" id="{5780FE1F-E812-4768-8DCD-5D7D296529D7}"/>
              </a:ext>
            </a:extLst>
          </p:cNvPr>
          <p:cNvSpPr/>
          <p:nvPr/>
        </p:nvSpPr>
        <p:spPr>
          <a:xfrm>
            <a:off x="9065247" y="3887532"/>
            <a:ext cx="1135824" cy="338554"/>
          </a:xfrm>
          <a:prstGeom prst="rect">
            <a:avLst/>
          </a:prstGeom>
        </p:spPr>
        <p:txBody>
          <a:bodyPr wrap="none">
            <a:spAutoFit/>
          </a:bodyPr>
          <a:lstStyle/>
          <a:p>
            <a:r>
              <a:rPr lang="en-US" altLang="zh-TW" sz="1600" dirty="0">
                <a:solidFill>
                  <a:srgbClr val="C00000"/>
                </a:solidFill>
              </a:rPr>
              <a:t>speculators</a:t>
            </a:r>
            <a:endParaRPr lang="zh-TW" altLang="en-US" sz="1600" dirty="0"/>
          </a:p>
        </p:txBody>
      </p:sp>
      <p:sp>
        <p:nvSpPr>
          <p:cNvPr id="21" name="矩形 20">
            <a:extLst>
              <a:ext uri="{FF2B5EF4-FFF2-40B4-BE49-F238E27FC236}">
                <a16:creationId xmlns:a16="http://schemas.microsoft.com/office/drawing/2014/main" id="{A5A63E03-7470-43B5-AB6D-B63927B953B3}"/>
              </a:ext>
            </a:extLst>
          </p:cNvPr>
          <p:cNvSpPr/>
          <p:nvPr/>
        </p:nvSpPr>
        <p:spPr>
          <a:xfrm>
            <a:off x="10730750" y="3890955"/>
            <a:ext cx="847861" cy="338554"/>
          </a:xfrm>
          <a:prstGeom prst="rect">
            <a:avLst/>
          </a:prstGeom>
        </p:spPr>
        <p:txBody>
          <a:bodyPr wrap="none">
            <a:spAutoFit/>
          </a:bodyPr>
          <a:lstStyle/>
          <a:p>
            <a:r>
              <a:rPr lang="en-US" altLang="zh-TW" sz="1600" dirty="0">
                <a:solidFill>
                  <a:srgbClr val="00B050"/>
                </a:solidFill>
              </a:rPr>
              <a:t>hedgers</a:t>
            </a:r>
            <a:endParaRPr lang="zh-TW" altLang="en-US" sz="1600" dirty="0">
              <a:solidFill>
                <a:srgbClr val="00B050"/>
              </a:solidFill>
            </a:endParaRPr>
          </a:p>
        </p:txBody>
      </p:sp>
    </p:spTree>
    <p:extLst>
      <p:ext uri="{BB962C8B-B14F-4D97-AF65-F5344CB8AC3E}">
        <p14:creationId xmlns:p14="http://schemas.microsoft.com/office/powerpoint/2010/main" val="373441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DAE97B-7279-41F3-B7C4-F8304E66808B}"/>
              </a:ext>
            </a:extLst>
          </p:cNvPr>
          <p:cNvSpPr>
            <a:spLocks noGrp="1"/>
          </p:cNvSpPr>
          <p:nvPr>
            <p:ph type="sldNum" sz="quarter" idx="12"/>
          </p:nvPr>
        </p:nvSpPr>
        <p:spPr/>
        <p:txBody>
          <a:bodyPr/>
          <a:lstStyle/>
          <a:p>
            <a:fld id="{1092EB81-B1F3-43DE-B466-F6B2472AE75C}" type="slidenum">
              <a:rPr lang="zh-TW" altLang="en-US" smtClean="0"/>
              <a:t>3</a:t>
            </a:fld>
            <a:endParaRPr lang="zh-TW" altLang="en-US"/>
          </a:p>
        </p:txBody>
      </p:sp>
      <p:sp>
        <p:nvSpPr>
          <p:cNvPr id="5" name="標題 1">
            <a:extLst>
              <a:ext uri="{FF2B5EF4-FFF2-40B4-BE49-F238E27FC236}">
                <a16:creationId xmlns:a16="http://schemas.microsoft.com/office/drawing/2014/main" id="{B3D62438-4FE8-4EFC-B4B8-14C3AD083A2B}"/>
              </a:ext>
            </a:extLst>
          </p:cNvPr>
          <p:cNvSpPr>
            <a:spLocks noGrp="1"/>
          </p:cNvSpPr>
          <p:nvPr>
            <p:ph type="title"/>
          </p:nvPr>
        </p:nvSpPr>
        <p:spPr>
          <a:xfrm>
            <a:off x="838200" y="2888796"/>
            <a:ext cx="10515600" cy="716329"/>
          </a:xfrm>
        </p:spPr>
        <p:txBody>
          <a:bodyPr>
            <a:noAutofit/>
          </a:bodyPr>
          <a:lstStyle/>
          <a:p>
            <a:pPr algn="ctr"/>
            <a:r>
              <a:rPr lang="en-US" altLang="zh-TW" sz="5000" dirty="0"/>
              <a:t>1. Introduction</a:t>
            </a:r>
            <a:endParaRPr lang="zh-TW" altLang="en-US" sz="5000" dirty="0"/>
          </a:p>
        </p:txBody>
      </p:sp>
    </p:spTree>
    <p:extLst>
      <p:ext uri="{BB962C8B-B14F-4D97-AF65-F5344CB8AC3E}">
        <p14:creationId xmlns:p14="http://schemas.microsoft.com/office/powerpoint/2010/main" val="2053802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614A063-F75D-4148-BB48-D2495C79A632}"/>
              </a:ext>
            </a:extLst>
          </p:cNvPr>
          <p:cNvSpPr>
            <a:spLocks noGrp="1"/>
          </p:cNvSpPr>
          <p:nvPr>
            <p:ph type="sldNum" sz="quarter" idx="12"/>
          </p:nvPr>
        </p:nvSpPr>
        <p:spPr/>
        <p:txBody>
          <a:bodyPr/>
          <a:lstStyle/>
          <a:p>
            <a:fld id="{1092EB81-B1F3-43DE-B466-F6B2472AE75C}" type="slidenum">
              <a:rPr lang="zh-TW" altLang="en-US" smtClean="0"/>
              <a:t>30</a:t>
            </a:fld>
            <a:endParaRPr lang="zh-TW" altLang="en-US"/>
          </a:p>
        </p:txBody>
      </p:sp>
      <p:sp>
        <p:nvSpPr>
          <p:cNvPr id="5" name="標題 1">
            <a:extLst>
              <a:ext uri="{FF2B5EF4-FFF2-40B4-BE49-F238E27FC236}">
                <a16:creationId xmlns:a16="http://schemas.microsoft.com/office/drawing/2014/main" id="{B2739A87-0817-4066-84E4-067B4FE156C5}"/>
              </a:ext>
            </a:extLst>
          </p:cNvPr>
          <p:cNvSpPr>
            <a:spLocks noGrp="1"/>
          </p:cNvSpPr>
          <p:nvPr>
            <p:ph type="title"/>
          </p:nvPr>
        </p:nvSpPr>
        <p:spPr>
          <a:xfrm>
            <a:off x="838200" y="2623457"/>
            <a:ext cx="10515600" cy="1447800"/>
          </a:xfrm>
        </p:spPr>
        <p:txBody>
          <a:bodyPr>
            <a:noAutofit/>
          </a:bodyPr>
          <a:lstStyle/>
          <a:p>
            <a:pPr algn="ctr"/>
            <a:r>
              <a:rPr lang="en-US" altLang="zh-TW" sz="4800" dirty="0"/>
              <a:t>7. Conclusion </a:t>
            </a:r>
            <a:endParaRPr lang="zh-TW" altLang="en-US" sz="2600" b="0" dirty="0">
              <a:solidFill>
                <a:schemeClr val="tx1"/>
              </a:solidFill>
              <a:effectLst/>
            </a:endParaRPr>
          </a:p>
        </p:txBody>
      </p:sp>
    </p:spTree>
    <p:extLst>
      <p:ext uri="{BB962C8B-B14F-4D97-AF65-F5344CB8AC3E}">
        <p14:creationId xmlns:p14="http://schemas.microsoft.com/office/powerpoint/2010/main" val="2632213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520065" y="104775"/>
            <a:ext cx="4596221" cy="716329"/>
          </a:xfrm>
        </p:spPr>
        <p:txBody>
          <a:bodyPr>
            <a:normAutofit/>
          </a:bodyPr>
          <a:lstStyle/>
          <a:p>
            <a:r>
              <a:rPr lang="en-US" altLang="zh-TW" sz="3300" dirty="0"/>
              <a:t>7. Conclusion</a:t>
            </a: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31</a:t>
            </a:fld>
            <a:endParaRPr lang="zh-TW" altLang="en-US"/>
          </a:p>
        </p:txBody>
      </p:sp>
      <p:sp>
        <p:nvSpPr>
          <p:cNvPr id="8" name="內容版面配置區 2">
            <a:extLst>
              <a:ext uri="{FF2B5EF4-FFF2-40B4-BE49-F238E27FC236}">
                <a16:creationId xmlns:a16="http://schemas.microsoft.com/office/drawing/2014/main" id="{97385A0F-7C1E-486F-9818-5492F9A02B5E}"/>
              </a:ext>
            </a:extLst>
          </p:cNvPr>
          <p:cNvSpPr>
            <a:spLocks noGrp="1"/>
          </p:cNvSpPr>
          <p:nvPr>
            <p:ph idx="1"/>
          </p:nvPr>
        </p:nvSpPr>
        <p:spPr>
          <a:xfrm>
            <a:off x="239486" y="821103"/>
            <a:ext cx="11585810" cy="5917467"/>
          </a:xfrm>
        </p:spPr>
        <p:txBody>
          <a:bodyPr>
            <a:noAutofit/>
          </a:bodyPr>
          <a:lstStyle/>
          <a:p>
            <a:pPr>
              <a:lnSpc>
                <a:spcPct val="100000"/>
              </a:lnSpc>
              <a:buFont typeface="Wingdings" panose="05000000000000000000" pitchFamily="2" charset="2"/>
              <a:buChar char="Ø"/>
            </a:pPr>
            <a:r>
              <a:rPr lang="en-US" altLang="zh-TW" sz="2000" dirty="0">
                <a:latin typeface="+mn-lt"/>
              </a:rPr>
              <a:t>We find a </a:t>
            </a:r>
            <a:r>
              <a:rPr lang="en-US" altLang="zh-TW" sz="2000" dirty="0">
                <a:solidFill>
                  <a:srgbClr val="00B050"/>
                </a:solidFill>
                <a:latin typeface="+mn-lt"/>
              </a:rPr>
              <a:t>significant TSMOM effect </a:t>
            </a:r>
            <a:r>
              <a:rPr lang="en-US" altLang="zh-TW" sz="2000" dirty="0">
                <a:latin typeface="+mn-lt"/>
              </a:rPr>
              <a:t>that is remarkably consistent </a:t>
            </a:r>
            <a:r>
              <a:rPr lang="en-US" altLang="zh-TW" sz="2000" dirty="0">
                <a:solidFill>
                  <a:srgbClr val="00B050"/>
                </a:solidFill>
                <a:latin typeface="+mn-lt"/>
              </a:rPr>
              <a:t>across the 58 futures </a:t>
            </a:r>
            <a:r>
              <a:rPr lang="en-US" altLang="zh-TW" sz="2000" dirty="0">
                <a:latin typeface="+mn-lt"/>
              </a:rPr>
              <a:t>contracts and several major asset classes we study over the last 25 years. </a:t>
            </a:r>
          </a:p>
          <a:p>
            <a:pPr>
              <a:lnSpc>
                <a:spcPct val="100000"/>
              </a:lnSpc>
              <a:buFont typeface="Wingdings" panose="05000000000000000000" pitchFamily="2" charset="2"/>
              <a:buChar char="Ø"/>
            </a:pPr>
            <a:r>
              <a:rPr lang="en-US" altLang="zh-TW" sz="2000" dirty="0">
                <a:latin typeface="+mn-lt"/>
              </a:rPr>
              <a:t>The </a:t>
            </a:r>
            <a:r>
              <a:rPr lang="en-US" altLang="zh-TW" sz="2000" dirty="0">
                <a:solidFill>
                  <a:srgbClr val="00B0F0"/>
                </a:solidFill>
                <a:latin typeface="+mn-lt"/>
              </a:rPr>
              <a:t>TSMOM effect is distinct from XSMOM</a:t>
            </a:r>
            <a:r>
              <a:rPr lang="en-US" altLang="zh-TW" sz="2000" dirty="0">
                <a:latin typeface="+mn-lt"/>
              </a:rPr>
              <a:t>, though the two are related. Decomposing both TSMOM and XSMOM profits, we find that the dominant force to both strategies is significant positive auto-covariance between a security's excess return next month and it's lagged 1-year return. </a:t>
            </a:r>
          </a:p>
          <a:p>
            <a:pPr>
              <a:lnSpc>
                <a:spcPct val="100000"/>
              </a:lnSpc>
              <a:buFont typeface="Wingdings" panose="05000000000000000000" pitchFamily="2" charset="2"/>
              <a:buChar char="Ø"/>
            </a:pPr>
            <a:r>
              <a:rPr lang="en-US" altLang="zh-TW" sz="2000" dirty="0">
                <a:latin typeface="+mn-lt"/>
              </a:rPr>
              <a:t>This evidence is consistent with </a:t>
            </a:r>
            <a:r>
              <a:rPr lang="en-US" altLang="zh-TW" sz="2000" dirty="0">
                <a:solidFill>
                  <a:srgbClr val="C00000"/>
                </a:solidFill>
                <a:latin typeface="+mn-lt"/>
              </a:rPr>
              <a:t>initial under-reaction </a:t>
            </a:r>
            <a:r>
              <a:rPr lang="en-US" altLang="zh-TW" sz="2000" dirty="0">
                <a:latin typeface="+mn-lt"/>
              </a:rPr>
              <a:t>stories, but may also be consistent with </a:t>
            </a:r>
            <a:r>
              <a:rPr lang="en-US" altLang="zh-TW" sz="2000" dirty="0">
                <a:solidFill>
                  <a:srgbClr val="C00000"/>
                </a:solidFill>
                <a:latin typeface="+mn-lt"/>
              </a:rPr>
              <a:t>delayed over-reaction</a:t>
            </a:r>
            <a:r>
              <a:rPr lang="en-US" altLang="zh-TW" sz="2000" dirty="0">
                <a:latin typeface="+mn-lt"/>
              </a:rPr>
              <a:t> theories of sentiment as the TSMOM effect partially reverses after one year.</a:t>
            </a:r>
          </a:p>
          <a:p>
            <a:pPr>
              <a:lnSpc>
                <a:spcPct val="100000"/>
              </a:lnSpc>
              <a:buFont typeface="Wingdings" panose="05000000000000000000" pitchFamily="2" charset="2"/>
              <a:buChar char="Ø"/>
            </a:pPr>
            <a:r>
              <a:rPr lang="en-US" altLang="zh-TW" sz="2000" dirty="0">
                <a:latin typeface="+mn-lt"/>
              </a:rPr>
              <a:t>TSMOM exhibits strong and consistent performance across many diverse asset classes, has small loadings on standard risk factors, and </a:t>
            </a:r>
            <a:r>
              <a:rPr lang="en-US" altLang="zh-TW" sz="2000" dirty="0">
                <a:solidFill>
                  <a:srgbClr val="EB4BDC"/>
                </a:solidFill>
                <a:latin typeface="+mn-lt"/>
              </a:rPr>
              <a:t>performs well in extreme periods</a:t>
            </a:r>
            <a:r>
              <a:rPr lang="en-US" altLang="zh-TW" sz="2000" dirty="0">
                <a:latin typeface="+mn-lt"/>
              </a:rPr>
              <a:t>, all of which present a challenge to the random walk hypothesis and to standard rational pricing models.</a:t>
            </a:r>
          </a:p>
          <a:p>
            <a:pPr>
              <a:lnSpc>
                <a:spcPct val="100000"/>
              </a:lnSpc>
              <a:buFont typeface="Wingdings" panose="05000000000000000000" pitchFamily="2" charset="2"/>
              <a:buChar char="Ø"/>
            </a:pPr>
            <a:r>
              <a:rPr lang="en-US" altLang="zh-TW" sz="2000" dirty="0">
                <a:latin typeface="+mn-lt"/>
              </a:rPr>
              <a:t>the link between TSMOM returns and the positions of speculators and hedgers indicates that </a:t>
            </a:r>
            <a:r>
              <a:rPr lang="en-US" altLang="zh-TW" sz="2000" dirty="0">
                <a:solidFill>
                  <a:srgbClr val="C00000"/>
                </a:solidFill>
                <a:latin typeface="+mn-lt"/>
              </a:rPr>
              <a:t>speculators profit from TSMOM at the expense of hedgers</a:t>
            </a:r>
            <a:r>
              <a:rPr lang="en-US" altLang="zh-TW" sz="2000" dirty="0">
                <a:latin typeface="+mn-lt"/>
              </a:rPr>
              <a:t>. This evidence is consistent with speculators earning a premium via TSMOM for providing liquidity to hedgers.</a:t>
            </a:r>
          </a:p>
          <a:p>
            <a:pPr>
              <a:lnSpc>
                <a:spcPct val="100000"/>
              </a:lnSpc>
              <a:buFont typeface="Wingdings" panose="05000000000000000000" pitchFamily="2" charset="2"/>
              <a:buChar char="Ø"/>
            </a:pPr>
            <a:r>
              <a:rPr lang="en-US" altLang="zh-TW" sz="2000" dirty="0">
                <a:solidFill>
                  <a:schemeClr val="accent4">
                    <a:lumMod val="75000"/>
                  </a:schemeClr>
                </a:solidFill>
                <a:latin typeface="+mn-lt"/>
              </a:rPr>
              <a:t>TSMOM represents one of the most direct tests of the random walk hypothesis and a number of prominent behavioral and rational asset pricing theories. </a:t>
            </a:r>
            <a:r>
              <a:rPr lang="en-US" altLang="zh-TW" sz="2000" dirty="0">
                <a:latin typeface="+mn-lt"/>
              </a:rPr>
              <a:t>Our findings present new evidence and challenges for those theories and for future research.</a:t>
            </a:r>
            <a:endParaRPr lang="zh-TW" altLang="en-US" sz="2000" dirty="0">
              <a:latin typeface="+mn-lt"/>
            </a:endParaRPr>
          </a:p>
        </p:txBody>
      </p:sp>
    </p:spTree>
    <p:extLst>
      <p:ext uri="{BB962C8B-B14F-4D97-AF65-F5344CB8AC3E}">
        <p14:creationId xmlns:p14="http://schemas.microsoft.com/office/powerpoint/2010/main" val="415506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83129" y="2834240"/>
            <a:ext cx="9889672" cy="944658"/>
          </a:xfrm>
        </p:spPr>
        <p:txBody>
          <a:bodyPr>
            <a:normAutofit/>
          </a:bodyPr>
          <a:lstStyle/>
          <a:p>
            <a:pPr algn="ctr"/>
            <a:r>
              <a:rPr lang="en-US" altLang="zh-TW" sz="6000" dirty="0"/>
              <a:t>Thanks for your listening</a:t>
            </a:r>
            <a:endParaRPr lang="zh-TW" altLang="en-US" sz="5600" dirty="0"/>
          </a:p>
        </p:txBody>
      </p:sp>
      <p:sp>
        <p:nvSpPr>
          <p:cNvPr id="3" name="投影片編號版面配置區 2">
            <a:extLst>
              <a:ext uri="{FF2B5EF4-FFF2-40B4-BE49-F238E27FC236}">
                <a16:creationId xmlns:a16="http://schemas.microsoft.com/office/drawing/2014/main" id="{8625E43D-9FB2-45B7-A5D3-BA388CEA341F}"/>
              </a:ext>
            </a:extLst>
          </p:cNvPr>
          <p:cNvSpPr>
            <a:spLocks noGrp="1"/>
          </p:cNvSpPr>
          <p:nvPr>
            <p:ph type="sldNum" sz="quarter" idx="12"/>
          </p:nvPr>
        </p:nvSpPr>
        <p:spPr/>
        <p:txBody>
          <a:bodyPr/>
          <a:lstStyle/>
          <a:p>
            <a:fld id="{1092EB81-B1F3-43DE-B466-F6B2472AE75C}" type="slidenum">
              <a:rPr lang="zh-TW" altLang="en-US" smtClean="0"/>
              <a:t>32</a:t>
            </a:fld>
            <a:endParaRPr lang="zh-TW" altLang="en-US"/>
          </a:p>
        </p:txBody>
      </p:sp>
    </p:spTree>
    <p:extLst>
      <p:ext uri="{BB962C8B-B14F-4D97-AF65-F5344CB8AC3E}">
        <p14:creationId xmlns:p14="http://schemas.microsoft.com/office/powerpoint/2010/main" val="464235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聖誕節到來，快來學學各國聖誕快樂怎麼說？|Hi家教線上外語專家學習補給站|Hi家教線上外語專家">
            <a:extLst>
              <a:ext uri="{FF2B5EF4-FFF2-40B4-BE49-F238E27FC236}">
                <a16:creationId xmlns:a16="http://schemas.microsoft.com/office/drawing/2014/main" id="{DCD306EC-292E-43FA-A56C-192AD327C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386" y="87406"/>
            <a:ext cx="8741228" cy="66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717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A0F69B-4AB7-4340-8334-DA55357AF44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FC4BF02-8285-4D5D-85FA-DECAFC765470}"/>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C11EA786-71C4-40FD-9DBD-710722575965}"/>
              </a:ext>
            </a:extLst>
          </p:cNvPr>
          <p:cNvSpPr>
            <a:spLocks noGrp="1"/>
          </p:cNvSpPr>
          <p:nvPr>
            <p:ph type="sldNum" sz="quarter" idx="12"/>
          </p:nvPr>
        </p:nvSpPr>
        <p:spPr/>
        <p:txBody>
          <a:bodyPr/>
          <a:lstStyle/>
          <a:p>
            <a:fld id="{1092EB81-B1F3-43DE-B466-F6B2472AE75C}" type="slidenum">
              <a:rPr lang="zh-TW" altLang="en-US" smtClean="0"/>
              <a:t>34</a:t>
            </a:fld>
            <a:endParaRPr lang="zh-TW" altLang="en-US"/>
          </a:p>
        </p:txBody>
      </p:sp>
    </p:spTree>
    <p:extLst>
      <p:ext uri="{BB962C8B-B14F-4D97-AF65-F5344CB8AC3E}">
        <p14:creationId xmlns:p14="http://schemas.microsoft.com/office/powerpoint/2010/main" val="30561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E8DCB-5D92-4B0D-AF55-391E43BA2F1F}"/>
              </a:ext>
            </a:extLst>
          </p:cNvPr>
          <p:cNvSpPr>
            <a:spLocks noGrp="1"/>
          </p:cNvSpPr>
          <p:nvPr>
            <p:ph type="title"/>
          </p:nvPr>
        </p:nvSpPr>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6A398106-540B-4C22-88DA-AEA059138BF3}"/>
              </a:ext>
            </a:extLst>
          </p:cNvPr>
          <p:cNvSpPr>
            <a:spLocks noGrp="1"/>
          </p:cNvSpPr>
          <p:nvPr>
            <p:ph idx="1"/>
          </p:nvPr>
        </p:nvSpPr>
        <p:spPr>
          <a:xfrm>
            <a:off x="838200" y="1266092"/>
            <a:ext cx="10911348" cy="5226783"/>
          </a:xfrm>
        </p:spPr>
        <p:txBody>
          <a:bodyPr>
            <a:normAutofit/>
          </a:bodyPr>
          <a:lstStyle/>
          <a:p>
            <a:pPr marL="0" indent="0">
              <a:buNone/>
            </a:pPr>
            <a:r>
              <a:rPr lang="en-US" altLang="zh-TW" dirty="0">
                <a:latin typeface="+mn-lt"/>
              </a:rPr>
              <a:t>We document significant “</a:t>
            </a:r>
            <a:r>
              <a:rPr lang="en-US" altLang="zh-TW" dirty="0">
                <a:solidFill>
                  <a:srgbClr val="C00000"/>
                </a:solidFill>
                <a:latin typeface="+mn-lt"/>
              </a:rPr>
              <a:t>time series momentum (TSMOM)</a:t>
            </a:r>
            <a:r>
              <a:rPr lang="en-US" altLang="zh-TW" dirty="0">
                <a:latin typeface="+mn-lt"/>
              </a:rPr>
              <a:t>” in </a:t>
            </a:r>
            <a:r>
              <a:rPr lang="en-US" altLang="zh-TW" dirty="0">
                <a:solidFill>
                  <a:srgbClr val="00B050"/>
                </a:solidFill>
                <a:latin typeface="+mn-lt"/>
              </a:rPr>
              <a:t>equity index, currency, commodity, and bond </a:t>
            </a:r>
            <a:r>
              <a:rPr lang="en-US" altLang="zh-TW" b="1" dirty="0">
                <a:solidFill>
                  <a:srgbClr val="00B050"/>
                </a:solidFill>
                <a:latin typeface="+mn-lt"/>
              </a:rPr>
              <a:t>futures</a:t>
            </a:r>
            <a:r>
              <a:rPr lang="en-US" altLang="zh-TW" dirty="0">
                <a:solidFill>
                  <a:srgbClr val="00B050"/>
                </a:solidFill>
                <a:latin typeface="+mn-lt"/>
              </a:rPr>
              <a:t> </a:t>
            </a:r>
            <a:r>
              <a:rPr lang="en-US" altLang="zh-TW" dirty="0">
                <a:latin typeface="+mn-lt"/>
              </a:rPr>
              <a:t>for each of the 58 liquid instruments we consider. </a:t>
            </a:r>
          </a:p>
          <a:p>
            <a:pPr marL="514350" indent="-514350">
              <a:buFont typeface="+mj-lt"/>
              <a:buAutoNum type="arabicParenR"/>
            </a:pPr>
            <a:r>
              <a:rPr lang="en-US" altLang="zh-TW" sz="2600" dirty="0">
                <a:latin typeface="+mn-lt"/>
              </a:rPr>
              <a:t>We find persistence in returns for </a:t>
            </a:r>
            <a:r>
              <a:rPr lang="en-US" altLang="zh-TW" sz="2600" dirty="0">
                <a:solidFill>
                  <a:srgbClr val="00B050"/>
                </a:solidFill>
                <a:latin typeface="+mn-lt"/>
              </a:rPr>
              <a:t>1 to 12 months </a:t>
            </a:r>
            <a:r>
              <a:rPr lang="en-US" altLang="zh-TW" sz="2600" dirty="0">
                <a:latin typeface="+mn-lt"/>
              </a:rPr>
              <a:t>that partially reverses over longer horizons, consistent with sentiment theories of </a:t>
            </a:r>
            <a:r>
              <a:rPr lang="en-US" altLang="zh-TW" sz="2600" dirty="0">
                <a:solidFill>
                  <a:srgbClr val="C00000"/>
                </a:solidFill>
                <a:latin typeface="+mn-lt"/>
              </a:rPr>
              <a:t>initial under-reaction </a:t>
            </a:r>
            <a:r>
              <a:rPr lang="en-US" altLang="zh-TW" sz="2600" dirty="0">
                <a:latin typeface="+mn-lt"/>
              </a:rPr>
              <a:t>and </a:t>
            </a:r>
            <a:r>
              <a:rPr lang="en-US" altLang="zh-TW" sz="2600" dirty="0">
                <a:solidFill>
                  <a:srgbClr val="C00000"/>
                </a:solidFill>
                <a:latin typeface="+mn-lt"/>
              </a:rPr>
              <a:t>delayed over-reaction</a:t>
            </a:r>
            <a:r>
              <a:rPr lang="en-US" altLang="zh-TW" sz="2600" dirty="0">
                <a:latin typeface="+mn-lt"/>
              </a:rPr>
              <a:t>. </a:t>
            </a:r>
          </a:p>
          <a:p>
            <a:pPr marL="514350" indent="-514350">
              <a:buFont typeface="+mj-lt"/>
              <a:buAutoNum type="arabicParenR"/>
            </a:pPr>
            <a:r>
              <a:rPr lang="en-US" altLang="zh-TW" sz="2600" dirty="0">
                <a:solidFill>
                  <a:srgbClr val="C00000"/>
                </a:solidFill>
                <a:latin typeface="+mn-lt"/>
              </a:rPr>
              <a:t>A diversified portfolio of TSMOM strategies </a:t>
            </a:r>
            <a:r>
              <a:rPr lang="en-US" altLang="zh-TW" sz="2600" dirty="0">
                <a:latin typeface="+mn-lt"/>
              </a:rPr>
              <a:t>across all asset classes delivers substantial abnormal returns with little exposure to standard asset pricing factors and </a:t>
            </a:r>
            <a:r>
              <a:rPr lang="en-US" altLang="zh-TW" sz="2600" dirty="0">
                <a:solidFill>
                  <a:srgbClr val="FF0000"/>
                </a:solidFill>
                <a:latin typeface="+mn-lt"/>
              </a:rPr>
              <a:t>performs best during extreme markets</a:t>
            </a:r>
            <a:r>
              <a:rPr lang="en-US" altLang="zh-TW" sz="2600" dirty="0">
                <a:latin typeface="+mn-lt"/>
              </a:rPr>
              <a:t>. </a:t>
            </a:r>
          </a:p>
          <a:p>
            <a:pPr marL="514350" indent="-514350">
              <a:buFont typeface="+mj-lt"/>
              <a:buAutoNum type="arabicParenR"/>
            </a:pPr>
            <a:r>
              <a:rPr lang="en-US" altLang="zh-TW" sz="2600" dirty="0">
                <a:latin typeface="+mn-lt"/>
              </a:rPr>
              <a:t>Examining the trading activities of speculators and hedgers, we find that </a:t>
            </a:r>
            <a:r>
              <a:rPr lang="en-US" altLang="zh-TW" sz="2600" dirty="0">
                <a:solidFill>
                  <a:srgbClr val="C00000"/>
                </a:solidFill>
                <a:latin typeface="+mn-lt"/>
              </a:rPr>
              <a:t>speculators profit from TSMOM at the expense of hedgers</a:t>
            </a:r>
            <a:r>
              <a:rPr lang="en-US" altLang="zh-TW" sz="2600" dirty="0">
                <a:latin typeface="+mn-lt"/>
              </a:rPr>
              <a:t>. </a:t>
            </a:r>
          </a:p>
          <a:p>
            <a:pPr>
              <a:buFont typeface="Wingdings" panose="05000000000000000000" pitchFamily="2" charset="2"/>
              <a:buChar char="Ø"/>
            </a:pPr>
            <a:endParaRPr lang="zh-TW" altLang="en-US" dirty="0">
              <a:latin typeface="+mn-lt"/>
            </a:endParaRPr>
          </a:p>
        </p:txBody>
      </p:sp>
      <p:sp>
        <p:nvSpPr>
          <p:cNvPr id="4" name="投影片編號版面配置區 3">
            <a:extLst>
              <a:ext uri="{FF2B5EF4-FFF2-40B4-BE49-F238E27FC236}">
                <a16:creationId xmlns:a16="http://schemas.microsoft.com/office/drawing/2014/main" id="{6659A210-19A8-4FBE-B2D6-8F6DC70547E5}"/>
              </a:ext>
            </a:extLst>
          </p:cNvPr>
          <p:cNvSpPr>
            <a:spLocks noGrp="1"/>
          </p:cNvSpPr>
          <p:nvPr>
            <p:ph type="sldNum" sz="quarter" idx="12"/>
          </p:nvPr>
        </p:nvSpPr>
        <p:spPr/>
        <p:txBody>
          <a:bodyPr/>
          <a:lstStyle/>
          <a:p>
            <a:fld id="{1092EB81-B1F3-43DE-B466-F6B2472AE75C}" type="slidenum">
              <a:rPr lang="zh-TW" altLang="en-US" smtClean="0"/>
              <a:t>4</a:t>
            </a:fld>
            <a:endParaRPr lang="zh-TW" altLang="en-US"/>
          </a:p>
        </p:txBody>
      </p:sp>
    </p:spTree>
    <p:extLst>
      <p:ext uri="{BB962C8B-B14F-4D97-AF65-F5344CB8AC3E}">
        <p14:creationId xmlns:p14="http://schemas.microsoft.com/office/powerpoint/2010/main" val="250939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E8DCB-5D92-4B0D-AF55-391E43BA2F1F}"/>
              </a:ext>
            </a:extLst>
          </p:cNvPr>
          <p:cNvSpPr>
            <a:spLocks noGrp="1"/>
          </p:cNvSpPr>
          <p:nvPr>
            <p:ph type="title"/>
          </p:nvPr>
        </p:nvSpPr>
        <p:spPr>
          <a:xfrm>
            <a:off x="838200" y="253928"/>
            <a:ext cx="5670176" cy="716329"/>
          </a:xfrm>
        </p:spPr>
        <p:txBody>
          <a:bodyPr/>
          <a:lstStyle/>
          <a:p>
            <a:r>
              <a:rPr lang="en-US" altLang="zh-TW" dirty="0"/>
              <a:t>Some Preliminaries</a:t>
            </a:r>
            <a:endParaRPr lang="zh-TW" altLang="en-US" dirty="0"/>
          </a:p>
        </p:txBody>
      </p:sp>
      <p:sp>
        <p:nvSpPr>
          <p:cNvPr id="3" name="內容版面配置區 2">
            <a:extLst>
              <a:ext uri="{FF2B5EF4-FFF2-40B4-BE49-F238E27FC236}">
                <a16:creationId xmlns:a16="http://schemas.microsoft.com/office/drawing/2014/main" id="{6A398106-540B-4C22-88DA-AEA059138BF3}"/>
              </a:ext>
            </a:extLst>
          </p:cNvPr>
          <p:cNvSpPr>
            <a:spLocks noGrp="1"/>
          </p:cNvSpPr>
          <p:nvPr>
            <p:ph idx="1"/>
          </p:nvPr>
        </p:nvSpPr>
        <p:spPr>
          <a:xfrm>
            <a:off x="569259" y="970257"/>
            <a:ext cx="11353800" cy="5768314"/>
          </a:xfrm>
        </p:spPr>
        <p:txBody>
          <a:bodyPr>
            <a:normAutofit/>
          </a:bodyPr>
          <a:lstStyle/>
          <a:p>
            <a:pPr>
              <a:buFont typeface="Wingdings" panose="05000000000000000000" pitchFamily="2" charset="2"/>
              <a:buChar char="Ø"/>
            </a:pPr>
            <a:r>
              <a:rPr lang="en-US" altLang="zh-TW" dirty="0">
                <a:latin typeface="+mn-lt"/>
              </a:rPr>
              <a:t>What is Momentum?</a:t>
            </a:r>
          </a:p>
          <a:p>
            <a:pPr lvl="1">
              <a:buFont typeface="Wingdings" panose="05000000000000000000" pitchFamily="2" charset="2"/>
              <a:buChar char="Ø"/>
            </a:pPr>
            <a:r>
              <a:rPr lang="en-US" altLang="zh-TW" dirty="0">
                <a:latin typeface="+mn-lt"/>
              </a:rPr>
              <a:t>In the past, Newton intended to capture the concept of "the amount of movement“.</a:t>
            </a:r>
          </a:p>
          <a:p>
            <a:pPr lvl="1">
              <a:buFont typeface="Wingdings" panose="05000000000000000000" pitchFamily="2" charset="2"/>
              <a:buChar char="Ø"/>
            </a:pPr>
            <a:r>
              <a:rPr lang="en-US" altLang="zh-TW" dirty="0">
                <a:latin typeface="+mn-lt"/>
              </a:rPr>
              <a:t>is the product of the </a:t>
            </a:r>
            <a:r>
              <a:rPr lang="en-US" altLang="zh-TW" dirty="0">
                <a:latin typeface="+mn-lt"/>
                <a:hlinkClick r:id="rId3" tooltip="Mass">
                  <a:extLst>
                    <a:ext uri="{A12FA001-AC4F-418D-AE19-62706E023703}">
                      <ahyp:hlinkClr xmlns:ahyp="http://schemas.microsoft.com/office/drawing/2018/hyperlinkcolor" val="tx"/>
                    </a:ext>
                  </a:extLst>
                </a:hlinkClick>
              </a:rPr>
              <a:t>mass</a:t>
            </a:r>
            <a:r>
              <a:rPr lang="en-US" altLang="zh-TW" dirty="0">
                <a:latin typeface="+mn-lt"/>
              </a:rPr>
              <a:t> and </a:t>
            </a:r>
            <a:r>
              <a:rPr lang="en-US" altLang="zh-TW" dirty="0">
                <a:latin typeface="+mn-lt"/>
                <a:hlinkClick r:id="rId4" tooltip="Velocity">
                  <a:extLst>
                    <a:ext uri="{A12FA001-AC4F-418D-AE19-62706E023703}">
                      <ahyp:hlinkClr xmlns:ahyp="http://schemas.microsoft.com/office/drawing/2018/hyperlinkcolor" val="tx"/>
                    </a:ext>
                  </a:extLst>
                </a:hlinkClick>
              </a:rPr>
              <a:t>velocity</a:t>
            </a:r>
            <a:r>
              <a:rPr lang="en-US" altLang="zh-TW" dirty="0">
                <a:latin typeface="+mn-lt"/>
              </a:rPr>
              <a:t> of an object.</a:t>
            </a:r>
          </a:p>
          <a:p>
            <a:pPr lvl="1">
              <a:buFont typeface="Wingdings" panose="05000000000000000000" pitchFamily="2" charset="2"/>
              <a:buChar char="Ø"/>
            </a:pPr>
            <a:r>
              <a:rPr lang="en-US" altLang="zh-TW" dirty="0">
                <a:latin typeface="+mn-lt"/>
              </a:rPr>
              <a:t>The analogy of "</a:t>
            </a:r>
            <a:r>
              <a:rPr lang="en-US" altLang="zh-TW" dirty="0">
                <a:solidFill>
                  <a:srgbClr val="00B050"/>
                </a:solidFill>
                <a:latin typeface="+mn-lt"/>
              </a:rPr>
              <a:t>price trend</a:t>
            </a:r>
            <a:r>
              <a:rPr lang="en-US" altLang="zh-TW" dirty="0">
                <a:latin typeface="+mn-lt"/>
              </a:rPr>
              <a:t>" to "objects in motion": According to the principle of inertia, the rising magnitude for the security price represents its momentum for rising </a:t>
            </a:r>
            <a:r>
              <a:rPr lang="en-US" altLang="zh-TW" sz="2000" dirty="0"/>
              <a:t>continuously</a:t>
            </a:r>
            <a:r>
              <a:rPr lang="en-US" altLang="zh-TW" dirty="0">
                <a:latin typeface="+mn-lt"/>
              </a:rPr>
              <a:t>.</a:t>
            </a:r>
          </a:p>
          <a:p>
            <a:pPr>
              <a:buFont typeface="Wingdings" panose="05000000000000000000" pitchFamily="2" charset="2"/>
              <a:buChar char="Ø"/>
            </a:pPr>
            <a:r>
              <a:rPr lang="en-US" altLang="zh-TW" sz="2400" dirty="0">
                <a:latin typeface="+mn-lt"/>
              </a:rPr>
              <a:t>TSMOM vs XSMOM?</a:t>
            </a:r>
          </a:p>
          <a:p>
            <a:pPr lvl="1">
              <a:buFont typeface="Wingdings" panose="05000000000000000000" pitchFamily="2" charset="2"/>
              <a:buChar char="Ø"/>
            </a:pPr>
            <a:r>
              <a:rPr lang="en-US" altLang="zh-TW" dirty="0">
                <a:latin typeface="+mn-lt"/>
              </a:rPr>
              <a:t>TSMOM: focuses purely on a security’s own past return.</a:t>
            </a:r>
          </a:p>
          <a:p>
            <a:pPr lvl="1">
              <a:buFont typeface="Wingdings" panose="05000000000000000000" pitchFamily="2" charset="2"/>
              <a:buChar char="Ø"/>
            </a:pPr>
            <a:r>
              <a:rPr lang="en-US" altLang="zh-TW" dirty="0">
                <a:solidFill>
                  <a:srgbClr val="0070C0"/>
                </a:solidFill>
                <a:latin typeface="+mn-lt"/>
              </a:rPr>
              <a:t>XSMOM</a:t>
            </a:r>
            <a:r>
              <a:rPr lang="en-US" altLang="zh-TW" dirty="0">
                <a:latin typeface="+mn-lt"/>
              </a:rPr>
              <a:t>: focuses on the </a:t>
            </a:r>
            <a:r>
              <a:rPr lang="en-US" altLang="zh-TW" dirty="0">
                <a:solidFill>
                  <a:srgbClr val="0070C0"/>
                </a:solidFill>
                <a:latin typeface="+mn-lt"/>
              </a:rPr>
              <a:t>relative performance of securities in the cross-section</a:t>
            </a:r>
            <a:r>
              <a:rPr lang="en-US" altLang="zh-TW" dirty="0">
                <a:latin typeface="+mn-lt"/>
              </a:rPr>
              <a:t>.</a:t>
            </a:r>
          </a:p>
          <a:p>
            <a:pPr>
              <a:buFont typeface="Wingdings" panose="05000000000000000000" pitchFamily="2" charset="2"/>
              <a:buChar char="Ø"/>
            </a:pPr>
            <a:r>
              <a:rPr lang="en-US" altLang="zh-TW" dirty="0">
                <a:latin typeface="+mn-lt"/>
              </a:rPr>
              <a:t>Some sentiment theory:</a:t>
            </a:r>
          </a:p>
          <a:p>
            <a:pPr lvl="1">
              <a:buFont typeface="Wingdings" panose="05000000000000000000" pitchFamily="2" charset="2"/>
              <a:buChar char="Ø"/>
            </a:pPr>
            <a:r>
              <a:rPr lang="en-US" altLang="zh-TW" dirty="0">
                <a:solidFill>
                  <a:srgbClr val="C00000"/>
                </a:solidFill>
                <a:latin typeface="+mn-lt"/>
              </a:rPr>
              <a:t>Initial under-reaction</a:t>
            </a:r>
            <a:r>
              <a:rPr lang="en-US" altLang="zh-TW" dirty="0">
                <a:latin typeface="+mn-lt"/>
              </a:rPr>
              <a:t>: For example, investors could not receive and digest the information timely, causing prices to fail to respond to the information immediately.</a:t>
            </a:r>
          </a:p>
          <a:p>
            <a:pPr lvl="1">
              <a:buFont typeface="Wingdings" panose="05000000000000000000" pitchFamily="2" charset="2"/>
              <a:buChar char="Ø"/>
            </a:pPr>
            <a:r>
              <a:rPr lang="en-US" altLang="zh-TW" dirty="0">
                <a:solidFill>
                  <a:srgbClr val="C00000"/>
                </a:solidFill>
                <a:latin typeface="+mn-lt"/>
              </a:rPr>
              <a:t>Delayed over-reaction</a:t>
            </a:r>
            <a:r>
              <a:rPr lang="en-US" altLang="zh-TW" dirty="0">
                <a:latin typeface="+mn-lt"/>
              </a:rPr>
              <a:t>: For example, investors overestimate the effectiveness of information, and the resulting price overreaction.</a:t>
            </a:r>
          </a:p>
          <a:p>
            <a:pPr marL="0" indent="0">
              <a:buNone/>
            </a:pPr>
            <a:endParaRPr lang="zh-TW" altLang="en-US" dirty="0">
              <a:latin typeface="+mn-lt"/>
            </a:endParaRPr>
          </a:p>
        </p:txBody>
      </p:sp>
      <p:sp>
        <p:nvSpPr>
          <p:cNvPr id="4" name="投影片編號版面配置區 3">
            <a:extLst>
              <a:ext uri="{FF2B5EF4-FFF2-40B4-BE49-F238E27FC236}">
                <a16:creationId xmlns:a16="http://schemas.microsoft.com/office/drawing/2014/main" id="{6659A210-19A8-4FBE-B2D6-8F6DC70547E5}"/>
              </a:ext>
            </a:extLst>
          </p:cNvPr>
          <p:cNvSpPr>
            <a:spLocks noGrp="1"/>
          </p:cNvSpPr>
          <p:nvPr>
            <p:ph type="sldNum" sz="quarter" idx="12"/>
          </p:nvPr>
        </p:nvSpPr>
        <p:spPr/>
        <p:txBody>
          <a:bodyPr/>
          <a:lstStyle/>
          <a:p>
            <a:fld id="{1092EB81-B1F3-43DE-B466-F6B2472AE75C}" type="slidenum">
              <a:rPr lang="zh-TW" altLang="en-US" smtClean="0"/>
              <a:t>5</a:t>
            </a:fld>
            <a:endParaRPr lang="zh-TW" altLang="en-US"/>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7BBAE653-4838-4D97-BC9F-C5AEF49D8DBE}"/>
                  </a:ext>
                </a:extLst>
              </p:cNvPr>
              <p:cNvSpPr txBox="1"/>
              <p:nvPr/>
            </p:nvSpPr>
            <p:spPr>
              <a:xfrm>
                <a:off x="6822660" y="562325"/>
                <a:ext cx="5209528" cy="407932"/>
              </a:xfrm>
              <a:prstGeom prst="rect">
                <a:avLst/>
              </a:prstGeom>
              <a:noFill/>
              <a:ln>
                <a:solidFill>
                  <a:srgbClr val="FFC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200" b="0" i="1" smtClean="0">
                              <a:latin typeface="Cambria Math" panose="02040503050406030204" pitchFamily="18" charset="0"/>
                            </a:rPr>
                          </m:ctrlPr>
                        </m:sSubPr>
                        <m:e>
                          <m:r>
                            <a:rPr lang="en-US" altLang="zh-TW" sz="2200" i="1">
                              <a:latin typeface="Cambria Math" panose="02040503050406030204" pitchFamily="18" charset="0"/>
                            </a:rPr>
                            <m:t>𝑚𝑜𝑚𝑒𝑚𝑡𝑢𝑚</m:t>
                          </m:r>
                        </m:e>
                        <m:sub>
                          <m:r>
                            <a:rPr lang="en-US" altLang="zh-TW" sz="2200" b="0" i="1" smtClean="0">
                              <a:latin typeface="Cambria Math" panose="02040503050406030204" pitchFamily="18" charset="0"/>
                            </a:rPr>
                            <m:t>𝑡</m:t>
                          </m:r>
                        </m:sub>
                      </m:sSub>
                      <m:r>
                        <a:rPr lang="en-US" altLang="zh-TW" sz="2200" b="0" i="1" smtClean="0">
                          <a:latin typeface="Cambria Math" panose="02040503050406030204" pitchFamily="18" charset="0"/>
                        </a:rPr>
                        <m:t>=</m:t>
                      </m:r>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𝑟</m:t>
                          </m:r>
                        </m:e>
                        <m:sub>
                          <m:r>
                            <a:rPr lang="en-US" altLang="zh-TW" sz="2200" b="0" i="1" smtClean="0">
                              <a:latin typeface="Cambria Math" panose="02040503050406030204" pitchFamily="18" charset="0"/>
                            </a:rPr>
                            <m:t>𝑡</m:t>
                          </m:r>
                          <m:r>
                            <a:rPr lang="en-US" altLang="zh-TW" sz="2200" b="0" i="1" smtClean="0">
                              <a:latin typeface="Cambria Math" panose="02040503050406030204" pitchFamily="18" charset="0"/>
                            </a:rPr>
                            <m:t>−</m:t>
                          </m:r>
                          <m:r>
                            <a:rPr lang="en-US" altLang="zh-TW" sz="2200" b="0" i="1" smtClean="0">
                              <a:latin typeface="Cambria Math" panose="02040503050406030204" pitchFamily="18" charset="0"/>
                            </a:rPr>
                            <m:t>𝑘</m:t>
                          </m:r>
                          <m:r>
                            <a:rPr lang="en-US" altLang="zh-TW" sz="2200" b="0" i="1" smtClean="0">
                              <a:latin typeface="Cambria Math" panose="02040503050406030204" pitchFamily="18" charset="0"/>
                            </a:rPr>
                            <m:t>,</m:t>
                          </m:r>
                          <m:r>
                            <a:rPr lang="en-US" altLang="zh-TW" sz="2200" b="0" i="1" smtClean="0">
                              <a:latin typeface="Cambria Math" panose="02040503050406030204" pitchFamily="18" charset="0"/>
                            </a:rPr>
                            <m:t>𝑡</m:t>
                          </m:r>
                        </m:sub>
                        <m:sup/>
                      </m:sSubSup>
                      <m:r>
                        <a:rPr lang="en-US" altLang="zh-TW" sz="2200" b="0" i="1" smtClean="0">
                          <a:latin typeface="Cambria Math" panose="02040503050406030204" pitchFamily="18" charset="0"/>
                          <a:ea typeface="Cambria Math" panose="02040503050406030204" pitchFamily="18" charset="0"/>
                        </a:rPr>
                        <m:t>=</m:t>
                      </m:r>
                      <m:sSubSup>
                        <m:sSubSupPr>
                          <m:ctrlPr>
                            <a:rPr lang="en-US" altLang="zh-TW" sz="2200" i="1">
                              <a:latin typeface="Cambria Math" panose="02040503050406030204" pitchFamily="18" charset="0"/>
                              <a:ea typeface="Cambria Math" panose="02040503050406030204" pitchFamily="18" charset="0"/>
                            </a:rPr>
                          </m:ctrlPr>
                        </m:sSubSupPr>
                        <m:e>
                          <m:r>
                            <a:rPr lang="en-US" altLang="zh-TW" sz="2200" i="1">
                              <a:latin typeface="Cambria Math" panose="02040503050406030204" pitchFamily="18" charset="0"/>
                              <a:ea typeface="Cambria Math" panose="02040503050406030204" pitchFamily="18" charset="0"/>
                            </a:rPr>
                            <m:t>𝑝𝑟𝑖𝑐𝑒</m:t>
                          </m:r>
                        </m:e>
                        <m:sub>
                          <m:r>
                            <a:rPr lang="en-US" altLang="zh-TW" sz="2200" i="1">
                              <a:latin typeface="Cambria Math" panose="02040503050406030204" pitchFamily="18" charset="0"/>
                              <a:ea typeface="Cambria Math" panose="02040503050406030204" pitchFamily="18" charset="0"/>
                            </a:rPr>
                            <m:t>𝑡</m:t>
                          </m:r>
                        </m:sub>
                        <m:sup/>
                      </m:sSubSup>
                      <m:r>
                        <a:rPr lang="en-US" altLang="zh-TW" sz="2200" i="1">
                          <a:solidFill>
                            <a:srgbClr val="FFC000"/>
                          </a:solidFill>
                          <a:latin typeface="Cambria Math" panose="02040503050406030204" pitchFamily="18" charset="0"/>
                          <a:ea typeface="Cambria Math" panose="02040503050406030204" pitchFamily="18" charset="0"/>
                        </a:rPr>
                        <m:t>−</m:t>
                      </m:r>
                      <m:sSubSup>
                        <m:sSubSupPr>
                          <m:ctrlPr>
                            <a:rPr lang="en-US" altLang="zh-TW" sz="2200" i="1">
                              <a:latin typeface="Cambria Math" panose="02040503050406030204" pitchFamily="18" charset="0"/>
                              <a:ea typeface="Cambria Math" panose="02040503050406030204" pitchFamily="18" charset="0"/>
                            </a:rPr>
                          </m:ctrlPr>
                        </m:sSubSupPr>
                        <m:e>
                          <m:r>
                            <a:rPr lang="en-US" altLang="zh-TW" sz="2200" i="1">
                              <a:latin typeface="Cambria Math" panose="02040503050406030204" pitchFamily="18" charset="0"/>
                              <a:ea typeface="Cambria Math" panose="02040503050406030204" pitchFamily="18" charset="0"/>
                            </a:rPr>
                            <m:t>𝑝𝑟𝑖𝑐𝑒</m:t>
                          </m:r>
                        </m:e>
                        <m:sub>
                          <m:r>
                            <a:rPr lang="en-US" altLang="zh-TW" sz="2200" i="1">
                              <a:latin typeface="Cambria Math" panose="02040503050406030204" pitchFamily="18" charset="0"/>
                              <a:ea typeface="Cambria Math" panose="02040503050406030204" pitchFamily="18" charset="0"/>
                            </a:rPr>
                            <m:t>𝑡</m:t>
                          </m:r>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𝑘</m:t>
                          </m:r>
                        </m:sub>
                        <m:sup/>
                      </m:sSubSup>
                    </m:oMath>
                  </m:oMathPara>
                </a14:m>
                <a:endParaRPr lang="zh-TW" altLang="en-US" sz="2200" dirty="0"/>
              </a:p>
            </p:txBody>
          </p:sp>
        </mc:Choice>
        <mc:Fallback xmlns="">
          <p:sp>
            <p:nvSpPr>
              <p:cNvPr id="5" name="文字方塊 4">
                <a:extLst>
                  <a:ext uri="{FF2B5EF4-FFF2-40B4-BE49-F238E27FC236}">
                    <a16:creationId xmlns:a16="http://schemas.microsoft.com/office/drawing/2014/main" id="{7BBAE653-4838-4D97-BC9F-C5AEF49D8DBE}"/>
                  </a:ext>
                </a:extLst>
              </p:cNvPr>
              <p:cNvSpPr txBox="1">
                <a:spLocks noRot="1" noChangeAspect="1" noMove="1" noResize="1" noEditPoints="1" noAdjustHandles="1" noChangeArrowheads="1" noChangeShapeType="1" noTextEdit="1"/>
              </p:cNvSpPr>
              <p:nvPr/>
            </p:nvSpPr>
            <p:spPr>
              <a:xfrm>
                <a:off x="6822660" y="562325"/>
                <a:ext cx="5209528" cy="407932"/>
              </a:xfrm>
              <a:prstGeom prst="rect">
                <a:avLst/>
              </a:prstGeom>
              <a:blipFill>
                <a:blip r:embed="rId5"/>
                <a:stretch>
                  <a:fillRect/>
                </a:stretch>
              </a:blipFill>
              <a:ln>
                <a:solidFill>
                  <a:srgbClr val="FFC000"/>
                </a:solidFill>
              </a:ln>
            </p:spPr>
            <p:txBody>
              <a:bodyPr/>
              <a:lstStyle/>
              <a:p>
                <a:r>
                  <a:rPr lang="zh-TW" altLang="en-US">
                    <a:noFill/>
                  </a:rPr>
                  <a:t> </a:t>
                </a:r>
              </a:p>
            </p:txBody>
          </p:sp>
        </mc:Fallback>
      </mc:AlternateContent>
    </p:spTree>
    <p:extLst>
      <p:ext uri="{BB962C8B-B14F-4D97-AF65-F5344CB8AC3E}">
        <p14:creationId xmlns:p14="http://schemas.microsoft.com/office/powerpoint/2010/main" val="202145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E8DCB-5D92-4B0D-AF55-391E43BA2F1F}"/>
              </a:ext>
            </a:extLst>
          </p:cNvPr>
          <p:cNvSpPr>
            <a:spLocks noGrp="1"/>
          </p:cNvSpPr>
          <p:nvPr>
            <p:ph type="title"/>
          </p:nvPr>
        </p:nvSpPr>
        <p:spPr>
          <a:xfrm>
            <a:off x="838200" y="212725"/>
            <a:ext cx="10515600" cy="716329"/>
          </a:xfrm>
        </p:spPr>
        <p:txBody>
          <a:bodyPr>
            <a:normAutofit/>
          </a:bodyPr>
          <a:lstStyle/>
          <a:p>
            <a:r>
              <a:rPr lang="en-US" altLang="zh-TW" sz="4000" dirty="0"/>
              <a:t>1. Introduction &amp; Highlights</a:t>
            </a:r>
            <a:endParaRPr lang="zh-TW" altLang="en-US" sz="4000" dirty="0"/>
          </a:p>
        </p:txBody>
      </p:sp>
      <p:sp>
        <p:nvSpPr>
          <p:cNvPr id="3" name="內容版面配置區 2">
            <a:extLst>
              <a:ext uri="{FF2B5EF4-FFF2-40B4-BE49-F238E27FC236}">
                <a16:creationId xmlns:a16="http://schemas.microsoft.com/office/drawing/2014/main" id="{6A398106-540B-4C22-88DA-AEA059138BF3}"/>
              </a:ext>
            </a:extLst>
          </p:cNvPr>
          <p:cNvSpPr>
            <a:spLocks noGrp="1"/>
          </p:cNvSpPr>
          <p:nvPr>
            <p:ph idx="1"/>
          </p:nvPr>
        </p:nvSpPr>
        <p:spPr>
          <a:xfrm>
            <a:off x="523979" y="1016139"/>
            <a:ext cx="11526507" cy="5722432"/>
          </a:xfrm>
        </p:spPr>
        <p:txBody>
          <a:bodyPr>
            <a:noAutofit/>
          </a:bodyPr>
          <a:lstStyle/>
          <a:p>
            <a:pPr>
              <a:lnSpc>
                <a:spcPct val="100000"/>
              </a:lnSpc>
              <a:buFont typeface="Wingdings" panose="05000000000000000000" pitchFamily="2" charset="2"/>
              <a:buChar char="Ø"/>
            </a:pPr>
            <a:r>
              <a:rPr lang="en-US" altLang="zh-TW" sz="2300" dirty="0">
                <a:latin typeface="+mn-lt"/>
              </a:rPr>
              <a:t>Not issue oriented, this paper provide </a:t>
            </a:r>
            <a:r>
              <a:rPr lang="en-US" altLang="zh-TW" sz="2300" dirty="0">
                <a:solidFill>
                  <a:srgbClr val="00B050"/>
                </a:solidFill>
                <a:latin typeface="+mn-lt"/>
              </a:rPr>
              <a:t>a series of verification method</a:t>
            </a:r>
            <a:r>
              <a:rPr lang="en-US" altLang="zh-TW" sz="2300" dirty="0">
                <a:latin typeface="+mn-lt"/>
              </a:rPr>
              <a:t>.</a:t>
            </a:r>
          </a:p>
          <a:p>
            <a:pPr>
              <a:lnSpc>
                <a:spcPct val="100000"/>
              </a:lnSpc>
              <a:buFont typeface="Wingdings" panose="05000000000000000000" pitchFamily="2" charset="2"/>
              <a:buChar char="Ø"/>
            </a:pPr>
            <a:r>
              <a:rPr lang="en-US" altLang="zh-TW" sz="2300" dirty="0">
                <a:latin typeface="+mn-lt"/>
              </a:rPr>
              <a:t>Identify the mechanism of momentum, and proof </a:t>
            </a:r>
            <a:r>
              <a:rPr lang="en-US" altLang="zh-TW" sz="2300" dirty="0">
                <a:solidFill>
                  <a:srgbClr val="EB4BDC"/>
                </a:solidFill>
                <a:latin typeface="+mn-lt"/>
              </a:rPr>
              <a:t>TSMOM outperforms XSMOM</a:t>
            </a:r>
            <a:r>
              <a:rPr lang="en-US" altLang="zh-TW" sz="2300" dirty="0">
                <a:latin typeface="+mn-lt"/>
              </a:rPr>
              <a:t>. (The momentum literature focuses on the relative performance of securities in the cross-section.)</a:t>
            </a:r>
          </a:p>
          <a:p>
            <a:pPr>
              <a:lnSpc>
                <a:spcPct val="100000"/>
              </a:lnSpc>
              <a:buFont typeface="Wingdings" panose="05000000000000000000" pitchFamily="2" charset="2"/>
              <a:buChar char="Ø"/>
            </a:pPr>
            <a:r>
              <a:rPr lang="en-US" altLang="zh-TW" sz="2300" dirty="0">
                <a:latin typeface="+mn-lt"/>
              </a:rPr>
              <a:t>Find the positive </a:t>
            </a:r>
            <a:r>
              <a:rPr lang="en-US" altLang="zh-TW" sz="2300" dirty="0">
                <a:solidFill>
                  <a:srgbClr val="C00000"/>
                </a:solidFill>
                <a:latin typeface="+mn-lt"/>
              </a:rPr>
              <a:t>TSMOM effect</a:t>
            </a:r>
            <a:r>
              <a:rPr lang="en-US" altLang="zh-TW" sz="2300" dirty="0">
                <a:latin typeface="+mn-lt"/>
              </a:rPr>
              <a:t> that partially reverse after 1-year may be consistent with </a:t>
            </a:r>
            <a:r>
              <a:rPr lang="en-US" altLang="zh-TW" sz="2300" dirty="0">
                <a:solidFill>
                  <a:srgbClr val="C00000"/>
                </a:solidFill>
                <a:latin typeface="+mn-lt"/>
              </a:rPr>
              <a:t>initial under-reaction </a:t>
            </a:r>
            <a:r>
              <a:rPr lang="en-US" altLang="zh-TW" sz="2300" dirty="0">
                <a:latin typeface="+mn-lt"/>
              </a:rPr>
              <a:t>and </a:t>
            </a:r>
            <a:r>
              <a:rPr lang="en-US" altLang="zh-TW" sz="2300" dirty="0">
                <a:solidFill>
                  <a:srgbClr val="C00000"/>
                </a:solidFill>
                <a:latin typeface="+mn-lt"/>
              </a:rPr>
              <a:t>delayed over-reaction</a:t>
            </a:r>
            <a:r>
              <a:rPr lang="en-US" altLang="zh-TW" sz="2300" dirty="0">
                <a:latin typeface="+mn-lt"/>
              </a:rPr>
              <a:t>, which sentiment theories suggest can produce these </a:t>
            </a:r>
            <a:r>
              <a:rPr lang="en-US" altLang="zh-TW" sz="2300" dirty="0">
                <a:solidFill>
                  <a:srgbClr val="C00000"/>
                </a:solidFill>
                <a:latin typeface="+mn-lt"/>
              </a:rPr>
              <a:t>return patterns</a:t>
            </a:r>
            <a:r>
              <a:rPr lang="en-US" altLang="zh-TW" sz="2300" dirty="0">
                <a:latin typeface="+mn-lt"/>
              </a:rPr>
              <a:t>.</a:t>
            </a:r>
          </a:p>
          <a:p>
            <a:pPr>
              <a:lnSpc>
                <a:spcPct val="100000"/>
              </a:lnSpc>
              <a:buFont typeface="Wingdings" panose="05000000000000000000" pitchFamily="2" charset="2"/>
              <a:buChar char="Ø"/>
            </a:pPr>
            <a:r>
              <a:rPr lang="en-US" altLang="zh-TW" sz="2300" dirty="0">
                <a:latin typeface="+mn-lt"/>
              </a:rPr>
              <a:t>Present </a:t>
            </a:r>
            <a:r>
              <a:rPr lang="en-US" altLang="zh-TW" sz="2300" dirty="0">
                <a:solidFill>
                  <a:srgbClr val="00B0F0"/>
                </a:solidFill>
                <a:latin typeface="+mn-lt"/>
              </a:rPr>
              <a:t>challenges</a:t>
            </a:r>
            <a:r>
              <a:rPr lang="en-US" altLang="zh-TW" sz="2300" dirty="0">
                <a:latin typeface="+mn-lt"/>
              </a:rPr>
              <a:t> to </a:t>
            </a:r>
            <a:r>
              <a:rPr lang="en-US" altLang="zh-TW" sz="2300" dirty="0">
                <a:solidFill>
                  <a:srgbClr val="00B0F0"/>
                </a:solidFill>
                <a:latin typeface="+mn-lt"/>
              </a:rPr>
              <a:t>random walk theory</a:t>
            </a:r>
            <a:r>
              <a:rPr lang="en-US" altLang="zh-TW" sz="2300" dirty="0">
                <a:latin typeface="+mn-lt"/>
              </a:rPr>
              <a:t> and efficient </a:t>
            </a:r>
            <a:r>
              <a:rPr lang="en-US" altLang="zh-TW" sz="2300" dirty="0">
                <a:solidFill>
                  <a:srgbClr val="00B0F0"/>
                </a:solidFill>
                <a:latin typeface="+mn-lt"/>
              </a:rPr>
              <a:t>market hypothesis</a:t>
            </a:r>
            <a:r>
              <a:rPr lang="en-US" altLang="zh-TW" sz="2300" dirty="0">
                <a:latin typeface="+mn-lt"/>
              </a:rPr>
              <a:t>. (The TSMOM predictability is tested across very different asset classes and markets.)</a:t>
            </a:r>
          </a:p>
          <a:p>
            <a:pPr>
              <a:lnSpc>
                <a:spcPct val="100000"/>
              </a:lnSpc>
              <a:buFont typeface="Wingdings" panose="05000000000000000000" pitchFamily="2" charset="2"/>
              <a:buChar char="Ø"/>
            </a:pPr>
            <a:r>
              <a:rPr lang="en-US" altLang="zh-TW" sz="2300" b="1" dirty="0">
                <a:latin typeface="+mn-lt"/>
              </a:rPr>
              <a:t>Investors may be interested in</a:t>
            </a:r>
            <a:r>
              <a:rPr lang="en-US" altLang="zh-TW" sz="2300" dirty="0">
                <a:latin typeface="+mn-lt"/>
              </a:rPr>
              <a:t>:</a:t>
            </a:r>
          </a:p>
          <a:p>
            <a:pPr lvl="1">
              <a:lnSpc>
                <a:spcPct val="100000"/>
              </a:lnSpc>
              <a:buFont typeface="Wingdings" panose="05000000000000000000" pitchFamily="2" charset="2"/>
              <a:buChar char="Ø"/>
            </a:pPr>
            <a:r>
              <a:rPr lang="en-US" altLang="zh-TW" sz="2000" dirty="0">
                <a:latin typeface="+mn-lt"/>
              </a:rPr>
              <a:t>Show evidence the </a:t>
            </a:r>
            <a:r>
              <a:rPr lang="en-US" altLang="zh-TW" sz="2000" dirty="0">
                <a:solidFill>
                  <a:schemeClr val="accent4">
                    <a:lumMod val="75000"/>
                  </a:schemeClr>
                </a:solidFill>
                <a:latin typeface="+mn-lt"/>
              </a:rPr>
              <a:t>speculators profit from the hedgers’ expense </a:t>
            </a:r>
            <a:r>
              <a:rPr lang="en-US" altLang="zh-TW" sz="2000" dirty="0">
                <a:latin typeface="+mn-lt"/>
              </a:rPr>
              <a:t>via TSMOM.</a:t>
            </a:r>
          </a:p>
          <a:p>
            <a:pPr lvl="1">
              <a:lnSpc>
                <a:spcPct val="100000"/>
              </a:lnSpc>
              <a:buFont typeface="Wingdings" panose="05000000000000000000" pitchFamily="2" charset="2"/>
              <a:buChar char="Ø"/>
            </a:pPr>
            <a:r>
              <a:rPr lang="en-US" altLang="zh-TW" sz="2000" dirty="0">
                <a:latin typeface="+mn-lt"/>
              </a:rPr>
              <a:t>Show that a </a:t>
            </a:r>
            <a:r>
              <a:rPr lang="en-US" altLang="zh-TW" sz="2000" dirty="0">
                <a:solidFill>
                  <a:schemeClr val="accent4">
                    <a:lumMod val="75000"/>
                  </a:schemeClr>
                </a:solidFill>
                <a:latin typeface="+mn-lt"/>
              </a:rPr>
              <a:t>diversified portfolio of TSMOM across all assets </a:t>
            </a:r>
            <a:r>
              <a:rPr lang="en-US" altLang="zh-TW" sz="2000" dirty="0">
                <a:latin typeface="+mn-lt"/>
              </a:rPr>
              <a:t>is remarkably robust, yielding a </a:t>
            </a:r>
            <a:r>
              <a:rPr lang="en-US" altLang="zh-TW" sz="2000" dirty="0">
                <a:solidFill>
                  <a:schemeClr val="accent4">
                    <a:lumMod val="75000"/>
                  </a:schemeClr>
                </a:solidFill>
                <a:latin typeface="+mn-lt"/>
              </a:rPr>
              <a:t>Sharpe ratio greater than 1</a:t>
            </a:r>
            <a:r>
              <a:rPr lang="en-US" altLang="zh-TW" sz="2000" dirty="0">
                <a:latin typeface="+mn-lt"/>
              </a:rPr>
              <a:t> on an annual basis, or roughly 2.5 times for the equity market portfolio.</a:t>
            </a:r>
          </a:p>
          <a:p>
            <a:pPr lvl="1">
              <a:lnSpc>
                <a:spcPct val="100000"/>
              </a:lnSpc>
              <a:buFont typeface="Wingdings" panose="05000000000000000000" pitchFamily="2" charset="2"/>
              <a:buChar char="Ø"/>
            </a:pPr>
            <a:r>
              <a:rPr lang="en-US" altLang="zh-TW" sz="2000" dirty="0">
                <a:solidFill>
                  <a:schemeClr val="accent4">
                    <a:lumMod val="75000"/>
                  </a:schemeClr>
                </a:solidFill>
                <a:latin typeface="+mn-lt"/>
              </a:rPr>
              <a:t>TSMOM may be a hedge for extreme events</a:t>
            </a:r>
            <a:r>
              <a:rPr lang="en-US" altLang="zh-TW" sz="2000" dirty="0">
                <a:latin typeface="+mn-lt"/>
              </a:rPr>
              <a:t>, making its large return premium even more puzzling from a risk-based perspective.</a:t>
            </a:r>
          </a:p>
        </p:txBody>
      </p:sp>
      <p:sp>
        <p:nvSpPr>
          <p:cNvPr id="4" name="投影片編號版面配置區 3">
            <a:extLst>
              <a:ext uri="{FF2B5EF4-FFF2-40B4-BE49-F238E27FC236}">
                <a16:creationId xmlns:a16="http://schemas.microsoft.com/office/drawing/2014/main" id="{6659A210-19A8-4FBE-B2D6-8F6DC70547E5}"/>
              </a:ext>
            </a:extLst>
          </p:cNvPr>
          <p:cNvSpPr>
            <a:spLocks noGrp="1"/>
          </p:cNvSpPr>
          <p:nvPr>
            <p:ph type="sldNum" sz="quarter" idx="12"/>
          </p:nvPr>
        </p:nvSpPr>
        <p:spPr/>
        <p:txBody>
          <a:bodyPr/>
          <a:lstStyle/>
          <a:p>
            <a:fld id="{1092EB81-B1F3-43DE-B466-F6B2472AE75C}" type="slidenum">
              <a:rPr lang="zh-TW" altLang="en-US" smtClean="0"/>
              <a:t>6</a:t>
            </a:fld>
            <a:endParaRPr lang="zh-TW" altLang="en-US"/>
          </a:p>
        </p:txBody>
      </p:sp>
    </p:spTree>
    <p:extLst>
      <p:ext uri="{BB962C8B-B14F-4D97-AF65-F5344CB8AC3E}">
        <p14:creationId xmlns:p14="http://schemas.microsoft.com/office/powerpoint/2010/main" val="201020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DAE97B-7279-41F3-B7C4-F8304E66808B}"/>
              </a:ext>
            </a:extLst>
          </p:cNvPr>
          <p:cNvSpPr>
            <a:spLocks noGrp="1"/>
          </p:cNvSpPr>
          <p:nvPr>
            <p:ph type="sldNum" sz="quarter" idx="12"/>
          </p:nvPr>
        </p:nvSpPr>
        <p:spPr/>
        <p:txBody>
          <a:bodyPr/>
          <a:lstStyle/>
          <a:p>
            <a:fld id="{1092EB81-B1F3-43DE-B466-F6B2472AE75C}" type="slidenum">
              <a:rPr lang="zh-TW" altLang="en-US" smtClean="0"/>
              <a:t>7</a:t>
            </a:fld>
            <a:endParaRPr lang="zh-TW" altLang="en-US"/>
          </a:p>
        </p:txBody>
      </p:sp>
      <p:sp>
        <p:nvSpPr>
          <p:cNvPr id="5" name="標題 1">
            <a:extLst>
              <a:ext uri="{FF2B5EF4-FFF2-40B4-BE49-F238E27FC236}">
                <a16:creationId xmlns:a16="http://schemas.microsoft.com/office/drawing/2014/main" id="{B3D62438-4FE8-4EFC-B4B8-14C3AD083A2B}"/>
              </a:ext>
            </a:extLst>
          </p:cNvPr>
          <p:cNvSpPr>
            <a:spLocks noGrp="1"/>
          </p:cNvSpPr>
          <p:nvPr>
            <p:ph type="title"/>
          </p:nvPr>
        </p:nvSpPr>
        <p:spPr>
          <a:xfrm>
            <a:off x="533397" y="2606571"/>
            <a:ext cx="11263489" cy="1344537"/>
          </a:xfrm>
        </p:spPr>
        <p:txBody>
          <a:bodyPr>
            <a:noAutofit/>
          </a:bodyPr>
          <a:lstStyle/>
          <a:p>
            <a:pPr algn="ctr"/>
            <a:r>
              <a:rPr lang="en-US" altLang="zh-TW" sz="5000" dirty="0"/>
              <a:t>2. Data profiles</a:t>
            </a:r>
            <a:br>
              <a:rPr lang="en-US" altLang="zh-TW" sz="5000" dirty="0"/>
            </a:br>
            <a:r>
              <a:rPr lang="en-US" altLang="zh-TW" sz="2600" b="0" dirty="0">
                <a:solidFill>
                  <a:schemeClr val="tx1"/>
                </a:solidFill>
                <a:effectLst/>
              </a:rPr>
              <a:t>Total </a:t>
            </a:r>
            <a:r>
              <a:rPr lang="en-US" altLang="zh-TW" sz="2600" b="0" dirty="0">
                <a:solidFill>
                  <a:srgbClr val="00B050"/>
                </a:solidFill>
                <a:effectLst/>
              </a:rPr>
              <a:t>58 instruments </a:t>
            </a:r>
            <a:r>
              <a:rPr lang="en-US" altLang="zh-TW" sz="2600" b="0" dirty="0">
                <a:solidFill>
                  <a:schemeClr val="tx1"/>
                </a:solidFill>
                <a:effectLst/>
              </a:rPr>
              <a:t>from </a:t>
            </a:r>
            <a:r>
              <a:rPr lang="en-US" altLang="zh-TW" sz="2600" b="0" dirty="0">
                <a:solidFill>
                  <a:srgbClr val="00B050"/>
                </a:solidFill>
                <a:effectLst/>
              </a:rPr>
              <a:t>4 classes </a:t>
            </a:r>
            <a:r>
              <a:rPr lang="en-US" altLang="zh-TW" sz="2600" b="0" dirty="0">
                <a:solidFill>
                  <a:schemeClr val="tx1"/>
                </a:solidFill>
                <a:effectLst/>
              </a:rPr>
              <a:t>of futures contract around </a:t>
            </a:r>
            <a:r>
              <a:rPr lang="en-US" altLang="zh-TW" sz="2600" b="0" dirty="0">
                <a:solidFill>
                  <a:srgbClr val="00B050"/>
                </a:solidFill>
                <a:effectLst/>
              </a:rPr>
              <a:t>25 years </a:t>
            </a:r>
            <a:br>
              <a:rPr lang="en-US" altLang="zh-TW" sz="2600" b="0" dirty="0">
                <a:solidFill>
                  <a:srgbClr val="00B050"/>
                </a:solidFill>
                <a:effectLst/>
              </a:rPr>
            </a:br>
            <a:r>
              <a:rPr lang="en-US" altLang="zh-TW" sz="2600" b="0" dirty="0">
                <a:solidFill>
                  <a:schemeClr val="tx1"/>
                </a:solidFill>
                <a:effectLst/>
              </a:rPr>
              <a:t>(Commodity, Equity index, Bond, and Currency) </a:t>
            </a:r>
            <a:endParaRPr lang="zh-TW" altLang="en-US" sz="2600" dirty="0"/>
          </a:p>
        </p:txBody>
      </p:sp>
    </p:spTree>
    <p:extLst>
      <p:ext uri="{BB962C8B-B14F-4D97-AF65-F5344CB8AC3E}">
        <p14:creationId xmlns:p14="http://schemas.microsoft.com/office/powerpoint/2010/main" val="283842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838200" y="250825"/>
            <a:ext cx="10515600" cy="602615"/>
          </a:xfrm>
        </p:spPr>
        <p:txBody>
          <a:bodyPr>
            <a:normAutofit/>
          </a:bodyPr>
          <a:lstStyle/>
          <a:p>
            <a:r>
              <a:rPr lang="en-US" altLang="zh-TW" sz="3200" dirty="0"/>
              <a:t>2-1. Data of Futures Contracts</a:t>
            </a:r>
          </a:p>
        </p:txBody>
      </p:sp>
      <p:sp>
        <p:nvSpPr>
          <p:cNvPr id="3" name="內容版面配置區 2">
            <a:extLst>
              <a:ext uri="{FF2B5EF4-FFF2-40B4-BE49-F238E27FC236}">
                <a16:creationId xmlns:a16="http://schemas.microsoft.com/office/drawing/2014/main" id="{20EA7117-CF03-4069-8B50-EFE10E89E98D}"/>
              </a:ext>
            </a:extLst>
          </p:cNvPr>
          <p:cNvSpPr>
            <a:spLocks noGrp="1"/>
          </p:cNvSpPr>
          <p:nvPr>
            <p:ph idx="1"/>
          </p:nvPr>
        </p:nvSpPr>
        <p:spPr>
          <a:xfrm>
            <a:off x="838200" y="946150"/>
            <a:ext cx="10515600" cy="365125"/>
          </a:xfrm>
        </p:spPr>
        <p:txBody>
          <a:bodyPr>
            <a:normAutofit fontScale="70000" lnSpcReduction="20000"/>
          </a:bodyPr>
          <a:lstStyle/>
          <a:p>
            <a:pPr marL="0" indent="0">
              <a:buNone/>
            </a:pPr>
            <a:r>
              <a:rPr lang="en-US" altLang="zh-TW" b="1" dirty="0"/>
              <a:t>Table 1 presents summary statistics of the excess returns on our futures contracts.</a:t>
            </a:r>
            <a:endParaRPr lang="zh-TW" altLang="en-US" b="1" dirty="0"/>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8</a:t>
            </a:fld>
            <a:endParaRPr lang="zh-TW" altLang="en-US"/>
          </a:p>
        </p:txBody>
      </p:sp>
      <p:pic>
        <p:nvPicPr>
          <p:cNvPr id="10" name="圖片 9">
            <a:extLst>
              <a:ext uri="{FF2B5EF4-FFF2-40B4-BE49-F238E27FC236}">
                <a16:creationId xmlns:a16="http://schemas.microsoft.com/office/drawing/2014/main" id="{0A54B0D5-FAEF-4C39-B10B-CA9999EBBA1C}"/>
              </a:ext>
            </a:extLst>
          </p:cNvPr>
          <p:cNvPicPr>
            <a:picLocks noChangeAspect="1"/>
          </p:cNvPicPr>
          <p:nvPr/>
        </p:nvPicPr>
        <p:blipFill>
          <a:blip r:embed="rId3"/>
          <a:stretch>
            <a:fillRect/>
          </a:stretch>
        </p:blipFill>
        <p:spPr>
          <a:xfrm>
            <a:off x="7253287" y="160927"/>
            <a:ext cx="4695825" cy="695325"/>
          </a:xfrm>
          <a:prstGeom prst="rect">
            <a:avLst/>
          </a:prstGeom>
          <a:ln>
            <a:solidFill>
              <a:srgbClr val="00B0F0"/>
            </a:solidFill>
          </a:ln>
        </p:spPr>
      </p:pic>
      <p:grpSp>
        <p:nvGrpSpPr>
          <p:cNvPr id="15" name="群組 14">
            <a:extLst>
              <a:ext uri="{FF2B5EF4-FFF2-40B4-BE49-F238E27FC236}">
                <a16:creationId xmlns:a16="http://schemas.microsoft.com/office/drawing/2014/main" id="{B1E0DE81-3956-4207-B200-7DEAA0CEE72F}"/>
              </a:ext>
            </a:extLst>
          </p:cNvPr>
          <p:cNvGrpSpPr/>
          <p:nvPr/>
        </p:nvGrpSpPr>
        <p:grpSpPr>
          <a:xfrm>
            <a:off x="838200" y="1244323"/>
            <a:ext cx="9801225" cy="4982857"/>
            <a:chOff x="1195387" y="1506590"/>
            <a:chExt cx="9801225" cy="5329848"/>
          </a:xfrm>
        </p:grpSpPr>
        <p:pic>
          <p:nvPicPr>
            <p:cNvPr id="5" name="圖片 4">
              <a:extLst>
                <a:ext uri="{FF2B5EF4-FFF2-40B4-BE49-F238E27FC236}">
                  <a16:creationId xmlns:a16="http://schemas.microsoft.com/office/drawing/2014/main" id="{68E2F6E0-C714-4B65-A003-727B75095F4B}"/>
                </a:ext>
              </a:extLst>
            </p:cNvPr>
            <p:cNvPicPr>
              <a:picLocks noChangeAspect="1"/>
            </p:cNvPicPr>
            <p:nvPr/>
          </p:nvPicPr>
          <p:blipFill>
            <a:blip r:embed="rId4"/>
            <a:stretch>
              <a:fillRect/>
            </a:stretch>
          </p:blipFill>
          <p:spPr>
            <a:xfrm>
              <a:off x="1195387" y="1506590"/>
              <a:ext cx="9801225" cy="5200650"/>
            </a:xfrm>
            <a:prstGeom prst="rect">
              <a:avLst/>
            </a:prstGeom>
          </p:spPr>
        </p:pic>
        <p:sp>
          <p:nvSpPr>
            <p:cNvPr id="7" name="矩形 6">
              <a:extLst>
                <a:ext uri="{FF2B5EF4-FFF2-40B4-BE49-F238E27FC236}">
                  <a16:creationId xmlns:a16="http://schemas.microsoft.com/office/drawing/2014/main" id="{F2A79C87-4088-48C9-BCCC-BC544A90AD3D}"/>
                </a:ext>
              </a:extLst>
            </p:cNvPr>
            <p:cNvSpPr/>
            <p:nvPr/>
          </p:nvSpPr>
          <p:spPr>
            <a:xfrm>
              <a:off x="6217920" y="4699712"/>
              <a:ext cx="589281" cy="2133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5B52B1A-3CDC-4DA9-9C28-5DCFAC25CC31}"/>
                </a:ext>
              </a:extLst>
            </p:cNvPr>
            <p:cNvSpPr/>
            <p:nvPr/>
          </p:nvSpPr>
          <p:spPr>
            <a:xfrm>
              <a:off x="1312184" y="2166785"/>
              <a:ext cx="1349993" cy="19445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671F1AF1-17D8-4DC5-8758-D00590A69922}"/>
                </a:ext>
              </a:extLst>
            </p:cNvPr>
            <p:cNvCxnSpPr>
              <a:cxnSpLocks/>
            </p:cNvCxnSpPr>
            <p:nvPr/>
          </p:nvCxnSpPr>
          <p:spPr>
            <a:xfrm flipV="1">
              <a:off x="4132162" y="1506591"/>
              <a:ext cx="0" cy="532984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D9C38DD2-B5B8-45B6-A2D3-0A520DCFD7C6}"/>
                </a:ext>
              </a:extLst>
            </p:cNvPr>
            <p:cNvCxnSpPr>
              <a:cxnSpLocks/>
            </p:cNvCxnSpPr>
            <p:nvPr/>
          </p:nvCxnSpPr>
          <p:spPr>
            <a:xfrm flipV="1">
              <a:off x="7386577" y="1506591"/>
              <a:ext cx="0" cy="5329847"/>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DC9EA74-75DA-43C8-9AFA-BBC5DDC0B412}"/>
                </a:ext>
              </a:extLst>
            </p:cNvPr>
            <p:cNvSpPr/>
            <p:nvPr/>
          </p:nvSpPr>
          <p:spPr>
            <a:xfrm>
              <a:off x="6764823" y="4621726"/>
              <a:ext cx="576889" cy="369332"/>
            </a:xfrm>
            <a:prstGeom prst="rect">
              <a:avLst/>
            </a:prstGeom>
          </p:spPr>
          <p:txBody>
            <a:bodyPr wrap="none">
              <a:spAutoFit/>
            </a:bodyPr>
            <a:lstStyle/>
            <a:p>
              <a:r>
                <a:rPr lang="en-US" altLang="zh-TW" dirty="0">
                  <a:solidFill>
                    <a:srgbClr val="FF0000"/>
                  </a:solidFill>
                </a:rPr>
                <a:t>max</a:t>
              </a:r>
              <a:endParaRPr lang="zh-TW" altLang="en-US" dirty="0">
                <a:solidFill>
                  <a:srgbClr val="FF0000"/>
                </a:solidFill>
              </a:endParaRPr>
            </a:p>
          </p:txBody>
        </p:sp>
      </p:grpSp>
      <p:sp>
        <p:nvSpPr>
          <p:cNvPr id="16" name="矩形 15">
            <a:extLst>
              <a:ext uri="{FF2B5EF4-FFF2-40B4-BE49-F238E27FC236}">
                <a16:creationId xmlns:a16="http://schemas.microsoft.com/office/drawing/2014/main" id="{C8B10A6A-A531-455D-959E-A96436320D8A}"/>
              </a:ext>
            </a:extLst>
          </p:cNvPr>
          <p:cNvSpPr/>
          <p:nvPr/>
        </p:nvSpPr>
        <p:spPr>
          <a:xfrm>
            <a:off x="838200" y="6148039"/>
            <a:ext cx="10352556" cy="400110"/>
          </a:xfrm>
          <a:prstGeom prst="rect">
            <a:avLst/>
          </a:prstGeom>
        </p:spPr>
        <p:txBody>
          <a:bodyPr wrap="square">
            <a:spAutoFit/>
          </a:bodyPr>
          <a:lstStyle/>
          <a:p>
            <a:r>
              <a:rPr lang="en-US" altLang="zh-TW" sz="2000" dirty="0">
                <a:solidFill>
                  <a:srgbClr val="C00000"/>
                </a:solidFill>
                <a:latin typeface="Calibri" panose="020F0502020204030204" pitchFamily="34" charset="0"/>
                <a:cs typeface="Times New Roman" panose="02020603050405020304" pitchFamily="18" charset="0"/>
              </a:rPr>
              <a:t>There is significant variation in sample mean returns and volatilities across the different contracts.</a:t>
            </a:r>
            <a:endParaRPr lang="zh-TW" altLang="en-US" sz="2000" dirty="0">
              <a:solidFill>
                <a:srgbClr val="C00000"/>
              </a:solidFill>
            </a:endParaRPr>
          </a:p>
        </p:txBody>
      </p:sp>
      <p:sp>
        <p:nvSpPr>
          <p:cNvPr id="17" name="矩形 16">
            <a:extLst>
              <a:ext uri="{FF2B5EF4-FFF2-40B4-BE49-F238E27FC236}">
                <a16:creationId xmlns:a16="http://schemas.microsoft.com/office/drawing/2014/main" id="{2BA17F60-561E-414F-AC3C-E960B7360AA2}"/>
              </a:ext>
            </a:extLst>
          </p:cNvPr>
          <p:cNvSpPr/>
          <p:nvPr/>
        </p:nvSpPr>
        <p:spPr>
          <a:xfrm>
            <a:off x="838200" y="6468865"/>
            <a:ext cx="11222615" cy="400110"/>
          </a:xfrm>
          <a:prstGeom prst="rect">
            <a:avLst/>
          </a:prstGeom>
        </p:spPr>
        <p:txBody>
          <a:bodyPr wrap="square">
            <a:spAutoFit/>
          </a:bodyPr>
          <a:lstStyle/>
          <a:p>
            <a:r>
              <a:rPr lang="en-US" altLang="zh-TW" sz="2000" dirty="0">
                <a:solidFill>
                  <a:srgbClr val="FF0000"/>
                </a:solidFill>
                <a:latin typeface="Calibri" panose="020F0502020204030204" pitchFamily="34" charset="0"/>
                <a:cs typeface="Times New Roman" panose="02020603050405020304" pitchFamily="18" charset="0"/>
              </a:rPr>
              <a:t>For example, the volatility of NATGAS futures is about 50 times larger than that of 2-year US bond futures.</a:t>
            </a:r>
            <a:endParaRPr lang="zh-TW" altLang="en-US" sz="2000" dirty="0">
              <a:solidFill>
                <a:srgbClr val="FF0000"/>
              </a:solidFill>
            </a:endParaRPr>
          </a:p>
        </p:txBody>
      </p:sp>
    </p:spTree>
    <p:extLst>
      <p:ext uri="{BB962C8B-B14F-4D97-AF65-F5344CB8AC3E}">
        <p14:creationId xmlns:p14="http://schemas.microsoft.com/office/powerpoint/2010/main" val="15591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500BB-338F-4AC9-A013-218607600EB0}"/>
              </a:ext>
            </a:extLst>
          </p:cNvPr>
          <p:cNvSpPr>
            <a:spLocks noGrp="1"/>
          </p:cNvSpPr>
          <p:nvPr>
            <p:ph type="title"/>
          </p:nvPr>
        </p:nvSpPr>
        <p:spPr>
          <a:xfrm>
            <a:off x="838200" y="250825"/>
            <a:ext cx="10515600" cy="602615"/>
          </a:xfrm>
        </p:spPr>
        <p:txBody>
          <a:bodyPr>
            <a:normAutofit/>
          </a:bodyPr>
          <a:lstStyle/>
          <a:p>
            <a:r>
              <a:rPr lang="en-US" altLang="zh-TW" sz="3200" dirty="0"/>
              <a:t>2. Data of Futures Contracts </a:t>
            </a:r>
          </a:p>
        </p:txBody>
      </p:sp>
      <p:sp>
        <p:nvSpPr>
          <p:cNvPr id="4" name="投影片編號版面配置區 3">
            <a:extLst>
              <a:ext uri="{FF2B5EF4-FFF2-40B4-BE49-F238E27FC236}">
                <a16:creationId xmlns:a16="http://schemas.microsoft.com/office/drawing/2014/main" id="{BC14B678-E118-4872-914A-4791ED1C27A1}"/>
              </a:ext>
            </a:extLst>
          </p:cNvPr>
          <p:cNvSpPr>
            <a:spLocks noGrp="1"/>
          </p:cNvSpPr>
          <p:nvPr>
            <p:ph type="sldNum" sz="quarter" idx="12"/>
          </p:nvPr>
        </p:nvSpPr>
        <p:spPr/>
        <p:txBody>
          <a:bodyPr/>
          <a:lstStyle/>
          <a:p>
            <a:fld id="{1092EB81-B1F3-43DE-B466-F6B2472AE75C}" type="slidenum">
              <a:rPr lang="zh-TW" altLang="en-US" smtClean="0"/>
              <a:t>9</a:t>
            </a:fld>
            <a:endParaRPr lang="zh-TW" altLang="en-US"/>
          </a:p>
        </p:txBody>
      </p:sp>
      <p:grpSp>
        <p:nvGrpSpPr>
          <p:cNvPr id="25" name="群組 24">
            <a:extLst>
              <a:ext uri="{FF2B5EF4-FFF2-40B4-BE49-F238E27FC236}">
                <a16:creationId xmlns:a16="http://schemas.microsoft.com/office/drawing/2014/main" id="{D9172E0C-A45A-4904-84CF-49BF900163DF}"/>
              </a:ext>
            </a:extLst>
          </p:cNvPr>
          <p:cNvGrpSpPr/>
          <p:nvPr/>
        </p:nvGrpSpPr>
        <p:grpSpPr>
          <a:xfrm>
            <a:off x="696939" y="853440"/>
            <a:ext cx="9710102" cy="6004560"/>
            <a:chOff x="1240949" y="853440"/>
            <a:chExt cx="9710102" cy="6004560"/>
          </a:xfrm>
        </p:grpSpPr>
        <p:grpSp>
          <p:nvGrpSpPr>
            <p:cNvPr id="8" name="群組 7">
              <a:extLst>
                <a:ext uri="{FF2B5EF4-FFF2-40B4-BE49-F238E27FC236}">
                  <a16:creationId xmlns:a16="http://schemas.microsoft.com/office/drawing/2014/main" id="{0E1ADA69-6B56-4113-9172-EA66F2476279}"/>
                </a:ext>
              </a:extLst>
            </p:cNvPr>
            <p:cNvGrpSpPr/>
            <p:nvPr/>
          </p:nvGrpSpPr>
          <p:grpSpPr>
            <a:xfrm>
              <a:off x="1240949" y="853440"/>
              <a:ext cx="9710102" cy="6004560"/>
              <a:chOff x="1252537" y="-76178"/>
              <a:chExt cx="9686925" cy="7105310"/>
            </a:xfrm>
          </p:grpSpPr>
          <p:pic>
            <p:nvPicPr>
              <p:cNvPr id="7" name="圖片 6">
                <a:extLst>
                  <a:ext uri="{FF2B5EF4-FFF2-40B4-BE49-F238E27FC236}">
                    <a16:creationId xmlns:a16="http://schemas.microsoft.com/office/drawing/2014/main" id="{97DE2D2E-4A3D-4B40-9536-FF8DB7B6006F}"/>
                  </a:ext>
                </a:extLst>
              </p:cNvPr>
              <p:cNvPicPr>
                <a:picLocks noChangeAspect="1"/>
              </p:cNvPicPr>
              <p:nvPr/>
            </p:nvPicPr>
            <p:blipFill rotWithShape="1">
              <a:blip r:embed="rId3"/>
              <a:srcRect b="86855"/>
              <a:stretch/>
            </p:blipFill>
            <p:spPr>
              <a:xfrm>
                <a:off x="1252537" y="-76178"/>
                <a:ext cx="9686925" cy="675630"/>
              </a:xfrm>
              <a:prstGeom prst="rect">
                <a:avLst/>
              </a:prstGeom>
            </p:spPr>
          </p:pic>
          <p:pic>
            <p:nvPicPr>
              <p:cNvPr id="6" name="圖片 5">
                <a:extLst>
                  <a:ext uri="{FF2B5EF4-FFF2-40B4-BE49-F238E27FC236}">
                    <a16:creationId xmlns:a16="http://schemas.microsoft.com/office/drawing/2014/main" id="{4FFC5A3C-0913-4F15-A0C2-CCC88B633282}"/>
                  </a:ext>
                </a:extLst>
              </p:cNvPr>
              <p:cNvPicPr>
                <a:picLocks noChangeAspect="1"/>
              </p:cNvPicPr>
              <p:nvPr/>
            </p:nvPicPr>
            <p:blipFill>
              <a:blip r:embed="rId4"/>
              <a:stretch>
                <a:fillRect/>
              </a:stretch>
            </p:blipFill>
            <p:spPr>
              <a:xfrm>
                <a:off x="1252537" y="552132"/>
                <a:ext cx="9686925" cy="6477000"/>
              </a:xfrm>
              <a:prstGeom prst="rect">
                <a:avLst/>
              </a:prstGeom>
            </p:spPr>
          </p:pic>
        </p:grpSp>
        <p:sp>
          <p:nvSpPr>
            <p:cNvPr id="9" name="矩形 8">
              <a:extLst>
                <a:ext uri="{FF2B5EF4-FFF2-40B4-BE49-F238E27FC236}">
                  <a16:creationId xmlns:a16="http://schemas.microsoft.com/office/drawing/2014/main" id="{2F47D6C8-6336-4B2F-AB8C-D45C0A73258A}"/>
                </a:ext>
              </a:extLst>
            </p:cNvPr>
            <p:cNvSpPr/>
            <p:nvPr/>
          </p:nvSpPr>
          <p:spPr>
            <a:xfrm>
              <a:off x="6209189" y="3445216"/>
              <a:ext cx="599440" cy="1863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6BA8E53-C4EF-47EB-BEE3-B7B5330FFCC1}"/>
                </a:ext>
              </a:extLst>
            </p:cNvPr>
            <p:cNvSpPr/>
            <p:nvPr/>
          </p:nvSpPr>
          <p:spPr>
            <a:xfrm>
              <a:off x="1275545" y="1384413"/>
              <a:ext cx="1435516" cy="16268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3EF00C47-A6EB-4D65-90A4-9D16284D7284}"/>
                </a:ext>
              </a:extLst>
            </p:cNvPr>
            <p:cNvSpPr/>
            <p:nvPr/>
          </p:nvSpPr>
          <p:spPr>
            <a:xfrm>
              <a:off x="1275545" y="2995223"/>
              <a:ext cx="937805" cy="16268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AE165F23-BDE8-4F5A-B0AA-70ED0025D388}"/>
                </a:ext>
              </a:extLst>
            </p:cNvPr>
            <p:cNvSpPr/>
            <p:nvPr/>
          </p:nvSpPr>
          <p:spPr>
            <a:xfrm>
              <a:off x="1240949" y="5194413"/>
              <a:ext cx="1331216" cy="16268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a:extLst>
                <a:ext uri="{FF2B5EF4-FFF2-40B4-BE49-F238E27FC236}">
                  <a16:creationId xmlns:a16="http://schemas.microsoft.com/office/drawing/2014/main" id="{3A153DC9-3EFD-4CF5-9249-CF07A363A6B6}"/>
                </a:ext>
              </a:extLst>
            </p:cNvPr>
            <p:cNvCxnSpPr>
              <a:cxnSpLocks/>
            </p:cNvCxnSpPr>
            <p:nvPr/>
          </p:nvCxnSpPr>
          <p:spPr>
            <a:xfrm flipV="1">
              <a:off x="4169472" y="853441"/>
              <a:ext cx="0" cy="6004559"/>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AA875FD9-35B0-4A74-9879-66735A042EA4}"/>
                </a:ext>
              </a:extLst>
            </p:cNvPr>
            <p:cNvCxnSpPr>
              <a:cxnSpLocks/>
            </p:cNvCxnSpPr>
            <p:nvPr/>
          </p:nvCxnSpPr>
          <p:spPr>
            <a:xfrm flipV="1">
              <a:off x="7423887" y="853442"/>
              <a:ext cx="0" cy="6004558"/>
            </a:xfrm>
            <a:prstGeom prst="line">
              <a:avLst/>
            </a:prstGeom>
            <a:ln w="28575">
              <a:solidFill>
                <a:srgbClr val="EB4BDC"/>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902CE40-1124-4C9B-A49B-5D81944D1703}"/>
                </a:ext>
              </a:extLst>
            </p:cNvPr>
            <p:cNvSpPr/>
            <p:nvPr/>
          </p:nvSpPr>
          <p:spPr>
            <a:xfrm>
              <a:off x="6798088" y="3356847"/>
              <a:ext cx="543739" cy="369332"/>
            </a:xfrm>
            <a:prstGeom prst="rect">
              <a:avLst/>
            </a:prstGeom>
          </p:spPr>
          <p:txBody>
            <a:bodyPr wrap="square">
              <a:spAutoFit/>
            </a:bodyPr>
            <a:lstStyle/>
            <a:p>
              <a:r>
                <a:rPr lang="en-US" altLang="zh-TW" dirty="0">
                  <a:solidFill>
                    <a:srgbClr val="FF0000"/>
                  </a:solidFill>
                </a:rPr>
                <a:t>min</a:t>
              </a:r>
              <a:endParaRPr lang="zh-TW" altLang="en-US" dirty="0">
                <a:solidFill>
                  <a:srgbClr val="FF0000"/>
                </a:solidFill>
              </a:endParaRPr>
            </a:p>
          </p:txBody>
        </p:sp>
      </p:grpSp>
      <p:sp>
        <p:nvSpPr>
          <p:cNvPr id="22" name="矩形 21">
            <a:extLst>
              <a:ext uri="{FF2B5EF4-FFF2-40B4-BE49-F238E27FC236}">
                <a16:creationId xmlns:a16="http://schemas.microsoft.com/office/drawing/2014/main" id="{0254247B-5283-4000-AE84-B67EFF20195A}"/>
              </a:ext>
            </a:extLst>
          </p:cNvPr>
          <p:cNvSpPr/>
          <p:nvPr/>
        </p:nvSpPr>
        <p:spPr>
          <a:xfrm>
            <a:off x="7230729" y="1511479"/>
            <a:ext cx="4938119" cy="923330"/>
          </a:xfrm>
          <a:prstGeom prst="rect">
            <a:avLst/>
          </a:prstGeom>
        </p:spPr>
        <p:txBody>
          <a:bodyPr wrap="square">
            <a:spAutoFit/>
          </a:bodyPr>
          <a:lstStyle/>
          <a:p>
            <a:pPr marL="285750" indent="-285750">
              <a:buFont typeface="Wingdings" panose="05000000000000000000" pitchFamily="2" charset="2"/>
              <a:buChar char="Ø"/>
            </a:pPr>
            <a:r>
              <a:rPr lang="en-US" altLang="zh-TW" dirty="0">
                <a:solidFill>
                  <a:srgbClr val="0070C0"/>
                </a:solidFill>
                <a:latin typeface="Calibri" panose="020F0502020204030204" pitchFamily="34" charset="0"/>
                <a:cs typeface="Times New Roman" panose="02020603050405020304" pitchFamily="18" charset="0"/>
              </a:rPr>
              <a:t>We also use data on the positions of speculators and hedgers from the Commodity Futures Trading Commission (CFTC)</a:t>
            </a:r>
            <a:endParaRPr lang="zh-TW" altLang="en-US" dirty="0">
              <a:solidFill>
                <a:srgbClr val="0070C0"/>
              </a:solidFill>
            </a:endParaRPr>
          </a:p>
        </p:txBody>
      </p:sp>
      <p:pic>
        <p:nvPicPr>
          <p:cNvPr id="26" name="圖片 25">
            <a:extLst>
              <a:ext uri="{FF2B5EF4-FFF2-40B4-BE49-F238E27FC236}">
                <a16:creationId xmlns:a16="http://schemas.microsoft.com/office/drawing/2014/main" id="{28F87FCB-98B2-43A8-92E8-D377AA6160B4}"/>
              </a:ext>
            </a:extLst>
          </p:cNvPr>
          <p:cNvPicPr>
            <a:picLocks noChangeAspect="1"/>
          </p:cNvPicPr>
          <p:nvPr/>
        </p:nvPicPr>
        <p:blipFill>
          <a:blip r:embed="rId5"/>
          <a:stretch>
            <a:fillRect/>
          </a:stretch>
        </p:blipFill>
        <p:spPr>
          <a:xfrm>
            <a:off x="7473025" y="71038"/>
            <a:ext cx="4695825" cy="695325"/>
          </a:xfrm>
          <a:prstGeom prst="rect">
            <a:avLst/>
          </a:prstGeom>
          <a:ln>
            <a:solidFill>
              <a:srgbClr val="00B0F0"/>
            </a:solidFill>
          </a:ln>
        </p:spPr>
      </p:pic>
      <p:sp>
        <p:nvSpPr>
          <p:cNvPr id="28" name="矩形 27">
            <a:extLst>
              <a:ext uri="{FF2B5EF4-FFF2-40B4-BE49-F238E27FC236}">
                <a16:creationId xmlns:a16="http://schemas.microsoft.com/office/drawing/2014/main" id="{DE12F10B-25B3-4C02-96B4-CB3139844666}"/>
              </a:ext>
            </a:extLst>
          </p:cNvPr>
          <p:cNvSpPr/>
          <p:nvPr/>
        </p:nvSpPr>
        <p:spPr>
          <a:xfrm>
            <a:off x="7294266" y="2932390"/>
            <a:ext cx="4384567" cy="923330"/>
          </a:xfrm>
          <a:prstGeom prst="rect">
            <a:avLst/>
          </a:prstGeom>
        </p:spPr>
        <p:txBody>
          <a:bodyPr wrap="square">
            <a:spAutoFit/>
          </a:bodyPr>
          <a:lstStyle/>
          <a:p>
            <a:pPr marL="285750" indent="-285750">
              <a:buFont typeface="Wingdings" panose="05000000000000000000" pitchFamily="2" charset="2"/>
              <a:buChar char="Ø"/>
            </a:pPr>
            <a:r>
              <a:rPr lang="en-US" altLang="zh-TW" dirty="0">
                <a:solidFill>
                  <a:srgbClr val="0070C0"/>
                </a:solidFill>
                <a:latin typeface="Calibri" panose="020F0502020204030204" pitchFamily="34" charset="0"/>
                <a:cs typeface="Times New Roman" panose="02020603050405020304" pitchFamily="18" charset="0"/>
              </a:rPr>
              <a:t>The CFTC requires all large traders to identify themselves as </a:t>
            </a:r>
            <a:r>
              <a:rPr lang="en-US" altLang="zh-TW" dirty="0">
                <a:solidFill>
                  <a:srgbClr val="00B050"/>
                </a:solidFill>
                <a:latin typeface="Calibri" panose="020F0502020204030204" pitchFamily="34" charset="0"/>
                <a:cs typeface="Times New Roman" panose="02020603050405020304" pitchFamily="18" charset="0"/>
              </a:rPr>
              <a:t>commercial (hedger) </a:t>
            </a:r>
            <a:r>
              <a:rPr lang="en-US" altLang="zh-TW" dirty="0">
                <a:solidFill>
                  <a:srgbClr val="0070C0"/>
                </a:solidFill>
                <a:latin typeface="Calibri" panose="020F0502020204030204" pitchFamily="34" charset="0"/>
                <a:cs typeface="Times New Roman" panose="02020603050405020304" pitchFamily="18" charset="0"/>
              </a:rPr>
              <a:t>or </a:t>
            </a:r>
            <a:r>
              <a:rPr lang="en-US" altLang="zh-TW" dirty="0">
                <a:solidFill>
                  <a:schemeClr val="accent4">
                    <a:lumMod val="75000"/>
                  </a:schemeClr>
                </a:solidFill>
                <a:latin typeface="Calibri" panose="020F0502020204030204" pitchFamily="34" charset="0"/>
                <a:cs typeface="Times New Roman" panose="02020603050405020304" pitchFamily="18" charset="0"/>
              </a:rPr>
              <a:t>non-commercial (speculator)</a:t>
            </a:r>
            <a:endParaRPr lang="zh-TW" altLang="en-US" dirty="0">
              <a:solidFill>
                <a:schemeClr val="accent4">
                  <a:lumMod val="75000"/>
                </a:schemeClr>
              </a:solidFill>
            </a:endParaRPr>
          </a:p>
        </p:txBody>
      </p:sp>
      <p:sp>
        <p:nvSpPr>
          <p:cNvPr id="29" name="矩形 28">
            <a:extLst>
              <a:ext uri="{FF2B5EF4-FFF2-40B4-BE49-F238E27FC236}">
                <a16:creationId xmlns:a16="http://schemas.microsoft.com/office/drawing/2014/main" id="{A4D3F9F6-E25C-42A5-971D-2B4626F3C512}"/>
              </a:ext>
            </a:extLst>
          </p:cNvPr>
          <p:cNvSpPr/>
          <p:nvPr/>
        </p:nvSpPr>
        <p:spPr>
          <a:xfrm>
            <a:off x="6961938" y="3836397"/>
            <a:ext cx="5171660" cy="646331"/>
          </a:xfrm>
          <a:prstGeom prst="rect">
            <a:avLst/>
          </a:prstGeom>
        </p:spPr>
        <p:txBody>
          <a:bodyPr wrap="square">
            <a:spAutoFit/>
          </a:bodyPr>
          <a:lstStyle/>
          <a:p>
            <a:pPr marL="285750" indent="-285750">
              <a:buFont typeface="Wingdings" panose="05000000000000000000" pitchFamily="2" charset="2"/>
              <a:buChar char="Ø"/>
            </a:pPr>
            <a:r>
              <a:rPr lang="en-US" altLang="zh-TW" dirty="0">
                <a:solidFill>
                  <a:srgbClr val="C00000"/>
                </a:solidFill>
                <a:latin typeface="Calibri" panose="020F0502020204030204" pitchFamily="34" charset="0"/>
                <a:cs typeface="Times New Roman" panose="02020603050405020304" pitchFamily="18" charset="0"/>
              </a:rPr>
              <a:t>Since speculators and hedgers approximately add up to zero, we focus our attention on speculators.</a:t>
            </a:r>
            <a:endParaRPr lang="zh-TW" altLang="en-US" dirty="0">
              <a:solidFill>
                <a:srgbClr val="C00000"/>
              </a:solidFill>
            </a:endParaRPr>
          </a:p>
        </p:txBody>
      </p:sp>
    </p:spTree>
    <p:extLst>
      <p:ext uri="{BB962C8B-B14F-4D97-AF65-F5344CB8AC3E}">
        <p14:creationId xmlns:p14="http://schemas.microsoft.com/office/powerpoint/2010/main" val="413319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25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22170</TotalTime>
  <Words>6412</Words>
  <Application>Microsoft Office PowerPoint</Application>
  <PresentationFormat>寬螢幕</PresentationFormat>
  <Paragraphs>453</Paragraphs>
  <Slides>34</Slides>
  <Notes>29</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34</vt:i4>
      </vt:variant>
    </vt:vector>
  </HeadingPairs>
  <TitlesOfParts>
    <vt:vector size="45" baseType="lpstr">
      <vt:lpstr>等线</vt:lpstr>
      <vt:lpstr>微软雅黑</vt:lpstr>
      <vt:lpstr>微軟正黑體</vt:lpstr>
      <vt:lpstr>新細明體</vt:lpstr>
      <vt:lpstr>Arial</vt:lpstr>
      <vt:lpstr>Calibri</vt:lpstr>
      <vt:lpstr>Calibri Light</vt:lpstr>
      <vt:lpstr>Cambria Math</vt:lpstr>
      <vt:lpstr>Times New Roman</vt:lpstr>
      <vt:lpstr>Wingdings</vt:lpstr>
      <vt:lpstr>Office 佈景主題</vt:lpstr>
      <vt:lpstr>財務統計方法 Paper Presentation Time Series Momentum</vt:lpstr>
      <vt:lpstr>Outline</vt:lpstr>
      <vt:lpstr>1. Introduction</vt:lpstr>
      <vt:lpstr>Abstract</vt:lpstr>
      <vt:lpstr>Some Preliminaries</vt:lpstr>
      <vt:lpstr>1. Introduction &amp; Highlights</vt:lpstr>
      <vt:lpstr>2. Data profiles Total 58 instruments from 4 classes of futures contract around 25 years  (Commodity, Equity index, Bond, and Currency) </vt:lpstr>
      <vt:lpstr>2-1. Data of Futures Contracts</vt:lpstr>
      <vt:lpstr>2. Data of Futures Contracts </vt:lpstr>
      <vt:lpstr>3. Time series momentum: Regression analysis and Trading strategy (Predictability and Profitability)</vt:lpstr>
      <vt:lpstr>3-1. Regression analysis: examine the predictability of futures returns</vt:lpstr>
      <vt:lpstr>3-1. Regression analysis: Predicting price continuation and reversal</vt:lpstr>
      <vt:lpstr>3-2. Trading Strategy: investigate the profitability TSMOM</vt:lpstr>
      <vt:lpstr>3-2. TSMOM Trading Strategies</vt:lpstr>
      <vt:lpstr>3-2. TSMOM           Trading           Strategies</vt:lpstr>
      <vt:lpstr>4. Time series momentum factor:  Factor analysis and performance in extreme markets  </vt:lpstr>
      <vt:lpstr>4-1. Annualized Sharpe ratios of TSMOM strategies</vt:lpstr>
      <vt:lpstr>4-2. Alpha and Loading on risk factors</vt:lpstr>
      <vt:lpstr>4-3. Performance over time and in extreme markets</vt:lpstr>
      <vt:lpstr>4-3. Performance over time and in extreme markets</vt:lpstr>
      <vt:lpstr>5. TSMOM vs. XSMOM:  Comparisons, two way Regression analysis,  and Return decomposition </vt:lpstr>
      <vt:lpstr>Comparison 1 for TSMOM &amp; XSMOM</vt:lpstr>
      <vt:lpstr>Comparison 2 for TSMOM &amp; XSMOM</vt:lpstr>
      <vt:lpstr>5-1. TSMOM regressed on XSMOM</vt:lpstr>
      <vt:lpstr>5-2. A simple, formal Decomposition</vt:lpstr>
      <vt:lpstr>5-3. Does TSMOM explain XSMOM and other factors?</vt:lpstr>
      <vt:lpstr>6. Who trades on trends?  Speculators or Hedgers? (Analysis for return and poistion)</vt:lpstr>
      <vt:lpstr>6-1. Who trade on trends?</vt:lpstr>
      <vt:lpstr>6-2. The evolution of TSMOM</vt:lpstr>
      <vt:lpstr>7. Conclusion </vt:lpstr>
      <vt:lpstr>7. Conclusion</vt:lpstr>
      <vt:lpstr>Thanks for your listening</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Vocal Removal Research</dc:title>
  <dc:creator>Allen Liao</dc:creator>
  <cp:lastModifiedBy>Allen Liao</cp:lastModifiedBy>
  <cp:revision>1206</cp:revision>
  <cp:lastPrinted>2020-12-23T09:11:16Z</cp:lastPrinted>
  <dcterms:created xsi:type="dcterms:W3CDTF">2020-02-18T03:47:17Z</dcterms:created>
  <dcterms:modified xsi:type="dcterms:W3CDTF">2020-12-25T03:31:34Z</dcterms:modified>
</cp:coreProperties>
</file>