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F330E5-B098-4E14-B0BC-D0D672EE97A0}">
  <a:tblStyle styleId="{FAF330E5-B098-4E14-B0BC-D0D672EE97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fad15a18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fad15a18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data had 27 variables:</a:t>
            </a:r>
            <a:endParaRPr>
              <a:solidFill>
                <a:schemeClr val="dk1"/>
              </a:solidFill>
            </a:endParaRPr>
          </a:p>
          <a:p>
            <a:pPr indent="0" lvl="0" marL="0" rtl="0" algn="l">
              <a:spcBef>
                <a:spcPts val="0"/>
              </a:spcBef>
              <a:spcAft>
                <a:spcPts val="0"/>
              </a:spcAft>
              <a:buNone/>
            </a:pPr>
            <a:r>
              <a:rPr lang="en" sz="1050">
                <a:solidFill>
                  <a:schemeClr val="dk1"/>
                </a:solidFill>
              </a:rPr>
              <a:t>SalePrice - selling price of the house.</a:t>
            </a:r>
            <a:endParaRPr sz="1050">
              <a:solidFill>
                <a:schemeClr val="dk1"/>
              </a:solidFill>
            </a:endParaRPr>
          </a:p>
          <a:p>
            <a:pPr indent="0" lvl="0" marL="0" rtl="0" algn="l">
              <a:spcBef>
                <a:spcPts val="0"/>
              </a:spcBef>
              <a:spcAft>
                <a:spcPts val="0"/>
              </a:spcAft>
              <a:buNone/>
            </a:pPr>
            <a:r>
              <a:rPr lang="en" sz="1050">
                <a:solidFill>
                  <a:schemeClr val="dk1"/>
                </a:solidFill>
              </a:rPr>
              <a:t>LotArea - area of the lot of the house</a:t>
            </a:r>
            <a:endParaRPr sz="1050">
              <a:solidFill>
                <a:schemeClr val="dk1"/>
              </a:solidFill>
            </a:endParaRPr>
          </a:p>
          <a:p>
            <a:pPr indent="0" lvl="0" marL="0" rtl="0" algn="l">
              <a:spcBef>
                <a:spcPts val="0"/>
              </a:spcBef>
              <a:spcAft>
                <a:spcPts val="0"/>
              </a:spcAft>
              <a:buNone/>
            </a:pPr>
            <a:r>
              <a:rPr lang="en" sz="1050">
                <a:solidFill>
                  <a:schemeClr val="dk1"/>
                </a:solidFill>
              </a:rPr>
              <a:t>TotalBsmtSF - basement square feet</a:t>
            </a:r>
            <a:endParaRPr sz="1050">
              <a:solidFill>
                <a:schemeClr val="dk1"/>
              </a:solidFill>
            </a:endParaRPr>
          </a:p>
          <a:p>
            <a:pPr indent="0" lvl="0" marL="0" rtl="0" algn="l">
              <a:spcBef>
                <a:spcPts val="0"/>
              </a:spcBef>
              <a:spcAft>
                <a:spcPts val="0"/>
              </a:spcAft>
              <a:buNone/>
            </a:pPr>
            <a:r>
              <a:rPr lang="en" sz="1050">
                <a:solidFill>
                  <a:schemeClr val="dk1"/>
                </a:solidFill>
              </a:rPr>
              <a:t>1stFlrSF - 1st floor square feet</a:t>
            </a:r>
            <a:endParaRPr sz="1050">
              <a:solidFill>
                <a:schemeClr val="dk1"/>
              </a:solidFill>
            </a:endParaRPr>
          </a:p>
          <a:p>
            <a:pPr indent="0" lvl="0" marL="0" rtl="0" algn="l">
              <a:spcBef>
                <a:spcPts val="0"/>
              </a:spcBef>
              <a:spcAft>
                <a:spcPts val="0"/>
              </a:spcAft>
              <a:buNone/>
            </a:pPr>
            <a:r>
              <a:rPr lang="en" sz="1050">
                <a:solidFill>
                  <a:schemeClr val="dk1"/>
                </a:solidFill>
              </a:rPr>
              <a:t>2ndFlrSF - 2nd floor square feet</a:t>
            </a:r>
            <a:endParaRPr sz="1050">
              <a:solidFill>
                <a:schemeClr val="dk1"/>
              </a:solidFill>
            </a:endParaRPr>
          </a:p>
          <a:p>
            <a:pPr indent="0" lvl="0" marL="0" rtl="0" algn="l">
              <a:spcBef>
                <a:spcPts val="0"/>
              </a:spcBef>
              <a:spcAft>
                <a:spcPts val="0"/>
              </a:spcAft>
              <a:buNone/>
            </a:pPr>
            <a:r>
              <a:rPr lang="en" sz="1050">
                <a:solidFill>
                  <a:schemeClr val="dk1"/>
                </a:solidFill>
              </a:rPr>
              <a:t>FullBath - # full bathrooms</a:t>
            </a:r>
            <a:endParaRPr sz="1050">
              <a:solidFill>
                <a:schemeClr val="dk1"/>
              </a:solidFill>
            </a:endParaRPr>
          </a:p>
          <a:p>
            <a:pPr indent="0" lvl="0" marL="0" rtl="0" algn="l">
              <a:spcBef>
                <a:spcPts val="0"/>
              </a:spcBef>
              <a:spcAft>
                <a:spcPts val="0"/>
              </a:spcAft>
              <a:buNone/>
            </a:pPr>
            <a:r>
              <a:rPr lang="en" sz="1050">
                <a:solidFill>
                  <a:schemeClr val="dk1"/>
                </a:solidFill>
              </a:rPr>
              <a:t>HalfBath - # half bathrooms</a:t>
            </a:r>
            <a:endParaRPr sz="1050">
              <a:solidFill>
                <a:schemeClr val="dk1"/>
              </a:solidFill>
            </a:endParaRPr>
          </a:p>
          <a:p>
            <a:pPr indent="0" lvl="0" marL="0" rtl="0" algn="l">
              <a:spcBef>
                <a:spcPts val="0"/>
              </a:spcBef>
              <a:spcAft>
                <a:spcPts val="0"/>
              </a:spcAft>
              <a:buNone/>
            </a:pPr>
            <a:r>
              <a:rPr lang="en" sz="1050">
                <a:solidFill>
                  <a:schemeClr val="dk1"/>
                </a:solidFill>
              </a:rPr>
              <a:t>BedroomAbvGr - # bedrooms above ground</a:t>
            </a:r>
            <a:endParaRPr sz="1050">
              <a:solidFill>
                <a:schemeClr val="dk1"/>
              </a:solidFill>
            </a:endParaRPr>
          </a:p>
          <a:p>
            <a:pPr indent="0" lvl="0" marL="0" rtl="0" algn="l">
              <a:spcBef>
                <a:spcPts val="0"/>
              </a:spcBef>
              <a:spcAft>
                <a:spcPts val="0"/>
              </a:spcAft>
              <a:buNone/>
            </a:pPr>
            <a:r>
              <a:rPr lang="en" sz="1050">
                <a:solidFill>
                  <a:schemeClr val="dk1"/>
                </a:solidFill>
              </a:rPr>
              <a:t>TotRmsAbvGrd - # rooms </a:t>
            </a:r>
            <a:r>
              <a:rPr lang="en" sz="1050">
                <a:solidFill>
                  <a:schemeClr val="dk1"/>
                </a:solidFill>
              </a:rPr>
              <a:t>above ground</a:t>
            </a:r>
            <a:endParaRPr sz="1050">
              <a:solidFill>
                <a:schemeClr val="dk1"/>
              </a:solidFill>
            </a:endParaRPr>
          </a:p>
          <a:p>
            <a:pPr indent="0" lvl="0" marL="0" rtl="0" algn="l">
              <a:spcBef>
                <a:spcPts val="0"/>
              </a:spcBef>
              <a:spcAft>
                <a:spcPts val="0"/>
              </a:spcAft>
              <a:buNone/>
            </a:pPr>
            <a:r>
              <a:rPr lang="en" sz="1050">
                <a:solidFill>
                  <a:schemeClr val="dk1"/>
                </a:solidFill>
              </a:rPr>
              <a:t>Fireplaces - # of fireplaces</a:t>
            </a:r>
            <a:endParaRPr sz="1050">
              <a:solidFill>
                <a:schemeClr val="dk1"/>
              </a:solidFill>
            </a:endParaRPr>
          </a:p>
          <a:p>
            <a:pPr indent="0" lvl="0" marL="0" rtl="0" algn="l">
              <a:spcBef>
                <a:spcPts val="0"/>
              </a:spcBef>
              <a:spcAft>
                <a:spcPts val="0"/>
              </a:spcAft>
              <a:buNone/>
            </a:pPr>
            <a:r>
              <a:rPr lang="en" sz="1050">
                <a:solidFill>
                  <a:schemeClr val="dk1"/>
                </a:solidFill>
              </a:rPr>
              <a:t>GarageCars - # car spots in garage</a:t>
            </a:r>
            <a:endParaRPr sz="1050">
              <a:solidFill>
                <a:schemeClr val="dk1"/>
              </a:solidFill>
            </a:endParaRPr>
          </a:p>
          <a:p>
            <a:pPr indent="0" lvl="0" marL="0" rtl="0" algn="l">
              <a:spcBef>
                <a:spcPts val="0"/>
              </a:spcBef>
              <a:spcAft>
                <a:spcPts val="0"/>
              </a:spcAft>
              <a:buNone/>
            </a:pPr>
            <a:r>
              <a:rPr lang="en" sz="1050">
                <a:solidFill>
                  <a:schemeClr val="dk1"/>
                </a:solidFill>
              </a:rPr>
              <a:t>WoodDeckSF - square feet of wooden deck</a:t>
            </a:r>
            <a:endParaRPr sz="1050">
              <a:solidFill>
                <a:schemeClr val="dk1"/>
              </a:solidFill>
            </a:endParaRPr>
          </a:p>
          <a:p>
            <a:pPr indent="0" lvl="0" marL="0" rtl="0" algn="l">
              <a:spcBef>
                <a:spcPts val="0"/>
              </a:spcBef>
              <a:spcAft>
                <a:spcPts val="0"/>
              </a:spcAft>
              <a:buNone/>
            </a:pPr>
            <a:r>
              <a:rPr lang="en" sz="1050">
                <a:solidFill>
                  <a:schemeClr val="dk1"/>
                </a:solidFill>
              </a:rPr>
              <a:t>OpenPorchSF - square feet of open porch</a:t>
            </a:r>
            <a:endParaRPr sz="1050">
              <a:solidFill>
                <a:schemeClr val="dk1"/>
              </a:solidFill>
            </a:endParaRPr>
          </a:p>
          <a:p>
            <a:pPr indent="0" lvl="0" marL="0" rtl="0" algn="l">
              <a:spcBef>
                <a:spcPts val="0"/>
              </a:spcBef>
              <a:spcAft>
                <a:spcPts val="0"/>
              </a:spcAft>
              <a:buNone/>
            </a:pPr>
            <a:r>
              <a:rPr lang="en" sz="1050">
                <a:solidFill>
                  <a:schemeClr val="dk1"/>
                </a:solidFill>
              </a:rPr>
              <a:t>EnclosedPorch - </a:t>
            </a:r>
            <a:r>
              <a:rPr lang="en" sz="1050">
                <a:solidFill>
                  <a:schemeClr val="dk1"/>
                </a:solidFill>
              </a:rPr>
              <a:t>square</a:t>
            </a:r>
            <a:r>
              <a:rPr lang="en" sz="1050">
                <a:solidFill>
                  <a:schemeClr val="dk1"/>
                </a:solidFill>
              </a:rPr>
              <a:t> feet of enclosed porch</a:t>
            </a:r>
            <a:endParaRPr sz="1050">
              <a:solidFill>
                <a:schemeClr val="dk1"/>
              </a:solidFill>
            </a:endParaRPr>
          </a:p>
          <a:p>
            <a:pPr indent="0" lvl="0" marL="0" rtl="0" algn="l">
              <a:spcBef>
                <a:spcPts val="0"/>
              </a:spcBef>
              <a:spcAft>
                <a:spcPts val="0"/>
              </a:spcAft>
              <a:buNone/>
            </a:pPr>
            <a:r>
              <a:rPr lang="en" sz="1050">
                <a:solidFill>
                  <a:schemeClr val="dk1"/>
                </a:solidFill>
              </a:rPr>
              <a:t>3SsnPorch - </a:t>
            </a:r>
            <a:r>
              <a:rPr lang="en" sz="1050">
                <a:solidFill>
                  <a:schemeClr val="dk1"/>
                </a:solidFill>
              </a:rPr>
              <a:t>square feet of 3 season sunroom</a:t>
            </a:r>
            <a:endParaRPr sz="1050">
              <a:solidFill>
                <a:schemeClr val="dk1"/>
              </a:solidFill>
            </a:endParaRPr>
          </a:p>
          <a:p>
            <a:pPr indent="0" lvl="0" marL="0" rtl="0" algn="l">
              <a:spcBef>
                <a:spcPts val="0"/>
              </a:spcBef>
              <a:spcAft>
                <a:spcPts val="0"/>
              </a:spcAft>
              <a:buNone/>
            </a:pPr>
            <a:r>
              <a:rPr lang="en" sz="1050">
                <a:solidFill>
                  <a:schemeClr val="dk1"/>
                </a:solidFill>
              </a:rPr>
              <a:t>ScreenPorch - square feet of screen porch</a:t>
            </a:r>
            <a:endParaRPr sz="1050">
              <a:solidFill>
                <a:schemeClr val="dk1"/>
              </a:solidFill>
            </a:endParaRPr>
          </a:p>
          <a:p>
            <a:pPr indent="0" lvl="0" marL="0" rtl="0" algn="l">
              <a:spcBef>
                <a:spcPts val="0"/>
              </a:spcBef>
              <a:spcAft>
                <a:spcPts val="0"/>
              </a:spcAft>
              <a:buNone/>
            </a:pPr>
            <a:r>
              <a:rPr lang="en" sz="1050">
                <a:solidFill>
                  <a:schemeClr val="dk1"/>
                </a:solidFill>
              </a:rPr>
              <a:t>PoolArea - area of pool (if one exists)</a:t>
            </a:r>
            <a:endParaRPr sz="1050">
              <a:solidFill>
                <a:schemeClr val="dk1"/>
              </a:solidFill>
            </a:endParaRPr>
          </a:p>
          <a:p>
            <a:pPr indent="0" lvl="0" marL="0" rtl="0" algn="l">
              <a:spcBef>
                <a:spcPts val="0"/>
              </a:spcBef>
              <a:spcAft>
                <a:spcPts val="0"/>
              </a:spcAft>
              <a:buNone/>
            </a:pPr>
            <a:r>
              <a:rPr lang="en" sz="1050">
                <a:solidFill>
                  <a:schemeClr val="dk1"/>
                </a:solidFill>
              </a:rPr>
              <a:t>YearBuilt - year of house built</a:t>
            </a:r>
            <a:endParaRPr sz="1050">
              <a:solidFill>
                <a:schemeClr val="dk1"/>
              </a:solidFill>
            </a:endParaRPr>
          </a:p>
          <a:p>
            <a:pPr indent="0" lvl="0" marL="0" rtl="0" algn="l">
              <a:spcBef>
                <a:spcPts val="0"/>
              </a:spcBef>
              <a:spcAft>
                <a:spcPts val="0"/>
              </a:spcAft>
              <a:buNone/>
            </a:pPr>
            <a:r>
              <a:rPr lang="en" sz="1050">
                <a:solidFill>
                  <a:schemeClr val="dk1"/>
                </a:solidFill>
              </a:rPr>
              <a:t>YearRemodAdd - year of house remodeling</a:t>
            </a:r>
            <a:endParaRPr sz="1050">
              <a:solidFill>
                <a:schemeClr val="dk1"/>
              </a:solidFill>
            </a:endParaRPr>
          </a:p>
          <a:p>
            <a:pPr indent="0" lvl="0" marL="0" rtl="0" algn="l">
              <a:spcBef>
                <a:spcPts val="0"/>
              </a:spcBef>
              <a:spcAft>
                <a:spcPts val="0"/>
              </a:spcAft>
              <a:buNone/>
            </a:pPr>
            <a:r>
              <a:rPr lang="en" sz="1050">
                <a:solidFill>
                  <a:schemeClr val="dk1"/>
                </a:solidFill>
              </a:rPr>
              <a:t>YrSold - year house was sold</a:t>
            </a:r>
            <a:endParaRPr sz="1050">
              <a:solidFill>
                <a:schemeClr val="dk1"/>
              </a:solidFill>
            </a:endParaRPr>
          </a:p>
          <a:p>
            <a:pPr indent="0" lvl="0" marL="0" rtl="0" algn="l">
              <a:spcBef>
                <a:spcPts val="0"/>
              </a:spcBef>
              <a:spcAft>
                <a:spcPts val="0"/>
              </a:spcAft>
              <a:buNone/>
            </a:pPr>
            <a:r>
              <a:rPr lang="en" sz="1050">
                <a:solidFill>
                  <a:schemeClr val="dk1"/>
                </a:solidFill>
              </a:rPr>
              <a:t>Total_SF - ADDED VARIABLE: sq feet of basement, 1st floor, and 2nd floor</a:t>
            </a:r>
            <a:endParaRPr sz="1050">
              <a:solidFill>
                <a:schemeClr val="dk1"/>
              </a:solidFill>
            </a:endParaRPr>
          </a:p>
          <a:p>
            <a:pPr indent="0" lvl="0" marL="0" rtl="0" algn="l">
              <a:spcBef>
                <a:spcPts val="0"/>
              </a:spcBef>
              <a:spcAft>
                <a:spcPts val="0"/>
              </a:spcAft>
              <a:buNone/>
            </a:pPr>
            <a:r>
              <a:rPr lang="en" sz="1050">
                <a:solidFill>
                  <a:schemeClr val="dk1"/>
                </a:solidFill>
              </a:rPr>
              <a:t>HasCentralAir - ADDED VARIABLE: a binary “1” or “0” </a:t>
            </a:r>
            <a:r>
              <a:rPr lang="en" sz="1050">
                <a:solidFill>
                  <a:schemeClr val="dk1"/>
                </a:solidFill>
              </a:rPr>
              <a:t>value</a:t>
            </a:r>
            <a:r>
              <a:rPr lang="en" sz="1050">
                <a:solidFill>
                  <a:schemeClr val="dk1"/>
                </a:solidFill>
              </a:rPr>
              <a:t> based on whether the house has Central Air</a:t>
            </a:r>
            <a:endParaRPr sz="10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outliers were removed based on either outlying sale price, outlying size of house, or outlying number of rooms above ground level.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fad15a18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fad15a18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distribution is skewed to the right, with most of the sales coming between 100000 and 300000. It’s informative to at least envision what the distribution of our explanatory variable is, and helped me find outliers. It also indicates that this regression model may not be useful for more expensive housing markets, as we don’t have a lot of data for higher-selling homes.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fad15a18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fad15a18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two of our key variables. I chose to represent these with lines of best fit that I would be using for the model. The total square feet variable is modeled in the graph on the left, and a quadratic fit was applied to the year built model to the right. I thought a quadratic variable was appropriate to add because we can see that the data begins to increase sharply after 2000. I believe that this quadratic fit incorporates the “sticker shock” value of newly built homes. As time passes and those homes resell, I imagine that the price will drop as long as there is a continuous supply of newly built homes. In a sense, I don’t expect the trend from 1980 to 2000 to continue for forever, but it’s a good enough metric to help us figure out how much a home would sell for today (rather than 30 years from now.)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fad15a18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fad15a1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two variables were also added to our model. I thought that Full Bathrooms could be a useful predictor of Sale Price, as it would be logical to reason this. The correlation between price and # of Full Bathrooms was 0.56, which is pretty solid evidence of a relationship, and the box plot </a:t>
            </a:r>
            <a:r>
              <a:rPr lang="en"/>
              <a:t>shows a continuously increasing relationship with price. As for Central Air status, there is clear evidence that having a central air unit improves the sale price of a house.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fad15a18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fad15a18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full regression is in the .ipynb slides, and given that the real estate agents have no stats background, I thought that even giving them an equation to look at may be too confusing. So I plotted the magnitude of the coefficients (obviously not perfect, because total_Sf and yearbuilt_squared are not linear), but a good enough estimation. YearBuilt being negative doesn’t phase me much because the yearbuilt squared value is positive (even though it looks only very very slightly so) and has a big effect on home value in the model. Other variables with low correlation with our Y were removed, and TotRmsAboveGround and GarageCars were also considered, but ultimately left out due to them not significantly impacting our adj R-squared and worsening the fit of our Q-Q plot.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fad15a18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fad15a18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don’t have much else to add here – this is the only writing-intensive slide I have, but I knew that I needed to put the model into some sort of word format. My recommendation is right at the bottom.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fad15a18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fad15a18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would try to explain that the Q-Q plot gives us an estimate of how the values match up to the theoretical values in our Y-variable of the model. I tried many different models to make the Q-Q plot as linear as possible, but there were almost always some very wide residuals on the negative side. On the left side of the slide, we have a plot of the </a:t>
            </a:r>
            <a:r>
              <a:rPr lang="en"/>
              <a:t>residuals</a:t>
            </a:r>
            <a:r>
              <a:rPr lang="en"/>
              <a:t>, and to me it looks about as random as can be reasonably expected. Overall, I think the model does a good job of interpreting our x variables. Other variables such as Total Rooms Above Ground and # of Car Garage Spots were considered, but they did a worse job of predicting outliers.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fad15a18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fad15a18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is pretty self-explanatory – I ran the new data through a predictor and it popped out these values. I would continue to assert my recommendation that if you want to sell more expensive homes,</a:t>
            </a:r>
            <a:r>
              <a:rPr b="1" lang="en"/>
              <a:t> they need to be newly built, lots of square footage (and bathrooms as part of that square footage), and have central air conditioning.</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rebuchet MS"/>
                <a:ea typeface="Trebuchet MS"/>
                <a:cs typeface="Trebuchet MS"/>
                <a:sym typeface="Trebuchet MS"/>
              </a:rPr>
              <a:t>Factors of Real Estate Prices</a:t>
            </a:r>
            <a:endParaRPr b="1">
              <a:latin typeface="Trebuchet MS"/>
              <a:ea typeface="Trebuchet MS"/>
              <a:cs typeface="Trebuchet MS"/>
              <a:sym typeface="Trebuchet MS"/>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Aaron 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42175" y="410000"/>
            <a:ext cx="8390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Overview</a:t>
            </a:r>
            <a:endParaRPr b="1"/>
          </a:p>
        </p:txBody>
      </p:sp>
      <p:sp>
        <p:nvSpPr>
          <p:cNvPr id="92" name="Google Shape;92;p14"/>
          <p:cNvSpPr txBox="1"/>
          <p:nvPr/>
        </p:nvSpPr>
        <p:spPr>
          <a:xfrm>
            <a:off x="442175" y="2256275"/>
            <a:ext cx="4810200" cy="10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One new variable was created – </a:t>
            </a:r>
            <a:r>
              <a:rPr i="1" lang="en" sz="1800">
                <a:solidFill>
                  <a:schemeClr val="dk2"/>
                </a:solidFill>
                <a:latin typeface="Roboto"/>
                <a:ea typeface="Roboto"/>
                <a:cs typeface="Roboto"/>
                <a:sym typeface="Roboto"/>
              </a:rPr>
              <a:t>Total_SF</a:t>
            </a:r>
            <a:r>
              <a:rPr lang="en" sz="1800">
                <a:solidFill>
                  <a:schemeClr val="dk2"/>
                </a:solidFill>
                <a:latin typeface="Roboto"/>
                <a:ea typeface="Roboto"/>
                <a:cs typeface="Roboto"/>
                <a:sym typeface="Roboto"/>
              </a:rPr>
              <a:t> – that combined </a:t>
            </a:r>
            <a:r>
              <a:rPr lang="en" sz="1800">
                <a:solidFill>
                  <a:schemeClr val="dk2"/>
                </a:solidFill>
                <a:latin typeface="Roboto"/>
                <a:ea typeface="Roboto"/>
                <a:cs typeface="Roboto"/>
                <a:sym typeface="Roboto"/>
              </a:rPr>
              <a:t>sq ft</a:t>
            </a:r>
            <a:r>
              <a:rPr lang="en" sz="1800">
                <a:solidFill>
                  <a:schemeClr val="dk2"/>
                </a:solidFill>
                <a:latin typeface="Roboto"/>
                <a:ea typeface="Roboto"/>
                <a:cs typeface="Roboto"/>
                <a:sym typeface="Roboto"/>
              </a:rPr>
              <a:t> measurements from the basement, 1st, and 2nd floors of each house.</a:t>
            </a:r>
            <a:endParaRPr sz="1800">
              <a:solidFill>
                <a:schemeClr val="dk2"/>
              </a:solidFill>
              <a:latin typeface="Roboto"/>
              <a:ea typeface="Roboto"/>
              <a:cs typeface="Roboto"/>
              <a:sym typeface="Roboto"/>
            </a:endParaRPr>
          </a:p>
        </p:txBody>
      </p:sp>
      <p:sp>
        <p:nvSpPr>
          <p:cNvPr id="93" name="Google Shape;93;p14"/>
          <p:cNvSpPr txBox="1"/>
          <p:nvPr/>
        </p:nvSpPr>
        <p:spPr>
          <a:xfrm>
            <a:off x="442175" y="1176650"/>
            <a:ext cx="4810200" cy="10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 data includes 1460 homes sold between 2006 and 2010. After removing 5 outliers, that gives us 1455 homes.</a:t>
            </a:r>
            <a:endParaRPr sz="1800">
              <a:solidFill>
                <a:schemeClr val="dk2"/>
              </a:solidFill>
              <a:latin typeface="Roboto"/>
              <a:ea typeface="Roboto"/>
              <a:cs typeface="Roboto"/>
              <a:sym typeface="Roboto"/>
            </a:endParaRPr>
          </a:p>
        </p:txBody>
      </p:sp>
      <p:sp>
        <p:nvSpPr>
          <p:cNvPr id="94" name="Google Shape;94;p14"/>
          <p:cNvSpPr txBox="1"/>
          <p:nvPr/>
        </p:nvSpPr>
        <p:spPr>
          <a:xfrm>
            <a:off x="442175" y="3335900"/>
            <a:ext cx="4810200" cy="10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 </a:t>
            </a:r>
            <a:r>
              <a:rPr i="1" lang="en" sz="1800">
                <a:solidFill>
                  <a:schemeClr val="dk2"/>
                </a:solidFill>
                <a:latin typeface="Roboto"/>
                <a:ea typeface="Roboto"/>
                <a:cs typeface="Roboto"/>
                <a:sym typeface="Roboto"/>
              </a:rPr>
              <a:t>CentralAir</a:t>
            </a:r>
            <a:r>
              <a:rPr lang="en" sz="1800">
                <a:solidFill>
                  <a:schemeClr val="dk2"/>
                </a:solidFill>
                <a:latin typeface="Roboto"/>
                <a:ea typeface="Roboto"/>
                <a:cs typeface="Roboto"/>
                <a:sym typeface="Roboto"/>
              </a:rPr>
              <a:t> variable was adjusted from values of “Y” and “N” into a </a:t>
            </a:r>
            <a:r>
              <a:rPr i="1" lang="en" sz="1800">
                <a:solidFill>
                  <a:schemeClr val="dk2"/>
                </a:solidFill>
                <a:latin typeface="Roboto"/>
                <a:ea typeface="Roboto"/>
                <a:cs typeface="Roboto"/>
                <a:sym typeface="Roboto"/>
              </a:rPr>
              <a:t>HasCentralAir</a:t>
            </a:r>
            <a:r>
              <a:rPr lang="en" sz="1800">
                <a:solidFill>
                  <a:schemeClr val="dk2"/>
                </a:solidFill>
                <a:latin typeface="Roboto"/>
                <a:ea typeface="Roboto"/>
                <a:cs typeface="Roboto"/>
                <a:sym typeface="Roboto"/>
              </a:rPr>
              <a:t> term with respective values of “1” and “0”.</a:t>
            </a:r>
            <a:endParaRPr sz="1800">
              <a:solidFill>
                <a:schemeClr val="dk2"/>
              </a:solidFill>
              <a:latin typeface="Roboto"/>
              <a:ea typeface="Roboto"/>
              <a:cs typeface="Roboto"/>
              <a:sym typeface="Roboto"/>
            </a:endParaRPr>
          </a:p>
        </p:txBody>
      </p:sp>
      <p:pic>
        <p:nvPicPr>
          <p:cNvPr id="95" name="Google Shape;95;p14"/>
          <p:cNvPicPr preferRelativeResize="0"/>
          <p:nvPr/>
        </p:nvPicPr>
        <p:blipFill>
          <a:blip r:embed="rId3">
            <a:alphaModFix/>
          </a:blip>
          <a:stretch>
            <a:fillRect/>
          </a:stretch>
        </p:blipFill>
        <p:spPr>
          <a:xfrm>
            <a:off x="5404775" y="1170200"/>
            <a:ext cx="3586826" cy="23906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a:blip r:embed="rId3">
            <a:alphaModFix/>
          </a:blip>
          <a:stretch>
            <a:fillRect/>
          </a:stretch>
        </p:blipFill>
        <p:spPr>
          <a:xfrm>
            <a:off x="453825" y="296288"/>
            <a:ext cx="5438775" cy="4333875"/>
          </a:xfrm>
          <a:prstGeom prst="rect">
            <a:avLst/>
          </a:prstGeom>
          <a:noFill/>
          <a:ln>
            <a:noFill/>
          </a:ln>
        </p:spPr>
      </p:pic>
      <p:sp>
        <p:nvSpPr>
          <p:cNvPr id="101" name="Google Shape;101;p15"/>
          <p:cNvSpPr txBox="1"/>
          <p:nvPr/>
        </p:nvSpPr>
        <p:spPr>
          <a:xfrm>
            <a:off x="6157775" y="1318450"/>
            <a:ext cx="2620200" cy="19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This </a:t>
            </a:r>
            <a:r>
              <a:rPr lang="en" sz="1800">
                <a:solidFill>
                  <a:schemeClr val="dk2"/>
                </a:solidFill>
                <a:latin typeface="Roboto"/>
                <a:ea typeface="Roboto"/>
                <a:cs typeface="Roboto"/>
                <a:sym typeface="Roboto"/>
              </a:rPr>
              <a:t>histogram shows us the distribution of sales prices for homes in the dataset that we are observing.</a:t>
            </a: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42175" y="410000"/>
            <a:ext cx="8390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Key Variable Relationships</a:t>
            </a:r>
            <a:endParaRPr b="1"/>
          </a:p>
        </p:txBody>
      </p:sp>
      <p:pic>
        <p:nvPicPr>
          <p:cNvPr id="107" name="Google Shape;107;p16"/>
          <p:cNvPicPr preferRelativeResize="0"/>
          <p:nvPr/>
        </p:nvPicPr>
        <p:blipFill>
          <a:blip r:embed="rId3">
            <a:alphaModFix/>
          </a:blip>
          <a:stretch>
            <a:fillRect/>
          </a:stretch>
        </p:blipFill>
        <p:spPr>
          <a:xfrm>
            <a:off x="4956250" y="1198075"/>
            <a:ext cx="3178625" cy="3321350"/>
          </a:xfrm>
          <a:prstGeom prst="rect">
            <a:avLst/>
          </a:prstGeom>
          <a:noFill/>
          <a:ln cap="flat" cmpd="sng" w="9525">
            <a:solidFill>
              <a:schemeClr val="dk2"/>
            </a:solidFill>
            <a:prstDash val="solid"/>
            <a:round/>
            <a:headEnd len="sm" w="sm" type="none"/>
            <a:tailEnd len="sm" w="sm" type="none"/>
          </a:ln>
        </p:spPr>
      </p:pic>
      <p:pic>
        <p:nvPicPr>
          <p:cNvPr id="108" name="Google Shape;108;p16"/>
          <p:cNvPicPr preferRelativeResize="0"/>
          <p:nvPr/>
        </p:nvPicPr>
        <p:blipFill>
          <a:blip r:embed="rId4">
            <a:alphaModFix/>
          </a:blip>
          <a:stretch>
            <a:fillRect/>
          </a:stretch>
        </p:blipFill>
        <p:spPr>
          <a:xfrm>
            <a:off x="1139575" y="1198075"/>
            <a:ext cx="3178625" cy="332134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42175" y="410000"/>
            <a:ext cx="8390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Other Key Variable Relationships</a:t>
            </a:r>
            <a:endParaRPr b="1"/>
          </a:p>
        </p:txBody>
      </p:sp>
      <p:pic>
        <p:nvPicPr>
          <p:cNvPr id="114" name="Google Shape;114;p17"/>
          <p:cNvPicPr preferRelativeResize="0"/>
          <p:nvPr/>
        </p:nvPicPr>
        <p:blipFill>
          <a:blip r:embed="rId3">
            <a:alphaModFix/>
          </a:blip>
          <a:stretch>
            <a:fillRect/>
          </a:stretch>
        </p:blipFill>
        <p:spPr>
          <a:xfrm>
            <a:off x="442175" y="1235405"/>
            <a:ext cx="3861332" cy="2942899"/>
          </a:xfrm>
          <a:prstGeom prst="rect">
            <a:avLst/>
          </a:prstGeom>
          <a:noFill/>
          <a:ln cap="flat" cmpd="sng" w="9525">
            <a:solidFill>
              <a:schemeClr val="dk2"/>
            </a:solidFill>
            <a:prstDash val="solid"/>
            <a:round/>
            <a:headEnd len="sm" w="sm" type="none"/>
            <a:tailEnd len="sm" w="sm" type="none"/>
          </a:ln>
        </p:spPr>
      </p:pic>
      <p:pic>
        <p:nvPicPr>
          <p:cNvPr id="115" name="Google Shape;115;p17"/>
          <p:cNvPicPr preferRelativeResize="0"/>
          <p:nvPr/>
        </p:nvPicPr>
        <p:blipFill>
          <a:blip r:embed="rId4">
            <a:alphaModFix/>
          </a:blip>
          <a:stretch>
            <a:fillRect/>
          </a:stretch>
        </p:blipFill>
        <p:spPr>
          <a:xfrm>
            <a:off x="4970943" y="1235400"/>
            <a:ext cx="3861332" cy="294289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349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Our Regression Model</a:t>
            </a:r>
            <a:endParaRPr b="1"/>
          </a:p>
        </p:txBody>
      </p:sp>
      <p:pic>
        <p:nvPicPr>
          <p:cNvPr id="121" name="Google Shape;121;p18"/>
          <p:cNvPicPr preferRelativeResize="0"/>
          <p:nvPr/>
        </p:nvPicPr>
        <p:blipFill>
          <a:blip r:embed="rId3">
            <a:alphaModFix/>
          </a:blip>
          <a:stretch>
            <a:fillRect/>
          </a:stretch>
        </p:blipFill>
        <p:spPr>
          <a:xfrm>
            <a:off x="2642000" y="1041950"/>
            <a:ext cx="6030300" cy="3554400"/>
          </a:xfrm>
          <a:prstGeom prst="roundRect">
            <a:avLst>
              <a:gd fmla="val 8098" name="adj"/>
            </a:avLst>
          </a:prstGeom>
          <a:noFill/>
          <a:ln>
            <a:noFill/>
          </a:ln>
        </p:spPr>
      </p:pic>
      <p:sp>
        <p:nvSpPr>
          <p:cNvPr id="122" name="Google Shape;122;p18"/>
          <p:cNvSpPr txBox="1"/>
          <p:nvPr/>
        </p:nvSpPr>
        <p:spPr>
          <a:xfrm>
            <a:off x="422000" y="1208100"/>
            <a:ext cx="2134200" cy="300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a:ea typeface="Roboto"/>
                <a:cs typeface="Roboto"/>
                <a:sym typeface="Roboto"/>
              </a:rPr>
              <a:t>77.8% of the variation in sale price can be explained using this model.</a:t>
            </a:r>
            <a:endParaRPr sz="16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nvSpPr>
        <p:spPr>
          <a:xfrm>
            <a:off x="318675" y="933375"/>
            <a:ext cx="85122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Coefficient of ln(</a:t>
            </a:r>
            <a:r>
              <a:rPr i="1" lang="en" sz="1600">
                <a:solidFill>
                  <a:schemeClr val="dk2"/>
                </a:solidFill>
                <a:latin typeface="Times New Roman"/>
                <a:ea typeface="Times New Roman"/>
                <a:cs typeface="Times New Roman"/>
                <a:sym typeface="Times New Roman"/>
              </a:rPr>
              <a:t>Total_SF</a:t>
            </a:r>
            <a:r>
              <a:rPr lang="en" sz="1600">
                <a:solidFill>
                  <a:schemeClr val="dk2"/>
                </a:solidFill>
                <a:latin typeface="Times New Roman"/>
                <a:ea typeface="Times New Roman"/>
                <a:cs typeface="Times New Roman"/>
                <a:sym typeface="Times New Roman"/>
              </a:rPr>
              <a:t>) = 0.8129: This means that </a:t>
            </a:r>
            <a:r>
              <a:rPr b="1" lang="en" sz="1600">
                <a:solidFill>
                  <a:schemeClr val="dk2"/>
                </a:solidFill>
                <a:latin typeface="Times New Roman"/>
                <a:ea typeface="Times New Roman"/>
                <a:cs typeface="Times New Roman"/>
                <a:sym typeface="Times New Roman"/>
              </a:rPr>
              <a:t>a</a:t>
            </a:r>
            <a:r>
              <a:rPr lang="en" sz="1600">
                <a:solidFill>
                  <a:schemeClr val="dk2"/>
                </a:solidFill>
                <a:latin typeface="Times New Roman"/>
                <a:ea typeface="Times New Roman"/>
                <a:cs typeface="Times New Roman"/>
                <a:sym typeface="Times New Roman"/>
              </a:rPr>
              <a:t> </a:t>
            </a:r>
            <a:r>
              <a:rPr b="1" lang="en" sz="1600">
                <a:solidFill>
                  <a:schemeClr val="dk2"/>
                </a:solidFill>
                <a:latin typeface="Times New Roman"/>
                <a:ea typeface="Times New Roman"/>
                <a:cs typeface="Times New Roman"/>
                <a:sym typeface="Times New Roman"/>
              </a:rPr>
              <a:t>10% increase in total square footage is associated with approximately a 8.13% increase in the sale price</a:t>
            </a:r>
            <a:r>
              <a:rPr lang="en" sz="1600">
                <a:solidFill>
                  <a:schemeClr val="dk2"/>
                </a:solidFill>
                <a:latin typeface="Times New Roman"/>
                <a:ea typeface="Times New Roman"/>
                <a:cs typeface="Times New Roman"/>
                <a:sym typeface="Times New Roman"/>
              </a:rPr>
              <a:t>, holding other factors constant.</a:t>
            </a:r>
            <a:endParaRPr sz="1600">
              <a:solidFill>
                <a:schemeClr val="dk2"/>
              </a:solidFill>
              <a:latin typeface="Times New Roman"/>
              <a:ea typeface="Times New Roman"/>
              <a:cs typeface="Times New Roman"/>
              <a:sym typeface="Times New Roman"/>
            </a:endParaRPr>
          </a:p>
        </p:txBody>
      </p:sp>
      <p:sp>
        <p:nvSpPr>
          <p:cNvPr id="128" name="Google Shape;128;p19"/>
          <p:cNvSpPr txBox="1"/>
          <p:nvPr>
            <p:ph type="title"/>
          </p:nvPr>
        </p:nvSpPr>
        <p:spPr>
          <a:xfrm>
            <a:off x="314475" y="325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Our Regression Model</a:t>
            </a:r>
            <a:endParaRPr b="1"/>
          </a:p>
        </p:txBody>
      </p:sp>
      <p:sp>
        <p:nvSpPr>
          <p:cNvPr id="129" name="Google Shape;129;p19"/>
          <p:cNvSpPr txBox="1"/>
          <p:nvPr/>
        </p:nvSpPr>
        <p:spPr>
          <a:xfrm>
            <a:off x="314475" y="1594100"/>
            <a:ext cx="852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Coefficient of </a:t>
            </a:r>
            <a:r>
              <a:rPr i="1" lang="en" sz="1600">
                <a:latin typeface="Times New Roman"/>
                <a:ea typeface="Times New Roman"/>
                <a:cs typeface="Times New Roman"/>
                <a:sym typeface="Times New Roman"/>
              </a:rPr>
              <a:t>HasCentralAir</a:t>
            </a:r>
            <a:r>
              <a:rPr lang="en" sz="1600">
                <a:latin typeface="Times New Roman"/>
                <a:ea typeface="Times New Roman"/>
                <a:cs typeface="Times New Roman"/>
                <a:sym typeface="Times New Roman"/>
              </a:rPr>
              <a:t> = 0.1648: This means that </a:t>
            </a:r>
            <a:r>
              <a:rPr b="1" lang="en" sz="1600">
                <a:latin typeface="Times New Roman"/>
                <a:ea typeface="Times New Roman"/>
                <a:cs typeface="Times New Roman"/>
                <a:sym typeface="Times New Roman"/>
              </a:rPr>
              <a:t>if a house has central air, the expected percentage increase in the sale price is approximately 16.48%</a:t>
            </a:r>
            <a:r>
              <a:rPr lang="en" sz="1600">
                <a:latin typeface="Times New Roman"/>
                <a:ea typeface="Times New Roman"/>
                <a:cs typeface="Times New Roman"/>
                <a:sym typeface="Times New Roman"/>
              </a:rPr>
              <a:t>, holding other factors constant.</a:t>
            </a:r>
            <a:endParaRPr sz="1600">
              <a:latin typeface="Times New Roman"/>
              <a:ea typeface="Times New Roman"/>
              <a:cs typeface="Times New Roman"/>
              <a:sym typeface="Times New Roman"/>
            </a:endParaRPr>
          </a:p>
        </p:txBody>
      </p:sp>
      <p:sp>
        <p:nvSpPr>
          <p:cNvPr id="130" name="Google Shape;130;p19"/>
          <p:cNvSpPr txBox="1"/>
          <p:nvPr/>
        </p:nvSpPr>
        <p:spPr>
          <a:xfrm>
            <a:off x="311700" y="2233200"/>
            <a:ext cx="852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Coefficient of </a:t>
            </a:r>
            <a:r>
              <a:rPr i="1" lang="en" sz="1600">
                <a:latin typeface="Times New Roman"/>
                <a:ea typeface="Times New Roman"/>
                <a:cs typeface="Times New Roman"/>
                <a:sym typeface="Times New Roman"/>
              </a:rPr>
              <a:t>FullBath</a:t>
            </a:r>
            <a:r>
              <a:rPr lang="en" sz="1600">
                <a:latin typeface="Times New Roman"/>
                <a:ea typeface="Times New Roman"/>
                <a:cs typeface="Times New Roman"/>
                <a:sym typeface="Times New Roman"/>
              </a:rPr>
              <a:t> = 0.0346: This means that </a:t>
            </a:r>
            <a:r>
              <a:rPr b="1" lang="en" sz="1600">
                <a:latin typeface="Times New Roman"/>
                <a:ea typeface="Times New Roman"/>
                <a:cs typeface="Times New Roman"/>
                <a:sym typeface="Times New Roman"/>
              </a:rPr>
              <a:t>for each additional full bathroom, the expected percentage increase in the sale price is approximately 3.46%</a:t>
            </a:r>
            <a:r>
              <a:rPr lang="en" sz="1600">
                <a:latin typeface="Times New Roman"/>
                <a:ea typeface="Times New Roman"/>
                <a:cs typeface="Times New Roman"/>
                <a:sym typeface="Times New Roman"/>
              </a:rPr>
              <a:t>, holding other factors constant.</a:t>
            </a:r>
            <a:endParaRPr sz="1600">
              <a:latin typeface="Times New Roman"/>
              <a:ea typeface="Times New Roman"/>
              <a:cs typeface="Times New Roman"/>
              <a:sym typeface="Times New Roman"/>
            </a:endParaRPr>
          </a:p>
        </p:txBody>
      </p:sp>
      <p:sp>
        <p:nvSpPr>
          <p:cNvPr id="131" name="Google Shape;131;p19"/>
          <p:cNvSpPr txBox="1"/>
          <p:nvPr/>
        </p:nvSpPr>
        <p:spPr>
          <a:xfrm>
            <a:off x="318675" y="2931925"/>
            <a:ext cx="8309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For understanding the impact of YearBuilt in the model, the coefficients for the variable and its squared term are not necessarily informative for a real estate agent like yourself. But, for example,</a:t>
            </a:r>
            <a:r>
              <a:rPr b="1" lang="en" sz="1600">
                <a:latin typeface="Times New Roman"/>
                <a:ea typeface="Times New Roman"/>
                <a:cs typeface="Times New Roman"/>
                <a:sym typeface="Times New Roman"/>
              </a:rPr>
              <a:t> m</a:t>
            </a:r>
            <a:r>
              <a:rPr b="1" lang="en" sz="1600">
                <a:latin typeface="Times New Roman"/>
                <a:ea typeface="Times New Roman"/>
                <a:cs typeface="Times New Roman"/>
                <a:sym typeface="Times New Roman"/>
              </a:rPr>
              <a:t>oving from a house built in 1950 to one built in 2000 is associated with an approximate 27.1% increase in the sale price</a:t>
            </a:r>
            <a:r>
              <a:rPr lang="en" sz="1600">
                <a:latin typeface="Times New Roman"/>
                <a:ea typeface="Times New Roman"/>
                <a:cs typeface="Times New Roman"/>
                <a:sym typeface="Times New Roman"/>
              </a:rPr>
              <a:t>, holding other factors constant.</a:t>
            </a:r>
            <a:endParaRPr sz="1600">
              <a:latin typeface="Times New Roman"/>
              <a:ea typeface="Times New Roman"/>
              <a:cs typeface="Times New Roman"/>
              <a:sym typeface="Times New Roman"/>
            </a:endParaRPr>
          </a:p>
        </p:txBody>
      </p:sp>
      <p:sp>
        <p:nvSpPr>
          <p:cNvPr id="132" name="Google Shape;132;p19"/>
          <p:cNvSpPr txBox="1"/>
          <p:nvPr/>
        </p:nvSpPr>
        <p:spPr>
          <a:xfrm>
            <a:off x="318675" y="4150000"/>
            <a:ext cx="5782200" cy="60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Times New Roman"/>
                <a:ea typeface="Times New Roman"/>
                <a:cs typeface="Times New Roman"/>
                <a:sym typeface="Times New Roman"/>
              </a:rPr>
              <a:t>Ultimately, I recommend that you invest in selling newer built, more spacious houses with a central air system and a fair number of full bathrooms.</a:t>
            </a:r>
            <a:endParaRPr b="1" sz="13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a:off x="152388" y="997725"/>
            <a:ext cx="5056225" cy="3019724"/>
          </a:xfrm>
          <a:prstGeom prst="rect">
            <a:avLst/>
          </a:prstGeom>
          <a:noFill/>
          <a:ln>
            <a:noFill/>
          </a:ln>
        </p:spPr>
      </p:pic>
      <p:pic>
        <p:nvPicPr>
          <p:cNvPr id="138" name="Google Shape;138;p20"/>
          <p:cNvPicPr preferRelativeResize="0"/>
          <p:nvPr/>
        </p:nvPicPr>
        <p:blipFill>
          <a:blip r:embed="rId4">
            <a:alphaModFix/>
          </a:blip>
          <a:stretch>
            <a:fillRect/>
          </a:stretch>
        </p:blipFill>
        <p:spPr>
          <a:xfrm>
            <a:off x="5388238" y="1056675"/>
            <a:ext cx="3603300" cy="2901900"/>
          </a:xfrm>
          <a:prstGeom prst="round2DiagRect">
            <a:avLst>
              <a:gd fmla="val 16667" name="adj1"/>
              <a:gd fmla="val 0" name="adj2"/>
            </a:avLst>
          </a:prstGeom>
          <a:noFill/>
          <a:ln>
            <a:noFill/>
          </a:ln>
        </p:spPr>
      </p:pic>
      <p:sp>
        <p:nvSpPr>
          <p:cNvPr id="139" name="Google Shape;139;p20"/>
          <p:cNvSpPr txBox="1"/>
          <p:nvPr>
            <p:ph type="title"/>
          </p:nvPr>
        </p:nvSpPr>
        <p:spPr>
          <a:xfrm>
            <a:off x="314475" y="325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Our Regression Model</a:t>
            </a:r>
            <a:endParaRPr b="1"/>
          </a:p>
        </p:txBody>
      </p:sp>
      <p:sp>
        <p:nvSpPr>
          <p:cNvPr id="140" name="Google Shape;140;p20"/>
          <p:cNvSpPr txBox="1"/>
          <p:nvPr/>
        </p:nvSpPr>
        <p:spPr>
          <a:xfrm>
            <a:off x="374750" y="4017450"/>
            <a:ext cx="5727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The graphs above display the distribution of the residuals given our model.</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21"/>
          <p:cNvGraphicFramePr/>
          <p:nvPr/>
        </p:nvGraphicFramePr>
        <p:xfrm>
          <a:off x="458225" y="1272000"/>
          <a:ext cx="3000000" cy="3000000"/>
        </p:xfrm>
        <a:graphic>
          <a:graphicData uri="http://schemas.openxmlformats.org/drawingml/2006/table">
            <a:tbl>
              <a:tblPr>
                <a:noFill/>
                <a:tableStyleId>{FAF330E5-B098-4E14-B0BC-D0D672EE97A0}</a:tableStyleId>
              </a:tblPr>
              <a:tblGrid>
                <a:gridCol w="2859925"/>
                <a:gridCol w="2859925"/>
              </a:tblGrid>
              <a:tr h="5288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House ID</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Predicted Sale Price</a:t>
                      </a:r>
                      <a:endParaRPr sz="1700">
                        <a:latin typeface="Times New Roman"/>
                        <a:ea typeface="Times New Roman"/>
                        <a:cs typeface="Times New Roman"/>
                        <a:sym typeface="Times New Roman"/>
                      </a:endParaRPr>
                    </a:p>
                  </a:txBody>
                  <a:tcPr marT="91425" marB="91425" marR="91425" marL="91425"/>
                </a:tc>
              </a:tr>
              <a:tr h="5288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11_1</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a:t>
                      </a:r>
                      <a:r>
                        <a:rPr lang="en" sz="1700">
                          <a:latin typeface="Times New Roman"/>
                          <a:ea typeface="Times New Roman"/>
                          <a:cs typeface="Times New Roman"/>
                          <a:sym typeface="Times New Roman"/>
                        </a:rPr>
                        <a:t>148,751</a:t>
                      </a:r>
                      <a:endParaRPr sz="1700">
                        <a:latin typeface="Times New Roman"/>
                        <a:ea typeface="Times New Roman"/>
                        <a:cs typeface="Times New Roman"/>
                        <a:sym typeface="Times New Roman"/>
                      </a:endParaRPr>
                    </a:p>
                  </a:txBody>
                  <a:tcPr marT="91425" marB="91425" marR="91425" marL="91425"/>
                </a:tc>
              </a:tr>
              <a:tr h="5288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11_2</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a:t>
                      </a:r>
                      <a:r>
                        <a:rPr lang="en" sz="1700">
                          <a:latin typeface="Times New Roman"/>
                          <a:ea typeface="Times New Roman"/>
                          <a:cs typeface="Times New Roman"/>
                          <a:sym typeface="Times New Roman"/>
                        </a:rPr>
                        <a:t>173,484</a:t>
                      </a:r>
                      <a:endParaRPr sz="1700">
                        <a:latin typeface="Times New Roman"/>
                        <a:ea typeface="Times New Roman"/>
                        <a:cs typeface="Times New Roman"/>
                        <a:sym typeface="Times New Roman"/>
                      </a:endParaRPr>
                    </a:p>
                  </a:txBody>
                  <a:tcPr marT="91425" marB="91425" marR="91425" marL="91425"/>
                </a:tc>
              </a:tr>
              <a:tr h="5288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11_3</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a:t>
                      </a:r>
                      <a:r>
                        <a:rPr lang="en" sz="1700">
                          <a:latin typeface="Times New Roman"/>
                          <a:ea typeface="Times New Roman"/>
                          <a:cs typeface="Times New Roman"/>
                          <a:sym typeface="Times New Roman"/>
                        </a:rPr>
                        <a:t>213,019</a:t>
                      </a:r>
                      <a:endParaRPr sz="1700">
                        <a:latin typeface="Times New Roman"/>
                        <a:ea typeface="Times New Roman"/>
                        <a:cs typeface="Times New Roman"/>
                        <a:sym typeface="Times New Roman"/>
                      </a:endParaRPr>
                    </a:p>
                  </a:txBody>
                  <a:tcPr marT="91425" marB="91425" marR="91425" marL="91425"/>
                </a:tc>
              </a:tr>
              <a:tr h="5288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11_4</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a:t>
                      </a:r>
                      <a:r>
                        <a:rPr lang="en" sz="1700">
                          <a:latin typeface="Times New Roman"/>
                          <a:ea typeface="Times New Roman"/>
                          <a:cs typeface="Times New Roman"/>
                          <a:sym typeface="Times New Roman"/>
                        </a:rPr>
                        <a:t>280,724</a:t>
                      </a:r>
                      <a:endParaRPr sz="1700">
                        <a:latin typeface="Times New Roman"/>
                        <a:ea typeface="Times New Roman"/>
                        <a:cs typeface="Times New Roman"/>
                        <a:sym typeface="Times New Roman"/>
                      </a:endParaRPr>
                    </a:p>
                  </a:txBody>
                  <a:tcPr marT="91425" marB="91425" marR="91425" marL="91425"/>
                </a:tc>
              </a:tr>
              <a:tr h="5288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11_5</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a:t>
                      </a:r>
                      <a:r>
                        <a:rPr lang="en" sz="1700">
                          <a:latin typeface="Times New Roman"/>
                          <a:ea typeface="Times New Roman"/>
                          <a:cs typeface="Times New Roman"/>
                          <a:sym typeface="Times New Roman"/>
                        </a:rPr>
                        <a:t>96,790</a:t>
                      </a:r>
                      <a:endParaRPr sz="1700">
                        <a:latin typeface="Times New Roman"/>
                        <a:ea typeface="Times New Roman"/>
                        <a:cs typeface="Times New Roman"/>
                        <a:sym typeface="Times New Roman"/>
                      </a:endParaRPr>
                    </a:p>
                  </a:txBody>
                  <a:tcPr marT="91425" marB="91425" marR="91425" marL="91425"/>
                </a:tc>
              </a:tr>
            </a:tbl>
          </a:graphicData>
        </a:graphic>
      </p:graphicFrame>
      <p:sp>
        <p:nvSpPr>
          <p:cNvPr id="146" name="Google Shape;146;p21"/>
          <p:cNvSpPr txBox="1"/>
          <p:nvPr>
            <p:ph type="title"/>
          </p:nvPr>
        </p:nvSpPr>
        <p:spPr>
          <a:xfrm>
            <a:off x="371975" y="506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Predicted Sale Prices of 2011 Homes</a:t>
            </a:r>
            <a:endParaRPr b="1"/>
          </a:p>
        </p:txBody>
      </p:sp>
      <p:sp>
        <p:nvSpPr>
          <p:cNvPr id="147" name="Google Shape;147;p21"/>
          <p:cNvSpPr txBox="1"/>
          <p:nvPr/>
        </p:nvSpPr>
        <p:spPr>
          <a:xfrm>
            <a:off x="6498725" y="2011050"/>
            <a:ext cx="2314800" cy="11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These predictions were made using our regression model.</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