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9"/>
  </p:notesMasterIdLst>
  <p:sldIdLst>
    <p:sldId id="256" r:id="rId2"/>
    <p:sldId id="257" r:id="rId3"/>
    <p:sldId id="258" r:id="rId4"/>
    <p:sldId id="266" r:id="rId5"/>
    <p:sldId id="267" r:id="rId6"/>
    <p:sldId id="269" r:id="rId7"/>
    <p:sldId id="268" r:id="rId8"/>
    <p:sldId id="270" r:id="rId9"/>
    <p:sldId id="260" r:id="rId10"/>
    <p:sldId id="271" r:id="rId11"/>
    <p:sldId id="259" r:id="rId12"/>
    <p:sldId id="261" r:id="rId13"/>
    <p:sldId id="262" r:id="rId14"/>
    <p:sldId id="264" r:id="rId15"/>
    <p:sldId id="272" r:id="rId16"/>
    <p:sldId id="265" r:id="rId17"/>
    <p:sldId id="273" r:id="rId18"/>
  </p:sldIdLst>
  <p:sldSz cx="9144000" cy="5143500" type="screen16x9"/>
  <p:notesSz cx="6858000" cy="9144000"/>
  <p:embeddedFontLst>
    <p:embeddedFont>
      <p:font typeface="Livvic Light" pitchFamily="2" charset="0"/>
      <p:regular r:id="rId20"/>
      <p:italic r:id="rId21"/>
    </p:embeddedFont>
    <p:embeddedFont>
      <p:font typeface="Maven Pro" panose="020B0604020202020204" charset="0"/>
      <p:regular r:id="rId22"/>
      <p:bold r:id="rId23"/>
    </p:embeddedFont>
    <p:embeddedFont>
      <p:font typeface="Nunito Light" pitchFamily="2" charset="0"/>
      <p:regular r:id="rId24"/>
      <p:italic r:id="rId25"/>
    </p:embeddedFont>
    <p:embeddedFont>
      <p:font typeface="Share Tech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9C33F6-BE25-4CFA-8BFD-6016884DC2FB}">
  <a:tblStyle styleId="{349C33F6-BE25-4CFA-8BFD-6016884DC2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2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919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5454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192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565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5786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7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4117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554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186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471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174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579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061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735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06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07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66" r:id="rId3"/>
    <p:sldLayoutId id="2147483667" r:id="rId4"/>
    <p:sldLayoutId id="214748366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2972417" y="3479666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Data </a:t>
            </a:r>
            <a:r>
              <a:rPr lang="it-IT" dirty="0" err="1"/>
              <a:t>Protection</a:t>
            </a:r>
            <a:r>
              <a:rPr lang="it-IT" dirty="0"/>
              <a:t> and Privacy</a:t>
            </a:r>
            <a:endParaRPr dirty="0"/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697157" y="1481130"/>
            <a:ext cx="7685066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L-DIVERSITY IMPLEMENTATION AND TESTING</a:t>
            </a: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80437" y="4522560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91E8A9-6D90-FCFB-92DD-E2FA64C20948}"/>
              </a:ext>
            </a:extLst>
          </p:cNvPr>
          <p:cNvSpPr txBox="1"/>
          <p:nvPr/>
        </p:nvSpPr>
        <p:spPr>
          <a:xfrm>
            <a:off x="7739508" y="4444649"/>
            <a:ext cx="137249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Leonardo Giacobbe</a:t>
            </a:r>
          </a:p>
          <a:p>
            <a:r>
              <a:rPr lang="it-IT" sz="1050" dirty="0">
                <a:solidFill>
                  <a:schemeClr val="bg1"/>
                </a:solidFill>
              </a:rPr>
              <a:t>Lorenzo Giampietro</a:t>
            </a:r>
          </a:p>
          <a:p>
            <a:r>
              <a:rPr lang="it-IT" sz="1050" dirty="0">
                <a:solidFill>
                  <a:schemeClr val="bg1"/>
                </a:solidFill>
              </a:rPr>
              <a:t>Aaron </a:t>
            </a:r>
            <a:r>
              <a:rPr lang="it-IT" sz="1050" dirty="0" err="1">
                <a:solidFill>
                  <a:schemeClr val="bg1"/>
                </a:solidFill>
              </a:rPr>
              <a:t>Kromer</a:t>
            </a:r>
            <a:endParaRPr lang="it-IT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47413" y="1148752"/>
            <a:ext cx="3152973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it-IT" sz="1400" dirty="0"/>
              <a:t>To </a:t>
            </a:r>
            <a:r>
              <a:rPr lang="it-IT" sz="1400" dirty="0" err="1"/>
              <a:t>implement</a:t>
            </a:r>
            <a:r>
              <a:rPr lang="it-IT" sz="1400" dirty="0"/>
              <a:t> K-</a:t>
            </a:r>
            <a:r>
              <a:rPr lang="it-IT" sz="1400" dirty="0" err="1"/>
              <a:t>anonymity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Samarati’s</a:t>
            </a:r>
            <a:r>
              <a:rPr lang="it-IT" sz="1400" dirty="0"/>
              <a:t> </a:t>
            </a:r>
            <a:r>
              <a:rPr lang="it-IT" sz="1400" dirty="0" err="1"/>
              <a:t>approach</a:t>
            </a:r>
            <a:endParaRPr lang="it-IT" sz="1400" dirty="0"/>
          </a:p>
          <a:p>
            <a:pPr marL="285750" indent="-285750"/>
            <a:r>
              <a:rPr lang="it-IT" sz="1400" dirty="0" err="1"/>
              <a:t>Starting</a:t>
            </a:r>
            <a:r>
              <a:rPr lang="it-IT" sz="1400" dirty="0"/>
              <a:t> from the </a:t>
            </a:r>
            <a:r>
              <a:rPr lang="it-IT" sz="1400" dirty="0" err="1"/>
              <a:t>highest</a:t>
            </a:r>
            <a:r>
              <a:rPr lang="it-IT" sz="1400" dirty="0"/>
              <a:t> </a:t>
            </a:r>
            <a:r>
              <a:rPr lang="it-IT" sz="1400" dirty="0" err="1"/>
              <a:t>level</a:t>
            </a:r>
            <a:r>
              <a:rPr lang="it-IT" sz="1400" dirty="0"/>
              <a:t> of </a:t>
            </a:r>
            <a:r>
              <a:rPr lang="it-IT" sz="1400" dirty="0" err="1"/>
              <a:t>anonymization</a:t>
            </a:r>
            <a:r>
              <a:rPr lang="it-IT" sz="1400" dirty="0"/>
              <a:t> </a:t>
            </a:r>
            <a:r>
              <a:rPr lang="it-IT" sz="1400" dirty="0" err="1"/>
              <a:t>possible</a:t>
            </a:r>
            <a:r>
              <a:rPr lang="it-IT" sz="1400" dirty="0"/>
              <a:t> </a:t>
            </a:r>
          </a:p>
          <a:p>
            <a:pPr marL="285750" indent="-285750"/>
            <a:r>
              <a:rPr lang="it-IT" sz="1400" dirty="0"/>
              <a:t>Then </a:t>
            </a:r>
            <a:r>
              <a:rPr lang="it-IT" sz="1400" dirty="0" err="1"/>
              <a:t>lowering</a:t>
            </a:r>
            <a:r>
              <a:rPr lang="it-IT" sz="1400" dirty="0"/>
              <a:t> the </a:t>
            </a:r>
            <a:r>
              <a:rPr lang="it-IT" sz="1400" dirty="0" err="1"/>
              <a:t>level</a:t>
            </a:r>
            <a:r>
              <a:rPr lang="it-IT" sz="1400" dirty="0"/>
              <a:t> of </a:t>
            </a:r>
            <a:r>
              <a:rPr lang="it-IT" sz="1400" dirty="0" err="1"/>
              <a:t>anonymization</a:t>
            </a:r>
            <a:r>
              <a:rPr lang="it-IT" sz="1400" dirty="0"/>
              <a:t> </a:t>
            </a:r>
            <a:r>
              <a:rPr lang="it-IT" sz="1400" dirty="0" err="1"/>
              <a:t>until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find</a:t>
            </a:r>
            <a:r>
              <a:rPr lang="it-IT" sz="1400" dirty="0"/>
              <a:t> the minimum </a:t>
            </a:r>
            <a:r>
              <a:rPr lang="it-IT" sz="1400" dirty="0" err="1"/>
              <a:t>sublattice</a:t>
            </a:r>
            <a:r>
              <a:rPr lang="it-IT" sz="1400" dirty="0"/>
              <a:t>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satisfies</a:t>
            </a:r>
            <a:r>
              <a:rPr lang="it-IT" sz="1400" dirty="0"/>
              <a:t> k-</a:t>
            </a:r>
            <a:r>
              <a:rPr lang="it-IT" sz="1400" dirty="0" err="1"/>
              <a:t>anonymity</a:t>
            </a:r>
            <a:r>
              <a:rPr lang="it-IT" sz="1400" dirty="0"/>
              <a:t> and l-</a:t>
            </a:r>
            <a:r>
              <a:rPr lang="it-IT" sz="1400" dirty="0" err="1"/>
              <a:t>diversity</a:t>
            </a:r>
            <a:endParaRPr sz="14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SAMARATI’S APPROACH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7" name="Immagine 26">
            <a:extLst>
              <a:ext uri="{FF2B5EF4-FFF2-40B4-BE49-F238E27FC236}">
                <a16:creationId xmlns:a16="http://schemas.microsoft.com/office/drawing/2014/main" id="{8048F83D-36AF-11B4-024F-17F9490CA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409" y="1047323"/>
            <a:ext cx="3580808" cy="272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7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it-IT" dirty="0"/>
              <a:t>K-</a:t>
            </a:r>
            <a:r>
              <a:rPr lang="it-IT" dirty="0" err="1"/>
              <a:t>anonymity</a:t>
            </a:r>
            <a:r>
              <a:rPr lang="it-IT" dirty="0"/>
              <a:t> </a:t>
            </a:r>
            <a:r>
              <a:rPr lang="it-IT" dirty="0" err="1"/>
              <a:t>suffers</a:t>
            </a:r>
            <a:r>
              <a:rPr lang="it-IT" dirty="0"/>
              <a:t> </a:t>
            </a:r>
            <a:r>
              <a:rPr lang="it-IT" dirty="0" err="1"/>
              <a:t>homogeneity</a:t>
            </a:r>
            <a:r>
              <a:rPr lang="it-IT" dirty="0"/>
              <a:t> </a:t>
            </a:r>
            <a:r>
              <a:rPr lang="it-IT" dirty="0" err="1"/>
              <a:t>attacks</a:t>
            </a:r>
            <a:r>
              <a:rPr lang="it-IT" dirty="0"/>
              <a:t> and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l-</a:t>
            </a:r>
            <a:r>
              <a:rPr lang="it-IT" dirty="0" err="1"/>
              <a:t>diversity</a:t>
            </a:r>
            <a:r>
              <a:rPr lang="it-IT" dirty="0"/>
              <a:t> </a:t>
            </a:r>
            <a:r>
              <a:rPr lang="it-IT" dirty="0" err="1"/>
              <a:t>comes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play</a:t>
            </a:r>
          </a:p>
          <a:p>
            <a:pPr marL="171450" indent="-171450"/>
            <a:r>
              <a:rPr lang="it-IT" dirty="0"/>
              <a:t>L-</a:t>
            </a:r>
            <a:r>
              <a:rPr lang="it-IT" dirty="0" err="1"/>
              <a:t>diversity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extension of k-</a:t>
            </a:r>
            <a:r>
              <a:rPr lang="it-IT" dirty="0" err="1"/>
              <a:t>anonymity</a:t>
            </a:r>
            <a:r>
              <a:rPr lang="it-IT" dirty="0"/>
              <a:t> and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ensures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homogeneous</a:t>
            </a:r>
            <a:r>
              <a:rPr lang="it-IT" dirty="0"/>
              <a:t> group of quasi </a:t>
            </a:r>
            <a:r>
              <a:rPr lang="it-IT" dirty="0" err="1"/>
              <a:t>identifiers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l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categories</a:t>
            </a:r>
            <a:r>
              <a:rPr lang="it-IT" dirty="0"/>
              <a:t> of sensitive </a:t>
            </a:r>
            <a:r>
              <a:rPr lang="it-IT" dirty="0" err="1"/>
              <a:t>attributes</a:t>
            </a:r>
            <a:endParaRPr lang="it-IT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L-DIVERSITY </a:t>
            </a:r>
            <a:endParaRPr dirty="0"/>
          </a:p>
        </p:txBody>
      </p: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" name="Immagine 26">
            <a:extLst>
              <a:ext uri="{FF2B5EF4-FFF2-40B4-BE49-F238E27FC236}">
                <a16:creationId xmlns:a16="http://schemas.microsoft.com/office/drawing/2014/main" id="{D271E33C-DED6-CF1A-9F8D-FF04EC4BA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931" y="1900936"/>
            <a:ext cx="3201824" cy="2456910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5BB1180-24A5-FAA5-D7AB-1B203C24FA3D}"/>
              </a:ext>
            </a:extLst>
          </p:cNvPr>
          <p:cNvSpPr txBox="1"/>
          <p:nvPr/>
        </p:nvSpPr>
        <p:spPr>
          <a:xfrm>
            <a:off x="2668418" y="4331782"/>
            <a:ext cx="3118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>
                <a:solidFill>
                  <a:schemeClr val="bg1"/>
                </a:solidFill>
                <a:latin typeface="Maven Pro" panose="020B0604020202020204" charset="0"/>
              </a:rPr>
              <a:t>Example</a:t>
            </a:r>
            <a:r>
              <a:rPr lang="it-IT" sz="1100" dirty="0">
                <a:solidFill>
                  <a:schemeClr val="bg1"/>
                </a:solidFill>
                <a:latin typeface="Maven Pro" panose="020B0604020202020204" charset="0"/>
              </a:rPr>
              <a:t> of 3-diverse and 4-anonymous table</a:t>
            </a:r>
          </a:p>
        </p:txBody>
      </p:sp>
    </p:spTree>
    <p:extLst>
      <p:ext uri="{BB962C8B-B14F-4D97-AF65-F5344CB8AC3E}">
        <p14:creationId xmlns:p14="http://schemas.microsoft.com/office/powerpoint/2010/main" val="3568477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it-IT" dirty="0"/>
              <a:t>Here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a </a:t>
            </a:r>
            <a:r>
              <a:rPr lang="it-IT" dirty="0" err="1"/>
              <a:t>comparison</a:t>
            </a:r>
            <a:r>
              <a:rPr lang="it-IT" dirty="0"/>
              <a:t> of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records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in the </a:t>
            </a:r>
            <a:r>
              <a:rPr lang="it-IT" dirty="0" err="1"/>
              <a:t>initial</a:t>
            </a:r>
            <a:r>
              <a:rPr lang="it-IT" dirty="0"/>
              <a:t> non-</a:t>
            </a:r>
            <a:r>
              <a:rPr lang="it-IT" dirty="0" err="1"/>
              <a:t>anonymized</a:t>
            </a:r>
            <a:r>
              <a:rPr lang="it-IT" dirty="0"/>
              <a:t> dataset and after the </a:t>
            </a:r>
            <a:r>
              <a:rPr lang="it-IT" dirty="0" err="1"/>
              <a:t>anonymization</a:t>
            </a:r>
            <a:r>
              <a:rPr lang="it-IT" dirty="0"/>
              <a:t> </a:t>
            </a:r>
            <a:r>
              <a:rPr lang="it-IT" dirty="0" err="1"/>
              <a:t>process</a:t>
            </a:r>
            <a:endParaRPr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8239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ALGORITHM TESTING ON FAKE DATASET</a:t>
            </a:r>
            <a:endParaRPr dirty="0"/>
          </a:p>
        </p:txBody>
      </p: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7" name="Immagine 26">
            <a:extLst>
              <a:ext uri="{FF2B5EF4-FFF2-40B4-BE49-F238E27FC236}">
                <a16:creationId xmlns:a16="http://schemas.microsoft.com/office/drawing/2014/main" id="{F79A9212-13D7-7EE2-9748-358F09193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46" y="1814261"/>
            <a:ext cx="6285332" cy="1097522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3188DBBA-480D-7D89-9989-74DA695DA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46" y="3235985"/>
            <a:ext cx="6285332" cy="1181193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6B51C18D-2472-DF23-BAD7-4977CCF25D92}"/>
              </a:ext>
            </a:extLst>
          </p:cNvPr>
          <p:cNvSpPr txBox="1"/>
          <p:nvPr/>
        </p:nvSpPr>
        <p:spPr>
          <a:xfrm>
            <a:off x="793577" y="1555063"/>
            <a:ext cx="25651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  <a:latin typeface="Maven Pro" panose="020B0604020202020204" charset="0"/>
              </a:rPr>
              <a:t>First 6 </a:t>
            </a:r>
            <a:r>
              <a:rPr lang="it-IT" sz="1100" dirty="0" err="1">
                <a:solidFill>
                  <a:schemeClr val="bg1"/>
                </a:solidFill>
                <a:latin typeface="Maven Pro" panose="020B0604020202020204" charset="0"/>
              </a:rPr>
              <a:t>records</a:t>
            </a:r>
            <a:r>
              <a:rPr lang="it-IT" sz="1100" dirty="0">
                <a:solidFill>
                  <a:schemeClr val="bg1"/>
                </a:solidFill>
                <a:latin typeface="Maven Pro" panose="020B0604020202020204" charset="0"/>
              </a:rPr>
              <a:t> of the </a:t>
            </a:r>
            <a:r>
              <a:rPr lang="it-IT" sz="1100" dirty="0" err="1">
                <a:solidFill>
                  <a:schemeClr val="bg1"/>
                </a:solidFill>
                <a:latin typeface="Maven Pro" panose="020B0604020202020204" charset="0"/>
              </a:rPr>
              <a:t>original</a:t>
            </a:r>
            <a:r>
              <a:rPr lang="it-IT" sz="1100" dirty="0">
                <a:solidFill>
                  <a:schemeClr val="bg1"/>
                </a:solidFill>
                <a:latin typeface="Maven Pro" panose="020B0604020202020204" charset="0"/>
              </a:rPr>
              <a:t> dataset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AE90D2D-687D-1C16-31FE-1F61F7606342}"/>
              </a:ext>
            </a:extLst>
          </p:cNvPr>
          <p:cNvSpPr txBox="1"/>
          <p:nvPr/>
        </p:nvSpPr>
        <p:spPr>
          <a:xfrm>
            <a:off x="793577" y="2985833"/>
            <a:ext cx="2618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  <a:latin typeface="Maven Pro" panose="020B0604020202020204" charset="0"/>
              </a:rPr>
              <a:t>First 6 </a:t>
            </a:r>
            <a:r>
              <a:rPr lang="it-IT" sz="1100" dirty="0" err="1">
                <a:solidFill>
                  <a:schemeClr val="bg1"/>
                </a:solidFill>
                <a:latin typeface="Maven Pro" panose="020B0604020202020204" charset="0"/>
              </a:rPr>
              <a:t>records</a:t>
            </a:r>
            <a:r>
              <a:rPr lang="it-IT" sz="1100" dirty="0">
                <a:solidFill>
                  <a:schemeClr val="bg1"/>
                </a:solidFill>
                <a:latin typeface="Maven Pro" panose="020B0604020202020204" charset="0"/>
              </a:rPr>
              <a:t> of </a:t>
            </a:r>
            <a:r>
              <a:rPr lang="it-IT" sz="1100" dirty="0" err="1">
                <a:solidFill>
                  <a:schemeClr val="bg1"/>
                </a:solidFill>
                <a:latin typeface="Maven Pro" panose="020B0604020202020204" charset="0"/>
              </a:rPr>
              <a:t>anonymized</a:t>
            </a:r>
            <a:r>
              <a:rPr lang="it-IT" sz="1100" dirty="0">
                <a:solidFill>
                  <a:schemeClr val="bg1"/>
                </a:solidFill>
                <a:latin typeface="Maven Pro" panose="020B0604020202020204" charset="0"/>
              </a:rPr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4076252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it-IT" dirty="0"/>
              <a:t>K-</a:t>
            </a:r>
            <a:r>
              <a:rPr lang="it-IT" dirty="0" err="1"/>
              <a:t>anonymity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NP-HARD to </a:t>
            </a:r>
            <a:r>
              <a:rPr lang="it-IT" dirty="0" err="1"/>
              <a:t>achieve</a:t>
            </a:r>
            <a:endParaRPr lang="it-IT" dirty="0"/>
          </a:p>
          <a:p>
            <a:pPr marL="171450" indent="-171450"/>
            <a:r>
              <a:rPr lang="it-IT" dirty="0"/>
              <a:t>L-</a:t>
            </a:r>
            <a:r>
              <a:rPr lang="it-IT" dirty="0" err="1"/>
              <a:t>diversity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APX-HARD (</a:t>
            </a:r>
            <a:r>
              <a:rPr lang="en-US" dirty="0"/>
              <a:t>set of NP optimization problems that allow polynomial-time approximation algorithms)</a:t>
            </a:r>
            <a:endParaRPr lang="it-IT" dirty="0"/>
          </a:p>
          <a:p>
            <a:pPr marL="171450" indent="-171450"/>
            <a:r>
              <a:rPr lang="it-IT" dirty="0"/>
              <a:t>K-</a:t>
            </a:r>
            <a:r>
              <a:rPr lang="it-IT" dirty="0" err="1"/>
              <a:t>anonymity</a:t>
            </a:r>
            <a:r>
              <a:rPr lang="it-IT" dirty="0"/>
              <a:t> and l-</a:t>
            </a:r>
            <a:r>
              <a:rPr lang="it-IT" dirty="0" err="1"/>
              <a:t>diversity</a:t>
            </a:r>
            <a:r>
              <a:rPr lang="it-IT" dirty="0"/>
              <a:t> are </a:t>
            </a:r>
            <a:r>
              <a:rPr lang="it-IT" dirty="0" err="1"/>
              <a:t>complex</a:t>
            </a:r>
            <a:r>
              <a:rPr lang="it-IT" dirty="0"/>
              <a:t> to </a:t>
            </a:r>
            <a:r>
              <a:rPr lang="it-IT" dirty="0" err="1"/>
              <a:t>achieve</a:t>
            </a:r>
            <a:r>
              <a:rPr lang="it-IT" dirty="0"/>
              <a:t> and </a:t>
            </a:r>
            <a:r>
              <a:rPr lang="it-IT" dirty="0" err="1"/>
              <a:t>really</a:t>
            </a:r>
            <a:r>
              <a:rPr lang="it-IT" dirty="0"/>
              <a:t> </a:t>
            </a:r>
            <a:r>
              <a:rPr lang="it-IT" dirty="0" err="1"/>
              <a:t>expensive</a:t>
            </a:r>
            <a:r>
              <a:rPr lang="it-IT" dirty="0"/>
              <a:t> in </a:t>
            </a:r>
            <a:r>
              <a:rPr lang="it-IT" dirty="0" err="1"/>
              <a:t>terms</a:t>
            </a:r>
            <a:r>
              <a:rPr lang="it-IT" dirty="0"/>
              <a:t> of time and </a:t>
            </a:r>
            <a:r>
              <a:rPr lang="it-IT" dirty="0" err="1"/>
              <a:t>computational</a:t>
            </a:r>
            <a:r>
              <a:rPr lang="it-IT" dirty="0"/>
              <a:t> power</a:t>
            </a:r>
          </a:p>
          <a:p>
            <a:pPr marL="171450" indent="-171450"/>
            <a:r>
              <a:rPr lang="it-IT" dirty="0" err="1"/>
              <a:t>Samarati’s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 easy to </a:t>
            </a:r>
            <a:r>
              <a:rPr lang="it-IT" dirty="0" err="1"/>
              <a:t>implement</a:t>
            </a:r>
            <a:r>
              <a:rPr lang="it-IT" dirty="0"/>
              <a:t> and </a:t>
            </a:r>
            <a:r>
              <a:rPr lang="it-IT" dirty="0" err="1"/>
              <a:t>aims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obtaining</a:t>
            </a:r>
            <a:r>
              <a:rPr lang="it-IT" dirty="0"/>
              <a:t> an </a:t>
            </a:r>
            <a:r>
              <a:rPr lang="it-IT" dirty="0" err="1"/>
              <a:t>optimal</a:t>
            </a:r>
            <a:r>
              <a:rPr lang="it-IT" dirty="0"/>
              <a:t> </a:t>
            </a:r>
            <a:r>
              <a:rPr lang="it-IT" dirty="0" err="1"/>
              <a:t>result</a:t>
            </a:r>
            <a:endParaRPr lang="it-IT" dirty="0"/>
          </a:p>
          <a:p>
            <a:pPr marL="171450" indent="-171450"/>
            <a:r>
              <a:rPr lang="it-IT" dirty="0"/>
              <a:t>The </a:t>
            </a:r>
            <a:r>
              <a:rPr lang="it-IT" dirty="0" err="1"/>
              <a:t>search</a:t>
            </a:r>
            <a:r>
              <a:rPr lang="it-IT" dirty="0"/>
              <a:t> for </a:t>
            </a:r>
            <a:r>
              <a:rPr lang="it-IT" dirty="0" err="1"/>
              <a:t>optimality</a:t>
            </a:r>
            <a:r>
              <a:rPr lang="it-IT" dirty="0"/>
              <a:t> </a:t>
            </a:r>
            <a:r>
              <a:rPr lang="it-IT" dirty="0" err="1"/>
              <a:t>requires</a:t>
            </a:r>
            <a:r>
              <a:rPr lang="it-IT" dirty="0"/>
              <a:t> more time and makes the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efficient</a:t>
            </a:r>
            <a:r>
              <a:rPr lang="it-IT" dirty="0"/>
              <a:t> with </a:t>
            </a:r>
            <a:r>
              <a:rPr lang="it-IT" dirty="0" err="1"/>
              <a:t>respect</a:t>
            </a:r>
            <a:r>
              <a:rPr lang="it-IT" dirty="0"/>
              <a:t> to </a:t>
            </a:r>
            <a:r>
              <a:rPr lang="it-IT" dirty="0" err="1"/>
              <a:t>other</a:t>
            </a:r>
            <a:r>
              <a:rPr lang="it-IT" dirty="0"/>
              <a:t> k-</a:t>
            </a:r>
            <a:r>
              <a:rPr lang="it-IT" dirty="0" err="1"/>
              <a:t>anonymization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  <a:p>
            <a:pPr marL="171450" indent="-171450"/>
            <a:endParaRPr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8239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PERFORMANCE AND EFFICIENCY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2494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1292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it-IT" dirty="0"/>
              <a:t>In </a:t>
            </a:r>
            <a:r>
              <a:rPr lang="it-IT" dirty="0" err="1"/>
              <a:t>Samarati’s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set the </a:t>
            </a:r>
            <a:r>
              <a:rPr lang="it-IT" dirty="0" err="1"/>
              <a:t>anonymization’s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of quasi </a:t>
            </a:r>
            <a:r>
              <a:rPr lang="it-IT" dirty="0" err="1"/>
              <a:t>identifiers</a:t>
            </a:r>
            <a:r>
              <a:rPr lang="it-IT" dirty="0"/>
              <a:t> in </a:t>
            </a:r>
            <a:r>
              <a:rPr lang="it-IT" dirty="0" err="1"/>
              <a:t>different</a:t>
            </a:r>
            <a:r>
              <a:rPr lang="it-IT" dirty="0"/>
              <a:t> ways</a:t>
            </a:r>
          </a:p>
          <a:p>
            <a:pPr marL="171450" indent="-171450"/>
            <a:r>
              <a:rPr lang="it-IT" dirty="0"/>
              <a:t>Inside </a:t>
            </a:r>
            <a:r>
              <a:rPr lang="it-IT" dirty="0" err="1"/>
              <a:t>our</a:t>
            </a:r>
            <a:r>
              <a:rPr lang="it-IT" dirty="0"/>
              <a:t> tool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an lv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to </a:t>
            </a:r>
            <a:r>
              <a:rPr lang="it-IT" dirty="0" err="1"/>
              <a:t>manually</a:t>
            </a:r>
            <a:r>
              <a:rPr lang="it-IT" dirty="0"/>
              <a:t> set the </a:t>
            </a:r>
            <a:r>
              <a:rPr lang="it-IT" dirty="0" err="1"/>
              <a:t>desired</a:t>
            </a:r>
            <a:r>
              <a:rPr lang="it-IT" dirty="0"/>
              <a:t> </a:t>
            </a:r>
            <a:r>
              <a:rPr lang="it-IT" dirty="0" err="1"/>
              <a:t>level</a:t>
            </a:r>
            <a:r>
              <a:rPr lang="it-IT" dirty="0"/>
              <a:t> of </a:t>
            </a:r>
            <a:r>
              <a:rPr lang="it-IT" dirty="0" err="1"/>
              <a:t>anonymization</a:t>
            </a:r>
            <a:r>
              <a:rPr lang="it-IT" dirty="0"/>
              <a:t> for </a:t>
            </a:r>
            <a:r>
              <a:rPr lang="it-IT" dirty="0" err="1"/>
              <a:t>our</a:t>
            </a:r>
            <a:r>
              <a:rPr lang="it-IT" dirty="0"/>
              <a:t> dataset</a:t>
            </a:r>
          </a:p>
          <a:p>
            <a:pPr marL="171450" indent="-171450"/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decide </a:t>
            </a:r>
            <a:r>
              <a:rPr lang="it-IT" dirty="0" err="1"/>
              <a:t>which</a:t>
            </a:r>
            <a:r>
              <a:rPr lang="it-IT" dirty="0"/>
              <a:t> quasi </a:t>
            </a:r>
            <a:r>
              <a:rPr lang="it-IT" dirty="0" err="1"/>
              <a:t>identifiers</a:t>
            </a:r>
            <a:r>
              <a:rPr lang="it-IT" dirty="0"/>
              <a:t> </a:t>
            </a:r>
            <a:r>
              <a:rPr lang="it-IT" dirty="0" err="1"/>
              <a:t>attributes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anonymized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based on </a:t>
            </a:r>
            <a:r>
              <a:rPr lang="it-IT" dirty="0" err="1"/>
              <a:t>our</a:t>
            </a:r>
            <a:r>
              <a:rPr lang="it-IT" dirty="0"/>
              <a:t> privacy and utility goals of the dataset</a:t>
            </a:r>
            <a:endParaRPr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8239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PRIVACY AND UTILITY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7" name="Picture 26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FD8CAAF5-3274-96B3-E14A-B3A033F43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18" y="2436868"/>
            <a:ext cx="1857178" cy="142623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5A6BDF6-E24C-C829-3758-790E108AED02}"/>
              </a:ext>
            </a:extLst>
          </p:cNvPr>
          <p:cNvSpPr txBox="1"/>
          <p:nvPr/>
        </p:nvSpPr>
        <p:spPr>
          <a:xfrm>
            <a:off x="2872902" y="2436868"/>
            <a:ext cx="4387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By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changing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the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order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inside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this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dictionary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we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can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give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priority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to utility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preservation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.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The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higher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we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put an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attribute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and the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most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its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utility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will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be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preserved</a:t>
            </a:r>
            <a:endParaRPr lang="it-IT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762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it-IT" dirty="0" err="1"/>
              <a:t>Salaries</a:t>
            </a:r>
            <a:r>
              <a:rPr lang="it-IT" dirty="0"/>
              <a:t> </a:t>
            </a:r>
            <a:r>
              <a:rPr lang="it-IT" dirty="0" err="1"/>
              <a:t>median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remains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and after the </a:t>
            </a:r>
            <a:r>
              <a:rPr lang="it-IT" dirty="0" err="1"/>
              <a:t>anonymization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sensitive data are not </a:t>
            </a:r>
            <a:r>
              <a:rPr lang="it-IT" dirty="0" err="1"/>
              <a:t>anonymized</a:t>
            </a:r>
            <a:endParaRPr lang="it-IT" dirty="0"/>
          </a:p>
          <a:p>
            <a:pPr marL="171450" indent="-171450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analyze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the </a:t>
            </a: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salary</a:t>
            </a:r>
            <a:r>
              <a:rPr lang="it-IT" dirty="0"/>
              <a:t> and </a:t>
            </a:r>
            <a:r>
              <a:rPr lang="it-IT" dirty="0" err="1"/>
              <a:t>role</a:t>
            </a:r>
            <a:r>
              <a:rPr lang="it-IT" dirty="0"/>
              <a:t>, and </a:t>
            </a:r>
            <a:r>
              <a:rPr lang="it-IT" dirty="0" err="1"/>
              <a:t>salary</a:t>
            </a:r>
            <a:r>
              <a:rPr lang="it-IT" dirty="0"/>
              <a:t> and age </a:t>
            </a:r>
            <a:r>
              <a:rPr lang="it-IT" dirty="0" err="1"/>
              <a:t>changes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and after the </a:t>
            </a:r>
            <a:r>
              <a:rPr lang="it-IT" dirty="0" err="1"/>
              <a:t>anonymization</a:t>
            </a:r>
            <a:r>
              <a:rPr lang="it-IT" dirty="0"/>
              <a:t> </a:t>
            </a:r>
            <a:r>
              <a:rPr lang="it-IT" dirty="0" err="1"/>
              <a:t>process</a:t>
            </a:r>
            <a:endParaRPr lang="it-IT" dirty="0"/>
          </a:p>
          <a:p>
            <a:pPr marL="171450" indent="-171450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Python and </a:t>
            </a:r>
            <a:r>
              <a:rPr lang="it-IT" dirty="0" err="1"/>
              <a:t>matplotlib</a:t>
            </a:r>
            <a:r>
              <a:rPr lang="it-IT" dirty="0"/>
              <a:t> to create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boxplots</a:t>
            </a:r>
            <a:r>
              <a:rPr lang="it-IT" dirty="0"/>
              <a:t> </a:t>
            </a:r>
            <a:r>
              <a:rPr lang="it-IT" dirty="0" err="1"/>
              <a:t>comparing</a:t>
            </a:r>
            <a:r>
              <a:rPr lang="it-IT" dirty="0"/>
              <a:t>:</a:t>
            </a:r>
          </a:p>
          <a:p>
            <a:pPr marL="628650" lvl="1" indent="-171450"/>
            <a:r>
              <a:rPr lang="it-IT" sz="1200" dirty="0" err="1"/>
              <a:t>Salary</a:t>
            </a:r>
            <a:r>
              <a:rPr lang="it-IT" sz="1200" dirty="0"/>
              <a:t> and age </a:t>
            </a:r>
            <a:r>
              <a:rPr lang="it-IT" sz="1200" dirty="0" err="1"/>
              <a:t>before</a:t>
            </a:r>
            <a:r>
              <a:rPr lang="it-IT" sz="1200" dirty="0"/>
              <a:t> and after the </a:t>
            </a:r>
            <a:r>
              <a:rPr lang="it-IT" sz="1200" dirty="0" err="1"/>
              <a:t>anonymization</a:t>
            </a:r>
            <a:endParaRPr lang="it-IT" sz="1200" dirty="0"/>
          </a:p>
          <a:p>
            <a:pPr marL="628650" lvl="1" indent="-171450"/>
            <a:r>
              <a:rPr lang="it-IT" sz="1200" dirty="0" err="1"/>
              <a:t>Salary</a:t>
            </a:r>
            <a:r>
              <a:rPr lang="it-IT" sz="1200" dirty="0"/>
              <a:t> and </a:t>
            </a:r>
            <a:r>
              <a:rPr lang="it-IT" sz="1200" dirty="0" err="1"/>
              <a:t>role</a:t>
            </a:r>
            <a:r>
              <a:rPr lang="it-IT" sz="1200" dirty="0"/>
              <a:t> </a:t>
            </a:r>
            <a:r>
              <a:rPr lang="it-IT" sz="1200" dirty="0" err="1"/>
              <a:t>before</a:t>
            </a:r>
            <a:r>
              <a:rPr lang="it-IT" sz="1200" dirty="0"/>
              <a:t> and after the </a:t>
            </a:r>
            <a:r>
              <a:rPr lang="it-IT" sz="1200" dirty="0" err="1"/>
              <a:t>anonymization</a:t>
            </a:r>
            <a:endParaRPr sz="12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8239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STATISTICAL INFORMATION BEFORE AND AFTER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031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endParaRPr sz="12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8239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SALARY AND AGE COMPARISON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7" name="Picture 26" descr="A graph and diagram of a graph&#10;&#10;Description automatically generated">
            <a:extLst>
              <a:ext uri="{FF2B5EF4-FFF2-40B4-BE49-F238E27FC236}">
                <a16:creationId xmlns:a16="http://schemas.microsoft.com/office/drawing/2014/main" id="{1998F723-B057-A9AB-FB3E-AB1EC55CA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24" y="998166"/>
            <a:ext cx="8006042" cy="343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93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endParaRPr sz="12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8239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SALARY AND ROLE COMPARISON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9" name="Picture 28" descr="A graph and diagram with text&#10;&#10;Description automatically generated with medium confidence">
            <a:extLst>
              <a:ext uri="{FF2B5EF4-FFF2-40B4-BE49-F238E27FC236}">
                <a16:creationId xmlns:a16="http://schemas.microsoft.com/office/drawing/2014/main" id="{C46BEE31-13B5-ABD5-E043-7DB9CBA38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47" y="996335"/>
            <a:ext cx="8007128" cy="343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6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275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The following is a list of the steps followed during the creation of the project: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sz="1400" dirty="0"/>
              <a:t>Creation of a realistic fake dataset.</a:t>
            </a:r>
            <a:endParaRPr sz="1400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sz="1400" dirty="0"/>
              <a:t>Implementation of l-diversity as an algorithm.</a:t>
            </a:r>
            <a:endParaRPr sz="1400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sz="1400" dirty="0"/>
              <a:t>Algorithm testing on our fake dataset.</a:t>
            </a:r>
            <a:endParaRPr sz="1400" dirty="0"/>
          </a:p>
          <a:p>
            <a:pPr indent="-304800">
              <a:buSzPts val="1200"/>
              <a:buFont typeface="Maven Pro"/>
              <a:buAutoNum type="arabicPeriod"/>
            </a:pPr>
            <a:r>
              <a:rPr lang="en" sz="1400" dirty="0"/>
              <a:t>Analisys of the performance of the tool on the generated dataset with focus on:</a:t>
            </a: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400" dirty="0"/>
              <a:t>       - efficiency and complexity</a:t>
            </a: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400" dirty="0"/>
              <a:t>       - privacy and utility level</a:t>
            </a: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400" dirty="0"/>
              <a:t>       - statistical information before and after.</a:t>
            </a:r>
            <a:endParaRPr sz="14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978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it-IT" sz="1400" dirty="0" err="1"/>
              <a:t>Creation</a:t>
            </a:r>
            <a:r>
              <a:rPr lang="it-IT" sz="1400" dirty="0"/>
              <a:t> of a fake dataset </a:t>
            </a:r>
            <a:r>
              <a:rPr lang="it-IT" sz="1400" dirty="0" err="1"/>
              <a:t>using</a:t>
            </a:r>
            <a:r>
              <a:rPr lang="it-IT" sz="1400" dirty="0"/>
              <a:t> Python and </a:t>
            </a:r>
            <a:r>
              <a:rPr lang="it-IT" sz="1400" dirty="0" err="1"/>
              <a:t>Faker</a:t>
            </a:r>
            <a:r>
              <a:rPr lang="it-IT" sz="1400" dirty="0"/>
              <a:t> library</a:t>
            </a:r>
          </a:p>
          <a:p>
            <a:pPr marL="171450" indent="-171450"/>
            <a:r>
              <a:rPr lang="it-IT" sz="1400" dirty="0" err="1"/>
              <a:t>Focused</a:t>
            </a:r>
            <a:r>
              <a:rPr lang="it-IT" sz="1400" dirty="0"/>
              <a:t> on </a:t>
            </a:r>
            <a:r>
              <a:rPr lang="it-IT" sz="1400" dirty="0" err="1"/>
              <a:t>creating</a:t>
            </a:r>
            <a:r>
              <a:rPr lang="it-IT" sz="1400" dirty="0"/>
              <a:t> </a:t>
            </a:r>
            <a:r>
              <a:rPr lang="it-IT" sz="1400" dirty="0" err="1"/>
              <a:t>weighted</a:t>
            </a:r>
            <a:r>
              <a:rPr lang="it-IT" sz="1400" dirty="0"/>
              <a:t> </a:t>
            </a:r>
            <a:r>
              <a:rPr lang="it-IT" sz="1400" dirty="0" err="1"/>
              <a:t>attributes</a:t>
            </a:r>
            <a:r>
              <a:rPr lang="it-IT" sz="1400" dirty="0"/>
              <a:t> in </a:t>
            </a:r>
            <a:r>
              <a:rPr lang="it-IT" sz="1400" dirty="0" err="1"/>
              <a:t>order</a:t>
            </a:r>
            <a:r>
              <a:rPr lang="it-IT" sz="1400" dirty="0"/>
              <a:t> to </a:t>
            </a:r>
            <a:r>
              <a:rPr lang="it-IT" sz="1400" dirty="0" err="1"/>
              <a:t>keep</a:t>
            </a:r>
            <a:r>
              <a:rPr lang="it-IT" sz="1400" dirty="0"/>
              <a:t> data distribution under control</a:t>
            </a:r>
          </a:p>
          <a:p>
            <a:pPr marL="171450" indent="-171450"/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seeds</a:t>
            </a:r>
            <a:r>
              <a:rPr lang="it-IT" sz="1400" dirty="0"/>
              <a:t> for random function and </a:t>
            </a:r>
            <a:r>
              <a:rPr lang="it-IT" sz="1400" dirty="0" err="1"/>
              <a:t>faker</a:t>
            </a:r>
            <a:r>
              <a:rPr lang="it-IT" sz="1400" dirty="0"/>
              <a:t> to </a:t>
            </a:r>
            <a:r>
              <a:rPr lang="it-IT" sz="1400" dirty="0" err="1"/>
              <a:t>keep</a:t>
            </a:r>
            <a:r>
              <a:rPr lang="it-IT" sz="1400" dirty="0"/>
              <a:t> </a:t>
            </a:r>
            <a:r>
              <a:rPr lang="it-IT" sz="1400" dirty="0" err="1"/>
              <a:t>repeatability</a:t>
            </a:r>
            <a:r>
              <a:rPr lang="it-IT" sz="1400" dirty="0"/>
              <a:t> of </a:t>
            </a:r>
            <a:r>
              <a:rPr lang="it-IT" sz="1400" dirty="0" err="1"/>
              <a:t>results</a:t>
            </a:r>
            <a:endParaRPr lang="it-IT" sz="1400" dirty="0"/>
          </a:p>
          <a:p>
            <a:pPr marL="171450" indent="-171450"/>
            <a:endParaRPr lang="it-IT" sz="1400" dirty="0"/>
          </a:p>
          <a:p>
            <a:pPr marL="0" indent="0">
              <a:buNone/>
            </a:pPr>
            <a:r>
              <a:rPr lang="it-IT" sz="1400" dirty="0"/>
              <a:t>The </a:t>
            </a:r>
            <a:r>
              <a:rPr lang="it-IT" sz="1400" dirty="0" err="1"/>
              <a:t>generated</a:t>
            </a:r>
            <a:r>
              <a:rPr lang="it-IT" sz="1400" dirty="0"/>
              <a:t> dataset </a:t>
            </a:r>
            <a:r>
              <a:rPr lang="it-IT" sz="1400" dirty="0" err="1"/>
              <a:t>contains</a:t>
            </a:r>
            <a:r>
              <a:rPr lang="it-IT" sz="1400" dirty="0"/>
              <a:t> the following </a:t>
            </a:r>
            <a:r>
              <a:rPr lang="it-IT" sz="1400" dirty="0" err="1"/>
              <a:t>attributes</a:t>
            </a:r>
            <a:r>
              <a:rPr lang="it-IT" sz="1400" dirty="0"/>
              <a:t>:</a:t>
            </a:r>
          </a:p>
          <a:p>
            <a:pPr marL="285750" indent="-285750"/>
            <a:r>
              <a:rPr lang="it-IT" sz="1400" dirty="0"/>
              <a:t>First name</a:t>
            </a:r>
          </a:p>
          <a:p>
            <a:pPr marL="285750" indent="-285750"/>
            <a:r>
              <a:rPr lang="it-IT" sz="1400" dirty="0"/>
              <a:t>Last name</a:t>
            </a:r>
          </a:p>
          <a:p>
            <a:pPr marL="285750" indent="-285750"/>
            <a:r>
              <a:rPr lang="it-IT" sz="1400" dirty="0"/>
              <a:t>Gender</a:t>
            </a:r>
          </a:p>
          <a:p>
            <a:pPr marL="285750" indent="-285750"/>
            <a:r>
              <a:rPr lang="it-IT" sz="1400" dirty="0"/>
              <a:t>Age</a:t>
            </a:r>
          </a:p>
          <a:p>
            <a:pPr marL="285750" indent="-285750"/>
            <a:r>
              <a:rPr lang="it-IT" sz="1400" dirty="0"/>
              <a:t>Zip code</a:t>
            </a:r>
          </a:p>
          <a:p>
            <a:pPr marL="285750" indent="-285750"/>
            <a:r>
              <a:rPr lang="it-IT" sz="1400" dirty="0" err="1"/>
              <a:t>Education</a:t>
            </a:r>
            <a:endParaRPr lang="it-IT" sz="1400" dirty="0"/>
          </a:p>
          <a:p>
            <a:pPr marL="285750" indent="-285750"/>
            <a:r>
              <a:rPr lang="it-IT" sz="1400" dirty="0" err="1"/>
              <a:t>Role</a:t>
            </a:r>
            <a:endParaRPr lang="it-IT" sz="1400" dirty="0"/>
          </a:p>
          <a:p>
            <a:pPr marL="285750" indent="-285750"/>
            <a:r>
              <a:rPr lang="it-IT" sz="1400" dirty="0" err="1"/>
              <a:t>Salary</a:t>
            </a:r>
            <a:endParaRPr lang="it-IT" sz="1400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171450" indent="-171450"/>
            <a:endParaRPr lang="it-IT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617108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CREATION OF A FAKE DATASET (1)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0361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096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it-IT" sz="1400" dirty="0"/>
              <a:t>In the dataset are </a:t>
            </a:r>
            <a:r>
              <a:rPr lang="it-IT" sz="1400" dirty="0" err="1"/>
              <a:t>present</a:t>
            </a:r>
            <a:r>
              <a:rPr lang="it-IT" sz="1400" dirty="0"/>
              <a:t>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types</a:t>
            </a:r>
            <a:r>
              <a:rPr lang="it-IT" sz="1400" dirty="0"/>
              <a:t> of </a:t>
            </a:r>
            <a:r>
              <a:rPr lang="it-IT" sz="1400" dirty="0" err="1"/>
              <a:t>attributes</a:t>
            </a:r>
            <a:r>
              <a:rPr lang="it-IT" sz="1400" dirty="0"/>
              <a:t>: explicit </a:t>
            </a:r>
            <a:r>
              <a:rPr lang="it-IT" sz="1400" dirty="0" err="1"/>
              <a:t>identifiers</a:t>
            </a:r>
            <a:r>
              <a:rPr lang="it-IT" sz="1400" dirty="0"/>
              <a:t>, quasi </a:t>
            </a:r>
            <a:r>
              <a:rPr lang="it-IT" sz="1400" dirty="0" err="1"/>
              <a:t>identifiers</a:t>
            </a:r>
            <a:r>
              <a:rPr lang="it-IT" sz="1400" dirty="0"/>
              <a:t> and sensitive data</a:t>
            </a:r>
          </a:p>
          <a:p>
            <a:pPr marL="171450" indent="-171450"/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classified</a:t>
            </a:r>
            <a:r>
              <a:rPr lang="it-IT" sz="1400" dirty="0"/>
              <a:t> </a:t>
            </a:r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attributes</a:t>
            </a:r>
            <a:r>
              <a:rPr lang="it-IT" sz="1400" dirty="0"/>
              <a:t> in the following way:</a:t>
            </a:r>
          </a:p>
          <a:p>
            <a:pPr marL="628650" lvl="1" indent="-171450"/>
            <a:r>
              <a:rPr lang="it-IT" dirty="0"/>
              <a:t>Explicit </a:t>
            </a:r>
            <a:r>
              <a:rPr lang="it-IT" dirty="0" err="1"/>
              <a:t>identifiers</a:t>
            </a:r>
            <a:r>
              <a:rPr lang="it-IT" dirty="0"/>
              <a:t> (EI): first name, last name</a:t>
            </a:r>
          </a:p>
          <a:p>
            <a:pPr marL="628650" lvl="1" indent="-171450"/>
            <a:r>
              <a:rPr lang="it-IT" dirty="0"/>
              <a:t>Quasi </a:t>
            </a:r>
            <a:r>
              <a:rPr lang="it-IT" dirty="0" err="1"/>
              <a:t>identifiers</a:t>
            </a:r>
            <a:r>
              <a:rPr lang="it-IT" dirty="0"/>
              <a:t> (QI): gender, age, zip code, </a:t>
            </a:r>
            <a:r>
              <a:rPr lang="it-IT" dirty="0" err="1"/>
              <a:t>education</a:t>
            </a:r>
            <a:r>
              <a:rPr lang="it-IT" dirty="0"/>
              <a:t>, </a:t>
            </a:r>
            <a:r>
              <a:rPr lang="it-IT" dirty="0" err="1"/>
              <a:t>role</a:t>
            </a:r>
            <a:endParaRPr lang="it-IT" dirty="0"/>
          </a:p>
          <a:p>
            <a:pPr marL="628650" lvl="1" indent="-171450"/>
            <a:r>
              <a:rPr lang="it-IT" dirty="0"/>
              <a:t>Sensitive data (SD): </a:t>
            </a:r>
            <a:r>
              <a:rPr lang="it-IT" dirty="0" err="1"/>
              <a:t>salary</a:t>
            </a:r>
            <a:endParaRPr lang="it-IT" dirty="0"/>
          </a:p>
          <a:p>
            <a:pPr marL="0" indent="0">
              <a:buNone/>
            </a:pPr>
            <a:br>
              <a:rPr lang="it-IT" sz="1400" dirty="0"/>
            </a:br>
            <a:endParaRPr lang="it-IT" sz="1400" dirty="0"/>
          </a:p>
          <a:p>
            <a:pPr marL="0" indent="0">
              <a:buNone/>
            </a:pPr>
            <a:endParaRPr lang="it-IT" dirty="0"/>
          </a:p>
          <a:p>
            <a:pPr marL="171450" indent="-171450"/>
            <a:endParaRPr lang="it-IT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669759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CREATION OF A FAKE DATASET (2)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64E1175-E956-DFAB-DA5C-7E78491E62E1}"/>
              </a:ext>
            </a:extLst>
          </p:cNvPr>
          <p:cNvSpPr txBox="1"/>
          <p:nvPr/>
        </p:nvSpPr>
        <p:spPr>
          <a:xfrm>
            <a:off x="618824" y="3175612"/>
            <a:ext cx="78453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The number of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generated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records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can be set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as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desired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by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modifying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the default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value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or by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specifying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the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desired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value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inside the terminal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At the moment the default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value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is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set to 1000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records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978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it-IT" sz="1400" dirty="0"/>
              <a:t>The following </a:t>
            </a:r>
            <a:r>
              <a:rPr lang="it-IT" sz="1400" dirty="0" err="1"/>
              <a:t>is</a:t>
            </a:r>
            <a:r>
              <a:rPr lang="it-IT" sz="1400" dirty="0"/>
              <a:t> a part of a sample of </a:t>
            </a:r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generated</a:t>
            </a:r>
            <a:r>
              <a:rPr lang="it-IT" sz="1400" dirty="0"/>
              <a:t> dataset:</a:t>
            </a:r>
          </a:p>
          <a:p>
            <a:pPr marL="0" indent="0">
              <a:buNone/>
            </a:pPr>
            <a:endParaRPr lang="it-IT" sz="1400" dirty="0"/>
          </a:p>
          <a:p>
            <a:pPr marL="0" indent="0">
              <a:buNone/>
            </a:pPr>
            <a:br>
              <a:rPr lang="it-IT" sz="1400" dirty="0"/>
            </a:br>
            <a:endParaRPr lang="it-IT" sz="1400" dirty="0"/>
          </a:p>
          <a:p>
            <a:pPr marL="0" indent="0">
              <a:buNone/>
            </a:pPr>
            <a:endParaRPr lang="it-IT" dirty="0"/>
          </a:p>
          <a:p>
            <a:pPr marL="171450" indent="-171450"/>
            <a:endParaRPr lang="it-IT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669759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CREATION OF A FAKE DATASET (3)</a:t>
            </a:r>
            <a:endParaRPr dirty="0"/>
          </a:p>
        </p:txBody>
      </p: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3" name="Immagine 32">
            <a:extLst>
              <a:ext uri="{FF2B5EF4-FFF2-40B4-BE49-F238E27FC236}">
                <a16:creationId xmlns:a16="http://schemas.microsoft.com/office/drawing/2014/main" id="{54A75F9B-E120-1C48-7138-2C1092213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24" y="1438697"/>
            <a:ext cx="7320915" cy="300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5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13059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it-IT" sz="1400" dirty="0" err="1"/>
              <a:t>We</a:t>
            </a:r>
            <a:r>
              <a:rPr lang="it-IT" sz="1400" dirty="0"/>
              <a:t> split </a:t>
            </a:r>
            <a:r>
              <a:rPr lang="it-IT" sz="1400" dirty="0" err="1"/>
              <a:t>our</a:t>
            </a:r>
            <a:r>
              <a:rPr lang="it-IT" sz="1400" dirty="0"/>
              <a:t> quasi identifier </a:t>
            </a:r>
            <a:r>
              <a:rPr lang="it-IT" sz="1400" dirty="0" err="1"/>
              <a:t>attributes</a:t>
            </a:r>
            <a:r>
              <a:rPr lang="it-IT" sz="1400" dirty="0"/>
              <a:t> </a:t>
            </a:r>
            <a:r>
              <a:rPr lang="it-IT" sz="1400" dirty="0" err="1"/>
              <a:t>into</a:t>
            </a:r>
            <a:r>
              <a:rPr lang="it-IT" sz="1400" dirty="0"/>
              <a:t> </a:t>
            </a:r>
            <a:r>
              <a:rPr lang="it-IT" sz="1400" dirty="0" err="1"/>
              <a:t>categorical</a:t>
            </a:r>
            <a:r>
              <a:rPr lang="it-IT" sz="1400" dirty="0"/>
              <a:t> and </a:t>
            </a:r>
            <a:r>
              <a:rPr lang="it-IT" sz="1400" dirty="0" err="1"/>
              <a:t>numerical</a:t>
            </a:r>
            <a:r>
              <a:rPr lang="it-IT" sz="1400" dirty="0"/>
              <a:t>:</a:t>
            </a:r>
          </a:p>
          <a:p>
            <a:pPr marL="742950" lvl="1" indent="-285750"/>
            <a:r>
              <a:rPr lang="it-IT" dirty="0" err="1"/>
              <a:t>Categorical</a:t>
            </a:r>
            <a:r>
              <a:rPr lang="it-IT" dirty="0"/>
              <a:t>: gender, </a:t>
            </a:r>
            <a:r>
              <a:rPr lang="it-IT" dirty="0" err="1"/>
              <a:t>role</a:t>
            </a:r>
            <a:r>
              <a:rPr lang="it-IT" dirty="0"/>
              <a:t>, </a:t>
            </a:r>
            <a:r>
              <a:rPr lang="it-IT" dirty="0" err="1"/>
              <a:t>education</a:t>
            </a:r>
            <a:endParaRPr lang="it-IT" dirty="0"/>
          </a:p>
          <a:p>
            <a:pPr marL="742950" lvl="1" indent="-285750"/>
            <a:r>
              <a:rPr lang="it-IT" dirty="0" err="1"/>
              <a:t>Numerical</a:t>
            </a:r>
            <a:r>
              <a:rPr lang="it-IT" dirty="0"/>
              <a:t>: age, zip code</a:t>
            </a:r>
          </a:p>
          <a:p>
            <a:pPr marL="457200" lvl="1" indent="0">
              <a:buNone/>
            </a:pPr>
            <a:endParaRPr lang="it-IT" sz="16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GENERALIZATION (1)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F71A4061-F46D-0624-D7E9-D2780F778589}"/>
              </a:ext>
            </a:extLst>
          </p:cNvPr>
          <p:cNvSpPr txBox="1"/>
          <p:nvPr/>
        </p:nvSpPr>
        <p:spPr>
          <a:xfrm>
            <a:off x="618825" y="2576693"/>
            <a:ext cx="7852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Categorical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attributes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will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be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generalized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using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a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generalization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tree</a:t>
            </a:r>
            <a:endParaRPr lang="it-IT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Numerical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attributes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are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anonymized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as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follows:</a:t>
            </a:r>
          </a:p>
          <a:p>
            <a:pPr lvl="8">
              <a:buClr>
                <a:schemeClr val="bg1"/>
              </a:buClr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	- Zip code: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generalized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suppressing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the last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cipher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and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substituting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it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with * </a:t>
            </a:r>
          </a:p>
          <a:p>
            <a:pPr lvl="8">
              <a:buClr>
                <a:schemeClr val="bg1"/>
              </a:buClr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	- Age: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generalized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inside a range of ages </a:t>
            </a:r>
          </a:p>
        </p:txBody>
      </p:sp>
    </p:spTree>
    <p:extLst>
      <p:ext uri="{BB962C8B-B14F-4D97-AF65-F5344CB8AC3E}">
        <p14:creationId xmlns:p14="http://schemas.microsoft.com/office/powerpoint/2010/main" val="4283907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how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implemented </a:t>
            </a:r>
            <a:r>
              <a:rPr lang="it-IT" sz="1400" dirty="0" err="1"/>
              <a:t>generalization</a:t>
            </a:r>
            <a:r>
              <a:rPr lang="it-IT" sz="1400" dirty="0"/>
              <a:t> on </a:t>
            </a:r>
            <a:r>
              <a:rPr lang="it-IT" sz="1400" dirty="0" err="1"/>
              <a:t>our</a:t>
            </a:r>
            <a:r>
              <a:rPr lang="it-IT" sz="1400" dirty="0"/>
              <a:t>  </a:t>
            </a:r>
            <a:r>
              <a:rPr lang="it-IT" sz="1400" dirty="0" err="1"/>
              <a:t>categorical</a:t>
            </a:r>
            <a:r>
              <a:rPr lang="it-IT" sz="1400" dirty="0"/>
              <a:t> </a:t>
            </a:r>
            <a:r>
              <a:rPr lang="it-IT" sz="1400" dirty="0" err="1"/>
              <a:t>attributes</a:t>
            </a:r>
            <a:r>
              <a:rPr lang="it-IT" sz="1400" dirty="0"/>
              <a:t>:</a:t>
            </a:r>
            <a:endParaRPr sz="14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GENERALIZATION (2)</a:t>
            </a:r>
            <a:endParaRPr dirty="0"/>
          </a:p>
        </p:txBody>
      </p: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C226DC58-93B8-1A4D-57CF-B383D3E3269A}"/>
              </a:ext>
            </a:extLst>
          </p:cNvPr>
          <p:cNvSpPr txBox="1"/>
          <p:nvPr/>
        </p:nvSpPr>
        <p:spPr>
          <a:xfrm>
            <a:off x="7241283" y="2104863"/>
            <a:ext cx="15693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As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shown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in the image on the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left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we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can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see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three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different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levels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of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generalization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, plus the first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original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level</a:t>
            </a:r>
            <a:endParaRPr lang="it-IT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pic>
        <p:nvPicPr>
          <p:cNvPr id="32" name="Immagine 31" descr="Immagine che contiene schermata, Policromia&#10;&#10;Descrizione generata automaticamente">
            <a:extLst>
              <a:ext uri="{FF2B5EF4-FFF2-40B4-BE49-F238E27FC236}">
                <a16:creationId xmlns:a16="http://schemas.microsoft.com/office/drawing/2014/main" id="{787A37A2-0D43-3493-7425-E07461EEFE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03" t="14595" r="14938" b="15360"/>
          <a:stretch/>
        </p:blipFill>
        <p:spPr>
          <a:xfrm>
            <a:off x="1118019" y="1337025"/>
            <a:ext cx="6073964" cy="346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04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1092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how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implemented </a:t>
            </a:r>
            <a:r>
              <a:rPr lang="it-IT" sz="1400" dirty="0" err="1"/>
              <a:t>generalization</a:t>
            </a:r>
            <a:r>
              <a:rPr lang="it-IT" sz="1400" dirty="0"/>
              <a:t> on </a:t>
            </a:r>
            <a:r>
              <a:rPr lang="it-IT" sz="1400" dirty="0" err="1"/>
              <a:t>our</a:t>
            </a:r>
            <a:r>
              <a:rPr lang="it-IT" sz="1400" dirty="0"/>
              <a:t>  </a:t>
            </a:r>
            <a:r>
              <a:rPr lang="it-IT" sz="1400" dirty="0" err="1"/>
              <a:t>numerical</a:t>
            </a:r>
            <a:r>
              <a:rPr lang="it-IT" sz="1400" dirty="0"/>
              <a:t> </a:t>
            </a:r>
            <a:r>
              <a:rPr lang="it-IT" sz="1400" dirty="0" err="1"/>
              <a:t>attributes</a:t>
            </a:r>
            <a:r>
              <a:rPr lang="it-IT" sz="1400" dirty="0"/>
              <a:t>.</a:t>
            </a:r>
          </a:p>
          <a:p>
            <a:pPr marL="285750" indent="-285750"/>
            <a:r>
              <a:rPr lang="it-IT" sz="1400" dirty="0"/>
              <a:t>Zip </a:t>
            </a:r>
            <a:r>
              <a:rPr lang="it-IT" sz="1400" dirty="0" err="1"/>
              <a:t>codes</a:t>
            </a:r>
            <a:r>
              <a:rPr lang="it-IT" sz="1400" dirty="0"/>
              <a:t>’ </a:t>
            </a:r>
            <a:r>
              <a:rPr lang="it-IT" sz="1400" dirty="0" err="1"/>
              <a:t>generalization</a:t>
            </a:r>
            <a:r>
              <a:rPr lang="it-IT" sz="1400" dirty="0"/>
              <a:t>:</a:t>
            </a:r>
          </a:p>
          <a:p>
            <a:pPr marL="742950" lvl="1" indent="-285750"/>
            <a:r>
              <a:rPr lang="it-IT" sz="1600" dirty="0"/>
              <a:t>16011 -&gt; 1601*</a:t>
            </a:r>
          </a:p>
          <a:p>
            <a:pPr marL="285750" indent="-285750"/>
            <a:endParaRPr sz="14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GENERALIZATION (3)</a:t>
            </a:r>
            <a:endParaRPr dirty="0"/>
          </a:p>
        </p:txBody>
      </p: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D0496A4-C823-6D65-3459-0E33C374F8E1}"/>
              </a:ext>
            </a:extLst>
          </p:cNvPr>
          <p:cNvSpPr txBox="1"/>
          <p:nvPr/>
        </p:nvSpPr>
        <p:spPr>
          <a:xfrm>
            <a:off x="597375" y="2156298"/>
            <a:ext cx="71952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Age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generalization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:	</a:t>
            </a:r>
          </a:p>
          <a:p>
            <a:pPr lvl="8">
              <a:buClr>
                <a:schemeClr val="bg1"/>
              </a:buClr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	- 26 -&gt; 25-30</a:t>
            </a:r>
          </a:p>
          <a:p>
            <a:pPr marL="285750" lvl="8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We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have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the following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intervals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for ages: 20-25, 25-30, 30-35, 35-40, 40-45, 45-50, 50-55, 55-60, 60-65</a:t>
            </a:r>
          </a:p>
          <a:p>
            <a:pPr marL="285750" lvl="8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If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there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is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a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value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equal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to the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boundary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it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falls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automatically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in the upper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generalization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class </a:t>
            </a:r>
          </a:p>
          <a:p>
            <a:pPr marL="285750" lvl="8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If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needed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generalization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can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more and create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less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intervals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, in the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same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way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we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can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suppress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more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ciphers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in the zip code</a:t>
            </a:r>
          </a:p>
        </p:txBody>
      </p:sp>
    </p:spTree>
    <p:extLst>
      <p:ext uri="{BB962C8B-B14F-4D97-AF65-F5344CB8AC3E}">
        <p14:creationId xmlns:p14="http://schemas.microsoft.com/office/powerpoint/2010/main" val="63214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it-IT" sz="1400" dirty="0" err="1"/>
              <a:t>Since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to </a:t>
            </a:r>
            <a:r>
              <a:rPr lang="it-IT" sz="1400" dirty="0" err="1"/>
              <a:t>implement</a:t>
            </a:r>
            <a:r>
              <a:rPr lang="it-IT" sz="1400" dirty="0"/>
              <a:t> l-</a:t>
            </a:r>
            <a:r>
              <a:rPr lang="it-IT" sz="1400" dirty="0" err="1"/>
              <a:t>diversity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first </a:t>
            </a:r>
            <a:r>
              <a:rPr lang="it-IT" sz="1400" dirty="0" err="1"/>
              <a:t>need</a:t>
            </a:r>
            <a:r>
              <a:rPr lang="it-IT" sz="1400" dirty="0"/>
              <a:t> to </a:t>
            </a:r>
            <a:r>
              <a:rPr lang="it-IT" sz="1400" dirty="0" err="1"/>
              <a:t>implement</a:t>
            </a:r>
            <a:r>
              <a:rPr lang="it-IT" sz="1400" dirty="0"/>
              <a:t> k-</a:t>
            </a:r>
            <a:r>
              <a:rPr lang="it-IT" sz="1400" dirty="0" err="1"/>
              <a:t>anonymity</a:t>
            </a:r>
            <a:endParaRPr lang="it-IT" sz="1400" dirty="0"/>
          </a:p>
          <a:p>
            <a:pPr marL="171450" indent="-171450"/>
            <a:r>
              <a:rPr lang="it-IT" sz="1400" dirty="0" err="1"/>
              <a:t>Obtaining</a:t>
            </a:r>
            <a:r>
              <a:rPr lang="it-IT" sz="1400" dirty="0"/>
              <a:t> k </a:t>
            </a:r>
            <a:r>
              <a:rPr lang="it-IT" sz="1400" dirty="0" err="1"/>
              <a:t>anonymity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 NP-HARD problem and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requires</a:t>
            </a:r>
            <a:r>
              <a:rPr lang="it-IT" sz="1400" dirty="0"/>
              <a:t> </a:t>
            </a:r>
            <a:r>
              <a:rPr lang="it-IT" sz="1400" dirty="0" err="1"/>
              <a:t>generalization</a:t>
            </a:r>
            <a:r>
              <a:rPr lang="it-IT" sz="1400" dirty="0"/>
              <a:t> of quasi </a:t>
            </a:r>
            <a:r>
              <a:rPr lang="it-IT" sz="1400" dirty="0" err="1"/>
              <a:t>identifiers</a:t>
            </a:r>
            <a:r>
              <a:rPr lang="it-IT" sz="1400" dirty="0"/>
              <a:t> </a:t>
            </a:r>
            <a:r>
              <a:rPr lang="it-IT" sz="1400" dirty="0" err="1"/>
              <a:t>attributes</a:t>
            </a:r>
            <a:r>
              <a:rPr lang="it-IT" sz="1400" dirty="0"/>
              <a:t> </a:t>
            </a:r>
          </a:p>
          <a:p>
            <a:pPr marL="171450" indent="-171450"/>
            <a:r>
              <a:rPr lang="it-IT" sz="1400" dirty="0" err="1"/>
              <a:t>Generalization</a:t>
            </a:r>
            <a:r>
              <a:rPr lang="it-IT" sz="1400" dirty="0"/>
              <a:t> </a:t>
            </a:r>
            <a:r>
              <a:rPr lang="it-IT" sz="1400" dirty="0" err="1"/>
              <a:t>transforms</a:t>
            </a:r>
            <a:r>
              <a:rPr lang="it-IT" sz="1400" dirty="0"/>
              <a:t> specific </a:t>
            </a:r>
            <a:r>
              <a:rPr lang="it-IT" sz="1400" dirty="0" err="1"/>
              <a:t>attributes</a:t>
            </a:r>
            <a:r>
              <a:rPr lang="it-IT" sz="1400" dirty="0"/>
              <a:t> </a:t>
            </a:r>
            <a:r>
              <a:rPr lang="it-IT" sz="1400" dirty="0" err="1"/>
              <a:t>into</a:t>
            </a:r>
            <a:r>
              <a:rPr lang="it-IT" sz="1400" dirty="0"/>
              <a:t> </a:t>
            </a:r>
            <a:r>
              <a:rPr lang="it-IT" sz="1400" dirty="0" err="1"/>
              <a:t>broader</a:t>
            </a:r>
            <a:r>
              <a:rPr lang="it-IT" sz="1400" dirty="0"/>
              <a:t> and more general </a:t>
            </a:r>
            <a:r>
              <a:rPr lang="it-IT" sz="1400" dirty="0" err="1"/>
              <a:t>categories</a:t>
            </a:r>
            <a:endParaRPr lang="it-IT" sz="1400" dirty="0"/>
          </a:p>
          <a:p>
            <a:pPr marL="171450" indent="-171450"/>
            <a:r>
              <a:rPr lang="it-IT" sz="1400" dirty="0"/>
              <a:t>Then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to group </a:t>
            </a:r>
            <a:r>
              <a:rPr lang="it-IT" sz="1400" dirty="0" err="1"/>
              <a:t>records</a:t>
            </a:r>
            <a:r>
              <a:rPr lang="it-IT" sz="1400" dirty="0"/>
              <a:t> </a:t>
            </a:r>
            <a:r>
              <a:rPr lang="it-IT" sz="1400" dirty="0" err="1"/>
              <a:t>into</a:t>
            </a:r>
            <a:r>
              <a:rPr lang="it-IT" sz="1400" dirty="0"/>
              <a:t> </a:t>
            </a:r>
            <a:r>
              <a:rPr lang="it-IT" sz="1400" dirty="0" err="1"/>
              <a:t>equivalence</a:t>
            </a:r>
            <a:r>
              <a:rPr lang="it-IT" sz="1400" dirty="0"/>
              <a:t> classes (classes with the </a:t>
            </a:r>
            <a:r>
              <a:rPr lang="it-IT" sz="1400" dirty="0" err="1"/>
              <a:t>same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of </a:t>
            </a:r>
            <a:r>
              <a:rPr lang="it-IT" sz="1400" dirty="0" err="1"/>
              <a:t>Qis</a:t>
            </a:r>
            <a:r>
              <a:rPr lang="it-IT" sz="1400" dirty="0"/>
              <a:t>) </a:t>
            </a:r>
            <a:r>
              <a:rPr lang="it-IT" sz="1400" dirty="0" err="1"/>
              <a:t>containing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least</a:t>
            </a:r>
            <a:r>
              <a:rPr lang="it-IT" sz="1400" dirty="0"/>
              <a:t> k </a:t>
            </a:r>
            <a:r>
              <a:rPr lang="it-IT" sz="1400" dirty="0" err="1"/>
              <a:t>records</a:t>
            </a:r>
            <a:endParaRPr lang="it-IT" sz="1400" dirty="0"/>
          </a:p>
          <a:p>
            <a:pPr marL="171450" indent="-171450"/>
            <a:r>
              <a:rPr lang="it-IT" sz="1400" dirty="0"/>
              <a:t>K-</a:t>
            </a:r>
            <a:r>
              <a:rPr lang="it-IT" sz="1400" dirty="0" err="1"/>
              <a:t>anonymity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ensured</a:t>
            </a:r>
            <a:r>
              <a:rPr lang="it-IT" sz="1400" dirty="0"/>
              <a:t> if quasi </a:t>
            </a:r>
            <a:r>
              <a:rPr lang="it-IT" sz="1400" dirty="0" err="1"/>
              <a:t>identifiers</a:t>
            </a:r>
            <a:r>
              <a:rPr lang="it-IT" sz="1400" dirty="0"/>
              <a:t> of one record are </a:t>
            </a:r>
            <a:r>
              <a:rPr lang="it-IT" sz="1400" dirty="0" err="1"/>
              <a:t>indistinguishable</a:t>
            </a:r>
            <a:r>
              <a:rPr lang="it-IT" sz="1400" dirty="0"/>
              <a:t> from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least</a:t>
            </a:r>
            <a:r>
              <a:rPr lang="it-IT" sz="1400" dirty="0"/>
              <a:t> k-1 </a:t>
            </a:r>
            <a:r>
              <a:rPr lang="it-IT" sz="1400" dirty="0" err="1"/>
              <a:t>other</a:t>
            </a:r>
            <a:r>
              <a:rPr lang="it-IT" sz="1400" dirty="0"/>
              <a:t> </a:t>
            </a:r>
            <a:r>
              <a:rPr lang="it-IT" sz="1400" dirty="0" err="1"/>
              <a:t>records</a:t>
            </a:r>
            <a:r>
              <a:rPr lang="it-IT" sz="1400" dirty="0"/>
              <a:t> inside the </a:t>
            </a:r>
            <a:r>
              <a:rPr lang="it-IT" sz="1400" dirty="0" err="1"/>
              <a:t>same</a:t>
            </a:r>
            <a:r>
              <a:rPr lang="it-IT" sz="1400" dirty="0"/>
              <a:t> </a:t>
            </a:r>
            <a:r>
              <a:rPr lang="it-IT" sz="1400" dirty="0" err="1"/>
              <a:t>equivalence</a:t>
            </a:r>
            <a:r>
              <a:rPr lang="it-IT" sz="1400" dirty="0"/>
              <a:t> class. In </a:t>
            </a:r>
            <a:r>
              <a:rPr lang="it-IT" sz="1400" dirty="0" err="1"/>
              <a:t>this</a:t>
            </a:r>
            <a:r>
              <a:rPr lang="it-IT" sz="1400" dirty="0"/>
              <a:t> case </a:t>
            </a:r>
            <a:r>
              <a:rPr lang="it-IT" sz="1400" dirty="0" err="1"/>
              <a:t>we</a:t>
            </a:r>
            <a:r>
              <a:rPr lang="it-IT" sz="1400" dirty="0"/>
              <a:t> can </a:t>
            </a:r>
            <a:r>
              <a:rPr lang="it-IT" sz="1400" dirty="0" err="1"/>
              <a:t>say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the </a:t>
            </a:r>
            <a:r>
              <a:rPr lang="it-IT" sz="1400" dirty="0" err="1"/>
              <a:t>equivalence</a:t>
            </a:r>
            <a:r>
              <a:rPr lang="it-IT" sz="1400" dirty="0"/>
              <a:t> class </a:t>
            </a:r>
            <a:r>
              <a:rPr lang="it-IT" sz="1400" dirty="0" err="1"/>
              <a:t>is</a:t>
            </a:r>
            <a:r>
              <a:rPr lang="it-IT" sz="1400" dirty="0"/>
              <a:t> k-</a:t>
            </a:r>
            <a:r>
              <a:rPr lang="it-IT" sz="1400" dirty="0" err="1"/>
              <a:t>anonymous</a:t>
            </a:r>
            <a:endParaRPr lang="it-IT" sz="1400" dirty="0"/>
          </a:p>
          <a:p>
            <a:pPr marL="171450" indent="-171450"/>
            <a:r>
              <a:rPr lang="it-IT" sz="1400" dirty="0"/>
              <a:t>The table </a:t>
            </a:r>
            <a:r>
              <a:rPr lang="it-IT" sz="1400" dirty="0" err="1"/>
              <a:t>will</a:t>
            </a:r>
            <a:r>
              <a:rPr lang="it-IT" sz="1400" dirty="0"/>
              <a:t> be k-</a:t>
            </a:r>
            <a:r>
              <a:rPr lang="it-IT" sz="1400" dirty="0" err="1"/>
              <a:t>anonymous</a:t>
            </a:r>
            <a:r>
              <a:rPr lang="it-IT" sz="1400" dirty="0"/>
              <a:t> if </a:t>
            </a:r>
            <a:r>
              <a:rPr lang="it-IT" sz="1400" dirty="0" err="1"/>
              <a:t>all</a:t>
            </a:r>
            <a:r>
              <a:rPr lang="it-IT" sz="1400" dirty="0"/>
              <a:t> the </a:t>
            </a:r>
            <a:r>
              <a:rPr lang="it-IT" sz="1400" dirty="0" err="1"/>
              <a:t>equivalence</a:t>
            </a:r>
            <a:r>
              <a:rPr lang="it-IT" sz="1400" dirty="0"/>
              <a:t> classes are k-</a:t>
            </a:r>
            <a:r>
              <a:rPr lang="it-IT" sz="1400" dirty="0" err="1"/>
              <a:t>anonymous</a:t>
            </a:r>
            <a:endParaRPr lang="it-IT" sz="1400" dirty="0"/>
          </a:p>
          <a:p>
            <a:pPr marL="0" indent="0">
              <a:buNone/>
            </a:pPr>
            <a:endParaRPr sz="14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K-ANONYMITY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968426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954</Words>
  <Application>Microsoft Office PowerPoint</Application>
  <PresentationFormat>On-screen Show (16:9)</PresentationFormat>
  <Paragraphs>102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Maven Pro</vt:lpstr>
      <vt:lpstr>Nunito Light</vt:lpstr>
      <vt:lpstr>Arial</vt:lpstr>
      <vt:lpstr>Share Tech</vt:lpstr>
      <vt:lpstr>Livvic Light</vt:lpstr>
      <vt:lpstr>Data Science Consulting by Slidesgo</vt:lpstr>
      <vt:lpstr>L-DIVERSITY IMPLEMENTATION AND TESTING</vt:lpstr>
      <vt:lpstr>CONTENTS</vt:lpstr>
      <vt:lpstr>CREATION OF A FAKE DATASET (1)</vt:lpstr>
      <vt:lpstr>CREATION OF A FAKE DATASET (2)</vt:lpstr>
      <vt:lpstr>CREATION OF A FAKE DATASET (3)</vt:lpstr>
      <vt:lpstr>GENERALIZATION (1)</vt:lpstr>
      <vt:lpstr>GENERALIZATION (2)</vt:lpstr>
      <vt:lpstr>GENERALIZATION (3)</vt:lpstr>
      <vt:lpstr>K-ANONYMITY</vt:lpstr>
      <vt:lpstr>SAMARATI’S APPROACH</vt:lpstr>
      <vt:lpstr>L-DIVERSITY </vt:lpstr>
      <vt:lpstr>ALGORITHM TESTING ON FAKE DATASET</vt:lpstr>
      <vt:lpstr>PERFORMANCE AND EFFICIENCY</vt:lpstr>
      <vt:lpstr>PRIVACY AND UTILITY</vt:lpstr>
      <vt:lpstr>STATISTICAL INFORMATION BEFORE AND AFTER</vt:lpstr>
      <vt:lpstr>SALARY AND AGE COMPARISON</vt:lpstr>
      <vt:lpstr>SALARY AND ROLE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L-DIVERSITY IMPLEMENTATION AND TESTING</dc:title>
  <cp:lastModifiedBy>Leonardo Giacobbe</cp:lastModifiedBy>
  <cp:revision>26</cp:revision>
  <dcterms:modified xsi:type="dcterms:W3CDTF">2024-06-12T09:51:29Z</dcterms:modified>
</cp:coreProperties>
</file>