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7" r:id="rId6"/>
    <p:sldId id="269" r:id="rId7"/>
    <p:sldId id="268" r:id="rId8"/>
    <p:sldId id="270" r:id="rId9"/>
    <p:sldId id="260" r:id="rId10"/>
    <p:sldId id="271" r:id="rId11"/>
    <p:sldId id="259" r:id="rId12"/>
    <p:sldId id="261" r:id="rId13"/>
    <p:sldId id="262" r:id="rId14"/>
    <p:sldId id="263" r:id="rId15"/>
    <p:sldId id="264" r:id="rId16"/>
    <p:sldId id="265" r:id="rId17"/>
  </p:sldIdLst>
  <p:sldSz cx="9144000" cy="5143500" type="screen16x9"/>
  <p:notesSz cx="6858000" cy="9144000"/>
  <p:embeddedFontLst>
    <p:embeddedFont>
      <p:font typeface="Livvic Light" pitchFamily="2" charset="0"/>
      <p:regular r:id="rId19"/>
      <p:italic r:id="rId20"/>
    </p:embeddedFont>
    <p:embeddedFont>
      <p:font typeface="Maven Pro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C33F6-BE25-4CFA-8BFD-6016884DC2FB}">
  <a:tblStyle styleId="{349C33F6-BE25-4CFA-8BFD-6016884DC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2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91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5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9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56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8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21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7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5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47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17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7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6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3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07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72417" y="347966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t-IT" dirty="0" err="1"/>
              <a:t>Protection</a:t>
            </a:r>
            <a:r>
              <a:rPr lang="it-IT" dirty="0"/>
              <a:t> and Privacy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97157" y="1481130"/>
            <a:ext cx="768506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IMPLEMENTATION AND TESTING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80437" y="4522560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1E8A9-6D90-FCFB-92DD-E2FA64C20948}"/>
              </a:ext>
            </a:extLst>
          </p:cNvPr>
          <p:cNvSpPr txBox="1"/>
          <p:nvPr/>
        </p:nvSpPr>
        <p:spPr>
          <a:xfrm>
            <a:off x="7739508" y="4444649"/>
            <a:ext cx="13724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Leonardo Giacobbe</a:t>
            </a:r>
          </a:p>
          <a:p>
            <a:r>
              <a:rPr lang="it-IT" sz="1050" dirty="0">
                <a:solidFill>
                  <a:schemeClr val="bg1"/>
                </a:solidFill>
              </a:rPr>
              <a:t>Lorenzo Giampietro</a:t>
            </a:r>
          </a:p>
          <a:p>
            <a:r>
              <a:rPr lang="it-IT" sz="1050" dirty="0">
                <a:solidFill>
                  <a:schemeClr val="bg1"/>
                </a:solidFill>
              </a:rPr>
              <a:t>Aaron </a:t>
            </a:r>
            <a:r>
              <a:rPr lang="it-IT" sz="1050" dirty="0" err="1">
                <a:solidFill>
                  <a:schemeClr val="bg1"/>
                </a:solidFill>
              </a:rPr>
              <a:t>Kromer</a:t>
            </a:r>
            <a:endParaRPr lang="it-IT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47413" y="1148752"/>
            <a:ext cx="3152973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/>
              <a:t>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Samarati’s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endParaRPr lang="it-IT" sz="1400" dirty="0"/>
          </a:p>
          <a:p>
            <a:pPr marL="285750" indent="-285750"/>
            <a:r>
              <a:rPr lang="it-IT" sz="1400" dirty="0" err="1"/>
              <a:t>Starting</a:t>
            </a:r>
            <a:r>
              <a:rPr lang="it-IT" sz="1400" dirty="0"/>
              <a:t> from the </a:t>
            </a:r>
            <a:r>
              <a:rPr lang="it-IT" sz="1400" dirty="0" err="1"/>
              <a:t>highest</a:t>
            </a:r>
            <a:r>
              <a:rPr lang="it-IT" sz="1400" dirty="0"/>
              <a:t>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</a:p>
          <a:p>
            <a:pPr marL="285750" indent="-285750"/>
            <a:r>
              <a:rPr lang="it-IT" sz="1400" dirty="0"/>
              <a:t>Then </a:t>
            </a:r>
            <a:r>
              <a:rPr lang="it-IT" sz="1400" dirty="0" err="1"/>
              <a:t>lowering</a:t>
            </a:r>
            <a:r>
              <a:rPr lang="it-IT" sz="1400" dirty="0"/>
              <a:t> the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until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find</a:t>
            </a:r>
            <a:r>
              <a:rPr lang="it-IT" sz="1400" dirty="0"/>
              <a:t> the minimum </a:t>
            </a:r>
            <a:r>
              <a:rPr lang="it-IT" sz="1400" dirty="0" err="1"/>
              <a:t>sublattice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and l-</a:t>
            </a:r>
            <a:r>
              <a:rPr lang="it-IT" sz="1400" dirty="0" err="1"/>
              <a:t>diversity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SAMARATI’S APPROACH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8048F83D-36AF-11B4-024F-17F9490C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09" y="1047323"/>
            <a:ext cx="3580808" cy="27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suffers</a:t>
            </a:r>
            <a:r>
              <a:rPr lang="it-IT" dirty="0"/>
              <a:t> </a:t>
            </a:r>
            <a:r>
              <a:rPr lang="it-IT" dirty="0" err="1"/>
              <a:t>homogeneity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and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play</a:t>
            </a:r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extension of k-</a:t>
            </a:r>
            <a:r>
              <a:rPr lang="it-IT" dirty="0" err="1"/>
              <a:t>anonymity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ensures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homogeneous</a:t>
            </a:r>
            <a:r>
              <a:rPr lang="it-IT" dirty="0"/>
              <a:t> group of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l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of sensitive </a:t>
            </a:r>
            <a:r>
              <a:rPr lang="it-IT" dirty="0" err="1"/>
              <a:t>attributes</a:t>
            </a:r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D271E33C-DED6-CF1A-9F8D-FF04EC4B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31" y="1900936"/>
            <a:ext cx="3201824" cy="245691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BB1180-24A5-FAA5-D7AB-1B203C24FA3D}"/>
              </a:ext>
            </a:extLst>
          </p:cNvPr>
          <p:cNvSpPr txBox="1"/>
          <p:nvPr/>
        </p:nvSpPr>
        <p:spPr>
          <a:xfrm>
            <a:off x="2668418" y="4331782"/>
            <a:ext cx="3118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Example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3-diverse and 4-anonymous table</a:t>
            </a:r>
          </a:p>
        </p:txBody>
      </p:sp>
    </p:spTree>
    <p:extLst>
      <p:ext uri="{BB962C8B-B14F-4D97-AF65-F5344CB8AC3E}">
        <p14:creationId xmlns:p14="http://schemas.microsoft.com/office/powerpoint/2010/main" val="356847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a </a:t>
            </a:r>
            <a:r>
              <a:rPr lang="it-IT" dirty="0" err="1"/>
              <a:t>comparison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in the </a:t>
            </a:r>
            <a:r>
              <a:rPr lang="it-IT" dirty="0" err="1"/>
              <a:t>initial</a:t>
            </a:r>
            <a:r>
              <a:rPr lang="it-IT" dirty="0"/>
              <a:t> non-</a:t>
            </a:r>
            <a:r>
              <a:rPr lang="it-IT" dirty="0" err="1"/>
              <a:t>anonymized</a:t>
            </a:r>
            <a:r>
              <a:rPr lang="it-IT" dirty="0"/>
              <a:t> dataset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ALGORITHM TESTING ON FAKE DATASET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A9212-13D7-7EE2-9748-358F09193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46" y="1814261"/>
            <a:ext cx="6285332" cy="109752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188DBBA-480D-7D89-9989-74DA695D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46" y="3235985"/>
            <a:ext cx="6285332" cy="1181193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B51C18D-2472-DF23-BAD7-4977CCF25D92}"/>
              </a:ext>
            </a:extLst>
          </p:cNvPr>
          <p:cNvSpPr txBox="1"/>
          <p:nvPr/>
        </p:nvSpPr>
        <p:spPr>
          <a:xfrm>
            <a:off x="793577" y="1555063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the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AE90D2D-687D-1C16-31FE-1F61F7606342}"/>
              </a:ext>
            </a:extLst>
          </p:cNvPr>
          <p:cNvSpPr txBox="1"/>
          <p:nvPr/>
        </p:nvSpPr>
        <p:spPr>
          <a:xfrm>
            <a:off x="793577" y="2985833"/>
            <a:ext cx="2618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anonymized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40762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ANALISYS OF PERFORMANCE OF THE TOOL 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9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EFFICIENCY AND COMPLEXITY 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0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PRIVACY AND UTILITY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76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INFORMATION BEFORE AND AFTER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0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2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following is a list of the steps followed during the creation of the project: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Creation of a realistic fake dataset.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Implementation of l-diversity as an algorithm.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Algorithm testing on our fake dataset.</a:t>
            </a:r>
            <a:endParaRPr sz="1400" dirty="0"/>
          </a:p>
          <a:p>
            <a:pPr indent="-304800">
              <a:buSzPts val="1200"/>
              <a:buFont typeface="Maven Pro"/>
              <a:buAutoNum type="arabicPeriod"/>
            </a:pPr>
            <a:r>
              <a:rPr lang="en" sz="1400" dirty="0"/>
              <a:t>Analisys of the performance of the tool on the generated dataset with focus on: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efficiency and complexity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privacy and utility level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statistical information before and after.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Creation</a:t>
            </a:r>
            <a:r>
              <a:rPr lang="it-IT" sz="1400" dirty="0"/>
              <a:t> of a fake dataset </a:t>
            </a:r>
            <a:r>
              <a:rPr lang="it-IT" sz="1400" dirty="0" err="1"/>
              <a:t>using</a:t>
            </a:r>
            <a:r>
              <a:rPr lang="it-IT" sz="1400" dirty="0"/>
              <a:t> Python and </a:t>
            </a:r>
            <a:r>
              <a:rPr lang="it-IT" sz="1400" dirty="0" err="1"/>
              <a:t>Faker</a:t>
            </a:r>
            <a:r>
              <a:rPr lang="it-IT" sz="1400" dirty="0"/>
              <a:t> library</a:t>
            </a:r>
          </a:p>
          <a:p>
            <a:pPr marL="171450" indent="-171450"/>
            <a:r>
              <a:rPr lang="it-IT" sz="1400" dirty="0" err="1"/>
              <a:t>Focused</a:t>
            </a:r>
            <a:r>
              <a:rPr lang="it-IT" sz="1400" dirty="0"/>
              <a:t> on </a:t>
            </a:r>
            <a:r>
              <a:rPr lang="it-IT" sz="1400" dirty="0" err="1"/>
              <a:t>creating</a:t>
            </a:r>
            <a:r>
              <a:rPr lang="it-IT" sz="1400" dirty="0"/>
              <a:t> </a:t>
            </a:r>
            <a:r>
              <a:rPr lang="it-IT" sz="1400" dirty="0" err="1"/>
              <a:t>weighted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data distribution under control</a:t>
            </a:r>
          </a:p>
          <a:p>
            <a:pPr marL="171450" indent="-171450"/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seeds</a:t>
            </a:r>
            <a:r>
              <a:rPr lang="it-IT" sz="1400" dirty="0"/>
              <a:t> for random function and </a:t>
            </a:r>
            <a:r>
              <a:rPr lang="it-IT" sz="1400" dirty="0" err="1"/>
              <a:t>faker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</a:t>
            </a:r>
            <a:r>
              <a:rPr lang="it-IT" sz="1400" dirty="0" err="1"/>
              <a:t>repeatability</a:t>
            </a:r>
            <a:r>
              <a:rPr lang="it-IT" sz="1400" dirty="0"/>
              <a:t> of </a:t>
            </a:r>
            <a:r>
              <a:rPr lang="it-IT" sz="1400" dirty="0" err="1"/>
              <a:t>results</a:t>
            </a:r>
            <a:endParaRPr lang="it-IT" sz="1400" dirty="0"/>
          </a:p>
          <a:p>
            <a:pPr marL="171450" indent="-171450"/>
            <a:endParaRPr lang="it-IT" sz="1400" dirty="0"/>
          </a:p>
          <a:p>
            <a:pPr marL="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generated</a:t>
            </a:r>
            <a:r>
              <a:rPr lang="it-IT" sz="1400" dirty="0"/>
              <a:t> dataset </a:t>
            </a:r>
            <a:r>
              <a:rPr lang="it-IT" sz="1400" dirty="0" err="1"/>
              <a:t>contains</a:t>
            </a:r>
            <a:r>
              <a:rPr lang="it-IT" sz="1400" dirty="0"/>
              <a:t> the following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</a:p>
          <a:p>
            <a:pPr marL="285750" indent="-285750"/>
            <a:r>
              <a:rPr lang="it-IT" sz="1400" dirty="0"/>
              <a:t>First name</a:t>
            </a:r>
          </a:p>
          <a:p>
            <a:pPr marL="285750" indent="-285750"/>
            <a:r>
              <a:rPr lang="it-IT" sz="1400" dirty="0"/>
              <a:t>Last name</a:t>
            </a:r>
          </a:p>
          <a:p>
            <a:pPr marL="285750" indent="-285750"/>
            <a:r>
              <a:rPr lang="it-IT" sz="1400" dirty="0"/>
              <a:t>Gender</a:t>
            </a:r>
          </a:p>
          <a:p>
            <a:pPr marL="285750" indent="-285750"/>
            <a:r>
              <a:rPr lang="it-IT" sz="1400" dirty="0"/>
              <a:t>Age</a:t>
            </a:r>
          </a:p>
          <a:p>
            <a:pPr marL="285750" indent="-285750"/>
            <a:r>
              <a:rPr lang="it-IT" sz="1400" dirty="0"/>
              <a:t>Zip code</a:t>
            </a:r>
          </a:p>
          <a:p>
            <a:pPr marL="285750" indent="-285750"/>
            <a:r>
              <a:rPr lang="it-IT" sz="1400" dirty="0" err="1"/>
              <a:t>Education</a:t>
            </a:r>
            <a:endParaRPr lang="it-IT" sz="1400" dirty="0"/>
          </a:p>
          <a:p>
            <a:pPr marL="285750" indent="-285750"/>
            <a:r>
              <a:rPr lang="it-IT" sz="1400" dirty="0" err="1"/>
              <a:t>Role</a:t>
            </a:r>
            <a:endParaRPr lang="it-IT" sz="1400" dirty="0"/>
          </a:p>
          <a:p>
            <a:pPr marL="285750" indent="-285750"/>
            <a:r>
              <a:rPr lang="it-IT" sz="1400" dirty="0" err="1"/>
              <a:t>Salary</a:t>
            </a: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1710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6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/>
              <a:t>In the dataset are </a:t>
            </a:r>
            <a:r>
              <a:rPr lang="it-IT" sz="1400" dirty="0" err="1"/>
              <a:t>present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</a:t>
            </a:r>
            <a:r>
              <a:rPr lang="it-IT" sz="1400" dirty="0" err="1"/>
              <a:t>attributes</a:t>
            </a:r>
            <a:r>
              <a:rPr lang="it-IT" sz="1400" dirty="0"/>
              <a:t>: explicit </a:t>
            </a:r>
            <a:r>
              <a:rPr lang="it-IT" sz="1400" dirty="0" err="1"/>
              <a:t>identifiers</a:t>
            </a:r>
            <a:r>
              <a:rPr lang="it-IT" sz="1400" dirty="0"/>
              <a:t>, quasi </a:t>
            </a:r>
            <a:r>
              <a:rPr lang="it-IT" sz="1400" dirty="0" err="1"/>
              <a:t>identifiers</a:t>
            </a:r>
            <a:r>
              <a:rPr lang="it-IT" sz="1400" dirty="0"/>
              <a:t> and sensitive data</a:t>
            </a:r>
          </a:p>
          <a:p>
            <a:pPr marL="171450" indent="-171450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the following way:</a:t>
            </a:r>
          </a:p>
          <a:p>
            <a:pPr marL="628650" lvl="1" indent="-171450"/>
            <a:r>
              <a:rPr lang="it-IT" dirty="0"/>
              <a:t>Explicit </a:t>
            </a:r>
            <a:r>
              <a:rPr lang="it-IT" dirty="0" err="1"/>
              <a:t>identifiers</a:t>
            </a:r>
            <a:r>
              <a:rPr lang="it-IT" dirty="0"/>
              <a:t> (EI): first name, last name</a:t>
            </a:r>
          </a:p>
          <a:p>
            <a:pPr marL="628650" lvl="1" indent="-171450"/>
            <a:r>
              <a:rPr lang="it-IT" dirty="0"/>
              <a:t>Quasi </a:t>
            </a:r>
            <a:r>
              <a:rPr lang="it-IT" dirty="0" err="1"/>
              <a:t>identifiers</a:t>
            </a:r>
            <a:r>
              <a:rPr lang="it-IT" dirty="0"/>
              <a:t> (QI): gender, age, zip code, </a:t>
            </a:r>
            <a:r>
              <a:rPr lang="it-IT" dirty="0" err="1"/>
              <a:t>education</a:t>
            </a:r>
            <a:r>
              <a:rPr lang="it-IT" dirty="0"/>
              <a:t>, </a:t>
            </a:r>
            <a:r>
              <a:rPr lang="it-IT" dirty="0" err="1"/>
              <a:t>role</a:t>
            </a:r>
            <a:endParaRPr lang="it-IT" dirty="0"/>
          </a:p>
          <a:p>
            <a:pPr marL="628650" lvl="1" indent="-171450"/>
            <a:r>
              <a:rPr lang="it-IT" dirty="0"/>
              <a:t>Sensitive data (SD): </a:t>
            </a:r>
            <a:r>
              <a:rPr lang="it-IT" dirty="0" err="1"/>
              <a:t>salary</a:t>
            </a:r>
            <a:endParaRPr lang="it-IT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(2)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400" dirty="0"/>
              <a:t>The following </a:t>
            </a:r>
            <a:r>
              <a:rPr lang="it-IT" sz="1400" dirty="0" err="1"/>
              <a:t>is</a:t>
            </a:r>
            <a:r>
              <a:rPr lang="it-IT" sz="1400" dirty="0"/>
              <a:t> a part of a sample of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r>
              <a:rPr lang="it-IT" sz="1400" dirty="0"/>
              <a:t> dataset: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54A75F9B-E120-1C48-7138-2C109221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4" y="1438697"/>
            <a:ext cx="7320915" cy="30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30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We</a:t>
            </a:r>
            <a:r>
              <a:rPr lang="it-IT" sz="1400" dirty="0"/>
              <a:t> split </a:t>
            </a:r>
            <a:r>
              <a:rPr lang="it-IT" sz="1400" dirty="0" err="1"/>
              <a:t>our</a:t>
            </a:r>
            <a:r>
              <a:rPr lang="it-IT" sz="1400" dirty="0"/>
              <a:t> quasi identifier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categorical</a:t>
            </a:r>
            <a:r>
              <a:rPr lang="it-IT" sz="1400" dirty="0"/>
              <a:t> and </a:t>
            </a:r>
            <a:r>
              <a:rPr lang="it-IT" sz="1400" dirty="0" err="1"/>
              <a:t>numerical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dirty="0" err="1"/>
              <a:t>Categorical</a:t>
            </a:r>
            <a:r>
              <a:rPr lang="it-IT" dirty="0"/>
              <a:t>: gender, </a:t>
            </a:r>
            <a:r>
              <a:rPr lang="it-IT" dirty="0" err="1"/>
              <a:t>role</a:t>
            </a:r>
            <a:r>
              <a:rPr lang="it-IT" dirty="0"/>
              <a:t>, </a:t>
            </a:r>
            <a:r>
              <a:rPr lang="it-IT" dirty="0" err="1"/>
              <a:t>education</a:t>
            </a:r>
            <a:endParaRPr lang="it-IT" dirty="0"/>
          </a:p>
          <a:p>
            <a:pPr marL="742950" lvl="1" indent="-285750"/>
            <a:r>
              <a:rPr lang="it-IT" dirty="0" err="1"/>
              <a:t>Numerical</a:t>
            </a:r>
            <a:r>
              <a:rPr lang="it-IT" dirty="0"/>
              <a:t>: age, zip code</a:t>
            </a:r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1A4061-F46D-0624-D7E9-D2780F778589}"/>
              </a:ext>
            </a:extLst>
          </p:cNvPr>
          <p:cNvSpPr txBox="1"/>
          <p:nvPr/>
        </p:nvSpPr>
        <p:spPr>
          <a:xfrm>
            <a:off x="618825" y="2576693"/>
            <a:ext cx="7852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Categorical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using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tree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Numerical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are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anonymized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follows: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Zip code: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last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substituting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with * 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Age: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a range of ages </a:t>
            </a:r>
          </a:p>
        </p:txBody>
      </p:sp>
    </p:spTree>
    <p:extLst>
      <p:ext uri="{BB962C8B-B14F-4D97-AF65-F5344CB8AC3E}">
        <p14:creationId xmlns:p14="http://schemas.microsoft.com/office/powerpoint/2010/main" val="42839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categorical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(2)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226DC58-93B8-1A4D-57CF-B383D3E3269A}"/>
              </a:ext>
            </a:extLst>
          </p:cNvPr>
          <p:cNvSpPr txBox="1"/>
          <p:nvPr/>
        </p:nvSpPr>
        <p:spPr>
          <a:xfrm>
            <a:off x="7241283" y="2104863"/>
            <a:ext cx="1569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shown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image on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left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see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three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different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plus the first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2" name="Immagine 31" descr="Immagine che contiene schermata, Policromia&#10;&#10;Descrizione generata automaticamente">
            <a:extLst>
              <a:ext uri="{FF2B5EF4-FFF2-40B4-BE49-F238E27FC236}">
                <a16:creationId xmlns:a16="http://schemas.microsoft.com/office/drawing/2014/main" id="{787A37A2-0D43-3493-7425-E07461EEF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3" t="14595" r="14938" b="15360"/>
          <a:stretch/>
        </p:blipFill>
        <p:spPr>
          <a:xfrm>
            <a:off x="1118019" y="1337025"/>
            <a:ext cx="6073964" cy="34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092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numerical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.</a:t>
            </a:r>
          </a:p>
          <a:p>
            <a:pPr marL="285750" indent="-285750"/>
            <a:r>
              <a:rPr lang="it-IT" sz="1400" dirty="0"/>
              <a:t>Zip </a:t>
            </a:r>
            <a:r>
              <a:rPr lang="it-IT" sz="1400" dirty="0" err="1"/>
              <a:t>codes</a:t>
            </a:r>
            <a:r>
              <a:rPr lang="it-IT" sz="1400" dirty="0"/>
              <a:t>’ </a:t>
            </a:r>
            <a:r>
              <a:rPr lang="it-IT" sz="1400" dirty="0" err="1"/>
              <a:t>generalization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sz="1600" dirty="0"/>
              <a:t>16011 -&gt; 1601*</a:t>
            </a:r>
          </a:p>
          <a:p>
            <a:pPr marL="285750" indent="-285750"/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0496A4-C823-6D65-3459-0E33C374F8E1}"/>
              </a:ext>
            </a:extLst>
          </p:cNvPr>
          <p:cNvSpPr txBox="1"/>
          <p:nvPr/>
        </p:nvSpPr>
        <p:spPr>
          <a:xfrm>
            <a:off x="597375" y="2156298"/>
            <a:ext cx="7195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Age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:	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- 26 -&gt; 25-30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have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following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for ages: 20-25, 25-30, 30-35, 35-40, 40-45, 45-50, 50-55, 55-60, 60-65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there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equal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to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boundary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falls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automatically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upper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class 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needed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and create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in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same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way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zip code</a:t>
            </a:r>
          </a:p>
        </p:txBody>
      </p:sp>
    </p:spTree>
    <p:extLst>
      <p:ext uri="{BB962C8B-B14F-4D97-AF65-F5344CB8AC3E}">
        <p14:creationId xmlns:p14="http://schemas.microsoft.com/office/powerpoint/2010/main" val="6321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l-</a:t>
            </a:r>
            <a:r>
              <a:rPr lang="it-IT" sz="1400" dirty="0" err="1"/>
              <a:t>diversity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first </a:t>
            </a:r>
            <a:r>
              <a:rPr lang="it-IT" sz="1400" dirty="0" err="1"/>
              <a:t>need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endParaRPr lang="it-IT" sz="1400" dirty="0"/>
          </a:p>
          <a:p>
            <a:pPr marL="171450" indent="-171450"/>
            <a:r>
              <a:rPr lang="it-IT" sz="1400" dirty="0" err="1"/>
              <a:t>Obtaining</a:t>
            </a:r>
            <a:r>
              <a:rPr lang="it-IT" sz="1400" dirty="0"/>
              <a:t> k 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NP-HARD problem and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requires</a:t>
            </a:r>
            <a:r>
              <a:rPr lang="it-IT" sz="1400" dirty="0"/>
              <a:t> </a:t>
            </a:r>
            <a:r>
              <a:rPr lang="it-IT" sz="1400" dirty="0" err="1"/>
              <a:t>generalization</a:t>
            </a:r>
            <a:r>
              <a:rPr lang="it-IT" sz="1400" dirty="0"/>
              <a:t> of quasi </a:t>
            </a:r>
            <a:r>
              <a:rPr lang="it-IT" sz="1400" dirty="0" err="1"/>
              <a:t>identifiers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</a:p>
          <a:p>
            <a:pPr marL="171450" indent="-171450"/>
            <a:r>
              <a:rPr lang="it-IT" sz="1400" dirty="0" err="1"/>
              <a:t>Generalization</a:t>
            </a:r>
            <a:r>
              <a:rPr lang="it-IT" sz="1400" dirty="0"/>
              <a:t> </a:t>
            </a:r>
            <a:r>
              <a:rPr lang="it-IT" sz="1400" dirty="0" err="1"/>
              <a:t>transforms</a:t>
            </a:r>
            <a:r>
              <a:rPr lang="it-IT" sz="1400" dirty="0"/>
              <a:t> specific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broader</a:t>
            </a:r>
            <a:r>
              <a:rPr lang="it-IT" sz="1400" dirty="0"/>
              <a:t> and more general </a:t>
            </a:r>
            <a:r>
              <a:rPr lang="it-IT" sz="1400" dirty="0" err="1"/>
              <a:t>categories</a:t>
            </a:r>
            <a:endParaRPr lang="it-IT" sz="1400" dirty="0"/>
          </a:p>
          <a:p>
            <a:pPr marL="171450" indent="-171450"/>
            <a:r>
              <a:rPr lang="it-IT" sz="1400" dirty="0"/>
              <a:t>Then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group </a:t>
            </a:r>
            <a:r>
              <a:rPr lang="it-IT" sz="1400" dirty="0" err="1"/>
              <a:t>records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classes (classes with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of </a:t>
            </a:r>
            <a:r>
              <a:rPr lang="it-IT" sz="1400" dirty="0" err="1"/>
              <a:t>Qis</a:t>
            </a:r>
            <a:r>
              <a:rPr lang="it-IT" sz="1400" dirty="0"/>
              <a:t>) </a:t>
            </a:r>
            <a:r>
              <a:rPr lang="it-IT" sz="1400" dirty="0" err="1"/>
              <a:t>containing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 </a:t>
            </a:r>
            <a:r>
              <a:rPr lang="it-IT" sz="1400" dirty="0" err="1"/>
              <a:t>records</a:t>
            </a:r>
            <a:endParaRPr lang="it-IT" sz="1400" dirty="0"/>
          </a:p>
          <a:p>
            <a:pPr marL="171450" indent="-171450"/>
            <a:r>
              <a:rPr lang="it-IT" sz="1400" dirty="0"/>
              <a:t>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ensured</a:t>
            </a:r>
            <a:r>
              <a:rPr lang="it-IT" sz="1400" dirty="0"/>
              <a:t> if quasi </a:t>
            </a:r>
            <a:r>
              <a:rPr lang="it-IT" sz="1400" dirty="0" err="1"/>
              <a:t>identifiers</a:t>
            </a:r>
            <a:r>
              <a:rPr lang="it-IT" sz="1400" dirty="0"/>
              <a:t> of one record are </a:t>
            </a:r>
            <a:r>
              <a:rPr lang="it-IT" sz="1400" dirty="0" err="1"/>
              <a:t>indistinguishable</a:t>
            </a:r>
            <a:r>
              <a:rPr lang="it-IT" sz="1400" dirty="0"/>
              <a:t> from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k-1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records</a:t>
            </a:r>
            <a:r>
              <a:rPr lang="it-IT" sz="1400" dirty="0"/>
              <a:t> inside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class. In </a:t>
            </a:r>
            <a:r>
              <a:rPr lang="it-IT" sz="1400" dirty="0" err="1"/>
              <a:t>this</a:t>
            </a:r>
            <a:r>
              <a:rPr lang="it-IT" sz="1400" dirty="0"/>
              <a:t> case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 </a:t>
            </a:r>
            <a:r>
              <a:rPr lang="it-IT" sz="1400" dirty="0" err="1"/>
              <a:t>is</a:t>
            </a:r>
            <a:r>
              <a:rPr lang="it-IT" sz="1400" dirty="0"/>
              <a:t>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171450" indent="-171450"/>
            <a:r>
              <a:rPr lang="it-IT" sz="1400" dirty="0"/>
              <a:t>The table </a:t>
            </a:r>
            <a:r>
              <a:rPr lang="it-IT" sz="1400" dirty="0" err="1"/>
              <a:t>will</a:t>
            </a:r>
            <a:r>
              <a:rPr lang="it-IT" sz="1400" dirty="0"/>
              <a:t> be k-</a:t>
            </a:r>
            <a:r>
              <a:rPr lang="it-IT" sz="1400" dirty="0" err="1"/>
              <a:t>anonymous</a:t>
            </a:r>
            <a:r>
              <a:rPr lang="it-IT" sz="1400" dirty="0"/>
              <a:t> if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classes are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0" indent="0">
              <a:buNone/>
            </a:pP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K-ANONYMITY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6842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689</Words>
  <Application>Microsoft Office PowerPoint</Application>
  <PresentationFormat>Presentazione su schermo (16:9)</PresentationFormat>
  <Paragraphs>84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Livvic Light</vt:lpstr>
      <vt:lpstr>Nunito Light</vt:lpstr>
      <vt:lpstr>Maven Pro</vt:lpstr>
      <vt:lpstr>Share Tech</vt:lpstr>
      <vt:lpstr>Arial</vt:lpstr>
      <vt:lpstr>Data Science Consulting by Slidesgo</vt:lpstr>
      <vt:lpstr>L-DIVERSITY IMPLEMENTATION AND TESTING</vt:lpstr>
      <vt:lpstr>CONTENTS</vt:lpstr>
      <vt:lpstr>CREATION OF A FAKE DATASET (1)</vt:lpstr>
      <vt:lpstr>CREATION OF A FAKE DATASET (2)</vt:lpstr>
      <vt:lpstr>CREATION OF A FAKE DATASET (3)</vt:lpstr>
      <vt:lpstr>GENERALIZATION (1)</vt:lpstr>
      <vt:lpstr>GENERALIZATION (2)</vt:lpstr>
      <vt:lpstr>GENERALIZATION (3)</vt:lpstr>
      <vt:lpstr>K-ANONYMITY</vt:lpstr>
      <vt:lpstr>SAMARATI’S APPROACH</vt:lpstr>
      <vt:lpstr>L-DIVERSITY </vt:lpstr>
      <vt:lpstr>ALGORITHM TESTING ON FAKE DATASET</vt:lpstr>
      <vt:lpstr>ANALISYS OF PERFORMANCE OF THE TOOL </vt:lpstr>
      <vt:lpstr>EFFICIENCY AND COMPLEXITY </vt:lpstr>
      <vt:lpstr>PRIVACY AND UTILITY</vt:lpstr>
      <vt:lpstr>STATISTICAL INFORMATION BEFORE AND AFTER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L-DIVERSITY IMPLEMENTATION AND TESTING</dc:title>
  <cp:lastModifiedBy>Leonardo Giacobbe</cp:lastModifiedBy>
  <cp:revision>17</cp:revision>
  <dcterms:modified xsi:type="dcterms:W3CDTF">2024-06-11T10:27:32Z</dcterms:modified>
</cp:coreProperties>
</file>