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69" r:id="rId7"/>
    <p:sldId id="268" r:id="rId8"/>
    <p:sldId id="270" r:id="rId9"/>
    <p:sldId id="260" r:id="rId10"/>
    <p:sldId id="271" r:id="rId11"/>
    <p:sldId id="259" r:id="rId12"/>
    <p:sldId id="261" r:id="rId13"/>
    <p:sldId id="262" r:id="rId14"/>
    <p:sldId id="264" r:id="rId15"/>
    <p:sldId id="272" r:id="rId16"/>
    <p:sldId id="265" r:id="rId17"/>
    <p:sldId id="273" r:id="rId18"/>
  </p:sldIdLst>
  <p:sldSz cx="9144000" cy="5143500" type="screen16x9"/>
  <p:notesSz cx="6858000" cy="9144000"/>
  <p:embeddedFontLst>
    <p:embeddedFont>
      <p:font typeface="Livvic Light" pitchFamily="2" charset="0"/>
      <p:regular r:id="rId20"/>
      <p:italic r:id="rId21"/>
    </p:embeddedFont>
    <p:embeddedFont>
      <p:font typeface="Maven Pro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Share Tech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9C33F6-BE25-4CFA-8BFD-6016884DC2FB}">
  <a:tblStyle styleId="{349C33F6-BE25-4CFA-8BFD-6016884DC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2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9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454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9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56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78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411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554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18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47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17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57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6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73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0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07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66" r:id="rId3"/>
    <p:sldLayoutId id="2147483667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72417" y="347966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 </a:t>
            </a:r>
            <a:r>
              <a:rPr lang="it-IT" dirty="0" err="1"/>
              <a:t>Protection</a:t>
            </a:r>
            <a:r>
              <a:rPr lang="it-IT" dirty="0"/>
              <a:t> and Privacy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697157" y="1481130"/>
            <a:ext cx="768506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IMPLEMENTATION AND TESTING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80437" y="4522560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91E8A9-6D90-FCFB-92DD-E2FA64C20948}"/>
              </a:ext>
            </a:extLst>
          </p:cNvPr>
          <p:cNvSpPr txBox="1"/>
          <p:nvPr/>
        </p:nvSpPr>
        <p:spPr>
          <a:xfrm>
            <a:off x="7739508" y="4444649"/>
            <a:ext cx="137249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Leonardo Giacobbe</a:t>
            </a:r>
          </a:p>
          <a:p>
            <a:r>
              <a:rPr lang="it-IT" sz="1050" dirty="0">
                <a:solidFill>
                  <a:schemeClr val="bg1"/>
                </a:solidFill>
              </a:rPr>
              <a:t>Lorenzo Giampietro</a:t>
            </a:r>
          </a:p>
          <a:p>
            <a:r>
              <a:rPr lang="it-IT" sz="1050" dirty="0">
                <a:solidFill>
                  <a:schemeClr val="bg1"/>
                </a:solidFill>
              </a:rPr>
              <a:t>Aaron </a:t>
            </a:r>
            <a:r>
              <a:rPr lang="it-IT" sz="1050" dirty="0" err="1">
                <a:solidFill>
                  <a:schemeClr val="bg1"/>
                </a:solidFill>
              </a:rPr>
              <a:t>Kromer</a:t>
            </a:r>
            <a:endParaRPr lang="it-IT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47413" y="1148752"/>
            <a:ext cx="3152973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/>
              <a:t>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Samarati’s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endParaRPr lang="it-IT" sz="1400" dirty="0"/>
          </a:p>
          <a:p>
            <a:pPr marL="285750" indent="-285750"/>
            <a:r>
              <a:rPr lang="it-IT" sz="1400" dirty="0" err="1"/>
              <a:t>Starting</a:t>
            </a:r>
            <a:r>
              <a:rPr lang="it-IT" sz="1400" dirty="0"/>
              <a:t> from the </a:t>
            </a:r>
            <a:r>
              <a:rPr lang="it-IT" sz="1400" dirty="0" err="1"/>
              <a:t>highest</a:t>
            </a:r>
            <a:r>
              <a:rPr lang="it-IT" sz="1400" dirty="0"/>
              <a:t>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</a:p>
          <a:p>
            <a:pPr marL="285750" indent="-285750"/>
            <a:r>
              <a:rPr lang="it-IT" sz="1400" dirty="0"/>
              <a:t>Then </a:t>
            </a:r>
            <a:r>
              <a:rPr lang="it-IT" sz="1400" dirty="0" err="1"/>
              <a:t>lowering</a:t>
            </a:r>
            <a:r>
              <a:rPr lang="it-IT" sz="1400" dirty="0"/>
              <a:t> the </a:t>
            </a:r>
            <a:r>
              <a:rPr lang="it-IT" sz="1400" dirty="0" err="1"/>
              <a:t>level</a:t>
            </a:r>
            <a:r>
              <a:rPr lang="it-IT" sz="1400" dirty="0"/>
              <a:t> of </a:t>
            </a:r>
            <a:r>
              <a:rPr lang="it-IT" sz="1400" dirty="0" err="1"/>
              <a:t>anonymization</a:t>
            </a:r>
            <a:r>
              <a:rPr lang="it-IT" sz="1400" dirty="0"/>
              <a:t> </a:t>
            </a:r>
            <a:r>
              <a:rPr lang="it-IT" sz="1400" dirty="0" err="1"/>
              <a:t>until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find</a:t>
            </a:r>
            <a:r>
              <a:rPr lang="it-IT" sz="1400" dirty="0"/>
              <a:t> the minimum </a:t>
            </a:r>
            <a:r>
              <a:rPr lang="it-IT" sz="1400" dirty="0" err="1"/>
              <a:t>sublattice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satisfies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r>
              <a:rPr lang="it-IT" sz="1400" dirty="0"/>
              <a:t> and l-</a:t>
            </a:r>
            <a:r>
              <a:rPr lang="it-IT" sz="1400" dirty="0" err="1"/>
              <a:t>diversity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SAMARATI’S APPROACH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8048F83D-36AF-11B4-024F-17F9490C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09" y="1047323"/>
            <a:ext cx="3580808" cy="27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suffers</a:t>
            </a:r>
            <a:r>
              <a:rPr lang="it-IT" dirty="0"/>
              <a:t> </a:t>
            </a:r>
            <a:r>
              <a:rPr lang="it-IT" dirty="0" err="1"/>
              <a:t>homogeneity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and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play</a:t>
            </a:r>
          </a:p>
          <a:p>
            <a:pPr marL="171450" indent="-171450"/>
            <a:r>
              <a:rPr lang="it-IT" dirty="0"/>
              <a:t>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extension of k-</a:t>
            </a:r>
            <a:r>
              <a:rPr lang="it-IT" dirty="0" err="1"/>
              <a:t>anonymity</a:t>
            </a:r>
            <a:r>
              <a:rPr lang="it-IT" dirty="0"/>
              <a:t> and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ensures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homogeneous</a:t>
            </a:r>
            <a:r>
              <a:rPr lang="it-IT" dirty="0"/>
              <a:t> group of quasi </a:t>
            </a:r>
            <a:r>
              <a:rPr lang="it-IT" dirty="0" err="1"/>
              <a:t>identifiers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l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 of sensitive </a:t>
            </a:r>
            <a:r>
              <a:rPr lang="it-IT" dirty="0" err="1"/>
              <a:t>attributes</a:t>
            </a:r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L-DIVERSITY 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D271E33C-DED6-CF1A-9F8D-FF04EC4B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31" y="1900936"/>
            <a:ext cx="3201824" cy="245691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5BB1180-24A5-FAA5-D7AB-1B203C24FA3D}"/>
              </a:ext>
            </a:extLst>
          </p:cNvPr>
          <p:cNvSpPr txBox="1"/>
          <p:nvPr/>
        </p:nvSpPr>
        <p:spPr>
          <a:xfrm>
            <a:off x="2668418" y="4331782"/>
            <a:ext cx="3118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Example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3-diverse and 4-anonymous table</a:t>
            </a:r>
          </a:p>
        </p:txBody>
      </p:sp>
    </p:spTree>
    <p:extLst>
      <p:ext uri="{BB962C8B-B14F-4D97-AF65-F5344CB8AC3E}">
        <p14:creationId xmlns:p14="http://schemas.microsoft.com/office/powerpoint/2010/main" val="356847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Here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a </a:t>
            </a:r>
            <a:r>
              <a:rPr lang="it-IT" dirty="0" err="1"/>
              <a:t>comparison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records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in the </a:t>
            </a:r>
            <a:r>
              <a:rPr lang="it-IT" dirty="0" err="1"/>
              <a:t>initial</a:t>
            </a:r>
            <a:r>
              <a:rPr lang="it-IT" dirty="0"/>
              <a:t> non-</a:t>
            </a:r>
            <a:r>
              <a:rPr lang="it-IT" dirty="0" err="1"/>
              <a:t>anonymized</a:t>
            </a:r>
            <a:r>
              <a:rPr lang="it-IT" dirty="0"/>
              <a:t> dataset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ALGORITHM TESTING ON FAKE DATASET</a:t>
            </a:r>
            <a:endParaRPr dirty="0"/>
          </a:p>
        </p:txBody>
      </p: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Immagine 26">
            <a:extLst>
              <a:ext uri="{FF2B5EF4-FFF2-40B4-BE49-F238E27FC236}">
                <a16:creationId xmlns:a16="http://schemas.microsoft.com/office/drawing/2014/main" id="{F79A9212-13D7-7EE2-9748-358F09193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46" y="1814261"/>
            <a:ext cx="6285332" cy="1097522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188DBBA-480D-7D89-9989-74DA695D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46" y="3235985"/>
            <a:ext cx="6285332" cy="1181193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B51C18D-2472-DF23-BAD7-4977CCF25D92}"/>
              </a:ext>
            </a:extLst>
          </p:cNvPr>
          <p:cNvSpPr txBox="1"/>
          <p:nvPr/>
        </p:nvSpPr>
        <p:spPr>
          <a:xfrm>
            <a:off x="793577" y="1555063"/>
            <a:ext cx="2565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the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AE90D2D-687D-1C16-31FE-1F61F7606342}"/>
              </a:ext>
            </a:extLst>
          </p:cNvPr>
          <p:cNvSpPr txBox="1"/>
          <p:nvPr/>
        </p:nvSpPr>
        <p:spPr>
          <a:xfrm>
            <a:off x="793577" y="2985833"/>
            <a:ext cx="2618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First 6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sz="1100" dirty="0" err="1">
                <a:solidFill>
                  <a:schemeClr val="bg1"/>
                </a:solidFill>
                <a:latin typeface="Maven Pro" panose="020B0604020202020204" charset="0"/>
              </a:rPr>
              <a:t>anonymized</a:t>
            </a:r>
            <a:r>
              <a:rPr lang="it-IT" sz="1100" dirty="0">
                <a:solidFill>
                  <a:schemeClr val="bg1"/>
                </a:solidFill>
                <a:latin typeface="Maven Pro" panose="020B060402020202020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407625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NP-HARD to </a:t>
            </a:r>
            <a:r>
              <a:rPr lang="it-IT" dirty="0" err="1"/>
              <a:t>achieve</a:t>
            </a:r>
            <a:endParaRPr lang="it-IT" dirty="0"/>
          </a:p>
          <a:p>
            <a:pPr marL="171450" indent="-171450"/>
            <a:r>
              <a:rPr lang="it-IT" dirty="0"/>
              <a:t>L-</a:t>
            </a:r>
            <a:r>
              <a:rPr lang="it-IT" dirty="0" err="1"/>
              <a:t>diversity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APX-HARD (</a:t>
            </a:r>
            <a:r>
              <a:rPr lang="en-US" dirty="0"/>
              <a:t>set of NP optimization problems that allow polynomial-time approximation algorithms)</a:t>
            </a:r>
            <a:endParaRPr lang="it-IT" dirty="0"/>
          </a:p>
          <a:p>
            <a:pPr marL="171450" indent="-171450"/>
            <a:r>
              <a:rPr lang="it-IT" dirty="0"/>
              <a:t>K-</a:t>
            </a:r>
            <a:r>
              <a:rPr lang="it-IT" dirty="0" err="1"/>
              <a:t>anonymity</a:t>
            </a:r>
            <a:r>
              <a:rPr lang="it-IT" dirty="0"/>
              <a:t> and l-</a:t>
            </a:r>
            <a:r>
              <a:rPr lang="it-IT" dirty="0" err="1"/>
              <a:t>diversity</a:t>
            </a:r>
            <a:r>
              <a:rPr lang="it-IT" dirty="0"/>
              <a:t> are </a:t>
            </a:r>
            <a:r>
              <a:rPr lang="it-IT" dirty="0" err="1"/>
              <a:t>complex</a:t>
            </a:r>
            <a:r>
              <a:rPr lang="it-IT" dirty="0"/>
              <a:t> to </a:t>
            </a:r>
            <a:r>
              <a:rPr lang="it-IT" dirty="0" err="1"/>
              <a:t>achieve</a:t>
            </a:r>
            <a:r>
              <a:rPr lang="it-IT" dirty="0"/>
              <a:t> and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time and </a:t>
            </a:r>
            <a:r>
              <a:rPr lang="it-IT" dirty="0" err="1"/>
              <a:t>computational</a:t>
            </a:r>
            <a:r>
              <a:rPr lang="it-IT" dirty="0"/>
              <a:t> power</a:t>
            </a:r>
          </a:p>
          <a:p>
            <a:pPr marL="171450" indent="-171450"/>
            <a:r>
              <a:rPr lang="it-IT" dirty="0" err="1"/>
              <a:t>Samarati’s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 easy to </a:t>
            </a:r>
            <a:r>
              <a:rPr lang="it-IT" dirty="0" err="1"/>
              <a:t>implement</a:t>
            </a:r>
            <a:r>
              <a:rPr lang="it-IT" dirty="0"/>
              <a:t> and </a:t>
            </a:r>
            <a:r>
              <a:rPr lang="it-IT" dirty="0" err="1"/>
              <a:t>aims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obtaining</a:t>
            </a:r>
            <a:r>
              <a:rPr lang="it-IT" dirty="0"/>
              <a:t> an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marL="171450" indent="-171450"/>
            <a:r>
              <a:rPr lang="it-IT" dirty="0"/>
              <a:t>The </a:t>
            </a:r>
            <a:r>
              <a:rPr lang="it-IT" dirty="0" err="1"/>
              <a:t>search</a:t>
            </a:r>
            <a:r>
              <a:rPr lang="it-IT" dirty="0"/>
              <a:t> for </a:t>
            </a:r>
            <a:r>
              <a:rPr lang="it-IT" dirty="0" err="1"/>
              <a:t>optimality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more time and makes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other</a:t>
            </a:r>
            <a:r>
              <a:rPr lang="it-IT" dirty="0"/>
              <a:t> k-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it-IT" dirty="0"/>
          </a:p>
          <a:p>
            <a:pPr marL="171450" indent="-171450"/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PERFORMANCE AND EFFICIENCY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494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292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/>
              <a:t>In </a:t>
            </a:r>
            <a:r>
              <a:rPr lang="it-IT" dirty="0" err="1"/>
              <a:t>Samarati’s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set the </a:t>
            </a:r>
            <a:r>
              <a:rPr lang="it-IT" dirty="0" err="1"/>
              <a:t>anonymization’s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quasi </a:t>
            </a:r>
            <a:r>
              <a:rPr lang="it-IT" dirty="0" err="1"/>
              <a:t>identifiers</a:t>
            </a:r>
            <a:r>
              <a:rPr lang="it-IT" dirty="0"/>
              <a:t> in </a:t>
            </a:r>
            <a:r>
              <a:rPr lang="it-IT" dirty="0" err="1"/>
              <a:t>different</a:t>
            </a:r>
            <a:r>
              <a:rPr lang="it-IT" dirty="0"/>
              <a:t> ways</a:t>
            </a:r>
          </a:p>
          <a:p>
            <a:pPr marL="171450" indent="-171450"/>
            <a:r>
              <a:rPr lang="it-IT" dirty="0"/>
              <a:t>Inside </a:t>
            </a:r>
            <a:r>
              <a:rPr lang="it-IT" dirty="0" err="1"/>
              <a:t>our</a:t>
            </a:r>
            <a:r>
              <a:rPr lang="it-IT" dirty="0"/>
              <a:t> tool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an lv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manually</a:t>
            </a:r>
            <a:r>
              <a:rPr lang="it-IT" dirty="0"/>
              <a:t> set the </a:t>
            </a:r>
            <a:r>
              <a:rPr lang="it-IT" dirty="0" err="1"/>
              <a:t>desired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anonymization</a:t>
            </a:r>
            <a:r>
              <a:rPr lang="it-IT" dirty="0"/>
              <a:t> for </a:t>
            </a:r>
            <a:r>
              <a:rPr lang="it-IT" dirty="0" err="1"/>
              <a:t>our</a:t>
            </a:r>
            <a:r>
              <a:rPr lang="it-IT" dirty="0"/>
              <a:t> dataset</a:t>
            </a:r>
          </a:p>
          <a:p>
            <a:pPr marL="171450" indent="-171450"/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decide </a:t>
            </a:r>
            <a:r>
              <a:rPr lang="it-IT" dirty="0" err="1"/>
              <a:t>which</a:t>
            </a:r>
            <a:r>
              <a:rPr lang="it-IT" dirty="0"/>
              <a:t> quasi </a:t>
            </a:r>
            <a:r>
              <a:rPr lang="it-IT" dirty="0" err="1"/>
              <a:t>identifiers</a:t>
            </a:r>
            <a:r>
              <a:rPr lang="it-IT" dirty="0"/>
              <a:t> </a:t>
            </a:r>
            <a:r>
              <a:rPr lang="it-IT" dirty="0" err="1"/>
              <a:t>attributes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anonymized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based on </a:t>
            </a:r>
            <a:r>
              <a:rPr lang="it-IT" dirty="0" err="1"/>
              <a:t>our</a:t>
            </a:r>
            <a:r>
              <a:rPr lang="it-IT" dirty="0"/>
              <a:t> privacy and utility goals of the dataset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PRIVACY AND UTILITY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Picture 26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FD8CAAF5-3274-96B3-E14A-B3A033F4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18" y="2436868"/>
            <a:ext cx="1857178" cy="14262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5A6BDF6-E24C-C829-3758-790E108AED02}"/>
              </a:ext>
            </a:extLst>
          </p:cNvPr>
          <p:cNvSpPr txBox="1"/>
          <p:nvPr/>
        </p:nvSpPr>
        <p:spPr>
          <a:xfrm>
            <a:off x="2872902" y="2436868"/>
            <a:ext cx="4387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By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changing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order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inside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this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dictionary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give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priority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to utility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preservation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higher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put an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attribute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and the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most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its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utility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will</a:t>
            </a:r>
            <a:r>
              <a:rPr lang="it-IT" sz="1200" dirty="0">
                <a:solidFill>
                  <a:schemeClr val="bg1"/>
                </a:solidFill>
                <a:latin typeface="Maven Pro" panose="020B0604020202020204" charset="0"/>
              </a:rPr>
              <a:t> be </a:t>
            </a:r>
            <a:r>
              <a:rPr lang="it-IT" sz="1200" dirty="0" err="1">
                <a:solidFill>
                  <a:schemeClr val="bg1"/>
                </a:solidFill>
                <a:latin typeface="Maven Pro" panose="020B0604020202020204" charset="0"/>
              </a:rPr>
              <a:t>preserved</a:t>
            </a:r>
            <a:endParaRPr lang="it-IT" sz="12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6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dirty="0" err="1"/>
              <a:t>Salaries</a:t>
            </a:r>
            <a:r>
              <a:rPr lang="it-IT" dirty="0"/>
              <a:t> </a:t>
            </a:r>
            <a:r>
              <a:rPr lang="it-IT" dirty="0" err="1"/>
              <a:t>median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remains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sensitive data are not </a:t>
            </a:r>
            <a:r>
              <a:rPr lang="it-IT" dirty="0" err="1"/>
              <a:t>anonymized</a:t>
            </a:r>
            <a:endParaRPr lang="it-IT" dirty="0"/>
          </a:p>
          <a:p>
            <a:pPr marL="171450" indent="-171450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analyze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salary</a:t>
            </a:r>
            <a:r>
              <a:rPr lang="it-IT" dirty="0"/>
              <a:t> and </a:t>
            </a:r>
            <a:r>
              <a:rPr lang="it-IT" dirty="0" err="1"/>
              <a:t>role</a:t>
            </a:r>
            <a:r>
              <a:rPr lang="it-IT" dirty="0"/>
              <a:t>, and </a:t>
            </a:r>
            <a:r>
              <a:rPr lang="it-IT" dirty="0" err="1"/>
              <a:t>salary</a:t>
            </a:r>
            <a:r>
              <a:rPr lang="it-IT" dirty="0"/>
              <a:t> and age </a:t>
            </a:r>
            <a:r>
              <a:rPr lang="it-IT" dirty="0" err="1"/>
              <a:t>changes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and after the </a:t>
            </a:r>
            <a:r>
              <a:rPr lang="it-IT" dirty="0" err="1"/>
              <a:t>anonymization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  <a:p>
            <a:pPr marL="171450" indent="-171450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Python and </a:t>
            </a:r>
            <a:r>
              <a:rPr lang="it-IT" dirty="0" err="1"/>
              <a:t>matplotlib</a:t>
            </a:r>
            <a:r>
              <a:rPr lang="it-IT" dirty="0"/>
              <a:t> to create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boxplots</a:t>
            </a:r>
            <a:r>
              <a:rPr lang="it-IT" dirty="0"/>
              <a:t> </a:t>
            </a:r>
            <a:r>
              <a:rPr lang="it-IT" dirty="0" err="1"/>
              <a:t>comparing</a:t>
            </a:r>
            <a:r>
              <a:rPr lang="it-IT" dirty="0"/>
              <a:t>:</a:t>
            </a:r>
          </a:p>
          <a:p>
            <a:pPr marL="628650" lvl="1" indent="-171450"/>
            <a:r>
              <a:rPr lang="it-IT" sz="1200" dirty="0" err="1"/>
              <a:t>Salary</a:t>
            </a:r>
            <a:r>
              <a:rPr lang="it-IT" sz="1200" dirty="0"/>
              <a:t> and age </a:t>
            </a:r>
            <a:r>
              <a:rPr lang="it-IT" sz="1200" dirty="0" err="1"/>
              <a:t>before</a:t>
            </a:r>
            <a:r>
              <a:rPr lang="it-IT" sz="1200" dirty="0"/>
              <a:t> and after the </a:t>
            </a:r>
            <a:r>
              <a:rPr lang="it-IT" sz="1200" dirty="0" err="1"/>
              <a:t>anonymization</a:t>
            </a:r>
            <a:endParaRPr lang="it-IT" sz="1200" dirty="0"/>
          </a:p>
          <a:p>
            <a:pPr marL="628650" lvl="1" indent="-171450"/>
            <a:r>
              <a:rPr lang="it-IT" sz="1200" dirty="0" err="1"/>
              <a:t>Salary</a:t>
            </a:r>
            <a:r>
              <a:rPr lang="it-IT" sz="1200" dirty="0"/>
              <a:t> and </a:t>
            </a:r>
            <a:r>
              <a:rPr lang="it-IT" sz="1200" dirty="0" err="1"/>
              <a:t>role</a:t>
            </a:r>
            <a:r>
              <a:rPr lang="it-IT" sz="1200" dirty="0"/>
              <a:t> </a:t>
            </a:r>
            <a:r>
              <a:rPr lang="it-IT" sz="1200" dirty="0" err="1"/>
              <a:t>before</a:t>
            </a:r>
            <a:r>
              <a:rPr lang="it-IT" sz="1200" dirty="0"/>
              <a:t> and after the </a:t>
            </a:r>
            <a:r>
              <a:rPr lang="it-IT" sz="1200" dirty="0" err="1"/>
              <a:t>anonymization</a:t>
            </a:r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STATISTICAL INFORMATION BEFORE AND AFTER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03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SALARY AND AGE COMPARISON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7" name="Picture 26" descr="A graph and diagram of a graph&#10;&#10;Description automatically generated">
            <a:extLst>
              <a:ext uri="{FF2B5EF4-FFF2-40B4-BE49-F238E27FC236}">
                <a16:creationId xmlns:a16="http://schemas.microsoft.com/office/drawing/2014/main" id="{1998F723-B057-A9AB-FB3E-AB1EC55C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4" y="998166"/>
            <a:ext cx="8006042" cy="34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9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endParaRPr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239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SALARY AND ROLE COMPARISON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9" name="Picture 28" descr="A graph and diagram with text&#10;&#10;Description automatically generated with medium confidence">
            <a:extLst>
              <a:ext uri="{FF2B5EF4-FFF2-40B4-BE49-F238E27FC236}">
                <a16:creationId xmlns:a16="http://schemas.microsoft.com/office/drawing/2014/main" id="{C46BEE31-13B5-ABD5-E043-7DB9CBA38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7" y="996335"/>
            <a:ext cx="8007128" cy="343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6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27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following is a list of the steps followed during the creation of the project: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Creation of a realistic fake dataset.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Implementation of l-diversity as an algorithm.</a:t>
            </a: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Algorithm testing on our fake dataset.</a:t>
            </a:r>
            <a:endParaRPr sz="1400" dirty="0"/>
          </a:p>
          <a:p>
            <a:pPr indent="-304800">
              <a:buSzPts val="1200"/>
              <a:buFont typeface="Maven Pro"/>
              <a:buAutoNum type="arabicPeriod"/>
            </a:pPr>
            <a:r>
              <a:rPr lang="en" sz="1400" dirty="0"/>
              <a:t>Analisys of the performance of the tool on the generated dataset with focus on: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performance and efficiency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privacy and utility level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400" dirty="0"/>
              <a:t>       - statistical information before and after.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Creation</a:t>
            </a:r>
            <a:r>
              <a:rPr lang="it-IT" sz="1400" dirty="0"/>
              <a:t> of a fake dataset </a:t>
            </a:r>
            <a:r>
              <a:rPr lang="it-IT" sz="1400" dirty="0" err="1"/>
              <a:t>using</a:t>
            </a:r>
            <a:r>
              <a:rPr lang="it-IT" sz="1400" dirty="0"/>
              <a:t> Python and </a:t>
            </a:r>
            <a:r>
              <a:rPr lang="it-IT" sz="1400" dirty="0" err="1"/>
              <a:t>Faker</a:t>
            </a:r>
            <a:r>
              <a:rPr lang="it-IT" sz="1400" dirty="0"/>
              <a:t> library</a:t>
            </a:r>
          </a:p>
          <a:p>
            <a:pPr marL="171450" indent="-171450"/>
            <a:r>
              <a:rPr lang="it-IT" sz="1400" dirty="0" err="1"/>
              <a:t>Focused</a:t>
            </a:r>
            <a:r>
              <a:rPr lang="it-IT" sz="1400" dirty="0"/>
              <a:t> on </a:t>
            </a:r>
            <a:r>
              <a:rPr lang="it-IT" sz="1400" dirty="0" err="1"/>
              <a:t>creating</a:t>
            </a:r>
            <a:r>
              <a:rPr lang="it-IT" sz="1400" dirty="0"/>
              <a:t> </a:t>
            </a:r>
            <a:r>
              <a:rPr lang="it-IT" sz="1400" dirty="0" err="1"/>
              <a:t>weighted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</a:t>
            </a:r>
            <a:r>
              <a:rPr lang="it-IT" sz="1400" dirty="0" err="1"/>
              <a:t>order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data distribution under control</a:t>
            </a:r>
          </a:p>
          <a:p>
            <a:pPr marL="171450" indent="-171450"/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seeds</a:t>
            </a:r>
            <a:r>
              <a:rPr lang="it-IT" sz="1400" dirty="0"/>
              <a:t> for random function and </a:t>
            </a:r>
            <a:r>
              <a:rPr lang="it-IT" sz="1400" dirty="0" err="1"/>
              <a:t>faker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</a:t>
            </a:r>
            <a:r>
              <a:rPr lang="it-IT" sz="1400" dirty="0" err="1"/>
              <a:t>repeatability</a:t>
            </a:r>
            <a:r>
              <a:rPr lang="it-IT" sz="1400" dirty="0"/>
              <a:t> of </a:t>
            </a:r>
            <a:r>
              <a:rPr lang="it-IT" sz="1400" dirty="0" err="1"/>
              <a:t>results</a:t>
            </a:r>
            <a:endParaRPr lang="it-IT" sz="1400" dirty="0"/>
          </a:p>
          <a:p>
            <a:pPr marL="171450" indent="-171450"/>
            <a:endParaRPr lang="it-IT" sz="1400" dirty="0"/>
          </a:p>
          <a:p>
            <a:pPr marL="0" indent="0">
              <a:buNone/>
            </a:pPr>
            <a:r>
              <a:rPr lang="it-IT" sz="1400" dirty="0"/>
              <a:t>The </a:t>
            </a:r>
            <a:r>
              <a:rPr lang="it-IT" sz="1400" dirty="0" err="1"/>
              <a:t>generated</a:t>
            </a:r>
            <a:r>
              <a:rPr lang="it-IT" sz="1400" dirty="0"/>
              <a:t> dataset </a:t>
            </a:r>
            <a:r>
              <a:rPr lang="it-IT" sz="1400" dirty="0" err="1"/>
              <a:t>contains</a:t>
            </a:r>
            <a:r>
              <a:rPr lang="it-IT" sz="1400" dirty="0"/>
              <a:t> the following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</a:p>
          <a:p>
            <a:pPr marL="285750" indent="-285750"/>
            <a:r>
              <a:rPr lang="it-IT" sz="1400" dirty="0"/>
              <a:t>First name</a:t>
            </a:r>
          </a:p>
          <a:p>
            <a:pPr marL="285750" indent="-285750"/>
            <a:r>
              <a:rPr lang="it-IT" sz="1400" dirty="0"/>
              <a:t>Last name</a:t>
            </a:r>
          </a:p>
          <a:p>
            <a:pPr marL="285750" indent="-285750"/>
            <a:r>
              <a:rPr lang="it-IT" sz="1400" dirty="0"/>
              <a:t>Gender</a:t>
            </a:r>
          </a:p>
          <a:p>
            <a:pPr marL="285750" indent="-285750"/>
            <a:r>
              <a:rPr lang="it-IT" sz="1400" dirty="0"/>
              <a:t>Age</a:t>
            </a:r>
          </a:p>
          <a:p>
            <a:pPr marL="285750" indent="-285750"/>
            <a:r>
              <a:rPr lang="it-IT" sz="1400" dirty="0"/>
              <a:t>Zip code</a:t>
            </a:r>
          </a:p>
          <a:p>
            <a:pPr marL="285750" indent="-285750"/>
            <a:r>
              <a:rPr lang="it-IT" sz="1400" dirty="0" err="1"/>
              <a:t>Education</a:t>
            </a:r>
            <a:endParaRPr lang="it-IT" sz="1400" dirty="0"/>
          </a:p>
          <a:p>
            <a:pPr marL="285750" indent="-285750"/>
            <a:r>
              <a:rPr lang="it-IT" sz="1400" dirty="0" err="1"/>
              <a:t>Role</a:t>
            </a:r>
            <a:endParaRPr lang="it-IT" sz="1400" dirty="0"/>
          </a:p>
          <a:p>
            <a:pPr marL="285750" indent="-285750"/>
            <a:r>
              <a:rPr lang="it-IT" sz="1400" dirty="0" err="1"/>
              <a:t>Salary</a:t>
            </a: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1710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0361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096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/>
              <a:t>In the dataset are </a:t>
            </a:r>
            <a:r>
              <a:rPr lang="it-IT" sz="1400" dirty="0" err="1"/>
              <a:t>present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types</a:t>
            </a:r>
            <a:r>
              <a:rPr lang="it-IT" sz="1400" dirty="0"/>
              <a:t> of </a:t>
            </a:r>
            <a:r>
              <a:rPr lang="it-IT" sz="1400" dirty="0" err="1"/>
              <a:t>attributes</a:t>
            </a:r>
            <a:r>
              <a:rPr lang="it-IT" sz="1400" dirty="0"/>
              <a:t>: explicit </a:t>
            </a:r>
            <a:r>
              <a:rPr lang="it-IT" sz="1400" dirty="0" err="1"/>
              <a:t>identifiers</a:t>
            </a:r>
            <a:r>
              <a:rPr lang="it-IT" sz="1400" dirty="0"/>
              <a:t>, quasi </a:t>
            </a:r>
            <a:r>
              <a:rPr lang="it-IT" sz="1400" dirty="0" err="1"/>
              <a:t>identifiers</a:t>
            </a:r>
            <a:r>
              <a:rPr lang="it-IT" sz="1400" dirty="0"/>
              <a:t> and sensitive data</a:t>
            </a:r>
          </a:p>
          <a:p>
            <a:pPr marL="171450" indent="-171450"/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classified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in the following way:</a:t>
            </a:r>
          </a:p>
          <a:p>
            <a:pPr marL="628650" lvl="1" indent="-171450"/>
            <a:r>
              <a:rPr lang="it-IT" dirty="0"/>
              <a:t>Explicit </a:t>
            </a:r>
            <a:r>
              <a:rPr lang="it-IT" dirty="0" err="1"/>
              <a:t>identifiers</a:t>
            </a:r>
            <a:r>
              <a:rPr lang="it-IT" dirty="0"/>
              <a:t> (EI): first name, last name</a:t>
            </a:r>
          </a:p>
          <a:p>
            <a:pPr marL="628650" lvl="1" indent="-171450"/>
            <a:r>
              <a:rPr lang="it-IT" dirty="0"/>
              <a:t>Quasi </a:t>
            </a:r>
            <a:r>
              <a:rPr lang="it-IT" dirty="0" err="1"/>
              <a:t>identifiers</a:t>
            </a:r>
            <a:r>
              <a:rPr lang="it-IT" dirty="0"/>
              <a:t> (QI): gender, age, zip code, </a:t>
            </a:r>
            <a:r>
              <a:rPr lang="it-IT" dirty="0" err="1"/>
              <a:t>education</a:t>
            </a:r>
            <a:r>
              <a:rPr lang="it-IT" dirty="0"/>
              <a:t>, </a:t>
            </a:r>
            <a:r>
              <a:rPr lang="it-IT" dirty="0" err="1"/>
              <a:t>role</a:t>
            </a:r>
            <a:endParaRPr lang="it-IT" dirty="0"/>
          </a:p>
          <a:p>
            <a:pPr marL="628650" lvl="1" indent="-171450"/>
            <a:r>
              <a:rPr lang="it-IT" dirty="0"/>
              <a:t>Sensitive data (SD): </a:t>
            </a:r>
            <a:r>
              <a:rPr lang="it-IT" dirty="0" err="1"/>
              <a:t>salary</a:t>
            </a:r>
            <a:endParaRPr lang="it-IT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(2)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64E1175-E956-DFAB-DA5C-7E78491E62E1}"/>
              </a:ext>
            </a:extLst>
          </p:cNvPr>
          <p:cNvSpPr txBox="1"/>
          <p:nvPr/>
        </p:nvSpPr>
        <p:spPr>
          <a:xfrm>
            <a:off x="618824" y="3175612"/>
            <a:ext cx="7845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The number of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generated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be set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desired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by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modifying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default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or by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specifying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desired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inside the terminal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At the moment the default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set to 10000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records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978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1400" dirty="0"/>
              <a:t>The following </a:t>
            </a:r>
            <a:r>
              <a:rPr lang="it-IT" sz="1400" dirty="0" err="1"/>
              <a:t>is</a:t>
            </a:r>
            <a:r>
              <a:rPr lang="it-IT" sz="1400" dirty="0"/>
              <a:t> a part of a sample of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generated</a:t>
            </a:r>
            <a:r>
              <a:rPr lang="it-IT" sz="1400" dirty="0"/>
              <a:t> dataset:</a:t>
            </a:r>
          </a:p>
          <a:p>
            <a:pPr marL="0" indent="0">
              <a:buNone/>
            </a:pPr>
            <a:endParaRPr lang="it-IT" sz="1400" dirty="0"/>
          </a:p>
          <a:p>
            <a:pPr marL="0" indent="0">
              <a:buNone/>
            </a:pPr>
            <a:br>
              <a:rPr lang="it-IT" sz="1400" dirty="0"/>
            </a:b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171450" indent="-171450"/>
            <a:endParaRPr lang="it-IT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69759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CREATION OF A FAKE DATASET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54A75F9B-E120-1C48-7138-2C109221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24" y="1438697"/>
            <a:ext cx="7320915" cy="30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305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We</a:t>
            </a:r>
            <a:r>
              <a:rPr lang="it-IT" sz="1400" dirty="0"/>
              <a:t> split </a:t>
            </a:r>
            <a:r>
              <a:rPr lang="it-IT" sz="1400" dirty="0" err="1"/>
              <a:t>our</a:t>
            </a:r>
            <a:r>
              <a:rPr lang="it-IT" sz="1400" dirty="0"/>
              <a:t> quasi identifier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categorical</a:t>
            </a:r>
            <a:r>
              <a:rPr lang="it-IT" sz="1400" dirty="0"/>
              <a:t> and </a:t>
            </a:r>
            <a:r>
              <a:rPr lang="it-IT" sz="1400" dirty="0" err="1"/>
              <a:t>numerical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dirty="0" err="1"/>
              <a:t>Categorical</a:t>
            </a:r>
            <a:r>
              <a:rPr lang="it-IT" dirty="0"/>
              <a:t>: gender, </a:t>
            </a:r>
            <a:r>
              <a:rPr lang="it-IT" dirty="0" err="1"/>
              <a:t>role</a:t>
            </a:r>
            <a:r>
              <a:rPr lang="it-IT" dirty="0"/>
              <a:t>, </a:t>
            </a:r>
            <a:r>
              <a:rPr lang="it-IT" dirty="0" err="1"/>
              <a:t>education</a:t>
            </a:r>
            <a:endParaRPr lang="it-IT" dirty="0"/>
          </a:p>
          <a:p>
            <a:pPr marL="742950" lvl="1" indent="-285750"/>
            <a:r>
              <a:rPr lang="it-IT" dirty="0" err="1"/>
              <a:t>Numerical</a:t>
            </a:r>
            <a:r>
              <a:rPr lang="it-IT" dirty="0"/>
              <a:t>: age, zip code</a:t>
            </a:r>
          </a:p>
          <a:p>
            <a:pPr marL="457200" lvl="1" indent="0">
              <a:buNone/>
            </a:pPr>
            <a:endParaRPr lang="it-IT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(1)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1A4061-F46D-0624-D7E9-D2780F778589}"/>
              </a:ext>
            </a:extLst>
          </p:cNvPr>
          <p:cNvSpPr txBox="1"/>
          <p:nvPr/>
        </p:nvSpPr>
        <p:spPr>
          <a:xfrm>
            <a:off x="618825" y="2576693"/>
            <a:ext cx="7852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Categorical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will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be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using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tree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Numerical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attributes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are </a:t>
            </a:r>
            <a:r>
              <a:rPr lang="it-IT">
                <a:solidFill>
                  <a:schemeClr val="bg1"/>
                </a:solidFill>
                <a:latin typeface="Maven Pro" panose="020B0604020202020204" charset="0"/>
              </a:rPr>
              <a:t>generalized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follows: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Zip code: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last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substituting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with * 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Age: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inside a range of ages </a:t>
            </a:r>
          </a:p>
        </p:txBody>
      </p:sp>
    </p:spTree>
    <p:extLst>
      <p:ext uri="{BB962C8B-B14F-4D97-AF65-F5344CB8AC3E}">
        <p14:creationId xmlns:p14="http://schemas.microsoft.com/office/powerpoint/2010/main" val="42839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categorical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:</a:t>
            </a: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(2)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226DC58-93B8-1A4D-57CF-B383D3E3269A}"/>
              </a:ext>
            </a:extLst>
          </p:cNvPr>
          <p:cNvSpPr txBox="1"/>
          <p:nvPr/>
        </p:nvSpPr>
        <p:spPr>
          <a:xfrm>
            <a:off x="7241283" y="2104863"/>
            <a:ext cx="1569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shown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image on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left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see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three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different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of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plus the first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original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level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pic>
        <p:nvPicPr>
          <p:cNvPr id="32" name="Immagine 31" descr="Immagine che contiene schermata, Policromia&#10;&#10;Descrizione generata automaticamente">
            <a:extLst>
              <a:ext uri="{FF2B5EF4-FFF2-40B4-BE49-F238E27FC236}">
                <a16:creationId xmlns:a16="http://schemas.microsoft.com/office/drawing/2014/main" id="{787A37A2-0D43-3493-7425-E07461EEF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3" t="14595" r="14938" b="15360"/>
          <a:stretch/>
        </p:blipFill>
        <p:spPr>
          <a:xfrm>
            <a:off x="1118019" y="1337025"/>
            <a:ext cx="6073964" cy="34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0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092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implemented </a:t>
            </a:r>
            <a:r>
              <a:rPr lang="it-IT" sz="1400" dirty="0" err="1"/>
              <a:t>generalization</a:t>
            </a:r>
            <a:r>
              <a:rPr lang="it-IT" sz="1400" dirty="0"/>
              <a:t> on </a:t>
            </a:r>
            <a:r>
              <a:rPr lang="it-IT" sz="1400" dirty="0" err="1"/>
              <a:t>our</a:t>
            </a:r>
            <a:r>
              <a:rPr lang="it-IT" sz="1400" dirty="0"/>
              <a:t>  </a:t>
            </a:r>
            <a:r>
              <a:rPr lang="it-IT" sz="1400" dirty="0" err="1"/>
              <a:t>numerical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.</a:t>
            </a:r>
          </a:p>
          <a:p>
            <a:pPr marL="285750" indent="-285750"/>
            <a:r>
              <a:rPr lang="it-IT" sz="1400" dirty="0"/>
              <a:t>Zip </a:t>
            </a:r>
            <a:r>
              <a:rPr lang="it-IT" sz="1400" dirty="0" err="1"/>
              <a:t>codes</a:t>
            </a:r>
            <a:r>
              <a:rPr lang="it-IT" sz="1400" dirty="0"/>
              <a:t>’ </a:t>
            </a:r>
            <a:r>
              <a:rPr lang="it-IT" sz="1400" dirty="0" err="1"/>
              <a:t>generalization</a:t>
            </a:r>
            <a:r>
              <a:rPr lang="it-IT" sz="1400" dirty="0"/>
              <a:t>:</a:t>
            </a:r>
          </a:p>
          <a:p>
            <a:pPr marL="742950" lvl="1" indent="-285750"/>
            <a:r>
              <a:rPr lang="it-IT" sz="1600" dirty="0"/>
              <a:t>16011 -&gt; 1601*</a:t>
            </a:r>
          </a:p>
          <a:p>
            <a:pPr marL="285750" indent="-285750"/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 (3)</a:t>
            </a:r>
            <a:endParaRPr dirty="0"/>
          </a:p>
        </p:txBody>
      </p: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D0496A4-C823-6D65-3459-0E33C374F8E1}"/>
              </a:ext>
            </a:extLst>
          </p:cNvPr>
          <p:cNvSpPr txBox="1"/>
          <p:nvPr/>
        </p:nvSpPr>
        <p:spPr>
          <a:xfrm>
            <a:off x="597375" y="2156298"/>
            <a:ext cx="71952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Age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:	</a:t>
            </a:r>
          </a:p>
          <a:p>
            <a:pPr lvl="8">
              <a:buClr>
                <a:schemeClr val="bg1"/>
              </a:buClr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	- 26 -&gt; 25-30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have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the following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for ages: 20-25, 25-30, 30-35, 35-40, 40-45, 45-50, 50-55, 55-60, 60-65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there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value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equal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to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boundary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it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falls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automatically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upper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class 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If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needed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generalization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generalize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and create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less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intervals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, in the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same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way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we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can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suppress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more </a:t>
            </a:r>
            <a:r>
              <a:rPr lang="it-IT" dirty="0" err="1">
                <a:solidFill>
                  <a:schemeClr val="bg1"/>
                </a:solidFill>
                <a:latin typeface="Maven Pro" panose="020B0604020202020204" charset="0"/>
              </a:rPr>
              <a:t>ciphers</a:t>
            </a:r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 in the zip code</a:t>
            </a:r>
          </a:p>
        </p:txBody>
      </p:sp>
    </p:spTree>
    <p:extLst>
      <p:ext uri="{BB962C8B-B14F-4D97-AF65-F5344CB8AC3E}">
        <p14:creationId xmlns:p14="http://schemas.microsoft.com/office/powerpoint/2010/main" val="6321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283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l-</a:t>
            </a:r>
            <a:r>
              <a:rPr lang="it-IT" sz="1400" dirty="0" err="1"/>
              <a:t>diversity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first </a:t>
            </a:r>
            <a:r>
              <a:rPr lang="it-IT" sz="1400" dirty="0" err="1"/>
              <a:t>need</a:t>
            </a:r>
            <a:r>
              <a:rPr lang="it-IT" sz="1400" dirty="0"/>
              <a:t> to </a:t>
            </a:r>
            <a:r>
              <a:rPr lang="it-IT" sz="1400" dirty="0" err="1"/>
              <a:t>implement</a:t>
            </a:r>
            <a:r>
              <a:rPr lang="it-IT" sz="1400" dirty="0"/>
              <a:t> k-</a:t>
            </a:r>
            <a:r>
              <a:rPr lang="it-IT" sz="1400" dirty="0" err="1"/>
              <a:t>anonymity</a:t>
            </a:r>
            <a:endParaRPr lang="it-IT" sz="1400" dirty="0"/>
          </a:p>
          <a:p>
            <a:pPr marL="171450" indent="-171450"/>
            <a:r>
              <a:rPr lang="it-IT" sz="1400" dirty="0" err="1"/>
              <a:t>Obtaining</a:t>
            </a:r>
            <a:r>
              <a:rPr lang="it-IT" sz="1400" dirty="0"/>
              <a:t> k 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NP-HARD problem and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requires</a:t>
            </a:r>
            <a:r>
              <a:rPr lang="it-IT" sz="1400" dirty="0"/>
              <a:t> </a:t>
            </a:r>
            <a:r>
              <a:rPr lang="it-IT" sz="1400" dirty="0" err="1"/>
              <a:t>generalization</a:t>
            </a:r>
            <a:r>
              <a:rPr lang="it-IT" sz="1400" dirty="0"/>
              <a:t> of quasi </a:t>
            </a:r>
            <a:r>
              <a:rPr lang="it-IT" sz="1400" dirty="0" err="1"/>
              <a:t>identifiers</a:t>
            </a:r>
            <a:r>
              <a:rPr lang="it-IT" sz="1400" dirty="0"/>
              <a:t>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</a:p>
          <a:p>
            <a:pPr marL="171450" indent="-171450"/>
            <a:r>
              <a:rPr lang="it-IT" sz="1400" dirty="0" err="1"/>
              <a:t>Generalization</a:t>
            </a:r>
            <a:r>
              <a:rPr lang="it-IT" sz="1400" dirty="0"/>
              <a:t> </a:t>
            </a:r>
            <a:r>
              <a:rPr lang="it-IT" sz="1400" dirty="0" err="1"/>
              <a:t>transforms</a:t>
            </a:r>
            <a:r>
              <a:rPr lang="it-IT" sz="1400" dirty="0"/>
              <a:t> specific </a:t>
            </a:r>
            <a:r>
              <a:rPr lang="it-IT" sz="1400" dirty="0" err="1"/>
              <a:t>attributes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broader</a:t>
            </a:r>
            <a:r>
              <a:rPr lang="it-IT" sz="1400" dirty="0"/>
              <a:t> and more general </a:t>
            </a:r>
            <a:r>
              <a:rPr lang="it-IT" sz="1400" dirty="0" err="1"/>
              <a:t>categories</a:t>
            </a:r>
            <a:endParaRPr lang="it-IT" sz="1400" dirty="0"/>
          </a:p>
          <a:p>
            <a:pPr marL="171450" indent="-171450"/>
            <a:r>
              <a:rPr lang="it-IT" sz="1400" dirty="0"/>
              <a:t>Then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to group </a:t>
            </a:r>
            <a:r>
              <a:rPr lang="it-IT" sz="1400" dirty="0" err="1"/>
              <a:t>records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classes (classes with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of </a:t>
            </a:r>
            <a:r>
              <a:rPr lang="it-IT" sz="1400" dirty="0" err="1"/>
              <a:t>Qis</a:t>
            </a:r>
            <a:r>
              <a:rPr lang="it-IT" sz="1400" dirty="0"/>
              <a:t>) </a:t>
            </a:r>
            <a:r>
              <a:rPr lang="it-IT" sz="1400" dirty="0" err="1"/>
              <a:t>containing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 </a:t>
            </a:r>
            <a:r>
              <a:rPr lang="it-IT" sz="1400" dirty="0" err="1"/>
              <a:t>records</a:t>
            </a:r>
            <a:endParaRPr lang="it-IT" sz="1400" dirty="0"/>
          </a:p>
          <a:p>
            <a:pPr marL="171450" indent="-171450"/>
            <a:r>
              <a:rPr lang="it-IT" sz="1400" dirty="0"/>
              <a:t>K-</a:t>
            </a:r>
            <a:r>
              <a:rPr lang="it-IT" sz="1400" dirty="0" err="1"/>
              <a:t>anonymity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ensured</a:t>
            </a:r>
            <a:r>
              <a:rPr lang="it-IT" sz="1400" dirty="0"/>
              <a:t> if quasi </a:t>
            </a:r>
            <a:r>
              <a:rPr lang="it-IT" sz="1400" dirty="0" err="1"/>
              <a:t>identifiers</a:t>
            </a:r>
            <a:r>
              <a:rPr lang="it-IT" sz="1400" dirty="0"/>
              <a:t> of one record are </a:t>
            </a:r>
            <a:r>
              <a:rPr lang="it-IT" sz="1400" dirty="0" err="1"/>
              <a:t>indistinguishable</a:t>
            </a:r>
            <a:r>
              <a:rPr lang="it-IT" sz="1400" dirty="0"/>
              <a:t> from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least</a:t>
            </a:r>
            <a:r>
              <a:rPr lang="it-IT" sz="1400" dirty="0"/>
              <a:t> k-1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records</a:t>
            </a:r>
            <a:r>
              <a:rPr lang="it-IT" sz="1400" dirty="0"/>
              <a:t> inside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equivalence</a:t>
            </a:r>
            <a:r>
              <a:rPr lang="it-IT" sz="1400" dirty="0"/>
              <a:t> class. In </a:t>
            </a:r>
            <a:r>
              <a:rPr lang="it-IT" sz="1400" dirty="0" err="1"/>
              <a:t>this</a:t>
            </a:r>
            <a:r>
              <a:rPr lang="it-IT" sz="1400" dirty="0"/>
              <a:t> case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say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 </a:t>
            </a:r>
            <a:r>
              <a:rPr lang="it-IT" sz="1400" dirty="0" err="1"/>
              <a:t>is</a:t>
            </a:r>
            <a:r>
              <a:rPr lang="it-IT" sz="1400" dirty="0"/>
              <a:t>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171450" indent="-171450"/>
            <a:r>
              <a:rPr lang="it-IT" sz="1400" dirty="0"/>
              <a:t>The table </a:t>
            </a:r>
            <a:r>
              <a:rPr lang="it-IT" sz="1400" dirty="0" err="1"/>
              <a:t>will</a:t>
            </a:r>
            <a:r>
              <a:rPr lang="it-IT" sz="1400" dirty="0"/>
              <a:t> be k-</a:t>
            </a:r>
            <a:r>
              <a:rPr lang="it-IT" sz="1400" dirty="0" err="1"/>
              <a:t>anonymous</a:t>
            </a:r>
            <a:r>
              <a:rPr lang="it-IT" sz="1400" dirty="0"/>
              <a:t> if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equivalence</a:t>
            </a:r>
            <a:r>
              <a:rPr lang="it-IT" sz="1400" dirty="0"/>
              <a:t> classes are k-</a:t>
            </a:r>
            <a:r>
              <a:rPr lang="it-IT" sz="1400" dirty="0" err="1"/>
              <a:t>anonymous</a:t>
            </a:r>
            <a:endParaRPr lang="it-IT" sz="1400" dirty="0"/>
          </a:p>
          <a:p>
            <a:pPr marL="0" indent="0">
              <a:buNone/>
            </a:pPr>
            <a:endParaRPr sz="14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K-ANONYMITY</a:t>
            </a:r>
            <a:endParaRPr dirty="0"/>
          </a:p>
        </p:txBody>
      </p:sp>
      <p:grpSp>
        <p:nvGrpSpPr>
          <p:cNvPr id="2" name="Google Shape;458;p25">
            <a:extLst>
              <a:ext uri="{FF2B5EF4-FFF2-40B4-BE49-F238E27FC236}">
                <a16:creationId xmlns:a16="http://schemas.microsoft.com/office/drawing/2014/main" id="{625BC1F7-5613-FE82-EBFE-D849EA5D2981}"/>
              </a:ext>
            </a:extLst>
          </p:cNvPr>
          <p:cNvGrpSpPr/>
          <p:nvPr/>
        </p:nvGrpSpPr>
        <p:grpSpPr>
          <a:xfrm>
            <a:off x="3896665" y="4046253"/>
            <a:ext cx="199001" cy="867198"/>
            <a:chOff x="4475150" y="4052605"/>
            <a:chExt cx="199001" cy="867198"/>
          </a:xfrm>
        </p:grpSpPr>
        <p:sp>
          <p:nvSpPr>
            <p:cNvPr id="3" name="Google Shape;459;p25">
              <a:extLst>
                <a:ext uri="{FF2B5EF4-FFF2-40B4-BE49-F238E27FC236}">
                  <a16:creationId xmlns:a16="http://schemas.microsoft.com/office/drawing/2014/main" id="{123DDB64-4371-A8AE-9FB2-A399EE19B4C3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460;p25">
              <a:extLst>
                <a:ext uri="{FF2B5EF4-FFF2-40B4-BE49-F238E27FC236}">
                  <a16:creationId xmlns:a16="http://schemas.microsoft.com/office/drawing/2014/main" id="{BEC99624-EDFD-CF68-8483-64FC1A687486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461;p25">
              <a:extLst>
                <a:ext uri="{FF2B5EF4-FFF2-40B4-BE49-F238E27FC236}">
                  <a16:creationId xmlns:a16="http://schemas.microsoft.com/office/drawing/2014/main" id="{8CB97C42-0889-E55C-6D5C-BDE3D974EF52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443;p25">
            <a:extLst>
              <a:ext uri="{FF2B5EF4-FFF2-40B4-BE49-F238E27FC236}">
                <a16:creationId xmlns:a16="http://schemas.microsoft.com/office/drawing/2014/main" id="{195F7A27-15D1-A70F-5553-42CCDA2F2F1F}"/>
              </a:ext>
            </a:extLst>
          </p:cNvPr>
          <p:cNvGrpSpPr/>
          <p:nvPr/>
        </p:nvGrpSpPr>
        <p:grpSpPr>
          <a:xfrm>
            <a:off x="6306893" y="2891967"/>
            <a:ext cx="121434" cy="1073147"/>
            <a:chOff x="6232314" y="3696331"/>
            <a:chExt cx="121434" cy="1073147"/>
          </a:xfrm>
        </p:grpSpPr>
        <p:sp>
          <p:nvSpPr>
            <p:cNvPr id="7" name="Google Shape;444;p25">
              <a:extLst>
                <a:ext uri="{FF2B5EF4-FFF2-40B4-BE49-F238E27FC236}">
                  <a16:creationId xmlns:a16="http://schemas.microsoft.com/office/drawing/2014/main" id="{48486F5C-DC40-874A-B773-CF96A7820194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445;p25">
              <a:extLst>
                <a:ext uri="{FF2B5EF4-FFF2-40B4-BE49-F238E27FC236}">
                  <a16:creationId xmlns:a16="http://schemas.microsoft.com/office/drawing/2014/main" id="{11E7F92C-54E8-DEF6-55C5-34378D257709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55;p25">
            <a:extLst>
              <a:ext uri="{FF2B5EF4-FFF2-40B4-BE49-F238E27FC236}">
                <a16:creationId xmlns:a16="http://schemas.microsoft.com/office/drawing/2014/main" id="{A736651E-7F75-FF06-D9F7-EC0722FB86BA}"/>
              </a:ext>
            </a:extLst>
          </p:cNvPr>
          <p:cNvGrpSpPr/>
          <p:nvPr/>
        </p:nvGrpSpPr>
        <p:grpSpPr>
          <a:xfrm>
            <a:off x="8347624" y="2774031"/>
            <a:ext cx="199001" cy="2139769"/>
            <a:chOff x="8008096" y="2108910"/>
            <a:chExt cx="199001" cy="2139769"/>
          </a:xfrm>
        </p:grpSpPr>
        <p:sp>
          <p:nvSpPr>
            <p:cNvPr id="10" name="Google Shape;456;p25">
              <a:extLst>
                <a:ext uri="{FF2B5EF4-FFF2-40B4-BE49-F238E27FC236}">
                  <a16:creationId xmlns:a16="http://schemas.microsoft.com/office/drawing/2014/main" id="{9E037F89-FE46-2F53-548B-CF8E848848A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7;p25">
              <a:extLst>
                <a:ext uri="{FF2B5EF4-FFF2-40B4-BE49-F238E27FC236}">
                  <a16:creationId xmlns:a16="http://schemas.microsoft.com/office/drawing/2014/main" id="{EFC76DC6-EFB4-C8EA-57A2-C3F347C487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449;p25">
            <a:extLst>
              <a:ext uri="{FF2B5EF4-FFF2-40B4-BE49-F238E27FC236}">
                <a16:creationId xmlns:a16="http://schemas.microsoft.com/office/drawing/2014/main" id="{208D9534-5A21-9130-02EA-AC10E42EFADD}"/>
              </a:ext>
            </a:extLst>
          </p:cNvPr>
          <p:cNvGrpSpPr/>
          <p:nvPr/>
        </p:nvGrpSpPr>
        <p:grpSpPr>
          <a:xfrm>
            <a:off x="398138" y="1312471"/>
            <a:ext cx="199237" cy="2828935"/>
            <a:chOff x="1608717" y="1280046"/>
            <a:chExt cx="199237" cy="2828935"/>
          </a:xfrm>
        </p:grpSpPr>
        <p:sp>
          <p:nvSpPr>
            <p:cNvPr id="13" name="Google Shape;450;p25">
              <a:extLst>
                <a:ext uri="{FF2B5EF4-FFF2-40B4-BE49-F238E27FC236}">
                  <a16:creationId xmlns:a16="http://schemas.microsoft.com/office/drawing/2014/main" id="{588741E9-5347-5A70-1F0E-3260E5B6AFEC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451;p25">
              <a:extLst>
                <a:ext uri="{FF2B5EF4-FFF2-40B4-BE49-F238E27FC236}">
                  <a16:creationId xmlns:a16="http://schemas.microsoft.com/office/drawing/2014/main" id="{C907C88C-21E1-D3EB-EC4D-75A670A1C251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52;p25">
              <a:extLst>
                <a:ext uri="{FF2B5EF4-FFF2-40B4-BE49-F238E27FC236}">
                  <a16:creationId xmlns:a16="http://schemas.microsoft.com/office/drawing/2014/main" id="{BDB7EA1C-FEBF-9039-276A-F35A904B3920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442;p25">
            <a:extLst>
              <a:ext uri="{FF2B5EF4-FFF2-40B4-BE49-F238E27FC236}">
                <a16:creationId xmlns:a16="http://schemas.microsoft.com/office/drawing/2014/main" id="{042E1790-B7D5-BB4E-5C68-350FB4BBD938}"/>
              </a:ext>
            </a:extLst>
          </p:cNvPr>
          <p:cNvSpPr/>
          <p:nvPr/>
        </p:nvSpPr>
        <p:spPr>
          <a:xfrm>
            <a:off x="1925536" y="373662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37;p25">
            <a:extLst>
              <a:ext uri="{FF2B5EF4-FFF2-40B4-BE49-F238E27FC236}">
                <a16:creationId xmlns:a16="http://schemas.microsoft.com/office/drawing/2014/main" id="{4EF35532-9E4B-9AAC-51FA-EF2E5F708F3A}"/>
              </a:ext>
            </a:extLst>
          </p:cNvPr>
          <p:cNvSpPr/>
          <p:nvPr/>
        </p:nvSpPr>
        <p:spPr>
          <a:xfrm>
            <a:off x="1625451" y="4593392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53;p25">
            <a:extLst>
              <a:ext uri="{FF2B5EF4-FFF2-40B4-BE49-F238E27FC236}">
                <a16:creationId xmlns:a16="http://schemas.microsoft.com/office/drawing/2014/main" id="{75FA9434-E718-2F19-625B-9E084ABFA951}"/>
              </a:ext>
            </a:extLst>
          </p:cNvPr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" name="Google Shape;446;p25">
            <a:extLst>
              <a:ext uri="{FF2B5EF4-FFF2-40B4-BE49-F238E27FC236}">
                <a16:creationId xmlns:a16="http://schemas.microsoft.com/office/drawing/2014/main" id="{08B1B764-6838-D914-AB9E-7511C8207B9C}"/>
              </a:ext>
            </a:extLst>
          </p:cNvPr>
          <p:cNvGrpSpPr/>
          <p:nvPr/>
        </p:nvGrpSpPr>
        <p:grpSpPr>
          <a:xfrm>
            <a:off x="5509467" y="4263614"/>
            <a:ext cx="133252" cy="1952377"/>
            <a:chOff x="6780548" y="337714"/>
            <a:chExt cx="133252" cy="1952377"/>
          </a:xfrm>
        </p:grpSpPr>
        <p:sp>
          <p:nvSpPr>
            <p:cNvPr id="20" name="Google Shape;447;p25">
              <a:extLst>
                <a:ext uri="{FF2B5EF4-FFF2-40B4-BE49-F238E27FC236}">
                  <a16:creationId xmlns:a16="http://schemas.microsoft.com/office/drawing/2014/main" id="{39198AED-FBAC-8841-F327-A37F9548C8C2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8;p25">
              <a:extLst>
                <a:ext uri="{FF2B5EF4-FFF2-40B4-BE49-F238E27FC236}">
                  <a16:creationId xmlns:a16="http://schemas.microsoft.com/office/drawing/2014/main" id="{0035534E-4E2C-F292-E1B0-73A5B7B6522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449;p25">
            <a:extLst>
              <a:ext uri="{FF2B5EF4-FFF2-40B4-BE49-F238E27FC236}">
                <a16:creationId xmlns:a16="http://schemas.microsoft.com/office/drawing/2014/main" id="{D8DAC657-A7FF-4E49-2C9D-74E464163240}"/>
              </a:ext>
            </a:extLst>
          </p:cNvPr>
          <p:cNvGrpSpPr/>
          <p:nvPr/>
        </p:nvGrpSpPr>
        <p:grpSpPr>
          <a:xfrm>
            <a:off x="7164878" y="2924020"/>
            <a:ext cx="199237" cy="2828935"/>
            <a:chOff x="1608717" y="1280046"/>
            <a:chExt cx="199237" cy="2828935"/>
          </a:xfrm>
        </p:grpSpPr>
        <p:sp>
          <p:nvSpPr>
            <p:cNvPr id="23" name="Google Shape;450;p25">
              <a:extLst>
                <a:ext uri="{FF2B5EF4-FFF2-40B4-BE49-F238E27FC236}">
                  <a16:creationId xmlns:a16="http://schemas.microsoft.com/office/drawing/2014/main" id="{8B5D86A5-FC13-4D07-D963-CF9A4E15AA55}"/>
                </a:ext>
              </a:extLst>
            </p:cNvPr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451;p25">
              <a:extLst>
                <a:ext uri="{FF2B5EF4-FFF2-40B4-BE49-F238E27FC236}">
                  <a16:creationId xmlns:a16="http://schemas.microsoft.com/office/drawing/2014/main" id="{B7C8CB7E-69B2-1C00-4815-95F6FC79E6BD}"/>
                </a:ext>
              </a:extLst>
            </p:cNvPr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452;p25">
              <a:extLst>
                <a:ext uri="{FF2B5EF4-FFF2-40B4-BE49-F238E27FC236}">
                  <a16:creationId xmlns:a16="http://schemas.microsoft.com/office/drawing/2014/main" id="{CF140916-D64D-354E-ABCE-F87C9D96A0C6}"/>
                </a:ext>
              </a:extLst>
            </p:cNvPr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68426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954</Words>
  <Application>Microsoft Office PowerPoint</Application>
  <PresentationFormat>On-screen Show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Livvic Light</vt:lpstr>
      <vt:lpstr>Nunito Light</vt:lpstr>
      <vt:lpstr>Arial</vt:lpstr>
      <vt:lpstr>Maven Pro</vt:lpstr>
      <vt:lpstr>Share Tech</vt:lpstr>
      <vt:lpstr>Data Science Consulting by Slidesgo</vt:lpstr>
      <vt:lpstr>L-DIVERSITY IMPLEMENTATION AND TESTING</vt:lpstr>
      <vt:lpstr>CONTENTS</vt:lpstr>
      <vt:lpstr>CREATION OF A FAKE DATASET (1)</vt:lpstr>
      <vt:lpstr>CREATION OF A FAKE DATASET (2)</vt:lpstr>
      <vt:lpstr>CREATION OF A FAKE DATASET (3)</vt:lpstr>
      <vt:lpstr>GENERALIZATION (1)</vt:lpstr>
      <vt:lpstr>GENERALIZATION (2)</vt:lpstr>
      <vt:lpstr>GENERALIZATION (3)</vt:lpstr>
      <vt:lpstr>K-ANONYMITY</vt:lpstr>
      <vt:lpstr>SAMARATI’S APPROACH</vt:lpstr>
      <vt:lpstr>L-DIVERSITY </vt:lpstr>
      <vt:lpstr>ALGORITHM TESTING ON FAKE DATASET</vt:lpstr>
      <vt:lpstr>PERFORMANCE AND EFFICIENCY</vt:lpstr>
      <vt:lpstr>PRIVACY AND UTILITY</vt:lpstr>
      <vt:lpstr>STATISTICAL INFORMATION BEFORE AND AFTER</vt:lpstr>
      <vt:lpstr>SALARY AND AGE COMPARISON</vt:lpstr>
      <vt:lpstr>SALARY AND ROLE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L-DIVERSITY IMPLEMENTATION AND TESTING</dc:title>
  <cp:lastModifiedBy>Leonardo Giacobbe</cp:lastModifiedBy>
  <cp:revision>29</cp:revision>
  <dcterms:modified xsi:type="dcterms:W3CDTF">2024-06-13T13:16:42Z</dcterms:modified>
</cp:coreProperties>
</file>