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5" r:id="rId4"/>
  </p:sldMasterIdLst>
  <p:notesMasterIdLst>
    <p:notesMasterId r:id="rId33"/>
  </p:notesMasterIdLst>
  <p:handoutMasterIdLst>
    <p:handoutMasterId r:id="rId34"/>
  </p:handoutMasterIdLst>
  <p:sldIdLst>
    <p:sldId id="263" r:id="rId5"/>
    <p:sldId id="265" r:id="rId6"/>
    <p:sldId id="266" r:id="rId7"/>
    <p:sldId id="267" r:id="rId8"/>
    <p:sldId id="268" r:id="rId9"/>
    <p:sldId id="269" r:id="rId10"/>
    <p:sldId id="270" r:id="rId11"/>
    <p:sldId id="276" r:id="rId12"/>
    <p:sldId id="271" r:id="rId13"/>
    <p:sldId id="277" r:id="rId14"/>
    <p:sldId id="294" r:id="rId15"/>
    <p:sldId id="293" r:id="rId16"/>
    <p:sldId id="278" r:id="rId17"/>
    <p:sldId id="279" r:id="rId18"/>
    <p:sldId id="272" r:id="rId19"/>
    <p:sldId id="280" r:id="rId20"/>
    <p:sldId id="273" r:id="rId21"/>
    <p:sldId id="274" r:id="rId22"/>
    <p:sldId id="282" r:id="rId23"/>
    <p:sldId id="283" r:id="rId24"/>
    <p:sldId id="275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9144000" cy="6858000" type="screen4x3"/>
  <p:notesSz cx="6834188" cy="9979025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882"/>
    <a:srgbClr val="3333FF"/>
    <a:srgbClr val="000000"/>
    <a:srgbClr val="E8EEFE"/>
    <a:srgbClr val="080808"/>
    <a:srgbClr val="FFFF00"/>
    <a:srgbClr val="00FFFF"/>
    <a:srgbClr val="FF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26EA7-FB44-4AFC-B165-14D137BAD331}" v="12" dt="2021-04-30T10:37:05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3" autoAdjust="0"/>
    <p:restoredTop sz="90941" autoAdjust="0"/>
  </p:normalViewPr>
  <p:slideViewPr>
    <p:cSldViewPr snapToGrid="0">
      <p:cViewPr varScale="1">
        <p:scale>
          <a:sx n="63" d="100"/>
          <a:sy n="63" d="100"/>
        </p:scale>
        <p:origin x="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294" y="-84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Sacile" userId="S::roberto.sacile@unige.it::4f37b63e-69a6-4fd7-9f3f-5e9a469697bf" providerId="AD" clId="Web-{73A26EA7-FB44-4AFC-B165-14D137BAD331}"/>
    <pc:docChg chg="modSld">
      <pc:chgData name="Roberto Sacile" userId="S::roberto.sacile@unige.it::4f37b63e-69a6-4fd7-9f3f-5e9a469697bf" providerId="AD" clId="Web-{73A26EA7-FB44-4AFC-B165-14D137BAD331}" dt="2021-04-30T10:37:05.228" v="8" actId="20577"/>
      <pc:docMkLst>
        <pc:docMk/>
      </pc:docMkLst>
      <pc:sldChg chg="modSp">
        <pc:chgData name="Roberto Sacile" userId="S::roberto.sacile@unige.it::4f37b63e-69a6-4fd7-9f3f-5e9a469697bf" providerId="AD" clId="Web-{73A26EA7-FB44-4AFC-B165-14D137BAD331}" dt="2021-04-30T10:37:05.228" v="8" actId="20577"/>
        <pc:sldMkLst>
          <pc:docMk/>
          <pc:sldMk cId="0" sldId="273"/>
        </pc:sldMkLst>
        <pc:spChg chg="mod">
          <ac:chgData name="Roberto Sacile" userId="S::roberto.sacile@unige.it::4f37b63e-69a6-4fd7-9f3f-5e9a469697bf" providerId="AD" clId="Web-{73A26EA7-FB44-4AFC-B165-14D137BAD331}" dt="2021-04-30T10:37:05.228" v="8" actId="20577"/>
          <ac:spMkLst>
            <pc:docMk/>
            <pc:sldMk cId="0" sldId="273"/>
            <ac:spMk id="2" creationId="{00000000-0000-0000-0000-000000000000}"/>
          </ac:spMkLst>
        </pc:spChg>
      </pc:sldChg>
      <pc:sldChg chg="modSp">
        <pc:chgData name="Roberto Sacile" userId="S::roberto.sacile@unige.it::4f37b63e-69a6-4fd7-9f3f-5e9a469697bf" providerId="AD" clId="Web-{73A26EA7-FB44-4AFC-B165-14D137BAD331}" dt="2021-04-30T10:32:29.206" v="5" actId="1076"/>
        <pc:sldMkLst>
          <pc:docMk/>
          <pc:sldMk cId="0" sldId="280"/>
        </pc:sldMkLst>
        <pc:picChg chg="mod modCrop">
          <ac:chgData name="Roberto Sacile" userId="S::roberto.sacile@unige.it::4f37b63e-69a6-4fd7-9f3f-5e9a469697bf" providerId="AD" clId="Web-{73A26EA7-FB44-4AFC-B165-14D137BAD331}" dt="2021-04-30T10:32:29.206" v="5" actId="1076"/>
          <ac:picMkLst>
            <pc:docMk/>
            <pc:sldMk cId="0" sldId="280"/>
            <ac:picMk id="2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1663"/>
            <a:ext cx="29622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91663"/>
            <a:ext cx="29622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78B4CCD-F55D-40D9-9AB1-65482A308B11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t" anchorCtr="0" compatLnSpc="1">
            <a:prstTxWarp prst="textNoShape">
              <a:avLst/>
            </a:prstTxWarp>
          </a:bodyPr>
          <a:lstStyle>
            <a:lvl1pPr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2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77875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45038"/>
            <a:ext cx="5011738" cy="451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1663"/>
            <a:ext cx="29622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b" anchorCtr="0" compatLnSpc="1">
            <a:prstTxWarp prst="textNoShape">
              <a:avLst/>
            </a:prstTxWarp>
          </a:bodyPr>
          <a:lstStyle>
            <a:lvl1pPr defTabSz="9239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91663"/>
            <a:ext cx="29622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16" tIns="46208" rIns="92416" bIns="46208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6088F5-6742-4D2D-914F-7FAFE8D39D9E}" type="slidenum">
              <a:rPr lang="en-GB" altLang="en-US"/>
              <a:pPr>
                <a:defRPr/>
              </a:pPr>
              <a:t>‹N›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noFill/>
          <a:ln>
            <a:noFill/>
          </a:ln>
          <a:effectLst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1850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64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239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400"/>
            <a:ext cx="77724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09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9CB9E-45F5-4990-99AB-2C1E86581AF9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4005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318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793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lo stile del titolo dello schema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747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3" r:id="rId4"/>
    <p:sldLayoutId id="214748398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33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D088A-EE69-4D5D-9206-FF72C6ADFA13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411288" y="2538413"/>
            <a:ext cx="6645275" cy="83026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b="1" dirty="0">
                <a:solidFill>
                  <a:srgbClr val="FF0000"/>
                </a:solidFill>
              </a:rPr>
              <a:t>Inventory </a:t>
            </a:r>
            <a:r>
              <a:rPr lang="it-IT" altLang="en-US" b="1" dirty="0" err="1">
                <a:solidFill>
                  <a:srgbClr val="FF0000"/>
                </a:solidFill>
              </a:rPr>
              <a:t>problems</a:t>
            </a:r>
            <a:r>
              <a:rPr lang="it-IT" altLang="en-US" b="1" dirty="0">
                <a:solidFill>
                  <a:srgbClr val="FF0000"/>
                </a:solidFill>
              </a:rPr>
              <a:t> with </a:t>
            </a:r>
            <a:r>
              <a:rPr lang="it-IT" altLang="en-US" b="1" dirty="0" err="1">
                <a:solidFill>
                  <a:srgbClr val="FF0000"/>
                </a:solidFill>
              </a:rPr>
              <a:t>variable</a:t>
            </a:r>
            <a:r>
              <a:rPr lang="it-IT" altLang="en-US" b="1" dirty="0">
                <a:solidFill>
                  <a:srgbClr val="FF0000"/>
                </a:solidFill>
              </a:rPr>
              <a:t> </a:t>
            </a:r>
            <a:r>
              <a:rPr lang="it-IT" altLang="en-US" b="1" dirty="0" err="1">
                <a:solidFill>
                  <a:srgbClr val="FF0000"/>
                </a:solidFill>
              </a:rPr>
              <a:t>demand</a:t>
            </a:r>
            <a:r>
              <a:rPr lang="it-IT" altLang="en-US" b="1" dirty="0">
                <a:solidFill>
                  <a:srgbClr val="FF0000"/>
                </a:solidFill>
              </a:rPr>
              <a:t> or </a:t>
            </a:r>
            <a:r>
              <a:rPr lang="it-IT" altLang="en-US" b="1" dirty="0" err="1">
                <a:solidFill>
                  <a:srgbClr val="FF0000"/>
                </a:solidFill>
              </a:rPr>
              <a:t>stochastic</a:t>
            </a:r>
            <a:r>
              <a:rPr lang="it-IT" altLang="en-US" b="1" dirty="0">
                <a:solidFill>
                  <a:srgbClr val="FF0000"/>
                </a:solidFill>
              </a:rPr>
              <a:t> </a:t>
            </a:r>
            <a:r>
              <a:rPr lang="it-IT" altLang="en-US" b="1" dirty="0" err="1">
                <a:solidFill>
                  <a:srgbClr val="FF0000"/>
                </a:solidFill>
              </a:rPr>
              <a:t>components</a:t>
            </a:r>
            <a:endParaRPr lang="it-IT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7" r="10442" b="32015"/>
          <a:stretch/>
        </p:blipFill>
        <p:spPr bwMode="auto">
          <a:xfrm rot="-120000">
            <a:off x="576587" y="637838"/>
            <a:ext cx="8185578" cy="534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" y="187960"/>
            <a:ext cx="8750059" cy="6517640"/>
          </a:xfrm>
          <a:prstGeom prst="rect">
            <a:avLst/>
          </a:prstGeom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41"/>
          <a:stretch/>
        </p:blipFill>
        <p:spPr bwMode="auto">
          <a:xfrm>
            <a:off x="6060440" y="187960"/>
            <a:ext cx="265684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840DD1-FFF5-4253-BEA0-2B5D768DDE0E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615950"/>
            <a:ext cx="7396163" cy="564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0" r="26625" b="21866"/>
          <a:stretch/>
        </p:blipFill>
        <p:spPr bwMode="auto">
          <a:xfrm rot="-120000">
            <a:off x="3961370" y="3206312"/>
            <a:ext cx="4870912" cy="3547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32" b="1151"/>
          <a:stretch/>
        </p:blipFill>
        <p:spPr bwMode="auto">
          <a:xfrm rot="120000">
            <a:off x="358987" y="469220"/>
            <a:ext cx="5780575" cy="258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contenut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3900526"/>
            <a:ext cx="7772400" cy="2119273"/>
          </a:xfrm>
        </p:spPr>
        <p:txBody>
          <a:bodyPr/>
          <a:lstStyle/>
          <a:p>
            <a:pPr marL="0" indent="0"/>
            <a:r>
              <a:rPr lang="it-IT" altLang="en-US" dirty="0"/>
              <a:t>The </a:t>
            </a:r>
            <a:r>
              <a:rPr lang="it-IT" altLang="en-US" dirty="0" err="1"/>
              <a:t>dimension</a:t>
            </a:r>
            <a:r>
              <a:rPr lang="it-IT" altLang="en-US" dirty="0"/>
              <a:t> of the batch can be </a:t>
            </a:r>
            <a:r>
              <a:rPr lang="it-IT" altLang="en-US" dirty="0" err="1"/>
              <a:t>computed</a:t>
            </a:r>
            <a:r>
              <a:rPr lang="it-IT" altLang="en-US" dirty="0"/>
              <a:t> by the </a:t>
            </a:r>
            <a:r>
              <a:rPr lang="it-IT" altLang="en-US" dirty="0" err="1"/>
              <a:t>economic</a:t>
            </a:r>
            <a:r>
              <a:rPr lang="it-IT" altLang="en-US" dirty="0"/>
              <a:t> batch </a:t>
            </a:r>
            <a:r>
              <a:rPr lang="it-IT" altLang="en-US" dirty="0" err="1"/>
              <a:t>formulation</a:t>
            </a:r>
            <a:r>
              <a:rPr lang="it-IT" altLang="en-US" dirty="0"/>
              <a:t>.</a:t>
            </a:r>
            <a:endParaRPr lang="en-GB" altLang="en-US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6482" r="2360" b="39182"/>
          <a:stretch/>
        </p:blipFill>
        <p:spPr bwMode="auto">
          <a:xfrm rot="-60000">
            <a:off x="24048" y="65597"/>
            <a:ext cx="9104355" cy="283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e 1"/>
          <p:cNvSpPr/>
          <p:nvPr/>
        </p:nvSpPr>
        <p:spPr bwMode="auto">
          <a:xfrm>
            <a:off x="0" y="320040"/>
            <a:ext cx="9022080" cy="1021080"/>
          </a:xfrm>
          <a:prstGeom prst="ellipse">
            <a:avLst/>
          </a:prstGeom>
          <a:solidFill>
            <a:srgbClr val="ECD882">
              <a:alpha val="7059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Periodic</a:t>
            </a:r>
            <a:r>
              <a:rPr lang="it-IT" altLang="en-US" dirty="0"/>
              <a:t> </a:t>
            </a:r>
            <a:r>
              <a:rPr lang="it-IT" altLang="en-US" dirty="0" err="1"/>
              <a:t>reorder</a:t>
            </a:r>
            <a:r>
              <a:rPr lang="it-IT" altLang="en-US" dirty="0"/>
              <a:t> policy</a:t>
            </a:r>
            <a:endParaRPr lang="en-GB" altLang="en-US" dirty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 r="6932" b="10179"/>
          <a:stretch/>
        </p:blipFill>
        <p:spPr bwMode="auto">
          <a:xfrm rot="120000">
            <a:off x="250439" y="2145544"/>
            <a:ext cx="8600892" cy="432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CasellaDiTesto 4"/>
          <p:cNvSpPr txBox="1">
            <a:spLocks noChangeArrowheads="1"/>
          </p:cNvSpPr>
          <p:nvPr/>
        </p:nvSpPr>
        <p:spPr bwMode="auto">
          <a:xfrm>
            <a:off x="1336675" y="1535113"/>
            <a:ext cx="6306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dirty="0" err="1">
                <a:latin typeface="Tahoma" panose="020B0604030504040204" pitchFamily="34" charset="0"/>
              </a:rPr>
              <a:t>Given</a:t>
            </a:r>
            <a:r>
              <a:rPr lang="it-IT" altLang="en-US" dirty="0">
                <a:latin typeface="Tahoma" panose="020B0604030504040204" pitchFamily="34" charset="0"/>
              </a:rPr>
              <a:t> T, </a:t>
            </a:r>
            <a:r>
              <a:rPr lang="it-IT" altLang="en-US" dirty="0" err="1">
                <a:latin typeface="Tahoma" panose="020B0604030504040204" pitchFamily="34" charset="0"/>
              </a:rPr>
              <a:t>we</a:t>
            </a:r>
            <a:r>
              <a:rPr lang="it-IT" altLang="en-US" dirty="0">
                <a:latin typeface="Tahoma" panose="020B0604030504040204" pitchFamily="34" charset="0"/>
              </a:rPr>
              <a:t> </a:t>
            </a:r>
            <a:r>
              <a:rPr lang="it-IT" altLang="en-US" dirty="0" err="1">
                <a:latin typeface="Tahoma" panose="020B0604030504040204" pitchFamily="34" charset="0"/>
              </a:rPr>
              <a:t>define</a:t>
            </a:r>
            <a:r>
              <a:rPr lang="it-IT" altLang="en-US" dirty="0">
                <a:latin typeface="Tahoma" panose="020B0604030504040204" pitchFamily="34" charset="0"/>
              </a:rPr>
              <a:t> Q* and the </a:t>
            </a:r>
            <a:r>
              <a:rPr lang="it-IT" altLang="en-US" dirty="0" err="1">
                <a:latin typeface="Tahoma" panose="020B0604030504040204" pitchFamily="34" charset="0"/>
              </a:rPr>
              <a:t>order</a:t>
            </a:r>
            <a:r>
              <a:rPr lang="it-IT" altLang="en-US" dirty="0">
                <a:latin typeface="Tahoma" panose="020B0604030504040204" pitchFamily="34" charset="0"/>
              </a:rPr>
              <a:t> </a:t>
            </a:r>
            <a:r>
              <a:rPr lang="it-IT" altLang="en-US" dirty="0" err="1">
                <a:latin typeface="Tahoma" panose="020B0604030504040204" pitchFamily="34" charset="0"/>
              </a:rPr>
              <a:t>is</a:t>
            </a:r>
            <a:r>
              <a:rPr lang="it-IT" altLang="en-US" dirty="0">
                <a:latin typeface="Tahoma" panose="020B0604030504040204" pitchFamily="34" charset="0"/>
              </a:rPr>
              <a:t> Q*-S</a:t>
            </a:r>
            <a:r>
              <a:rPr lang="it-IT" altLang="en-US" baseline="-25000" dirty="0">
                <a:latin typeface="Tahoma" panose="020B0604030504040204" pitchFamily="34" charset="0"/>
              </a:rPr>
              <a:t>T</a:t>
            </a:r>
            <a:endParaRPr lang="en-GB" altLang="en-US" baseline="-250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contenut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/>
            <a:r>
              <a:rPr lang="en-GB" altLang="en-US" sz="1800" dirty="0"/>
              <a:t>Considering therefore the variable demand according to a normal distribution and constant reorder time, the expression of Q* is equal to</a:t>
            </a:r>
          </a:p>
          <a:p>
            <a:endParaRPr lang="en-GB" altLang="en-US" sz="1800" dirty="0"/>
          </a:p>
          <a:p>
            <a:r>
              <a:rPr lang="en-GB" altLang="en-US" sz="1800" dirty="0"/>
              <a:t>being</a:t>
            </a:r>
          </a:p>
          <a:p>
            <a:pPr marL="0" indent="0">
              <a:tabLst>
                <a:tab pos="990600" algn="l"/>
              </a:tabLst>
            </a:pPr>
            <a:r>
              <a:rPr lang="en-GB" altLang="en-US" sz="1800" dirty="0"/>
              <a:t>	average demand in the unit of time (e.g. day or week);</a:t>
            </a:r>
          </a:p>
          <a:p>
            <a:pPr marL="0" indent="0">
              <a:tabLst>
                <a:tab pos="990600" algn="l"/>
              </a:tabLst>
            </a:pPr>
            <a:r>
              <a:rPr lang="it-IT" altLang="en-US" sz="1800" dirty="0"/>
              <a:t>	</a:t>
            </a:r>
            <a:r>
              <a:rPr lang="en-GB" altLang="en-US" sz="1800" dirty="0"/>
              <a:t>constant reorder time</a:t>
            </a:r>
          </a:p>
          <a:p>
            <a:pPr marL="0" indent="0">
              <a:tabLst>
                <a:tab pos="990600" algn="l"/>
              </a:tabLst>
            </a:pPr>
            <a:r>
              <a:rPr lang="it-IT" altLang="en-US" sz="1800" dirty="0"/>
              <a:t>	</a:t>
            </a:r>
            <a:r>
              <a:rPr lang="en-GB" altLang="en-US" sz="1800" dirty="0"/>
              <a:t> supply time</a:t>
            </a:r>
          </a:p>
          <a:p>
            <a:r>
              <a:rPr lang="it-IT" altLang="en-US" sz="1800" dirty="0"/>
              <a:t>		</a:t>
            </a:r>
            <a:r>
              <a:rPr lang="en-GB" altLang="en-US" sz="1800" dirty="0"/>
              <a:t>  multiplication coefficient that varies according to the level of service</a:t>
            </a:r>
          </a:p>
          <a:p>
            <a:r>
              <a:rPr lang="it-IT" altLang="en-US" sz="1800" dirty="0"/>
              <a:t>		 </a:t>
            </a:r>
            <a:r>
              <a:rPr lang="en-GB" altLang="en-US" sz="1800" dirty="0"/>
              <a:t>standard deviation of the demand </a:t>
            </a:r>
          </a:p>
          <a:p>
            <a:endParaRPr lang="en-GB" altLang="en-US" sz="1800" dirty="0"/>
          </a:p>
          <a:p>
            <a:pPr marL="0" indent="0" algn="just"/>
            <a:r>
              <a:rPr lang="en-GB" altLang="en-US" sz="1800" dirty="0"/>
              <a:t>Once computed Q*, if S</a:t>
            </a:r>
            <a:r>
              <a:rPr lang="en-GB" altLang="en-US" sz="1800" baseline="-25000" dirty="0"/>
              <a:t>T</a:t>
            </a:r>
            <a:r>
              <a:rPr lang="en-GB" altLang="en-US" sz="1800" dirty="0"/>
              <a:t> is the stock level present in the warehouse when issuing the order, </a:t>
            </a:r>
            <a:r>
              <a:rPr lang="en-GB" altLang="en-US" sz="1800" b="1" dirty="0">
                <a:solidFill>
                  <a:srgbClr val="FF0000"/>
                </a:solidFill>
              </a:rPr>
              <a:t>the quantity to be ordered is</a:t>
            </a:r>
            <a:r>
              <a:rPr lang="en-GB" altLang="en-US" sz="1800" dirty="0"/>
              <a:t>:</a:t>
            </a:r>
          </a:p>
          <a:p>
            <a:endParaRPr lang="en-GB" altLang="en-US" sz="1800" dirty="0"/>
          </a:p>
          <a:p>
            <a:pPr marL="0" indent="0" algn="just"/>
            <a:r>
              <a:rPr lang="en-GB" altLang="en-US" sz="1800" dirty="0"/>
              <a:t>Since the stock level, on average, varies between the </a:t>
            </a:r>
            <a:r>
              <a:rPr lang="en-GB" altLang="en-US" sz="1800" dirty="0" err="1"/>
              <a:t>S</a:t>
            </a:r>
            <a:r>
              <a:rPr lang="en-GB" altLang="en-US" sz="1800" baseline="-25000" dirty="0" err="1"/>
              <a:t>s</a:t>
            </a:r>
            <a:r>
              <a:rPr lang="en-GB" altLang="en-US" sz="1800" dirty="0"/>
              <a:t> and Q* levels, </a:t>
            </a:r>
            <a:r>
              <a:rPr lang="en-GB" altLang="en-US" sz="1800" b="1" dirty="0">
                <a:solidFill>
                  <a:srgbClr val="FF0000"/>
                </a:solidFill>
              </a:rPr>
              <a:t>the stock average is</a:t>
            </a:r>
            <a:r>
              <a:rPr lang="en-GB" altLang="en-US" sz="1800" dirty="0"/>
              <a:t>, with a good approximation, equal to</a:t>
            </a:r>
          </a:p>
          <a:p>
            <a:pPr marL="0" indent="0" algn="just"/>
            <a:endParaRPr lang="en-GB" altLang="en-US" sz="1800" dirty="0"/>
          </a:p>
          <a:p>
            <a:r>
              <a:rPr lang="en-GB" altLang="en-US" sz="1800" dirty="0"/>
              <a:t> </a:t>
            </a:r>
          </a:p>
          <a:p>
            <a:r>
              <a:rPr lang="en-GB" altLang="en-US" sz="1800" b="1" dirty="0">
                <a:solidFill>
                  <a:srgbClr val="FF0000"/>
                </a:solidFill>
              </a:rPr>
              <a:t>Determination of the supply time</a:t>
            </a:r>
          </a:p>
          <a:p>
            <a:pPr marL="0" indent="0"/>
            <a:r>
              <a:rPr lang="en-GB" altLang="en-US" sz="1800" dirty="0"/>
              <a:t>It can be determined by organizational considerations or assessed through the formula of the economic lot.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/>
          <a:srcRect t="-11111" r="811" b="605"/>
          <a:stretch/>
        </p:blipFill>
        <p:spPr>
          <a:xfrm>
            <a:off x="1103884" y="543418"/>
            <a:ext cx="4487134" cy="64198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5" y="1254257"/>
            <a:ext cx="800000" cy="169523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194" y="3570414"/>
            <a:ext cx="1390476" cy="48571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653" y="4749652"/>
            <a:ext cx="2828571" cy="3714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Discrete time </a:t>
            </a:r>
            <a:r>
              <a:rPr lang="it-IT" altLang="en-US" dirty="0" err="1"/>
              <a:t>models</a:t>
            </a:r>
            <a:endParaRPr lang="en-GB" altLang="en-US" dirty="0"/>
          </a:p>
        </p:txBody>
      </p:sp>
      <p:sp>
        <p:nvSpPr>
          <p:cNvPr id="2" name="Rettangolo 1"/>
          <p:cNvSpPr/>
          <p:nvPr/>
        </p:nvSpPr>
        <p:spPr>
          <a:xfrm>
            <a:off x="434340" y="1295192"/>
            <a:ext cx="8122920" cy="53245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dirty="0"/>
              <a:t>The fundamental model to describe the problem of inventory management of discrete-time stocks is the so-called lot-sizing for a single product.</a:t>
            </a:r>
          </a:p>
          <a:p>
            <a:r>
              <a:rPr lang="en-GB" sz="2000" dirty="0"/>
              <a:t>To illustrate its formulation, the following parameters are introduced: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N number of periods of the programming time horizon;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d</a:t>
            </a:r>
            <a:r>
              <a:rPr lang="en-GB" sz="2000" baseline="-25000" dirty="0"/>
              <a:t>i</a:t>
            </a:r>
            <a:r>
              <a:rPr lang="en-GB" sz="2000" dirty="0"/>
              <a:t> net demand for the period i;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latin typeface="Tahoma"/>
                <a:ea typeface="Tahoma"/>
                <a:cs typeface="Tahoma"/>
              </a:rPr>
              <a:t>p</a:t>
            </a:r>
            <a:r>
              <a:rPr lang="en-GB" sz="2000" baseline="-25000" dirty="0">
                <a:latin typeface="Tahoma"/>
                <a:ea typeface="Tahoma"/>
                <a:cs typeface="Tahoma"/>
              </a:rPr>
              <a:t>i</a:t>
            </a:r>
            <a:r>
              <a:rPr lang="en-GB" sz="2000" dirty="0">
                <a:latin typeface="Tahoma"/>
                <a:ea typeface="Tahoma"/>
                <a:cs typeface="Tahoma"/>
              </a:rPr>
              <a:t> purchase or production cost during the period </a:t>
            </a:r>
            <a:r>
              <a:rPr lang="en-GB" sz="2000" dirty="0" err="1">
                <a:latin typeface="Tahoma"/>
                <a:ea typeface="Tahoma"/>
                <a:cs typeface="Tahoma"/>
              </a:rPr>
              <a:t>i</a:t>
            </a:r>
            <a:endParaRPr lang="en-GB" sz="2000" dirty="0" err="1"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latin typeface="Tahoma"/>
                <a:ea typeface="Tahoma"/>
                <a:cs typeface="Tahoma"/>
              </a:rPr>
              <a:t>c</a:t>
            </a:r>
            <a:r>
              <a:rPr lang="en-GB" sz="2000" baseline="-25000" dirty="0">
                <a:latin typeface="Tahoma"/>
                <a:ea typeface="Tahoma"/>
                <a:cs typeface="Tahoma"/>
              </a:rPr>
              <a:t>i </a:t>
            </a:r>
            <a:r>
              <a:rPr lang="en-GB" sz="2000" dirty="0">
                <a:latin typeface="Tahoma"/>
                <a:ea typeface="Tahoma"/>
                <a:cs typeface="Tahoma"/>
              </a:rPr>
              <a:t>storage cost per unit of product during the period </a:t>
            </a:r>
            <a:r>
              <a:rPr lang="en-GB" sz="2000" dirty="0" err="1">
                <a:latin typeface="Tahoma"/>
                <a:ea typeface="Tahoma"/>
                <a:cs typeface="Tahoma"/>
              </a:rPr>
              <a:t>i</a:t>
            </a:r>
            <a:endParaRPr lang="en-GB" sz="2000" dirty="0" err="1">
              <a:ea typeface="Tahoma"/>
              <a:cs typeface="Tahoma"/>
            </a:endParaRPr>
          </a:p>
          <a:p>
            <a:pPr marL="342900" indent="-342900" algn="just">
              <a:buFontTx/>
              <a:buChar char="-"/>
            </a:pPr>
            <a:r>
              <a:rPr lang="en-GB" sz="2000" dirty="0"/>
              <a:t>f</a:t>
            </a:r>
            <a:r>
              <a:rPr lang="en-GB" sz="2000" baseline="-25000" dirty="0"/>
              <a:t>i</a:t>
            </a:r>
            <a:r>
              <a:rPr lang="en-GB" sz="2000" dirty="0"/>
              <a:t> ordering or set-up cost relating to period i due to the issue of a new order or the reactivation of production with respect to period i;</a:t>
            </a:r>
          </a:p>
          <a:p>
            <a:pPr marL="342900" indent="-342900" algn="just">
              <a:buFontTx/>
              <a:buChar char="-"/>
            </a:pPr>
            <a:r>
              <a:rPr lang="en-GB" sz="2000" dirty="0" err="1"/>
              <a:t>s</a:t>
            </a:r>
            <a:r>
              <a:rPr lang="en-GB" sz="2000" baseline="-25000" dirty="0" err="1"/>
              <a:t>i</a:t>
            </a:r>
            <a:r>
              <a:rPr lang="en-GB" sz="2000" dirty="0"/>
              <a:t>, product inventory at the end of the period i</a:t>
            </a:r>
          </a:p>
          <a:p>
            <a:endParaRPr lang="en-GB" sz="2000" dirty="0"/>
          </a:p>
          <a:p>
            <a:r>
              <a:rPr lang="en-GB" sz="2000" dirty="0"/>
              <a:t>and decision variables</a:t>
            </a:r>
          </a:p>
          <a:p>
            <a:r>
              <a:rPr lang="en-GB" sz="2000" dirty="0"/>
              <a:t>- q</a:t>
            </a:r>
            <a:r>
              <a:rPr lang="en-GB" sz="2000" baseline="-25000" dirty="0"/>
              <a:t>i</a:t>
            </a:r>
            <a:r>
              <a:rPr lang="en-GB" sz="2000" dirty="0"/>
              <a:t> quantity to be produced or ordered during the period i</a:t>
            </a:r>
          </a:p>
          <a:p>
            <a:pPr algn="just"/>
            <a:r>
              <a:rPr lang="en-GB" sz="2000" dirty="0"/>
              <a:t>- </a:t>
            </a:r>
            <a:r>
              <a:rPr lang="en-GB" sz="2000" dirty="0" err="1"/>
              <a:t>yi</a:t>
            </a:r>
            <a:r>
              <a:rPr lang="en-GB" sz="2000" dirty="0"/>
              <a:t> binary variable equal to 1 if at the beginning of the period i an order is issued or production is reactivated with respect to period i-1 (</a:t>
            </a:r>
            <a:r>
              <a:rPr lang="en-GB" sz="2000" dirty="0" err="1"/>
              <a:t>y</a:t>
            </a:r>
            <a:r>
              <a:rPr lang="en-GB" sz="2000" baseline="-25000" dirty="0" err="1"/>
              <a:t>i</a:t>
            </a:r>
            <a:r>
              <a:rPr lang="en-GB" sz="2000" dirty="0"/>
              <a:t> = 1 if q</a:t>
            </a:r>
            <a:r>
              <a:rPr lang="en-GB" sz="2000" baseline="-25000" dirty="0"/>
              <a:t>i-1</a:t>
            </a:r>
            <a:r>
              <a:rPr lang="en-GB" sz="2000" dirty="0"/>
              <a:t> = 0 and q</a:t>
            </a:r>
            <a:r>
              <a:rPr lang="en-GB" sz="2000" baseline="-25000" dirty="0"/>
              <a:t>i</a:t>
            </a:r>
            <a:r>
              <a:rPr lang="en-GB" sz="2000" dirty="0"/>
              <a:t>&gt; 0), 0 otherwise.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Lot</a:t>
            </a:r>
            <a:r>
              <a:rPr lang="it-IT" altLang="en-US" dirty="0"/>
              <a:t> </a:t>
            </a:r>
            <a:r>
              <a:rPr lang="it-IT" altLang="en-US" dirty="0" err="1"/>
              <a:t>sizing</a:t>
            </a:r>
            <a:r>
              <a:rPr lang="it-IT" altLang="en-US" dirty="0"/>
              <a:t> </a:t>
            </a:r>
            <a:r>
              <a:rPr lang="it-IT" altLang="en-US" dirty="0" err="1"/>
              <a:t>method</a:t>
            </a:r>
            <a:endParaRPr lang="en-GB" altLang="en-US" dirty="0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6" t="15103" r="21214"/>
          <a:stretch/>
        </p:blipFill>
        <p:spPr bwMode="auto">
          <a:xfrm>
            <a:off x="1051560" y="1386839"/>
            <a:ext cx="6659880" cy="499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Flow network </a:t>
            </a:r>
            <a:r>
              <a:rPr lang="it-IT" altLang="en-US" dirty="0" err="1"/>
              <a:t>representation</a:t>
            </a:r>
            <a:endParaRPr lang="en-GB" altLang="en-US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266700" y="1447800"/>
            <a:ext cx="8353425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 altLang="en-US" dirty="0"/>
            </a:br>
            <a:r>
              <a:rPr lang="it-IT" altLang="en-US" dirty="0" err="1"/>
              <a:t>Discounts</a:t>
            </a:r>
            <a:r>
              <a:rPr lang="it-IT" altLang="en-US" dirty="0"/>
              <a:t> on </a:t>
            </a:r>
            <a:r>
              <a:rPr lang="it-IT" altLang="en-US" dirty="0" err="1"/>
              <a:t>supply</a:t>
            </a:r>
            <a:endParaRPr lang="en-GB" altLang="en-US" dirty="0"/>
          </a:p>
        </p:txBody>
      </p:sp>
      <p:sp>
        <p:nvSpPr>
          <p:cNvPr id="17411" name="Segnaposto contenut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altLang="en-US" dirty="0"/>
              <a:t>Suppose we have the possibility of discounts if you order a certain quantity of goods </a:t>
            </a:r>
            <a:r>
              <a:rPr lang="it-IT" altLang="en-US" dirty="0"/>
              <a:t>Q&gt;Q’</a:t>
            </a:r>
            <a:endParaRPr lang="en-GB" alt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6065"/>
            <a:ext cx="7543800" cy="31871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303338"/>
            <a:ext cx="9005752" cy="328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/>
          <a:srcRect t="1" r="3259" b="12748"/>
          <a:stretch/>
        </p:blipFill>
        <p:spPr>
          <a:xfrm>
            <a:off x="951547" y="5206365"/>
            <a:ext cx="2050733" cy="417196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834" y="4753992"/>
            <a:ext cx="2417594" cy="1372488"/>
          </a:xfrm>
          <a:prstGeom prst="rect">
            <a:avLst/>
          </a:prstGeom>
        </p:spPr>
      </p:pic>
      <p:sp>
        <p:nvSpPr>
          <p:cNvPr id="4" name="Freccia a destra 3"/>
          <p:cNvSpPr/>
          <p:nvPr/>
        </p:nvSpPr>
        <p:spPr bwMode="auto">
          <a:xfrm>
            <a:off x="3291840" y="5318760"/>
            <a:ext cx="1325994" cy="3657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Wagner-</a:t>
            </a:r>
            <a:r>
              <a:rPr lang="it-IT" altLang="en-US" dirty="0" err="1"/>
              <a:t>Whitin</a:t>
            </a:r>
            <a:r>
              <a:rPr lang="it-IT" altLang="en-US" dirty="0"/>
              <a:t> </a:t>
            </a:r>
            <a:r>
              <a:rPr lang="it-IT" altLang="en-US" dirty="0" err="1"/>
              <a:t>algorithm</a:t>
            </a:r>
            <a:endParaRPr lang="en-GB" altLang="en-US" dirty="0"/>
          </a:p>
        </p:txBody>
      </p:sp>
      <p:sp>
        <p:nvSpPr>
          <p:cNvPr id="2" name="Rettangolo 1"/>
          <p:cNvSpPr/>
          <p:nvPr/>
        </p:nvSpPr>
        <p:spPr>
          <a:xfrm>
            <a:off x="609600" y="1739771"/>
            <a:ext cx="7772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The properties described are the basis of the Wagner-</a:t>
            </a:r>
            <a:r>
              <a:rPr lang="en-GB" sz="2000" dirty="0" err="1"/>
              <a:t>Whitin</a:t>
            </a:r>
            <a:r>
              <a:rPr lang="en-GB" sz="2000" dirty="0"/>
              <a:t> algorithm that allows you to identify the optimal solution of a lot sizing problem in polynomial time. The algorithm dynamically </a:t>
            </a:r>
            <a:r>
              <a:rPr lang="en-GB" sz="2000" dirty="0" err="1"/>
              <a:t>analyzes</a:t>
            </a:r>
            <a:r>
              <a:rPr lang="en-GB" sz="2000" dirty="0"/>
              <a:t> all possible combinations of orders, identifying the optimal one, solving a problem of minimum path.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In practice, this technique is rarely used for several reasons: </a:t>
            </a:r>
          </a:p>
          <a:p>
            <a:pPr marL="342900" indent="-342900" algn="just">
              <a:buFontTx/>
              <a:buChar char="-"/>
            </a:pPr>
            <a:r>
              <a:rPr lang="en-GB" sz="2000" dirty="0"/>
              <a:t>the difficulties of implementing the algorithm, </a:t>
            </a:r>
          </a:p>
          <a:p>
            <a:pPr marL="342900" indent="-342900" algn="just">
              <a:buFontTx/>
              <a:buChar char="-"/>
            </a:pPr>
            <a:r>
              <a:rPr lang="en-GB" sz="2000" dirty="0"/>
              <a:t>the need to set a precise time horizon on the basis of which the algorithm determines the optimal solution. </a:t>
            </a:r>
          </a:p>
          <a:p>
            <a:pPr algn="just"/>
            <a:r>
              <a:rPr lang="en-GB" sz="2000" dirty="0"/>
              <a:t>For this reason, several heuristic algorithms have been proposed which constructively determine the policy of managing stocks with reference to a fixed number of periods.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747156" y="1396048"/>
            <a:ext cx="7140099" cy="4898072"/>
            <a:chOff x="1146" y="1478"/>
            <a:chExt cx="3296" cy="2356"/>
          </a:xfrm>
        </p:grpSpPr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1146" y="1478"/>
              <a:ext cx="3296" cy="2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è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40967" name="Object 2"/>
            <p:cNvGraphicFramePr>
              <a:graphicFrameLocks noChangeAspect="1"/>
            </p:cNvGraphicFramePr>
            <p:nvPr/>
          </p:nvGraphicFramePr>
          <p:xfrm>
            <a:off x="1295" y="1551"/>
            <a:ext cx="2797" cy="2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4" name="Equation" r:id="rId3" imgW="3438407" imgH="2695473" progId="Equation.3">
                    <p:embed/>
                  </p:oleObj>
                </mc:Choice>
                <mc:Fallback>
                  <p:oleObj name="Equation" r:id="rId3" imgW="3438407" imgH="269547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1551"/>
                          <a:ext cx="2797" cy="2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78644" y="502920"/>
            <a:ext cx="7477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Tahoma" panose="020B0604030504040204" pitchFamily="34" charset="0"/>
              </a:rPr>
              <a:t>It is an exact method proposing an algorithm to solve the following optimization problem</a:t>
            </a:r>
            <a:endParaRPr lang="it-IT" altLang="en-US"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46100"/>
            <a:ext cx="7772400" cy="622300"/>
          </a:xfrm>
        </p:spPr>
        <p:txBody>
          <a:bodyPr/>
          <a:lstStyle/>
          <a:p>
            <a:pPr eaLnBrk="1" hangingPunct="1"/>
            <a:r>
              <a:rPr lang="it-IT" altLang="en-US" dirty="0"/>
              <a:t>Wagner-</a:t>
            </a:r>
            <a:r>
              <a:rPr lang="it-IT" altLang="en-US" dirty="0" err="1"/>
              <a:t>Whitin</a:t>
            </a:r>
            <a:r>
              <a:rPr lang="it-IT" altLang="en-US" dirty="0"/>
              <a:t> </a:t>
            </a:r>
            <a:r>
              <a:rPr lang="it-IT" altLang="en-US" dirty="0" err="1"/>
              <a:t>algorithm</a:t>
            </a:r>
            <a:r>
              <a:rPr lang="it-IT" altLang="en-US" dirty="0"/>
              <a:t> </a:t>
            </a:r>
            <a:r>
              <a:rPr lang="it-IT" altLang="en-US" dirty="0" err="1"/>
              <a:t>definition</a:t>
            </a:r>
            <a:endParaRPr lang="it-IT" altLang="en-US" dirty="0"/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763588" y="1676400"/>
            <a:ext cx="747712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7838" indent="-47783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it-IT" altLang="en-US" b="1" i="1" dirty="0">
                <a:solidFill>
                  <a:srgbClr val="3333FF"/>
                </a:solidFill>
                <a:latin typeface="Tahoma" panose="020B0604030504040204" pitchFamily="34" charset="0"/>
              </a:rPr>
              <a:t>T</a:t>
            </a:r>
            <a:r>
              <a:rPr lang="it-IT" altLang="en-US" dirty="0">
                <a:latin typeface="Tahoma" panose="020B0604030504040204" pitchFamily="34" charset="0"/>
              </a:rPr>
              <a:t>: </a:t>
            </a:r>
            <a:r>
              <a:rPr lang="it-IT" altLang="en-US" dirty="0" err="1">
                <a:latin typeface="Tahoma" panose="020B0604030504040204" pitchFamily="34" charset="0"/>
              </a:rPr>
              <a:t>decision</a:t>
            </a:r>
            <a:r>
              <a:rPr lang="it-IT" altLang="en-US" dirty="0">
                <a:latin typeface="Tahoma" panose="020B0604030504040204" pitchFamily="34" charset="0"/>
              </a:rPr>
              <a:t> </a:t>
            </a:r>
            <a:r>
              <a:rPr lang="it-IT" altLang="en-US" dirty="0" err="1">
                <a:latin typeface="Tahoma" panose="020B0604030504040204" pitchFamily="34" charset="0"/>
              </a:rPr>
              <a:t>horizon</a:t>
            </a:r>
            <a:r>
              <a:rPr lang="it-IT" altLang="en-US" dirty="0">
                <a:latin typeface="Tahoma" panose="020B0604030504040204" pitchFamily="34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it-IT" altLang="en-US" b="1" i="1" dirty="0" err="1">
                <a:solidFill>
                  <a:srgbClr val="3333FF"/>
                </a:solidFill>
                <a:latin typeface="Tahoma" panose="020B0604030504040204" pitchFamily="34" charset="0"/>
              </a:rPr>
              <a:t>q</a:t>
            </a:r>
            <a:r>
              <a:rPr lang="it-IT" altLang="en-US" b="1" i="1" baseline="-10000" dirty="0" err="1">
                <a:solidFill>
                  <a:srgbClr val="3333FF"/>
                </a:solidFill>
                <a:latin typeface="Tahoma" panose="020B0604030504040204" pitchFamily="34" charset="0"/>
              </a:rPr>
              <a:t>t</a:t>
            </a:r>
            <a:r>
              <a:rPr lang="it-IT" altLang="en-US" dirty="0">
                <a:latin typeface="Tahoma" panose="020B0604030504040204" pitchFamily="34" charset="0"/>
              </a:rPr>
              <a:t>: batch </a:t>
            </a:r>
            <a:r>
              <a:rPr lang="it-IT" altLang="en-US" dirty="0" err="1">
                <a:latin typeface="Tahoma" panose="020B0604030504040204" pitchFamily="34" charset="0"/>
              </a:rPr>
              <a:t>dimension</a:t>
            </a:r>
            <a:r>
              <a:rPr lang="it-IT" altLang="en-US" dirty="0">
                <a:latin typeface="Tahoma" panose="020B0604030504040204" pitchFamily="34" charset="0"/>
              </a:rPr>
              <a:t> to be </a:t>
            </a:r>
            <a:r>
              <a:rPr lang="it-IT" altLang="en-US" dirty="0" err="1">
                <a:latin typeface="Tahoma" panose="020B0604030504040204" pitchFamily="34" charset="0"/>
              </a:rPr>
              <a:t>ordered</a:t>
            </a:r>
            <a:r>
              <a:rPr lang="it-IT" altLang="en-US" dirty="0">
                <a:latin typeface="Tahoma" panose="020B0604030504040204" pitchFamily="34" charset="0"/>
              </a:rPr>
              <a:t> in </a:t>
            </a:r>
            <a:r>
              <a:rPr lang="it-IT" altLang="en-US" dirty="0" err="1">
                <a:latin typeface="Tahoma" panose="020B0604030504040204" pitchFamily="34" charset="0"/>
              </a:rPr>
              <a:t>in</a:t>
            </a:r>
            <a:r>
              <a:rPr lang="it-IT" altLang="en-US" dirty="0">
                <a:latin typeface="Tahoma" panose="020B0604030504040204" pitchFamily="34" charset="0"/>
              </a:rPr>
              <a:t> </a:t>
            </a:r>
            <a:r>
              <a:rPr lang="it-IT" altLang="en-US" dirty="0" err="1">
                <a:latin typeface="Tahoma" panose="020B0604030504040204" pitchFamily="34" charset="0"/>
              </a:rPr>
              <a:t>terval</a:t>
            </a:r>
            <a:r>
              <a:rPr lang="it-IT" altLang="en-US" dirty="0">
                <a:latin typeface="Tahoma" panose="020B0604030504040204" pitchFamily="34" charset="0"/>
              </a:rPr>
              <a:t> t, t=</a:t>
            </a:r>
            <a:r>
              <a:rPr lang="it-IT" altLang="en-US" dirty="0" err="1">
                <a:latin typeface="Tahoma" panose="020B0604030504040204" pitchFamily="34" charset="0"/>
              </a:rPr>
              <a:t>1,..,</a:t>
            </a:r>
            <a:r>
              <a:rPr lang="it-IT" altLang="en-US" i="1" dirty="0" err="1">
                <a:latin typeface="Tahoma" panose="020B0604030504040204" pitchFamily="34" charset="0"/>
              </a:rPr>
              <a:t>T</a:t>
            </a:r>
            <a:r>
              <a:rPr lang="it-IT" altLang="en-US" dirty="0">
                <a:latin typeface="Tahoma" panose="020B0604030504040204" pitchFamily="34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it-IT" altLang="en-US" b="1" i="1" dirty="0" err="1">
                <a:solidFill>
                  <a:srgbClr val="3333FF"/>
                </a:solidFill>
                <a:latin typeface="Tahoma" panose="020B0604030504040204" pitchFamily="34" charset="0"/>
              </a:rPr>
              <a:t>I</a:t>
            </a:r>
            <a:r>
              <a:rPr lang="it-IT" altLang="en-US" b="1" i="1" baseline="-10000" dirty="0" err="1">
                <a:solidFill>
                  <a:srgbClr val="3333FF"/>
                </a:solidFill>
                <a:latin typeface="Tahoma" panose="020B0604030504040204" pitchFamily="34" charset="0"/>
              </a:rPr>
              <a:t>t</a:t>
            </a:r>
            <a:r>
              <a:rPr lang="it-IT" altLang="en-US" dirty="0">
                <a:latin typeface="Tahoma" panose="020B0604030504040204" pitchFamily="34" charset="0"/>
              </a:rPr>
              <a:t>: </a:t>
            </a:r>
            <a:r>
              <a:rPr lang="it-IT" altLang="en-US" dirty="0" err="1">
                <a:latin typeface="Tahoma" panose="020B0604030504040204" pitchFamily="34" charset="0"/>
              </a:rPr>
              <a:t>inventory</a:t>
            </a:r>
            <a:r>
              <a:rPr lang="it-IT" altLang="en-US" dirty="0">
                <a:latin typeface="Tahoma" panose="020B0604030504040204" pitchFamily="34" charset="0"/>
              </a:rPr>
              <a:t> </a:t>
            </a:r>
            <a:r>
              <a:rPr lang="it-IT" altLang="en-US" dirty="0" err="1">
                <a:latin typeface="Tahoma" panose="020B0604030504040204" pitchFamily="34" charset="0"/>
              </a:rPr>
              <a:t>level</a:t>
            </a:r>
            <a:r>
              <a:rPr lang="it-IT" altLang="en-US" dirty="0">
                <a:latin typeface="Tahoma" panose="020B0604030504040204" pitchFamily="34" charset="0"/>
              </a:rPr>
              <a:t> </a:t>
            </a:r>
            <a:r>
              <a:rPr lang="it-IT" altLang="en-US" dirty="0" err="1">
                <a:latin typeface="Tahoma" panose="020B0604030504040204" pitchFamily="34" charset="0"/>
              </a:rPr>
              <a:t>at</a:t>
            </a:r>
            <a:r>
              <a:rPr lang="it-IT" altLang="en-US" dirty="0">
                <a:latin typeface="Tahoma" panose="020B0604030504040204" pitchFamily="34" charset="0"/>
              </a:rPr>
              <a:t> the end of </a:t>
            </a:r>
            <a:r>
              <a:rPr lang="it-IT" altLang="en-US" dirty="0" err="1">
                <a:latin typeface="Tahoma" panose="020B0604030504040204" pitchFamily="34" charset="0"/>
              </a:rPr>
              <a:t>interval</a:t>
            </a:r>
            <a:r>
              <a:rPr lang="it-IT" altLang="en-US" dirty="0">
                <a:latin typeface="Tahoma" panose="020B0604030504040204" pitchFamily="34" charset="0"/>
              </a:rPr>
              <a:t> t, t=</a:t>
            </a:r>
            <a:r>
              <a:rPr lang="it-IT" altLang="en-US" dirty="0" err="1">
                <a:latin typeface="Tahoma" panose="020B0604030504040204" pitchFamily="34" charset="0"/>
              </a:rPr>
              <a:t>1,..,</a:t>
            </a:r>
            <a:r>
              <a:rPr lang="it-IT" altLang="en-US" i="1" dirty="0" err="1">
                <a:latin typeface="Tahoma" panose="020B0604030504040204" pitchFamily="34" charset="0"/>
              </a:rPr>
              <a:t>T</a:t>
            </a:r>
            <a:r>
              <a:rPr lang="it-IT" altLang="en-US" dirty="0">
                <a:latin typeface="Tahoma" panose="020B0604030504040204" pitchFamily="34" charset="0"/>
              </a:rPr>
              <a:t>;</a:t>
            </a:r>
          </a:p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it-IT" altLang="en-US" sz="2800" b="1" i="1" dirty="0" err="1">
                <a:solidFill>
                  <a:srgbClr val="3333FF"/>
                </a:solidFill>
                <a:latin typeface="Tahoma" panose="020B0604030504040204" pitchFamily="34" charset="0"/>
              </a:rPr>
              <a:t>y</a:t>
            </a:r>
            <a:r>
              <a:rPr lang="it-IT" altLang="en-US" sz="2800" b="1" i="1" baseline="-10000" dirty="0" err="1">
                <a:solidFill>
                  <a:srgbClr val="3333FF"/>
                </a:solidFill>
                <a:latin typeface="Tahoma" panose="020B0604030504040204" pitchFamily="34" charset="0"/>
              </a:rPr>
              <a:t>t</a:t>
            </a:r>
            <a:r>
              <a:rPr lang="it-IT" altLang="en-US" dirty="0">
                <a:latin typeface="Tahoma" panose="020B0604030504040204" pitchFamily="34" charset="0"/>
              </a:rPr>
              <a:t>: </a:t>
            </a:r>
            <a:r>
              <a:rPr lang="it-IT" altLang="en-US" dirty="0" err="1">
                <a:latin typeface="Tahoma" panose="020B0604030504040204" pitchFamily="34" charset="0"/>
              </a:rPr>
              <a:t>binary</a:t>
            </a:r>
            <a:r>
              <a:rPr lang="it-IT" altLang="en-US" dirty="0">
                <a:latin typeface="Tahoma" panose="020B0604030504040204" pitchFamily="34" charset="0"/>
              </a:rPr>
              <a:t> </a:t>
            </a:r>
            <a:r>
              <a:rPr lang="it-IT" altLang="en-US" dirty="0" err="1">
                <a:latin typeface="Tahoma" panose="020B0604030504040204" pitchFamily="34" charset="0"/>
              </a:rPr>
              <a:t>variable</a:t>
            </a:r>
            <a:r>
              <a:rPr lang="it-IT" altLang="en-US" dirty="0">
                <a:latin typeface="Tahoma" panose="020B0604030504040204" pitchFamily="34" charset="0"/>
              </a:rPr>
              <a:t>: </a:t>
            </a:r>
          </a:p>
          <a:p>
            <a:pPr lvl="1" algn="just"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Ø"/>
            </a:pPr>
            <a:r>
              <a:rPr lang="it-IT" altLang="en-US" dirty="0">
                <a:latin typeface="Tahoma" panose="020B0604030504040204" pitchFamily="34" charset="0"/>
              </a:rPr>
              <a:t>1 </a:t>
            </a:r>
            <a:r>
              <a:rPr lang="it-IT" altLang="en-US" dirty="0" err="1">
                <a:latin typeface="Tahoma" panose="020B0604030504040204" pitchFamily="34" charset="0"/>
              </a:rPr>
              <a:t>if</a:t>
            </a:r>
            <a:r>
              <a:rPr lang="it-IT" altLang="en-US" dirty="0">
                <a:latin typeface="Tahoma" panose="020B0604030504040204" pitchFamily="34" charset="0"/>
              </a:rPr>
              <a:t> I do an </a:t>
            </a:r>
            <a:r>
              <a:rPr lang="it-IT" altLang="en-US" dirty="0" err="1">
                <a:latin typeface="Tahoma" panose="020B0604030504040204" pitchFamily="34" charset="0"/>
              </a:rPr>
              <a:t>order</a:t>
            </a:r>
            <a:r>
              <a:rPr lang="it-IT" altLang="en-US" dirty="0">
                <a:latin typeface="Tahoma" panose="020B0604030504040204" pitchFamily="34" charset="0"/>
              </a:rPr>
              <a:t> </a:t>
            </a:r>
            <a:r>
              <a:rPr lang="it-IT" altLang="en-US" dirty="0" err="1">
                <a:latin typeface="Tahoma" panose="020B0604030504040204" pitchFamily="34" charset="0"/>
              </a:rPr>
              <a:t>at</a:t>
            </a:r>
            <a:r>
              <a:rPr lang="it-IT" altLang="en-US" dirty="0">
                <a:latin typeface="Tahoma" panose="020B0604030504040204" pitchFamily="34" charset="0"/>
              </a:rPr>
              <a:t> </a:t>
            </a:r>
            <a:r>
              <a:rPr lang="it-IT" altLang="en-US" dirty="0" err="1">
                <a:latin typeface="Tahoma" panose="020B0604030504040204" pitchFamily="34" charset="0"/>
              </a:rPr>
              <a:t>instant</a:t>
            </a:r>
            <a:r>
              <a:rPr lang="it-IT" altLang="en-US" dirty="0">
                <a:latin typeface="Tahoma" panose="020B0604030504040204" pitchFamily="34" charset="0"/>
              </a:rPr>
              <a:t> t</a:t>
            </a:r>
          </a:p>
          <a:p>
            <a:pPr lvl="1" algn="just" eaLnBrk="1" hangingPunct="1">
              <a:spcBef>
                <a:spcPct val="50000"/>
              </a:spcBef>
              <a:buSzTx/>
              <a:buFont typeface="Wingdings" panose="05000000000000000000" pitchFamily="2" charset="2"/>
              <a:buChar char="Ø"/>
            </a:pPr>
            <a:r>
              <a:rPr lang="it-IT" altLang="en-US" dirty="0">
                <a:latin typeface="Tahoma" panose="020B0604030504040204" pitchFamily="34" charset="0"/>
              </a:rPr>
              <a:t>0 </a:t>
            </a:r>
            <a:r>
              <a:rPr lang="it-IT" altLang="en-US" dirty="0" err="1">
                <a:latin typeface="Tahoma" panose="020B0604030504040204" pitchFamily="34" charset="0"/>
              </a:rPr>
              <a:t>otherwise</a:t>
            </a:r>
            <a:r>
              <a:rPr lang="it-IT" altLang="en-US" dirty="0">
                <a:latin typeface="Tahoma" panose="020B0604030504040204" pitchFamily="34" charset="0"/>
              </a:rPr>
              <a:t>.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it-IT" altLang="en-US" dirty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it-IT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58800"/>
            <a:ext cx="7772400" cy="622300"/>
          </a:xfrm>
        </p:spPr>
        <p:txBody>
          <a:bodyPr/>
          <a:lstStyle/>
          <a:p>
            <a:pPr eaLnBrk="1" hangingPunct="1"/>
            <a:r>
              <a:rPr lang="it-IT" altLang="en-US" dirty="0" err="1"/>
              <a:t>Problem</a:t>
            </a:r>
            <a:r>
              <a:rPr lang="it-IT" altLang="en-US" dirty="0"/>
              <a:t> </a:t>
            </a:r>
            <a:r>
              <a:rPr lang="it-IT" altLang="en-US" dirty="0" err="1"/>
              <a:t>properties</a:t>
            </a:r>
            <a:endParaRPr lang="it-IT" altLang="en-US" dirty="0"/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763588" y="1676400"/>
            <a:ext cx="74771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0325" indent="-1330325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sz="1800" b="1" dirty="0">
                <a:solidFill>
                  <a:srgbClr val="FF0000"/>
                </a:solidFill>
                <a:latin typeface="Tahoma" panose="020B0604030504040204" pitchFamily="34" charset="0"/>
              </a:rPr>
              <a:t>1:</a:t>
            </a:r>
            <a:r>
              <a:rPr lang="it-IT" altLang="en-US" sz="1800" dirty="0">
                <a:latin typeface="Tahoma" panose="020B0604030504040204" pitchFamily="34" charset="0"/>
              </a:rPr>
              <a:t>	</a:t>
            </a:r>
            <a:r>
              <a:rPr lang="en-GB" altLang="en-US" sz="1800" dirty="0">
                <a:latin typeface="Tahoma" panose="020B0604030504040204" pitchFamily="34" charset="0"/>
              </a:rPr>
              <a:t>The optimal solution of the problem satisfies the </a:t>
            </a:r>
            <a:r>
              <a:rPr lang="en-GB" altLang="en-US" sz="1800" dirty="0">
                <a:solidFill>
                  <a:srgbClr val="FF0000"/>
                </a:solidFill>
                <a:latin typeface="Tahoma" panose="020B0604030504040204" pitchFamily="34" charset="0"/>
              </a:rPr>
              <a:t>ZIO</a:t>
            </a:r>
            <a:r>
              <a:rPr lang="en-GB" altLang="en-US" sz="1800" dirty="0">
                <a:latin typeface="Tahoma" panose="020B0604030504040204" pitchFamily="34" charset="0"/>
              </a:rPr>
              <a:t> property (zero inventory ordering), that is, an order is executed exactly when the inventory level is </a:t>
            </a:r>
            <a:r>
              <a:rPr lang="en-GB" altLang="en-US" sz="1800" dirty="0" err="1">
                <a:latin typeface="Tahoma" panose="020B0604030504040204" pitchFamily="34" charset="0"/>
              </a:rPr>
              <a:t>canceled</a:t>
            </a:r>
            <a:r>
              <a:rPr lang="it-IT" altLang="en-US" sz="1800" dirty="0">
                <a:latin typeface="Tahoma" panose="020B0604030504040204" pitchFamily="34" charset="0"/>
              </a:rPr>
              <a:t>.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sz="1800" b="1" dirty="0">
                <a:solidFill>
                  <a:srgbClr val="FF0000"/>
                </a:solidFill>
                <a:latin typeface="Tahoma" panose="020B0604030504040204" pitchFamily="34" charset="0"/>
              </a:rPr>
              <a:t>2:</a:t>
            </a:r>
            <a:r>
              <a:rPr lang="it-IT" altLang="en-US" sz="1800" dirty="0">
                <a:latin typeface="Tahoma" panose="020B0604030504040204" pitchFamily="34" charset="0"/>
              </a:rPr>
              <a:t> 	</a:t>
            </a:r>
            <a:r>
              <a:rPr lang="en-GB" altLang="en-US" sz="1800" dirty="0">
                <a:latin typeface="Tahoma" panose="020B0604030504040204" pitchFamily="34" charset="0"/>
              </a:rPr>
              <a:t>The optimal solution of the problem corresponds to the so-called </a:t>
            </a:r>
            <a:r>
              <a:rPr lang="en-GB" altLang="en-US" sz="1800" dirty="0">
                <a:solidFill>
                  <a:srgbClr val="FF0000"/>
                </a:solidFill>
                <a:latin typeface="Tahoma" panose="020B0604030504040204" pitchFamily="34" charset="0"/>
              </a:rPr>
              <a:t>exact requirement policy</a:t>
            </a:r>
            <a:r>
              <a:rPr lang="en-GB" altLang="en-US" sz="1800" dirty="0">
                <a:latin typeface="Tahoma" panose="020B0604030504040204" pitchFamily="34" charset="0"/>
              </a:rPr>
              <a:t>, that is, each lot has a size equal to the exact sum of an integer number of demand values referred to future intervals.</a:t>
            </a:r>
            <a:endParaRPr lang="it-IT" altLang="en-US" sz="1800" dirty="0">
              <a:latin typeface="Tahoma" panose="020B0604030504040204" pitchFamily="34" charset="0"/>
            </a:endParaRPr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4567237" y="4103400"/>
            <a:ext cx="242888" cy="476250"/>
          </a:xfrm>
          <a:prstGeom prst="downArrow">
            <a:avLst>
              <a:gd name="adj1" fmla="val 50000"/>
              <a:gd name="adj2" fmla="val 4902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325562" y="4885403"/>
            <a:ext cx="6726237" cy="92392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Tahoma" panose="020B0604030504040204" pitchFamily="34" charset="0"/>
              </a:rPr>
              <a:t>To determine the optimal dimensions of the lots to be ordered, it is sufficient to determine the moments in which the orders must be issued</a:t>
            </a:r>
            <a:endParaRPr lang="it-IT" altLang="en-US"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348185-1740-4941-902F-532FD588B4A2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763588" y="1676400"/>
            <a:ext cx="747712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0325" indent="-1330325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717675" indent="-1968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sz="1800" b="1" dirty="0">
                <a:solidFill>
                  <a:srgbClr val="FF0000"/>
                </a:solidFill>
                <a:latin typeface="Tahoma" panose="020B0604030504040204" pitchFamily="34" charset="0"/>
              </a:rPr>
              <a:t>3:</a:t>
            </a:r>
            <a:r>
              <a:rPr lang="it-IT" altLang="en-US" sz="1800" dirty="0">
                <a:latin typeface="Tahoma" panose="020B0604030504040204" pitchFamily="34" charset="0"/>
              </a:rPr>
              <a:t>	</a:t>
            </a:r>
            <a:r>
              <a:rPr lang="en-GB" altLang="en-US" sz="1800" dirty="0">
                <a:latin typeface="Tahoma" panose="020B0604030504040204" pitchFamily="34" charset="0"/>
              </a:rPr>
              <a:t>The problem is equivalent to the problem of determining the minimum path in an acyclic graph with the following characteristics:</a:t>
            </a:r>
          </a:p>
          <a:p>
            <a:pPr marL="1927225" lvl="6" indent="-285750"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it-IT" altLang="en-US" sz="1800" i="1" dirty="0" err="1">
                <a:latin typeface="Tahoma" panose="020B0604030504040204" pitchFamily="34" charset="0"/>
              </a:rPr>
              <a:t>T</a:t>
            </a:r>
            <a:r>
              <a:rPr lang="it-IT" altLang="en-US" sz="1800" dirty="0" err="1">
                <a:latin typeface="Tahoma" panose="020B0604030504040204" pitchFamily="34" charset="0"/>
              </a:rPr>
              <a:t>+1</a:t>
            </a:r>
            <a:r>
              <a:rPr lang="it-IT" altLang="en-US" sz="1800" dirty="0">
                <a:latin typeface="Tahoma" panose="020B0604030504040204" pitchFamily="34" charset="0"/>
              </a:rPr>
              <a:t> </a:t>
            </a:r>
            <a:r>
              <a:rPr lang="it-IT" altLang="en-US" sz="1800" dirty="0" err="1">
                <a:latin typeface="Tahoma" panose="020B0604030504040204" pitchFamily="34" charset="0"/>
              </a:rPr>
              <a:t>nodes</a:t>
            </a:r>
            <a:r>
              <a:rPr lang="it-IT" altLang="en-US" sz="1800" dirty="0">
                <a:latin typeface="Tahoma" panose="020B0604030504040204" pitchFamily="34" charset="0"/>
              </a:rPr>
              <a:t>;</a:t>
            </a:r>
          </a:p>
          <a:p>
            <a:pPr marL="1927225" lvl="6" indent="-285750"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it-IT" altLang="en-US" sz="1800" dirty="0" err="1">
                <a:latin typeface="Tahoma" panose="020B0604030504040204" pitchFamily="34" charset="0"/>
              </a:rPr>
              <a:t>Costs</a:t>
            </a:r>
            <a:r>
              <a:rPr lang="it-IT" altLang="en-US" sz="1800" dirty="0">
                <a:latin typeface="Tahoma" panose="020B0604030504040204" pitchFamily="34" charset="0"/>
              </a:rPr>
              <a:t> </a:t>
            </a:r>
            <a:r>
              <a:rPr lang="it-IT" altLang="en-US" sz="1800" dirty="0" err="1">
                <a:latin typeface="Tahoma" panose="020B0604030504040204" pitchFamily="34" charset="0"/>
              </a:rPr>
              <a:t>related</a:t>
            </a:r>
            <a:r>
              <a:rPr lang="it-IT" altLang="en-US" sz="1800" dirty="0">
                <a:latin typeface="Tahoma" panose="020B0604030504040204" pitchFamily="34" charset="0"/>
              </a:rPr>
              <a:t> to </a:t>
            </a:r>
            <a:r>
              <a:rPr lang="it-IT" altLang="en-US" sz="1800" dirty="0" err="1">
                <a:latin typeface="Tahoma" panose="020B0604030504040204" pitchFamily="34" charset="0"/>
              </a:rPr>
              <a:t>each</a:t>
            </a:r>
            <a:r>
              <a:rPr lang="it-IT" altLang="en-US" sz="1800" dirty="0">
                <a:latin typeface="Tahoma" panose="020B0604030504040204" pitchFamily="34" charset="0"/>
              </a:rPr>
              <a:t> link (ti, </a:t>
            </a:r>
            <a:r>
              <a:rPr lang="it-IT" altLang="en-US" sz="1800" dirty="0" err="1">
                <a:latin typeface="Tahoma" panose="020B0604030504040204" pitchFamily="34" charset="0"/>
              </a:rPr>
              <a:t>tj</a:t>
            </a:r>
            <a:r>
              <a:rPr lang="it-IT" altLang="en-US" sz="1800" dirty="0">
                <a:latin typeface="Tahoma" panose="020B0604030504040204" pitchFamily="34" charset="0"/>
              </a:rPr>
              <a:t>), ti=1,…,</a:t>
            </a:r>
            <a:r>
              <a:rPr lang="it-IT" altLang="en-US" sz="1800" dirty="0" err="1">
                <a:latin typeface="Tahoma" panose="020B0604030504040204" pitchFamily="34" charset="0"/>
              </a:rPr>
              <a:t>T+1</a:t>
            </a:r>
            <a:r>
              <a:rPr lang="it-IT" altLang="en-US" sz="1800" dirty="0">
                <a:latin typeface="Tahoma" panose="020B0604030504040204" pitchFamily="34" charset="0"/>
              </a:rPr>
              <a:t>, </a:t>
            </a:r>
            <a:r>
              <a:rPr lang="it-IT" altLang="en-US" sz="1800" dirty="0" err="1">
                <a:latin typeface="Tahoma" panose="020B0604030504040204" pitchFamily="34" charset="0"/>
              </a:rPr>
              <a:t>tj</a:t>
            </a:r>
            <a:r>
              <a:rPr lang="it-IT" altLang="en-US" sz="1800" dirty="0">
                <a:latin typeface="Tahoma" panose="020B0604030504040204" pitchFamily="34" charset="0"/>
              </a:rPr>
              <a:t>=1,…,</a:t>
            </a:r>
            <a:r>
              <a:rPr lang="it-IT" altLang="en-US" sz="1800" dirty="0" err="1">
                <a:latin typeface="Tahoma" panose="020B0604030504040204" pitchFamily="34" charset="0"/>
              </a:rPr>
              <a:t>T+1</a:t>
            </a:r>
            <a:r>
              <a:rPr lang="it-IT" altLang="en-US" sz="1800" dirty="0">
                <a:latin typeface="Tahoma" panose="020B0604030504040204" pitchFamily="34" charset="0"/>
              </a:rPr>
              <a:t>, are </a:t>
            </a:r>
            <a:r>
              <a:rPr lang="it-IT" altLang="en-US" sz="1800" dirty="0" err="1">
                <a:latin typeface="Tahoma" panose="020B0604030504040204" pitchFamily="34" charset="0"/>
              </a:rPr>
              <a:t>related</a:t>
            </a:r>
            <a:r>
              <a:rPr lang="it-IT" altLang="en-US" sz="1800" dirty="0">
                <a:latin typeface="Tahoma" panose="020B0604030504040204" pitchFamily="34" charset="0"/>
              </a:rPr>
              <a:t> to the </a:t>
            </a:r>
            <a:r>
              <a:rPr lang="it-IT" altLang="en-US" sz="1800" dirty="0" err="1">
                <a:latin typeface="Tahoma" panose="020B0604030504040204" pitchFamily="34" charset="0"/>
              </a:rPr>
              <a:t>cost</a:t>
            </a:r>
            <a:r>
              <a:rPr lang="it-IT" altLang="en-US" sz="1800" dirty="0">
                <a:latin typeface="Tahoma" panose="020B0604030504040204" pitchFamily="34" charset="0"/>
              </a:rPr>
              <a:t> (</a:t>
            </a:r>
            <a:r>
              <a:rPr lang="it-IT" altLang="en-US" sz="1800" dirty="0" err="1">
                <a:latin typeface="Tahoma" panose="020B0604030504040204" pitchFamily="34" charset="0"/>
              </a:rPr>
              <a:t>fixed</a:t>
            </a:r>
            <a:r>
              <a:rPr lang="it-IT" altLang="en-US" sz="1800" dirty="0">
                <a:latin typeface="Tahoma" panose="020B0604030504040204" pitchFamily="34" charset="0"/>
              </a:rPr>
              <a:t> and </a:t>
            </a:r>
            <a:r>
              <a:rPr lang="it-IT" altLang="en-US" sz="1800" dirty="0" err="1">
                <a:latin typeface="Tahoma" panose="020B0604030504040204" pitchFamily="34" charset="0"/>
              </a:rPr>
              <a:t>inventory</a:t>
            </a:r>
            <a:r>
              <a:rPr lang="it-IT" altLang="en-US" sz="1800" dirty="0">
                <a:latin typeface="Tahoma" panose="020B0604030504040204" pitchFamily="34" charset="0"/>
              </a:rPr>
              <a:t>) of the </a:t>
            </a:r>
            <a:r>
              <a:rPr lang="it-IT" altLang="en-US" sz="1800" dirty="0" err="1">
                <a:latin typeface="Tahoma" panose="020B0604030504040204" pitchFamily="34" charset="0"/>
              </a:rPr>
              <a:t>order</a:t>
            </a:r>
            <a:r>
              <a:rPr lang="it-IT" altLang="en-US" sz="1800" dirty="0">
                <a:latin typeface="Tahoma" panose="020B0604030504040204" pitchFamily="34" charset="0"/>
              </a:rPr>
              <a:t> </a:t>
            </a:r>
            <a:r>
              <a:rPr lang="it-IT" altLang="en-US" sz="1800" dirty="0" err="1">
                <a:latin typeface="Tahoma" panose="020B0604030504040204" pitchFamily="34" charset="0"/>
              </a:rPr>
              <a:t>satisfying</a:t>
            </a:r>
            <a:r>
              <a:rPr lang="it-IT" altLang="en-US" sz="1800" dirty="0">
                <a:latin typeface="Tahoma" panose="020B0604030504040204" pitchFamily="34" charset="0"/>
              </a:rPr>
              <a:t> a </a:t>
            </a:r>
            <a:r>
              <a:rPr lang="it-IT" altLang="en-US" sz="1800" dirty="0" err="1">
                <a:latin typeface="Tahoma" panose="020B0604030504040204" pitchFamily="34" charset="0"/>
              </a:rPr>
              <a:t>period</a:t>
            </a:r>
            <a:r>
              <a:rPr lang="it-IT" altLang="en-US" sz="1800" dirty="0">
                <a:latin typeface="Tahoma" panose="020B0604030504040204" pitchFamily="34" charset="0"/>
              </a:rPr>
              <a:t> from i to (j-1) </a:t>
            </a:r>
            <a:r>
              <a:rPr lang="it-IT" altLang="en-US" sz="1800" dirty="0" err="1">
                <a:latin typeface="Tahoma" panose="020B0604030504040204" pitchFamily="34" charset="0"/>
              </a:rPr>
              <a:t>included</a:t>
            </a:r>
            <a:r>
              <a:rPr lang="it-IT" altLang="en-US" sz="1800" dirty="0">
                <a:latin typeface="Tahoma" panose="020B0604030504040204" pitchFamily="34" charset="0"/>
              </a:rPr>
              <a:t>. 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sz="1800" dirty="0">
                <a:latin typeface="Tahoma" panose="020B0604030504040204" pitchFamily="34" charset="0"/>
              </a:rPr>
              <a:t>	</a:t>
            </a:r>
          </a:p>
        </p:txBody>
      </p:sp>
      <p:graphicFrame>
        <p:nvGraphicFramePr>
          <p:cNvPr id="440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38009"/>
              </p:ext>
            </p:extLst>
          </p:nvPr>
        </p:nvGraphicFramePr>
        <p:xfrm>
          <a:off x="3298825" y="4195861"/>
          <a:ext cx="3011489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zione" r:id="rId3" imgW="1590646" imgH="428653" progId="Equation.3">
                  <p:embed/>
                </p:oleObj>
              </mc:Choice>
              <mc:Fallback>
                <p:oleObj name="Equazione" r:id="rId3" imgW="1590646" imgH="42865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4195861"/>
                        <a:ext cx="3011489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771525" y="5273675"/>
            <a:ext cx="762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Tahoma" panose="020B0604030504040204" pitchFamily="34" charset="0"/>
              </a:rPr>
              <a:t>The determination of the optimal path and therefore of the optimal inventory management policy can be obtained with dynamic programming techniques (e.g. </a:t>
            </a:r>
            <a:r>
              <a:rPr lang="en-GB" altLang="en-US" sz="1800" dirty="0" err="1">
                <a:latin typeface="Tahoma" panose="020B0604030504040204" pitchFamily="34" charset="0"/>
              </a:rPr>
              <a:t>Dijkstra</a:t>
            </a:r>
            <a:r>
              <a:rPr lang="en-GB" altLang="en-US" sz="1800" dirty="0">
                <a:latin typeface="Tahoma" panose="020B0604030504040204" pitchFamily="34" charset="0"/>
              </a:rPr>
              <a:t> alg.).</a:t>
            </a:r>
            <a:endParaRPr lang="it-IT" altLang="en-US"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35000"/>
            <a:ext cx="7772400" cy="584200"/>
          </a:xfrm>
        </p:spPr>
        <p:txBody>
          <a:bodyPr/>
          <a:lstStyle/>
          <a:p>
            <a:pPr eaLnBrk="1" hangingPunct="1"/>
            <a:r>
              <a:rPr lang="it-IT" altLang="en-US" dirty="0"/>
              <a:t>An </a:t>
            </a:r>
            <a:r>
              <a:rPr lang="it-IT" altLang="en-US" dirty="0" err="1"/>
              <a:t>example</a:t>
            </a:r>
            <a:endParaRPr lang="it-IT" altLang="en-US" dirty="0"/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763588" y="1676400"/>
            <a:ext cx="74771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Tahoma" panose="020B0604030504040204" pitchFamily="34" charset="0"/>
              </a:rPr>
              <a:t>We want to solve the problem characterized by the following data: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Tahoma" panose="020B0604030504040204" pitchFamily="34" charset="0"/>
              </a:rPr>
              <a:t>T = 5 [days];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Tahoma" panose="020B0604030504040204" pitchFamily="34" charset="0"/>
              </a:rPr>
              <a:t>k = 200 [Euro]; order issue cost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Tahoma" panose="020B0604030504040204" pitchFamily="34" charset="0"/>
              </a:rPr>
              <a:t>h = 1 [Euro / day unit]; inventory cost per product unit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>
                <a:latin typeface="Tahoma" panose="020B0604030504040204" pitchFamily="34" charset="0"/>
              </a:rPr>
              <a:t>d = [100, 80, 150, 20, 90]. demand</a:t>
            </a:r>
            <a:endParaRPr lang="it-IT" altLang="en-US"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ttangolo 1"/>
          <p:cNvSpPr>
            <a:spLocks noChangeArrowheads="1"/>
          </p:cNvSpPr>
          <p:nvPr/>
        </p:nvSpPr>
        <p:spPr bwMode="auto">
          <a:xfrm>
            <a:off x="1068070" y="3871594"/>
            <a:ext cx="6100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b="1" i="1" u="sng" dirty="0">
                <a:solidFill>
                  <a:srgbClr val="3333FF"/>
                </a:solidFill>
                <a:latin typeface="Tahoma" panose="020B0604030504040204" pitchFamily="34" charset="0"/>
              </a:rPr>
              <a:t>d</a:t>
            </a:r>
            <a:r>
              <a:rPr lang="it-IT" altLang="en-US" dirty="0">
                <a:latin typeface="Tahoma" panose="020B0604030504040204" pitchFamily="34" charset="0"/>
              </a:rPr>
              <a:t>=[100, 80, 150, 20, 90]. </a:t>
            </a:r>
            <a:r>
              <a:rPr lang="it-IT" altLang="en-US" dirty="0" err="1">
                <a:latin typeface="Tahoma" panose="020B0604030504040204" pitchFamily="34" charset="0"/>
              </a:rPr>
              <a:t>demand</a:t>
            </a:r>
            <a:endParaRPr lang="it-IT" altLang="en-US" dirty="0">
              <a:latin typeface="Tahoma" panose="020B0604030504040204" pitchFamily="34" charset="0"/>
            </a:endParaRPr>
          </a:p>
        </p:txBody>
      </p:sp>
      <p:sp>
        <p:nvSpPr>
          <p:cNvPr id="46087" name="Rettangolo 2"/>
          <p:cNvSpPr>
            <a:spLocks noChangeArrowheads="1"/>
          </p:cNvSpPr>
          <p:nvPr/>
        </p:nvSpPr>
        <p:spPr bwMode="auto">
          <a:xfrm>
            <a:off x="1068070" y="4828221"/>
            <a:ext cx="6151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b="1" i="1" dirty="0">
                <a:solidFill>
                  <a:srgbClr val="3333FF"/>
                </a:solidFill>
                <a:latin typeface="Tahoma" panose="020B0604030504040204" pitchFamily="34" charset="0"/>
              </a:rPr>
              <a:t>k</a:t>
            </a:r>
            <a:r>
              <a:rPr lang="it-IT" altLang="en-US" dirty="0">
                <a:latin typeface="Tahoma" panose="020B0604030504040204" pitchFamily="34" charset="0"/>
              </a:rPr>
              <a:t>=200 [Euro];	</a:t>
            </a:r>
            <a:r>
              <a:rPr lang="it-IT" altLang="en-US" dirty="0" err="1">
                <a:latin typeface="Tahoma" panose="020B0604030504040204" pitchFamily="34" charset="0"/>
              </a:rPr>
              <a:t>order</a:t>
            </a:r>
            <a:r>
              <a:rPr lang="it-IT" altLang="en-US" dirty="0">
                <a:latin typeface="Tahoma" panose="020B0604030504040204" pitchFamily="34" charset="0"/>
              </a:rPr>
              <a:t> </a:t>
            </a:r>
            <a:r>
              <a:rPr lang="it-IT" altLang="en-US" dirty="0" err="1">
                <a:latin typeface="Tahoma" panose="020B0604030504040204" pitchFamily="34" charset="0"/>
              </a:rPr>
              <a:t>issuing</a:t>
            </a:r>
            <a:r>
              <a:rPr lang="it-IT" altLang="en-US" dirty="0">
                <a:latin typeface="Tahoma" panose="020B0604030504040204" pitchFamily="34" charset="0"/>
              </a:rPr>
              <a:t> </a:t>
            </a:r>
            <a:r>
              <a:rPr lang="it-IT" altLang="en-US" dirty="0" err="1">
                <a:latin typeface="Tahoma" panose="020B0604030504040204" pitchFamily="34" charset="0"/>
              </a:rPr>
              <a:t>cost</a:t>
            </a:r>
            <a:endParaRPr lang="it-IT" altLang="en-US" dirty="0">
              <a:latin typeface="Tahoma" panose="020B060403050404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4" y="417194"/>
            <a:ext cx="8584683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763588" y="1625600"/>
            <a:ext cx="7477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Solution </a:t>
            </a:r>
            <a:r>
              <a:rPr lang="it-IT" altLang="en-US" sz="1800" b="1" dirty="0">
                <a:solidFill>
                  <a:srgbClr val="FF0000"/>
                </a:solidFill>
                <a:latin typeface="Tahoma" panose="020B0604030504040204" pitchFamily="34" charset="0"/>
              </a:rPr>
              <a:t>Wagner-</a:t>
            </a:r>
            <a:r>
              <a:rPr lang="it-IT" altLang="en-US" sz="1800" b="1" dirty="0" err="1">
                <a:solidFill>
                  <a:srgbClr val="FF0000"/>
                </a:solidFill>
                <a:latin typeface="Tahoma" panose="020B0604030504040204" pitchFamily="34" charset="0"/>
              </a:rPr>
              <a:t>Whitin</a:t>
            </a:r>
            <a:r>
              <a:rPr lang="it-IT" altLang="en-US" sz="1800" b="1" dirty="0">
                <a:solidFill>
                  <a:srgbClr val="FF0000"/>
                </a:solidFill>
                <a:latin typeface="Tahoma" panose="020B0604030504040204" pitchFamily="34" charset="0"/>
              </a:rPr>
              <a:t> (2):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sz="1800" dirty="0" err="1">
                <a:latin typeface="Tahoma" panose="020B0604030504040204" pitchFamily="34" charset="0"/>
              </a:rPr>
              <a:t>Optimal</a:t>
            </a:r>
            <a:r>
              <a:rPr lang="it-IT" altLang="en-US" sz="1800" dirty="0">
                <a:latin typeface="Tahoma" panose="020B0604030504040204" pitchFamily="34" charset="0"/>
              </a:rPr>
              <a:t> </a:t>
            </a:r>
            <a:r>
              <a:rPr lang="it-IT" altLang="en-US" sz="1800" dirty="0" err="1">
                <a:latin typeface="Tahoma" panose="020B0604030504040204" pitchFamily="34" charset="0"/>
              </a:rPr>
              <a:t>path1</a:t>
            </a:r>
            <a:r>
              <a:rPr lang="it-IT" altLang="en-US" sz="1800" dirty="0">
                <a:latin typeface="Tahoma" panose="020B0604030504040204" pitchFamily="34" charset="0"/>
              </a:rPr>
              <a:t>-3-6, </a:t>
            </a:r>
            <a:r>
              <a:rPr lang="it-IT" altLang="en-US" sz="1800" b="1" i="1" dirty="0">
                <a:solidFill>
                  <a:srgbClr val="3333FF"/>
                </a:solidFill>
                <a:latin typeface="Tahoma" panose="020B0604030504040204" pitchFamily="34" charset="0"/>
              </a:rPr>
              <a:t>C</a:t>
            </a:r>
            <a:r>
              <a:rPr lang="it-IT" altLang="en-US" sz="1800" b="1" dirty="0">
                <a:solidFill>
                  <a:srgbClr val="3333FF"/>
                </a:solidFill>
                <a:latin typeface="Tahoma" panose="020B0604030504040204" pitchFamily="34" charset="0"/>
              </a:rPr>
              <a:t>*</a:t>
            </a:r>
            <a:r>
              <a:rPr lang="it-IT" altLang="en-US" sz="1800" dirty="0">
                <a:solidFill>
                  <a:srgbClr val="3333FF"/>
                </a:solidFill>
                <a:latin typeface="Tahoma" panose="020B0604030504040204" pitchFamily="34" charset="0"/>
              </a:rPr>
              <a:t>= 680 [Euro].</a:t>
            </a:r>
          </a:p>
        </p:txBody>
      </p:sp>
      <p:grpSp>
        <p:nvGrpSpPr>
          <p:cNvPr id="47109" name="Group 48"/>
          <p:cNvGrpSpPr>
            <a:grpSpLocks/>
          </p:cNvGrpSpPr>
          <p:nvPr/>
        </p:nvGrpSpPr>
        <p:grpSpPr bwMode="auto">
          <a:xfrm>
            <a:off x="1343025" y="2528888"/>
            <a:ext cx="6553200" cy="2170112"/>
            <a:chOff x="692" y="1919"/>
            <a:chExt cx="4128" cy="1367"/>
          </a:xfrm>
        </p:grpSpPr>
        <p:grpSp>
          <p:nvGrpSpPr>
            <p:cNvPr id="47111" name="Group 6"/>
            <p:cNvGrpSpPr>
              <a:grpSpLocks/>
            </p:cNvGrpSpPr>
            <p:nvPr/>
          </p:nvGrpSpPr>
          <p:grpSpPr bwMode="auto">
            <a:xfrm>
              <a:off x="692" y="2431"/>
              <a:ext cx="4128" cy="301"/>
              <a:chOff x="749" y="2400"/>
              <a:chExt cx="4128" cy="301"/>
            </a:xfrm>
          </p:grpSpPr>
          <p:sp>
            <p:nvSpPr>
              <p:cNvPr id="47124" name="Oval 7"/>
              <p:cNvSpPr>
                <a:spLocks noChangeArrowheads="1"/>
              </p:cNvSpPr>
              <p:nvPr/>
            </p:nvSpPr>
            <p:spPr bwMode="auto">
              <a:xfrm>
                <a:off x="749" y="2445"/>
                <a:ext cx="256" cy="2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è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en-US" sz="1800" b="1">
                    <a:solidFill>
                      <a:srgbClr val="3333FF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47125" name="Oval 8"/>
              <p:cNvSpPr>
                <a:spLocks noChangeArrowheads="1"/>
              </p:cNvSpPr>
              <p:nvPr/>
            </p:nvSpPr>
            <p:spPr bwMode="auto">
              <a:xfrm>
                <a:off x="1537" y="2439"/>
                <a:ext cx="256" cy="2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è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en-US" sz="1800" b="1">
                    <a:solidFill>
                      <a:srgbClr val="3333FF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47126" name="Oval 9"/>
              <p:cNvSpPr>
                <a:spLocks noChangeArrowheads="1"/>
              </p:cNvSpPr>
              <p:nvPr/>
            </p:nvSpPr>
            <p:spPr bwMode="auto">
              <a:xfrm>
                <a:off x="2310" y="2445"/>
                <a:ext cx="256" cy="2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è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en-US" sz="1800" b="1">
                    <a:solidFill>
                      <a:srgbClr val="3333FF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47127" name="Oval 10"/>
              <p:cNvSpPr>
                <a:spLocks noChangeArrowheads="1"/>
              </p:cNvSpPr>
              <p:nvPr/>
            </p:nvSpPr>
            <p:spPr bwMode="auto">
              <a:xfrm>
                <a:off x="3078" y="2452"/>
                <a:ext cx="256" cy="2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è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en-US" sz="1800" b="1">
                    <a:solidFill>
                      <a:srgbClr val="3333FF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47128" name="Oval 11"/>
              <p:cNvSpPr>
                <a:spLocks noChangeArrowheads="1"/>
              </p:cNvSpPr>
              <p:nvPr/>
            </p:nvSpPr>
            <p:spPr bwMode="auto">
              <a:xfrm>
                <a:off x="3847" y="2464"/>
                <a:ext cx="256" cy="2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è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en-US" sz="1800" b="1">
                    <a:solidFill>
                      <a:srgbClr val="3333FF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47129" name="Oval 12"/>
              <p:cNvSpPr>
                <a:spLocks noChangeArrowheads="1"/>
              </p:cNvSpPr>
              <p:nvPr/>
            </p:nvSpPr>
            <p:spPr bwMode="auto">
              <a:xfrm>
                <a:off x="4621" y="2459"/>
                <a:ext cx="256" cy="2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è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en-US" sz="1800" b="1">
                    <a:solidFill>
                      <a:srgbClr val="3333FF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grpSp>
            <p:nvGrpSpPr>
              <p:cNvPr id="47130" name="Group 13"/>
              <p:cNvGrpSpPr>
                <a:grpSpLocks/>
              </p:cNvGrpSpPr>
              <p:nvPr/>
            </p:nvGrpSpPr>
            <p:grpSpPr bwMode="auto">
              <a:xfrm>
                <a:off x="998" y="2400"/>
                <a:ext cx="672" cy="173"/>
                <a:chOff x="998" y="2400"/>
                <a:chExt cx="672" cy="173"/>
              </a:xfrm>
            </p:grpSpPr>
            <p:sp>
              <p:nvSpPr>
                <p:cNvPr id="47143" name="Line 14"/>
                <p:cNvSpPr>
                  <a:spLocks noChangeShapeType="1"/>
                </p:cNvSpPr>
                <p:nvPr/>
              </p:nvSpPr>
              <p:spPr bwMode="auto">
                <a:xfrm>
                  <a:off x="998" y="2573"/>
                  <a:ext cx="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4714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14" y="2400"/>
                  <a:ext cx="55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SzPct val="80000"/>
                    <a:buFont typeface="Wingdings" panose="05000000000000000000" pitchFamily="2" charset="2"/>
                    <a:buChar char="è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en-US" sz="1200" b="1">
                    <a:solidFill>
                      <a:srgbClr val="FF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7131" name="Group 16"/>
              <p:cNvGrpSpPr>
                <a:grpSpLocks/>
              </p:cNvGrpSpPr>
              <p:nvPr/>
            </p:nvGrpSpPr>
            <p:grpSpPr bwMode="auto">
              <a:xfrm>
                <a:off x="1792" y="2400"/>
                <a:ext cx="672" cy="173"/>
                <a:chOff x="998" y="2400"/>
                <a:chExt cx="672" cy="173"/>
              </a:xfrm>
            </p:grpSpPr>
            <p:sp>
              <p:nvSpPr>
                <p:cNvPr id="47141" name="Line 17"/>
                <p:cNvSpPr>
                  <a:spLocks noChangeShapeType="1"/>
                </p:cNvSpPr>
                <p:nvPr/>
              </p:nvSpPr>
              <p:spPr bwMode="auto">
                <a:xfrm>
                  <a:off x="998" y="2573"/>
                  <a:ext cx="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4714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114" y="2400"/>
                  <a:ext cx="55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SzPct val="80000"/>
                    <a:buFont typeface="Wingdings" panose="05000000000000000000" pitchFamily="2" charset="2"/>
                    <a:buChar char="è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en-US" sz="1200" b="1">
                    <a:solidFill>
                      <a:srgbClr val="FF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7132" name="Group 19"/>
              <p:cNvGrpSpPr>
                <a:grpSpLocks/>
              </p:cNvGrpSpPr>
              <p:nvPr/>
            </p:nvGrpSpPr>
            <p:grpSpPr bwMode="auto">
              <a:xfrm>
                <a:off x="2553" y="2413"/>
                <a:ext cx="672" cy="173"/>
                <a:chOff x="998" y="2400"/>
                <a:chExt cx="672" cy="173"/>
              </a:xfrm>
            </p:grpSpPr>
            <p:sp>
              <p:nvSpPr>
                <p:cNvPr id="47139" name="Line 20"/>
                <p:cNvSpPr>
                  <a:spLocks noChangeShapeType="1"/>
                </p:cNvSpPr>
                <p:nvPr/>
              </p:nvSpPr>
              <p:spPr bwMode="auto">
                <a:xfrm>
                  <a:off x="998" y="2573"/>
                  <a:ext cx="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4714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14" y="2400"/>
                  <a:ext cx="55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SzPct val="80000"/>
                    <a:buFont typeface="Wingdings" panose="05000000000000000000" pitchFamily="2" charset="2"/>
                    <a:buChar char="è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en-US" sz="1200" b="1">
                    <a:solidFill>
                      <a:srgbClr val="FF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7133" name="Group 22"/>
              <p:cNvGrpSpPr>
                <a:grpSpLocks/>
              </p:cNvGrpSpPr>
              <p:nvPr/>
            </p:nvGrpSpPr>
            <p:grpSpPr bwMode="auto">
              <a:xfrm>
                <a:off x="3340" y="2412"/>
                <a:ext cx="672" cy="173"/>
                <a:chOff x="998" y="2400"/>
                <a:chExt cx="672" cy="173"/>
              </a:xfrm>
            </p:grpSpPr>
            <p:sp>
              <p:nvSpPr>
                <p:cNvPr id="47137" name="Line 23"/>
                <p:cNvSpPr>
                  <a:spLocks noChangeShapeType="1"/>
                </p:cNvSpPr>
                <p:nvPr/>
              </p:nvSpPr>
              <p:spPr bwMode="auto">
                <a:xfrm>
                  <a:off x="998" y="2573"/>
                  <a:ext cx="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4713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114" y="2400"/>
                  <a:ext cx="55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SzPct val="80000"/>
                    <a:buFont typeface="Wingdings" panose="05000000000000000000" pitchFamily="2" charset="2"/>
                    <a:buChar char="è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en-US" sz="1200" b="1">
                    <a:solidFill>
                      <a:srgbClr val="FF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7134" name="Group 25"/>
              <p:cNvGrpSpPr>
                <a:grpSpLocks/>
              </p:cNvGrpSpPr>
              <p:nvPr/>
            </p:nvGrpSpPr>
            <p:grpSpPr bwMode="auto">
              <a:xfrm>
                <a:off x="4102" y="2426"/>
                <a:ext cx="672" cy="173"/>
                <a:chOff x="998" y="2400"/>
                <a:chExt cx="672" cy="173"/>
              </a:xfrm>
            </p:grpSpPr>
            <p:sp>
              <p:nvSpPr>
                <p:cNvPr id="47135" name="Line 26"/>
                <p:cNvSpPr>
                  <a:spLocks noChangeShapeType="1"/>
                </p:cNvSpPr>
                <p:nvPr/>
              </p:nvSpPr>
              <p:spPr bwMode="auto">
                <a:xfrm>
                  <a:off x="998" y="2573"/>
                  <a:ext cx="5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4713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4" y="2400"/>
                  <a:ext cx="556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FF0000"/>
                    </a:buClr>
                    <a:buSzPct val="80000"/>
                    <a:buFont typeface="Wingdings" panose="05000000000000000000" pitchFamily="2" charset="2"/>
                    <a:buChar char="è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US" altLang="en-US" sz="1200" b="1">
                    <a:solidFill>
                      <a:srgbClr val="FF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</p:grpSp>
        <p:sp>
          <p:nvSpPr>
            <p:cNvPr id="47112" name="Freeform 28"/>
            <p:cNvSpPr>
              <a:spLocks/>
            </p:cNvSpPr>
            <p:nvPr/>
          </p:nvSpPr>
          <p:spPr bwMode="auto">
            <a:xfrm>
              <a:off x="871" y="2693"/>
              <a:ext cx="1446" cy="182"/>
            </a:xfrm>
            <a:custGeom>
              <a:avLst/>
              <a:gdLst>
                <a:gd name="T0" fmla="*/ 0 w 1478"/>
                <a:gd name="T1" fmla="*/ 0 h 303"/>
                <a:gd name="T2" fmla="*/ 515 w 1478"/>
                <a:gd name="T3" fmla="*/ 1 h 303"/>
                <a:gd name="T4" fmla="*/ 1041 w 1478"/>
                <a:gd name="T5" fmla="*/ 1 h 303"/>
                <a:gd name="T6" fmla="*/ 0 60000 65536"/>
                <a:gd name="T7" fmla="*/ 0 60000 65536"/>
                <a:gd name="T8" fmla="*/ 0 60000 65536"/>
                <a:gd name="T9" fmla="*/ 0 w 1478"/>
                <a:gd name="T10" fmla="*/ 0 h 303"/>
                <a:gd name="T11" fmla="*/ 1478 w 1478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" h="303">
                  <a:moveTo>
                    <a:pt x="0" y="0"/>
                  </a:moveTo>
                  <a:cubicBezTo>
                    <a:pt x="242" y="149"/>
                    <a:pt x="484" y="299"/>
                    <a:pt x="730" y="301"/>
                  </a:cubicBezTo>
                  <a:cubicBezTo>
                    <a:pt x="976" y="303"/>
                    <a:pt x="1353" y="61"/>
                    <a:pt x="1478" y="13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7113" name="Freeform 29"/>
            <p:cNvSpPr>
              <a:spLocks/>
            </p:cNvSpPr>
            <p:nvPr/>
          </p:nvSpPr>
          <p:spPr bwMode="auto">
            <a:xfrm>
              <a:off x="2433" y="2712"/>
              <a:ext cx="1446" cy="182"/>
            </a:xfrm>
            <a:custGeom>
              <a:avLst/>
              <a:gdLst>
                <a:gd name="T0" fmla="*/ 0 w 1478"/>
                <a:gd name="T1" fmla="*/ 0 h 303"/>
                <a:gd name="T2" fmla="*/ 515 w 1478"/>
                <a:gd name="T3" fmla="*/ 1 h 303"/>
                <a:gd name="T4" fmla="*/ 1041 w 1478"/>
                <a:gd name="T5" fmla="*/ 1 h 303"/>
                <a:gd name="T6" fmla="*/ 0 60000 65536"/>
                <a:gd name="T7" fmla="*/ 0 60000 65536"/>
                <a:gd name="T8" fmla="*/ 0 60000 65536"/>
                <a:gd name="T9" fmla="*/ 0 w 1478"/>
                <a:gd name="T10" fmla="*/ 0 h 303"/>
                <a:gd name="T11" fmla="*/ 1478 w 1478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" h="303">
                  <a:moveTo>
                    <a:pt x="0" y="0"/>
                  </a:moveTo>
                  <a:cubicBezTo>
                    <a:pt x="242" y="149"/>
                    <a:pt x="484" y="299"/>
                    <a:pt x="730" y="301"/>
                  </a:cubicBezTo>
                  <a:cubicBezTo>
                    <a:pt x="976" y="303"/>
                    <a:pt x="1353" y="61"/>
                    <a:pt x="1478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7114" name="Freeform 30"/>
            <p:cNvSpPr>
              <a:spLocks/>
            </p:cNvSpPr>
            <p:nvPr/>
          </p:nvSpPr>
          <p:spPr bwMode="auto">
            <a:xfrm flipV="1">
              <a:off x="1672" y="2296"/>
              <a:ext cx="1446" cy="182"/>
            </a:xfrm>
            <a:custGeom>
              <a:avLst/>
              <a:gdLst>
                <a:gd name="T0" fmla="*/ 0 w 1478"/>
                <a:gd name="T1" fmla="*/ 0 h 303"/>
                <a:gd name="T2" fmla="*/ 515 w 1478"/>
                <a:gd name="T3" fmla="*/ 1 h 303"/>
                <a:gd name="T4" fmla="*/ 1041 w 1478"/>
                <a:gd name="T5" fmla="*/ 1 h 303"/>
                <a:gd name="T6" fmla="*/ 0 60000 65536"/>
                <a:gd name="T7" fmla="*/ 0 60000 65536"/>
                <a:gd name="T8" fmla="*/ 0 60000 65536"/>
                <a:gd name="T9" fmla="*/ 0 w 1478"/>
                <a:gd name="T10" fmla="*/ 0 h 303"/>
                <a:gd name="T11" fmla="*/ 1478 w 1478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" h="303">
                  <a:moveTo>
                    <a:pt x="0" y="0"/>
                  </a:moveTo>
                  <a:cubicBezTo>
                    <a:pt x="242" y="149"/>
                    <a:pt x="484" y="299"/>
                    <a:pt x="730" y="301"/>
                  </a:cubicBezTo>
                  <a:cubicBezTo>
                    <a:pt x="976" y="303"/>
                    <a:pt x="1353" y="61"/>
                    <a:pt x="1478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7115" name="Freeform 31"/>
            <p:cNvSpPr>
              <a:spLocks/>
            </p:cNvSpPr>
            <p:nvPr/>
          </p:nvSpPr>
          <p:spPr bwMode="auto">
            <a:xfrm flipV="1">
              <a:off x="3200" y="2303"/>
              <a:ext cx="1446" cy="182"/>
            </a:xfrm>
            <a:custGeom>
              <a:avLst/>
              <a:gdLst>
                <a:gd name="T0" fmla="*/ 0 w 1478"/>
                <a:gd name="T1" fmla="*/ 0 h 303"/>
                <a:gd name="T2" fmla="*/ 515 w 1478"/>
                <a:gd name="T3" fmla="*/ 1 h 303"/>
                <a:gd name="T4" fmla="*/ 1041 w 1478"/>
                <a:gd name="T5" fmla="*/ 1 h 303"/>
                <a:gd name="T6" fmla="*/ 0 60000 65536"/>
                <a:gd name="T7" fmla="*/ 0 60000 65536"/>
                <a:gd name="T8" fmla="*/ 0 60000 65536"/>
                <a:gd name="T9" fmla="*/ 0 w 1478"/>
                <a:gd name="T10" fmla="*/ 0 h 303"/>
                <a:gd name="T11" fmla="*/ 1478 w 1478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8" h="303">
                  <a:moveTo>
                    <a:pt x="0" y="0"/>
                  </a:moveTo>
                  <a:cubicBezTo>
                    <a:pt x="242" y="149"/>
                    <a:pt x="484" y="299"/>
                    <a:pt x="730" y="301"/>
                  </a:cubicBezTo>
                  <a:cubicBezTo>
                    <a:pt x="976" y="303"/>
                    <a:pt x="1353" y="61"/>
                    <a:pt x="1478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7116" name="Freeform 32"/>
            <p:cNvSpPr>
              <a:spLocks/>
            </p:cNvSpPr>
            <p:nvPr/>
          </p:nvSpPr>
          <p:spPr bwMode="auto">
            <a:xfrm>
              <a:off x="839" y="2700"/>
              <a:ext cx="2240" cy="322"/>
            </a:xfrm>
            <a:custGeom>
              <a:avLst/>
              <a:gdLst>
                <a:gd name="T0" fmla="*/ 0 w 2240"/>
                <a:gd name="T1" fmla="*/ 53 h 283"/>
                <a:gd name="T2" fmla="*/ 1107 w 2240"/>
                <a:gd name="T3" fmla="*/ 2223 h 283"/>
                <a:gd name="T4" fmla="*/ 2240 w 2240"/>
                <a:gd name="T5" fmla="*/ 0 h 283"/>
                <a:gd name="T6" fmla="*/ 0 60000 65536"/>
                <a:gd name="T7" fmla="*/ 0 60000 65536"/>
                <a:gd name="T8" fmla="*/ 0 60000 65536"/>
                <a:gd name="T9" fmla="*/ 0 w 2240"/>
                <a:gd name="T10" fmla="*/ 0 h 283"/>
                <a:gd name="T11" fmla="*/ 2240 w 2240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0" h="283">
                  <a:moveTo>
                    <a:pt x="0" y="7"/>
                  </a:moveTo>
                  <a:cubicBezTo>
                    <a:pt x="367" y="145"/>
                    <a:pt x="734" y="283"/>
                    <a:pt x="1107" y="282"/>
                  </a:cubicBezTo>
                  <a:cubicBezTo>
                    <a:pt x="1480" y="281"/>
                    <a:pt x="1860" y="140"/>
                    <a:pt x="22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7117" name="Freeform 33"/>
            <p:cNvSpPr>
              <a:spLocks/>
            </p:cNvSpPr>
            <p:nvPr/>
          </p:nvSpPr>
          <p:spPr bwMode="auto">
            <a:xfrm>
              <a:off x="2388" y="2700"/>
              <a:ext cx="2240" cy="322"/>
            </a:xfrm>
            <a:custGeom>
              <a:avLst/>
              <a:gdLst>
                <a:gd name="T0" fmla="*/ 0 w 2240"/>
                <a:gd name="T1" fmla="*/ 53 h 283"/>
                <a:gd name="T2" fmla="*/ 1107 w 2240"/>
                <a:gd name="T3" fmla="*/ 2223 h 283"/>
                <a:gd name="T4" fmla="*/ 2240 w 2240"/>
                <a:gd name="T5" fmla="*/ 0 h 283"/>
                <a:gd name="T6" fmla="*/ 0 60000 65536"/>
                <a:gd name="T7" fmla="*/ 0 60000 65536"/>
                <a:gd name="T8" fmla="*/ 0 60000 65536"/>
                <a:gd name="T9" fmla="*/ 0 w 2240"/>
                <a:gd name="T10" fmla="*/ 0 h 283"/>
                <a:gd name="T11" fmla="*/ 2240 w 2240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0" h="283">
                  <a:moveTo>
                    <a:pt x="0" y="7"/>
                  </a:moveTo>
                  <a:cubicBezTo>
                    <a:pt x="367" y="145"/>
                    <a:pt x="734" y="283"/>
                    <a:pt x="1107" y="282"/>
                  </a:cubicBezTo>
                  <a:cubicBezTo>
                    <a:pt x="1480" y="281"/>
                    <a:pt x="1860" y="140"/>
                    <a:pt x="224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7118" name="Freeform 34"/>
            <p:cNvSpPr>
              <a:spLocks/>
            </p:cNvSpPr>
            <p:nvPr/>
          </p:nvSpPr>
          <p:spPr bwMode="auto">
            <a:xfrm flipV="1">
              <a:off x="1659" y="2149"/>
              <a:ext cx="2240" cy="322"/>
            </a:xfrm>
            <a:custGeom>
              <a:avLst/>
              <a:gdLst>
                <a:gd name="T0" fmla="*/ 0 w 2240"/>
                <a:gd name="T1" fmla="*/ 53 h 283"/>
                <a:gd name="T2" fmla="*/ 1107 w 2240"/>
                <a:gd name="T3" fmla="*/ 2223 h 283"/>
                <a:gd name="T4" fmla="*/ 2240 w 2240"/>
                <a:gd name="T5" fmla="*/ 0 h 283"/>
                <a:gd name="T6" fmla="*/ 0 60000 65536"/>
                <a:gd name="T7" fmla="*/ 0 60000 65536"/>
                <a:gd name="T8" fmla="*/ 0 60000 65536"/>
                <a:gd name="T9" fmla="*/ 0 w 2240"/>
                <a:gd name="T10" fmla="*/ 0 h 283"/>
                <a:gd name="T11" fmla="*/ 2240 w 2240"/>
                <a:gd name="T12" fmla="*/ 283 h 2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0" h="283">
                  <a:moveTo>
                    <a:pt x="0" y="7"/>
                  </a:moveTo>
                  <a:cubicBezTo>
                    <a:pt x="367" y="145"/>
                    <a:pt x="734" y="283"/>
                    <a:pt x="1107" y="282"/>
                  </a:cubicBezTo>
                  <a:cubicBezTo>
                    <a:pt x="1480" y="281"/>
                    <a:pt x="1860" y="140"/>
                    <a:pt x="22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7119" name="Freeform 35"/>
            <p:cNvSpPr>
              <a:spLocks/>
            </p:cNvSpPr>
            <p:nvPr/>
          </p:nvSpPr>
          <p:spPr bwMode="auto">
            <a:xfrm>
              <a:off x="813" y="2719"/>
              <a:ext cx="3104" cy="426"/>
            </a:xfrm>
            <a:custGeom>
              <a:avLst/>
              <a:gdLst>
                <a:gd name="T0" fmla="*/ 0 w 3104"/>
                <a:gd name="T1" fmla="*/ 0 h 426"/>
                <a:gd name="T2" fmla="*/ 1574 w 3104"/>
                <a:gd name="T3" fmla="*/ 423 h 426"/>
                <a:gd name="T4" fmla="*/ 3104 w 3104"/>
                <a:gd name="T5" fmla="*/ 20 h 426"/>
                <a:gd name="T6" fmla="*/ 0 60000 65536"/>
                <a:gd name="T7" fmla="*/ 0 60000 65536"/>
                <a:gd name="T8" fmla="*/ 0 60000 65536"/>
                <a:gd name="T9" fmla="*/ 0 w 3104"/>
                <a:gd name="T10" fmla="*/ 0 h 426"/>
                <a:gd name="T11" fmla="*/ 3104 w 3104"/>
                <a:gd name="T12" fmla="*/ 426 h 4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4" h="426">
                  <a:moveTo>
                    <a:pt x="0" y="0"/>
                  </a:moveTo>
                  <a:cubicBezTo>
                    <a:pt x="528" y="210"/>
                    <a:pt x="1057" y="420"/>
                    <a:pt x="1574" y="423"/>
                  </a:cubicBezTo>
                  <a:cubicBezTo>
                    <a:pt x="2091" y="426"/>
                    <a:pt x="2849" y="88"/>
                    <a:pt x="3104" y="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7120" name="Freeform 36"/>
            <p:cNvSpPr>
              <a:spLocks/>
            </p:cNvSpPr>
            <p:nvPr/>
          </p:nvSpPr>
          <p:spPr bwMode="auto">
            <a:xfrm flipV="1">
              <a:off x="1606" y="1919"/>
              <a:ext cx="3098" cy="554"/>
            </a:xfrm>
            <a:custGeom>
              <a:avLst/>
              <a:gdLst>
                <a:gd name="T0" fmla="*/ 0 w 3104"/>
                <a:gd name="T1" fmla="*/ 0 h 426"/>
                <a:gd name="T2" fmla="*/ 1526 w 3104"/>
                <a:gd name="T3" fmla="*/ 28284 h 426"/>
                <a:gd name="T4" fmla="*/ 3008 w 3104"/>
                <a:gd name="T5" fmla="*/ 1334 h 426"/>
                <a:gd name="T6" fmla="*/ 0 60000 65536"/>
                <a:gd name="T7" fmla="*/ 0 60000 65536"/>
                <a:gd name="T8" fmla="*/ 0 60000 65536"/>
                <a:gd name="T9" fmla="*/ 0 w 3104"/>
                <a:gd name="T10" fmla="*/ 0 h 426"/>
                <a:gd name="T11" fmla="*/ 3104 w 3104"/>
                <a:gd name="T12" fmla="*/ 426 h 4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4" h="426">
                  <a:moveTo>
                    <a:pt x="0" y="0"/>
                  </a:moveTo>
                  <a:cubicBezTo>
                    <a:pt x="528" y="210"/>
                    <a:pt x="1057" y="420"/>
                    <a:pt x="1574" y="423"/>
                  </a:cubicBezTo>
                  <a:cubicBezTo>
                    <a:pt x="2091" y="426"/>
                    <a:pt x="2849" y="88"/>
                    <a:pt x="3104" y="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7121" name="Freeform 37"/>
            <p:cNvSpPr>
              <a:spLocks/>
            </p:cNvSpPr>
            <p:nvPr/>
          </p:nvSpPr>
          <p:spPr bwMode="auto">
            <a:xfrm>
              <a:off x="807" y="2726"/>
              <a:ext cx="3865" cy="560"/>
            </a:xfrm>
            <a:custGeom>
              <a:avLst/>
              <a:gdLst>
                <a:gd name="T0" fmla="*/ 0 w 3865"/>
                <a:gd name="T1" fmla="*/ 0 h 489"/>
                <a:gd name="T2" fmla="*/ 2041 w 3865"/>
                <a:gd name="T3" fmla="*/ 4260 h 489"/>
                <a:gd name="T4" fmla="*/ 3865 w 3865"/>
                <a:gd name="T5" fmla="*/ 166 h 489"/>
                <a:gd name="T6" fmla="*/ 0 60000 65536"/>
                <a:gd name="T7" fmla="*/ 0 60000 65536"/>
                <a:gd name="T8" fmla="*/ 0 60000 65536"/>
                <a:gd name="T9" fmla="*/ 0 w 3865"/>
                <a:gd name="T10" fmla="*/ 0 h 489"/>
                <a:gd name="T11" fmla="*/ 3865 w 3865"/>
                <a:gd name="T12" fmla="*/ 489 h 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65" h="489">
                  <a:moveTo>
                    <a:pt x="0" y="0"/>
                  </a:moveTo>
                  <a:cubicBezTo>
                    <a:pt x="698" y="241"/>
                    <a:pt x="1397" y="483"/>
                    <a:pt x="2041" y="486"/>
                  </a:cubicBezTo>
                  <a:cubicBezTo>
                    <a:pt x="2685" y="489"/>
                    <a:pt x="3275" y="254"/>
                    <a:pt x="3865" y="1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47122" name="Text Box 38"/>
            <p:cNvSpPr txBox="1">
              <a:spLocks noChangeArrowheads="1"/>
            </p:cNvSpPr>
            <p:nvPr/>
          </p:nvSpPr>
          <p:spPr bwMode="auto">
            <a:xfrm>
              <a:off x="1779" y="2808"/>
              <a:ext cx="3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è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en-US" sz="1200" b="1">
                  <a:solidFill>
                    <a:srgbClr val="FF0000"/>
                  </a:solidFill>
                  <a:latin typeface="Tahoma" panose="020B0604030504040204" pitchFamily="34" charset="0"/>
                </a:rPr>
                <a:t>280</a:t>
              </a:r>
            </a:p>
          </p:txBody>
        </p:sp>
        <p:sp>
          <p:nvSpPr>
            <p:cNvPr id="47123" name="Text Box 43"/>
            <p:cNvSpPr txBox="1">
              <a:spLocks noChangeArrowheads="1"/>
            </p:cNvSpPr>
            <p:nvPr/>
          </p:nvSpPr>
          <p:spPr bwMode="auto">
            <a:xfrm>
              <a:off x="3649" y="2835"/>
              <a:ext cx="3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è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en-US" sz="1200" b="1">
                  <a:solidFill>
                    <a:srgbClr val="FF0000"/>
                  </a:solidFill>
                  <a:latin typeface="Tahoma" panose="020B0604030504040204" pitchFamily="34" charset="0"/>
                </a:rPr>
                <a:t>400</a:t>
              </a:r>
            </a:p>
          </p:txBody>
        </p:sp>
      </p:grpSp>
      <p:sp>
        <p:nvSpPr>
          <p:cNvPr id="47110" name="Text Box 49"/>
          <p:cNvSpPr txBox="1">
            <a:spLocks noChangeArrowheads="1"/>
          </p:cNvSpPr>
          <p:nvPr/>
        </p:nvSpPr>
        <p:spPr bwMode="auto">
          <a:xfrm>
            <a:off x="904875" y="4814888"/>
            <a:ext cx="7477125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sz="1800" dirty="0" err="1">
                <a:latin typeface="Tahoma" panose="020B0604030504040204" pitchFamily="34" charset="0"/>
              </a:rPr>
              <a:t>Optimal</a:t>
            </a:r>
            <a:r>
              <a:rPr lang="it-IT" altLang="en-US" sz="1800" dirty="0">
                <a:latin typeface="Tahoma" panose="020B0604030504040204" pitchFamily="34" charset="0"/>
              </a:rPr>
              <a:t> </a:t>
            </a:r>
            <a:r>
              <a:rPr lang="it-IT" altLang="en-US" sz="1800" dirty="0" err="1">
                <a:latin typeface="Tahoma" panose="020B0604030504040204" pitchFamily="34" charset="0"/>
              </a:rPr>
              <a:t>solution</a:t>
            </a:r>
            <a:r>
              <a:rPr lang="it-IT" altLang="en-US" sz="1800" dirty="0">
                <a:latin typeface="Tahoma" panose="020B0604030504040204" pitchFamily="34" charset="0"/>
              </a:rPr>
              <a:t>: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sz="1800" b="1" i="1" u="sng" dirty="0">
                <a:solidFill>
                  <a:srgbClr val="3333FF"/>
                </a:solidFill>
                <a:latin typeface="Tahoma" panose="020B0604030504040204" pitchFamily="34" charset="0"/>
              </a:rPr>
              <a:t>y</a:t>
            </a:r>
            <a:r>
              <a:rPr lang="it-IT" altLang="en-US" sz="1800" b="1" i="1" dirty="0">
                <a:solidFill>
                  <a:srgbClr val="3333FF"/>
                </a:solidFill>
                <a:latin typeface="Tahoma" panose="020B0604030504040204" pitchFamily="34" charset="0"/>
              </a:rPr>
              <a:t>*</a:t>
            </a:r>
            <a:r>
              <a:rPr lang="it-IT" altLang="en-US" sz="1800" dirty="0">
                <a:latin typeface="Tahoma" panose="020B0604030504040204" pitchFamily="34" charset="0"/>
              </a:rPr>
              <a:t>=[1, 0, 1, 0, 0]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sz="1800" b="1" i="1" u="sng" dirty="0">
                <a:solidFill>
                  <a:srgbClr val="3333FF"/>
                </a:solidFill>
                <a:latin typeface="Tahoma" panose="020B0604030504040204" pitchFamily="34" charset="0"/>
              </a:rPr>
              <a:t>q</a:t>
            </a:r>
            <a:r>
              <a:rPr lang="it-IT" altLang="en-US" sz="1800" b="1" i="1" dirty="0">
                <a:solidFill>
                  <a:srgbClr val="3333FF"/>
                </a:solidFill>
                <a:latin typeface="Tahoma" panose="020B0604030504040204" pitchFamily="34" charset="0"/>
              </a:rPr>
              <a:t>*</a:t>
            </a:r>
            <a:r>
              <a:rPr lang="it-IT" altLang="en-US" sz="1800" dirty="0">
                <a:latin typeface="Tahoma" panose="020B0604030504040204" pitchFamily="34" charset="0"/>
              </a:rPr>
              <a:t>=[180, 0, 260, 0, 0]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en-US" sz="1800" b="1" i="1" u="sng" dirty="0">
                <a:solidFill>
                  <a:srgbClr val="3333FF"/>
                </a:solidFill>
                <a:latin typeface="Tahoma" panose="020B0604030504040204" pitchFamily="34" charset="0"/>
              </a:rPr>
              <a:t>I</a:t>
            </a:r>
            <a:r>
              <a:rPr lang="it-IT" altLang="en-US" sz="1800" b="1" i="1" dirty="0">
                <a:solidFill>
                  <a:srgbClr val="3333FF"/>
                </a:solidFill>
                <a:latin typeface="Tahoma" panose="020B0604030504040204" pitchFamily="34" charset="0"/>
              </a:rPr>
              <a:t>*</a:t>
            </a:r>
            <a:r>
              <a:rPr lang="it-IT" altLang="en-US" sz="1800" dirty="0">
                <a:latin typeface="Tahoma" panose="020B0604030504040204" pitchFamily="34" charset="0"/>
              </a:rPr>
              <a:t>=[80, 0, 110, 90, 0].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o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68400"/>
          </a:xfrm>
        </p:spPr>
        <p:txBody>
          <a:bodyPr/>
          <a:lstStyle/>
          <a:p>
            <a:r>
              <a:rPr lang="en-GB" altLang="en-US" dirty="0"/>
              <a:t>Cost function of the lot with variable costs according to its size</a:t>
            </a:r>
          </a:p>
        </p:txBody>
      </p:sp>
      <p:pic>
        <p:nvPicPr>
          <p:cNvPr id="1843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1871663"/>
            <a:ext cx="4600575" cy="75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Ovale 4"/>
          <p:cNvSpPr>
            <a:spLocks noChangeArrowheads="1"/>
          </p:cNvSpPr>
          <p:nvPr/>
        </p:nvSpPr>
        <p:spPr bwMode="auto">
          <a:xfrm>
            <a:off x="5372100" y="2032000"/>
            <a:ext cx="1117600" cy="77470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1843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69"/>
          <a:stretch/>
        </p:blipFill>
        <p:spPr bwMode="auto">
          <a:xfrm>
            <a:off x="1566863" y="2858982"/>
            <a:ext cx="4132897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4045268"/>
            <a:ext cx="6146750" cy="2599372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5"/>
          <a:srcRect l="29979"/>
          <a:stretch/>
        </p:blipFill>
        <p:spPr>
          <a:xfrm>
            <a:off x="5455920" y="2894330"/>
            <a:ext cx="103378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Q’≤Q</a:t>
            </a:r>
            <a:r>
              <a:rPr lang="it-IT" altLang="en-US" dirty="0"/>
              <a:t>* </a:t>
            </a:r>
            <a:endParaRPr lang="en-GB" altLang="en-US" dirty="0"/>
          </a:p>
        </p:txBody>
      </p:sp>
      <p:sp>
        <p:nvSpPr>
          <p:cNvPr id="19459" name="Segnaposto contenut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en-US" dirty="0"/>
              <a:t>The </a:t>
            </a:r>
            <a:r>
              <a:rPr lang="it-IT" altLang="en-US" dirty="0" err="1"/>
              <a:t>solution</a:t>
            </a:r>
            <a:r>
              <a:rPr lang="it-IT" altLang="en-US" dirty="0"/>
              <a:t> of the </a:t>
            </a:r>
            <a:r>
              <a:rPr lang="it-IT" altLang="en-US" dirty="0" err="1"/>
              <a:t>economic</a:t>
            </a:r>
            <a:r>
              <a:rPr lang="it-IT" altLang="en-US" dirty="0"/>
              <a:t> batch </a:t>
            </a:r>
            <a:r>
              <a:rPr lang="it-IT" altLang="en-US" dirty="0" err="1"/>
              <a:t>size</a:t>
            </a:r>
            <a:r>
              <a:rPr lang="it-IT" altLang="en-US" dirty="0"/>
              <a:t> </a:t>
            </a:r>
            <a:r>
              <a:rPr lang="it-IT" altLang="en-US" dirty="0" err="1"/>
              <a:t>is</a:t>
            </a:r>
            <a:r>
              <a:rPr lang="it-IT" altLang="en-US" dirty="0"/>
              <a:t> Q*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2107882"/>
            <a:ext cx="8706538" cy="35156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Q’&gt;Q* </a:t>
            </a:r>
            <a:endParaRPr lang="en-GB" altLang="en-US" dirty="0"/>
          </a:p>
        </p:txBody>
      </p:sp>
      <p:sp>
        <p:nvSpPr>
          <p:cNvPr id="20483" name="Segnaposto contenut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en-US" dirty="0"/>
              <a:t>Compare z(Q*) with z(Q’)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">
            <a:off x="593725" y="2325688"/>
            <a:ext cx="8258175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/>
              <a:t>With more </a:t>
            </a:r>
            <a:r>
              <a:rPr lang="it-IT" altLang="en-US" dirty="0" err="1"/>
              <a:t>discounts</a:t>
            </a:r>
            <a:endParaRPr lang="en-GB" altLang="en-US" dirty="0"/>
          </a:p>
        </p:txBody>
      </p:sp>
      <p:sp>
        <p:nvSpPr>
          <p:cNvPr id="21507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C00F53-F25C-40CC-BB9B-1F3233DD3982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pic>
        <p:nvPicPr>
          <p:cNvPr id="2150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"/>
          <a:stretch>
            <a:fillRect/>
          </a:stretch>
        </p:blipFill>
        <p:spPr>
          <a:xfrm rot="21480000">
            <a:off x="723900" y="1689100"/>
            <a:ext cx="5410200" cy="1490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0000">
            <a:off x="838200" y="3373438"/>
            <a:ext cx="6827838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Stochastic</a:t>
            </a:r>
            <a:r>
              <a:rPr lang="it-IT" altLang="en-US" dirty="0"/>
              <a:t> </a:t>
            </a:r>
            <a:r>
              <a:rPr lang="it-IT" altLang="en-US" dirty="0" err="1"/>
              <a:t>continuous</a:t>
            </a:r>
            <a:r>
              <a:rPr lang="it-IT" altLang="en-US" dirty="0"/>
              <a:t> </a:t>
            </a:r>
            <a:r>
              <a:rPr lang="it-IT" altLang="en-US" dirty="0" err="1"/>
              <a:t>models</a:t>
            </a:r>
            <a:endParaRPr lang="en-GB" altLang="en-US" dirty="0"/>
          </a:p>
        </p:txBody>
      </p:sp>
      <p:sp>
        <p:nvSpPr>
          <p:cNvPr id="22531" name="Segnaposto contenuto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GB" altLang="en-US" dirty="0"/>
              <a:t>Suppose demand and / or reorder time non-deterministic =&gt; I have to determine all the decision variables simultaneously</a:t>
            </a:r>
          </a:p>
        </p:txBody>
      </p:sp>
      <p:sp>
        <p:nvSpPr>
          <p:cNvPr id="22532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D88794-06A2-4E96-BA93-479B0B39A511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838200" y="2462748"/>
            <a:ext cx="7421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latin typeface="+mn-lt"/>
              </a:rPr>
              <a:t>reorder point policies </a:t>
            </a:r>
            <a:r>
              <a:rPr lang="en-GB" dirty="0">
                <a:latin typeface="+mn-lt"/>
              </a:rPr>
              <a:t>that require the reorder of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constant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quantities</a:t>
            </a:r>
            <a:r>
              <a:rPr lang="en-GB" dirty="0">
                <a:latin typeface="+mn-lt"/>
              </a:rPr>
              <a:t> each time the stock level reaches the reorder point. The decision variables are the lot size and the reorder point.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latin typeface="+mn-lt"/>
              </a:rPr>
              <a:t>periodic reordering </a:t>
            </a:r>
            <a:r>
              <a:rPr lang="en-GB" dirty="0">
                <a:latin typeface="+mn-lt"/>
              </a:rPr>
              <a:t>policies that provide for the reordering of 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variable quantities </a:t>
            </a:r>
            <a:r>
              <a:rPr lang="en-GB" dirty="0">
                <a:latin typeface="+mn-lt"/>
              </a:rPr>
              <a:t>at constant intervals. The decision variables are the supply time and the maximum value of the stock level to be added at each order.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672BD8-5A09-4EE2-95C6-FA4F65F6590D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869950" y="1009650"/>
            <a:ext cx="68961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 dirty="0" err="1"/>
              <a:t>Reorder</a:t>
            </a:r>
            <a:r>
              <a:rPr lang="it-IT" altLang="en-US" dirty="0"/>
              <a:t> </a:t>
            </a:r>
            <a:r>
              <a:rPr lang="it-IT" altLang="en-US" dirty="0" err="1"/>
              <a:t>point</a:t>
            </a:r>
            <a:r>
              <a:rPr lang="it-IT" altLang="en-US" dirty="0"/>
              <a:t> policy</a:t>
            </a:r>
            <a:endParaRPr lang="en-GB" altLang="en-US" dirty="0"/>
          </a:p>
        </p:txBody>
      </p:sp>
      <p:sp>
        <p:nvSpPr>
          <p:cNvPr id="24579" name="Segnaposto numero diapositiva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D13D4B-71F2-4449-AA15-D32F3B13C8CF}" type="slidenum">
              <a:rPr lang="it-IT" altLang="en-US" sz="1400" smtClean="0">
                <a:solidFill>
                  <a:srgbClr val="3333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it-IT" altLang="en-US" sz="1400">
              <a:solidFill>
                <a:srgbClr val="3333FF"/>
              </a:solidFill>
            </a:endParaRP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000">
            <a:off x="908050" y="1169988"/>
            <a:ext cx="7210425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866900"/>
            <a:ext cx="3086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-dida">
  <a:themeElements>
    <a:clrScheme name="Cianografica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Cianografic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ianografica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anografica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anografica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anografica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anografica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anografica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anografica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anografica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205173E9FB8F4AAC7D2970B7F08A33" ma:contentTypeVersion="3" ma:contentTypeDescription="Creare un nuovo documento." ma:contentTypeScope="" ma:versionID="b39ff2b743f34c3d98aabf799f69795e">
  <xsd:schema xmlns:xsd="http://www.w3.org/2001/XMLSchema" xmlns:xs="http://www.w3.org/2001/XMLSchema" xmlns:p="http://schemas.microsoft.com/office/2006/metadata/properties" xmlns:ns2="bc7c7115-e53b-4601-aedf-f185a0e591fb" targetNamespace="http://schemas.microsoft.com/office/2006/metadata/properties" ma:root="true" ma:fieldsID="0877fcc3a52ce53d5d797cf4e69280b3" ns2:_="">
    <xsd:import namespace="bc7c7115-e53b-4601-aedf-f185a0e59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7115-e53b-4601-aedf-f185a0e59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099D78-EF67-4605-9E9C-B2089352B6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43E8E6-A717-4C43-9177-6B834506BF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6CB500-E4C0-4896-BFB3-3A1B6703836E}"/>
</file>

<file path=docProps/app.xml><?xml version="1.0" encoding="utf-8"?>
<Properties xmlns="http://schemas.openxmlformats.org/officeDocument/2006/extended-properties" xmlns:vt="http://schemas.openxmlformats.org/officeDocument/2006/docPropsVTypes">
  <Template>slide-dida</Template>
  <TotalTime>4999</TotalTime>
  <Words>1050</Words>
  <Application>Microsoft Office PowerPoint</Application>
  <PresentationFormat>Presentazione su schermo (4:3)</PresentationFormat>
  <Paragraphs>101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slide-dida</vt:lpstr>
      <vt:lpstr>Presentazione standard di PowerPoint</vt:lpstr>
      <vt:lpstr> Discounts on supply</vt:lpstr>
      <vt:lpstr>Cost function of the lot with variable costs according to its size</vt:lpstr>
      <vt:lpstr>Q’≤Q* </vt:lpstr>
      <vt:lpstr>Q’&gt;Q* </vt:lpstr>
      <vt:lpstr>With more discounts</vt:lpstr>
      <vt:lpstr>Stochastic continuous models</vt:lpstr>
      <vt:lpstr>Presentazione standard di PowerPoint</vt:lpstr>
      <vt:lpstr>Reorder point policy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Periodic reorder policy</vt:lpstr>
      <vt:lpstr>Presentazione standard di PowerPoint</vt:lpstr>
      <vt:lpstr>Discrete time models</vt:lpstr>
      <vt:lpstr>Lot sizing method</vt:lpstr>
      <vt:lpstr>Flow network representation</vt:lpstr>
      <vt:lpstr>Presentazione standard di PowerPoint</vt:lpstr>
      <vt:lpstr>Wagner-Whitin algorithm</vt:lpstr>
      <vt:lpstr>Presentazione standard di PowerPoint</vt:lpstr>
      <vt:lpstr>Wagner-Whitin algorithm definition</vt:lpstr>
      <vt:lpstr>Problem properties</vt:lpstr>
      <vt:lpstr>Presentazione standard di PowerPoint</vt:lpstr>
      <vt:lpstr>An example</vt:lpstr>
      <vt:lpstr>Presentazione standard di PowerPoint</vt:lpstr>
      <vt:lpstr>Presentazione standard di PowerPoint</vt:lpstr>
    </vt:vector>
  </TitlesOfParts>
  <Company>C.S.I.T.A.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Nessun titolo diapositiva</dc:title>
  <dc:creator>Administrator</dc:creator>
  <cp:lastModifiedBy>robby</cp:lastModifiedBy>
  <cp:revision>232</cp:revision>
  <cp:lastPrinted>2002-03-05T11:29:12Z</cp:lastPrinted>
  <dcterms:created xsi:type="dcterms:W3CDTF">2000-03-10T12:09:20Z</dcterms:created>
  <dcterms:modified xsi:type="dcterms:W3CDTF">2021-04-30T10:37:05Z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0x01010034205173E9FB8F4AAC7D2970B7F08A33</vt:lpwstr>
  </property>
</Properties>
</file>