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5" r:id="rId4"/>
  </p:sldMasterIdLst>
  <p:notesMasterIdLst>
    <p:notesMasterId r:id="rId23"/>
  </p:notesMasterIdLst>
  <p:handoutMasterIdLst>
    <p:handoutMasterId r:id="rId24"/>
  </p:handoutMasterIdLst>
  <p:sldIdLst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9" r:id="rId15"/>
    <p:sldId id="274" r:id="rId16"/>
    <p:sldId id="275" r:id="rId17"/>
    <p:sldId id="276" r:id="rId18"/>
    <p:sldId id="277" r:id="rId19"/>
    <p:sldId id="280" r:id="rId20"/>
    <p:sldId id="281" r:id="rId21"/>
    <p:sldId id="278" r:id="rId22"/>
  </p:sldIdLst>
  <p:sldSz cx="9144000" cy="6858000" type="screen4x3"/>
  <p:notesSz cx="6834188" cy="9979025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000000"/>
    <a:srgbClr val="E8EEFE"/>
    <a:srgbClr val="080808"/>
    <a:srgbClr val="FFFF00"/>
    <a:srgbClr val="00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E9F91-3328-45FA-86D1-8CCA253F1DB4}" v="26" dt="2021-05-04T07:06:28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9" autoAdjust="0"/>
    <p:restoredTop sz="90941" autoAdjust="0"/>
  </p:normalViewPr>
  <p:slideViewPr>
    <p:cSldViewPr snapToGrid="0">
      <p:cViewPr varScale="1">
        <p:scale>
          <a:sx n="63" d="100"/>
          <a:sy n="63" d="100"/>
        </p:scale>
        <p:origin x="16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3294" y="-84"/>
      </p:cViewPr>
      <p:guideLst>
        <p:guide orient="horz" pos="3143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Sacile" userId="S::roberto.sacile@unige.it::4f37b63e-69a6-4fd7-9f3f-5e9a469697bf" providerId="AD" clId="Web-{8CBE9F91-3328-45FA-86D1-8CCA253F1DB4}"/>
    <pc:docChg chg="modSld">
      <pc:chgData name="Roberto Sacile" userId="S::roberto.sacile@unige.it::4f37b63e-69a6-4fd7-9f3f-5e9a469697bf" providerId="AD" clId="Web-{8CBE9F91-3328-45FA-86D1-8CCA253F1DB4}" dt="2021-05-04T07:06:24.262" v="24" actId="20577"/>
      <pc:docMkLst>
        <pc:docMk/>
      </pc:docMkLst>
      <pc:sldChg chg="modSp">
        <pc:chgData name="Roberto Sacile" userId="S::roberto.sacile@unige.it::4f37b63e-69a6-4fd7-9f3f-5e9a469697bf" providerId="AD" clId="Web-{8CBE9F91-3328-45FA-86D1-8CCA253F1DB4}" dt="2021-05-04T06:38:48.989" v="3" actId="20577"/>
        <pc:sldMkLst>
          <pc:docMk/>
          <pc:sldMk cId="0" sldId="264"/>
        </pc:sldMkLst>
        <pc:spChg chg="mod">
          <ac:chgData name="Roberto Sacile" userId="S::roberto.sacile@unige.it::4f37b63e-69a6-4fd7-9f3f-5e9a469697bf" providerId="AD" clId="Web-{8CBE9F91-3328-45FA-86D1-8CCA253F1DB4}" dt="2021-05-04T06:38:48.989" v="3" actId="20577"/>
          <ac:spMkLst>
            <pc:docMk/>
            <pc:sldMk cId="0" sldId="264"/>
            <ac:spMk id="2" creationId="{00000000-0000-0000-0000-000000000000}"/>
          </ac:spMkLst>
        </pc:spChg>
      </pc:sldChg>
      <pc:sldChg chg="modSp">
        <pc:chgData name="Roberto Sacile" userId="S::roberto.sacile@unige.it::4f37b63e-69a6-4fd7-9f3f-5e9a469697bf" providerId="AD" clId="Web-{8CBE9F91-3328-45FA-86D1-8CCA253F1DB4}" dt="2021-05-04T06:44:25.653" v="7" actId="20577"/>
        <pc:sldMkLst>
          <pc:docMk/>
          <pc:sldMk cId="0" sldId="266"/>
        </pc:sldMkLst>
        <pc:spChg chg="mod">
          <ac:chgData name="Roberto Sacile" userId="S::roberto.sacile@unige.it::4f37b63e-69a6-4fd7-9f3f-5e9a469697bf" providerId="AD" clId="Web-{8CBE9F91-3328-45FA-86D1-8CCA253F1DB4}" dt="2021-05-04T06:40:03.412" v="5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Roberto Sacile" userId="S::roberto.sacile@unige.it::4f37b63e-69a6-4fd7-9f3f-5e9a469697bf" providerId="AD" clId="Web-{8CBE9F91-3328-45FA-86D1-8CCA253F1DB4}" dt="2021-05-04T06:44:25.653" v="7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Roberto Sacile" userId="S::roberto.sacile@unige.it::4f37b63e-69a6-4fd7-9f3f-5e9a469697bf" providerId="AD" clId="Web-{8CBE9F91-3328-45FA-86D1-8CCA253F1DB4}" dt="2021-05-04T06:57:08.718" v="10" actId="20577"/>
        <pc:sldMkLst>
          <pc:docMk/>
          <pc:sldMk cId="0" sldId="270"/>
        </pc:sldMkLst>
        <pc:spChg chg="mod">
          <ac:chgData name="Roberto Sacile" userId="S::roberto.sacile@unige.it::4f37b63e-69a6-4fd7-9f3f-5e9a469697bf" providerId="AD" clId="Web-{8CBE9F91-3328-45FA-86D1-8CCA253F1DB4}" dt="2021-05-04T06:57:08.718" v="10" actId="20577"/>
          <ac:spMkLst>
            <pc:docMk/>
            <pc:sldMk cId="0" sldId="270"/>
            <ac:spMk id="22530" creationId="{00000000-0000-0000-0000-000000000000}"/>
          </ac:spMkLst>
        </pc:spChg>
      </pc:sldChg>
      <pc:sldChg chg="modSp">
        <pc:chgData name="Roberto Sacile" userId="S::roberto.sacile@unige.it::4f37b63e-69a6-4fd7-9f3f-5e9a469697bf" providerId="AD" clId="Web-{8CBE9F91-3328-45FA-86D1-8CCA253F1DB4}" dt="2021-05-04T07:06:24.262" v="24" actId="20577"/>
        <pc:sldMkLst>
          <pc:docMk/>
          <pc:sldMk cId="0" sldId="277"/>
        </pc:sldMkLst>
        <pc:spChg chg="mod">
          <ac:chgData name="Roberto Sacile" userId="S::roberto.sacile@unige.it::4f37b63e-69a6-4fd7-9f3f-5e9a469697bf" providerId="AD" clId="Web-{8CBE9F91-3328-45FA-86D1-8CCA253F1DB4}" dt="2021-05-04T07:06:24.262" v="24" actId="20577"/>
          <ac:spMkLst>
            <pc:docMk/>
            <pc:sldMk cId="0" sldId="277"/>
            <ac:spMk id="3072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8" rIns="92416" bIns="46208" numCol="1" anchor="t" anchorCtr="0" compatLnSpc="1">
            <a:prstTxWarp prst="textNoShape">
              <a:avLst/>
            </a:prstTxWarp>
          </a:bodyPr>
          <a:lstStyle>
            <a:lvl1pPr defTabSz="92392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8" rIns="92416" bIns="46208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1663"/>
            <a:ext cx="29622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8" rIns="92416" bIns="46208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91663"/>
            <a:ext cx="29622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8" rIns="92416" bIns="46208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D88B764-27E1-44B8-8158-E59E88E8C3DC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8" rIns="92416" bIns="46208" numCol="1" anchor="t" anchorCtr="0" compatLnSpc="1">
            <a:prstTxWarp prst="textNoShape">
              <a:avLst/>
            </a:prstTxWarp>
          </a:bodyPr>
          <a:lstStyle>
            <a:lvl1pPr defTabSz="92392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8" rIns="92416" bIns="46208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77875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45038"/>
            <a:ext cx="5011738" cy="451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8" rIns="92416" bIns="462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1663"/>
            <a:ext cx="29622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8" rIns="92416" bIns="46208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91663"/>
            <a:ext cx="29622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8" rIns="92416" bIns="46208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CC0082-9969-4388-93D5-CB4019B10F86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noFill/>
          <a:ln>
            <a:noFill/>
          </a:ln>
          <a:effectLst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1850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91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239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400"/>
            <a:ext cx="7772400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209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559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4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lo stile del titolo dello schema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747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7" r:id="rId3"/>
    <p:sldLayoutId id="2147484008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è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411288" y="2538413"/>
            <a:ext cx="6645275" cy="83026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b="1" dirty="0">
                <a:solidFill>
                  <a:srgbClr val="FF0000"/>
                </a:solidFill>
              </a:rPr>
              <a:t>Inventory management </a:t>
            </a:r>
            <a:r>
              <a:rPr lang="it-IT" altLang="en-US" b="1" dirty="0" err="1">
                <a:solidFill>
                  <a:srgbClr val="FF0000"/>
                </a:solidFill>
              </a:rPr>
              <a:t>problems</a:t>
            </a:r>
            <a:r>
              <a:rPr lang="it-IT" altLang="en-US" b="1" dirty="0">
                <a:solidFill>
                  <a:srgbClr val="FF0000"/>
                </a:solidFill>
              </a:rPr>
              <a:t>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b="1" dirty="0" err="1">
                <a:solidFill>
                  <a:srgbClr val="FF0000"/>
                </a:solidFill>
              </a:rPr>
              <a:t>heuristics</a:t>
            </a:r>
            <a:endParaRPr lang="it-IT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5. </a:t>
            </a:r>
            <a:r>
              <a:rPr lang="it-IT" altLang="en-US" dirty="0" err="1"/>
              <a:t>Least</a:t>
            </a:r>
            <a:r>
              <a:rPr lang="it-IT" altLang="en-US" dirty="0"/>
              <a:t> </a:t>
            </a:r>
            <a:r>
              <a:rPr lang="it-IT" altLang="en-US" dirty="0" err="1"/>
              <a:t>product</a:t>
            </a:r>
            <a:r>
              <a:rPr lang="it-IT" altLang="en-US" dirty="0"/>
              <a:t> </a:t>
            </a:r>
            <a:r>
              <a:rPr lang="it-IT" altLang="en-US" dirty="0" err="1"/>
              <a:t>cost</a:t>
            </a:r>
            <a:endParaRPr lang="en-GB" altLang="en-US" dirty="0"/>
          </a:p>
        </p:txBody>
      </p:sp>
      <p:sp>
        <p:nvSpPr>
          <p:cNvPr id="25603" name="Segnaposto contenuto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it-IT" altLang="en-US" dirty="0" err="1"/>
              <a:t>As</a:t>
            </a:r>
            <a:r>
              <a:rPr lang="it-IT" altLang="en-US" dirty="0"/>
              <a:t> </a:t>
            </a:r>
            <a:r>
              <a:rPr lang="it-IT" altLang="en-US" dirty="0" err="1"/>
              <a:t>before</a:t>
            </a:r>
            <a:r>
              <a:rPr lang="it-IT" altLang="en-US" dirty="0"/>
              <a:t>, </a:t>
            </a:r>
            <a:r>
              <a:rPr lang="it-IT" altLang="en-US" dirty="0" err="1"/>
              <a:t>but</a:t>
            </a:r>
            <a:r>
              <a:rPr lang="it-IT" altLang="en-US" dirty="0"/>
              <a:t> </a:t>
            </a:r>
            <a:r>
              <a:rPr lang="it-IT" altLang="en-US" dirty="0" err="1"/>
              <a:t>here</a:t>
            </a:r>
            <a:r>
              <a:rPr lang="it-IT" altLang="en-US" dirty="0"/>
              <a:t> </a:t>
            </a:r>
            <a:r>
              <a:rPr lang="it-IT" altLang="en-US" dirty="0" err="1"/>
              <a:t>we</a:t>
            </a:r>
            <a:r>
              <a:rPr lang="it-IT" altLang="en-US" dirty="0"/>
              <a:t> take </a:t>
            </a:r>
            <a:r>
              <a:rPr lang="it-IT" altLang="en-US" dirty="0" err="1"/>
              <a:t>into</a:t>
            </a:r>
            <a:r>
              <a:rPr lang="it-IT" altLang="en-US" dirty="0"/>
              <a:t> account the </a:t>
            </a:r>
            <a:r>
              <a:rPr lang="it-IT" altLang="en-US" dirty="0" err="1"/>
              <a:t>cost</a:t>
            </a:r>
            <a:r>
              <a:rPr lang="it-IT" altLang="en-US" dirty="0"/>
              <a:t> </a:t>
            </a:r>
            <a:r>
              <a:rPr lang="it-IT" altLang="en-US" dirty="0" err="1"/>
              <a:t>normalised</a:t>
            </a:r>
            <a:r>
              <a:rPr lang="it-IT" altLang="en-US" dirty="0"/>
              <a:t> by the </a:t>
            </a:r>
            <a:r>
              <a:rPr lang="it-IT" altLang="en-US" dirty="0" err="1"/>
              <a:t>quantity</a:t>
            </a:r>
            <a:r>
              <a:rPr lang="it-IT" altLang="en-US" dirty="0"/>
              <a:t> of </a:t>
            </a:r>
            <a:r>
              <a:rPr lang="it-IT" altLang="en-US" dirty="0" err="1"/>
              <a:t>product</a:t>
            </a:r>
            <a:endParaRPr lang="en-GB" altLang="en-US" dirty="0"/>
          </a:p>
        </p:txBody>
      </p:sp>
      <p:sp>
        <p:nvSpPr>
          <p:cNvPr id="25604" name="Segnaposto numero diapositiva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E7F281-C6E3-4A41-B21F-4300C2536360}" type="slidenum">
              <a:rPr lang="it-IT" altLang="en-US" sz="1400" smtClean="0">
                <a:solidFill>
                  <a:srgbClr val="3333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it-IT" altLang="en-US" sz="1400">
              <a:solidFill>
                <a:srgbClr val="3333FF"/>
              </a:solidFill>
            </a:endParaRP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2438400"/>
            <a:ext cx="8386763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Ovale 2"/>
          <p:cNvSpPr>
            <a:spLocks noChangeArrowheads="1"/>
          </p:cNvSpPr>
          <p:nvPr/>
        </p:nvSpPr>
        <p:spPr bwMode="auto">
          <a:xfrm>
            <a:off x="7207250" y="3784600"/>
            <a:ext cx="596900" cy="4762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6449B8-6550-4D13-BD54-D2B2BAC1028F}" type="slidenum">
              <a:rPr lang="it-IT" altLang="en-US" sz="1400" smtClean="0">
                <a:solidFill>
                  <a:srgbClr val="3333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it-IT" altLang="en-US" sz="1400">
              <a:solidFill>
                <a:srgbClr val="3333FF"/>
              </a:solidFill>
            </a:endParaRPr>
          </a:p>
        </p:txBody>
      </p:sp>
      <p:grpSp>
        <p:nvGrpSpPr>
          <p:cNvPr id="26627" name="Gruppo 4"/>
          <p:cNvGrpSpPr>
            <a:grpSpLocks/>
          </p:cNvGrpSpPr>
          <p:nvPr/>
        </p:nvGrpSpPr>
        <p:grpSpPr bwMode="auto">
          <a:xfrm>
            <a:off x="350838" y="350838"/>
            <a:ext cx="8458200" cy="6507162"/>
            <a:chOff x="1398331" y="1977046"/>
            <a:chExt cx="6085270" cy="5187601"/>
          </a:xfrm>
        </p:grpSpPr>
        <p:pic>
          <p:nvPicPr>
            <p:cNvPr id="2663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450"/>
            <a:stretch>
              <a:fillRect/>
            </a:stretch>
          </p:blipFill>
          <p:spPr bwMode="auto">
            <a:xfrm rot="-300000">
              <a:off x="1448367" y="2119789"/>
              <a:ext cx="6035234" cy="4801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Rettangolo 6"/>
            <p:cNvSpPr>
              <a:spLocks noChangeArrowheads="1"/>
            </p:cNvSpPr>
            <p:nvPr/>
          </p:nvSpPr>
          <p:spPr bwMode="auto">
            <a:xfrm>
              <a:off x="2350831" y="1977046"/>
              <a:ext cx="4795479" cy="3492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è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>
                <a:latin typeface="Tahoma" panose="020B0604030504040204" pitchFamily="34" charset="0"/>
              </a:endParaRPr>
            </a:p>
          </p:txBody>
        </p:sp>
        <p:sp>
          <p:nvSpPr>
            <p:cNvPr id="26632" name="Rettangolo 7"/>
            <p:cNvSpPr>
              <a:spLocks noChangeArrowheads="1"/>
            </p:cNvSpPr>
            <p:nvPr/>
          </p:nvSpPr>
          <p:spPr bwMode="auto">
            <a:xfrm>
              <a:off x="1398331" y="6815397"/>
              <a:ext cx="4795479" cy="3492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è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>
                <a:latin typeface="Tahoma" panose="020B0604030504040204" pitchFamily="34" charset="0"/>
              </a:endParaRPr>
            </a:p>
          </p:txBody>
        </p:sp>
      </p:grpSp>
      <p:sp>
        <p:nvSpPr>
          <p:cNvPr id="26628" name="Ovale 2"/>
          <p:cNvSpPr>
            <a:spLocks noChangeArrowheads="1"/>
          </p:cNvSpPr>
          <p:nvPr/>
        </p:nvSpPr>
        <p:spPr bwMode="auto">
          <a:xfrm>
            <a:off x="7273925" y="3065463"/>
            <a:ext cx="596900" cy="4762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26629" name="Ovale 2"/>
          <p:cNvSpPr>
            <a:spLocks noChangeArrowheads="1"/>
          </p:cNvSpPr>
          <p:nvPr/>
        </p:nvSpPr>
        <p:spPr bwMode="auto">
          <a:xfrm>
            <a:off x="7870825" y="5432425"/>
            <a:ext cx="596900" cy="4762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676DC3-348D-4749-B2CF-EB683BB543B7}" type="slidenum">
              <a:rPr lang="it-IT" altLang="en-US" sz="1400" smtClean="0">
                <a:solidFill>
                  <a:srgbClr val="3333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it-IT" altLang="en-US" sz="1400">
              <a:solidFill>
                <a:srgbClr val="3333FF"/>
              </a:solidFill>
            </a:endParaRPr>
          </a:p>
        </p:txBody>
      </p:sp>
      <p:grpSp>
        <p:nvGrpSpPr>
          <p:cNvPr id="27651" name="Gruppo 6"/>
          <p:cNvGrpSpPr>
            <a:grpSpLocks/>
          </p:cNvGrpSpPr>
          <p:nvPr/>
        </p:nvGrpSpPr>
        <p:grpSpPr bwMode="auto">
          <a:xfrm>
            <a:off x="739775" y="1811338"/>
            <a:ext cx="7932738" cy="2922587"/>
            <a:chOff x="739819" y="1811451"/>
            <a:chExt cx="7933267" cy="2923228"/>
          </a:xfrm>
        </p:grpSpPr>
        <p:pic>
          <p:nvPicPr>
            <p:cNvPr id="2765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43"/>
            <a:stretch>
              <a:fillRect/>
            </a:stretch>
          </p:blipFill>
          <p:spPr bwMode="auto">
            <a:xfrm rot="-300000">
              <a:off x="739819" y="2096885"/>
              <a:ext cx="7933267" cy="2637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6" name="Rettangolo 5"/>
            <p:cNvSpPr>
              <a:spLocks noChangeArrowheads="1"/>
            </p:cNvSpPr>
            <p:nvPr/>
          </p:nvSpPr>
          <p:spPr bwMode="auto">
            <a:xfrm>
              <a:off x="1842830" y="1811451"/>
              <a:ext cx="6437570" cy="53804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è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>
                <a:latin typeface="Tahoma" panose="020B0604030504040204" pitchFamily="34" charset="0"/>
              </a:endParaRPr>
            </a:p>
          </p:txBody>
        </p:sp>
      </p:grpSp>
      <p:sp>
        <p:nvSpPr>
          <p:cNvPr id="27652" name="Ovale 2"/>
          <p:cNvSpPr>
            <a:spLocks noChangeArrowheads="1"/>
          </p:cNvSpPr>
          <p:nvPr/>
        </p:nvSpPr>
        <p:spPr bwMode="auto">
          <a:xfrm>
            <a:off x="1544638" y="2997200"/>
            <a:ext cx="596900" cy="4762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27653" name="Ovale 2"/>
          <p:cNvSpPr>
            <a:spLocks noChangeArrowheads="1"/>
          </p:cNvSpPr>
          <p:nvPr/>
        </p:nvSpPr>
        <p:spPr bwMode="auto">
          <a:xfrm>
            <a:off x="3530600" y="2997200"/>
            <a:ext cx="596900" cy="4762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27654" name="Ovale 2"/>
          <p:cNvSpPr>
            <a:spLocks noChangeArrowheads="1"/>
          </p:cNvSpPr>
          <p:nvPr/>
        </p:nvSpPr>
        <p:spPr bwMode="auto">
          <a:xfrm>
            <a:off x="6388100" y="2997200"/>
            <a:ext cx="596900" cy="4762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6. </a:t>
            </a:r>
            <a:r>
              <a:rPr lang="it-IT" altLang="en-US" dirty="0" err="1"/>
              <a:t>Least</a:t>
            </a:r>
            <a:r>
              <a:rPr lang="it-IT" altLang="en-US" dirty="0"/>
              <a:t> </a:t>
            </a:r>
            <a:r>
              <a:rPr lang="it-IT" altLang="en-US" dirty="0" err="1"/>
              <a:t>total</a:t>
            </a:r>
            <a:r>
              <a:rPr lang="it-IT" altLang="en-US" dirty="0"/>
              <a:t> </a:t>
            </a:r>
            <a:r>
              <a:rPr lang="it-IT" altLang="en-US" dirty="0" err="1"/>
              <a:t>cost</a:t>
            </a:r>
            <a:endParaRPr lang="en-GB" altLang="en-US" dirty="0"/>
          </a:p>
        </p:txBody>
      </p:sp>
      <p:sp>
        <p:nvSpPr>
          <p:cNvPr id="28675" name="Segnaposto numero diapositiva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941F7A-BCD7-4292-9D90-C283D4D66430}" type="slidenum">
              <a:rPr lang="it-IT" altLang="en-US" sz="1400" smtClean="0">
                <a:solidFill>
                  <a:srgbClr val="3333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it-IT" altLang="en-US" sz="1400">
              <a:solidFill>
                <a:srgbClr val="3333FF"/>
              </a:solidFill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780" y="1384300"/>
            <a:ext cx="81407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162300"/>
            <a:ext cx="8386763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Ovale 5"/>
          <p:cNvSpPr>
            <a:spLocks noChangeArrowheads="1"/>
          </p:cNvSpPr>
          <p:nvPr/>
        </p:nvSpPr>
        <p:spPr bwMode="auto">
          <a:xfrm>
            <a:off x="5514975" y="5372100"/>
            <a:ext cx="1266825" cy="4762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756745" y="1623848"/>
            <a:ext cx="7625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case, the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dimension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cost</a:t>
            </a:r>
            <a:r>
              <a:rPr lang="it-IT" dirty="0"/>
              <a:t> of the 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becomes</a:t>
            </a:r>
            <a:r>
              <a:rPr lang="it-IT" dirty="0"/>
              <a:t> </a:t>
            </a:r>
            <a:r>
              <a:rPr lang="it-IT" dirty="0" err="1"/>
              <a:t>close</a:t>
            </a:r>
            <a:r>
              <a:rPr lang="it-IT" dirty="0"/>
              <a:t> to the </a:t>
            </a:r>
            <a:r>
              <a:rPr lang="it-IT" dirty="0" err="1"/>
              <a:t>cost</a:t>
            </a:r>
            <a:r>
              <a:rPr lang="it-IT" dirty="0"/>
              <a:t> of the </a:t>
            </a:r>
            <a:r>
              <a:rPr lang="it-IT" dirty="0" err="1"/>
              <a:t>inventory</a:t>
            </a:r>
            <a:r>
              <a:rPr lang="it-IT" dirty="0"/>
              <a:t> (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in the </a:t>
            </a:r>
            <a:r>
              <a:rPr lang="it-IT" dirty="0" err="1"/>
              <a:t>economic</a:t>
            </a:r>
            <a:r>
              <a:rPr lang="it-IT" dirty="0"/>
              <a:t> batch </a:t>
            </a:r>
            <a:r>
              <a:rPr lang="it-IT" dirty="0" err="1"/>
              <a:t>size</a:t>
            </a:r>
            <a:r>
              <a:rPr lang="it-IT" dirty="0"/>
              <a:t>)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BD2220-2370-44C8-A8A9-089DB626EBF2}" type="slidenum">
              <a:rPr lang="it-IT" altLang="en-US" sz="1400" smtClean="0">
                <a:solidFill>
                  <a:srgbClr val="3333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it-IT" altLang="en-US" sz="1400">
              <a:solidFill>
                <a:srgbClr val="3333FF"/>
              </a:solidFill>
            </a:endParaRP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914400" y="927100"/>
            <a:ext cx="7578725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Ovale 5"/>
          <p:cNvSpPr>
            <a:spLocks noChangeArrowheads="1"/>
          </p:cNvSpPr>
          <p:nvPr/>
        </p:nvSpPr>
        <p:spPr bwMode="auto">
          <a:xfrm>
            <a:off x="5667375" y="3449638"/>
            <a:ext cx="1266825" cy="4762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29701" name="Ovale 5"/>
          <p:cNvSpPr>
            <a:spLocks noChangeArrowheads="1"/>
          </p:cNvSpPr>
          <p:nvPr/>
        </p:nvSpPr>
        <p:spPr bwMode="auto">
          <a:xfrm>
            <a:off x="1924050" y="4972050"/>
            <a:ext cx="581025" cy="4762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29702" name="Ovale 5"/>
          <p:cNvSpPr>
            <a:spLocks noChangeArrowheads="1"/>
          </p:cNvSpPr>
          <p:nvPr/>
        </p:nvSpPr>
        <p:spPr bwMode="auto">
          <a:xfrm>
            <a:off x="5162550" y="4981575"/>
            <a:ext cx="581025" cy="4762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7. Cost balance per </a:t>
            </a:r>
            <a:r>
              <a:rPr lang="it-IT" altLang="en-US" dirty="0" err="1"/>
              <a:t>period</a:t>
            </a:r>
            <a:endParaRPr lang="en-GB" altLang="en-US" dirty="0" err="1"/>
          </a:p>
        </p:txBody>
      </p:sp>
      <p:sp>
        <p:nvSpPr>
          <p:cNvPr id="2" name="CasellaDiTesto 1"/>
          <p:cNvSpPr txBox="1"/>
          <p:nvPr/>
        </p:nvSpPr>
        <p:spPr>
          <a:xfrm>
            <a:off x="472440" y="1737360"/>
            <a:ext cx="7985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Similar</a:t>
            </a:r>
            <a:r>
              <a:rPr lang="it-IT" dirty="0"/>
              <a:t> to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. </a:t>
            </a:r>
            <a:r>
              <a:rPr lang="it-IT" dirty="0" err="1"/>
              <a:t>But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case </a:t>
            </a:r>
            <a:r>
              <a:rPr lang="it-IT" dirty="0" err="1"/>
              <a:t>we</a:t>
            </a:r>
            <a:r>
              <a:rPr lang="it-IT" dirty="0"/>
              <a:t> do an 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level</a:t>
            </a:r>
            <a:r>
              <a:rPr lang="it-IT" dirty="0"/>
              <a:t> of the </a:t>
            </a:r>
            <a:r>
              <a:rPr lang="it-IT" dirty="0" err="1"/>
              <a:t>inventory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close</a:t>
            </a:r>
            <a:r>
              <a:rPr lang="it-IT" dirty="0"/>
              <a:t> to: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In the </a:t>
            </a:r>
            <a:r>
              <a:rPr lang="it-IT" dirty="0" err="1"/>
              <a:t>example</a:t>
            </a:r>
            <a:r>
              <a:rPr lang="it-IT" dirty="0"/>
              <a:t>:</a:t>
            </a:r>
            <a:endParaRPr lang="en-GB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29" y="2810336"/>
            <a:ext cx="2952381" cy="704762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128" y="4456563"/>
            <a:ext cx="1952381" cy="7238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numero diapositiva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5950E3-E94F-4B9A-A413-4D0DEAB05F6F}" type="slidenum">
              <a:rPr lang="it-IT" altLang="en-US" sz="1400" smtClean="0">
                <a:solidFill>
                  <a:srgbClr val="3333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it-IT" altLang="en-US" sz="1400">
              <a:solidFill>
                <a:srgbClr val="3333FF"/>
              </a:solidFill>
            </a:endParaRP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803400"/>
            <a:ext cx="8386763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Ovale 4"/>
          <p:cNvSpPr>
            <a:spLocks noChangeArrowheads="1"/>
          </p:cNvSpPr>
          <p:nvPr/>
        </p:nvSpPr>
        <p:spPr bwMode="auto">
          <a:xfrm>
            <a:off x="4851400" y="4038600"/>
            <a:ext cx="596900" cy="4762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31749" name="CasellaDiTesto 5"/>
          <p:cNvSpPr txBox="1">
            <a:spLocks noChangeArrowheads="1"/>
          </p:cNvSpPr>
          <p:nvPr/>
        </p:nvSpPr>
        <p:spPr bwMode="auto">
          <a:xfrm>
            <a:off x="2590800" y="5943600"/>
            <a:ext cx="3228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dirty="0">
                <a:latin typeface="Tahoma" panose="020B0604030504040204" pitchFamily="34" charset="0"/>
              </a:rPr>
              <a:t>Inventory </a:t>
            </a:r>
            <a:r>
              <a:rPr lang="it-IT" altLang="en-US" dirty="0" err="1">
                <a:latin typeface="Tahoma" panose="020B0604030504040204" pitchFamily="34" charset="0"/>
              </a:rPr>
              <a:t>close</a:t>
            </a:r>
            <a:r>
              <a:rPr lang="it-IT" altLang="en-US" dirty="0">
                <a:latin typeface="Tahoma" panose="020B0604030504040204" pitchFamily="34" charset="0"/>
              </a:rPr>
              <a:t> to 200</a:t>
            </a:r>
            <a:endParaRPr lang="en-GB" altLang="en-US" dirty="0">
              <a:latin typeface="Tahoma" panose="020B0604030504040204" pitchFamily="34" charset="0"/>
            </a:endParaRPr>
          </a:p>
        </p:txBody>
      </p:sp>
      <p:cxnSp>
        <p:nvCxnSpPr>
          <p:cNvPr id="31750" name="Connettore 2 7"/>
          <p:cNvCxnSpPr>
            <a:cxnSpLocks noChangeShapeType="1"/>
            <a:endCxn id="31748" idx="4"/>
          </p:cNvCxnSpPr>
          <p:nvPr/>
        </p:nvCxnSpPr>
        <p:spPr bwMode="auto">
          <a:xfrm flipH="1" flipV="1">
            <a:off x="5149850" y="4514850"/>
            <a:ext cx="298450" cy="14287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egnaposto numero diapositiva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627836-60EF-40ED-9216-3D5B409824D8}" type="slidenum">
              <a:rPr lang="it-IT" altLang="en-US" sz="1400" smtClean="0">
                <a:solidFill>
                  <a:srgbClr val="3333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it-IT" altLang="en-US" sz="1400">
              <a:solidFill>
                <a:srgbClr val="3333FF"/>
              </a:solidFill>
            </a:endParaRP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1" b="39998"/>
          <a:stretch>
            <a:fillRect/>
          </a:stretch>
        </p:blipFill>
        <p:spPr bwMode="auto">
          <a:xfrm rot="60000">
            <a:off x="26988" y="1757363"/>
            <a:ext cx="8799512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Ovale 3"/>
          <p:cNvSpPr>
            <a:spLocks noChangeArrowheads="1"/>
          </p:cNvSpPr>
          <p:nvPr/>
        </p:nvSpPr>
        <p:spPr bwMode="auto">
          <a:xfrm>
            <a:off x="4851400" y="4038600"/>
            <a:ext cx="596900" cy="4762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32773" name="CasellaDiTesto 4"/>
          <p:cNvSpPr txBox="1">
            <a:spLocks noChangeArrowheads="1"/>
          </p:cNvSpPr>
          <p:nvPr/>
        </p:nvSpPr>
        <p:spPr bwMode="auto">
          <a:xfrm>
            <a:off x="2590800" y="5943600"/>
            <a:ext cx="3228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dirty="0">
                <a:latin typeface="Tahoma" panose="020B0604030504040204" pitchFamily="34" charset="0"/>
              </a:rPr>
              <a:t>Inventory </a:t>
            </a:r>
            <a:r>
              <a:rPr lang="it-IT" altLang="en-US" dirty="0" err="1">
                <a:latin typeface="Tahoma" panose="020B0604030504040204" pitchFamily="34" charset="0"/>
              </a:rPr>
              <a:t>close</a:t>
            </a:r>
            <a:r>
              <a:rPr lang="it-IT" altLang="en-US" dirty="0">
                <a:latin typeface="Tahoma" panose="020B0604030504040204" pitchFamily="34" charset="0"/>
              </a:rPr>
              <a:t> to 200</a:t>
            </a:r>
            <a:endParaRPr lang="en-GB" altLang="en-US" dirty="0">
              <a:latin typeface="Tahoma" panose="020B0604030504040204" pitchFamily="34" charset="0"/>
            </a:endParaRPr>
          </a:p>
        </p:txBody>
      </p:sp>
      <p:cxnSp>
        <p:nvCxnSpPr>
          <p:cNvPr id="32774" name="Connettore 2 5"/>
          <p:cNvCxnSpPr>
            <a:cxnSpLocks noChangeShapeType="1"/>
            <a:endCxn id="32772" idx="4"/>
          </p:cNvCxnSpPr>
          <p:nvPr/>
        </p:nvCxnSpPr>
        <p:spPr bwMode="auto">
          <a:xfrm flipH="1" flipV="1">
            <a:off x="5149850" y="4514850"/>
            <a:ext cx="298450" cy="14287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egnaposto numero diapositiva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566679-1B22-420A-9DA5-39FFBC4307D4}" type="slidenum">
              <a:rPr lang="it-IT" altLang="en-US" sz="1400" smtClean="0">
                <a:solidFill>
                  <a:srgbClr val="3333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it-IT" altLang="en-US" sz="1400">
              <a:solidFill>
                <a:srgbClr val="3333FF"/>
              </a:solidFill>
            </a:endParaRPr>
          </a:p>
        </p:txBody>
      </p:sp>
      <p:grpSp>
        <p:nvGrpSpPr>
          <p:cNvPr id="33795" name="Gruppo 3"/>
          <p:cNvGrpSpPr>
            <a:grpSpLocks/>
          </p:cNvGrpSpPr>
          <p:nvPr/>
        </p:nvGrpSpPr>
        <p:grpSpPr bwMode="auto">
          <a:xfrm>
            <a:off x="592138" y="1925638"/>
            <a:ext cx="8034337" cy="3195637"/>
            <a:chOff x="592060" y="1519781"/>
            <a:chExt cx="8034308" cy="3195117"/>
          </a:xfrm>
        </p:grpSpPr>
        <p:pic>
          <p:nvPicPr>
            <p:cNvPr id="3379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40000">
              <a:off x="592060" y="1973031"/>
              <a:ext cx="8034308" cy="274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797" name="Rettangolo 4"/>
            <p:cNvSpPr>
              <a:spLocks noChangeArrowheads="1"/>
            </p:cNvSpPr>
            <p:nvPr/>
          </p:nvSpPr>
          <p:spPr bwMode="auto">
            <a:xfrm>
              <a:off x="2641599" y="1519781"/>
              <a:ext cx="5339467" cy="57576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è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Inventory </a:t>
            </a:r>
            <a:r>
              <a:rPr lang="it-IT" altLang="en-US" dirty="0" err="1"/>
              <a:t>heuristics</a:t>
            </a:r>
            <a:endParaRPr lang="en-GB" altLang="en-US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Wagner-</a:t>
            </a:r>
            <a:r>
              <a:rPr lang="en-GB" dirty="0" err="1"/>
              <a:t>Whitin</a:t>
            </a:r>
            <a:r>
              <a:rPr lang="en-GB" dirty="0"/>
              <a:t> is however «complex» (although solved in polynomial time)</a:t>
            </a:r>
            <a:endParaRPr lang="en-GB" dirty="0">
              <a:cs typeface="Times New Roman"/>
            </a:endParaRPr>
          </a:p>
          <a:p>
            <a:pPr>
              <a:buFontTx/>
              <a:buChar char="-"/>
            </a:pPr>
            <a:r>
              <a:rPr lang="en-GB" dirty="0"/>
              <a:t>Heuristics based however on ZIO features of the problem are easier to be implemented</a:t>
            </a:r>
            <a:endParaRPr lang="en-GB" dirty="0">
              <a:cs typeface="Times New Roman"/>
            </a:endParaRPr>
          </a:p>
          <a:p>
            <a:pPr>
              <a:buFontTx/>
              <a:buChar char="-"/>
            </a:pPr>
            <a:r>
              <a:rPr lang="en-GB" dirty="0"/>
              <a:t>Such heuristics are based on finding the number of interval to be taken into account to build the order, i.e.: the quantity to be ordered is the sum of the next k demands; </a:t>
            </a:r>
            <a:endParaRPr lang="en-GB" dirty="0">
              <a:cs typeface="Times New Roman"/>
            </a:endParaRPr>
          </a:p>
          <a:p>
            <a:pPr>
              <a:buFontTx/>
              <a:buChar char="-"/>
            </a:pPr>
            <a:r>
              <a:rPr lang="en-GB" dirty="0"/>
              <a:t>how do I define k? The answer is given by a specific heuristic</a:t>
            </a:r>
            <a:endParaRPr lang="en-GB" dirty="0"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used</a:t>
            </a:r>
            <a:r>
              <a:rPr lang="it-IT" dirty="0"/>
              <a:t> in the following </a:t>
            </a:r>
            <a:r>
              <a:rPr lang="it-IT" dirty="0" err="1"/>
              <a:t>example</a:t>
            </a:r>
            <a:endParaRPr lang="en-GB" dirty="0" err="1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N=12 months as time horizon</a:t>
            </a:r>
            <a:endParaRPr lang="en-GB" dirty="0"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ym typeface="Symbol" panose="05050102010706020507" pitchFamily="18" charset="2"/>
              </a:rPr>
              <a:t>=0  </a:t>
            </a:r>
            <a:r>
              <a:rPr lang="en-GB" dirty="0"/>
              <a:t>reorder time equal to 0</a:t>
            </a:r>
            <a:endParaRPr lang="en-GB" dirty="0"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Purchase and order costs constant in time and in batch size</a:t>
            </a:r>
            <a:endParaRPr lang="en-GB" dirty="0"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P=50 unitary purchase cost</a:t>
            </a:r>
            <a:endParaRPr lang="en-GB" dirty="0"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</a:t>
            </a:r>
            <a:r>
              <a:rPr lang="en-GB" baseline="-25000" dirty="0"/>
              <a:t>0</a:t>
            </a:r>
            <a:r>
              <a:rPr lang="en-GB" dirty="0"/>
              <a:t>=100 cost of one order</a:t>
            </a:r>
            <a:endParaRPr lang="en-GB" dirty="0"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GB" baseline="-25000" dirty="0"/>
              <a:t>m</a:t>
            </a:r>
            <a:r>
              <a:rPr lang="en-GB" dirty="0"/>
              <a:t>=0.5 inventory cost for one unit of material per month</a:t>
            </a:r>
            <a:endParaRPr lang="en-GB" dirty="0"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demand given below</a:t>
            </a:r>
            <a:endParaRPr lang="en-GB" dirty="0">
              <a:cs typeface="Times New Roman"/>
            </a:endParaRPr>
          </a:p>
          <a:p>
            <a:pPr marL="0" indent="0"/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734086"/>
            <a:ext cx="8000000" cy="12857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1. </a:t>
            </a:r>
            <a:r>
              <a:rPr lang="it-IT" altLang="en-US" dirty="0" err="1"/>
              <a:t>Lot</a:t>
            </a:r>
            <a:r>
              <a:rPr lang="it-IT" altLang="en-US" dirty="0"/>
              <a:t>-per-</a:t>
            </a:r>
            <a:r>
              <a:rPr lang="it-IT" altLang="en-US" dirty="0" err="1"/>
              <a:t>lot</a:t>
            </a:r>
            <a:endParaRPr lang="en-GB" altLang="en-US" dirty="0"/>
          </a:p>
        </p:txBody>
      </p:sp>
      <p:sp>
        <p:nvSpPr>
          <p:cNvPr id="19459" name="Segnaposto numero diapositiva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2C6CAB-F922-40A6-B756-E15824EAC02A}" type="slidenum">
              <a:rPr lang="it-IT" altLang="en-US" sz="1400" smtClean="0">
                <a:solidFill>
                  <a:srgbClr val="3333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it-IT" altLang="en-US" sz="1400">
              <a:solidFill>
                <a:srgbClr val="3333FF"/>
              </a:solidFill>
            </a:endParaRPr>
          </a:p>
        </p:txBody>
      </p:sp>
      <p:grpSp>
        <p:nvGrpSpPr>
          <p:cNvPr id="19460" name="Gruppo 4"/>
          <p:cNvGrpSpPr>
            <a:grpSpLocks/>
          </p:cNvGrpSpPr>
          <p:nvPr/>
        </p:nvGrpSpPr>
        <p:grpSpPr bwMode="auto">
          <a:xfrm>
            <a:off x="449263" y="1922463"/>
            <a:ext cx="8389937" cy="2921000"/>
            <a:chOff x="449621" y="1922770"/>
            <a:chExt cx="8389580" cy="2920693"/>
          </a:xfrm>
        </p:grpSpPr>
        <p:pic>
          <p:nvPicPr>
            <p:cNvPr id="1946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0000">
              <a:off x="469901" y="2446470"/>
              <a:ext cx="8369300" cy="2396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2" name="Rettangolo 6"/>
            <p:cNvSpPr>
              <a:spLocks noChangeArrowheads="1"/>
            </p:cNvSpPr>
            <p:nvPr/>
          </p:nvSpPr>
          <p:spPr bwMode="auto">
            <a:xfrm>
              <a:off x="449621" y="1922770"/>
              <a:ext cx="8166100" cy="6985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è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2. </a:t>
            </a:r>
            <a:r>
              <a:rPr lang="it-IT" altLang="en-US" dirty="0" err="1"/>
              <a:t>Constant</a:t>
            </a:r>
            <a:r>
              <a:rPr lang="it-IT" altLang="en-US" dirty="0"/>
              <a:t> </a:t>
            </a:r>
            <a:r>
              <a:rPr lang="it-IT" altLang="en-US" dirty="0" err="1"/>
              <a:t>order</a:t>
            </a:r>
            <a:r>
              <a:rPr lang="it-IT" altLang="en-US" dirty="0"/>
              <a:t> </a:t>
            </a:r>
            <a:r>
              <a:rPr lang="it-IT" altLang="en-US" dirty="0" err="1"/>
              <a:t>period</a:t>
            </a:r>
            <a:endParaRPr lang="en-GB" altLang="en-US" dirty="0"/>
          </a:p>
        </p:txBody>
      </p:sp>
      <p:sp>
        <p:nvSpPr>
          <p:cNvPr id="20483" name="Segnaposto numero diapositiva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E1396D-EE86-48F2-A74F-1091AB8E36DB}" type="slidenum">
              <a:rPr lang="it-IT" altLang="en-US" sz="1400" smtClean="0">
                <a:solidFill>
                  <a:srgbClr val="3333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it-IT" altLang="en-US" sz="1400">
              <a:solidFill>
                <a:srgbClr val="3333FF"/>
              </a:solidFill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642938" y="2390775"/>
            <a:ext cx="8107362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CasellaDiTesto 3"/>
          <p:cNvSpPr txBox="1">
            <a:spLocks noChangeArrowheads="1"/>
          </p:cNvSpPr>
          <p:nvPr/>
        </p:nvSpPr>
        <p:spPr bwMode="auto">
          <a:xfrm>
            <a:off x="977900" y="4965700"/>
            <a:ext cx="75173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>
                <a:latin typeface="Tahoma" panose="020B0604030504040204" pitchFamily="34" charset="0"/>
              </a:rPr>
              <a:t>Period</a:t>
            </a:r>
            <a:r>
              <a:rPr lang="it-IT" altLang="en-US" sz="1800" dirty="0">
                <a:latin typeface="Tahoma" panose="020B0604030504040204" pitchFamily="34" charset="0"/>
              </a:rPr>
              <a:t> 3;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>
                <a:latin typeface="Tahoma" panose="020B0604030504040204" pitchFamily="34" charset="0"/>
              </a:rPr>
              <a:t>If</a:t>
            </a:r>
            <a:r>
              <a:rPr lang="it-IT" altLang="en-US" sz="1800" dirty="0">
                <a:latin typeface="Tahoma" panose="020B0604030504040204" pitchFamily="34" charset="0"/>
              </a:rPr>
              <a:t> the </a:t>
            </a:r>
            <a:r>
              <a:rPr lang="it-IT" altLang="en-US" sz="1800" dirty="0" err="1">
                <a:latin typeface="Tahoma" panose="020B0604030504040204" pitchFamily="34" charset="0"/>
              </a:rPr>
              <a:t>planned</a:t>
            </a:r>
            <a:r>
              <a:rPr lang="it-IT" altLang="en-US" sz="1800" dirty="0">
                <a:latin typeface="Tahoma" panose="020B0604030504040204" pitchFamily="34" charset="0"/>
              </a:rPr>
              <a:t> </a:t>
            </a:r>
            <a:r>
              <a:rPr lang="it-IT" altLang="en-US" sz="1800" dirty="0" err="1">
                <a:latin typeface="Tahoma" panose="020B0604030504040204" pitchFamily="34" charset="0"/>
              </a:rPr>
              <a:t>ordered</a:t>
            </a:r>
            <a:r>
              <a:rPr lang="it-IT" altLang="en-US" sz="1800" dirty="0">
                <a:latin typeface="Tahoma" panose="020B0604030504040204" pitchFamily="34" charset="0"/>
              </a:rPr>
              <a:t> </a:t>
            </a:r>
            <a:r>
              <a:rPr lang="it-IT" altLang="en-US" sz="1800" dirty="0" err="1">
                <a:latin typeface="Tahoma" panose="020B0604030504040204" pitchFamily="34" charset="0"/>
              </a:rPr>
              <a:t>instant</a:t>
            </a:r>
            <a:r>
              <a:rPr lang="it-IT" altLang="en-US" sz="1800" dirty="0">
                <a:latin typeface="Tahoma" panose="020B0604030504040204" pitchFamily="34" charset="0"/>
              </a:rPr>
              <a:t> the </a:t>
            </a:r>
            <a:r>
              <a:rPr lang="it-IT" altLang="en-US" sz="1800" dirty="0" err="1">
                <a:latin typeface="Tahoma" panose="020B0604030504040204" pitchFamily="34" charset="0"/>
              </a:rPr>
              <a:t>demand</a:t>
            </a:r>
            <a:r>
              <a:rPr lang="it-IT" altLang="en-US" sz="1800" dirty="0">
                <a:latin typeface="Tahoma" panose="020B0604030504040204" pitchFamily="34" charset="0"/>
              </a:rPr>
              <a:t> </a:t>
            </a:r>
            <a:r>
              <a:rPr lang="it-IT" altLang="en-US" sz="1800" dirty="0" err="1">
                <a:latin typeface="Tahoma" panose="020B0604030504040204" pitchFamily="34" charset="0"/>
              </a:rPr>
              <a:t>is</a:t>
            </a:r>
            <a:r>
              <a:rPr lang="it-IT" altLang="en-US" sz="1800" dirty="0">
                <a:latin typeface="Tahoma" panose="020B0604030504040204" pitchFamily="34" charset="0"/>
              </a:rPr>
              <a:t> zero, I </a:t>
            </a:r>
            <a:r>
              <a:rPr lang="it-IT" altLang="en-US" sz="1800" dirty="0" err="1">
                <a:latin typeface="Tahoma" panose="020B0604030504040204" pitchFamily="34" charset="0"/>
              </a:rPr>
              <a:t>postpone</a:t>
            </a:r>
            <a:r>
              <a:rPr lang="it-IT" altLang="en-US" sz="1800" dirty="0">
                <a:latin typeface="Tahoma" panose="020B0604030504040204" pitchFamily="34" charset="0"/>
              </a:rPr>
              <a:t> the </a:t>
            </a:r>
            <a:r>
              <a:rPr lang="it-IT" altLang="en-US" sz="1800" dirty="0" err="1">
                <a:latin typeface="Tahoma" panose="020B0604030504040204" pitchFamily="34" charset="0"/>
              </a:rPr>
              <a:t>order</a:t>
            </a:r>
            <a:endParaRPr lang="en-GB" altLang="en-US" sz="1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3. </a:t>
            </a:r>
            <a:r>
              <a:rPr lang="it-IT" altLang="en-US" dirty="0" err="1"/>
              <a:t>Economic</a:t>
            </a:r>
            <a:r>
              <a:rPr lang="it-IT" altLang="en-US" dirty="0"/>
              <a:t> </a:t>
            </a:r>
            <a:r>
              <a:rPr lang="it-IT" altLang="en-US" dirty="0" err="1"/>
              <a:t>feeding</a:t>
            </a:r>
            <a:endParaRPr lang="en-GB" altLang="en-US" dirty="0"/>
          </a:p>
        </p:txBody>
      </p:sp>
      <p:sp>
        <p:nvSpPr>
          <p:cNvPr id="21507" name="Segnaposto contenuto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it-IT" altLang="en-US" dirty="0" err="1"/>
              <a:t>As</a:t>
            </a:r>
            <a:r>
              <a:rPr lang="it-IT" altLang="en-US" dirty="0"/>
              <a:t> </a:t>
            </a:r>
            <a:r>
              <a:rPr lang="it-IT" altLang="en-US" dirty="0" err="1"/>
              <a:t>before</a:t>
            </a:r>
            <a:r>
              <a:rPr lang="it-IT" altLang="en-US" dirty="0"/>
              <a:t>, </a:t>
            </a:r>
            <a:r>
              <a:rPr lang="it-IT" altLang="en-US" dirty="0" err="1"/>
              <a:t>but</a:t>
            </a:r>
            <a:r>
              <a:rPr lang="it-IT" altLang="en-US" dirty="0"/>
              <a:t> with T* </a:t>
            </a:r>
            <a:r>
              <a:rPr lang="it-IT" altLang="en-US" dirty="0" err="1"/>
              <a:t>defined</a:t>
            </a:r>
            <a:r>
              <a:rPr lang="it-IT" altLang="en-US" dirty="0"/>
              <a:t> by the </a:t>
            </a:r>
            <a:r>
              <a:rPr lang="it-IT" altLang="en-US" dirty="0" err="1"/>
              <a:t>economic</a:t>
            </a:r>
            <a:r>
              <a:rPr lang="it-IT" altLang="en-US" dirty="0"/>
              <a:t> batch </a:t>
            </a:r>
            <a:r>
              <a:rPr lang="it-IT" altLang="en-US" dirty="0" err="1"/>
              <a:t>size</a:t>
            </a:r>
            <a:r>
              <a:rPr lang="it-IT" altLang="en-US" dirty="0"/>
              <a:t> </a:t>
            </a:r>
            <a:r>
              <a:rPr lang="it-IT" altLang="en-US" dirty="0" err="1"/>
              <a:t>method</a:t>
            </a:r>
            <a:endParaRPr lang="en-GB" altLang="en-US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66" y="2609952"/>
            <a:ext cx="7866667" cy="163809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71" y="4478271"/>
            <a:ext cx="5942857" cy="5809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olo 1"/>
          <p:cNvSpPr>
            <a:spLocks noGrp="1"/>
          </p:cNvSpPr>
          <p:nvPr>
            <p:ph type="title"/>
          </p:nvPr>
        </p:nvSpPr>
        <p:spPr>
          <a:xfrm>
            <a:off x="609600" y="304799"/>
            <a:ext cx="7772400" cy="624841"/>
          </a:xfrm>
        </p:spPr>
        <p:txBody>
          <a:bodyPr/>
          <a:lstStyle/>
          <a:p>
            <a:r>
              <a:rPr lang="it-IT" altLang="en-US" dirty="0"/>
              <a:t>4. </a:t>
            </a:r>
            <a:r>
              <a:rPr lang="it-IT" altLang="en-US" dirty="0" err="1"/>
              <a:t>Least</a:t>
            </a:r>
            <a:r>
              <a:rPr lang="it-IT" altLang="en-US" dirty="0"/>
              <a:t> </a:t>
            </a:r>
            <a:r>
              <a:rPr lang="it-IT" altLang="en-US" dirty="0" err="1"/>
              <a:t>period</a:t>
            </a:r>
            <a:r>
              <a:rPr lang="it-IT" altLang="en-US" dirty="0"/>
              <a:t> cost (Silver &amp; </a:t>
            </a:r>
            <a:r>
              <a:rPr lang="it-IT" altLang="en-US" dirty="0" err="1"/>
              <a:t>Meal</a:t>
            </a:r>
            <a:r>
              <a:rPr lang="it-IT" altLang="en-US" dirty="0"/>
              <a:t>)</a:t>
            </a:r>
            <a:endParaRPr lang="en-GB" altLang="en-US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838200" y="1395725"/>
            <a:ext cx="7772400" cy="4624075"/>
          </a:xfrm>
        </p:spPr>
        <p:txBody>
          <a:bodyPr/>
          <a:lstStyle/>
          <a:p>
            <a:pPr>
              <a:buFontTx/>
              <a:buChar char="-"/>
            </a:pPr>
            <a:r>
              <a:rPr lang="it-IT" dirty="0" err="1"/>
              <a:t>It</a:t>
            </a:r>
            <a:r>
              <a:rPr lang="it-IT" dirty="0"/>
              <a:t> compare </a:t>
            </a:r>
            <a:r>
              <a:rPr lang="it-IT" dirty="0" err="1"/>
              <a:t>batches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sum of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periods</a:t>
            </a:r>
            <a:r>
              <a:rPr lang="it-IT" dirty="0"/>
              <a:t> (1,2,3…). </a:t>
            </a:r>
          </a:p>
          <a:p>
            <a:pPr>
              <a:buFontTx/>
              <a:buChar char="-"/>
            </a:pPr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batch, the minimum management </a:t>
            </a:r>
            <a:r>
              <a:rPr lang="it-IT" dirty="0" err="1"/>
              <a:t>cost</a:t>
            </a:r>
            <a:r>
              <a:rPr lang="it-IT" dirty="0"/>
              <a:t> </a:t>
            </a:r>
            <a:r>
              <a:rPr lang="it-IT" dirty="0" err="1"/>
              <a:t>normalised</a:t>
            </a:r>
            <a:r>
              <a:rPr lang="it-IT" dirty="0"/>
              <a:t> by the time </a:t>
            </a:r>
            <a:r>
              <a:rPr lang="it-IT" dirty="0" err="1"/>
              <a:t>duration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.</a:t>
            </a:r>
          </a:p>
          <a:p>
            <a:pPr>
              <a:buFontTx/>
              <a:buChar char="-"/>
            </a:pPr>
            <a:r>
              <a:rPr lang="it-IT" dirty="0"/>
              <a:t>The minimum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normalised</a:t>
            </a:r>
            <a:r>
              <a:rPr lang="it-IT" dirty="0"/>
              <a:t> </a:t>
            </a:r>
            <a:r>
              <a:rPr lang="it-IT" dirty="0" err="1"/>
              <a:t>cost</a:t>
            </a:r>
            <a:r>
              <a:rPr lang="it-IT" dirty="0"/>
              <a:t> </a:t>
            </a:r>
            <a:r>
              <a:rPr lang="it-IT" dirty="0" err="1"/>
              <a:t>defines</a:t>
            </a:r>
            <a:r>
              <a:rPr lang="it-IT" dirty="0"/>
              <a:t> the batch </a:t>
            </a:r>
            <a:r>
              <a:rPr lang="it-IT" dirty="0" err="1"/>
              <a:t>dimension</a:t>
            </a:r>
            <a:endParaRPr lang="en-GB" dirty="0"/>
          </a:p>
        </p:txBody>
      </p:sp>
      <p:sp>
        <p:nvSpPr>
          <p:cNvPr id="22531" name="Segnaposto numero diapositiva 2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9722E7-CB0C-41F8-B356-7BC0AE1E6258}" type="slidenum">
              <a:rPr lang="it-IT" altLang="en-US" sz="1400" smtClean="0">
                <a:solidFill>
                  <a:srgbClr val="3333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it-IT" altLang="en-US" sz="140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" y="926667"/>
            <a:ext cx="8386763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Ovale 2"/>
          <p:cNvSpPr>
            <a:spLocks noChangeArrowheads="1"/>
          </p:cNvSpPr>
          <p:nvPr/>
        </p:nvSpPr>
        <p:spPr bwMode="auto">
          <a:xfrm>
            <a:off x="7740650" y="3493135"/>
            <a:ext cx="596900" cy="4762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45" y="4768717"/>
            <a:ext cx="8095238" cy="13333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egnaposto numero diapositiva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6CD30F-2702-412E-AD9F-0A04ECE3AF3F}" type="slidenum">
              <a:rPr lang="it-IT" altLang="en-US" sz="1400" smtClean="0">
                <a:solidFill>
                  <a:srgbClr val="3333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it-IT" altLang="en-US" sz="1400">
              <a:solidFill>
                <a:srgbClr val="3333FF"/>
              </a:solidFill>
            </a:endParaRP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1016000"/>
            <a:ext cx="84201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Ovale 2"/>
          <p:cNvSpPr>
            <a:spLocks noChangeArrowheads="1"/>
          </p:cNvSpPr>
          <p:nvPr/>
        </p:nvSpPr>
        <p:spPr bwMode="auto">
          <a:xfrm>
            <a:off x="7750175" y="3327400"/>
            <a:ext cx="596900" cy="4762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24581" name="Ovale 2"/>
          <p:cNvSpPr>
            <a:spLocks noChangeArrowheads="1"/>
          </p:cNvSpPr>
          <p:nvPr/>
        </p:nvSpPr>
        <p:spPr bwMode="auto">
          <a:xfrm>
            <a:off x="1720850" y="5032375"/>
            <a:ext cx="596900" cy="4762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24582" name="Ovale 2"/>
          <p:cNvSpPr>
            <a:spLocks noChangeArrowheads="1"/>
          </p:cNvSpPr>
          <p:nvPr/>
        </p:nvSpPr>
        <p:spPr bwMode="auto">
          <a:xfrm>
            <a:off x="6092825" y="4937125"/>
            <a:ext cx="596900" cy="4762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-dida">
  <a:themeElements>
    <a:clrScheme name="Cianografica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Cianografic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ianografica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anografica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anografica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anografica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anografica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anografica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anografica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anografica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4205173E9FB8F4AAC7D2970B7F08A33" ma:contentTypeVersion="3" ma:contentTypeDescription="Creare un nuovo documento." ma:contentTypeScope="" ma:versionID="b39ff2b743f34c3d98aabf799f69795e">
  <xsd:schema xmlns:xsd="http://www.w3.org/2001/XMLSchema" xmlns:xs="http://www.w3.org/2001/XMLSchema" xmlns:p="http://schemas.microsoft.com/office/2006/metadata/properties" xmlns:ns2="bc7c7115-e53b-4601-aedf-f185a0e591fb" targetNamespace="http://schemas.microsoft.com/office/2006/metadata/properties" ma:root="true" ma:fieldsID="0877fcc3a52ce53d5d797cf4e69280b3" ns2:_="">
    <xsd:import namespace="bc7c7115-e53b-4601-aedf-f185a0e591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7115-e53b-4601-aedf-f185a0e59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69F5A2-E314-405A-94F7-1467DDFB996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135D605-2E1D-44CB-BBDE-5406A1226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4A28E-5959-4DCC-A2C9-418F88ACF83E}"/>
</file>

<file path=docProps/app.xml><?xml version="1.0" encoding="utf-8"?>
<Properties xmlns="http://schemas.openxmlformats.org/officeDocument/2006/extended-properties" xmlns:vt="http://schemas.openxmlformats.org/officeDocument/2006/docPropsVTypes">
  <Template>slide-dida</Template>
  <TotalTime>4640</TotalTime>
  <Words>349</Words>
  <Application>Microsoft Office PowerPoint</Application>
  <PresentationFormat>Presentazione su schermo (4:3)</PresentationFormat>
  <Paragraphs>52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slide-dida</vt:lpstr>
      <vt:lpstr>Presentazione standard di PowerPoint</vt:lpstr>
      <vt:lpstr>Inventory heuristics</vt:lpstr>
      <vt:lpstr>Data used in the following example</vt:lpstr>
      <vt:lpstr>1. Lot-per-lot</vt:lpstr>
      <vt:lpstr>2. Constant order period</vt:lpstr>
      <vt:lpstr>3. Economic feeding</vt:lpstr>
      <vt:lpstr>4. Least period cost (Silver &amp; Meal)</vt:lpstr>
      <vt:lpstr>Presentazione standard di PowerPoint</vt:lpstr>
      <vt:lpstr>Presentazione standard di PowerPoint</vt:lpstr>
      <vt:lpstr>5. Least product cost</vt:lpstr>
      <vt:lpstr>Presentazione standard di PowerPoint</vt:lpstr>
      <vt:lpstr>Presentazione standard di PowerPoint</vt:lpstr>
      <vt:lpstr>6. Least total cost</vt:lpstr>
      <vt:lpstr>Presentazione standard di PowerPoint</vt:lpstr>
      <vt:lpstr>7. Cost balance per period</vt:lpstr>
      <vt:lpstr>Presentazione standard di PowerPoint</vt:lpstr>
      <vt:lpstr>Presentazione standard di PowerPoint</vt:lpstr>
      <vt:lpstr>Presentazione standard di PowerPoint</vt:lpstr>
    </vt:vector>
  </TitlesOfParts>
  <Company>C.S.I.T.A.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Nessun titolo diapositiva</dc:title>
  <dc:creator>Administrator</dc:creator>
  <cp:lastModifiedBy>robby</cp:lastModifiedBy>
  <cp:revision>248</cp:revision>
  <cp:lastPrinted>2002-03-05T11:29:12Z</cp:lastPrinted>
  <dcterms:created xsi:type="dcterms:W3CDTF">2000-03-10T12:09:20Z</dcterms:created>
  <dcterms:modified xsi:type="dcterms:W3CDTF">2021-05-04T07:06:30Z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0x01010034205173E9FB8F4AAC7D2970B7F08A33</vt:lpwstr>
  </property>
</Properties>
</file>